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9753600" cy="7315200"/>
  <p:notesSz cx="6858000" cy="9144000"/>
  <p:embeddedFontLst>
    <p:embeddedFont>
      <p:font typeface="Open Sans SemiCondensed Italics" charset="1" panose="00000000000000000000"/>
      <p:regular r:id="rId19"/>
    </p:embeddedFont>
    <p:embeddedFont>
      <p:font typeface="Open Sans SemiCondensed Semi-Bold" charset="1" panose="00000000000000000000"/>
      <p:regular r:id="rId20"/>
    </p:embeddedFont>
    <p:embeddedFont>
      <p:font typeface="Open Sans SemiCondensed Bold" charset="1" panose="00000000000000000000"/>
      <p:regular r:id="rId21"/>
    </p:embeddedFont>
    <p:embeddedFont>
      <p:font typeface="Open Sans SemiCondensed" charset="1" panose="00000000000000000000"/>
      <p:regular r:id="rId22"/>
    </p:embeddedFont>
    <p:embeddedFont>
      <p:font typeface="Open Sans SemiCondensed Bold Italics" charset="1" panose="00000000000000000000"/>
      <p:regular r:id="rId23"/>
    </p:embeddedFont>
    <p:embeddedFont>
      <p:font typeface="Montserrat Bold" charset="1" panose="00000800000000000000"/>
      <p:regular r:id="rId24"/>
    </p:embeddedFont>
    <p:embeddedFont>
      <p:font typeface="Lato Italics" charset="1" panose="020F0502020204030203"/>
      <p:regular r:id="rId25"/>
    </p:embeddedFont>
    <p:embeddedFont>
      <p:font typeface="Montserrat Semi-Bold" charset="1" panose="00000700000000000000"/>
      <p:regular r:id="rId26"/>
    </p:embeddedFont>
    <p:embeddedFont>
      <p:font typeface="Lato Bold" charset="1" panose="020F0502020204030203"/>
      <p:regular r:id="rId27"/>
    </p:embeddedFont>
    <p:embeddedFont>
      <p:font typeface="Montserrat" charset="1" panose="00000500000000000000"/>
      <p:regular r:id="rId28"/>
    </p:embeddedFont>
    <p:embeddedFont>
      <p:font typeface="Lato Bold Italics" charset="1" panose="020F0502020204030203"/>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40.png" Type="http://schemas.openxmlformats.org/officeDocument/2006/relationships/image"/><Relationship Id="rId4" Target="../media/image41.svg" Type="http://schemas.openxmlformats.org/officeDocument/2006/relationships/image"/><Relationship Id="rId5" Target="../media/image35.png" Type="http://schemas.openxmlformats.org/officeDocument/2006/relationships/image"/><Relationship Id="rId6" Target="../media/image36.svg" Type="http://schemas.openxmlformats.org/officeDocument/2006/relationships/image"/><Relationship Id="rId7" Target="../media/image1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 Id="rId3" Target="../media/image2.png" Type="http://schemas.openxmlformats.org/officeDocument/2006/relationships/image"/><Relationship Id="rId4" Target="../media/image1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 Id="rId3" Target="../media/image2.png" Type="http://schemas.openxmlformats.org/officeDocument/2006/relationships/image"/><Relationship Id="rId4" Target="../media/image1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11" Target="../media/image11.png" Type="http://schemas.openxmlformats.org/officeDocument/2006/relationships/image"/><Relationship Id="rId12" Target="../media/image9.png" Type="http://schemas.openxmlformats.org/officeDocument/2006/relationships/image"/><Relationship Id="rId13" Target="../media/image6.png" Type="http://schemas.openxmlformats.org/officeDocument/2006/relationships/image"/><Relationship Id="rId14" Target="../media/image8.jpeg" Type="http://schemas.openxmlformats.org/officeDocument/2006/relationships/image"/><Relationship Id="rId15" Target="../media/image12.png" Type="http://schemas.openxmlformats.org/officeDocument/2006/relationships/image"/><Relationship Id="rId2" Target="../media/image44.jpeg" Type="http://schemas.openxmlformats.org/officeDocument/2006/relationships/image"/><Relationship Id="rId3" Target="../media/image2.png" Type="http://schemas.openxmlformats.org/officeDocument/2006/relationships/image"/><Relationship Id="rId4" Target="https://www.crcproformation.fr" TargetMode="External" Type="http://schemas.openxmlformats.org/officeDocument/2006/relationships/hyperlink"/><Relationship Id="rId5" Target="../media/image20.png" Type="http://schemas.openxmlformats.org/officeDocument/2006/relationships/image"/><Relationship Id="rId6" Target="../media/image21.svg" Type="http://schemas.openxmlformats.org/officeDocument/2006/relationships/image"/><Relationship Id="rId7" Target="../media/image45.png" Type="http://schemas.openxmlformats.org/officeDocument/2006/relationships/image"/><Relationship Id="rId8" Target="../media/image46.svg" Type="http://schemas.openxmlformats.org/officeDocument/2006/relationships/image"/><Relationship Id="rId9" Target="../media/image1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png" Type="http://schemas.openxmlformats.org/officeDocument/2006/relationships/image"/><Relationship Id="rId4" Target="../media/image1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slide4.xml" Type="http://schemas.openxmlformats.org/officeDocument/2006/relationships/slide"/><Relationship Id="rId11" Target="slide5.xml" Type="http://schemas.openxmlformats.org/officeDocument/2006/relationships/slide"/><Relationship Id="rId12" Target="slide6.xml" Type="http://schemas.openxmlformats.org/officeDocument/2006/relationships/slide"/><Relationship Id="rId13" Target="slide7.xml" Type="http://schemas.openxmlformats.org/officeDocument/2006/relationships/slide"/><Relationship Id="rId14" Target="slide8.xml" Type="http://schemas.openxmlformats.org/officeDocument/2006/relationships/slide"/><Relationship Id="rId15" Target="slide9.xml" Type="http://schemas.openxmlformats.org/officeDocument/2006/relationships/slide"/><Relationship Id="rId16" Target="slide10.xml" Type="http://schemas.openxmlformats.org/officeDocument/2006/relationships/slide"/><Relationship Id="rId17" Target="slide12.xml" Type="http://schemas.openxmlformats.org/officeDocument/2006/relationships/slide"/><Relationship Id="rId18" Target="slide11.xml" Type="http://schemas.openxmlformats.org/officeDocument/2006/relationships/slide"/><Relationship Id="rId19" Target="../media/image12.png" Type="http://schemas.openxmlformats.org/officeDocument/2006/relationships/image"/><Relationship Id="rId2" Target="../media/image15.jpeg" Type="http://schemas.openxmlformats.org/officeDocument/2006/relationships/image"/><Relationship Id="rId20" Target="../media/image20.png" Type="http://schemas.openxmlformats.org/officeDocument/2006/relationships/image"/><Relationship Id="rId21" Target="../media/image21.svg" Type="http://schemas.openxmlformats.org/officeDocument/2006/relationships/image"/><Relationship Id="rId3" Target="../media/image2.pn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18.png" Type="http://schemas.openxmlformats.org/officeDocument/2006/relationships/image"/><Relationship Id="rId9" Target="../media/image19.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22.jpe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1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1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png" Type="http://schemas.openxmlformats.org/officeDocument/2006/relationships/image"/><Relationship Id="rId11" Target="../media/image36.svg" Type="http://schemas.openxmlformats.org/officeDocument/2006/relationships/image"/><Relationship Id="rId12" Target="../media/image12.png" Type="http://schemas.openxmlformats.org/officeDocument/2006/relationships/image"/><Relationship Id="rId2" Target="../media/image28.jpeg" Type="http://schemas.openxmlformats.org/officeDocument/2006/relationships/image"/><Relationship Id="rId3" Target="../media/image2.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 Id="rId8" Target="../media/image33.png" Type="http://schemas.openxmlformats.org/officeDocument/2006/relationships/image"/><Relationship Id="rId9" Target="../media/image34.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png" Type="http://schemas.openxmlformats.org/officeDocument/2006/relationships/image"/><Relationship Id="rId11" Target="../media/image36.svg" Type="http://schemas.openxmlformats.org/officeDocument/2006/relationships/image"/><Relationship Id="rId12" Target="../media/image12.png" Type="http://schemas.openxmlformats.org/officeDocument/2006/relationships/image"/><Relationship Id="rId2" Target="../media/image28.jpeg" Type="http://schemas.openxmlformats.org/officeDocument/2006/relationships/image"/><Relationship Id="rId3" Target="../media/image2.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 Id="rId8" Target="../media/image33.png" Type="http://schemas.openxmlformats.org/officeDocument/2006/relationships/image"/><Relationship Id="rId9" Target="../media/image34.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png" Type="http://schemas.openxmlformats.org/officeDocument/2006/relationships/image"/><Relationship Id="rId11" Target="../media/image36.svg" Type="http://schemas.openxmlformats.org/officeDocument/2006/relationships/image"/><Relationship Id="rId12" Target="../media/image12.png" Type="http://schemas.openxmlformats.org/officeDocument/2006/relationships/image"/><Relationship Id="rId2" Target="../media/image28.jpeg" Type="http://schemas.openxmlformats.org/officeDocument/2006/relationships/image"/><Relationship Id="rId3" Target="../media/image2.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 Id="rId8" Target="../media/image33.png" Type="http://schemas.openxmlformats.org/officeDocument/2006/relationships/image"/><Relationship Id="rId9" Target="../media/image34.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 Id="rId5" Target="../media/image38.png" Type="http://schemas.openxmlformats.org/officeDocument/2006/relationships/image"/><Relationship Id="rId6" Target="../media/image1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9753600" cy="7315200"/>
          </a:xfrm>
          <a:custGeom>
            <a:avLst/>
            <a:gdLst/>
            <a:ahLst/>
            <a:cxnLst/>
            <a:rect r="r" b="b" t="t" l="l"/>
            <a:pathLst>
              <a:path h="7315200" w="9753600">
                <a:moveTo>
                  <a:pt x="0" y="0"/>
                </a:moveTo>
                <a:lnTo>
                  <a:pt x="9753600" y="0"/>
                </a:lnTo>
                <a:lnTo>
                  <a:pt x="9753600" y="7315200"/>
                </a:lnTo>
                <a:lnTo>
                  <a:pt x="0" y="7315200"/>
                </a:lnTo>
                <a:lnTo>
                  <a:pt x="0" y="0"/>
                </a:lnTo>
                <a:close/>
              </a:path>
            </a:pathLst>
          </a:custGeom>
          <a:blipFill>
            <a:blip r:embed="rId2"/>
            <a:stretch>
              <a:fillRect l="0" t="0" r="0" b="0"/>
            </a:stretch>
          </a:blipFill>
        </p:spPr>
      </p:sp>
      <p:sp>
        <p:nvSpPr>
          <p:cNvPr name="Freeform 3" id="3"/>
          <p:cNvSpPr/>
          <p:nvPr/>
        </p:nvSpPr>
        <p:spPr>
          <a:xfrm flipH="false" flipV="true" rot="-10800000">
            <a:off x="805830" y="5597021"/>
            <a:ext cx="8290560" cy="1347216"/>
          </a:xfrm>
          <a:custGeom>
            <a:avLst/>
            <a:gdLst/>
            <a:ahLst/>
            <a:cxnLst/>
            <a:rect r="r" b="b" t="t" l="l"/>
            <a:pathLst>
              <a:path h="1347216" w="8290560">
                <a:moveTo>
                  <a:pt x="0" y="1347216"/>
                </a:moveTo>
                <a:lnTo>
                  <a:pt x="8290560" y="1347216"/>
                </a:lnTo>
                <a:lnTo>
                  <a:pt x="8290560" y="0"/>
                </a:lnTo>
                <a:lnTo>
                  <a:pt x="0" y="0"/>
                </a:lnTo>
                <a:lnTo>
                  <a:pt x="0" y="1347216"/>
                </a:lnTo>
                <a:close/>
              </a:path>
            </a:pathLst>
          </a:custGeom>
          <a:blipFill>
            <a:blip r:embed="rId3"/>
            <a:stretch>
              <a:fillRect l="0" t="0" r="0" b="0"/>
            </a:stretch>
          </a:blipFill>
        </p:spPr>
      </p:sp>
      <p:sp>
        <p:nvSpPr>
          <p:cNvPr name="Freeform 4" id="4"/>
          <p:cNvSpPr/>
          <p:nvPr/>
        </p:nvSpPr>
        <p:spPr>
          <a:xfrm flipH="true" flipV="false" rot="0">
            <a:off x="4876800" y="1553669"/>
            <a:ext cx="4219590" cy="4207863"/>
          </a:xfrm>
          <a:custGeom>
            <a:avLst/>
            <a:gdLst/>
            <a:ahLst/>
            <a:cxnLst/>
            <a:rect r="r" b="b" t="t" l="l"/>
            <a:pathLst>
              <a:path h="4207863" w="4219590">
                <a:moveTo>
                  <a:pt x="4219590" y="0"/>
                </a:moveTo>
                <a:lnTo>
                  <a:pt x="0" y="0"/>
                </a:lnTo>
                <a:lnTo>
                  <a:pt x="0" y="4207862"/>
                </a:lnTo>
                <a:lnTo>
                  <a:pt x="4219590" y="4207862"/>
                </a:lnTo>
                <a:lnTo>
                  <a:pt x="4219590" y="0"/>
                </a:lnTo>
                <a:close/>
              </a:path>
            </a:pathLst>
          </a:custGeom>
          <a:blipFill>
            <a:blip r:embed="rId4"/>
            <a:stretch>
              <a:fillRect l="0" t="0" r="0" b="0"/>
            </a:stretch>
          </a:blipFill>
        </p:spPr>
      </p:sp>
      <p:sp>
        <p:nvSpPr>
          <p:cNvPr name="Freeform 5" id="5"/>
          <p:cNvSpPr/>
          <p:nvPr/>
        </p:nvSpPr>
        <p:spPr>
          <a:xfrm flipH="false" flipV="false" rot="0">
            <a:off x="805830" y="1553669"/>
            <a:ext cx="4219590" cy="4207863"/>
          </a:xfrm>
          <a:custGeom>
            <a:avLst/>
            <a:gdLst/>
            <a:ahLst/>
            <a:cxnLst/>
            <a:rect r="r" b="b" t="t" l="l"/>
            <a:pathLst>
              <a:path h="4207863" w="4219590">
                <a:moveTo>
                  <a:pt x="0" y="0"/>
                </a:moveTo>
                <a:lnTo>
                  <a:pt x="4219589" y="0"/>
                </a:lnTo>
                <a:lnTo>
                  <a:pt x="4219589" y="4207862"/>
                </a:lnTo>
                <a:lnTo>
                  <a:pt x="0" y="420786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198835" y="551031"/>
            <a:ext cx="4168174" cy="3106569"/>
            <a:chOff x="0" y="0"/>
            <a:chExt cx="5557565" cy="4142092"/>
          </a:xfrm>
        </p:grpSpPr>
        <p:grpSp>
          <p:nvGrpSpPr>
            <p:cNvPr name="Group 7" id="7"/>
            <p:cNvGrpSpPr/>
            <p:nvPr/>
          </p:nvGrpSpPr>
          <p:grpSpPr>
            <a:xfrm rot="-990344">
              <a:off x="699225" y="750325"/>
              <a:ext cx="4135401" cy="2488578"/>
              <a:chOff x="0" y="0"/>
              <a:chExt cx="3067241" cy="1845787"/>
            </a:xfrm>
          </p:grpSpPr>
          <p:sp>
            <p:nvSpPr>
              <p:cNvPr name="Freeform 8" id="8"/>
              <p:cNvSpPr/>
              <p:nvPr/>
            </p:nvSpPr>
            <p:spPr>
              <a:xfrm flipH="false" flipV="false" rot="0">
                <a:off x="128444" y="64956"/>
                <a:ext cx="2810353" cy="1715875"/>
              </a:xfrm>
              <a:custGeom>
                <a:avLst/>
                <a:gdLst/>
                <a:ahLst/>
                <a:cxnLst/>
                <a:rect r="r" b="b" t="t" l="l"/>
                <a:pathLst>
                  <a:path h="1715875" w="2810353">
                    <a:moveTo>
                      <a:pt x="0" y="0"/>
                    </a:moveTo>
                    <a:lnTo>
                      <a:pt x="2810353" y="0"/>
                    </a:lnTo>
                    <a:lnTo>
                      <a:pt x="2810353" y="1715875"/>
                    </a:lnTo>
                    <a:lnTo>
                      <a:pt x="0" y="1715875"/>
                    </a:lnTo>
                    <a:close/>
                  </a:path>
                </a:pathLst>
              </a:custGeom>
              <a:blipFill>
                <a:blip r:embed="rId7"/>
                <a:stretch>
                  <a:fillRect l="-8426" t="0" r="-8426" b="0"/>
                </a:stretch>
              </a:blipFill>
            </p:spPr>
          </p:sp>
        </p:grpSp>
        <p:sp>
          <p:nvSpPr>
            <p:cNvPr name="Freeform 9" id="9"/>
            <p:cNvSpPr/>
            <p:nvPr/>
          </p:nvSpPr>
          <p:spPr>
            <a:xfrm flipH="false" flipV="false" rot="-990344">
              <a:off x="303276" y="644535"/>
              <a:ext cx="4951014" cy="2853022"/>
            </a:xfrm>
            <a:custGeom>
              <a:avLst/>
              <a:gdLst/>
              <a:ahLst/>
              <a:cxnLst/>
              <a:rect r="r" b="b" t="t" l="l"/>
              <a:pathLst>
                <a:path h="2853022" w="4951014">
                  <a:moveTo>
                    <a:pt x="0" y="0"/>
                  </a:moveTo>
                  <a:lnTo>
                    <a:pt x="4951013" y="0"/>
                  </a:lnTo>
                  <a:lnTo>
                    <a:pt x="4951013" y="2853022"/>
                  </a:lnTo>
                  <a:lnTo>
                    <a:pt x="0" y="2853022"/>
                  </a:lnTo>
                  <a:lnTo>
                    <a:pt x="0" y="0"/>
                  </a:lnTo>
                  <a:close/>
                </a:path>
              </a:pathLst>
            </a:custGeom>
            <a:blipFill>
              <a:blip r:embed="rId8"/>
              <a:stretch>
                <a:fillRect l="0" t="0" r="0" b="0"/>
              </a:stretch>
            </a:blipFill>
          </p:spPr>
        </p:sp>
      </p:grpSp>
      <p:grpSp>
        <p:nvGrpSpPr>
          <p:cNvPr name="Group 10" id="10"/>
          <p:cNvGrpSpPr/>
          <p:nvPr/>
        </p:nvGrpSpPr>
        <p:grpSpPr>
          <a:xfrm rot="0">
            <a:off x="3322156" y="731520"/>
            <a:ext cx="791060" cy="1286966"/>
            <a:chOff x="0" y="0"/>
            <a:chExt cx="1054747" cy="1715955"/>
          </a:xfrm>
        </p:grpSpPr>
        <p:grpSp>
          <p:nvGrpSpPr>
            <p:cNvPr name="Group 11" id="11"/>
            <p:cNvGrpSpPr/>
            <p:nvPr/>
          </p:nvGrpSpPr>
          <p:grpSpPr>
            <a:xfrm rot="-44574">
              <a:off x="159794" y="56974"/>
              <a:ext cx="750156" cy="1571598"/>
              <a:chOff x="0" y="0"/>
              <a:chExt cx="5332235" cy="11171175"/>
            </a:xfrm>
          </p:grpSpPr>
          <p:sp>
            <p:nvSpPr>
              <p:cNvPr name="Freeform 12" id="12"/>
              <p:cNvSpPr/>
              <p:nvPr/>
            </p:nvSpPr>
            <p:spPr>
              <a:xfrm flipH="false" flipV="false" rot="0">
                <a:off x="0" y="0"/>
                <a:ext cx="5333505" cy="11171175"/>
              </a:xfrm>
              <a:custGeom>
                <a:avLst/>
                <a:gdLst/>
                <a:ahLst/>
                <a:cxnLst/>
                <a:rect r="r" b="b" t="t" l="l"/>
                <a:pathLst>
                  <a:path h="11171175" w="5333505">
                    <a:moveTo>
                      <a:pt x="5026165" y="0"/>
                    </a:moveTo>
                    <a:lnTo>
                      <a:pt x="306070" y="0"/>
                    </a:lnTo>
                    <a:cubicBezTo>
                      <a:pt x="136505" y="0"/>
                      <a:pt x="0" y="285982"/>
                      <a:pt x="0" y="641225"/>
                    </a:cubicBezTo>
                    <a:lnTo>
                      <a:pt x="0" y="10532185"/>
                    </a:lnTo>
                    <a:cubicBezTo>
                      <a:pt x="0" y="10885194"/>
                      <a:pt x="136505" y="11171175"/>
                      <a:pt x="306070" y="11171175"/>
                    </a:cubicBezTo>
                    <a:lnTo>
                      <a:pt x="5027231" y="11171175"/>
                    </a:lnTo>
                    <a:cubicBezTo>
                      <a:pt x="5195730" y="11171175"/>
                      <a:pt x="5333505" y="10885194"/>
                      <a:pt x="5333505" y="10529950"/>
                    </a:cubicBezTo>
                    <a:lnTo>
                      <a:pt x="5333505" y="641225"/>
                    </a:lnTo>
                    <a:cubicBezTo>
                      <a:pt x="5332235" y="285982"/>
                      <a:pt x="5195730" y="0"/>
                      <a:pt x="5026165" y="0"/>
                    </a:cubicBezTo>
                    <a:close/>
                  </a:path>
                </a:pathLst>
              </a:custGeom>
              <a:blipFill>
                <a:blip r:embed="rId9"/>
                <a:stretch>
                  <a:fillRect l="0" t="-3048" r="0" b="-3048"/>
                </a:stretch>
              </a:blipFill>
            </p:spPr>
          </p:sp>
        </p:grpSp>
        <p:sp>
          <p:nvSpPr>
            <p:cNvPr name="Freeform 13" id="13"/>
            <p:cNvSpPr/>
            <p:nvPr/>
          </p:nvSpPr>
          <p:spPr>
            <a:xfrm flipH="false" flipV="false" rot="-51973">
              <a:off x="12796" y="7682"/>
              <a:ext cx="1029155" cy="1700590"/>
            </a:xfrm>
            <a:custGeom>
              <a:avLst/>
              <a:gdLst/>
              <a:ahLst/>
              <a:cxnLst/>
              <a:rect r="r" b="b" t="t" l="l"/>
              <a:pathLst>
                <a:path h="1700590" w="1029155">
                  <a:moveTo>
                    <a:pt x="0" y="0"/>
                  </a:moveTo>
                  <a:lnTo>
                    <a:pt x="1029155" y="0"/>
                  </a:lnTo>
                  <a:lnTo>
                    <a:pt x="1029155" y="1700591"/>
                  </a:lnTo>
                  <a:lnTo>
                    <a:pt x="0" y="1700591"/>
                  </a:lnTo>
                  <a:lnTo>
                    <a:pt x="0" y="0"/>
                  </a:lnTo>
                  <a:close/>
                </a:path>
              </a:pathLst>
            </a:custGeom>
            <a:blipFill>
              <a:blip r:embed="rId10"/>
              <a:stretch>
                <a:fillRect l="0" t="0" r="-2449" b="0"/>
              </a:stretch>
            </a:blipFill>
          </p:spPr>
        </p:sp>
      </p:grpSp>
      <p:grpSp>
        <p:nvGrpSpPr>
          <p:cNvPr name="Group 14" id="14"/>
          <p:cNvGrpSpPr/>
          <p:nvPr/>
        </p:nvGrpSpPr>
        <p:grpSpPr>
          <a:xfrm rot="0">
            <a:off x="5384258" y="233882"/>
            <a:ext cx="4277599" cy="3569208"/>
            <a:chOff x="0" y="0"/>
            <a:chExt cx="5703465" cy="4758944"/>
          </a:xfrm>
        </p:grpSpPr>
        <p:grpSp>
          <p:nvGrpSpPr>
            <p:cNvPr name="Group 15" id="15"/>
            <p:cNvGrpSpPr/>
            <p:nvPr/>
          </p:nvGrpSpPr>
          <p:grpSpPr>
            <a:xfrm rot="1586242">
              <a:off x="839349" y="1020381"/>
              <a:ext cx="4135401" cy="2542154"/>
              <a:chOff x="0" y="0"/>
              <a:chExt cx="3067241" cy="1885524"/>
            </a:xfrm>
          </p:grpSpPr>
          <p:sp>
            <p:nvSpPr>
              <p:cNvPr name="Freeform 16" id="16"/>
              <p:cNvSpPr/>
              <p:nvPr/>
            </p:nvSpPr>
            <p:spPr>
              <a:xfrm flipH="false" flipV="false" rot="0">
                <a:off x="128444" y="66354"/>
                <a:ext cx="2810353" cy="1752816"/>
              </a:xfrm>
              <a:custGeom>
                <a:avLst/>
                <a:gdLst/>
                <a:ahLst/>
                <a:cxnLst/>
                <a:rect r="r" b="b" t="t" l="l"/>
                <a:pathLst>
                  <a:path h="1752816" w="2810353">
                    <a:moveTo>
                      <a:pt x="0" y="0"/>
                    </a:moveTo>
                    <a:lnTo>
                      <a:pt x="2810353" y="0"/>
                    </a:lnTo>
                    <a:lnTo>
                      <a:pt x="2810353" y="1752816"/>
                    </a:lnTo>
                    <a:lnTo>
                      <a:pt x="0" y="1752816"/>
                    </a:lnTo>
                    <a:close/>
                  </a:path>
                </a:pathLst>
              </a:custGeom>
              <a:blipFill>
                <a:blip r:embed="rId11"/>
                <a:stretch>
                  <a:fillRect l="-5986" t="-3785" r="-6948" b="-4405"/>
                </a:stretch>
              </a:blipFill>
            </p:spPr>
          </p:sp>
        </p:grpSp>
        <p:sp>
          <p:nvSpPr>
            <p:cNvPr name="Freeform 17" id="17"/>
            <p:cNvSpPr/>
            <p:nvPr/>
          </p:nvSpPr>
          <p:spPr>
            <a:xfrm flipH="false" flipV="false" rot="1586242">
              <a:off x="376226" y="952961"/>
              <a:ext cx="4951014" cy="2853022"/>
            </a:xfrm>
            <a:custGeom>
              <a:avLst/>
              <a:gdLst/>
              <a:ahLst/>
              <a:cxnLst/>
              <a:rect r="r" b="b" t="t" l="l"/>
              <a:pathLst>
                <a:path h="2853022" w="4951014">
                  <a:moveTo>
                    <a:pt x="0" y="0"/>
                  </a:moveTo>
                  <a:lnTo>
                    <a:pt x="4951013" y="0"/>
                  </a:lnTo>
                  <a:lnTo>
                    <a:pt x="4951013" y="2853022"/>
                  </a:lnTo>
                  <a:lnTo>
                    <a:pt x="0" y="2853022"/>
                  </a:lnTo>
                  <a:lnTo>
                    <a:pt x="0" y="0"/>
                  </a:lnTo>
                  <a:close/>
                </a:path>
              </a:pathLst>
            </a:custGeom>
            <a:blipFill>
              <a:blip r:embed="rId8"/>
              <a:stretch>
                <a:fillRect l="0" t="0" r="0" b="0"/>
              </a:stretch>
            </a:blipFill>
          </p:spPr>
        </p:sp>
      </p:grpSp>
      <p:grpSp>
        <p:nvGrpSpPr>
          <p:cNvPr name="Group 18" id="18"/>
          <p:cNvGrpSpPr/>
          <p:nvPr/>
        </p:nvGrpSpPr>
        <p:grpSpPr>
          <a:xfrm rot="0">
            <a:off x="5732445" y="743134"/>
            <a:ext cx="873556" cy="1334277"/>
            <a:chOff x="0" y="0"/>
            <a:chExt cx="1164741" cy="1779036"/>
          </a:xfrm>
        </p:grpSpPr>
        <p:grpSp>
          <p:nvGrpSpPr>
            <p:cNvPr name="Group 19" id="19"/>
            <p:cNvGrpSpPr/>
            <p:nvPr/>
          </p:nvGrpSpPr>
          <p:grpSpPr>
            <a:xfrm rot="288765">
              <a:off x="227875" y="64801"/>
              <a:ext cx="750156" cy="1607032"/>
              <a:chOff x="0" y="0"/>
              <a:chExt cx="5332235" cy="11423051"/>
            </a:xfrm>
          </p:grpSpPr>
          <p:sp>
            <p:nvSpPr>
              <p:cNvPr name="Freeform 20" id="20"/>
              <p:cNvSpPr/>
              <p:nvPr/>
            </p:nvSpPr>
            <p:spPr>
              <a:xfrm flipH="false" flipV="false" rot="0">
                <a:off x="0" y="0"/>
                <a:ext cx="5333505" cy="11423051"/>
              </a:xfrm>
              <a:custGeom>
                <a:avLst/>
                <a:gdLst/>
                <a:ahLst/>
                <a:cxnLst/>
                <a:rect r="r" b="b" t="t" l="l"/>
                <a:pathLst>
                  <a:path h="11423051" w="5333505">
                    <a:moveTo>
                      <a:pt x="5026165" y="0"/>
                    </a:moveTo>
                    <a:lnTo>
                      <a:pt x="306070" y="0"/>
                    </a:lnTo>
                    <a:cubicBezTo>
                      <a:pt x="136505" y="0"/>
                      <a:pt x="0" y="292430"/>
                      <a:pt x="0" y="655683"/>
                    </a:cubicBezTo>
                    <a:lnTo>
                      <a:pt x="0" y="10769653"/>
                    </a:lnTo>
                    <a:cubicBezTo>
                      <a:pt x="0" y="11130621"/>
                      <a:pt x="136505" y="11423051"/>
                      <a:pt x="306070" y="11423051"/>
                    </a:cubicBezTo>
                    <a:lnTo>
                      <a:pt x="5027231" y="11423051"/>
                    </a:lnTo>
                    <a:cubicBezTo>
                      <a:pt x="5195730" y="11423051"/>
                      <a:pt x="5333505" y="11130621"/>
                      <a:pt x="5333505" y="10767367"/>
                    </a:cubicBezTo>
                    <a:lnTo>
                      <a:pt x="5333505" y="655683"/>
                    </a:lnTo>
                    <a:cubicBezTo>
                      <a:pt x="5332235" y="292430"/>
                      <a:pt x="5195730" y="0"/>
                      <a:pt x="5026165" y="0"/>
                    </a:cubicBezTo>
                    <a:close/>
                  </a:path>
                </a:pathLst>
              </a:custGeom>
              <a:blipFill>
                <a:blip r:embed="rId12"/>
                <a:stretch>
                  <a:fillRect l="-3101" t="0" r="-5860" b="0"/>
                </a:stretch>
              </a:blipFill>
            </p:spPr>
          </p:sp>
        </p:grpSp>
        <p:sp>
          <p:nvSpPr>
            <p:cNvPr name="Freeform 21" id="21"/>
            <p:cNvSpPr/>
            <p:nvPr/>
          </p:nvSpPr>
          <p:spPr>
            <a:xfrm flipH="false" flipV="false" rot="281365">
              <a:off x="67793" y="39223"/>
              <a:ext cx="1029155" cy="1700590"/>
            </a:xfrm>
            <a:custGeom>
              <a:avLst/>
              <a:gdLst/>
              <a:ahLst/>
              <a:cxnLst/>
              <a:rect r="r" b="b" t="t" l="l"/>
              <a:pathLst>
                <a:path h="1700590" w="1029155">
                  <a:moveTo>
                    <a:pt x="0" y="0"/>
                  </a:moveTo>
                  <a:lnTo>
                    <a:pt x="1029155" y="0"/>
                  </a:lnTo>
                  <a:lnTo>
                    <a:pt x="1029155" y="1700590"/>
                  </a:lnTo>
                  <a:lnTo>
                    <a:pt x="0" y="1700590"/>
                  </a:lnTo>
                  <a:lnTo>
                    <a:pt x="0" y="0"/>
                  </a:lnTo>
                  <a:close/>
                </a:path>
              </a:pathLst>
            </a:custGeom>
            <a:blipFill>
              <a:blip r:embed="rId10"/>
              <a:stretch>
                <a:fillRect l="0" t="0" r="-2449" b="0"/>
              </a:stretch>
            </a:blipFill>
          </p:spPr>
        </p:sp>
      </p:grpSp>
      <p:sp>
        <p:nvSpPr>
          <p:cNvPr name="Freeform 22" id="22"/>
          <p:cNvSpPr/>
          <p:nvPr/>
        </p:nvSpPr>
        <p:spPr>
          <a:xfrm flipH="false" flipV="false" rot="0">
            <a:off x="3494670" y="619045"/>
            <a:ext cx="2584846" cy="3038555"/>
          </a:xfrm>
          <a:custGeom>
            <a:avLst/>
            <a:gdLst/>
            <a:ahLst/>
            <a:cxnLst/>
            <a:rect r="r" b="b" t="t" l="l"/>
            <a:pathLst>
              <a:path h="3038555" w="2584846">
                <a:moveTo>
                  <a:pt x="0" y="0"/>
                </a:moveTo>
                <a:lnTo>
                  <a:pt x="2584846" y="0"/>
                </a:lnTo>
                <a:lnTo>
                  <a:pt x="2584846" y="3038555"/>
                </a:lnTo>
                <a:lnTo>
                  <a:pt x="0" y="3038555"/>
                </a:lnTo>
                <a:lnTo>
                  <a:pt x="0" y="0"/>
                </a:lnTo>
                <a:close/>
              </a:path>
            </a:pathLst>
          </a:custGeom>
          <a:blipFill>
            <a:blip r:embed="rId13"/>
            <a:stretch>
              <a:fillRect l="-18626" t="-9566" r="-23108" b="-11004"/>
            </a:stretch>
          </a:blipFill>
        </p:spPr>
      </p:sp>
      <p:sp>
        <p:nvSpPr>
          <p:cNvPr name="TextBox 23" id="23"/>
          <p:cNvSpPr txBox="true"/>
          <p:nvPr/>
        </p:nvSpPr>
        <p:spPr>
          <a:xfrm rot="0">
            <a:off x="1050470" y="4580148"/>
            <a:ext cx="7652661" cy="488315"/>
          </a:xfrm>
          <a:prstGeom prst="rect">
            <a:avLst/>
          </a:prstGeom>
        </p:spPr>
        <p:txBody>
          <a:bodyPr anchor="t" rtlCol="false" tIns="0" lIns="0" bIns="0" rIns="0">
            <a:spAutoFit/>
          </a:bodyPr>
          <a:lstStyle/>
          <a:p>
            <a:pPr algn="ctr">
              <a:lnSpc>
                <a:spcPts val="1960"/>
              </a:lnSpc>
              <a:spcBef>
                <a:spcPct val="0"/>
              </a:spcBef>
            </a:pPr>
            <a:r>
              <a:rPr lang="en-US" sz="1400" i="true" spc="163">
                <a:solidFill>
                  <a:srgbClr val="FFFFFF"/>
                </a:solidFill>
                <a:latin typeface="Open Sans SemiCondensed Italics"/>
                <a:ea typeface="Open Sans SemiCondensed Italics"/>
                <a:cs typeface="Open Sans SemiCondensed Italics"/>
                <a:sym typeface="Open Sans SemiCondensed Italics"/>
              </a:rPr>
              <a:t>« Un dispositif clé en main pour moderniser vos formations, assurer le suivi apprenants-formateurs et attester du respect des référentiels de compétences d’État. »</a:t>
            </a:r>
          </a:p>
        </p:txBody>
      </p:sp>
      <p:sp>
        <p:nvSpPr>
          <p:cNvPr name="TextBox 24" id="24"/>
          <p:cNvSpPr txBox="true"/>
          <p:nvPr/>
        </p:nvSpPr>
        <p:spPr>
          <a:xfrm rot="0">
            <a:off x="2565726" y="3110042"/>
            <a:ext cx="4770768" cy="1510031"/>
          </a:xfrm>
          <a:prstGeom prst="rect">
            <a:avLst/>
          </a:prstGeom>
        </p:spPr>
        <p:txBody>
          <a:bodyPr anchor="t" rtlCol="false" tIns="0" lIns="0" bIns="0" rIns="0">
            <a:spAutoFit/>
          </a:bodyPr>
          <a:lstStyle/>
          <a:p>
            <a:pPr algn="l">
              <a:lnSpc>
                <a:spcPts val="12319"/>
              </a:lnSpc>
              <a:spcBef>
                <a:spcPct val="0"/>
              </a:spcBef>
            </a:pPr>
            <a:r>
              <a:rPr lang="en-US" b="true" sz="8799" spc="140">
                <a:solidFill>
                  <a:srgbClr val="FFBD59"/>
                </a:solidFill>
                <a:latin typeface="Open Sans SemiCondensed Semi-Bold"/>
                <a:ea typeface="Open Sans SemiCondensed Semi-Bold"/>
                <a:cs typeface="Open Sans SemiCondensed Semi-Bold"/>
                <a:sym typeface="Open Sans SemiCondensed Semi-Bold"/>
              </a:rPr>
              <a:t>P.H.A.R.E.</a:t>
            </a:r>
          </a:p>
        </p:txBody>
      </p:sp>
      <p:sp>
        <p:nvSpPr>
          <p:cNvPr name="TextBox 25" id="25"/>
          <p:cNvSpPr txBox="true"/>
          <p:nvPr/>
        </p:nvSpPr>
        <p:spPr>
          <a:xfrm rot="0">
            <a:off x="942281" y="5077591"/>
            <a:ext cx="7652661" cy="297180"/>
          </a:xfrm>
          <a:prstGeom prst="rect">
            <a:avLst/>
          </a:prstGeom>
        </p:spPr>
        <p:txBody>
          <a:bodyPr anchor="t" rtlCol="false" tIns="0" lIns="0" bIns="0" rIns="0">
            <a:spAutoFit/>
          </a:bodyPr>
          <a:lstStyle/>
          <a:p>
            <a:pPr algn="ctr">
              <a:lnSpc>
                <a:spcPts val="2520"/>
              </a:lnSpc>
              <a:spcBef>
                <a:spcPct val="0"/>
              </a:spcBef>
            </a:pPr>
            <a:r>
              <a:rPr lang="en-US" b="true" sz="1800" spc="210">
                <a:solidFill>
                  <a:srgbClr val="F9A727"/>
                </a:solidFill>
                <a:latin typeface="Open Sans SemiCondensed Bold"/>
                <a:ea typeface="Open Sans SemiCondensed Bold"/>
                <a:cs typeface="Open Sans SemiCondensed Bold"/>
                <a:sym typeface="Open Sans SemiCondensed Bold"/>
              </a:rPr>
              <a:t>PARCOURS HYBRIDE D’APPRENTISSAGE RÉGULÉ ET ÉVOLUTIF</a:t>
            </a:r>
          </a:p>
        </p:txBody>
      </p:sp>
      <p:sp>
        <p:nvSpPr>
          <p:cNvPr name="TextBox 26" id="26"/>
          <p:cNvSpPr txBox="true"/>
          <p:nvPr/>
        </p:nvSpPr>
        <p:spPr>
          <a:xfrm rot="0">
            <a:off x="6554614" y="3399301"/>
            <a:ext cx="404643" cy="143613"/>
          </a:xfrm>
          <a:prstGeom prst="rect">
            <a:avLst/>
          </a:prstGeom>
        </p:spPr>
        <p:txBody>
          <a:bodyPr anchor="t" rtlCol="false" tIns="0" lIns="0" bIns="0" rIns="0">
            <a:spAutoFit/>
          </a:bodyPr>
          <a:lstStyle/>
          <a:p>
            <a:pPr algn="ctr">
              <a:lnSpc>
                <a:spcPts val="1168"/>
              </a:lnSpc>
              <a:spcBef>
                <a:spcPct val="0"/>
              </a:spcBef>
            </a:pPr>
            <a:r>
              <a:rPr lang="en-US" b="true" sz="834">
                <a:solidFill>
                  <a:srgbClr val="FFBD59"/>
                </a:solidFill>
                <a:latin typeface="Open Sans SemiCondensed Semi-Bold"/>
                <a:ea typeface="Open Sans SemiCondensed Semi-Bold"/>
                <a:cs typeface="Open Sans SemiCondensed Semi-Bold"/>
                <a:sym typeface="Open Sans SemiCondensed Semi-Bold"/>
              </a:rPr>
              <a:t>Learning</a:t>
            </a:r>
          </a:p>
        </p:txBody>
      </p:sp>
      <p:sp>
        <p:nvSpPr>
          <p:cNvPr name="TextBox 27" id="27"/>
          <p:cNvSpPr txBox="true"/>
          <p:nvPr/>
        </p:nvSpPr>
        <p:spPr>
          <a:xfrm rot="0">
            <a:off x="6150742" y="5346196"/>
            <a:ext cx="2871338" cy="174624"/>
          </a:xfrm>
          <a:prstGeom prst="rect">
            <a:avLst/>
          </a:prstGeom>
        </p:spPr>
        <p:txBody>
          <a:bodyPr anchor="t" rtlCol="false" tIns="0" lIns="0" bIns="0" rIns="0">
            <a:spAutoFit/>
          </a:bodyPr>
          <a:lstStyle/>
          <a:p>
            <a:pPr algn="ctr">
              <a:lnSpc>
                <a:spcPts val="1400"/>
              </a:lnSpc>
              <a:spcBef>
                <a:spcPct val="0"/>
              </a:spcBef>
            </a:pPr>
            <a:r>
              <a:rPr lang="en-US" sz="1000">
                <a:solidFill>
                  <a:srgbClr val="F9A727"/>
                </a:solidFill>
                <a:latin typeface="Open Sans SemiCondensed"/>
                <a:ea typeface="Open Sans SemiCondensed"/>
                <a:cs typeface="Open Sans SemiCondensed"/>
                <a:sym typeface="Open Sans SemiCondensed"/>
              </a:rPr>
              <a:t>Un produit conçu par C.R.C. Pro 360°.</a:t>
            </a:r>
          </a:p>
        </p:txBody>
      </p:sp>
      <p:sp>
        <p:nvSpPr>
          <p:cNvPr name="TextBox 28" id="28"/>
          <p:cNvSpPr txBox="true"/>
          <p:nvPr/>
        </p:nvSpPr>
        <p:spPr>
          <a:xfrm rot="0">
            <a:off x="0" y="7157414"/>
            <a:ext cx="9753600" cy="134197"/>
          </a:xfrm>
          <a:prstGeom prst="rect">
            <a:avLst/>
          </a:prstGeom>
        </p:spPr>
        <p:txBody>
          <a:bodyPr anchor="t" rtlCol="false" tIns="0" lIns="0" bIns="0" rIns="0">
            <a:spAutoFit/>
          </a:bodyPr>
          <a:lstStyle/>
          <a:p>
            <a:pPr algn="ctr">
              <a:lnSpc>
                <a:spcPts val="1120"/>
              </a:lnSpc>
              <a:spcBef>
                <a:spcPct val="0"/>
              </a:spcBef>
            </a:pPr>
            <a:r>
              <a:rPr lang="en-US" b="true" sz="800" i="true" spc="93">
                <a:solidFill>
                  <a:srgbClr val="FFFFFF"/>
                </a:solidFill>
                <a:latin typeface="Open Sans SemiCondensed Bold Italics"/>
                <a:ea typeface="Open Sans SemiCondensed Bold Italics"/>
                <a:cs typeface="Open Sans SemiCondensed Bold Italics"/>
                <a:sym typeface="Open Sans SemiCondensed Bold Italics"/>
              </a:rPr>
              <a:t>C.R.C. Pro 360° - Pro Formation - Pro RH - Pro Digital Web Media - Pro Consulting | 06 88 09 87 95 | contact@crcpro.fr  | www.crcpro.fr</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9753600" cy="7315200"/>
          </a:xfrm>
          <a:custGeom>
            <a:avLst/>
            <a:gdLst/>
            <a:ahLst/>
            <a:cxnLst/>
            <a:rect r="r" b="b" t="t" l="l"/>
            <a:pathLst>
              <a:path h="7315200" w="9753600">
                <a:moveTo>
                  <a:pt x="9753600" y="0"/>
                </a:moveTo>
                <a:lnTo>
                  <a:pt x="0" y="0"/>
                </a:lnTo>
                <a:lnTo>
                  <a:pt x="0" y="7315200"/>
                </a:lnTo>
                <a:lnTo>
                  <a:pt x="9753600" y="7315200"/>
                </a:lnTo>
                <a:lnTo>
                  <a:pt x="9753600" y="0"/>
                </a:lnTo>
                <a:close/>
              </a:path>
            </a:pathLst>
          </a:custGeom>
          <a:blipFill>
            <a:blip r:embed="rId2"/>
            <a:stretch>
              <a:fillRect l="-6285" t="0" r="-6285" b="0"/>
            </a:stretch>
          </a:blipFill>
        </p:spPr>
      </p:sp>
      <p:sp>
        <p:nvSpPr>
          <p:cNvPr name="Freeform 3" id="3"/>
          <p:cNvSpPr/>
          <p:nvPr/>
        </p:nvSpPr>
        <p:spPr>
          <a:xfrm flipH="false" flipV="false" rot="0">
            <a:off x="4251910" y="0"/>
            <a:ext cx="7335586" cy="7315200"/>
          </a:xfrm>
          <a:custGeom>
            <a:avLst/>
            <a:gdLst/>
            <a:ahLst/>
            <a:cxnLst/>
            <a:rect r="r" b="b" t="t" l="l"/>
            <a:pathLst>
              <a:path h="7315200" w="7335586">
                <a:moveTo>
                  <a:pt x="0" y="0"/>
                </a:moveTo>
                <a:lnTo>
                  <a:pt x="7335587" y="0"/>
                </a:lnTo>
                <a:lnTo>
                  <a:pt x="7335587" y="7315200"/>
                </a:lnTo>
                <a:lnTo>
                  <a:pt x="0" y="7315200"/>
                </a:lnTo>
                <a:lnTo>
                  <a:pt x="0" y="0"/>
                </a:lnTo>
                <a:close/>
              </a:path>
            </a:pathLst>
          </a:custGeom>
          <a:blipFill>
            <a:blip r:embed="rId3">
              <a:alphaModFix amt="80000"/>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a:off x="4723055" y="2813974"/>
            <a:ext cx="991280" cy="0"/>
          </a:xfrm>
          <a:prstGeom prst="line">
            <a:avLst/>
          </a:prstGeom>
          <a:ln cap="rnd" w="38100">
            <a:solidFill>
              <a:srgbClr val="F9A727"/>
            </a:solidFill>
            <a:prstDash val="solid"/>
            <a:headEnd type="none" len="sm" w="sm"/>
            <a:tailEnd type="none" len="sm" w="sm"/>
          </a:ln>
        </p:spPr>
      </p:sp>
      <p:sp>
        <p:nvSpPr>
          <p:cNvPr name="Freeform 5" id="5"/>
          <p:cNvSpPr/>
          <p:nvPr/>
        </p:nvSpPr>
        <p:spPr>
          <a:xfrm flipH="false" flipV="false" rot="0">
            <a:off x="3780766" y="5852160"/>
            <a:ext cx="942289" cy="1097280"/>
          </a:xfrm>
          <a:custGeom>
            <a:avLst/>
            <a:gdLst/>
            <a:ahLst/>
            <a:cxnLst/>
            <a:rect r="r" b="b" t="t" l="l"/>
            <a:pathLst>
              <a:path h="1097280" w="942289">
                <a:moveTo>
                  <a:pt x="0" y="0"/>
                </a:moveTo>
                <a:lnTo>
                  <a:pt x="942289" y="0"/>
                </a:lnTo>
                <a:lnTo>
                  <a:pt x="942289" y="1097280"/>
                </a:lnTo>
                <a:lnTo>
                  <a:pt x="0" y="109728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4723055" y="1770923"/>
            <a:ext cx="4481905" cy="1024001"/>
          </a:xfrm>
          <a:prstGeom prst="rect">
            <a:avLst/>
          </a:prstGeom>
        </p:spPr>
        <p:txBody>
          <a:bodyPr anchor="t" rtlCol="false" tIns="0" lIns="0" bIns="0" rIns="0">
            <a:spAutoFit/>
          </a:bodyPr>
          <a:lstStyle/>
          <a:p>
            <a:pPr algn="l" marL="0" indent="0" lvl="0">
              <a:lnSpc>
                <a:spcPts val="4032"/>
              </a:lnSpc>
              <a:spcBef>
                <a:spcPct val="0"/>
              </a:spcBef>
            </a:pPr>
            <a:r>
              <a:rPr lang="en-US" b="true" sz="3600" strike="noStrike" u="none">
                <a:solidFill>
                  <a:srgbClr val="FFFFFF"/>
                </a:solidFill>
                <a:latin typeface="Montserrat Semi-Bold"/>
                <a:ea typeface="Montserrat Semi-Bold"/>
                <a:cs typeface="Montserrat Semi-Bold"/>
                <a:sym typeface="Montserrat Semi-Bold"/>
              </a:rPr>
              <a:t>La prise en main de l’outil P.H.A.R.E.</a:t>
            </a:r>
          </a:p>
        </p:txBody>
      </p:sp>
      <p:sp>
        <p:nvSpPr>
          <p:cNvPr name="TextBox 7" id="7"/>
          <p:cNvSpPr txBox="true"/>
          <p:nvPr/>
        </p:nvSpPr>
        <p:spPr>
          <a:xfrm rot="0">
            <a:off x="4723055" y="3087485"/>
            <a:ext cx="4061382" cy="1736090"/>
          </a:xfrm>
          <a:prstGeom prst="rect">
            <a:avLst/>
          </a:prstGeom>
        </p:spPr>
        <p:txBody>
          <a:bodyPr anchor="t" rtlCol="false" tIns="0" lIns="0" bIns="0" rIns="0">
            <a:spAutoFit/>
          </a:bodyPr>
          <a:lstStyle/>
          <a:p>
            <a:pPr algn="l" marL="0" indent="0" lvl="0">
              <a:lnSpc>
                <a:spcPts val="1960"/>
              </a:lnSpc>
              <a:spcBef>
                <a:spcPct val="0"/>
              </a:spcBef>
            </a:pPr>
            <a:r>
              <a:rPr lang="en-US" sz="1400" i="true" strike="noStrike" u="none">
                <a:solidFill>
                  <a:srgbClr val="FFFFFF"/>
                </a:solidFill>
                <a:latin typeface="Lato Italics"/>
                <a:ea typeface="Lato Italics"/>
                <a:cs typeface="Lato Italics"/>
                <a:sym typeface="Lato Italics"/>
              </a:rPr>
              <a:t>La</a:t>
            </a:r>
            <a:r>
              <a:rPr lang="en-US" b="true" sz="1400" i="true" strike="noStrike" u="none">
                <a:solidFill>
                  <a:srgbClr val="FFFFFF"/>
                </a:solidFill>
                <a:latin typeface="Lato Bold Italics"/>
                <a:ea typeface="Lato Bold Italics"/>
                <a:cs typeface="Lato Bold Italics"/>
                <a:sym typeface="Lato Bold Italics"/>
              </a:rPr>
              <a:t> formation et l’accompagnement de vos formateurs</a:t>
            </a:r>
            <a:r>
              <a:rPr lang="en-US" sz="1400" i="true" strike="noStrike" u="none">
                <a:solidFill>
                  <a:srgbClr val="FFFFFF"/>
                </a:solidFill>
                <a:latin typeface="Lato Italics"/>
                <a:ea typeface="Lato Italics"/>
                <a:cs typeface="Lato Italics"/>
                <a:sym typeface="Lato Italics"/>
              </a:rPr>
              <a:t> pour maîtriser la méthodologie et l’utilisation de la plateforme sont </a:t>
            </a:r>
            <a:r>
              <a:rPr lang="en-US" b="true" sz="1400" i="true" strike="noStrike" u="none">
                <a:solidFill>
                  <a:srgbClr val="FFFFFF"/>
                </a:solidFill>
                <a:latin typeface="Lato Bold Italics"/>
                <a:ea typeface="Lato Bold Italics"/>
                <a:cs typeface="Lato Bold Italics"/>
                <a:sym typeface="Lato Bold Italics"/>
              </a:rPr>
              <a:t>inclus dans notre tarification.</a:t>
            </a:r>
          </a:p>
          <a:p>
            <a:pPr algn="l" marL="0" indent="0" lvl="0">
              <a:lnSpc>
                <a:spcPts val="1960"/>
              </a:lnSpc>
              <a:spcBef>
                <a:spcPct val="0"/>
              </a:spcBef>
            </a:pPr>
            <a:r>
              <a:rPr lang="en-US" b="true" sz="1400" i="true" strike="noStrike" u="none">
                <a:solidFill>
                  <a:srgbClr val="FFFFFF"/>
                </a:solidFill>
                <a:latin typeface="Lato Bold Italics"/>
                <a:ea typeface="Lato Bold Italics"/>
                <a:cs typeface="Lato Bold Italics"/>
                <a:sym typeface="Lato Bold Italics"/>
              </a:rPr>
              <a:t>PHARE</a:t>
            </a:r>
            <a:r>
              <a:rPr lang="en-US" sz="1400" i="true" strike="noStrike" u="none">
                <a:solidFill>
                  <a:srgbClr val="FFFFFF"/>
                </a:solidFill>
                <a:latin typeface="Lato Italics"/>
                <a:ea typeface="Lato Italics"/>
                <a:cs typeface="Lato Italics"/>
                <a:sym typeface="Lato Italics"/>
              </a:rPr>
              <a:t> est en constante évolution, s’adaptant aux nouvelles tendances, besoins spécifiques et retours du terrain pour toujours répondre à vos attentes.</a:t>
            </a:r>
          </a:p>
          <a:p>
            <a:pPr algn="l" marL="0" indent="0" lvl="0">
              <a:lnSpc>
                <a:spcPts val="1960"/>
              </a:lnSpc>
              <a:spcBef>
                <a:spcPct val="0"/>
              </a:spcBef>
            </a:pPr>
          </a:p>
        </p:txBody>
      </p:sp>
      <p:sp>
        <p:nvSpPr>
          <p:cNvPr name="Freeform 8" id="8"/>
          <p:cNvSpPr/>
          <p:nvPr/>
        </p:nvSpPr>
        <p:spPr>
          <a:xfrm flipH="false" flipV="false" rot="0">
            <a:off x="8587395" y="-1755144"/>
            <a:ext cx="2584846" cy="3038555"/>
          </a:xfrm>
          <a:custGeom>
            <a:avLst/>
            <a:gdLst/>
            <a:ahLst/>
            <a:cxnLst/>
            <a:rect r="r" b="b" t="t" l="l"/>
            <a:pathLst>
              <a:path h="3038555" w="2584846">
                <a:moveTo>
                  <a:pt x="0" y="0"/>
                </a:moveTo>
                <a:lnTo>
                  <a:pt x="2584846" y="0"/>
                </a:lnTo>
                <a:lnTo>
                  <a:pt x="2584846" y="3038555"/>
                </a:lnTo>
                <a:lnTo>
                  <a:pt x="0" y="3038555"/>
                </a:lnTo>
                <a:lnTo>
                  <a:pt x="0" y="0"/>
                </a:lnTo>
                <a:close/>
              </a:path>
            </a:pathLst>
          </a:custGeom>
          <a:blipFill>
            <a:blip r:embed="rId7"/>
            <a:stretch>
              <a:fillRect l="-18626" t="-9566" r="-23108" b="-11004"/>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9753600" cy="5360324"/>
          </a:xfrm>
          <a:custGeom>
            <a:avLst/>
            <a:gdLst/>
            <a:ahLst/>
            <a:cxnLst/>
            <a:rect r="r" b="b" t="t" l="l"/>
            <a:pathLst>
              <a:path h="5360324" w="9753600">
                <a:moveTo>
                  <a:pt x="0" y="0"/>
                </a:moveTo>
                <a:lnTo>
                  <a:pt x="9753600" y="0"/>
                </a:lnTo>
                <a:lnTo>
                  <a:pt x="9753600" y="5360324"/>
                </a:lnTo>
                <a:lnTo>
                  <a:pt x="0" y="5360324"/>
                </a:lnTo>
                <a:lnTo>
                  <a:pt x="0" y="0"/>
                </a:lnTo>
                <a:close/>
              </a:path>
            </a:pathLst>
          </a:custGeom>
          <a:blipFill>
            <a:blip r:embed="rId2"/>
            <a:stretch>
              <a:fillRect l="0" t="-7252" r="0" b="-14053"/>
            </a:stretch>
          </a:blipFill>
        </p:spPr>
      </p:sp>
      <p:sp>
        <p:nvSpPr>
          <p:cNvPr name="Freeform 3" id="3"/>
          <p:cNvSpPr/>
          <p:nvPr/>
        </p:nvSpPr>
        <p:spPr>
          <a:xfrm flipH="false" flipV="true" rot="0">
            <a:off x="0" y="3639343"/>
            <a:ext cx="9879818" cy="1605470"/>
          </a:xfrm>
          <a:custGeom>
            <a:avLst/>
            <a:gdLst/>
            <a:ahLst/>
            <a:cxnLst/>
            <a:rect r="r" b="b" t="t" l="l"/>
            <a:pathLst>
              <a:path h="1605470" w="9879818">
                <a:moveTo>
                  <a:pt x="0" y="1605471"/>
                </a:moveTo>
                <a:lnTo>
                  <a:pt x="9879818" y="1605471"/>
                </a:lnTo>
                <a:lnTo>
                  <a:pt x="9879818" y="0"/>
                </a:lnTo>
                <a:lnTo>
                  <a:pt x="0" y="0"/>
                </a:lnTo>
                <a:lnTo>
                  <a:pt x="0" y="1605471"/>
                </a:lnTo>
                <a:close/>
              </a:path>
            </a:pathLst>
          </a:custGeom>
          <a:blipFill>
            <a:blip r:embed="rId3"/>
            <a:stretch>
              <a:fillRect l="0" t="0" r="0" b="0"/>
            </a:stretch>
          </a:blipFill>
        </p:spPr>
      </p:sp>
      <p:sp>
        <p:nvSpPr>
          <p:cNvPr name="AutoShape 4" id="4"/>
          <p:cNvSpPr/>
          <p:nvPr/>
        </p:nvSpPr>
        <p:spPr>
          <a:xfrm rot="0">
            <a:off x="0" y="5084064"/>
            <a:ext cx="9753600" cy="2231136"/>
          </a:xfrm>
          <a:prstGeom prst="rect">
            <a:avLst/>
          </a:prstGeom>
          <a:solidFill>
            <a:srgbClr val="00385C"/>
          </a:solidFill>
        </p:spPr>
      </p:sp>
      <p:sp>
        <p:nvSpPr>
          <p:cNvPr name="AutoShape 5" id="5"/>
          <p:cNvSpPr/>
          <p:nvPr/>
        </p:nvSpPr>
        <p:spPr>
          <a:xfrm rot="0">
            <a:off x="548640" y="4340211"/>
            <a:ext cx="8656320" cy="2426349"/>
          </a:xfrm>
          <a:prstGeom prst="rect">
            <a:avLst/>
          </a:prstGeom>
          <a:solidFill>
            <a:srgbClr val="FFFFFF">
              <a:alpha val="67843"/>
            </a:srgbClr>
          </a:solidFill>
        </p:spPr>
      </p:sp>
      <p:sp>
        <p:nvSpPr>
          <p:cNvPr name="TextBox 6" id="6"/>
          <p:cNvSpPr txBox="true"/>
          <p:nvPr/>
        </p:nvSpPr>
        <p:spPr>
          <a:xfrm rot="0">
            <a:off x="1195200" y="4788704"/>
            <a:ext cx="4760382" cy="512826"/>
          </a:xfrm>
          <a:prstGeom prst="rect">
            <a:avLst/>
          </a:prstGeom>
        </p:spPr>
        <p:txBody>
          <a:bodyPr anchor="t" rtlCol="false" tIns="0" lIns="0" bIns="0" rIns="0">
            <a:spAutoFit/>
          </a:bodyPr>
          <a:lstStyle/>
          <a:p>
            <a:pPr algn="l">
              <a:lnSpc>
                <a:spcPts val="4032"/>
              </a:lnSpc>
            </a:pPr>
            <a:r>
              <a:rPr lang="en-US" sz="3600" b="true">
                <a:solidFill>
                  <a:srgbClr val="00385C"/>
                </a:solidFill>
                <a:latin typeface="Montserrat Bold"/>
                <a:ea typeface="Montserrat Bold"/>
                <a:cs typeface="Montserrat Bold"/>
                <a:sym typeface="Montserrat Bold"/>
              </a:rPr>
              <a:t>Résultats Attendus</a:t>
            </a:r>
          </a:p>
        </p:txBody>
      </p:sp>
      <p:grpSp>
        <p:nvGrpSpPr>
          <p:cNvPr name="Group 7" id="7"/>
          <p:cNvGrpSpPr/>
          <p:nvPr/>
        </p:nvGrpSpPr>
        <p:grpSpPr>
          <a:xfrm rot="0">
            <a:off x="6739928" y="4150101"/>
            <a:ext cx="1974558" cy="380219"/>
            <a:chOff x="0" y="0"/>
            <a:chExt cx="2632744" cy="506959"/>
          </a:xfrm>
        </p:grpSpPr>
        <p:grpSp>
          <p:nvGrpSpPr>
            <p:cNvPr name="Group 8" id="8"/>
            <p:cNvGrpSpPr/>
            <p:nvPr/>
          </p:nvGrpSpPr>
          <p:grpSpPr>
            <a:xfrm rot="0">
              <a:off x="0" y="0"/>
              <a:ext cx="1064785" cy="506959"/>
              <a:chOff x="0" y="0"/>
              <a:chExt cx="13398500" cy="6379210"/>
            </a:xfrm>
          </p:grpSpPr>
          <p:sp>
            <p:nvSpPr>
              <p:cNvPr name="Freeform 9" id="9"/>
              <p:cNvSpPr/>
              <p:nvPr/>
            </p:nvSpPr>
            <p:spPr>
              <a:xfrm flipH="false" flipV="false" rot="0">
                <a:off x="0" y="0"/>
                <a:ext cx="13398500" cy="6379210"/>
              </a:xfrm>
              <a:custGeom>
                <a:avLst/>
                <a:gdLst/>
                <a:ahLst/>
                <a:cxnLst/>
                <a:rect r="r" b="b" t="t" l="l"/>
                <a:pathLst>
                  <a:path h="6379210" w="13398500">
                    <a:moveTo>
                      <a:pt x="6747510" y="0"/>
                    </a:moveTo>
                    <a:lnTo>
                      <a:pt x="6645910" y="0"/>
                    </a:lnTo>
                    <a:lnTo>
                      <a:pt x="6638290" y="7620"/>
                    </a:lnTo>
                    <a:lnTo>
                      <a:pt x="0" y="6379210"/>
                    </a:lnTo>
                    <a:lnTo>
                      <a:pt x="6752590" y="6379210"/>
                    </a:lnTo>
                    <a:lnTo>
                      <a:pt x="13398500" y="0"/>
                    </a:lnTo>
                    <a:close/>
                  </a:path>
                </a:pathLst>
              </a:custGeom>
              <a:solidFill>
                <a:srgbClr val="F9A727"/>
              </a:solidFill>
            </p:spPr>
          </p:sp>
        </p:grpSp>
        <p:grpSp>
          <p:nvGrpSpPr>
            <p:cNvPr name="Group 10" id="10"/>
            <p:cNvGrpSpPr/>
            <p:nvPr/>
          </p:nvGrpSpPr>
          <p:grpSpPr>
            <a:xfrm rot="0">
              <a:off x="783979" y="0"/>
              <a:ext cx="1064785" cy="506959"/>
              <a:chOff x="0" y="0"/>
              <a:chExt cx="13398500" cy="6379210"/>
            </a:xfrm>
          </p:grpSpPr>
          <p:sp>
            <p:nvSpPr>
              <p:cNvPr name="Freeform 11" id="11"/>
              <p:cNvSpPr/>
              <p:nvPr/>
            </p:nvSpPr>
            <p:spPr>
              <a:xfrm flipH="false" flipV="false" rot="0">
                <a:off x="0" y="0"/>
                <a:ext cx="13398500" cy="6379210"/>
              </a:xfrm>
              <a:custGeom>
                <a:avLst/>
                <a:gdLst/>
                <a:ahLst/>
                <a:cxnLst/>
                <a:rect r="r" b="b" t="t" l="l"/>
                <a:pathLst>
                  <a:path h="6379210" w="13398500">
                    <a:moveTo>
                      <a:pt x="6747510" y="0"/>
                    </a:moveTo>
                    <a:lnTo>
                      <a:pt x="6645910" y="0"/>
                    </a:lnTo>
                    <a:lnTo>
                      <a:pt x="6638290" y="7620"/>
                    </a:lnTo>
                    <a:lnTo>
                      <a:pt x="0" y="6379210"/>
                    </a:lnTo>
                    <a:lnTo>
                      <a:pt x="6752590" y="6379210"/>
                    </a:lnTo>
                    <a:lnTo>
                      <a:pt x="13398500" y="0"/>
                    </a:lnTo>
                    <a:close/>
                  </a:path>
                </a:pathLst>
              </a:custGeom>
              <a:solidFill>
                <a:srgbClr val="F9A727"/>
              </a:solidFill>
            </p:spPr>
          </p:sp>
        </p:grpSp>
        <p:grpSp>
          <p:nvGrpSpPr>
            <p:cNvPr name="Group 12" id="12"/>
            <p:cNvGrpSpPr/>
            <p:nvPr/>
          </p:nvGrpSpPr>
          <p:grpSpPr>
            <a:xfrm rot="0">
              <a:off x="1567959" y="0"/>
              <a:ext cx="1064785" cy="506959"/>
              <a:chOff x="0" y="0"/>
              <a:chExt cx="13398500" cy="6379210"/>
            </a:xfrm>
          </p:grpSpPr>
          <p:sp>
            <p:nvSpPr>
              <p:cNvPr name="Freeform 13" id="13"/>
              <p:cNvSpPr/>
              <p:nvPr/>
            </p:nvSpPr>
            <p:spPr>
              <a:xfrm flipH="false" flipV="false" rot="0">
                <a:off x="0" y="0"/>
                <a:ext cx="13398500" cy="6379210"/>
              </a:xfrm>
              <a:custGeom>
                <a:avLst/>
                <a:gdLst/>
                <a:ahLst/>
                <a:cxnLst/>
                <a:rect r="r" b="b" t="t" l="l"/>
                <a:pathLst>
                  <a:path h="6379210" w="13398500">
                    <a:moveTo>
                      <a:pt x="6747510" y="0"/>
                    </a:moveTo>
                    <a:lnTo>
                      <a:pt x="6645910" y="0"/>
                    </a:lnTo>
                    <a:lnTo>
                      <a:pt x="6638290" y="7620"/>
                    </a:lnTo>
                    <a:lnTo>
                      <a:pt x="0" y="6379210"/>
                    </a:lnTo>
                    <a:lnTo>
                      <a:pt x="6752590" y="6379210"/>
                    </a:lnTo>
                    <a:lnTo>
                      <a:pt x="13398500" y="0"/>
                    </a:lnTo>
                    <a:close/>
                  </a:path>
                </a:pathLst>
              </a:custGeom>
              <a:solidFill>
                <a:srgbClr val="F9A727"/>
              </a:solidFill>
            </p:spPr>
          </p:sp>
        </p:grpSp>
      </p:grpSp>
      <p:sp>
        <p:nvSpPr>
          <p:cNvPr name="TextBox 14" id="14"/>
          <p:cNvSpPr txBox="true"/>
          <p:nvPr/>
        </p:nvSpPr>
        <p:spPr>
          <a:xfrm rot="0">
            <a:off x="731520" y="5352415"/>
            <a:ext cx="8109439" cy="1231265"/>
          </a:xfrm>
          <a:prstGeom prst="rect">
            <a:avLst/>
          </a:prstGeom>
        </p:spPr>
        <p:txBody>
          <a:bodyPr anchor="t" rtlCol="false" tIns="0" lIns="0" bIns="0" rIns="0">
            <a:spAutoFit/>
          </a:bodyPr>
          <a:lstStyle/>
          <a:p>
            <a:pPr algn="l" marL="302261" indent="-151130" lvl="1">
              <a:lnSpc>
                <a:spcPts val="1960"/>
              </a:lnSpc>
              <a:buFont typeface="Arial"/>
              <a:buChar char="•"/>
            </a:pPr>
            <a:r>
              <a:rPr lang="en-US" b="true" sz="1400" spc="163">
                <a:solidFill>
                  <a:srgbClr val="00385C"/>
                </a:solidFill>
                <a:latin typeface="Open Sans SemiCondensed Bold"/>
                <a:ea typeface="Open Sans SemiCondensed Bold"/>
                <a:cs typeface="Open Sans SemiCondensed Bold"/>
                <a:sym typeface="Open Sans SemiCondensed Bold"/>
              </a:rPr>
              <a:t>Taux de réussite amélioré :</a:t>
            </a:r>
            <a:r>
              <a:rPr lang="en-US" sz="1400" spc="163">
                <a:solidFill>
                  <a:srgbClr val="00385C"/>
                </a:solidFill>
                <a:latin typeface="Open Sans SemiCondensed"/>
                <a:ea typeface="Open Sans SemiCondensed"/>
                <a:cs typeface="Open Sans SemiCondensed"/>
                <a:sym typeface="Open Sans SemiCondensed"/>
              </a:rPr>
              <a:t> Parcours interactif et engageant.</a:t>
            </a:r>
          </a:p>
          <a:p>
            <a:pPr algn="l" marL="302261" indent="-151130" lvl="1">
              <a:lnSpc>
                <a:spcPts val="1960"/>
              </a:lnSpc>
              <a:buFont typeface="Arial"/>
              <a:buChar char="•"/>
            </a:pPr>
            <a:r>
              <a:rPr lang="en-US" b="true" sz="1400" spc="163">
                <a:solidFill>
                  <a:srgbClr val="00385C"/>
                </a:solidFill>
                <a:latin typeface="Open Sans SemiCondensed Bold"/>
                <a:ea typeface="Open Sans SemiCondensed Bold"/>
                <a:cs typeface="Open Sans SemiCondensed Bold"/>
                <a:sym typeface="Open Sans SemiCondensed Bold"/>
              </a:rPr>
              <a:t>Fidélisation accrue :</a:t>
            </a:r>
            <a:r>
              <a:rPr lang="en-US" sz="1400" spc="163">
                <a:solidFill>
                  <a:srgbClr val="00385C"/>
                </a:solidFill>
                <a:latin typeface="Open Sans SemiCondensed"/>
                <a:ea typeface="Open Sans SemiCondensed"/>
                <a:cs typeface="Open Sans SemiCondensed"/>
                <a:sym typeface="Open Sans SemiCondensed"/>
              </a:rPr>
              <a:t> Attrait pour vos formations innovantes.</a:t>
            </a:r>
          </a:p>
          <a:p>
            <a:pPr algn="l" marL="302261" indent="-151130" lvl="1">
              <a:lnSpc>
                <a:spcPts val="1960"/>
              </a:lnSpc>
              <a:buFont typeface="Arial"/>
              <a:buChar char="•"/>
            </a:pPr>
            <a:r>
              <a:rPr lang="en-US" b="true" sz="1400" spc="163">
                <a:solidFill>
                  <a:srgbClr val="00385C"/>
                </a:solidFill>
                <a:latin typeface="Open Sans SemiCondensed Bold"/>
                <a:ea typeface="Open Sans SemiCondensed Bold"/>
                <a:cs typeface="Open Sans SemiCondensed Bold"/>
                <a:sym typeface="Open Sans SemiCondensed Bold"/>
              </a:rPr>
              <a:t>Charge administrative réduite :</a:t>
            </a:r>
            <a:r>
              <a:rPr lang="en-US" sz="1400" spc="163">
                <a:solidFill>
                  <a:srgbClr val="00385C"/>
                </a:solidFill>
                <a:latin typeface="Open Sans SemiCondensed"/>
                <a:ea typeface="Open Sans SemiCondensed"/>
                <a:cs typeface="Open Sans SemiCondensed"/>
                <a:sym typeface="Open Sans SemiCondensed"/>
              </a:rPr>
              <a:t> Moins de tâches répétitives, plus de temps pour l’accompagnement qualitatif.</a:t>
            </a:r>
          </a:p>
          <a:p>
            <a:pPr algn="l">
              <a:lnSpc>
                <a:spcPts val="1960"/>
              </a:lnSpc>
              <a:spcBef>
                <a:spcPct val="0"/>
              </a:spcBef>
            </a:pPr>
          </a:p>
        </p:txBody>
      </p:sp>
      <p:sp>
        <p:nvSpPr>
          <p:cNvPr name="Freeform 15" id="15"/>
          <p:cNvSpPr/>
          <p:nvPr/>
        </p:nvSpPr>
        <p:spPr>
          <a:xfrm flipH="false" flipV="false" rot="0">
            <a:off x="8587395" y="-1755144"/>
            <a:ext cx="2584846" cy="3038555"/>
          </a:xfrm>
          <a:custGeom>
            <a:avLst/>
            <a:gdLst/>
            <a:ahLst/>
            <a:cxnLst/>
            <a:rect r="r" b="b" t="t" l="l"/>
            <a:pathLst>
              <a:path h="3038555" w="2584846">
                <a:moveTo>
                  <a:pt x="0" y="0"/>
                </a:moveTo>
                <a:lnTo>
                  <a:pt x="2584846" y="0"/>
                </a:lnTo>
                <a:lnTo>
                  <a:pt x="2584846" y="3038555"/>
                </a:lnTo>
                <a:lnTo>
                  <a:pt x="0" y="3038555"/>
                </a:lnTo>
                <a:lnTo>
                  <a:pt x="0" y="0"/>
                </a:lnTo>
                <a:close/>
              </a:path>
            </a:pathLst>
          </a:custGeom>
          <a:blipFill>
            <a:blip r:embed="rId4"/>
            <a:stretch>
              <a:fillRect l="-18626" t="-9566" r="-23108" b="-11004"/>
            </a:stretch>
          </a:blipFill>
        </p:spPr>
      </p:sp>
      <p:sp>
        <p:nvSpPr>
          <p:cNvPr name="TextBox 16" id="16"/>
          <p:cNvSpPr txBox="true"/>
          <p:nvPr/>
        </p:nvSpPr>
        <p:spPr>
          <a:xfrm rot="0">
            <a:off x="731520" y="1449902"/>
            <a:ext cx="3483112" cy="982610"/>
          </a:xfrm>
          <a:prstGeom prst="rect">
            <a:avLst/>
          </a:prstGeom>
        </p:spPr>
        <p:txBody>
          <a:bodyPr anchor="t" rtlCol="false" tIns="0" lIns="0" bIns="0" rIns="0">
            <a:spAutoFit/>
          </a:bodyPr>
          <a:lstStyle/>
          <a:p>
            <a:pPr algn="l">
              <a:lnSpc>
                <a:spcPts val="2015"/>
              </a:lnSpc>
              <a:spcBef>
                <a:spcPct val="0"/>
              </a:spcBef>
            </a:pPr>
            <a:r>
              <a:rPr lang="en-US" sz="1439" i="true">
                <a:solidFill>
                  <a:srgbClr val="FFFFFF"/>
                </a:solidFill>
                <a:latin typeface="Open Sans SemiCondensed Italics"/>
                <a:ea typeface="Open Sans SemiCondensed Italics"/>
                <a:cs typeface="Open Sans SemiCondensed Italics"/>
                <a:sym typeface="Open Sans SemiCondensed Italics"/>
              </a:rPr>
              <a:t>Rejoignez P.H.A.R.E - Learning : une approche immersive, intelligente et ultra-flexible pour garantir la réussite de vos apprenants et la satisfaction de vos partenaires.</a:t>
            </a:r>
          </a:p>
        </p:txBody>
      </p:sp>
      <p:sp>
        <p:nvSpPr>
          <p:cNvPr name="TextBox 17" id="17"/>
          <p:cNvSpPr txBox="true"/>
          <p:nvPr/>
        </p:nvSpPr>
        <p:spPr>
          <a:xfrm rot="0">
            <a:off x="0" y="7157414"/>
            <a:ext cx="9753600" cy="134197"/>
          </a:xfrm>
          <a:prstGeom prst="rect">
            <a:avLst/>
          </a:prstGeom>
        </p:spPr>
        <p:txBody>
          <a:bodyPr anchor="t" rtlCol="false" tIns="0" lIns="0" bIns="0" rIns="0">
            <a:spAutoFit/>
          </a:bodyPr>
          <a:lstStyle/>
          <a:p>
            <a:pPr algn="ctr">
              <a:lnSpc>
                <a:spcPts val="1120"/>
              </a:lnSpc>
              <a:spcBef>
                <a:spcPct val="0"/>
              </a:spcBef>
            </a:pPr>
            <a:r>
              <a:rPr lang="en-US" b="true" sz="800" i="true" spc="93">
                <a:solidFill>
                  <a:srgbClr val="FFFFFF"/>
                </a:solidFill>
                <a:latin typeface="Open Sans SemiCondensed Bold Italics"/>
                <a:ea typeface="Open Sans SemiCondensed Bold Italics"/>
                <a:cs typeface="Open Sans SemiCondensed Bold Italics"/>
                <a:sym typeface="Open Sans SemiCondensed Bold Italics"/>
              </a:rPr>
              <a:t>C.R.C. Pro 360° - Pro Formation - Pro RH - Pro Digital Web Media - Pro Consulting | 06 88 09 87 95 | contact@crcpro.fr  | www.crcpro.fr</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9753600" cy="7315200"/>
          </a:xfrm>
          <a:custGeom>
            <a:avLst/>
            <a:gdLst/>
            <a:ahLst/>
            <a:cxnLst/>
            <a:rect r="r" b="b" t="t" l="l"/>
            <a:pathLst>
              <a:path h="7315200" w="9753600">
                <a:moveTo>
                  <a:pt x="0" y="0"/>
                </a:moveTo>
                <a:lnTo>
                  <a:pt x="9753600" y="0"/>
                </a:lnTo>
                <a:lnTo>
                  <a:pt x="9753600" y="7315200"/>
                </a:lnTo>
                <a:lnTo>
                  <a:pt x="0" y="7315200"/>
                </a:lnTo>
                <a:lnTo>
                  <a:pt x="0" y="0"/>
                </a:lnTo>
                <a:close/>
              </a:path>
            </a:pathLst>
          </a:custGeom>
          <a:blipFill>
            <a:blip r:embed="rId2"/>
            <a:stretch>
              <a:fillRect l="-16072" t="0" r="-36871" b="-31871"/>
            </a:stretch>
          </a:blipFill>
        </p:spPr>
      </p:sp>
      <p:sp>
        <p:nvSpPr>
          <p:cNvPr name="Freeform 3" id="3"/>
          <p:cNvSpPr/>
          <p:nvPr/>
        </p:nvSpPr>
        <p:spPr>
          <a:xfrm flipH="false" flipV="true" rot="5399999">
            <a:off x="569142" y="3131436"/>
            <a:ext cx="13413045" cy="2179620"/>
          </a:xfrm>
          <a:custGeom>
            <a:avLst/>
            <a:gdLst/>
            <a:ahLst/>
            <a:cxnLst/>
            <a:rect r="r" b="b" t="t" l="l"/>
            <a:pathLst>
              <a:path h="2179620" w="13413045">
                <a:moveTo>
                  <a:pt x="0" y="2179620"/>
                </a:moveTo>
                <a:lnTo>
                  <a:pt x="13413046" y="2179620"/>
                </a:lnTo>
                <a:lnTo>
                  <a:pt x="13413046" y="0"/>
                </a:lnTo>
                <a:lnTo>
                  <a:pt x="0" y="0"/>
                </a:lnTo>
                <a:lnTo>
                  <a:pt x="0" y="2179620"/>
                </a:lnTo>
                <a:close/>
              </a:path>
            </a:pathLst>
          </a:custGeom>
          <a:blipFill>
            <a:blip r:embed="rId3"/>
            <a:stretch>
              <a:fillRect l="0" t="0" r="0" b="0"/>
            </a:stretch>
          </a:blipFill>
        </p:spPr>
      </p:sp>
      <p:sp>
        <p:nvSpPr>
          <p:cNvPr name="AutoShape 4" id="4"/>
          <p:cNvSpPr/>
          <p:nvPr/>
        </p:nvSpPr>
        <p:spPr>
          <a:xfrm rot="0">
            <a:off x="-1072897" y="0"/>
            <a:ext cx="7258751" cy="7315200"/>
          </a:xfrm>
          <a:prstGeom prst="rect">
            <a:avLst/>
          </a:prstGeom>
          <a:solidFill>
            <a:srgbClr val="000000">
              <a:alpha val="71765"/>
            </a:srgbClr>
          </a:solidFill>
        </p:spPr>
      </p:sp>
      <p:sp>
        <p:nvSpPr>
          <p:cNvPr name="AutoShape 5" id="5"/>
          <p:cNvSpPr/>
          <p:nvPr/>
        </p:nvSpPr>
        <p:spPr>
          <a:xfrm>
            <a:off x="817455" y="1922375"/>
            <a:ext cx="991280" cy="0"/>
          </a:xfrm>
          <a:prstGeom prst="line">
            <a:avLst/>
          </a:prstGeom>
          <a:ln cap="rnd" w="38100">
            <a:solidFill>
              <a:srgbClr val="F9A727"/>
            </a:solidFill>
            <a:prstDash val="solid"/>
            <a:headEnd type="none" len="sm" w="sm"/>
            <a:tailEnd type="none" len="sm" w="sm"/>
          </a:ln>
        </p:spPr>
      </p:sp>
      <p:sp>
        <p:nvSpPr>
          <p:cNvPr name="TextBox 6" id="6"/>
          <p:cNvSpPr txBox="true"/>
          <p:nvPr/>
        </p:nvSpPr>
        <p:spPr>
          <a:xfrm rot="0">
            <a:off x="731520" y="904724"/>
            <a:ext cx="4023507" cy="1017651"/>
          </a:xfrm>
          <a:prstGeom prst="rect">
            <a:avLst/>
          </a:prstGeom>
        </p:spPr>
        <p:txBody>
          <a:bodyPr anchor="t" rtlCol="false" tIns="0" lIns="0" bIns="0" rIns="0">
            <a:spAutoFit/>
          </a:bodyPr>
          <a:lstStyle/>
          <a:p>
            <a:pPr algn="l" marL="0" indent="0" lvl="0">
              <a:lnSpc>
                <a:spcPts val="4032"/>
              </a:lnSpc>
              <a:spcBef>
                <a:spcPct val="0"/>
              </a:spcBef>
            </a:pPr>
            <a:r>
              <a:rPr lang="en-US" b="true" sz="3600" strike="noStrike" u="none">
                <a:solidFill>
                  <a:srgbClr val="FFFFFF"/>
                </a:solidFill>
                <a:latin typeface="Montserrat Semi-Bold"/>
                <a:ea typeface="Montserrat Semi-Bold"/>
                <a:cs typeface="Montserrat Semi-Bold"/>
                <a:sym typeface="Montserrat Semi-Bold"/>
              </a:rPr>
              <a:t>Bénéfices et Tarification</a:t>
            </a:r>
          </a:p>
        </p:txBody>
      </p:sp>
      <p:sp>
        <p:nvSpPr>
          <p:cNvPr name="TextBox 7" id="7"/>
          <p:cNvSpPr txBox="true"/>
          <p:nvPr/>
        </p:nvSpPr>
        <p:spPr>
          <a:xfrm rot="0">
            <a:off x="731520" y="2203650"/>
            <a:ext cx="5139209" cy="3314165"/>
          </a:xfrm>
          <a:prstGeom prst="rect">
            <a:avLst/>
          </a:prstGeom>
        </p:spPr>
        <p:txBody>
          <a:bodyPr anchor="t" rtlCol="false" tIns="0" lIns="0" bIns="0" rIns="0">
            <a:spAutoFit/>
          </a:bodyPr>
          <a:lstStyle/>
          <a:p>
            <a:pPr algn="l">
              <a:lnSpc>
                <a:spcPts val="1960"/>
              </a:lnSpc>
            </a:pPr>
            <a:r>
              <a:rPr lang="en-US" sz="1400">
                <a:solidFill>
                  <a:srgbClr val="FFBD59"/>
                </a:solidFill>
                <a:latin typeface="Open Sans SemiCondensed"/>
                <a:ea typeface="Open Sans SemiCondensed"/>
                <a:cs typeface="Open Sans SemiCondensed"/>
                <a:sym typeface="Open Sans SemiCondensed"/>
              </a:rPr>
              <a:t>Une tarification simplifié.  </a:t>
            </a:r>
          </a:p>
          <a:p>
            <a:pPr algn="l">
              <a:lnSpc>
                <a:spcPts val="1960"/>
              </a:lnSpc>
            </a:pPr>
            <a:r>
              <a:rPr lang="en-US" sz="1400" b="true">
                <a:solidFill>
                  <a:srgbClr val="FFFFFF"/>
                </a:solidFill>
                <a:latin typeface="Open Sans SemiCondensed Bold"/>
                <a:ea typeface="Open Sans SemiCondensed Bold"/>
                <a:cs typeface="Open Sans SemiCondensed Bold"/>
                <a:sym typeface="Open Sans SemiCondensed Bold"/>
              </a:rPr>
              <a:t>Tarif : 50€ TTC / apprenant / mois.</a:t>
            </a:r>
          </a:p>
          <a:p>
            <a:pPr algn="l">
              <a:lnSpc>
                <a:spcPts val="1960"/>
              </a:lnSpc>
            </a:pPr>
          </a:p>
          <a:p>
            <a:pPr algn="l">
              <a:lnSpc>
                <a:spcPts val="1960"/>
              </a:lnSpc>
            </a:pPr>
            <a:r>
              <a:rPr lang="en-US" sz="1400" b="true">
                <a:solidFill>
                  <a:srgbClr val="F9A727"/>
                </a:solidFill>
                <a:latin typeface="Open Sans SemiCondensed Bold"/>
                <a:ea typeface="Open Sans SemiCondensed Bold"/>
                <a:cs typeface="Open Sans SemiCondensed Bold"/>
                <a:sym typeface="Open Sans SemiCondensed Bold"/>
              </a:rPr>
              <a:t>Ce tarif comprend :</a:t>
            </a:r>
          </a:p>
          <a:p>
            <a:pPr algn="l">
              <a:lnSpc>
                <a:spcPts val="840"/>
              </a:lnSpc>
            </a:pPr>
          </a:p>
          <a:p>
            <a:pPr algn="l" marL="302260" indent="-151130" lvl="1">
              <a:lnSpc>
                <a:spcPts val="1960"/>
              </a:lnSpc>
              <a:buFont typeface="Arial"/>
              <a:buChar char="•"/>
            </a:pPr>
            <a:r>
              <a:rPr lang="en-US" b="true" sz="1400">
                <a:solidFill>
                  <a:srgbClr val="FFFFFF"/>
                </a:solidFill>
                <a:latin typeface="Open Sans SemiCondensed Bold"/>
                <a:ea typeface="Open Sans SemiCondensed Bold"/>
                <a:cs typeface="Open Sans SemiCondensed Bold"/>
                <a:sym typeface="Open Sans SemiCondensed Bold"/>
              </a:rPr>
              <a:t>*</a:t>
            </a:r>
            <a:r>
              <a:rPr lang="en-US" sz="1400">
                <a:solidFill>
                  <a:srgbClr val="FFFFFF"/>
                </a:solidFill>
                <a:latin typeface="Open Sans SemiCondensed"/>
                <a:ea typeface="Open Sans SemiCondensed"/>
                <a:cs typeface="Open Sans SemiCondensed"/>
                <a:sym typeface="Open Sans SemiCondensed"/>
              </a:rPr>
              <a:t>Création et mise à disposition de vos Titres Professionnels sur la plateforme.</a:t>
            </a:r>
          </a:p>
          <a:p>
            <a:pPr algn="l" marL="302260" indent="-151130" lvl="1">
              <a:lnSpc>
                <a:spcPts val="1960"/>
              </a:lnSpc>
              <a:buFont typeface="Arial"/>
              <a:buChar char="•"/>
            </a:pPr>
            <a:r>
              <a:rPr lang="en-US" sz="1400">
                <a:solidFill>
                  <a:srgbClr val="FFFFFF"/>
                </a:solidFill>
                <a:latin typeface="Open Sans SemiCondensed"/>
                <a:ea typeface="Open Sans SemiCondensed"/>
                <a:cs typeface="Open Sans SemiCondensed"/>
                <a:sym typeface="Open Sans SemiCondensed"/>
              </a:rPr>
              <a:t>Personnalisation avec votre charte graphique.</a:t>
            </a:r>
          </a:p>
          <a:p>
            <a:pPr algn="l" marL="302260" indent="-151130" lvl="1">
              <a:lnSpc>
                <a:spcPts val="1960"/>
              </a:lnSpc>
              <a:buFont typeface="Arial"/>
              <a:buChar char="•"/>
            </a:pPr>
            <a:r>
              <a:rPr lang="en-US" sz="1400">
                <a:solidFill>
                  <a:srgbClr val="FFFFFF"/>
                </a:solidFill>
                <a:latin typeface="Open Sans SemiCondensed"/>
                <a:ea typeface="Open Sans SemiCondensed"/>
                <a:cs typeface="Open Sans SemiCondensed"/>
                <a:sym typeface="Open Sans SemiCondensed"/>
              </a:rPr>
              <a:t>Adaptation du contenu en temps réel sur demande, avec un technicien et un développeur dédiés.</a:t>
            </a:r>
          </a:p>
          <a:p>
            <a:pPr algn="l" marL="302260" indent="-151130" lvl="1">
              <a:lnSpc>
                <a:spcPts val="1960"/>
              </a:lnSpc>
              <a:buFont typeface="Arial"/>
              <a:buChar char="•"/>
            </a:pPr>
            <a:r>
              <a:rPr lang="en-US" sz="1400">
                <a:solidFill>
                  <a:srgbClr val="FFFFFF"/>
                </a:solidFill>
                <a:latin typeface="Open Sans SemiCondensed"/>
                <a:ea typeface="Open Sans SemiCondensed"/>
                <a:cs typeface="Open Sans SemiCondensed"/>
                <a:sym typeface="Open Sans SemiCondensed"/>
              </a:rPr>
              <a:t>Maintenance et sécurité garanties pour une utilisation fluide et sécurisée.</a:t>
            </a:r>
          </a:p>
          <a:p>
            <a:pPr algn="l" marL="302260" indent="-151130" lvl="1">
              <a:lnSpc>
                <a:spcPts val="1960"/>
              </a:lnSpc>
              <a:buFont typeface="Arial"/>
              <a:buChar char="•"/>
            </a:pPr>
            <a:r>
              <a:rPr lang="en-US" sz="1400">
                <a:solidFill>
                  <a:srgbClr val="FFFFFF"/>
                </a:solidFill>
                <a:latin typeface="Open Sans SemiCondensed"/>
                <a:ea typeface="Open Sans SemiCondensed"/>
                <a:cs typeface="Open Sans SemiCondensed"/>
                <a:sym typeface="Open Sans SemiCondensed"/>
              </a:rPr>
              <a:t>Application dédiée aux formateurs et équipes pédagogiques pour un suivi en temps réel des apprenants.</a:t>
            </a:r>
          </a:p>
        </p:txBody>
      </p:sp>
      <p:sp>
        <p:nvSpPr>
          <p:cNvPr name="Freeform 8" id="8"/>
          <p:cNvSpPr/>
          <p:nvPr/>
        </p:nvSpPr>
        <p:spPr>
          <a:xfrm flipH="false" flipV="false" rot="0">
            <a:off x="8587395" y="-1755144"/>
            <a:ext cx="2584846" cy="3038555"/>
          </a:xfrm>
          <a:custGeom>
            <a:avLst/>
            <a:gdLst/>
            <a:ahLst/>
            <a:cxnLst/>
            <a:rect r="r" b="b" t="t" l="l"/>
            <a:pathLst>
              <a:path h="3038555" w="2584846">
                <a:moveTo>
                  <a:pt x="0" y="0"/>
                </a:moveTo>
                <a:lnTo>
                  <a:pt x="2584846" y="0"/>
                </a:lnTo>
                <a:lnTo>
                  <a:pt x="2584846" y="3038555"/>
                </a:lnTo>
                <a:lnTo>
                  <a:pt x="0" y="3038555"/>
                </a:lnTo>
                <a:lnTo>
                  <a:pt x="0" y="0"/>
                </a:lnTo>
                <a:close/>
              </a:path>
            </a:pathLst>
          </a:custGeom>
          <a:blipFill>
            <a:blip r:embed="rId4"/>
            <a:stretch>
              <a:fillRect l="-18626" t="-9566" r="-23108" b="-11004"/>
            </a:stretch>
          </a:blipFill>
        </p:spPr>
      </p:sp>
      <p:sp>
        <p:nvSpPr>
          <p:cNvPr name="AutoShape 9" id="9"/>
          <p:cNvSpPr/>
          <p:nvPr/>
        </p:nvSpPr>
        <p:spPr>
          <a:xfrm rot="0">
            <a:off x="6107887" y="0"/>
            <a:ext cx="155937" cy="7315200"/>
          </a:xfrm>
          <a:prstGeom prst="rect">
            <a:avLst/>
          </a:prstGeom>
          <a:solidFill>
            <a:srgbClr val="F9A727"/>
          </a:solidFill>
        </p:spPr>
      </p:sp>
      <p:sp>
        <p:nvSpPr>
          <p:cNvPr name="TextBox 10" id="10"/>
          <p:cNvSpPr txBox="true"/>
          <p:nvPr/>
        </p:nvSpPr>
        <p:spPr>
          <a:xfrm rot="0">
            <a:off x="0" y="6786309"/>
            <a:ext cx="9753600" cy="276860"/>
          </a:xfrm>
          <a:prstGeom prst="rect">
            <a:avLst/>
          </a:prstGeom>
        </p:spPr>
        <p:txBody>
          <a:bodyPr anchor="t" rtlCol="false" tIns="0" lIns="0" bIns="0" rIns="0">
            <a:spAutoFit/>
          </a:bodyPr>
          <a:lstStyle/>
          <a:p>
            <a:pPr algn="ctr">
              <a:lnSpc>
                <a:spcPts val="1119"/>
              </a:lnSpc>
            </a:pPr>
            <a:r>
              <a:rPr lang="en-US" sz="999" i="true">
                <a:solidFill>
                  <a:srgbClr val="FFFFFF"/>
                </a:solidFill>
                <a:latin typeface="Lato Italics"/>
                <a:ea typeface="Lato Italics"/>
                <a:cs typeface="Lato Italics"/>
                <a:sym typeface="Lato Italics"/>
              </a:rPr>
              <a:t>Attention : La création d’une formation TP est soumise à une tarification supplémentaire en formule sans engagement.</a:t>
            </a:r>
          </a:p>
          <a:p>
            <a:pPr algn="ctr">
              <a:lnSpc>
                <a:spcPts val="1119"/>
              </a:lnSpc>
              <a:spcBef>
                <a:spcPct val="0"/>
              </a:spcBef>
            </a:pPr>
            <a:r>
              <a:rPr lang="en-US" sz="999" i="true">
                <a:solidFill>
                  <a:srgbClr val="FFFFFF"/>
                </a:solidFill>
                <a:latin typeface="Lato Italics"/>
                <a:ea typeface="Lato Italics"/>
                <a:cs typeface="Lato Italics"/>
                <a:sym typeface="Lato Italics"/>
              </a:rPr>
              <a:t>Pour un titre professionnel, la durée de création est estimée à 1 mois à compter de la signature du contrat.</a:t>
            </a:r>
          </a:p>
        </p:txBody>
      </p:sp>
      <p:sp>
        <p:nvSpPr>
          <p:cNvPr name="TextBox 11" id="11"/>
          <p:cNvSpPr txBox="true"/>
          <p:nvPr/>
        </p:nvSpPr>
        <p:spPr>
          <a:xfrm rot="0">
            <a:off x="0" y="7157414"/>
            <a:ext cx="9753600" cy="134197"/>
          </a:xfrm>
          <a:prstGeom prst="rect">
            <a:avLst/>
          </a:prstGeom>
        </p:spPr>
        <p:txBody>
          <a:bodyPr anchor="t" rtlCol="false" tIns="0" lIns="0" bIns="0" rIns="0">
            <a:spAutoFit/>
          </a:bodyPr>
          <a:lstStyle/>
          <a:p>
            <a:pPr algn="ctr">
              <a:lnSpc>
                <a:spcPts val="1120"/>
              </a:lnSpc>
              <a:spcBef>
                <a:spcPct val="0"/>
              </a:spcBef>
            </a:pPr>
            <a:r>
              <a:rPr lang="en-US" b="true" sz="800" i="true" spc="93">
                <a:solidFill>
                  <a:srgbClr val="FFFFFF"/>
                </a:solidFill>
                <a:latin typeface="Open Sans SemiCondensed Bold Italics"/>
                <a:ea typeface="Open Sans SemiCondensed Bold Italics"/>
                <a:cs typeface="Open Sans SemiCondensed Bold Italics"/>
                <a:sym typeface="Open Sans SemiCondensed Bold Italics"/>
              </a:rPr>
              <a:t>C.R.C. Pro 360° - Pro Formation - Pro RH - Pro Digital Web Media - Pro Consulting | 06 88 09 87 95 | contact@crcpro.fr  | www.crcpro.fr</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9753600" cy="7315200"/>
          </a:xfrm>
          <a:custGeom>
            <a:avLst/>
            <a:gdLst/>
            <a:ahLst/>
            <a:cxnLst/>
            <a:rect r="r" b="b" t="t" l="l"/>
            <a:pathLst>
              <a:path h="7315200" w="9753600">
                <a:moveTo>
                  <a:pt x="0" y="0"/>
                </a:moveTo>
                <a:lnTo>
                  <a:pt x="9753600" y="0"/>
                </a:lnTo>
                <a:lnTo>
                  <a:pt x="9753600" y="7315200"/>
                </a:lnTo>
                <a:lnTo>
                  <a:pt x="0" y="7315200"/>
                </a:lnTo>
                <a:lnTo>
                  <a:pt x="0" y="0"/>
                </a:lnTo>
                <a:close/>
              </a:path>
            </a:pathLst>
          </a:custGeom>
          <a:blipFill>
            <a:blip r:embed="rId2"/>
            <a:stretch>
              <a:fillRect l="0" t="0" r="-12570" b="0"/>
            </a:stretch>
          </a:blipFill>
        </p:spPr>
      </p:sp>
      <p:sp>
        <p:nvSpPr>
          <p:cNvPr name="AutoShape 3" id="3"/>
          <p:cNvSpPr/>
          <p:nvPr/>
        </p:nvSpPr>
        <p:spPr>
          <a:xfrm rot="0">
            <a:off x="548640" y="1463040"/>
            <a:ext cx="8656320" cy="4389120"/>
          </a:xfrm>
          <a:prstGeom prst="rect">
            <a:avLst/>
          </a:prstGeom>
          <a:solidFill>
            <a:srgbClr val="00385C">
              <a:alpha val="80000"/>
            </a:srgbClr>
          </a:solidFill>
        </p:spPr>
      </p:sp>
      <p:sp>
        <p:nvSpPr>
          <p:cNvPr name="Freeform 4" id="4"/>
          <p:cNvSpPr/>
          <p:nvPr/>
        </p:nvSpPr>
        <p:spPr>
          <a:xfrm flipH="false" flipV="true" rot="-10800000">
            <a:off x="-1454709" y="5906863"/>
            <a:ext cx="13413045" cy="2179620"/>
          </a:xfrm>
          <a:custGeom>
            <a:avLst/>
            <a:gdLst/>
            <a:ahLst/>
            <a:cxnLst/>
            <a:rect r="r" b="b" t="t" l="l"/>
            <a:pathLst>
              <a:path h="2179620" w="13413045">
                <a:moveTo>
                  <a:pt x="0" y="2179620"/>
                </a:moveTo>
                <a:lnTo>
                  <a:pt x="13413046" y="2179620"/>
                </a:lnTo>
                <a:lnTo>
                  <a:pt x="13413046" y="0"/>
                </a:lnTo>
                <a:lnTo>
                  <a:pt x="0" y="0"/>
                </a:lnTo>
                <a:lnTo>
                  <a:pt x="0" y="2179620"/>
                </a:lnTo>
                <a:close/>
              </a:path>
            </a:pathLst>
          </a:custGeom>
          <a:blipFill>
            <a:blip r:embed="rId3"/>
            <a:stretch>
              <a:fillRect l="0" t="0" r="0" b="0"/>
            </a:stretch>
          </a:blipFill>
        </p:spPr>
      </p:sp>
      <p:sp>
        <p:nvSpPr>
          <p:cNvPr name="AutoShape 5" id="5"/>
          <p:cNvSpPr/>
          <p:nvPr/>
        </p:nvSpPr>
        <p:spPr>
          <a:xfrm rot="5400000">
            <a:off x="4630101" y="2249263"/>
            <a:ext cx="155937" cy="7315200"/>
          </a:xfrm>
          <a:prstGeom prst="rect">
            <a:avLst/>
          </a:prstGeom>
          <a:solidFill>
            <a:srgbClr val="F9A727"/>
          </a:solidFill>
        </p:spPr>
      </p:sp>
      <p:grpSp>
        <p:nvGrpSpPr>
          <p:cNvPr name="Group 6" id="6"/>
          <p:cNvGrpSpPr/>
          <p:nvPr/>
        </p:nvGrpSpPr>
        <p:grpSpPr>
          <a:xfrm rot="0">
            <a:off x="3446967" y="4277024"/>
            <a:ext cx="3140528" cy="457200"/>
            <a:chOff x="0" y="0"/>
            <a:chExt cx="4187371" cy="609600"/>
          </a:xfrm>
        </p:grpSpPr>
        <p:sp>
          <p:nvSpPr>
            <p:cNvPr name="AutoShape 7" id="7"/>
            <p:cNvSpPr/>
            <p:nvPr/>
          </p:nvSpPr>
          <p:spPr>
            <a:xfrm>
              <a:off x="0" y="304800"/>
              <a:ext cx="4187371" cy="0"/>
            </a:xfrm>
            <a:prstGeom prst="line">
              <a:avLst/>
            </a:prstGeom>
            <a:ln cap="rnd" w="609600">
              <a:solidFill>
                <a:srgbClr val="F9A727"/>
              </a:solidFill>
              <a:prstDash val="solid"/>
              <a:headEnd type="none" len="sm" w="sm"/>
              <a:tailEnd type="none" len="sm" w="sm"/>
            </a:ln>
          </p:spPr>
        </p:sp>
        <p:sp>
          <p:nvSpPr>
            <p:cNvPr name="TextBox 8" id="8"/>
            <p:cNvSpPr txBox="true"/>
            <p:nvPr/>
          </p:nvSpPr>
          <p:spPr>
            <a:xfrm rot="0">
              <a:off x="706619" y="107253"/>
              <a:ext cx="2967521" cy="365931"/>
            </a:xfrm>
            <a:prstGeom prst="rect">
              <a:avLst/>
            </a:prstGeom>
          </p:spPr>
          <p:txBody>
            <a:bodyPr anchor="t" rtlCol="false" tIns="0" lIns="0" bIns="0" rIns="0">
              <a:spAutoFit/>
            </a:bodyPr>
            <a:lstStyle/>
            <a:p>
              <a:pPr algn="ctr">
                <a:lnSpc>
                  <a:spcPts val="2329"/>
                </a:lnSpc>
                <a:spcBef>
                  <a:spcPct val="0"/>
                </a:spcBef>
              </a:pPr>
              <a:r>
                <a:rPr lang="en-US" sz="1663" u="sng">
                  <a:solidFill>
                    <a:srgbClr val="FFFFFF"/>
                  </a:solidFill>
                  <a:latin typeface="Montserrat"/>
                  <a:ea typeface="Montserrat"/>
                  <a:cs typeface="Montserrat"/>
                  <a:sym typeface="Montserrat"/>
                  <a:hlinkClick r:id="rId4" tooltip="https://www.crcproformation.fr"/>
                </a:rPr>
                <a:t>C.R.C Pro Formation</a:t>
              </a:r>
            </a:p>
          </p:txBody>
        </p:sp>
      </p:grpSp>
      <p:sp>
        <p:nvSpPr>
          <p:cNvPr name="Freeform 9" id="9"/>
          <p:cNvSpPr/>
          <p:nvPr/>
        </p:nvSpPr>
        <p:spPr>
          <a:xfrm flipH="false" flipV="false" rot="0">
            <a:off x="1060633" y="2191656"/>
            <a:ext cx="942289" cy="1097280"/>
          </a:xfrm>
          <a:custGeom>
            <a:avLst/>
            <a:gdLst/>
            <a:ahLst/>
            <a:cxnLst/>
            <a:rect r="r" b="b" t="t" l="l"/>
            <a:pathLst>
              <a:path h="1097280" w="942289">
                <a:moveTo>
                  <a:pt x="0" y="0"/>
                </a:moveTo>
                <a:lnTo>
                  <a:pt x="942289" y="0"/>
                </a:lnTo>
                <a:lnTo>
                  <a:pt x="942289" y="1097280"/>
                </a:lnTo>
                <a:lnTo>
                  <a:pt x="0" y="109728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2984417">
            <a:off x="3350849" y="4388677"/>
            <a:ext cx="306380" cy="504329"/>
          </a:xfrm>
          <a:custGeom>
            <a:avLst/>
            <a:gdLst/>
            <a:ahLst/>
            <a:cxnLst/>
            <a:rect r="r" b="b" t="t" l="l"/>
            <a:pathLst>
              <a:path h="504329" w="306380">
                <a:moveTo>
                  <a:pt x="0" y="0"/>
                </a:moveTo>
                <a:lnTo>
                  <a:pt x="306380" y="0"/>
                </a:lnTo>
                <a:lnTo>
                  <a:pt x="306380" y="504329"/>
                </a:lnTo>
                <a:lnTo>
                  <a:pt x="0" y="50432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1050470" y="2814358"/>
            <a:ext cx="7652661" cy="1094740"/>
          </a:xfrm>
          <a:prstGeom prst="rect">
            <a:avLst/>
          </a:prstGeom>
        </p:spPr>
        <p:txBody>
          <a:bodyPr anchor="t" rtlCol="false" tIns="0" lIns="0" bIns="0" rIns="0">
            <a:spAutoFit/>
          </a:bodyPr>
          <a:lstStyle/>
          <a:p>
            <a:pPr algn="ctr">
              <a:lnSpc>
                <a:spcPts val="8959"/>
              </a:lnSpc>
              <a:spcBef>
                <a:spcPct val="0"/>
              </a:spcBef>
            </a:pPr>
            <a:r>
              <a:rPr lang="en-US" b="true" sz="6399">
                <a:solidFill>
                  <a:srgbClr val="FFBD59"/>
                </a:solidFill>
                <a:latin typeface="Open Sans SemiCondensed Semi-Bold"/>
                <a:ea typeface="Open Sans SemiCondensed Semi-Bold"/>
                <a:cs typeface="Open Sans SemiCondensed Semi-Bold"/>
                <a:sym typeface="Open Sans SemiCondensed Semi-Bold"/>
              </a:rPr>
              <a:t>MERCI</a:t>
            </a:r>
          </a:p>
        </p:txBody>
      </p:sp>
      <p:sp>
        <p:nvSpPr>
          <p:cNvPr name="TextBox 12" id="12"/>
          <p:cNvSpPr txBox="true"/>
          <p:nvPr/>
        </p:nvSpPr>
        <p:spPr>
          <a:xfrm rot="0">
            <a:off x="1050470" y="3754284"/>
            <a:ext cx="7652661" cy="223165"/>
          </a:xfrm>
          <a:prstGeom prst="rect">
            <a:avLst/>
          </a:prstGeom>
        </p:spPr>
        <p:txBody>
          <a:bodyPr anchor="t" rtlCol="false" tIns="0" lIns="0" bIns="0" rIns="0">
            <a:spAutoFit/>
          </a:bodyPr>
          <a:lstStyle/>
          <a:p>
            <a:pPr algn="ctr">
              <a:lnSpc>
                <a:spcPts val="1874"/>
              </a:lnSpc>
              <a:spcBef>
                <a:spcPct val="0"/>
              </a:spcBef>
            </a:pPr>
            <a:r>
              <a:rPr lang="en-US" b="true" sz="1338" spc="156">
                <a:solidFill>
                  <a:srgbClr val="F9A727"/>
                </a:solidFill>
                <a:latin typeface="Open Sans SemiCondensed Bold"/>
                <a:ea typeface="Open Sans SemiCondensed Bold"/>
                <a:cs typeface="Open Sans SemiCondensed Bold"/>
                <a:sym typeface="Open Sans SemiCondensed Bold"/>
              </a:rPr>
              <a:t>P.H.A.R.E : LE TREMPLIN HYBRIDE POUR LES CFA ET OF</a:t>
            </a:r>
          </a:p>
        </p:txBody>
      </p:sp>
      <p:grpSp>
        <p:nvGrpSpPr>
          <p:cNvPr name="Group 13" id="13"/>
          <p:cNvGrpSpPr/>
          <p:nvPr/>
        </p:nvGrpSpPr>
        <p:grpSpPr>
          <a:xfrm rot="0">
            <a:off x="6364972" y="3426281"/>
            <a:ext cx="4277599" cy="3569208"/>
            <a:chOff x="0" y="0"/>
            <a:chExt cx="5703465" cy="4758944"/>
          </a:xfrm>
        </p:grpSpPr>
        <p:grpSp>
          <p:nvGrpSpPr>
            <p:cNvPr name="Group 14" id="14"/>
            <p:cNvGrpSpPr/>
            <p:nvPr/>
          </p:nvGrpSpPr>
          <p:grpSpPr>
            <a:xfrm rot="1586242">
              <a:off x="839349" y="1020381"/>
              <a:ext cx="4135401" cy="2542154"/>
              <a:chOff x="0" y="0"/>
              <a:chExt cx="3067241" cy="1885524"/>
            </a:xfrm>
          </p:grpSpPr>
          <p:sp>
            <p:nvSpPr>
              <p:cNvPr name="Freeform 15" id="15"/>
              <p:cNvSpPr/>
              <p:nvPr/>
            </p:nvSpPr>
            <p:spPr>
              <a:xfrm flipH="false" flipV="false" rot="0">
                <a:off x="128444" y="66354"/>
                <a:ext cx="2810353" cy="1752816"/>
              </a:xfrm>
              <a:custGeom>
                <a:avLst/>
                <a:gdLst/>
                <a:ahLst/>
                <a:cxnLst/>
                <a:rect r="r" b="b" t="t" l="l"/>
                <a:pathLst>
                  <a:path h="1752816" w="2810353">
                    <a:moveTo>
                      <a:pt x="0" y="0"/>
                    </a:moveTo>
                    <a:lnTo>
                      <a:pt x="2810353" y="0"/>
                    </a:lnTo>
                    <a:lnTo>
                      <a:pt x="2810353" y="1752816"/>
                    </a:lnTo>
                    <a:lnTo>
                      <a:pt x="0" y="1752816"/>
                    </a:lnTo>
                    <a:close/>
                  </a:path>
                </a:pathLst>
              </a:custGeom>
              <a:blipFill>
                <a:blip r:embed="rId9"/>
                <a:stretch>
                  <a:fillRect l="-5986" t="-3785" r="-6948" b="-4405"/>
                </a:stretch>
              </a:blipFill>
            </p:spPr>
          </p:sp>
        </p:grpSp>
        <p:sp>
          <p:nvSpPr>
            <p:cNvPr name="Freeform 16" id="16"/>
            <p:cNvSpPr/>
            <p:nvPr/>
          </p:nvSpPr>
          <p:spPr>
            <a:xfrm flipH="false" flipV="false" rot="1586242">
              <a:off x="376226" y="952961"/>
              <a:ext cx="4951014" cy="2853022"/>
            </a:xfrm>
            <a:custGeom>
              <a:avLst/>
              <a:gdLst/>
              <a:ahLst/>
              <a:cxnLst/>
              <a:rect r="r" b="b" t="t" l="l"/>
              <a:pathLst>
                <a:path h="2853022" w="4951014">
                  <a:moveTo>
                    <a:pt x="0" y="0"/>
                  </a:moveTo>
                  <a:lnTo>
                    <a:pt x="4951013" y="0"/>
                  </a:lnTo>
                  <a:lnTo>
                    <a:pt x="4951013" y="2853022"/>
                  </a:lnTo>
                  <a:lnTo>
                    <a:pt x="0" y="2853022"/>
                  </a:lnTo>
                  <a:lnTo>
                    <a:pt x="0" y="0"/>
                  </a:lnTo>
                  <a:close/>
                </a:path>
              </a:pathLst>
            </a:custGeom>
            <a:blipFill>
              <a:blip r:embed="rId10"/>
              <a:stretch>
                <a:fillRect l="0" t="0" r="0" b="0"/>
              </a:stretch>
            </a:blipFill>
          </p:spPr>
        </p:sp>
      </p:grpSp>
      <p:grpSp>
        <p:nvGrpSpPr>
          <p:cNvPr name="Group 17" id="17"/>
          <p:cNvGrpSpPr/>
          <p:nvPr/>
        </p:nvGrpSpPr>
        <p:grpSpPr>
          <a:xfrm rot="0">
            <a:off x="6540985" y="4113618"/>
            <a:ext cx="873556" cy="1334277"/>
            <a:chOff x="0" y="0"/>
            <a:chExt cx="1164741" cy="1779036"/>
          </a:xfrm>
        </p:grpSpPr>
        <p:grpSp>
          <p:nvGrpSpPr>
            <p:cNvPr name="Group 18" id="18"/>
            <p:cNvGrpSpPr/>
            <p:nvPr/>
          </p:nvGrpSpPr>
          <p:grpSpPr>
            <a:xfrm rot="288765">
              <a:off x="227875" y="64801"/>
              <a:ext cx="750156" cy="1607032"/>
              <a:chOff x="0" y="0"/>
              <a:chExt cx="5332235" cy="11423051"/>
            </a:xfrm>
          </p:grpSpPr>
          <p:sp>
            <p:nvSpPr>
              <p:cNvPr name="Freeform 19" id="19"/>
              <p:cNvSpPr/>
              <p:nvPr/>
            </p:nvSpPr>
            <p:spPr>
              <a:xfrm flipH="false" flipV="false" rot="0">
                <a:off x="0" y="0"/>
                <a:ext cx="5333505" cy="11423051"/>
              </a:xfrm>
              <a:custGeom>
                <a:avLst/>
                <a:gdLst/>
                <a:ahLst/>
                <a:cxnLst/>
                <a:rect r="r" b="b" t="t" l="l"/>
                <a:pathLst>
                  <a:path h="11423051" w="5333505">
                    <a:moveTo>
                      <a:pt x="5026165" y="0"/>
                    </a:moveTo>
                    <a:lnTo>
                      <a:pt x="306070" y="0"/>
                    </a:lnTo>
                    <a:cubicBezTo>
                      <a:pt x="136505" y="0"/>
                      <a:pt x="0" y="292430"/>
                      <a:pt x="0" y="655683"/>
                    </a:cubicBezTo>
                    <a:lnTo>
                      <a:pt x="0" y="10769653"/>
                    </a:lnTo>
                    <a:cubicBezTo>
                      <a:pt x="0" y="11130621"/>
                      <a:pt x="136505" y="11423051"/>
                      <a:pt x="306070" y="11423051"/>
                    </a:cubicBezTo>
                    <a:lnTo>
                      <a:pt x="5027231" y="11423051"/>
                    </a:lnTo>
                    <a:cubicBezTo>
                      <a:pt x="5195730" y="11423051"/>
                      <a:pt x="5333505" y="11130621"/>
                      <a:pt x="5333505" y="10767367"/>
                    </a:cubicBezTo>
                    <a:lnTo>
                      <a:pt x="5333505" y="655683"/>
                    </a:lnTo>
                    <a:cubicBezTo>
                      <a:pt x="5332235" y="292430"/>
                      <a:pt x="5195730" y="0"/>
                      <a:pt x="5026165" y="0"/>
                    </a:cubicBezTo>
                    <a:close/>
                  </a:path>
                </a:pathLst>
              </a:custGeom>
              <a:blipFill>
                <a:blip r:embed="rId11"/>
                <a:stretch>
                  <a:fillRect l="-3101" t="0" r="-5860" b="0"/>
                </a:stretch>
              </a:blipFill>
            </p:spPr>
          </p:sp>
        </p:grpSp>
        <p:sp>
          <p:nvSpPr>
            <p:cNvPr name="Freeform 20" id="20"/>
            <p:cNvSpPr/>
            <p:nvPr/>
          </p:nvSpPr>
          <p:spPr>
            <a:xfrm flipH="false" flipV="false" rot="281365">
              <a:off x="67793" y="39223"/>
              <a:ext cx="1029155" cy="1700590"/>
            </a:xfrm>
            <a:custGeom>
              <a:avLst/>
              <a:gdLst/>
              <a:ahLst/>
              <a:cxnLst/>
              <a:rect r="r" b="b" t="t" l="l"/>
              <a:pathLst>
                <a:path h="1700590" w="1029155">
                  <a:moveTo>
                    <a:pt x="0" y="0"/>
                  </a:moveTo>
                  <a:lnTo>
                    <a:pt x="1029155" y="0"/>
                  </a:lnTo>
                  <a:lnTo>
                    <a:pt x="1029155" y="1700590"/>
                  </a:lnTo>
                  <a:lnTo>
                    <a:pt x="0" y="1700590"/>
                  </a:lnTo>
                  <a:lnTo>
                    <a:pt x="0" y="0"/>
                  </a:lnTo>
                  <a:close/>
                </a:path>
              </a:pathLst>
            </a:custGeom>
            <a:blipFill>
              <a:blip r:embed="rId12"/>
              <a:stretch>
                <a:fillRect l="0" t="0" r="-2449" b="0"/>
              </a:stretch>
            </a:blipFill>
          </p:spPr>
        </p:sp>
      </p:grpSp>
      <p:grpSp>
        <p:nvGrpSpPr>
          <p:cNvPr name="Group 21" id="21"/>
          <p:cNvGrpSpPr/>
          <p:nvPr/>
        </p:nvGrpSpPr>
        <p:grpSpPr>
          <a:xfrm rot="0">
            <a:off x="-1023454" y="3657600"/>
            <a:ext cx="4168174" cy="3106569"/>
            <a:chOff x="0" y="0"/>
            <a:chExt cx="5557565" cy="4142092"/>
          </a:xfrm>
        </p:grpSpPr>
        <p:grpSp>
          <p:nvGrpSpPr>
            <p:cNvPr name="Group 22" id="22"/>
            <p:cNvGrpSpPr/>
            <p:nvPr/>
          </p:nvGrpSpPr>
          <p:grpSpPr>
            <a:xfrm rot="-990344">
              <a:off x="699225" y="750325"/>
              <a:ext cx="4135401" cy="2488578"/>
              <a:chOff x="0" y="0"/>
              <a:chExt cx="3067241" cy="1845787"/>
            </a:xfrm>
          </p:grpSpPr>
          <p:sp>
            <p:nvSpPr>
              <p:cNvPr name="Freeform 23" id="23"/>
              <p:cNvSpPr/>
              <p:nvPr/>
            </p:nvSpPr>
            <p:spPr>
              <a:xfrm flipH="false" flipV="false" rot="0">
                <a:off x="128444" y="64956"/>
                <a:ext cx="2810353" cy="1715875"/>
              </a:xfrm>
              <a:custGeom>
                <a:avLst/>
                <a:gdLst/>
                <a:ahLst/>
                <a:cxnLst/>
                <a:rect r="r" b="b" t="t" l="l"/>
                <a:pathLst>
                  <a:path h="1715875" w="2810353">
                    <a:moveTo>
                      <a:pt x="0" y="0"/>
                    </a:moveTo>
                    <a:lnTo>
                      <a:pt x="2810353" y="0"/>
                    </a:lnTo>
                    <a:lnTo>
                      <a:pt x="2810353" y="1715875"/>
                    </a:lnTo>
                    <a:lnTo>
                      <a:pt x="0" y="1715875"/>
                    </a:lnTo>
                    <a:close/>
                  </a:path>
                </a:pathLst>
              </a:custGeom>
              <a:blipFill>
                <a:blip r:embed="rId13"/>
                <a:stretch>
                  <a:fillRect l="-8426" t="0" r="-8426" b="0"/>
                </a:stretch>
              </a:blipFill>
            </p:spPr>
          </p:sp>
        </p:grpSp>
        <p:sp>
          <p:nvSpPr>
            <p:cNvPr name="Freeform 24" id="24"/>
            <p:cNvSpPr/>
            <p:nvPr/>
          </p:nvSpPr>
          <p:spPr>
            <a:xfrm flipH="false" flipV="false" rot="-990344">
              <a:off x="303276" y="644535"/>
              <a:ext cx="4951014" cy="2853022"/>
            </a:xfrm>
            <a:custGeom>
              <a:avLst/>
              <a:gdLst/>
              <a:ahLst/>
              <a:cxnLst/>
              <a:rect r="r" b="b" t="t" l="l"/>
              <a:pathLst>
                <a:path h="2853022" w="4951014">
                  <a:moveTo>
                    <a:pt x="0" y="0"/>
                  </a:moveTo>
                  <a:lnTo>
                    <a:pt x="4951013" y="0"/>
                  </a:lnTo>
                  <a:lnTo>
                    <a:pt x="4951013" y="2853022"/>
                  </a:lnTo>
                  <a:lnTo>
                    <a:pt x="0" y="2853022"/>
                  </a:lnTo>
                  <a:lnTo>
                    <a:pt x="0" y="0"/>
                  </a:lnTo>
                  <a:close/>
                </a:path>
              </a:pathLst>
            </a:custGeom>
            <a:blipFill>
              <a:blip r:embed="rId10"/>
              <a:stretch>
                <a:fillRect l="0" t="0" r="0" b="0"/>
              </a:stretch>
            </a:blipFill>
          </p:spPr>
        </p:sp>
      </p:grpSp>
      <p:grpSp>
        <p:nvGrpSpPr>
          <p:cNvPr name="Group 25" id="25"/>
          <p:cNvGrpSpPr/>
          <p:nvPr/>
        </p:nvGrpSpPr>
        <p:grpSpPr>
          <a:xfrm rot="0">
            <a:off x="2353659" y="4160929"/>
            <a:ext cx="791060" cy="1286966"/>
            <a:chOff x="0" y="0"/>
            <a:chExt cx="1054747" cy="1715955"/>
          </a:xfrm>
        </p:grpSpPr>
        <p:grpSp>
          <p:nvGrpSpPr>
            <p:cNvPr name="Group 26" id="26"/>
            <p:cNvGrpSpPr/>
            <p:nvPr/>
          </p:nvGrpSpPr>
          <p:grpSpPr>
            <a:xfrm rot="-44574">
              <a:off x="159794" y="56974"/>
              <a:ext cx="750156" cy="1571598"/>
              <a:chOff x="0" y="0"/>
              <a:chExt cx="5332235" cy="11171175"/>
            </a:xfrm>
          </p:grpSpPr>
          <p:sp>
            <p:nvSpPr>
              <p:cNvPr name="Freeform 27" id="27"/>
              <p:cNvSpPr/>
              <p:nvPr/>
            </p:nvSpPr>
            <p:spPr>
              <a:xfrm flipH="false" flipV="false" rot="0">
                <a:off x="0" y="0"/>
                <a:ext cx="5333505" cy="11171175"/>
              </a:xfrm>
              <a:custGeom>
                <a:avLst/>
                <a:gdLst/>
                <a:ahLst/>
                <a:cxnLst/>
                <a:rect r="r" b="b" t="t" l="l"/>
                <a:pathLst>
                  <a:path h="11171175" w="5333505">
                    <a:moveTo>
                      <a:pt x="5026165" y="0"/>
                    </a:moveTo>
                    <a:lnTo>
                      <a:pt x="306070" y="0"/>
                    </a:lnTo>
                    <a:cubicBezTo>
                      <a:pt x="136505" y="0"/>
                      <a:pt x="0" y="285982"/>
                      <a:pt x="0" y="641225"/>
                    </a:cubicBezTo>
                    <a:lnTo>
                      <a:pt x="0" y="10532185"/>
                    </a:lnTo>
                    <a:cubicBezTo>
                      <a:pt x="0" y="10885194"/>
                      <a:pt x="136505" y="11171175"/>
                      <a:pt x="306070" y="11171175"/>
                    </a:cubicBezTo>
                    <a:lnTo>
                      <a:pt x="5027231" y="11171175"/>
                    </a:lnTo>
                    <a:cubicBezTo>
                      <a:pt x="5195730" y="11171175"/>
                      <a:pt x="5333505" y="10885194"/>
                      <a:pt x="5333505" y="10529950"/>
                    </a:cubicBezTo>
                    <a:lnTo>
                      <a:pt x="5333505" y="641225"/>
                    </a:lnTo>
                    <a:cubicBezTo>
                      <a:pt x="5332235" y="285982"/>
                      <a:pt x="5195730" y="0"/>
                      <a:pt x="5026165" y="0"/>
                    </a:cubicBezTo>
                    <a:close/>
                  </a:path>
                </a:pathLst>
              </a:custGeom>
              <a:blipFill>
                <a:blip r:embed="rId14"/>
                <a:stretch>
                  <a:fillRect l="0" t="-3048" r="0" b="-3048"/>
                </a:stretch>
              </a:blipFill>
            </p:spPr>
          </p:sp>
        </p:grpSp>
        <p:sp>
          <p:nvSpPr>
            <p:cNvPr name="Freeform 28" id="28"/>
            <p:cNvSpPr/>
            <p:nvPr/>
          </p:nvSpPr>
          <p:spPr>
            <a:xfrm flipH="false" flipV="false" rot="-51973">
              <a:off x="12796" y="7682"/>
              <a:ext cx="1029155" cy="1700590"/>
            </a:xfrm>
            <a:custGeom>
              <a:avLst/>
              <a:gdLst/>
              <a:ahLst/>
              <a:cxnLst/>
              <a:rect r="r" b="b" t="t" l="l"/>
              <a:pathLst>
                <a:path h="1700590" w="1029155">
                  <a:moveTo>
                    <a:pt x="0" y="0"/>
                  </a:moveTo>
                  <a:lnTo>
                    <a:pt x="1029155" y="0"/>
                  </a:lnTo>
                  <a:lnTo>
                    <a:pt x="1029155" y="1700591"/>
                  </a:lnTo>
                  <a:lnTo>
                    <a:pt x="0" y="1700591"/>
                  </a:lnTo>
                  <a:lnTo>
                    <a:pt x="0" y="0"/>
                  </a:lnTo>
                  <a:close/>
                </a:path>
              </a:pathLst>
            </a:custGeom>
            <a:blipFill>
              <a:blip r:embed="rId12"/>
              <a:stretch>
                <a:fillRect l="0" t="0" r="-2449" b="0"/>
              </a:stretch>
            </a:blipFill>
          </p:spPr>
        </p:sp>
      </p:grpSp>
      <p:sp>
        <p:nvSpPr>
          <p:cNvPr name="Freeform 29" id="29"/>
          <p:cNvSpPr/>
          <p:nvPr/>
        </p:nvSpPr>
        <p:spPr>
          <a:xfrm flipH="false" flipV="false" rot="0">
            <a:off x="3862014" y="813990"/>
            <a:ext cx="2029571" cy="2385815"/>
          </a:xfrm>
          <a:custGeom>
            <a:avLst/>
            <a:gdLst/>
            <a:ahLst/>
            <a:cxnLst/>
            <a:rect r="r" b="b" t="t" l="l"/>
            <a:pathLst>
              <a:path h="2385815" w="2029571">
                <a:moveTo>
                  <a:pt x="0" y="0"/>
                </a:moveTo>
                <a:lnTo>
                  <a:pt x="2029572" y="0"/>
                </a:lnTo>
                <a:lnTo>
                  <a:pt x="2029572" y="2385815"/>
                </a:lnTo>
                <a:lnTo>
                  <a:pt x="0" y="2385815"/>
                </a:lnTo>
                <a:lnTo>
                  <a:pt x="0" y="0"/>
                </a:lnTo>
                <a:close/>
              </a:path>
            </a:pathLst>
          </a:custGeom>
          <a:blipFill>
            <a:blip r:embed="rId15"/>
            <a:stretch>
              <a:fillRect l="-18626" t="-9566" r="-23108" b="-11004"/>
            </a:stretch>
          </a:blipFill>
        </p:spPr>
      </p:sp>
      <p:sp>
        <p:nvSpPr>
          <p:cNvPr name="TextBox 30" id="30"/>
          <p:cNvSpPr txBox="true"/>
          <p:nvPr/>
        </p:nvSpPr>
        <p:spPr>
          <a:xfrm rot="0">
            <a:off x="0" y="7157414"/>
            <a:ext cx="9753600" cy="134197"/>
          </a:xfrm>
          <a:prstGeom prst="rect">
            <a:avLst/>
          </a:prstGeom>
        </p:spPr>
        <p:txBody>
          <a:bodyPr anchor="t" rtlCol="false" tIns="0" lIns="0" bIns="0" rIns="0">
            <a:spAutoFit/>
          </a:bodyPr>
          <a:lstStyle/>
          <a:p>
            <a:pPr algn="ctr">
              <a:lnSpc>
                <a:spcPts val="1120"/>
              </a:lnSpc>
              <a:spcBef>
                <a:spcPct val="0"/>
              </a:spcBef>
            </a:pPr>
            <a:r>
              <a:rPr lang="en-US" b="true" sz="800" i="true" spc="93">
                <a:solidFill>
                  <a:srgbClr val="000000"/>
                </a:solidFill>
                <a:latin typeface="Open Sans SemiCondensed Bold Italics"/>
                <a:ea typeface="Open Sans SemiCondensed Bold Italics"/>
                <a:cs typeface="Open Sans SemiCondensed Bold Italics"/>
                <a:sym typeface="Open Sans SemiCondensed Bold Italics"/>
              </a:rPr>
              <a:t>C.R.C. Pro 360° - Pro Formation - Pro RH - Pro Digital Web Media - Pro Consulting | 06 88 09 87 95 | contact@crcpro.fr  | www.crcpro.fr</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9753600" cy="7315200"/>
          </a:xfrm>
          <a:custGeom>
            <a:avLst/>
            <a:gdLst/>
            <a:ahLst/>
            <a:cxnLst/>
            <a:rect r="r" b="b" t="t" l="l"/>
            <a:pathLst>
              <a:path h="7315200" w="9753600">
                <a:moveTo>
                  <a:pt x="0" y="0"/>
                </a:moveTo>
                <a:lnTo>
                  <a:pt x="9753600" y="0"/>
                </a:lnTo>
                <a:lnTo>
                  <a:pt x="9753600" y="7315200"/>
                </a:lnTo>
                <a:lnTo>
                  <a:pt x="0" y="7315200"/>
                </a:lnTo>
                <a:lnTo>
                  <a:pt x="0" y="0"/>
                </a:lnTo>
                <a:close/>
              </a:path>
            </a:pathLst>
          </a:custGeom>
          <a:blipFill>
            <a:blip r:embed="rId2"/>
            <a:stretch>
              <a:fillRect l="-6179" t="0" r="-6179" b="0"/>
            </a:stretch>
          </a:blipFill>
        </p:spPr>
      </p:sp>
      <p:sp>
        <p:nvSpPr>
          <p:cNvPr name="AutoShape 3" id="3"/>
          <p:cNvSpPr/>
          <p:nvPr/>
        </p:nvSpPr>
        <p:spPr>
          <a:xfrm rot="0">
            <a:off x="1065973" y="0"/>
            <a:ext cx="7626030" cy="7315200"/>
          </a:xfrm>
          <a:prstGeom prst="rect">
            <a:avLst/>
          </a:prstGeom>
          <a:solidFill>
            <a:srgbClr val="FFFFFF">
              <a:alpha val="78824"/>
            </a:srgbClr>
          </a:solidFill>
        </p:spPr>
      </p:sp>
      <p:sp>
        <p:nvSpPr>
          <p:cNvPr name="Freeform 4" id="4"/>
          <p:cNvSpPr/>
          <p:nvPr/>
        </p:nvSpPr>
        <p:spPr>
          <a:xfrm flipH="false" flipV="false" rot="0">
            <a:off x="954810" y="-235866"/>
            <a:ext cx="7737192" cy="7680922"/>
          </a:xfrm>
          <a:custGeom>
            <a:avLst/>
            <a:gdLst/>
            <a:ahLst/>
            <a:cxnLst/>
            <a:rect r="r" b="b" t="t" l="l"/>
            <a:pathLst>
              <a:path h="7680922" w="7737192">
                <a:moveTo>
                  <a:pt x="0" y="0"/>
                </a:moveTo>
                <a:lnTo>
                  <a:pt x="7737192" y="0"/>
                </a:lnTo>
                <a:lnTo>
                  <a:pt x="7737192" y="7680921"/>
                </a:lnTo>
                <a:lnTo>
                  <a:pt x="0" y="7680921"/>
                </a:lnTo>
                <a:lnTo>
                  <a:pt x="0" y="0"/>
                </a:lnTo>
                <a:close/>
              </a:path>
            </a:pathLst>
          </a:custGeom>
          <a:blipFill>
            <a:blip r:embed="rId3"/>
            <a:stretch>
              <a:fillRect l="0" t="0" r="0" b="0"/>
            </a:stretch>
          </a:blipFill>
        </p:spPr>
      </p:sp>
      <p:sp>
        <p:nvSpPr>
          <p:cNvPr name="TextBox 5" id="5"/>
          <p:cNvSpPr txBox="true"/>
          <p:nvPr/>
        </p:nvSpPr>
        <p:spPr>
          <a:xfrm rot="0">
            <a:off x="2125305" y="2108761"/>
            <a:ext cx="5466804" cy="3398308"/>
          </a:xfrm>
          <a:prstGeom prst="rect">
            <a:avLst/>
          </a:prstGeom>
        </p:spPr>
        <p:txBody>
          <a:bodyPr anchor="t" rtlCol="false" tIns="0" lIns="0" bIns="0" rIns="0">
            <a:spAutoFit/>
          </a:bodyPr>
          <a:lstStyle/>
          <a:p>
            <a:pPr algn="ctr">
              <a:lnSpc>
                <a:spcPts val="3907"/>
              </a:lnSpc>
            </a:pPr>
            <a:r>
              <a:rPr lang="en-US" sz="2791" i="true" spc="326">
                <a:solidFill>
                  <a:srgbClr val="00385C"/>
                </a:solidFill>
                <a:latin typeface="Open Sans SemiCondensed Italics"/>
                <a:ea typeface="Open Sans SemiCondensed Italics"/>
                <a:cs typeface="Open Sans SemiCondensed Italics"/>
                <a:sym typeface="Open Sans SemiCondensed Italics"/>
              </a:rPr>
              <a:t>« Offrez à vos apprenants un environnement de formation ultra-personnalisé et externalisez la charge de création de contenu et de suivi avec notre offre clé en main. »</a:t>
            </a:r>
          </a:p>
          <a:p>
            <a:pPr algn="ctr">
              <a:lnSpc>
                <a:spcPts val="3907"/>
              </a:lnSpc>
              <a:spcBef>
                <a:spcPct val="0"/>
              </a:spcBef>
            </a:pPr>
          </a:p>
        </p:txBody>
      </p:sp>
      <p:sp>
        <p:nvSpPr>
          <p:cNvPr name="Freeform 6" id="6"/>
          <p:cNvSpPr/>
          <p:nvPr/>
        </p:nvSpPr>
        <p:spPr>
          <a:xfrm flipH="false" flipV="false" rot="0">
            <a:off x="8587395" y="-1755144"/>
            <a:ext cx="2584846" cy="3038555"/>
          </a:xfrm>
          <a:custGeom>
            <a:avLst/>
            <a:gdLst/>
            <a:ahLst/>
            <a:cxnLst/>
            <a:rect r="r" b="b" t="t" l="l"/>
            <a:pathLst>
              <a:path h="3038555" w="2584846">
                <a:moveTo>
                  <a:pt x="0" y="0"/>
                </a:moveTo>
                <a:lnTo>
                  <a:pt x="2584846" y="0"/>
                </a:lnTo>
                <a:lnTo>
                  <a:pt x="2584846" y="3038555"/>
                </a:lnTo>
                <a:lnTo>
                  <a:pt x="0" y="3038555"/>
                </a:lnTo>
                <a:lnTo>
                  <a:pt x="0" y="0"/>
                </a:lnTo>
                <a:close/>
              </a:path>
            </a:pathLst>
          </a:custGeom>
          <a:blipFill>
            <a:blip r:embed="rId4"/>
            <a:stretch>
              <a:fillRect l="-18626" t="-9566" r="-23108" b="-11004"/>
            </a:stretch>
          </a:blipFill>
        </p:spPr>
      </p:sp>
      <p:sp>
        <p:nvSpPr>
          <p:cNvPr name="TextBox 7" id="7"/>
          <p:cNvSpPr txBox="true"/>
          <p:nvPr/>
        </p:nvSpPr>
        <p:spPr>
          <a:xfrm rot="0">
            <a:off x="0" y="7157414"/>
            <a:ext cx="9753600" cy="134197"/>
          </a:xfrm>
          <a:prstGeom prst="rect">
            <a:avLst/>
          </a:prstGeom>
        </p:spPr>
        <p:txBody>
          <a:bodyPr anchor="t" rtlCol="false" tIns="0" lIns="0" bIns="0" rIns="0">
            <a:spAutoFit/>
          </a:bodyPr>
          <a:lstStyle/>
          <a:p>
            <a:pPr algn="ctr">
              <a:lnSpc>
                <a:spcPts val="1120"/>
              </a:lnSpc>
              <a:spcBef>
                <a:spcPct val="0"/>
              </a:spcBef>
            </a:pPr>
            <a:r>
              <a:rPr lang="en-US" b="true" sz="800" i="true" spc="93">
                <a:solidFill>
                  <a:srgbClr val="000000"/>
                </a:solidFill>
                <a:latin typeface="Open Sans SemiCondensed Bold Italics"/>
                <a:ea typeface="Open Sans SemiCondensed Bold Italics"/>
                <a:cs typeface="Open Sans SemiCondensed Bold Italics"/>
                <a:sym typeface="Open Sans SemiCondensed Bold Italics"/>
              </a:rPr>
              <a:t>C.R.C. Pro 360° - Pro Formation - Pro RH - Pro Digital Web Media - Pro Consulting | 06 88 09 87 95 | contact@crcpro.fr  | www.crcpro.fr</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85463" y="0"/>
            <a:ext cx="4640828" cy="7315200"/>
          </a:xfrm>
          <a:custGeom>
            <a:avLst/>
            <a:gdLst/>
            <a:ahLst/>
            <a:cxnLst/>
            <a:rect r="r" b="b" t="t" l="l"/>
            <a:pathLst>
              <a:path h="7315200" w="4640828">
                <a:moveTo>
                  <a:pt x="0" y="0"/>
                </a:moveTo>
                <a:lnTo>
                  <a:pt x="4640828" y="0"/>
                </a:lnTo>
                <a:lnTo>
                  <a:pt x="4640828" y="7315200"/>
                </a:lnTo>
                <a:lnTo>
                  <a:pt x="0" y="7315200"/>
                </a:lnTo>
                <a:lnTo>
                  <a:pt x="0" y="0"/>
                </a:lnTo>
                <a:close/>
              </a:path>
            </a:pathLst>
          </a:custGeom>
          <a:blipFill>
            <a:blip r:embed="rId2"/>
            <a:stretch>
              <a:fillRect l="-76735" t="0" r="-59631" b="0"/>
            </a:stretch>
          </a:blipFill>
        </p:spPr>
      </p:sp>
      <p:sp>
        <p:nvSpPr>
          <p:cNvPr name="Freeform 3" id="3"/>
          <p:cNvSpPr/>
          <p:nvPr/>
        </p:nvSpPr>
        <p:spPr>
          <a:xfrm flipH="false" flipV="true" rot="-4788028">
            <a:off x="-4446367" y="2567790"/>
            <a:ext cx="13413045" cy="2179620"/>
          </a:xfrm>
          <a:custGeom>
            <a:avLst/>
            <a:gdLst/>
            <a:ahLst/>
            <a:cxnLst/>
            <a:rect r="r" b="b" t="t" l="l"/>
            <a:pathLst>
              <a:path h="2179620" w="13413045">
                <a:moveTo>
                  <a:pt x="0" y="2179620"/>
                </a:moveTo>
                <a:lnTo>
                  <a:pt x="13413046" y="2179620"/>
                </a:lnTo>
                <a:lnTo>
                  <a:pt x="13413046" y="0"/>
                </a:lnTo>
                <a:lnTo>
                  <a:pt x="0" y="0"/>
                </a:lnTo>
                <a:lnTo>
                  <a:pt x="0" y="2179620"/>
                </a:lnTo>
                <a:close/>
              </a:path>
            </a:pathLst>
          </a:custGeom>
          <a:blipFill>
            <a:blip r:embed="rId3"/>
            <a:stretch>
              <a:fillRect l="0" t="0" r="0" b="0"/>
            </a:stretch>
          </a:blipFill>
        </p:spPr>
      </p:sp>
      <p:grpSp>
        <p:nvGrpSpPr>
          <p:cNvPr name="Group 4" id="4"/>
          <p:cNvGrpSpPr/>
          <p:nvPr/>
        </p:nvGrpSpPr>
        <p:grpSpPr>
          <a:xfrm rot="0">
            <a:off x="2244274" y="-232362"/>
            <a:ext cx="9744153" cy="7779925"/>
            <a:chOff x="0" y="0"/>
            <a:chExt cx="12992204" cy="10373233"/>
          </a:xfrm>
        </p:grpSpPr>
        <p:sp>
          <p:nvSpPr>
            <p:cNvPr name="Freeform 5" id="5"/>
            <p:cNvSpPr/>
            <p:nvPr/>
          </p:nvSpPr>
          <p:spPr>
            <a:xfrm flipH="false" flipV="true" rot="-5400000">
              <a:off x="-3035967" y="3571891"/>
              <a:ext cx="10323893" cy="3278792"/>
            </a:xfrm>
            <a:custGeom>
              <a:avLst/>
              <a:gdLst/>
              <a:ahLst/>
              <a:cxnLst/>
              <a:rect r="r" b="b" t="t" l="l"/>
              <a:pathLst>
                <a:path h="3278792" w="10323893">
                  <a:moveTo>
                    <a:pt x="0" y="3278792"/>
                  </a:moveTo>
                  <a:lnTo>
                    <a:pt x="10323894" y="3278792"/>
                  </a:lnTo>
                  <a:lnTo>
                    <a:pt x="10323894" y="0"/>
                  </a:lnTo>
                  <a:lnTo>
                    <a:pt x="0" y="0"/>
                  </a:lnTo>
                  <a:lnTo>
                    <a:pt x="0" y="327879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false" rot="0">
              <a:off x="2964070" y="211154"/>
              <a:ext cx="10028134" cy="10000265"/>
            </a:xfrm>
            <a:custGeom>
              <a:avLst/>
              <a:gdLst/>
              <a:ahLst/>
              <a:cxnLst/>
              <a:rect r="r" b="b" t="t" l="l"/>
              <a:pathLst>
                <a:path h="10000265" w="10028134">
                  <a:moveTo>
                    <a:pt x="10028134" y="0"/>
                  </a:moveTo>
                  <a:lnTo>
                    <a:pt x="0" y="0"/>
                  </a:lnTo>
                  <a:lnTo>
                    <a:pt x="0" y="10000265"/>
                  </a:lnTo>
                  <a:lnTo>
                    <a:pt x="10028134" y="10000265"/>
                  </a:lnTo>
                  <a:lnTo>
                    <a:pt x="10028134"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AutoShape 7" id="7"/>
            <p:cNvSpPr/>
            <p:nvPr/>
          </p:nvSpPr>
          <p:spPr>
            <a:xfrm rot="6034620">
              <a:off x="-4007867" y="4922492"/>
              <a:ext cx="10453891" cy="0"/>
            </a:xfrm>
            <a:prstGeom prst="line">
              <a:avLst/>
            </a:prstGeom>
            <a:ln cap="rnd" w="537471">
              <a:solidFill>
                <a:srgbClr val="0E5784">
                  <a:alpha val="71765"/>
                </a:srgbClr>
              </a:solidFill>
              <a:prstDash val="solid"/>
              <a:headEnd type="none" len="sm" w="sm"/>
              <a:tailEnd type="none" len="sm" w="sm"/>
            </a:ln>
          </p:spPr>
        </p:sp>
      </p:grpSp>
      <p:sp>
        <p:nvSpPr>
          <p:cNvPr name="Freeform 8" id="8"/>
          <p:cNvSpPr/>
          <p:nvPr/>
        </p:nvSpPr>
        <p:spPr>
          <a:xfrm flipH="false" flipV="false" rot="0">
            <a:off x="8357216" y="6097377"/>
            <a:ext cx="586791" cy="486303"/>
          </a:xfrm>
          <a:custGeom>
            <a:avLst/>
            <a:gdLst/>
            <a:ahLst/>
            <a:cxnLst/>
            <a:rect r="r" b="b" t="t" l="l"/>
            <a:pathLst>
              <a:path h="486303" w="586791">
                <a:moveTo>
                  <a:pt x="0" y="0"/>
                </a:moveTo>
                <a:lnTo>
                  <a:pt x="586791" y="0"/>
                </a:lnTo>
                <a:lnTo>
                  <a:pt x="586791" y="486303"/>
                </a:lnTo>
                <a:lnTo>
                  <a:pt x="0" y="48630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4999353" y="2089150"/>
            <a:ext cx="4360430" cy="3060700"/>
          </a:xfrm>
          <a:prstGeom prst="rect">
            <a:avLst/>
          </a:prstGeom>
        </p:spPr>
        <p:txBody>
          <a:bodyPr anchor="t" rtlCol="false" tIns="0" lIns="0" bIns="0" rIns="0">
            <a:spAutoFit/>
          </a:bodyPr>
          <a:lstStyle/>
          <a:p>
            <a:pPr algn="l">
              <a:lnSpc>
                <a:spcPts val="2720"/>
              </a:lnSpc>
            </a:pPr>
            <a:r>
              <a:rPr lang="en-US" b="true" sz="1600" u="sng">
                <a:solidFill>
                  <a:srgbClr val="F9A727"/>
                </a:solidFill>
                <a:latin typeface="Open Sans SemiCondensed Bold"/>
                <a:ea typeface="Open Sans SemiCondensed Bold"/>
                <a:cs typeface="Open Sans SemiCondensed Bold"/>
                <a:sym typeface="Open Sans SemiCondensed Bold"/>
                <a:hlinkClick r:id="rId10" action="ppaction://hlinksldjump"/>
              </a:rPr>
              <a:t>L'avenir de la formation adaptative</a:t>
            </a:r>
          </a:p>
          <a:p>
            <a:pPr algn="l">
              <a:lnSpc>
                <a:spcPts val="2720"/>
              </a:lnSpc>
            </a:pPr>
            <a:r>
              <a:rPr lang="en-US" b="true" sz="1600" u="sng">
                <a:solidFill>
                  <a:srgbClr val="F9A727"/>
                </a:solidFill>
                <a:latin typeface="Open Sans SemiCondensed Bold"/>
                <a:ea typeface="Open Sans SemiCondensed Bold"/>
                <a:cs typeface="Open Sans SemiCondensed Bold"/>
                <a:sym typeface="Open Sans SemiCondensed Bold"/>
                <a:hlinkClick r:id="rId11" action="ppaction://hlinksldjump"/>
              </a:rPr>
              <a:t>L’Outil P.H.A.R.E.</a:t>
            </a:r>
          </a:p>
          <a:p>
            <a:pPr algn="l" marL="345441" indent="-172721" lvl="1">
              <a:lnSpc>
                <a:spcPts val="2720"/>
              </a:lnSpc>
              <a:buFont typeface="Arial"/>
              <a:buChar char="•"/>
            </a:pPr>
            <a:r>
              <a:rPr lang="en-US" b="true" sz="1600" u="sng">
                <a:solidFill>
                  <a:srgbClr val="F9A727"/>
                </a:solidFill>
                <a:latin typeface="Open Sans SemiCondensed Bold"/>
                <a:ea typeface="Open Sans SemiCondensed Bold"/>
                <a:cs typeface="Open Sans SemiCondensed Bold"/>
                <a:sym typeface="Open Sans SemiCondensed Bold"/>
                <a:hlinkClick r:id="rId12" action="ppaction://hlinksldjump"/>
              </a:rPr>
              <a:t>Espace Administratif </a:t>
            </a:r>
          </a:p>
          <a:p>
            <a:pPr algn="l" marL="345441" indent="-172721" lvl="1">
              <a:lnSpc>
                <a:spcPts val="2720"/>
              </a:lnSpc>
              <a:buFont typeface="Arial"/>
              <a:buChar char="•"/>
            </a:pPr>
            <a:r>
              <a:rPr lang="en-US" b="true" sz="1600" u="sng">
                <a:solidFill>
                  <a:srgbClr val="F9A727"/>
                </a:solidFill>
                <a:latin typeface="Open Sans SemiCondensed Bold"/>
                <a:ea typeface="Open Sans SemiCondensed Bold"/>
                <a:cs typeface="Open Sans SemiCondensed Bold"/>
                <a:sym typeface="Open Sans SemiCondensed Bold"/>
                <a:hlinkClick r:id="rId13" action="ppaction://hlinksldjump"/>
              </a:rPr>
              <a:t>Espace Formateurs</a:t>
            </a:r>
          </a:p>
          <a:p>
            <a:pPr algn="l" marL="345441" indent="-172721" lvl="1">
              <a:lnSpc>
                <a:spcPts val="2720"/>
              </a:lnSpc>
              <a:buFont typeface="Arial"/>
              <a:buChar char="•"/>
            </a:pPr>
            <a:r>
              <a:rPr lang="en-US" b="true" sz="1600" u="sng">
                <a:solidFill>
                  <a:srgbClr val="F9A727"/>
                </a:solidFill>
                <a:latin typeface="Open Sans SemiCondensed Bold"/>
                <a:ea typeface="Open Sans SemiCondensed Bold"/>
                <a:cs typeface="Open Sans SemiCondensed Bold"/>
                <a:sym typeface="Open Sans SemiCondensed Bold"/>
                <a:hlinkClick r:id="rId14" action="ppaction://hlinksldjump"/>
              </a:rPr>
              <a:t>Espace E-Learning </a:t>
            </a:r>
          </a:p>
          <a:p>
            <a:pPr algn="l">
              <a:lnSpc>
                <a:spcPts val="2720"/>
              </a:lnSpc>
            </a:pPr>
            <a:r>
              <a:rPr lang="en-US" b="true" sz="1600" u="sng">
                <a:solidFill>
                  <a:srgbClr val="F9A727"/>
                </a:solidFill>
                <a:latin typeface="Open Sans SemiCondensed Bold"/>
                <a:ea typeface="Open Sans SemiCondensed Bold"/>
                <a:cs typeface="Open Sans SemiCondensed Bold"/>
                <a:sym typeface="Open Sans SemiCondensed Bold"/>
                <a:hlinkClick r:id="rId15" action="ppaction://hlinksldjump"/>
              </a:rPr>
              <a:t>Exemple de Methodologie</a:t>
            </a:r>
            <a:r>
              <a:rPr lang="en-US" sz="1600" b="true">
                <a:solidFill>
                  <a:srgbClr val="F9A727"/>
                </a:solidFill>
                <a:latin typeface="Open Sans SemiCondensed Bold"/>
                <a:ea typeface="Open Sans SemiCondensed Bold"/>
                <a:cs typeface="Open Sans SemiCondensed Bold"/>
                <a:sym typeface="Open Sans SemiCondensed Bold"/>
              </a:rPr>
              <a:t>.</a:t>
            </a:r>
          </a:p>
          <a:p>
            <a:pPr algn="l">
              <a:lnSpc>
                <a:spcPts val="2720"/>
              </a:lnSpc>
            </a:pPr>
            <a:r>
              <a:rPr lang="en-US" b="true" sz="1600" u="sng">
                <a:solidFill>
                  <a:srgbClr val="F9A727"/>
                </a:solidFill>
                <a:latin typeface="Open Sans SemiCondensed Bold"/>
                <a:ea typeface="Open Sans SemiCondensed Bold"/>
                <a:cs typeface="Open Sans SemiCondensed Bold"/>
                <a:sym typeface="Open Sans SemiCondensed Bold"/>
                <a:hlinkClick r:id="rId16" action="ppaction://hlinksldjump"/>
              </a:rPr>
              <a:t>Formation de prise en main de l’outil P.H.A.R.E.</a:t>
            </a:r>
          </a:p>
          <a:p>
            <a:pPr algn="l">
              <a:lnSpc>
                <a:spcPts val="2720"/>
              </a:lnSpc>
            </a:pPr>
            <a:r>
              <a:rPr lang="en-US" b="true" sz="1600" u="sng">
                <a:solidFill>
                  <a:srgbClr val="F9A727"/>
                </a:solidFill>
                <a:latin typeface="Open Sans SemiCondensed Bold"/>
                <a:ea typeface="Open Sans SemiCondensed Bold"/>
                <a:cs typeface="Open Sans SemiCondensed Bold"/>
                <a:sym typeface="Open Sans SemiCondensed Bold"/>
                <a:hlinkClick r:id="rId17" action="ppaction://hlinksldjump"/>
              </a:rPr>
              <a:t>Bénéfices et Tarification</a:t>
            </a:r>
          </a:p>
          <a:p>
            <a:pPr algn="l">
              <a:lnSpc>
                <a:spcPts val="2720"/>
              </a:lnSpc>
            </a:pPr>
            <a:r>
              <a:rPr lang="en-US" b="true" sz="1600" u="sng">
                <a:solidFill>
                  <a:srgbClr val="F9A727"/>
                </a:solidFill>
                <a:latin typeface="Open Sans SemiCondensed Bold"/>
                <a:ea typeface="Open Sans SemiCondensed Bold"/>
                <a:cs typeface="Open Sans SemiCondensed Bold"/>
                <a:sym typeface="Open Sans SemiCondensed Bold"/>
                <a:hlinkClick r:id="rId18" action="ppaction://hlinksldjump"/>
              </a:rPr>
              <a:t>Résultats Attendus</a:t>
            </a:r>
          </a:p>
        </p:txBody>
      </p:sp>
      <p:sp>
        <p:nvSpPr>
          <p:cNvPr name="TextBox 10" id="10"/>
          <p:cNvSpPr txBox="true"/>
          <p:nvPr/>
        </p:nvSpPr>
        <p:spPr>
          <a:xfrm rot="0">
            <a:off x="4278027" y="2089150"/>
            <a:ext cx="569659" cy="3060700"/>
          </a:xfrm>
          <a:prstGeom prst="rect">
            <a:avLst/>
          </a:prstGeom>
        </p:spPr>
        <p:txBody>
          <a:bodyPr anchor="t" rtlCol="false" tIns="0" lIns="0" bIns="0" rIns="0">
            <a:spAutoFit/>
          </a:bodyPr>
          <a:lstStyle/>
          <a:p>
            <a:pPr algn="ctr">
              <a:lnSpc>
                <a:spcPts val="2720"/>
              </a:lnSpc>
            </a:pPr>
            <a:r>
              <a:rPr lang="en-US" b="true" sz="1600" spc="161" u="sng">
                <a:solidFill>
                  <a:srgbClr val="F9A727"/>
                </a:solidFill>
                <a:latin typeface="Open Sans SemiCondensed Bold"/>
                <a:ea typeface="Open Sans SemiCondensed Bold"/>
                <a:cs typeface="Open Sans SemiCondensed Bold"/>
                <a:sym typeface="Open Sans SemiCondensed Bold"/>
                <a:hlinkClick r:id="rId10" action="ppaction://hlinksldjump"/>
              </a:rPr>
              <a:t>01.</a:t>
            </a:r>
          </a:p>
          <a:p>
            <a:pPr algn="ctr">
              <a:lnSpc>
                <a:spcPts val="2720"/>
              </a:lnSpc>
            </a:pPr>
            <a:r>
              <a:rPr lang="en-US" b="true" sz="1600" spc="161" u="sng">
                <a:solidFill>
                  <a:srgbClr val="F9A727"/>
                </a:solidFill>
                <a:latin typeface="Open Sans SemiCondensed Bold"/>
                <a:ea typeface="Open Sans SemiCondensed Bold"/>
                <a:cs typeface="Open Sans SemiCondensed Bold"/>
                <a:sym typeface="Open Sans SemiCondensed Bold"/>
                <a:hlinkClick r:id="rId11" action="ppaction://hlinksldjump"/>
              </a:rPr>
              <a:t>02.</a:t>
            </a:r>
          </a:p>
          <a:p>
            <a:pPr algn="ctr">
              <a:lnSpc>
                <a:spcPts val="2720"/>
              </a:lnSpc>
            </a:pPr>
            <a:r>
              <a:rPr lang="en-US" b="true" sz="1600" spc="161" u="sng">
                <a:solidFill>
                  <a:srgbClr val="F9A727"/>
                </a:solidFill>
                <a:latin typeface="Open Sans SemiCondensed Bold"/>
                <a:ea typeface="Open Sans SemiCondensed Bold"/>
                <a:cs typeface="Open Sans SemiCondensed Bold"/>
                <a:sym typeface="Open Sans SemiCondensed Bold"/>
                <a:hlinkClick r:id="rId12" action="ppaction://hlinksldjump"/>
              </a:rPr>
              <a:t>03</a:t>
            </a:r>
            <a:r>
              <a:rPr lang="en-US" b="true" sz="1600" spc="161" u="sng">
                <a:solidFill>
                  <a:srgbClr val="F9A727"/>
                </a:solidFill>
                <a:latin typeface="Open Sans SemiCondensed Bold"/>
                <a:ea typeface="Open Sans SemiCondensed Bold"/>
                <a:cs typeface="Open Sans SemiCondensed Bold"/>
                <a:sym typeface="Open Sans SemiCondensed Bold"/>
              </a:rPr>
              <a:t>.</a:t>
            </a:r>
          </a:p>
          <a:p>
            <a:pPr algn="ctr">
              <a:lnSpc>
                <a:spcPts val="2720"/>
              </a:lnSpc>
            </a:pPr>
            <a:r>
              <a:rPr lang="en-US" b="true" sz="1600" spc="161" u="sng">
                <a:solidFill>
                  <a:srgbClr val="F9A727"/>
                </a:solidFill>
                <a:latin typeface="Open Sans SemiCondensed Bold"/>
                <a:ea typeface="Open Sans SemiCondensed Bold"/>
                <a:cs typeface="Open Sans SemiCondensed Bold"/>
                <a:sym typeface="Open Sans SemiCondensed Bold"/>
                <a:hlinkClick r:id="rId13" action="ppaction://hlinksldjump"/>
              </a:rPr>
              <a:t>04.</a:t>
            </a:r>
          </a:p>
          <a:p>
            <a:pPr algn="ctr">
              <a:lnSpc>
                <a:spcPts val="2720"/>
              </a:lnSpc>
            </a:pPr>
            <a:r>
              <a:rPr lang="en-US" b="true" sz="1600" spc="161" u="sng">
                <a:solidFill>
                  <a:srgbClr val="F9A727"/>
                </a:solidFill>
                <a:latin typeface="Open Sans SemiCondensed Bold"/>
                <a:ea typeface="Open Sans SemiCondensed Bold"/>
                <a:cs typeface="Open Sans SemiCondensed Bold"/>
                <a:sym typeface="Open Sans SemiCondensed Bold"/>
                <a:hlinkClick r:id="rId14" action="ppaction://hlinksldjump"/>
              </a:rPr>
              <a:t>05.</a:t>
            </a:r>
          </a:p>
          <a:p>
            <a:pPr algn="ctr">
              <a:lnSpc>
                <a:spcPts val="2720"/>
              </a:lnSpc>
            </a:pPr>
            <a:r>
              <a:rPr lang="en-US" b="true" sz="1600" spc="161" u="sng">
                <a:solidFill>
                  <a:srgbClr val="F9A727"/>
                </a:solidFill>
                <a:latin typeface="Open Sans SemiCondensed Bold"/>
                <a:ea typeface="Open Sans SemiCondensed Bold"/>
                <a:cs typeface="Open Sans SemiCondensed Bold"/>
                <a:sym typeface="Open Sans SemiCondensed Bold"/>
                <a:hlinkClick r:id="rId15" action="ppaction://hlinksldjump"/>
              </a:rPr>
              <a:t>06.</a:t>
            </a:r>
          </a:p>
          <a:p>
            <a:pPr algn="ctr">
              <a:lnSpc>
                <a:spcPts val="2720"/>
              </a:lnSpc>
            </a:pPr>
            <a:r>
              <a:rPr lang="en-US" b="true" sz="1600" spc="161" u="sng">
                <a:solidFill>
                  <a:srgbClr val="F9A727"/>
                </a:solidFill>
                <a:latin typeface="Open Sans SemiCondensed Bold"/>
                <a:ea typeface="Open Sans SemiCondensed Bold"/>
                <a:cs typeface="Open Sans SemiCondensed Bold"/>
                <a:sym typeface="Open Sans SemiCondensed Bold"/>
                <a:hlinkClick r:id="rId16" action="ppaction://hlinksldjump"/>
              </a:rPr>
              <a:t>07.</a:t>
            </a:r>
          </a:p>
          <a:p>
            <a:pPr algn="ctr">
              <a:lnSpc>
                <a:spcPts val="2720"/>
              </a:lnSpc>
            </a:pPr>
            <a:r>
              <a:rPr lang="en-US" b="true" sz="1600" spc="161" u="sng">
                <a:solidFill>
                  <a:srgbClr val="F9A727"/>
                </a:solidFill>
                <a:latin typeface="Open Sans SemiCondensed Bold"/>
                <a:ea typeface="Open Sans SemiCondensed Bold"/>
                <a:cs typeface="Open Sans SemiCondensed Bold"/>
                <a:sym typeface="Open Sans SemiCondensed Bold"/>
                <a:hlinkClick r:id="rId18" action="ppaction://hlinksldjump"/>
              </a:rPr>
              <a:t>08.</a:t>
            </a:r>
          </a:p>
          <a:p>
            <a:pPr algn="ctr">
              <a:lnSpc>
                <a:spcPts val="2720"/>
              </a:lnSpc>
            </a:pPr>
            <a:r>
              <a:rPr lang="en-US" b="true" sz="1600" spc="161" u="sng">
                <a:solidFill>
                  <a:srgbClr val="F9A727"/>
                </a:solidFill>
                <a:latin typeface="Open Sans SemiCondensed Bold"/>
                <a:ea typeface="Open Sans SemiCondensed Bold"/>
                <a:cs typeface="Open Sans SemiCondensed Bold"/>
                <a:sym typeface="Open Sans SemiCondensed Bold"/>
                <a:hlinkClick r:id="rId17" action="ppaction://hlinksldjump"/>
              </a:rPr>
              <a:t>09.</a:t>
            </a:r>
          </a:p>
        </p:txBody>
      </p:sp>
      <p:sp>
        <p:nvSpPr>
          <p:cNvPr name="Freeform 11" id="11"/>
          <p:cNvSpPr/>
          <p:nvPr/>
        </p:nvSpPr>
        <p:spPr>
          <a:xfrm flipH="false" flipV="false" rot="0">
            <a:off x="8587395" y="-1755144"/>
            <a:ext cx="2584846" cy="3038555"/>
          </a:xfrm>
          <a:custGeom>
            <a:avLst/>
            <a:gdLst/>
            <a:ahLst/>
            <a:cxnLst/>
            <a:rect r="r" b="b" t="t" l="l"/>
            <a:pathLst>
              <a:path h="3038555" w="2584846">
                <a:moveTo>
                  <a:pt x="0" y="0"/>
                </a:moveTo>
                <a:lnTo>
                  <a:pt x="2584846" y="0"/>
                </a:lnTo>
                <a:lnTo>
                  <a:pt x="2584846" y="3038555"/>
                </a:lnTo>
                <a:lnTo>
                  <a:pt x="0" y="3038555"/>
                </a:lnTo>
                <a:lnTo>
                  <a:pt x="0" y="0"/>
                </a:lnTo>
                <a:close/>
              </a:path>
            </a:pathLst>
          </a:custGeom>
          <a:blipFill>
            <a:blip r:embed="rId19"/>
            <a:stretch>
              <a:fillRect l="-18626" t="-9566" r="-23108" b="-11004"/>
            </a:stretch>
          </a:blipFill>
        </p:spPr>
      </p:sp>
      <p:sp>
        <p:nvSpPr>
          <p:cNvPr name="AutoShape 12" id="12"/>
          <p:cNvSpPr/>
          <p:nvPr/>
        </p:nvSpPr>
        <p:spPr>
          <a:xfrm>
            <a:off x="-600800" y="209550"/>
            <a:ext cx="7061185" cy="0"/>
          </a:xfrm>
          <a:prstGeom prst="line">
            <a:avLst/>
          </a:prstGeom>
          <a:ln cap="rnd" w="419100">
            <a:solidFill>
              <a:srgbClr val="F9A727"/>
            </a:solidFill>
            <a:prstDash val="solid"/>
            <a:headEnd type="none" len="sm" w="sm"/>
            <a:tailEnd type="none" len="sm" w="sm"/>
          </a:ln>
        </p:spPr>
      </p:sp>
      <p:sp>
        <p:nvSpPr>
          <p:cNvPr name="Freeform 13" id="13"/>
          <p:cNvSpPr/>
          <p:nvPr/>
        </p:nvSpPr>
        <p:spPr>
          <a:xfrm flipH="false" flipV="false" rot="0">
            <a:off x="3513076" y="5486400"/>
            <a:ext cx="942289" cy="1097280"/>
          </a:xfrm>
          <a:custGeom>
            <a:avLst/>
            <a:gdLst/>
            <a:ahLst/>
            <a:cxnLst/>
            <a:rect r="r" b="b" t="t" l="l"/>
            <a:pathLst>
              <a:path h="1097280" w="942289">
                <a:moveTo>
                  <a:pt x="0" y="0"/>
                </a:moveTo>
                <a:lnTo>
                  <a:pt x="942289" y="0"/>
                </a:lnTo>
                <a:lnTo>
                  <a:pt x="942289" y="1097280"/>
                </a:lnTo>
                <a:lnTo>
                  <a:pt x="0" y="1097280"/>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14" id="14"/>
          <p:cNvSpPr txBox="true"/>
          <p:nvPr/>
        </p:nvSpPr>
        <p:spPr>
          <a:xfrm rot="0">
            <a:off x="0" y="7157414"/>
            <a:ext cx="9753600" cy="134197"/>
          </a:xfrm>
          <a:prstGeom prst="rect">
            <a:avLst/>
          </a:prstGeom>
        </p:spPr>
        <p:txBody>
          <a:bodyPr anchor="t" rtlCol="false" tIns="0" lIns="0" bIns="0" rIns="0">
            <a:spAutoFit/>
          </a:bodyPr>
          <a:lstStyle/>
          <a:p>
            <a:pPr algn="ctr">
              <a:lnSpc>
                <a:spcPts val="1120"/>
              </a:lnSpc>
              <a:spcBef>
                <a:spcPct val="0"/>
              </a:spcBef>
            </a:pPr>
            <a:r>
              <a:rPr lang="en-US" b="true" sz="800" i="true" spc="93">
                <a:solidFill>
                  <a:srgbClr val="FFFFFF"/>
                </a:solidFill>
                <a:latin typeface="Open Sans SemiCondensed Bold Italics"/>
                <a:ea typeface="Open Sans SemiCondensed Bold Italics"/>
                <a:cs typeface="Open Sans SemiCondensed Bold Italics"/>
                <a:sym typeface="Open Sans SemiCondensed Bold Italics"/>
              </a:rPr>
              <a:t>C.R.C. Pro 360° - Pro Formation - Pro RH - Pro Digital Web Media - Pro Consulting | 06 88 09 87 95 | contact@crcpro.fr  | www.crcpro.fr</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5400000">
            <a:off x="1655295" y="2943106"/>
            <a:ext cx="8793767" cy="1428987"/>
          </a:xfrm>
          <a:custGeom>
            <a:avLst/>
            <a:gdLst/>
            <a:ahLst/>
            <a:cxnLst/>
            <a:rect r="r" b="b" t="t" l="l"/>
            <a:pathLst>
              <a:path h="1428987" w="8793767">
                <a:moveTo>
                  <a:pt x="0" y="1428988"/>
                </a:moveTo>
                <a:lnTo>
                  <a:pt x="8793766" y="1428988"/>
                </a:lnTo>
                <a:lnTo>
                  <a:pt x="8793766" y="0"/>
                </a:lnTo>
                <a:lnTo>
                  <a:pt x="0" y="0"/>
                </a:lnTo>
                <a:lnTo>
                  <a:pt x="0" y="1428988"/>
                </a:lnTo>
                <a:close/>
              </a:path>
            </a:pathLst>
          </a:custGeom>
          <a:blipFill>
            <a:blip r:embed="rId2"/>
            <a:stretch>
              <a:fillRect l="0" t="0" r="0" b="0"/>
            </a:stretch>
          </a:blipFill>
        </p:spPr>
      </p:sp>
      <p:sp>
        <p:nvSpPr>
          <p:cNvPr name="AutoShape 3" id="3"/>
          <p:cNvSpPr/>
          <p:nvPr/>
        </p:nvSpPr>
        <p:spPr>
          <a:xfrm rot="0">
            <a:off x="6552797" y="8008"/>
            <a:ext cx="155937" cy="7315200"/>
          </a:xfrm>
          <a:prstGeom prst="rect">
            <a:avLst/>
          </a:prstGeom>
          <a:solidFill>
            <a:srgbClr val="F9A727"/>
          </a:solidFill>
        </p:spPr>
      </p:sp>
      <p:sp>
        <p:nvSpPr>
          <p:cNvPr name="Freeform 4" id="4"/>
          <p:cNvSpPr/>
          <p:nvPr/>
        </p:nvSpPr>
        <p:spPr>
          <a:xfrm flipH="false" flipV="false" rot="0">
            <a:off x="6708733" y="8008"/>
            <a:ext cx="3661688" cy="7315200"/>
          </a:xfrm>
          <a:custGeom>
            <a:avLst/>
            <a:gdLst/>
            <a:ahLst/>
            <a:cxnLst/>
            <a:rect r="r" b="b" t="t" l="l"/>
            <a:pathLst>
              <a:path h="7315200" w="3661688">
                <a:moveTo>
                  <a:pt x="0" y="0"/>
                </a:moveTo>
                <a:lnTo>
                  <a:pt x="3661688" y="0"/>
                </a:lnTo>
                <a:lnTo>
                  <a:pt x="3661688" y="7315200"/>
                </a:lnTo>
                <a:lnTo>
                  <a:pt x="0" y="7315200"/>
                </a:lnTo>
                <a:lnTo>
                  <a:pt x="0" y="0"/>
                </a:lnTo>
                <a:close/>
              </a:path>
            </a:pathLst>
          </a:custGeom>
          <a:blipFill>
            <a:blip r:embed="rId3"/>
            <a:stretch>
              <a:fillRect l="-184278" t="0" r="-15386" b="0"/>
            </a:stretch>
          </a:blipFill>
        </p:spPr>
      </p:sp>
      <p:sp>
        <p:nvSpPr>
          <p:cNvPr name="Freeform 5" id="5"/>
          <p:cNvSpPr/>
          <p:nvPr/>
        </p:nvSpPr>
        <p:spPr>
          <a:xfrm flipH="false" flipV="false" rot="-5400000">
            <a:off x="6159620" y="104486"/>
            <a:ext cx="942289" cy="1097280"/>
          </a:xfrm>
          <a:custGeom>
            <a:avLst/>
            <a:gdLst/>
            <a:ahLst/>
            <a:cxnLst/>
            <a:rect r="r" b="b" t="t" l="l"/>
            <a:pathLst>
              <a:path h="1097280" w="942289">
                <a:moveTo>
                  <a:pt x="0" y="0"/>
                </a:moveTo>
                <a:lnTo>
                  <a:pt x="942289" y="0"/>
                </a:lnTo>
                <a:lnTo>
                  <a:pt x="942289"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true" rot="-10800000">
            <a:off x="57892" y="653126"/>
            <a:ext cx="2518203" cy="409208"/>
          </a:xfrm>
          <a:custGeom>
            <a:avLst/>
            <a:gdLst/>
            <a:ahLst/>
            <a:cxnLst/>
            <a:rect r="r" b="b" t="t" l="l"/>
            <a:pathLst>
              <a:path h="409208" w="2518203">
                <a:moveTo>
                  <a:pt x="0" y="409208"/>
                </a:moveTo>
                <a:lnTo>
                  <a:pt x="2518203" y="409208"/>
                </a:lnTo>
                <a:lnTo>
                  <a:pt x="2518203" y="0"/>
                </a:lnTo>
                <a:lnTo>
                  <a:pt x="0" y="0"/>
                </a:lnTo>
                <a:lnTo>
                  <a:pt x="0" y="409208"/>
                </a:lnTo>
                <a:close/>
              </a:path>
            </a:pathLst>
          </a:custGeom>
          <a:blipFill>
            <a:blip r:embed="rId2"/>
            <a:stretch>
              <a:fillRect l="0" t="0" r="0" b="0"/>
            </a:stretch>
          </a:blipFill>
        </p:spPr>
      </p:sp>
      <p:sp>
        <p:nvSpPr>
          <p:cNvPr name="AutoShape 7" id="7"/>
          <p:cNvSpPr/>
          <p:nvPr/>
        </p:nvSpPr>
        <p:spPr>
          <a:xfrm>
            <a:off x="-693314" y="533030"/>
            <a:ext cx="3419056" cy="0"/>
          </a:xfrm>
          <a:prstGeom prst="line">
            <a:avLst/>
          </a:prstGeom>
          <a:ln cap="rnd" w="419100">
            <a:solidFill>
              <a:srgbClr val="F9A727"/>
            </a:solidFill>
            <a:prstDash val="solid"/>
            <a:headEnd type="none" len="sm" w="sm"/>
            <a:tailEnd type="none" len="sm" w="sm"/>
          </a:ln>
        </p:spPr>
      </p:sp>
      <p:sp>
        <p:nvSpPr>
          <p:cNvPr name="TextBox 8" id="8"/>
          <p:cNvSpPr txBox="true"/>
          <p:nvPr/>
        </p:nvSpPr>
        <p:spPr>
          <a:xfrm rot="0">
            <a:off x="634009" y="1090909"/>
            <a:ext cx="5100157" cy="512826"/>
          </a:xfrm>
          <a:prstGeom prst="rect">
            <a:avLst/>
          </a:prstGeom>
        </p:spPr>
        <p:txBody>
          <a:bodyPr anchor="t" rtlCol="false" tIns="0" lIns="0" bIns="0" rIns="0">
            <a:spAutoFit/>
          </a:bodyPr>
          <a:lstStyle/>
          <a:p>
            <a:pPr algn="l" marL="0" indent="0" lvl="0">
              <a:lnSpc>
                <a:spcPts val="4032"/>
              </a:lnSpc>
              <a:spcBef>
                <a:spcPct val="0"/>
              </a:spcBef>
            </a:pPr>
            <a:r>
              <a:rPr lang="en-US" b="true" sz="3600">
                <a:solidFill>
                  <a:srgbClr val="00385C"/>
                </a:solidFill>
                <a:latin typeface="Montserrat Bold"/>
                <a:ea typeface="Montserrat Bold"/>
                <a:cs typeface="Montserrat Bold"/>
                <a:sym typeface="Montserrat Bold"/>
              </a:rPr>
              <a:t>PHARE - Learning</a:t>
            </a:r>
          </a:p>
        </p:txBody>
      </p:sp>
      <p:sp>
        <p:nvSpPr>
          <p:cNvPr name="TextBox 9" id="9"/>
          <p:cNvSpPr txBox="true"/>
          <p:nvPr/>
        </p:nvSpPr>
        <p:spPr>
          <a:xfrm rot="0">
            <a:off x="1226080" y="2498212"/>
            <a:ext cx="5123741" cy="745490"/>
          </a:xfrm>
          <a:prstGeom prst="rect">
            <a:avLst/>
          </a:prstGeom>
        </p:spPr>
        <p:txBody>
          <a:bodyPr anchor="t" rtlCol="false" tIns="0" lIns="0" bIns="0" rIns="0">
            <a:spAutoFit/>
          </a:bodyPr>
          <a:lstStyle/>
          <a:p>
            <a:pPr algn="l" marL="0" indent="0" lvl="0">
              <a:lnSpc>
                <a:spcPts val="1960"/>
              </a:lnSpc>
              <a:spcBef>
                <a:spcPct val="0"/>
              </a:spcBef>
            </a:pPr>
            <a:r>
              <a:rPr lang="en-US" sz="1400" i="true">
                <a:solidFill>
                  <a:srgbClr val="2B2B2B"/>
                </a:solidFill>
                <a:latin typeface="Lato Italics"/>
                <a:ea typeface="Lato Italics"/>
                <a:cs typeface="Lato Italics"/>
                <a:sym typeface="Lato Italics"/>
              </a:rPr>
              <a:t>PHARE dépasse le cadre d'une simple plateforme : c'est un écosystème complet de suivi, gestion et apprentissage adaptatif.</a:t>
            </a:r>
          </a:p>
          <a:p>
            <a:pPr algn="l">
              <a:lnSpc>
                <a:spcPts val="1960"/>
              </a:lnSpc>
              <a:spcBef>
                <a:spcPct val="0"/>
              </a:spcBef>
            </a:pPr>
            <a:r>
              <a:rPr lang="en-US" sz="1400" i="true">
                <a:solidFill>
                  <a:srgbClr val="2B2B2B"/>
                </a:solidFill>
                <a:latin typeface="Lato Italics"/>
                <a:ea typeface="Lato Italics"/>
                <a:cs typeface="Lato Italics"/>
                <a:sym typeface="Lato Italics"/>
              </a:rPr>
              <a:t>Trois espaces dédiés : Administratif, Formateurs et Apprenants.</a:t>
            </a:r>
          </a:p>
        </p:txBody>
      </p:sp>
      <p:sp>
        <p:nvSpPr>
          <p:cNvPr name="TextBox 10" id="10"/>
          <p:cNvSpPr txBox="true"/>
          <p:nvPr/>
        </p:nvSpPr>
        <p:spPr>
          <a:xfrm rot="0">
            <a:off x="476036" y="2497556"/>
            <a:ext cx="588119" cy="457606"/>
          </a:xfrm>
          <a:prstGeom prst="rect">
            <a:avLst/>
          </a:prstGeom>
        </p:spPr>
        <p:txBody>
          <a:bodyPr anchor="t" rtlCol="false" tIns="0" lIns="0" bIns="0" rIns="0">
            <a:spAutoFit/>
          </a:bodyPr>
          <a:lstStyle/>
          <a:p>
            <a:pPr algn="l">
              <a:lnSpc>
                <a:spcPts val="3515"/>
              </a:lnSpc>
            </a:pPr>
            <a:r>
              <a:rPr lang="en-US" sz="3139" b="true">
                <a:solidFill>
                  <a:srgbClr val="00385C"/>
                </a:solidFill>
                <a:latin typeface="Montserrat Semi-Bold"/>
                <a:ea typeface="Montserrat Semi-Bold"/>
                <a:cs typeface="Montserrat Semi-Bold"/>
                <a:sym typeface="Montserrat Semi-Bold"/>
              </a:rPr>
              <a:t>01</a:t>
            </a:r>
          </a:p>
        </p:txBody>
      </p:sp>
      <p:sp>
        <p:nvSpPr>
          <p:cNvPr name="TextBox 11" id="11"/>
          <p:cNvSpPr txBox="true"/>
          <p:nvPr/>
        </p:nvSpPr>
        <p:spPr>
          <a:xfrm rot="0">
            <a:off x="464629" y="3905016"/>
            <a:ext cx="588119" cy="457606"/>
          </a:xfrm>
          <a:prstGeom prst="rect">
            <a:avLst/>
          </a:prstGeom>
        </p:spPr>
        <p:txBody>
          <a:bodyPr anchor="t" rtlCol="false" tIns="0" lIns="0" bIns="0" rIns="0">
            <a:spAutoFit/>
          </a:bodyPr>
          <a:lstStyle/>
          <a:p>
            <a:pPr algn="l">
              <a:lnSpc>
                <a:spcPts val="3515"/>
              </a:lnSpc>
            </a:pPr>
            <a:r>
              <a:rPr lang="en-US" sz="3139" b="true">
                <a:solidFill>
                  <a:srgbClr val="00385C"/>
                </a:solidFill>
                <a:latin typeface="Montserrat Semi-Bold"/>
                <a:ea typeface="Montserrat Semi-Bold"/>
                <a:cs typeface="Montserrat Semi-Bold"/>
                <a:sym typeface="Montserrat Semi-Bold"/>
              </a:rPr>
              <a:t>02</a:t>
            </a:r>
          </a:p>
        </p:txBody>
      </p:sp>
      <p:sp>
        <p:nvSpPr>
          <p:cNvPr name="TextBox 12" id="12"/>
          <p:cNvSpPr txBox="true"/>
          <p:nvPr/>
        </p:nvSpPr>
        <p:spPr>
          <a:xfrm rot="0">
            <a:off x="470333" y="5519236"/>
            <a:ext cx="588119" cy="457606"/>
          </a:xfrm>
          <a:prstGeom prst="rect">
            <a:avLst/>
          </a:prstGeom>
        </p:spPr>
        <p:txBody>
          <a:bodyPr anchor="t" rtlCol="false" tIns="0" lIns="0" bIns="0" rIns="0">
            <a:spAutoFit/>
          </a:bodyPr>
          <a:lstStyle/>
          <a:p>
            <a:pPr algn="l">
              <a:lnSpc>
                <a:spcPts val="3515"/>
              </a:lnSpc>
            </a:pPr>
            <a:r>
              <a:rPr lang="en-US" sz="3139" b="true">
                <a:solidFill>
                  <a:srgbClr val="00385C"/>
                </a:solidFill>
                <a:latin typeface="Montserrat Semi-Bold"/>
                <a:ea typeface="Montserrat Semi-Bold"/>
                <a:cs typeface="Montserrat Semi-Bold"/>
                <a:sym typeface="Montserrat Semi-Bold"/>
              </a:rPr>
              <a:t>03</a:t>
            </a:r>
          </a:p>
        </p:txBody>
      </p:sp>
      <p:sp>
        <p:nvSpPr>
          <p:cNvPr name="TextBox 13" id="13"/>
          <p:cNvSpPr txBox="true"/>
          <p:nvPr/>
        </p:nvSpPr>
        <p:spPr>
          <a:xfrm rot="0">
            <a:off x="1226080" y="2142341"/>
            <a:ext cx="4438074" cy="316230"/>
          </a:xfrm>
          <a:prstGeom prst="rect">
            <a:avLst/>
          </a:prstGeom>
        </p:spPr>
        <p:txBody>
          <a:bodyPr anchor="t" rtlCol="false" tIns="0" lIns="0" bIns="0" rIns="0">
            <a:spAutoFit/>
          </a:bodyPr>
          <a:lstStyle/>
          <a:p>
            <a:pPr algn="l">
              <a:lnSpc>
                <a:spcPts val="2519"/>
              </a:lnSpc>
              <a:spcBef>
                <a:spcPct val="0"/>
              </a:spcBef>
            </a:pPr>
            <a:r>
              <a:rPr lang="en-US" sz="1799" b="true">
                <a:solidFill>
                  <a:srgbClr val="2B2B2B"/>
                </a:solidFill>
                <a:latin typeface="Lato Bold"/>
                <a:ea typeface="Lato Bold"/>
                <a:cs typeface="Lato Bold"/>
                <a:sym typeface="Lato Bold"/>
              </a:rPr>
              <a:t>Une plateforme E-learning / Intranet</a:t>
            </a:r>
          </a:p>
        </p:txBody>
      </p:sp>
      <p:sp>
        <p:nvSpPr>
          <p:cNvPr name="TextBox 14" id="14"/>
          <p:cNvSpPr txBox="true"/>
          <p:nvPr/>
        </p:nvSpPr>
        <p:spPr>
          <a:xfrm rot="0">
            <a:off x="1214673" y="3904902"/>
            <a:ext cx="5129444" cy="1240790"/>
          </a:xfrm>
          <a:prstGeom prst="rect">
            <a:avLst/>
          </a:prstGeom>
        </p:spPr>
        <p:txBody>
          <a:bodyPr anchor="t" rtlCol="false" tIns="0" lIns="0" bIns="0" rIns="0">
            <a:spAutoFit/>
          </a:bodyPr>
          <a:lstStyle/>
          <a:p>
            <a:pPr algn="l" marL="0" indent="0" lvl="0">
              <a:lnSpc>
                <a:spcPts val="1960"/>
              </a:lnSpc>
              <a:spcBef>
                <a:spcPct val="0"/>
              </a:spcBef>
            </a:pPr>
            <a:r>
              <a:rPr lang="en-US" sz="1400" i="true">
                <a:solidFill>
                  <a:srgbClr val="2B2B2B"/>
                </a:solidFill>
                <a:latin typeface="Lato Italics"/>
                <a:ea typeface="Lato Italics"/>
                <a:cs typeface="Lato Italics"/>
                <a:sym typeface="Lato Italics"/>
              </a:rPr>
              <a:t>Sélectionnez vos Titres Professionnels (TP) : nous créons pour vous un contenu conforme au Référentiel National (présentations, podcasts, études de cas, documents prescrits, etc.).</a:t>
            </a:r>
          </a:p>
          <a:p>
            <a:pPr algn="l">
              <a:lnSpc>
                <a:spcPts val="1960"/>
              </a:lnSpc>
              <a:spcBef>
                <a:spcPct val="0"/>
              </a:spcBef>
            </a:pPr>
            <a:r>
              <a:rPr lang="en-US" sz="1400" i="true">
                <a:solidFill>
                  <a:srgbClr val="2B2B2B"/>
                </a:solidFill>
                <a:latin typeface="Lato Italics"/>
                <a:ea typeface="Lato Italics"/>
                <a:cs typeface="Lato Italics"/>
                <a:sym typeface="Lato Italics"/>
              </a:rPr>
              <a:t>Votre charte graphique est intégrée pour refléter l'identité visuelle de votre centre.</a:t>
            </a:r>
          </a:p>
        </p:txBody>
      </p:sp>
      <p:sp>
        <p:nvSpPr>
          <p:cNvPr name="TextBox 15" id="15"/>
          <p:cNvSpPr txBox="true"/>
          <p:nvPr/>
        </p:nvSpPr>
        <p:spPr>
          <a:xfrm rot="0">
            <a:off x="1214673" y="3550571"/>
            <a:ext cx="4686661" cy="316230"/>
          </a:xfrm>
          <a:prstGeom prst="rect">
            <a:avLst/>
          </a:prstGeom>
        </p:spPr>
        <p:txBody>
          <a:bodyPr anchor="t" rtlCol="false" tIns="0" lIns="0" bIns="0" rIns="0">
            <a:spAutoFit/>
          </a:bodyPr>
          <a:lstStyle/>
          <a:p>
            <a:pPr algn="l">
              <a:lnSpc>
                <a:spcPts val="2519"/>
              </a:lnSpc>
              <a:spcBef>
                <a:spcPct val="0"/>
              </a:spcBef>
            </a:pPr>
            <a:r>
              <a:rPr lang="en-US" sz="1799" b="true">
                <a:solidFill>
                  <a:srgbClr val="2B2B2B"/>
                </a:solidFill>
                <a:latin typeface="Lato Bold"/>
                <a:ea typeface="Lato Bold"/>
                <a:cs typeface="Lato Bold"/>
                <a:sym typeface="Lato Bold"/>
              </a:rPr>
              <a:t>Plateforme sur mesure (TP, Charte graphique)</a:t>
            </a:r>
          </a:p>
        </p:txBody>
      </p:sp>
      <p:sp>
        <p:nvSpPr>
          <p:cNvPr name="TextBox 16" id="16"/>
          <p:cNvSpPr txBox="true"/>
          <p:nvPr/>
        </p:nvSpPr>
        <p:spPr>
          <a:xfrm rot="0">
            <a:off x="1223011" y="5614814"/>
            <a:ext cx="5121106" cy="993140"/>
          </a:xfrm>
          <a:prstGeom prst="rect">
            <a:avLst/>
          </a:prstGeom>
        </p:spPr>
        <p:txBody>
          <a:bodyPr anchor="t" rtlCol="false" tIns="0" lIns="0" bIns="0" rIns="0">
            <a:spAutoFit/>
          </a:bodyPr>
          <a:lstStyle/>
          <a:p>
            <a:pPr algn="l">
              <a:lnSpc>
                <a:spcPts val="1960"/>
              </a:lnSpc>
              <a:spcBef>
                <a:spcPct val="0"/>
              </a:spcBef>
            </a:pPr>
            <a:r>
              <a:rPr lang="en-US" sz="1400" i="true">
                <a:solidFill>
                  <a:srgbClr val="2B2B2B"/>
                </a:solidFill>
                <a:latin typeface="Lato Italics"/>
                <a:ea typeface="Lato Italics"/>
                <a:cs typeface="Lato Italics"/>
                <a:sym typeface="Lato Italics"/>
              </a:rPr>
              <a:t>La plateforme guide l'apprentissage, enrichi par une dimension humaine avec des sessions présentielles par thématique et une visioconférence mensuelle. Un formateur soutient chaque apprenant en liant théorie et pratique professionnelle.</a:t>
            </a:r>
          </a:p>
        </p:txBody>
      </p:sp>
      <p:sp>
        <p:nvSpPr>
          <p:cNvPr name="TextBox 17" id="17"/>
          <p:cNvSpPr txBox="true"/>
          <p:nvPr/>
        </p:nvSpPr>
        <p:spPr>
          <a:xfrm rot="0">
            <a:off x="1220376" y="5316749"/>
            <a:ext cx="4584163" cy="316230"/>
          </a:xfrm>
          <a:prstGeom prst="rect">
            <a:avLst/>
          </a:prstGeom>
        </p:spPr>
        <p:txBody>
          <a:bodyPr anchor="t" rtlCol="false" tIns="0" lIns="0" bIns="0" rIns="0">
            <a:spAutoFit/>
          </a:bodyPr>
          <a:lstStyle/>
          <a:p>
            <a:pPr algn="l">
              <a:lnSpc>
                <a:spcPts val="2519"/>
              </a:lnSpc>
              <a:spcBef>
                <a:spcPct val="0"/>
              </a:spcBef>
            </a:pPr>
            <a:r>
              <a:rPr lang="en-US" sz="1799" b="true">
                <a:solidFill>
                  <a:srgbClr val="2B2B2B"/>
                </a:solidFill>
                <a:latin typeface="Lato Bold"/>
                <a:ea typeface="Lato Bold"/>
                <a:cs typeface="Lato Bold"/>
                <a:sym typeface="Lato Bold"/>
              </a:rPr>
              <a:t>P.H.A.R.E et sa méthodologie </a:t>
            </a:r>
          </a:p>
        </p:txBody>
      </p:sp>
      <p:sp>
        <p:nvSpPr>
          <p:cNvPr name="Freeform 18" id="18"/>
          <p:cNvSpPr/>
          <p:nvPr/>
        </p:nvSpPr>
        <p:spPr>
          <a:xfrm flipH="false" flipV="false" rot="0">
            <a:off x="8587395" y="-1755144"/>
            <a:ext cx="2584846" cy="3038555"/>
          </a:xfrm>
          <a:custGeom>
            <a:avLst/>
            <a:gdLst/>
            <a:ahLst/>
            <a:cxnLst/>
            <a:rect r="r" b="b" t="t" l="l"/>
            <a:pathLst>
              <a:path h="3038555" w="2584846">
                <a:moveTo>
                  <a:pt x="0" y="0"/>
                </a:moveTo>
                <a:lnTo>
                  <a:pt x="2584846" y="0"/>
                </a:lnTo>
                <a:lnTo>
                  <a:pt x="2584846" y="3038555"/>
                </a:lnTo>
                <a:lnTo>
                  <a:pt x="0" y="3038555"/>
                </a:lnTo>
                <a:lnTo>
                  <a:pt x="0" y="0"/>
                </a:lnTo>
                <a:close/>
              </a:path>
            </a:pathLst>
          </a:custGeom>
          <a:blipFill>
            <a:blip r:embed="rId6"/>
            <a:stretch>
              <a:fillRect l="-18626" t="-9566" r="-23108" b="-11004"/>
            </a:stretch>
          </a:blipFill>
        </p:spPr>
      </p:sp>
      <p:sp>
        <p:nvSpPr>
          <p:cNvPr name="TextBox 19" id="19"/>
          <p:cNvSpPr txBox="true"/>
          <p:nvPr/>
        </p:nvSpPr>
        <p:spPr>
          <a:xfrm rot="0">
            <a:off x="0" y="7157414"/>
            <a:ext cx="9753600" cy="134197"/>
          </a:xfrm>
          <a:prstGeom prst="rect">
            <a:avLst/>
          </a:prstGeom>
        </p:spPr>
        <p:txBody>
          <a:bodyPr anchor="t" rtlCol="false" tIns="0" lIns="0" bIns="0" rIns="0">
            <a:spAutoFit/>
          </a:bodyPr>
          <a:lstStyle/>
          <a:p>
            <a:pPr algn="ctr">
              <a:lnSpc>
                <a:spcPts val="1120"/>
              </a:lnSpc>
              <a:spcBef>
                <a:spcPct val="0"/>
              </a:spcBef>
            </a:pPr>
            <a:r>
              <a:rPr lang="en-US" b="true" sz="800" i="true" spc="93">
                <a:solidFill>
                  <a:srgbClr val="000000"/>
                </a:solidFill>
                <a:latin typeface="Open Sans SemiCondensed Bold Italics"/>
                <a:ea typeface="Open Sans SemiCondensed Bold Italics"/>
                <a:cs typeface="Open Sans SemiCondensed Bold Italics"/>
                <a:sym typeface="Open Sans SemiCondensed Bold Italics"/>
              </a:rPr>
              <a:t>C.R.C. Pro 360° - Pro Formation - Pro RH - Pro Digital Web Media - Pro Consulting | 06 88 09 87 95 | contact@crcpro.fr  | www.crcpro.fr</a:t>
            </a:r>
          </a:p>
        </p:txBody>
      </p:sp>
      <p:sp>
        <p:nvSpPr>
          <p:cNvPr name="TextBox 20" id="20"/>
          <p:cNvSpPr txBox="true"/>
          <p:nvPr/>
        </p:nvSpPr>
        <p:spPr>
          <a:xfrm rot="0">
            <a:off x="634009" y="1533503"/>
            <a:ext cx="5100157" cy="256413"/>
          </a:xfrm>
          <a:prstGeom prst="rect">
            <a:avLst/>
          </a:prstGeom>
        </p:spPr>
        <p:txBody>
          <a:bodyPr anchor="t" rtlCol="false" tIns="0" lIns="0" bIns="0" rIns="0">
            <a:spAutoFit/>
          </a:bodyPr>
          <a:lstStyle/>
          <a:p>
            <a:pPr algn="l" marL="0" indent="0" lvl="0">
              <a:lnSpc>
                <a:spcPts val="2016"/>
              </a:lnSpc>
              <a:spcBef>
                <a:spcPct val="0"/>
              </a:spcBef>
            </a:pPr>
            <a:r>
              <a:rPr lang="en-US" sz="1800">
                <a:solidFill>
                  <a:srgbClr val="00385C"/>
                </a:solidFill>
                <a:latin typeface="Montserrat"/>
                <a:ea typeface="Montserrat"/>
                <a:cs typeface="Montserrat"/>
                <a:sym typeface="Montserrat"/>
              </a:rPr>
              <a:t>L'avenir de la formation adaptative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9753600" cy="7315200"/>
          </a:xfrm>
          <a:custGeom>
            <a:avLst/>
            <a:gdLst/>
            <a:ahLst/>
            <a:cxnLst/>
            <a:rect r="r" b="b" t="t" l="l"/>
            <a:pathLst>
              <a:path h="7315200" w="9753600">
                <a:moveTo>
                  <a:pt x="0" y="0"/>
                </a:moveTo>
                <a:lnTo>
                  <a:pt x="9753600" y="0"/>
                </a:lnTo>
                <a:lnTo>
                  <a:pt x="9753600" y="7315200"/>
                </a:lnTo>
                <a:lnTo>
                  <a:pt x="0" y="7315200"/>
                </a:lnTo>
                <a:lnTo>
                  <a:pt x="0" y="0"/>
                </a:lnTo>
                <a:close/>
              </a:path>
            </a:pathLst>
          </a:custGeom>
          <a:blipFill>
            <a:blip r:embed="rId2"/>
            <a:stretch>
              <a:fillRect l="-6378" t="-5361" r="-33999" b="0"/>
            </a:stretch>
          </a:blipFill>
        </p:spPr>
      </p:sp>
      <p:sp>
        <p:nvSpPr>
          <p:cNvPr name="AutoShape 3" id="3"/>
          <p:cNvSpPr/>
          <p:nvPr/>
        </p:nvSpPr>
        <p:spPr>
          <a:xfrm rot="0">
            <a:off x="2986503" y="1934666"/>
            <a:ext cx="6767097" cy="4254723"/>
          </a:xfrm>
          <a:prstGeom prst="rect">
            <a:avLst/>
          </a:prstGeom>
          <a:solidFill>
            <a:srgbClr val="00385C">
              <a:alpha val="80000"/>
            </a:srgbClr>
          </a:solidFill>
        </p:spPr>
      </p:sp>
      <p:sp>
        <p:nvSpPr>
          <p:cNvPr name="Freeform 4" id="4"/>
          <p:cNvSpPr/>
          <p:nvPr/>
        </p:nvSpPr>
        <p:spPr>
          <a:xfrm flipH="false" flipV="false" rot="0">
            <a:off x="-875404" y="1934666"/>
            <a:ext cx="4266581" cy="4254723"/>
          </a:xfrm>
          <a:custGeom>
            <a:avLst/>
            <a:gdLst/>
            <a:ahLst/>
            <a:cxnLst/>
            <a:rect r="r" b="b" t="t" l="l"/>
            <a:pathLst>
              <a:path h="4254723" w="4266581">
                <a:moveTo>
                  <a:pt x="0" y="0"/>
                </a:moveTo>
                <a:lnTo>
                  <a:pt x="4266580" y="0"/>
                </a:lnTo>
                <a:lnTo>
                  <a:pt x="4266580" y="4254724"/>
                </a:lnTo>
                <a:lnTo>
                  <a:pt x="0" y="42547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7268272" y="1781091"/>
            <a:ext cx="1595103" cy="307152"/>
            <a:chOff x="0" y="0"/>
            <a:chExt cx="2126804" cy="409535"/>
          </a:xfrm>
        </p:grpSpPr>
        <p:grpSp>
          <p:nvGrpSpPr>
            <p:cNvPr name="Group 6" id="6"/>
            <p:cNvGrpSpPr/>
            <p:nvPr/>
          </p:nvGrpSpPr>
          <p:grpSpPr>
            <a:xfrm rot="0">
              <a:off x="0" y="0"/>
              <a:ext cx="860163" cy="409535"/>
              <a:chOff x="0" y="0"/>
              <a:chExt cx="13398500" cy="6379210"/>
            </a:xfrm>
          </p:grpSpPr>
          <p:sp>
            <p:nvSpPr>
              <p:cNvPr name="Freeform 7" id="7"/>
              <p:cNvSpPr/>
              <p:nvPr/>
            </p:nvSpPr>
            <p:spPr>
              <a:xfrm flipH="false" flipV="false" rot="0">
                <a:off x="0" y="0"/>
                <a:ext cx="13398500" cy="6379210"/>
              </a:xfrm>
              <a:custGeom>
                <a:avLst/>
                <a:gdLst/>
                <a:ahLst/>
                <a:cxnLst/>
                <a:rect r="r" b="b" t="t" l="l"/>
                <a:pathLst>
                  <a:path h="6379210" w="13398500">
                    <a:moveTo>
                      <a:pt x="6747510" y="0"/>
                    </a:moveTo>
                    <a:lnTo>
                      <a:pt x="6645910" y="0"/>
                    </a:lnTo>
                    <a:lnTo>
                      <a:pt x="6638290" y="7620"/>
                    </a:lnTo>
                    <a:lnTo>
                      <a:pt x="0" y="6379210"/>
                    </a:lnTo>
                    <a:lnTo>
                      <a:pt x="6752590" y="6379210"/>
                    </a:lnTo>
                    <a:lnTo>
                      <a:pt x="13398500" y="0"/>
                    </a:lnTo>
                    <a:close/>
                  </a:path>
                </a:pathLst>
              </a:custGeom>
              <a:solidFill>
                <a:srgbClr val="F9A727"/>
              </a:solidFill>
            </p:spPr>
          </p:sp>
        </p:grpSp>
        <p:grpSp>
          <p:nvGrpSpPr>
            <p:cNvPr name="Group 8" id="8"/>
            <p:cNvGrpSpPr/>
            <p:nvPr/>
          </p:nvGrpSpPr>
          <p:grpSpPr>
            <a:xfrm rot="0">
              <a:off x="633320" y="0"/>
              <a:ext cx="860163" cy="409535"/>
              <a:chOff x="0" y="0"/>
              <a:chExt cx="13398500" cy="6379210"/>
            </a:xfrm>
          </p:grpSpPr>
          <p:sp>
            <p:nvSpPr>
              <p:cNvPr name="Freeform 9" id="9"/>
              <p:cNvSpPr/>
              <p:nvPr/>
            </p:nvSpPr>
            <p:spPr>
              <a:xfrm flipH="false" flipV="false" rot="0">
                <a:off x="0" y="0"/>
                <a:ext cx="13398500" cy="6379210"/>
              </a:xfrm>
              <a:custGeom>
                <a:avLst/>
                <a:gdLst/>
                <a:ahLst/>
                <a:cxnLst/>
                <a:rect r="r" b="b" t="t" l="l"/>
                <a:pathLst>
                  <a:path h="6379210" w="13398500">
                    <a:moveTo>
                      <a:pt x="6747510" y="0"/>
                    </a:moveTo>
                    <a:lnTo>
                      <a:pt x="6645910" y="0"/>
                    </a:lnTo>
                    <a:lnTo>
                      <a:pt x="6638290" y="7620"/>
                    </a:lnTo>
                    <a:lnTo>
                      <a:pt x="0" y="6379210"/>
                    </a:lnTo>
                    <a:lnTo>
                      <a:pt x="6752590" y="6379210"/>
                    </a:lnTo>
                    <a:lnTo>
                      <a:pt x="13398500" y="0"/>
                    </a:lnTo>
                    <a:close/>
                  </a:path>
                </a:pathLst>
              </a:custGeom>
              <a:solidFill>
                <a:srgbClr val="F9A727"/>
              </a:solidFill>
            </p:spPr>
          </p:sp>
        </p:grpSp>
        <p:grpSp>
          <p:nvGrpSpPr>
            <p:cNvPr name="Group 10" id="10"/>
            <p:cNvGrpSpPr/>
            <p:nvPr/>
          </p:nvGrpSpPr>
          <p:grpSpPr>
            <a:xfrm rot="0">
              <a:off x="1266641" y="0"/>
              <a:ext cx="860163" cy="409535"/>
              <a:chOff x="0" y="0"/>
              <a:chExt cx="13398500" cy="6379210"/>
            </a:xfrm>
          </p:grpSpPr>
          <p:sp>
            <p:nvSpPr>
              <p:cNvPr name="Freeform 11" id="11"/>
              <p:cNvSpPr/>
              <p:nvPr/>
            </p:nvSpPr>
            <p:spPr>
              <a:xfrm flipH="false" flipV="false" rot="0">
                <a:off x="0" y="0"/>
                <a:ext cx="13398500" cy="6379210"/>
              </a:xfrm>
              <a:custGeom>
                <a:avLst/>
                <a:gdLst/>
                <a:ahLst/>
                <a:cxnLst/>
                <a:rect r="r" b="b" t="t" l="l"/>
                <a:pathLst>
                  <a:path h="6379210" w="13398500">
                    <a:moveTo>
                      <a:pt x="6747510" y="0"/>
                    </a:moveTo>
                    <a:lnTo>
                      <a:pt x="6645910" y="0"/>
                    </a:lnTo>
                    <a:lnTo>
                      <a:pt x="6638290" y="7620"/>
                    </a:lnTo>
                    <a:lnTo>
                      <a:pt x="0" y="6379210"/>
                    </a:lnTo>
                    <a:lnTo>
                      <a:pt x="6752590" y="6379210"/>
                    </a:lnTo>
                    <a:lnTo>
                      <a:pt x="13398500" y="0"/>
                    </a:lnTo>
                    <a:close/>
                  </a:path>
                </a:pathLst>
              </a:custGeom>
              <a:solidFill>
                <a:srgbClr val="F9A727"/>
              </a:solidFill>
            </p:spPr>
          </p:sp>
        </p:grpSp>
      </p:grpSp>
      <p:sp>
        <p:nvSpPr>
          <p:cNvPr name="Freeform 12" id="12"/>
          <p:cNvSpPr/>
          <p:nvPr/>
        </p:nvSpPr>
        <p:spPr>
          <a:xfrm flipH="false" flipV="false" rot="0">
            <a:off x="4645530" y="3028889"/>
            <a:ext cx="462541" cy="115635"/>
          </a:xfrm>
          <a:custGeom>
            <a:avLst/>
            <a:gdLst/>
            <a:ahLst/>
            <a:cxnLst/>
            <a:rect r="r" b="b" t="t" l="l"/>
            <a:pathLst>
              <a:path h="115635" w="462541">
                <a:moveTo>
                  <a:pt x="0" y="0"/>
                </a:moveTo>
                <a:lnTo>
                  <a:pt x="462540" y="0"/>
                </a:lnTo>
                <a:lnTo>
                  <a:pt x="462540" y="115635"/>
                </a:lnTo>
                <a:lnTo>
                  <a:pt x="0" y="1156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3" id="13"/>
          <p:cNvSpPr txBox="true"/>
          <p:nvPr/>
        </p:nvSpPr>
        <p:spPr>
          <a:xfrm rot="0">
            <a:off x="1257886" y="2193740"/>
            <a:ext cx="7237828" cy="512826"/>
          </a:xfrm>
          <a:prstGeom prst="rect">
            <a:avLst/>
          </a:prstGeom>
        </p:spPr>
        <p:txBody>
          <a:bodyPr anchor="t" rtlCol="false" tIns="0" lIns="0" bIns="0" rIns="0">
            <a:spAutoFit/>
          </a:bodyPr>
          <a:lstStyle/>
          <a:p>
            <a:pPr algn="ctr">
              <a:lnSpc>
                <a:spcPts val="4032"/>
              </a:lnSpc>
            </a:pPr>
            <a:r>
              <a:rPr lang="en-US" sz="3600" b="true">
                <a:solidFill>
                  <a:srgbClr val="FFFFFF"/>
                </a:solidFill>
                <a:latin typeface="Montserrat Semi-Bold"/>
                <a:ea typeface="Montserrat Semi-Bold"/>
                <a:cs typeface="Montserrat Semi-Bold"/>
                <a:sym typeface="Montserrat Semi-Bold"/>
              </a:rPr>
              <a:t>L’outil Phare</a:t>
            </a:r>
          </a:p>
        </p:txBody>
      </p:sp>
      <p:sp>
        <p:nvSpPr>
          <p:cNvPr name="TextBox 14" id="14"/>
          <p:cNvSpPr txBox="true"/>
          <p:nvPr/>
        </p:nvSpPr>
        <p:spPr>
          <a:xfrm rot="0">
            <a:off x="636357" y="3507133"/>
            <a:ext cx="8227018" cy="1726565"/>
          </a:xfrm>
          <a:prstGeom prst="rect">
            <a:avLst/>
          </a:prstGeom>
        </p:spPr>
        <p:txBody>
          <a:bodyPr anchor="t" rtlCol="false" tIns="0" lIns="0" bIns="0" rIns="0">
            <a:spAutoFit/>
          </a:bodyPr>
          <a:lstStyle/>
          <a:p>
            <a:pPr algn="l" marL="302261" indent="-151130" lvl="1">
              <a:lnSpc>
                <a:spcPts val="1960"/>
              </a:lnSpc>
              <a:buFont typeface="Arial"/>
              <a:buChar char="•"/>
            </a:pPr>
            <a:r>
              <a:rPr lang="en-US" b="true" sz="1400">
                <a:solidFill>
                  <a:srgbClr val="F9A727"/>
                </a:solidFill>
                <a:latin typeface="Open Sans SemiCondensed Bold"/>
                <a:ea typeface="Open Sans SemiCondensed Bold"/>
                <a:cs typeface="Open Sans SemiCondensed Bold"/>
                <a:sym typeface="Open Sans SemiCondensed Bold"/>
              </a:rPr>
              <a:t>Espace Administratif :</a:t>
            </a:r>
            <a:r>
              <a:rPr lang="en-US" b="true" sz="1400">
                <a:solidFill>
                  <a:srgbClr val="FFBD59"/>
                </a:solidFill>
                <a:latin typeface="Open Sans SemiCondensed Bold"/>
                <a:ea typeface="Open Sans SemiCondensed Bold"/>
                <a:cs typeface="Open Sans SemiCondensed Bold"/>
                <a:sym typeface="Open Sans SemiCondensed Bold"/>
              </a:rPr>
              <a:t> </a:t>
            </a:r>
            <a:r>
              <a:rPr lang="en-US" sz="1400">
                <a:solidFill>
                  <a:srgbClr val="FFFFFF"/>
                </a:solidFill>
                <a:latin typeface="Open Sans SemiCondensed"/>
                <a:ea typeface="Open Sans SemiCondensed"/>
                <a:cs typeface="Open Sans SemiCondensed"/>
                <a:sym typeface="Open Sans SemiCondensed"/>
              </a:rPr>
              <a:t>Gestion facile des formateurs et apprenants. Suivi intuitif en temps réel.</a:t>
            </a:r>
          </a:p>
          <a:p>
            <a:pPr algn="l" marL="302261" indent="-151130" lvl="1">
              <a:lnSpc>
                <a:spcPts val="1960"/>
              </a:lnSpc>
              <a:buFont typeface="Arial"/>
              <a:buChar char="•"/>
            </a:pPr>
            <a:r>
              <a:rPr lang="en-US" b="true" sz="1400">
                <a:solidFill>
                  <a:srgbClr val="F9A727"/>
                </a:solidFill>
                <a:latin typeface="Open Sans SemiCondensed Bold"/>
                <a:ea typeface="Open Sans SemiCondensed Bold"/>
                <a:cs typeface="Open Sans SemiCondensed Bold"/>
                <a:sym typeface="Open Sans SemiCondensed Bold"/>
              </a:rPr>
              <a:t>Espace Formateurs : </a:t>
            </a:r>
            <a:r>
              <a:rPr lang="en-US" sz="1400">
                <a:solidFill>
                  <a:srgbClr val="FFFFFF"/>
                </a:solidFill>
                <a:latin typeface="Open Sans SemiCondensed"/>
                <a:ea typeface="Open Sans SemiCondensed"/>
                <a:cs typeface="Open Sans SemiCondensed"/>
                <a:sym typeface="Open Sans SemiCondensed"/>
              </a:rPr>
              <a:t>Gestion simplifiée des apprenants et suivi pédagogique efficace.</a:t>
            </a:r>
          </a:p>
          <a:p>
            <a:pPr algn="l" marL="302261" indent="-151130" lvl="1">
              <a:lnSpc>
                <a:spcPts val="1960"/>
              </a:lnSpc>
              <a:buFont typeface="Arial"/>
              <a:buChar char="•"/>
            </a:pPr>
            <a:r>
              <a:rPr lang="en-US" b="true" sz="1400">
                <a:solidFill>
                  <a:srgbClr val="F9A727"/>
                </a:solidFill>
                <a:latin typeface="Open Sans SemiCondensed Bold"/>
                <a:ea typeface="Open Sans SemiCondensed Bold"/>
                <a:cs typeface="Open Sans SemiCondensed Bold"/>
                <a:sym typeface="Open Sans SemiCondensed Bold"/>
              </a:rPr>
              <a:t>Espace Apprenants</a:t>
            </a:r>
            <a:r>
              <a:rPr lang="en-US" b="true" sz="1400">
                <a:solidFill>
                  <a:srgbClr val="F9A727"/>
                </a:solidFill>
                <a:latin typeface="Open Sans SemiCondensed Bold"/>
                <a:ea typeface="Open Sans SemiCondensed Bold"/>
                <a:cs typeface="Open Sans SemiCondensed Bold"/>
                <a:sym typeface="Open Sans SemiCondensed Bold"/>
              </a:rPr>
              <a:t> :</a:t>
            </a:r>
            <a:r>
              <a:rPr lang="en-US" b="true" sz="1400">
                <a:solidFill>
                  <a:srgbClr val="FFBD59"/>
                </a:solidFill>
                <a:latin typeface="Open Sans SemiCondensed Bold"/>
                <a:ea typeface="Open Sans SemiCondensed Bold"/>
                <a:cs typeface="Open Sans SemiCondensed Bold"/>
                <a:sym typeface="Open Sans SemiCondensed Bold"/>
              </a:rPr>
              <a:t> </a:t>
            </a:r>
            <a:r>
              <a:rPr lang="en-US" sz="1400">
                <a:solidFill>
                  <a:srgbClr val="FFFFFF"/>
                </a:solidFill>
                <a:latin typeface="Open Sans SemiCondensed"/>
                <a:ea typeface="Open Sans SemiCondensed"/>
                <a:cs typeface="Open Sans SemiCondensed"/>
                <a:sym typeface="Open Sans SemiCondensed"/>
              </a:rPr>
              <a:t>Interface intuitive, attractive et complète pour l'apprentissage.</a:t>
            </a:r>
          </a:p>
          <a:p>
            <a:pPr algn="l">
              <a:lnSpc>
                <a:spcPts val="1960"/>
              </a:lnSpc>
            </a:pPr>
          </a:p>
          <a:p>
            <a:pPr algn="l">
              <a:lnSpc>
                <a:spcPts val="1960"/>
              </a:lnSpc>
            </a:pPr>
            <a:r>
              <a:rPr lang="en-US" sz="1400" i="true">
                <a:solidFill>
                  <a:srgbClr val="FFFFFF"/>
                </a:solidFill>
                <a:latin typeface="Open Sans SemiCondensed Italics"/>
                <a:ea typeface="Open Sans SemiCondensed Italics"/>
                <a:cs typeface="Open Sans SemiCondensed Italics"/>
                <a:sym typeface="Open Sans SemiCondensed Italics"/>
              </a:rPr>
              <a:t>L'outil est téléchargeable sous forme d'application pour ordinateurs et dispositifs mobiles, grâce aux boutons présents sur la page d'accueil. (En option, nous pouvons également rendre l'outil disponible sur l'App Store et le Play Store, pour iPhone et Android.)</a:t>
            </a:r>
          </a:p>
        </p:txBody>
      </p:sp>
      <p:sp>
        <p:nvSpPr>
          <p:cNvPr name="Freeform 15" id="15"/>
          <p:cNvSpPr/>
          <p:nvPr/>
        </p:nvSpPr>
        <p:spPr>
          <a:xfrm flipH="false" flipV="false" rot="0">
            <a:off x="8587395" y="-1755144"/>
            <a:ext cx="2584846" cy="3038555"/>
          </a:xfrm>
          <a:custGeom>
            <a:avLst/>
            <a:gdLst/>
            <a:ahLst/>
            <a:cxnLst/>
            <a:rect r="r" b="b" t="t" l="l"/>
            <a:pathLst>
              <a:path h="3038555" w="2584846">
                <a:moveTo>
                  <a:pt x="0" y="0"/>
                </a:moveTo>
                <a:lnTo>
                  <a:pt x="2584846" y="0"/>
                </a:lnTo>
                <a:lnTo>
                  <a:pt x="2584846" y="3038555"/>
                </a:lnTo>
                <a:lnTo>
                  <a:pt x="0" y="3038555"/>
                </a:lnTo>
                <a:lnTo>
                  <a:pt x="0" y="0"/>
                </a:lnTo>
                <a:close/>
              </a:path>
            </a:pathLst>
          </a:custGeom>
          <a:blipFill>
            <a:blip r:embed="rId7"/>
            <a:stretch>
              <a:fillRect l="-18626" t="-9566" r="-23108" b="-11004"/>
            </a:stretch>
          </a:blipFill>
        </p:spPr>
      </p:sp>
      <p:sp>
        <p:nvSpPr>
          <p:cNvPr name="TextBox 16" id="16"/>
          <p:cNvSpPr txBox="true"/>
          <p:nvPr/>
        </p:nvSpPr>
        <p:spPr>
          <a:xfrm rot="0">
            <a:off x="0" y="7157414"/>
            <a:ext cx="9753600" cy="134197"/>
          </a:xfrm>
          <a:prstGeom prst="rect">
            <a:avLst/>
          </a:prstGeom>
        </p:spPr>
        <p:txBody>
          <a:bodyPr anchor="t" rtlCol="false" tIns="0" lIns="0" bIns="0" rIns="0">
            <a:spAutoFit/>
          </a:bodyPr>
          <a:lstStyle/>
          <a:p>
            <a:pPr algn="ctr">
              <a:lnSpc>
                <a:spcPts val="1120"/>
              </a:lnSpc>
              <a:spcBef>
                <a:spcPct val="0"/>
              </a:spcBef>
            </a:pPr>
            <a:r>
              <a:rPr lang="en-US" b="true" sz="800" i="true" spc="93">
                <a:solidFill>
                  <a:srgbClr val="000000"/>
                </a:solidFill>
                <a:latin typeface="Open Sans SemiCondensed Bold Italics"/>
                <a:ea typeface="Open Sans SemiCondensed Bold Italics"/>
                <a:cs typeface="Open Sans SemiCondensed Bold Italics"/>
                <a:sym typeface="Open Sans SemiCondensed Bold Italics"/>
              </a:rPr>
              <a:t>C.R.C. Pro 360° - Pro Formation - Pro RH - Pro Digital Web Media - Pro Consulting | 06 88 09 87 95 | contact@crcpro.fr  | www.crcpro.fr</a:t>
            </a:r>
          </a:p>
        </p:txBody>
      </p:sp>
      <p:sp>
        <p:nvSpPr>
          <p:cNvPr name="TextBox 17" id="17"/>
          <p:cNvSpPr txBox="true"/>
          <p:nvPr/>
        </p:nvSpPr>
        <p:spPr>
          <a:xfrm rot="0">
            <a:off x="4876800" y="2660719"/>
            <a:ext cx="2139696" cy="256413"/>
          </a:xfrm>
          <a:prstGeom prst="rect">
            <a:avLst/>
          </a:prstGeom>
        </p:spPr>
        <p:txBody>
          <a:bodyPr anchor="t" rtlCol="false" tIns="0" lIns="0" bIns="0" rIns="0">
            <a:spAutoFit/>
          </a:bodyPr>
          <a:lstStyle/>
          <a:p>
            <a:pPr algn="ctr">
              <a:lnSpc>
                <a:spcPts val="2016"/>
              </a:lnSpc>
            </a:pPr>
            <a:r>
              <a:rPr lang="en-US" sz="1800">
                <a:solidFill>
                  <a:srgbClr val="FFFFFF"/>
                </a:solidFill>
                <a:latin typeface="Montserrat"/>
                <a:ea typeface="Montserrat"/>
                <a:cs typeface="Montserrat"/>
                <a:sym typeface="Montserrat"/>
              </a:rPr>
              <a:t>3 Espaces dédiés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3431415" y="0"/>
            <a:ext cx="6322185" cy="7315200"/>
          </a:xfrm>
          <a:custGeom>
            <a:avLst/>
            <a:gdLst/>
            <a:ahLst/>
            <a:cxnLst/>
            <a:rect r="r" b="b" t="t" l="l"/>
            <a:pathLst>
              <a:path h="7315200" w="6322185">
                <a:moveTo>
                  <a:pt x="6322185" y="0"/>
                </a:moveTo>
                <a:lnTo>
                  <a:pt x="0" y="0"/>
                </a:lnTo>
                <a:lnTo>
                  <a:pt x="0" y="7315200"/>
                </a:lnTo>
                <a:lnTo>
                  <a:pt x="6322185" y="7315200"/>
                </a:lnTo>
                <a:lnTo>
                  <a:pt x="6322185" y="0"/>
                </a:lnTo>
                <a:close/>
              </a:path>
            </a:pathLst>
          </a:custGeom>
          <a:blipFill>
            <a:blip r:embed="rId2"/>
            <a:stretch>
              <a:fillRect l="-10398" t="0" r="-63161" b="0"/>
            </a:stretch>
          </a:blipFill>
        </p:spPr>
      </p:sp>
      <p:sp>
        <p:nvSpPr>
          <p:cNvPr name="Freeform 3" id="3"/>
          <p:cNvSpPr/>
          <p:nvPr/>
        </p:nvSpPr>
        <p:spPr>
          <a:xfrm flipH="false" flipV="true" rot="6255065">
            <a:off x="2265920" y="4844777"/>
            <a:ext cx="8793767" cy="1428987"/>
          </a:xfrm>
          <a:custGeom>
            <a:avLst/>
            <a:gdLst/>
            <a:ahLst/>
            <a:cxnLst/>
            <a:rect r="r" b="b" t="t" l="l"/>
            <a:pathLst>
              <a:path h="1428987" w="8793767">
                <a:moveTo>
                  <a:pt x="0" y="1428987"/>
                </a:moveTo>
                <a:lnTo>
                  <a:pt x="8793767" y="1428987"/>
                </a:lnTo>
                <a:lnTo>
                  <a:pt x="8793767" y="0"/>
                </a:lnTo>
                <a:lnTo>
                  <a:pt x="0" y="0"/>
                </a:lnTo>
                <a:lnTo>
                  <a:pt x="0" y="1428987"/>
                </a:lnTo>
                <a:close/>
              </a:path>
            </a:pathLst>
          </a:custGeom>
          <a:blipFill>
            <a:blip r:embed="rId3"/>
            <a:stretch>
              <a:fillRect l="0" t="0" r="0" b="0"/>
            </a:stretch>
          </a:blipFill>
        </p:spPr>
      </p:sp>
      <p:grpSp>
        <p:nvGrpSpPr>
          <p:cNvPr name="Group 4" id="4"/>
          <p:cNvGrpSpPr/>
          <p:nvPr/>
        </p:nvGrpSpPr>
        <p:grpSpPr>
          <a:xfrm rot="0">
            <a:off x="-5113640" y="-2810851"/>
            <a:ext cx="14282884" cy="13194556"/>
            <a:chOff x="0" y="0"/>
            <a:chExt cx="19043845" cy="17592741"/>
          </a:xfrm>
        </p:grpSpPr>
        <p:sp>
          <p:nvSpPr>
            <p:cNvPr name="Freeform 5" id="5"/>
            <p:cNvSpPr/>
            <p:nvPr/>
          </p:nvSpPr>
          <p:spPr>
            <a:xfrm flipH="false" flipV="false" rot="-1740267">
              <a:off x="3929129" y="2302701"/>
              <a:ext cx="12812015" cy="12812015"/>
            </a:xfrm>
            <a:custGeom>
              <a:avLst/>
              <a:gdLst/>
              <a:ahLst/>
              <a:cxnLst/>
              <a:rect r="r" b="b" t="t" l="l"/>
              <a:pathLst>
                <a:path h="12812015" w="12812015">
                  <a:moveTo>
                    <a:pt x="0" y="0"/>
                  </a:moveTo>
                  <a:lnTo>
                    <a:pt x="12812015" y="0"/>
                  </a:lnTo>
                  <a:lnTo>
                    <a:pt x="12812015" y="12812015"/>
                  </a:lnTo>
                  <a:lnTo>
                    <a:pt x="0" y="128120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1740267">
              <a:off x="3591902" y="2478025"/>
              <a:ext cx="12812015" cy="12812015"/>
            </a:xfrm>
            <a:custGeom>
              <a:avLst/>
              <a:gdLst/>
              <a:ahLst/>
              <a:cxnLst/>
              <a:rect r="r" b="b" t="t" l="l"/>
              <a:pathLst>
                <a:path h="12812015" w="12812015">
                  <a:moveTo>
                    <a:pt x="0" y="0"/>
                  </a:moveTo>
                  <a:lnTo>
                    <a:pt x="12812016" y="0"/>
                  </a:lnTo>
                  <a:lnTo>
                    <a:pt x="12812016" y="12812015"/>
                  </a:lnTo>
                  <a:lnTo>
                    <a:pt x="0" y="1281201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0" y="3493482"/>
              <a:ext cx="10166523" cy="10138270"/>
            </a:xfrm>
            <a:custGeom>
              <a:avLst/>
              <a:gdLst/>
              <a:ahLst/>
              <a:cxnLst/>
              <a:rect r="r" b="b" t="t" l="l"/>
              <a:pathLst>
                <a:path h="10138270" w="10166523">
                  <a:moveTo>
                    <a:pt x="0" y="0"/>
                  </a:moveTo>
                  <a:lnTo>
                    <a:pt x="10166523" y="0"/>
                  </a:lnTo>
                  <a:lnTo>
                    <a:pt x="10166523" y="10138270"/>
                  </a:lnTo>
                  <a:lnTo>
                    <a:pt x="0" y="101382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sp>
        <p:nvSpPr>
          <p:cNvPr name="TextBox 8" id="8"/>
          <p:cNvSpPr txBox="true"/>
          <p:nvPr/>
        </p:nvSpPr>
        <p:spPr>
          <a:xfrm rot="0">
            <a:off x="731520" y="2979046"/>
            <a:ext cx="6016185" cy="240665"/>
          </a:xfrm>
          <a:prstGeom prst="rect">
            <a:avLst/>
          </a:prstGeom>
        </p:spPr>
        <p:txBody>
          <a:bodyPr anchor="t" rtlCol="false" tIns="0" lIns="0" bIns="0" rIns="0">
            <a:spAutoFit/>
          </a:bodyPr>
          <a:lstStyle/>
          <a:p>
            <a:pPr algn="l">
              <a:lnSpc>
                <a:spcPts val="1960"/>
              </a:lnSpc>
              <a:spcBef>
                <a:spcPct val="0"/>
              </a:spcBef>
            </a:pPr>
            <a:r>
              <a:rPr lang="en-US" sz="1400" i="true">
                <a:solidFill>
                  <a:srgbClr val="FFFFFF"/>
                </a:solidFill>
                <a:latin typeface="Open Sans SemiCondensed Italics"/>
                <a:ea typeface="Open Sans SemiCondensed Italics"/>
                <a:cs typeface="Open Sans SemiCondensed Italics"/>
                <a:sym typeface="Open Sans SemiCondensed Italics"/>
              </a:rPr>
              <a:t>Connexion sécurisée grâce à une adresse mail dédiée créée par nos soins.</a:t>
            </a:r>
          </a:p>
        </p:txBody>
      </p:sp>
      <p:sp>
        <p:nvSpPr>
          <p:cNvPr name="Freeform 9" id="9"/>
          <p:cNvSpPr/>
          <p:nvPr/>
        </p:nvSpPr>
        <p:spPr>
          <a:xfrm flipH="false" flipV="false" rot="0">
            <a:off x="6662803" y="967632"/>
            <a:ext cx="942289" cy="1097280"/>
          </a:xfrm>
          <a:custGeom>
            <a:avLst/>
            <a:gdLst/>
            <a:ahLst/>
            <a:cxnLst/>
            <a:rect r="r" b="b" t="t" l="l"/>
            <a:pathLst>
              <a:path h="1097280" w="942289">
                <a:moveTo>
                  <a:pt x="0" y="0"/>
                </a:moveTo>
                <a:lnTo>
                  <a:pt x="942290" y="0"/>
                </a:lnTo>
                <a:lnTo>
                  <a:pt x="942290" y="1097280"/>
                </a:lnTo>
                <a:lnTo>
                  <a:pt x="0" y="109728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8587395" y="-1755144"/>
            <a:ext cx="2584846" cy="3038555"/>
          </a:xfrm>
          <a:custGeom>
            <a:avLst/>
            <a:gdLst/>
            <a:ahLst/>
            <a:cxnLst/>
            <a:rect r="r" b="b" t="t" l="l"/>
            <a:pathLst>
              <a:path h="3038555" w="2584846">
                <a:moveTo>
                  <a:pt x="0" y="0"/>
                </a:moveTo>
                <a:lnTo>
                  <a:pt x="2584846" y="0"/>
                </a:lnTo>
                <a:lnTo>
                  <a:pt x="2584846" y="3038555"/>
                </a:lnTo>
                <a:lnTo>
                  <a:pt x="0" y="3038555"/>
                </a:lnTo>
                <a:lnTo>
                  <a:pt x="0" y="0"/>
                </a:lnTo>
                <a:close/>
              </a:path>
            </a:pathLst>
          </a:custGeom>
          <a:blipFill>
            <a:blip r:embed="rId12"/>
            <a:stretch>
              <a:fillRect l="-18626" t="-9566" r="-23108" b="-11004"/>
            </a:stretch>
          </a:blipFill>
        </p:spPr>
      </p:sp>
      <p:grpSp>
        <p:nvGrpSpPr>
          <p:cNvPr name="Group 11" id="11"/>
          <p:cNvGrpSpPr/>
          <p:nvPr/>
        </p:nvGrpSpPr>
        <p:grpSpPr>
          <a:xfrm rot="0">
            <a:off x="731520" y="1518365"/>
            <a:ext cx="6016185" cy="1314831"/>
            <a:chOff x="0" y="0"/>
            <a:chExt cx="8021580" cy="1753109"/>
          </a:xfrm>
        </p:grpSpPr>
        <p:sp>
          <p:nvSpPr>
            <p:cNvPr name="TextBox 12" id="12"/>
            <p:cNvSpPr txBox="true"/>
            <p:nvPr/>
          </p:nvSpPr>
          <p:spPr>
            <a:xfrm rot="0">
              <a:off x="0" y="28575"/>
              <a:ext cx="6151982" cy="1366393"/>
            </a:xfrm>
            <a:prstGeom prst="rect">
              <a:avLst/>
            </a:prstGeom>
          </p:spPr>
          <p:txBody>
            <a:bodyPr anchor="t" rtlCol="false" tIns="0" lIns="0" bIns="0" rIns="0">
              <a:spAutoFit/>
            </a:bodyPr>
            <a:lstStyle/>
            <a:p>
              <a:pPr algn="l" marL="0" indent="0" lvl="0">
                <a:lnSpc>
                  <a:spcPts val="4032"/>
                </a:lnSpc>
                <a:spcBef>
                  <a:spcPct val="0"/>
                </a:spcBef>
              </a:pPr>
              <a:r>
                <a:rPr lang="en-US" b="true" sz="3600">
                  <a:solidFill>
                    <a:srgbClr val="FFFFFF"/>
                  </a:solidFill>
                  <a:latin typeface="Montserrat Semi-Bold"/>
                  <a:ea typeface="Montserrat Semi-Bold"/>
                  <a:cs typeface="Montserrat Semi-Bold"/>
                  <a:sym typeface="Montserrat Semi-Bold"/>
                </a:rPr>
                <a:t>Espace Administratif </a:t>
              </a:r>
            </a:p>
          </p:txBody>
        </p:sp>
        <p:sp>
          <p:nvSpPr>
            <p:cNvPr name="TextBox 13" id="13"/>
            <p:cNvSpPr txBox="true"/>
            <p:nvPr/>
          </p:nvSpPr>
          <p:spPr>
            <a:xfrm rot="0">
              <a:off x="0" y="1366393"/>
              <a:ext cx="8021580" cy="386716"/>
            </a:xfrm>
            <a:prstGeom prst="rect">
              <a:avLst/>
            </a:prstGeom>
          </p:spPr>
          <p:txBody>
            <a:bodyPr anchor="t" rtlCol="false" tIns="0" lIns="0" bIns="0" rIns="0">
              <a:spAutoFit/>
            </a:bodyPr>
            <a:lstStyle/>
            <a:p>
              <a:pPr algn="l">
                <a:lnSpc>
                  <a:spcPts val="2519"/>
                </a:lnSpc>
                <a:spcBef>
                  <a:spcPct val="0"/>
                </a:spcBef>
              </a:pPr>
              <a:r>
                <a:rPr lang="en-US" sz="1799" i="true">
                  <a:solidFill>
                    <a:srgbClr val="FFBD59"/>
                  </a:solidFill>
                  <a:latin typeface="Open Sans SemiCondensed Italics"/>
                  <a:ea typeface="Open Sans SemiCondensed Italics"/>
                  <a:cs typeface="Open Sans SemiCondensed Italics"/>
                  <a:sym typeface="Open Sans SemiCondensed Italics"/>
                </a:rPr>
                <a:t>Accès via l’icône clé en haut à gauche de l’écran d’accueil.</a:t>
              </a:r>
            </a:p>
          </p:txBody>
        </p:sp>
      </p:grpSp>
      <p:sp>
        <p:nvSpPr>
          <p:cNvPr name="TextBox 14" id="14"/>
          <p:cNvSpPr txBox="true"/>
          <p:nvPr/>
        </p:nvSpPr>
        <p:spPr>
          <a:xfrm rot="0">
            <a:off x="0" y="7157414"/>
            <a:ext cx="9753600" cy="134197"/>
          </a:xfrm>
          <a:prstGeom prst="rect">
            <a:avLst/>
          </a:prstGeom>
        </p:spPr>
        <p:txBody>
          <a:bodyPr anchor="t" rtlCol="false" tIns="0" lIns="0" bIns="0" rIns="0">
            <a:spAutoFit/>
          </a:bodyPr>
          <a:lstStyle/>
          <a:p>
            <a:pPr algn="ctr">
              <a:lnSpc>
                <a:spcPts val="1120"/>
              </a:lnSpc>
              <a:spcBef>
                <a:spcPct val="0"/>
              </a:spcBef>
            </a:pPr>
            <a:r>
              <a:rPr lang="en-US" b="true" sz="800" i="true" spc="93">
                <a:solidFill>
                  <a:srgbClr val="FFFFFF"/>
                </a:solidFill>
                <a:latin typeface="Open Sans SemiCondensed Bold Italics"/>
                <a:ea typeface="Open Sans SemiCondensed Bold Italics"/>
                <a:cs typeface="Open Sans SemiCondensed Bold Italics"/>
                <a:sym typeface="Open Sans SemiCondensed Bold Italics"/>
              </a:rPr>
              <a:t>C.R.C. Pro 360° - Pro Formation - Pro RH - Pro Digital Web Media - Pro Consulting </a:t>
            </a:r>
            <a:r>
              <a:rPr lang="en-US" b="true" sz="800" i="true" spc="93">
                <a:solidFill>
                  <a:srgbClr val="000000"/>
                </a:solidFill>
                <a:latin typeface="Open Sans SemiCondensed Bold Italics"/>
                <a:ea typeface="Open Sans SemiCondensed Bold Italics"/>
                <a:cs typeface="Open Sans SemiCondensed Bold Italics"/>
                <a:sym typeface="Open Sans SemiCondensed Bold Italics"/>
              </a:rPr>
              <a:t>| 06 88 09 87 95 | contact@crcpro.fr  | www.crcpro.fr</a:t>
            </a:r>
          </a:p>
        </p:txBody>
      </p:sp>
      <p:sp>
        <p:nvSpPr>
          <p:cNvPr name="TextBox 15" id="15"/>
          <p:cNvSpPr txBox="true"/>
          <p:nvPr/>
        </p:nvSpPr>
        <p:spPr>
          <a:xfrm rot="0">
            <a:off x="731520" y="3437985"/>
            <a:ext cx="4936678" cy="2721653"/>
          </a:xfrm>
          <a:prstGeom prst="rect">
            <a:avLst/>
          </a:prstGeom>
        </p:spPr>
        <p:txBody>
          <a:bodyPr anchor="t" rtlCol="false" tIns="0" lIns="0" bIns="0" rIns="0">
            <a:spAutoFit/>
          </a:bodyPr>
          <a:lstStyle/>
          <a:p>
            <a:pPr algn="l">
              <a:lnSpc>
                <a:spcPts val="1820"/>
              </a:lnSpc>
            </a:pPr>
            <a:r>
              <a:rPr lang="en-US" sz="1300" b="true">
                <a:solidFill>
                  <a:srgbClr val="F9A727"/>
                </a:solidFill>
                <a:latin typeface="Open Sans SemiCondensed Bold"/>
                <a:ea typeface="Open Sans SemiCondensed Bold"/>
                <a:cs typeface="Open Sans SemiCondensed Bold"/>
                <a:sym typeface="Open Sans SemiCondensed Bold"/>
              </a:rPr>
              <a:t>Tableau de suivi des apprenants </a:t>
            </a:r>
          </a:p>
          <a:p>
            <a:pPr algn="l" marL="302260" indent="-151130" lvl="1">
              <a:lnSpc>
                <a:spcPts val="1960"/>
              </a:lnSpc>
              <a:buFont typeface="Arial"/>
              <a:buChar char="•"/>
            </a:pPr>
            <a:r>
              <a:rPr lang="en-US" sz="1400">
                <a:solidFill>
                  <a:srgbClr val="FFFFFF"/>
                </a:solidFill>
                <a:latin typeface="Open Sans SemiCondensed"/>
                <a:ea typeface="Open Sans SemiCondensed"/>
                <a:cs typeface="Open Sans SemiCondensed"/>
                <a:sym typeface="Open Sans SemiCondensed"/>
              </a:rPr>
              <a:t>Retrouvez facilement les coordonnées (email et téléphone cliquables), formation suivie, formateur associé, temps de connexion, cas d’études et actions réalisées. Export CSV (Excel) possible en un clic via le logo CBS.</a:t>
            </a:r>
          </a:p>
          <a:p>
            <a:pPr algn="l">
              <a:lnSpc>
                <a:spcPts val="1820"/>
              </a:lnSpc>
            </a:pPr>
          </a:p>
          <a:p>
            <a:pPr algn="l">
              <a:lnSpc>
                <a:spcPts val="560"/>
              </a:lnSpc>
            </a:pPr>
          </a:p>
          <a:p>
            <a:pPr algn="l">
              <a:lnSpc>
                <a:spcPts val="1820"/>
              </a:lnSpc>
            </a:pPr>
            <a:r>
              <a:rPr lang="en-US" sz="1300" b="true">
                <a:solidFill>
                  <a:srgbClr val="F9A727"/>
                </a:solidFill>
                <a:latin typeface="Open Sans SemiCondensed Bold"/>
                <a:ea typeface="Open Sans SemiCondensed Bold"/>
                <a:cs typeface="Open Sans SemiCondensed Bold"/>
                <a:sym typeface="Open Sans SemiCondensed Bold"/>
              </a:rPr>
              <a:t>Intégration des Apprenants et Formateurs</a:t>
            </a:r>
          </a:p>
          <a:p>
            <a:pPr algn="l" marL="302260" indent="-151130" lvl="1">
              <a:lnSpc>
                <a:spcPts val="1960"/>
              </a:lnSpc>
              <a:spcBef>
                <a:spcPct val="0"/>
              </a:spcBef>
              <a:buFont typeface="Arial"/>
              <a:buChar char="•"/>
            </a:pPr>
            <a:r>
              <a:rPr lang="en-US" sz="1400">
                <a:solidFill>
                  <a:srgbClr val="FFFFFF"/>
                </a:solidFill>
                <a:latin typeface="Open Sans SemiCondensed"/>
                <a:ea typeface="Open Sans SemiCondensed"/>
                <a:cs typeface="Open Sans SemiCondensed"/>
                <a:sym typeface="Open Sans SemiCondensed"/>
              </a:rPr>
              <a:t>Aj</a:t>
            </a:r>
            <a:r>
              <a:rPr lang="en-US" sz="1400">
                <a:solidFill>
                  <a:srgbClr val="FFFFFF"/>
                </a:solidFill>
                <a:latin typeface="Open Sans SemiCondensed"/>
                <a:ea typeface="Open Sans SemiCondensed"/>
                <a:cs typeface="Open Sans SemiCondensed"/>
                <a:sym typeface="Open Sans SemiCondensed"/>
              </a:rPr>
              <a:t>outez facilement des apprenants individuellement ou par lot via import CSV. Chaque nouvel inscrit reçoit automatiquement un mail de bienvenue avec ses identifiants personnels et le lien vers votre plateforme </a:t>
            </a:r>
            <a:r>
              <a:rPr lang="en-US" b="true" sz="1400">
                <a:solidFill>
                  <a:srgbClr val="FFFFFF"/>
                </a:solidFill>
                <a:latin typeface="Open Sans SemiCondensed Bold"/>
                <a:ea typeface="Open Sans SemiCondensed Bold"/>
                <a:cs typeface="Open Sans SemiCondensed Bold"/>
                <a:sym typeface="Open Sans SemiCondensed Bold"/>
              </a:rPr>
              <a:t>phare-CBS.fr.</a:t>
            </a:r>
          </a:p>
        </p:txBody>
      </p:sp>
      <p:sp>
        <p:nvSpPr>
          <p:cNvPr name="TextBox 16" id="16"/>
          <p:cNvSpPr txBox="true"/>
          <p:nvPr/>
        </p:nvSpPr>
        <p:spPr>
          <a:xfrm rot="0">
            <a:off x="3843375" y="2158308"/>
            <a:ext cx="427267" cy="349441"/>
          </a:xfrm>
          <a:prstGeom prst="rect">
            <a:avLst/>
          </a:prstGeom>
        </p:spPr>
        <p:txBody>
          <a:bodyPr anchor="t" rtlCol="false" tIns="0" lIns="0" bIns="0" rIns="0">
            <a:spAutoFit/>
          </a:bodyPr>
          <a:lstStyle/>
          <a:p>
            <a:pPr algn="ctr">
              <a:lnSpc>
                <a:spcPts val="2744"/>
              </a:lnSpc>
              <a:spcBef>
                <a:spcPct val="0"/>
              </a:spcBef>
            </a:pPr>
            <a:r>
              <a:rPr lang="en-US" b="true" sz="2450">
                <a:solidFill>
                  <a:srgbClr val="FFFFFF"/>
                </a:solidFill>
                <a:latin typeface="Montserrat Semi-Bold"/>
                <a:ea typeface="Montserrat Semi-Bold"/>
                <a:cs typeface="Montserrat Semi-Bold"/>
                <a:sym typeface="Montserrat Semi-Bold"/>
              </a:rPr>
              <a: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3431415" y="0"/>
            <a:ext cx="6322185" cy="7315200"/>
          </a:xfrm>
          <a:custGeom>
            <a:avLst/>
            <a:gdLst/>
            <a:ahLst/>
            <a:cxnLst/>
            <a:rect r="r" b="b" t="t" l="l"/>
            <a:pathLst>
              <a:path h="7315200" w="6322185">
                <a:moveTo>
                  <a:pt x="6322185" y="0"/>
                </a:moveTo>
                <a:lnTo>
                  <a:pt x="0" y="0"/>
                </a:lnTo>
                <a:lnTo>
                  <a:pt x="0" y="7315200"/>
                </a:lnTo>
                <a:lnTo>
                  <a:pt x="6322185" y="7315200"/>
                </a:lnTo>
                <a:lnTo>
                  <a:pt x="6322185" y="0"/>
                </a:lnTo>
                <a:close/>
              </a:path>
            </a:pathLst>
          </a:custGeom>
          <a:blipFill>
            <a:blip r:embed="rId2"/>
            <a:stretch>
              <a:fillRect l="-73560" t="0" r="0" b="0"/>
            </a:stretch>
          </a:blipFill>
        </p:spPr>
      </p:sp>
      <p:sp>
        <p:nvSpPr>
          <p:cNvPr name="Freeform 3" id="3"/>
          <p:cNvSpPr/>
          <p:nvPr/>
        </p:nvSpPr>
        <p:spPr>
          <a:xfrm flipH="false" flipV="true" rot="6255065">
            <a:off x="1822575" y="4728052"/>
            <a:ext cx="8793767" cy="1428987"/>
          </a:xfrm>
          <a:custGeom>
            <a:avLst/>
            <a:gdLst/>
            <a:ahLst/>
            <a:cxnLst/>
            <a:rect r="r" b="b" t="t" l="l"/>
            <a:pathLst>
              <a:path h="1428987" w="8793767">
                <a:moveTo>
                  <a:pt x="0" y="1428987"/>
                </a:moveTo>
                <a:lnTo>
                  <a:pt x="8793766" y="1428987"/>
                </a:lnTo>
                <a:lnTo>
                  <a:pt x="8793766" y="0"/>
                </a:lnTo>
                <a:lnTo>
                  <a:pt x="0" y="0"/>
                </a:lnTo>
                <a:lnTo>
                  <a:pt x="0" y="1428987"/>
                </a:lnTo>
                <a:close/>
              </a:path>
            </a:pathLst>
          </a:custGeom>
          <a:blipFill>
            <a:blip r:embed="rId3"/>
            <a:stretch>
              <a:fillRect l="0" t="0" r="0" b="0"/>
            </a:stretch>
          </a:blipFill>
        </p:spPr>
      </p:sp>
      <p:grpSp>
        <p:nvGrpSpPr>
          <p:cNvPr name="Group 4" id="4"/>
          <p:cNvGrpSpPr/>
          <p:nvPr/>
        </p:nvGrpSpPr>
        <p:grpSpPr>
          <a:xfrm rot="0">
            <a:off x="-5556985" y="-2927576"/>
            <a:ext cx="14282884" cy="13194556"/>
            <a:chOff x="0" y="0"/>
            <a:chExt cx="19043845" cy="17592741"/>
          </a:xfrm>
        </p:grpSpPr>
        <p:sp>
          <p:nvSpPr>
            <p:cNvPr name="Freeform 5" id="5"/>
            <p:cNvSpPr/>
            <p:nvPr/>
          </p:nvSpPr>
          <p:spPr>
            <a:xfrm flipH="false" flipV="false" rot="-1740267">
              <a:off x="3929129" y="2302701"/>
              <a:ext cx="12812015" cy="12812015"/>
            </a:xfrm>
            <a:custGeom>
              <a:avLst/>
              <a:gdLst/>
              <a:ahLst/>
              <a:cxnLst/>
              <a:rect r="r" b="b" t="t" l="l"/>
              <a:pathLst>
                <a:path h="12812015" w="12812015">
                  <a:moveTo>
                    <a:pt x="0" y="0"/>
                  </a:moveTo>
                  <a:lnTo>
                    <a:pt x="12812015" y="0"/>
                  </a:lnTo>
                  <a:lnTo>
                    <a:pt x="12812015" y="12812015"/>
                  </a:lnTo>
                  <a:lnTo>
                    <a:pt x="0" y="128120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1740267">
              <a:off x="3591902" y="2478025"/>
              <a:ext cx="12812015" cy="12812015"/>
            </a:xfrm>
            <a:custGeom>
              <a:avLst/>
              <a:gdLst/>
              <a:ahLst/>
              <a:cxnLst/>
              <a:rect r="r" b="b" t="t" l="l"/>
              <a:pathLst>
                <a:path h="12812015" w="12812015">
                  <a:moveTo>
                    <a:pt x="0" y="0"/>
                  </a:moveTo>
                  <a:lnTo>
                    <a:pt x="12812016" y="0"/>
                  </a:lnTo>
                  <a:lnTo>
                    <a:pt x="12812016" y="12812015"/>
                  </a:lnTo>
                  <a:lnTo>
                    <a:pt x="0" y="1281201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0" y="3493482"/>
              <a:ext cx="10166523" cy="10138270"/>
            </a:xfrm>
            <a:custGeom>
              <a:avLst/>
              <a:gdLst/>
              <a:ahLst/>
              <a:cxnLst/>
              <a:rect r="r" b="b" t="t" l="l"/>
              <a:pathLst>
                <a:path h="10138270" w="10166523">
                  <a:moveTo>
                    <a:pt x="0" y="0"/>
                  </a:moveTo>
                  <a:lnTo>
                    <a:pt x="10166523" y="0"/>
                  </a:lnTo>
                  <a:lnTo>
                    <a:pt x="10166523" y="10138270"/>
                  </a:lnTo>
                  <a:lnTo>
                    <a:pt x="0" y="101382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sp>
        <p:nvSpPr>
          <p:cNvPr name="TextBox 8" id="8"/>
          <p:cNvSpPr txBox="true"/>
          <p:nvPr/>
        </p:nvSpPr>
        <p:spPr>
          <a:xfrm rot="0">
            <a:off x="731520" y="3027414"/>
            <a:ext cx="5147228" cy="488315"/>
          </a:xfrm>
          <a:prstGeom prst="rect">
            <a:avLst/>
          </a:prstGeom>
        </p:spPr>
        <p:txBody>
          <a:bodyPr anchor="t" rtlCol="false" tIns="0" lIns="0" bIns="0" rIns="0">
            <a:spAutoFit/>
          </a:bodyPr>
          <a:lstStyle/>
          <a:p>
            <a:pPr algn="l">
              <a:lnSpc>
                <a:spcPts val="1959"/>
              </a:lnSpc>
              <a:spcBef>
                <a:spcPct val="0"/>
              </a:spcBef>
            </a:pPr>
            <a:r>
              <a:rPr lang="en-US" sz="1399" i="true">
                <a:solidFill>
                  <a:srgbClr val="FFFFFF"/>
                </a:solidFill>
                <a:latin typeface="Open Sans SemiCondensed Italics"/>
                <a:ea typeface="Open Sans SemiCondensed Italics"/>
                <a:cs typeface="Open Sans SemiCondensed Italics"/>
                <a:sym typeface="Open Sans SemiCondensed Italics"/>
              </a:rPr>
              <a:t>Grâce à une adresse mail unique générée automatiquement lors de son intégration, chaque formateur dispose d’un espace personnalisé où il peut :</a:t>
            </a:r>
          </a:p>
        </p:txBody>
      </p:sp>
      <p:sp>
        <p:nvSpPr>
          <p:cNvPr name="Freeform 9" id="9"/>
          <p:cNvSpPr/>
          <p:nvPr/>
        </p:nvSpPr>
        <p:spPr>
          <a:xfrm flipH="false" flipV="false" rot="0">
            <a:off x="6219458" y="850907"/>
            <a:ext cx="942289" cy="1097280"/>
          </a:xfrm>
          <a:custGeom>
            <a:avLst/>
            <a:gdLst/>
            <a:ahLst/>
            <a:cxnLst/>
            <a:rect r="r" b="b" t="t" l="l"/>
            <a:pathLst>
              <a:path h="1097280" w="942289">
                <a:moveTo>
                  <a:pt x="0" y="0"/>
                </a:moveTo>
                <a:lnTo>
                  <a:pt x="942289" y="0"/>
                </a:lnTo>
                <a:lnTo>
                  <a:pt x="942289" y="1097280"/>
                </a:lnTo>
                <a:lnTo>
                  <a:pt x="0" y="109728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8587395" y="-1755144"/>
            <a:ext cx="2584846" cy="3038555"/>
          </a:xfrm>
          <a:custGeom>
            <a:avLst/>
            <a:gdLst/>
            <a:ahLst/>
            <a:cxnLst/>
            <a:rect r="r" b="b" t="t" l="l"/>
            <a:pathLst>
              <a:path h="3038555" w="2584846">
                <a:moveTo>
                  <a:pt x="0" y="0"/>
                </a:moveTo>
                <a:lnTo>
                  <a:pt x="2584846" y="0"/>
                </a:lnTo>
                <a:lnTo>
                  <a:pt x="2584846" y="3038555"/>
                </a:lnTo>
                <a:lnTo>
                  <a:pt x="0" y="3038555"/>
                </a:lnTo>
                <a:lnTo>
                  <a:pt x="0" y="0"/>
                </a:lnTo>
                <a:close/>
              </a:path>
            </a:pathLst>
          </a:custGeom>
          <a:blipFill>
            <a:blip r:embed="rId12"/>
            <a:stretch>
              <a:fillRect l="-18626" t="-9566" r="-23108" b="-11004"/>
            </a:stretch>
          </a:blipFill>
        </p:spPr>
      </p:sp>
      <p:grpSp>
        <p:nvGrpSpPr>
          <p:cNvPr name="Group 11" id="11"/>
          <p:cNvGrpSpPr/>
          <p:nvPr/>
        </p:nvGrpSpPr>
        <p:grpSpPr>
          <a:xfrm rot="0">
            <a:off x="731520" y="1543184"/>
            <a:ext cx="6246091" cy="810006"/>
            <a:chOff x="0" y="0"/>
            <a:chExt cx="8328121" cy="1080009"/>
          </a:xfrm>
        </p:grpSpPr>
        <p:sp>
          <p:nvSpPr>
            <p:cNvPr name="TextBox 12" id="12"/>
            <p:cNvSpPr txBox="true"/>
            <p:nvPr/>
          </p:nvSpPr>
          <p:spPr>
            <a:xfrm rot="0">
              <a:off x="0" y="28575"/>
              <a:ext cx="6151982" cy="693293"/>
            </a:xfrm>
            <a:prstGeom prst="rect">
              <a:avLst/>
            </a:prstGeom>
          </p:spPr>
          <p:txBody>
            <a:bodyPr anchor="t" rtlCol="false" tIns="0" lIns="0" bIns="0" rIns="0">
              <a:spAutoFit/>
            </a:bodyPr>
            <a:lstStyle/>
            <a:p>
              <a:pPr algn="l" marL="0" indent="0" lvl="0">
                <a:lnSpc>
                  <a:spcPts val="4032"/>
                </a:lnSpc>
                <a:spcBef>
                  <a:spcPct val="0"/>
                </a:spcBef>
              </a:pPr>
              <a:r>
                <a:rPr lang="en-US" b="true" sz="3600">
                  <a:solidFill>
                    <a:srgbClr val="FFFFFF"/>
                  </a:solidFill>
                  <a:latin typeface="Montserrat Semi-Bold"/>
                  <a:ea typeface="Montserrat Semi-Bold"/>
                  <a:cs typeface="Montserrat Semi-Bold"/>
                  <a:sym typeface="Montserrat Semi-Bold"/>
                </a:rPr>
                <a:t>Espace Formateurs</a:t>
              </a:r>
            </a:p>
          </p:txBody>
        </p:sp>
        <p:sp>
          <p:nvSpPr>
            <p:cNvPr name="TextBox 13" id="13"/>
            <p:cNvSpPr txBox="true"/>
            <p:nvPr/>
          </p:nvSpPr>
          <p:spPr>
            <a:xfrm rot="0">
              <a:off x="0" y="693293"/>
              <a:ext cx="8328121" cy="386716"/>
            </a:xfrm>
            <a:prstGeom prst="rect">
              <a:avLst/>
            </a:prstGeom>
          </p:spPr>
          <p:txBody>
            <a:bodyPr anchor="t" rtlCol="false" tIns="0" lIns="0" bIns="0" rIns="0">
              <a:spAutoFit/>
            </a:bodyPr>
            <a:lstStyle/>
            <a:p>
              <a:pPr algn="l">
                <a:lnSpc>
                  <a:spcPts val="2519"/>
                </a:lnSpc>
                <a:spcBef>
                  <a:spcPct val="0"/>
                </a:spcBef>
              </a:pPr>
              <a:r>
                <a:rPr lang="en-US" sz="1799" i="true">
                  <a:solidFill>
                    <a:srgbClr val="FFBD59"/>
                  </a:solidFill>
                  <a:latin typeface="Open Sans SemiCondensed Italics"/>
                  <a:ea typeface="Open Sans SemiCondensed Italics"/>
                  <a:cs typeface="Open Sans SemiCondensed Italics"/>
                  <a:sym typeface="Open Sans SemiCondensed Italics"/>
                </a:rPr>
                <a:t>Accès rapide depuis l’écran d’accueil.</a:t>
              </a:r>
            </a:p>
          </p:txBody>
        </p:sp>
      </p:grpSp>
      <p:sp>
        <p:nvSpPr>
          <p:cNvPr name="TextBox 14" id="14"/>
          <p:cNvSpPr txBox="true"/>
          <p:nvPr/>
        </p:nvSpPr>
        <p:spPr>
          <a:xfrm rot="0">
            <a:off x="0" y="7157414"/>
            <a:ext cx="9753600" cy="134197"/>
          </a:xfrm>
          <a:prstGeom prst="rect">
            <a:avLst/>
          </a:prstGeom>
        </p:spPr>
        <p:txBody>
          <a:bodyPr anchor="t" rtlCol="false" tIns="0" lIns="0" bIns="0" rIns="0">
            <a:spAutoFit/>
          </a:bodyPr>
          <a:lstStyle/>
          <a:p>
            <a:pPr algn="ctr">
              <a:lnSpc>
                <a:spcPts val="1120"/>
              </a:lnSpc>
              <a:spcBef>
                <a:spcPct val="0"/>
              </a:spcBef>
            </a:pPr>
            <a:r>
              <a:rPr lang="en-US" b="true" sz="800" i="true" spc="93">
                <a:solidFill>
                  <a:srgbClr val="FFFFFF"/>
                </a:solidFill>
                <a:latin typeface="Open Sans SemiCondensed Bold Italics"/>
                <a:ea typeface="Open Sans SemiCondensed Bold Italics"/>
                <a:cs typeface="Open Sans SemiCondensed Bold Italics"/>
                <a:sym typeface="Open Sans SemiCondensed Bold Italics"/>
              </a:rPr>
              <a:t>C.R.C. Pro 360° - Pro Formation - Pro RH - Pro Digital Web Media - Pro</a:t>
            </a:r>
            <a:r>
              <a:rPr lang="en-US" b="true" sz="800" i="true" spc="93">
                <a:solidFill>
                  <a:srgbClr val="000000"/>
                </a:solidFill>
                <a:latin typeface="Open Sans SemiCondensed Bold Italics"/>
                <a:ea typeface="Open Sans SemiCondensed Bold Italics"/>
                <a:cs typeface="Open Sans SemiCondensed Bold Italics"/>
                <a:sym typeface="Open Sans SemiCondensed Bold Italics"/>
              </a:rPr>
              <a:t> Consulting | 06 88 09 87 95 | contact@crcpro.fr  | www.crcpro.fr</a:t>
            </a:r>
          </a:p>
        </p:txBody>
      </p:sp>
      <p:sp>
        <p:nvSpPr>
          <p:cNvPr name="TextBox 15" id="15"/>
          <p:cNvSpPr txBox="true"/>
          <p:nvPr/>
        </p:nvSpPr>
        <p:spPr>
          <a:xfrm rot="0">
            <a:off x="731520" y="3721453"/>
            <a:ext cx="4455609" cy="1478915"/>
          </a:xfrm>
          <a:prstGeom prst="rect">
            <a:avLst/>
          </a:prstGeom>
        </p:spPr>
        <p:txBody>
          <a:bodyPr anchor="t" rtlCol="false" tIns="0" lIns="0" bIns="0" rIns="0">
            <a:spAutoFit/>
          </a:bodyPr>
          <a:lstStyle/>
          <a:p>
            <a:pPr algn="l" marL="302259" indent="-151129" lvl="1">
              <a:lnSpc>
                <a:spcPts val="1959"/>
              </a:lnSpc>
              <a:buFont typeface="Arial"/>
              <a:buChar char="•"/>
            </a:pPr>
            <a:r>
              <a:rPr lang="en-US" sz="1399">
                <a:solidFill>
                  <a:srgbClr val="F9A727"/>
                </a:solidFill>
                <a:latin typeface="Open Sans SemiCondensed"/>
                <a:ea typeface="Open Sans SemiCondensed"/>
                <a:cs typeface="Open Sans SemiCondensed"/>
                <a:sym typeface="Open Sans SemiCondensed"/>
              </a:rPr>
              <a:t>Consulter ses apprenants et leurs coordonnées.</a:t>
            </a:r>
          </a:p>
          <a:p>
            <a:pPr algn="l" marL="302259" indent="-151129" lvl="1">
              <a:lnSpc>
                <a:spcPts val="1959"/>
              </a:lnSpc>
              <a:buFont typeface="Arial"/>
              <a:buChar char="•"/>
            </a:pPr>
            <a:r>
              <a:rPr lang="en-US" sz="1399">
                <a:solidFill>
                  <a:srgbClr val="F9A727"/>
                </a:solidFill>
                <a:latin typeface="Open Sans SemiCondensed"/>
                <a:ea typeface="Open Sans SemiCondensed"/>
                <a:cs typeface="Open Sans SemiCondensed"/>
                <a:sym typeface="Open Sans SemiCondensed"/>
              </a:rPr>
              <a:t>Accéder aux cas d’études des apprenants (distinction entre cas à vérifier et documents prescrits à corriger).</a:t>
            </a:r>
          </a:p>
          <a:p>
            <a:pPr algn="l" marL="302259" indent="-151129" lvl="1">
              <a:lnSpc>
                <a:spcPts val="1959"/>
              </a:lnSpc>
              <a:buFont typeface="Arial"/>
              <a:buChar char="•"/>
            </a:pPr>
            <a:r>
              <a:rPr lang="en-US" sz="1399">
                <a:solidFill>
                  <a:srgbClr val="F9A727"/>
                </a:solidFill>
                <a:latin typeface="Open Sans SemiCondensed"/>
                <a:ea typeface="Open Sans SemiCondensed"/>
                <a:cs typeface="Open Sans SemiCondensed"/>
                <a:sym typeface="Open Sans SemiCondensed"/>
              </a:rPr>
              <a:t>Suivre le temps de connexion.</a:t>
            </a:r>
          </a:p>
          <a:p>
            <a:pPr algn="l" marL="302259" indent="-151129" lvl="1">
              <a:lnSpc>
                <a:spcPts val="1959"/>
              </a:lnSpc>
              <a:spcBef>
                <a:spcPct val="0"/>
              </a:spcBef>
              <a:buFont typeface="Arial"/>
              <a:buChar char="•"/>
            </a:pPr>
            <a:r>
              <a:rPr lang="en-US" sz="1399">
                <a:solidFill>
                  <a:srgbClr val="F9A727"/>
                </a:solidFill>
                <a:latin typeface="Open Sans SemiCondensed"/>
                <a:ea typeface="Open Sans SemiCondensed"/>
                <a:cs typeface="Open Sans SemiCondensed"/>
                <a:sym typeface="Open Sans SemiCondensed"/>
              </a:rPr>
              <a:t>Envoyer des messages automatisés de relance ou félicitations avec signature intégrée.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623094" y="0"/>
            <a:ext cx="6322185" cy="7315200"/>
          </a:xfrm>
          <a:custGeom>
            <a:avLst/>
            <a:gdLst/>
            <a:ahLst/>
            <a:cxnLst/>
            <a:rect r="r" b="b" t="t" l="l"/>
            <a:pathLst>
              <a:path h="7315200" w="6322185">
                <a:moveTo>
                  <a:pt x="0" y="0"/>
                </a:moveTo>
                <a:lnTo>
                  <a:pt x="6322186" y="0"/>
                </a:lnTo>
                <a:lnTo>
                  <a:pt x="6322186" y="7315200"/>
                </a:lnTo>
                <a:lnTo>
                  <a:pt x="0" y="7315200"/>
                </a:lnTo>
                <a:lnTo>
                  <a:pt x="0" y="0"/>
                </a:lnTo>
                <a:close/>
              </a:path>
            </a:pathLst>
          </a:custGeom>
          <a:blipFill>
            <a:blip r:embed="rId2"/>
            <a:stretch>
              <a:fillRect l="-53848" t="0" r="-19711" b="0"/>
            </a:stretch>
          </a:blipFill>
        </p:spPr>
      </p:sp>
      <p:sp>
        <p:nvSpPr>
          <p:cNvPr name="Freeform 3" id="3"/>
          <p:cNvSpPr/>
          <p:nvPr/>
        </p:nvSpPr>
        <p:spPr>
          <a:xfrm flipH="false" flipV="true" rot="6255065">
            <a:off x="2976494" y="4940578"/>
            <a:ext cx="8793767" cy="1428987"/>
          </a:xfrm>
          <a:custGeom>
            <a:avLst/>
            <a:gdLst/>
            <a:ahLst/>
            <a:cxnLst/>
            <a:rect r="r" b="b" t="t" l="l"/>
            <a:pathLst>
              <a:path h="1428987" w="8793767">
                <a:moveTo>
                  <a:pt x="0" y="1428987"/>
                </a:moveTo>
                <a:lnTo>
                  <a:pt x="8793767" y="1428987"/>
                </a:lnTo>
                <a:lnTo>
                  <a:pt x="8793767" y="0"/>
                </a:lnTo>
                <a:lnTo>
                  <a:pt x="0" y="0"/>
                </a:lnTo>
                <a:lnTo>
                  <a:pt x="0" y="1428987"/>
                </a:lnTo>
                <a:close/>
              </a:path>
            </a:pathLst>
          </a:custGeom>
          <a:blipFill>
            <a:blip r:embed="rId3"/>
            <a:stretch>
              <a:fillRect l="0" t="0" r="0" b="0"/>
            </a:stretch>
          </a:blipFill>
        </p:spPr>
      </p:sp>
      <p:grpSp>
        <p:nvGrpSpPr>
          <p:cNvPr name="Group 4" id="4"/>
          <p:cNvGrpSpPr/>
          <p:nvPr/>
        </p:nvGrpSpPr>
        <p:grpSpPr>
          <a:xfrm rot="0">
            <a:off x="-4403066" y="-2715050"/>
            <a:ext cx="14282884" cy="13194556"/>
            <a:chOff x="0" y="0"/>
            <a:chExt cx="19043845" cy="17592741"/>
          </a:xfrm>
        </p:grpSpPr>
        <p:sp>
          <p:nvSpPr>
            <p:cNvPr name="Freeform 5" id="5"/>
            <p:cNvSpPr/>
            <p:nvPr/>
          </p:nvSpPr>
          <p:spPr>
            <a:xfrm flipH="false" flipV="false" rot="-1740267">
              <a:off x="3929129" y="2302701"/>
              <a:ext cx="12812015" cy="12812015"/>
            </a:xfrm>
            <a:custGeom>
              <a:avLst/>
              <a:gdLst/>
              <a:ahLst/>
              <a:cxnLst/>
              <a:rect r="r" b="b" t="t" l="l"/>
              <a:pathLst>
                <a:path h="12812015" w="12812015">
                  <a:moveTo>
                    <a:pt x="0" y="0"/>
                  </a:moveTo>
                  <a:lnTo>
                    <a:pt x="12812015" y="0"/>
                  </a:lnTo>
                  <a:lnTo>
                    <a:pt x="12812015" y="12812015"/>
                  </a:lnTo>
                  <a:lnTo>
                    <a:pt x="0" y="128120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1740267">
              <a:off x="3591902" y="2478025"/>
              <a:ext cx="12812015" cy="12812015"/>
            </a:xfrm>
            <a:custGeom>
              <a:avLst/>
              <a:gdLst/>
              <a:ahLst/>
              <a:cxnLst/>
              <a:rect r="r" b="b" t="t" l="l"/>
              <a:pathLst>
                <a:path h="12812015" w="12812015">
                  <a:moveTo>
                    <a:pt x="0" y="0"/>
                  </a:moveTo>
                  <a:lnTo>
                    <a:pt x="12812016" y="0"/>
                  </a:lnTo>
                  <a:lnTo>
                    <a:pt x="12812016" y="12812015"/>
                  </a:lnTo>
                  <a:lnTo>
                    <a:pt x="0" y="1281201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0" y="3493482"/>
              <a:ext cx="10166523" cy="10138270"/>
            </a:xfrm>
            <a:custGeom>
              <a:avLst/>
              <a:gdLst/>
              <a:ahLst/>
              <a:cxnLst/>
              <a:rect r="r" b="b" t="t" l="l"/>
              <a:pathLst>
                <a:path h="10138270" w="10166523">
                  <a:moveTo>
                    <a:pt x="0" y="0"/>
                  </a:moveTo>
                  <a:lnTo>
                    <a:pt x="10166523" y="0"/>
                  </a:lnTo>
                  <a:lnTo>
                    <a:pt x="10166523" y="10138270"/>
                  </a:lnTo>
                  <a:lnTo>
                    <a:pt x="0" y="101382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sp>
        <p:nvSpPr>
          <p:cNvPr name="Freeform 8" id="8"/>
          <p:cNvSpPr/>
          <p:nvPr/>
        </p:nvSpPr>
        <p:spPr>
          <a:xfrm flipH="false" flipV="false" rot="0">
            <a:off x="7087131" y="668968"/>
            <a:ext cx="942289" cy="1097280"/>
          </a:xfrm>
          <a:custGeom>
            <a:avLst/>
            <a:gdLst/>
            <a:ahLst/>
            <a:cxnLst/>
            <a:rect r="r" b="b" t="t" l="l"/>
            <a:pathLst>
              <a:path h="1097280" w="942289">
                <a:moveTo>
                  <a:pt x="0" y="0"/>
                </a:moveTo>
                <a:lnTo>
                  <a:pt x="942289" y="0"/>
                </a:lnTo>
                <a:lnTo>
                  <a:pt x="942289" y="1097280"/>
                </a:lnTo>
                <a:lnTo>
                  <a:pt x="0" y="109728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0">
            <a:off x="8587395" y="-1755144"/>
            <a:ext cx="2584846" cy="3038555"/>
          </a:xfrm>
          <a:custGeom>
            <a:avLst/>
            <a:gdLst/>
            <a:ahLst/>
            <a:cxnLst/>
            <a:rect r="r" b="b" t="t" l="l"/>
            <a:pathLst>
              <a:path h="3038555" w="2584846">
                <a:moveTo>
                  <a:pt x="0" y="0"/>
                </a:moveTo>
                <a:lnTo>
                  <a:pt x="2584846" y="0"/>
                </a:lnTo>
                <a:lnTo>
                  <a:pt x="2584846" y="3038555"/>
                </a:lnTo>
                <a:lnTo>
                  <a:pt x="0" y="3038555"/>
                </a:lnTo>
                <a:lnTo>
                  <a:pt x="0" y="0"/>
                </a:lnTo>
                <a:close/>
              </a:path>
            </a:pathLst>
          </a:custGeom>
          <a:blipFill>
            <a:blip r:embed="rId12"/>
            <a:stretch>
              <a:fillRect l="-18626" t="-9566" r="-23108" b="-11004"/>
            </a:stretch>
          </a:blipFill>
        </p:spPr>
      </p:sp>
      <p:sp>
        <p:nvSpPr>
          <p:cNvPr name="TextBox 10" id="10"/>
          <p:cNvSpPr txBox="true"/>
          <p:nvPr/>
        </p:nvSpPr>
        <p:spPr>
          <a:xfrm rot="0">
            <a:off x="717554" y="1987145"/>
            <a:ext cx="6525142" cy="1231265"/>
          </a:xfrm>
          <a:prstGeom prst="rect">
            <a:avLst/>
          </a:prstGeom>
        </p:spPr>
        <p:txBody>
          <a:bodyPr anchor="t" rtlCol="false" tIns="0" lIns="0" bIns="0" rIns="0">
            <a:spAutoFit/>
          </a:bodyPr>
          <a:lstStyle/>
          <a:p>
            <a:pPr algn="l">
              <a:lnSpc>
                <a:spcPts val="1960"/>
              </a:lnSpc>
            </a:pPr>
            <a:r>
              <a:rPr lang="en-US" sz="1400" i="true">
                <a:solidFill>
                  <a:srgbClr val="FFFFFF"/>
                </a:solidFill>
                <a:latin typeface="Open Sans SemiCondensed Italics"/>
                <a:ea typeface="Open Sans SemiCondensed Italics"/>
                <a:cs typeface="Open Sans SemiCondensed Italics"/>
                <a:sym typeface="Open Sans SemiCondensed Italics"/>
              </a:rPr>
              <a:t>Une plateforme clé en main, au contenu 100% adapté à vos référentiels d’État. Design moderne, ludique, créé selon les retours d’apprenants pour une navigation fluide et intuitive.</a:t>
            </a:r>
          </a:p>
          <a:p>
            <a:pPr algn="l">
              <a:lnSpc>
                <a:spcPts val="1960"/>
              </a:lnSpc>
              <a:spcBef>
                <a:spcPct val="0"/>
              </a:spcBef>
            </a:pPr>
            <a:r>
              <a:rPr lang="en-US" sz="1400" i="true">
                <a:solidFill>
                  <a:srgbClr val="FFFFFF"/>
                </a:solidFill>
                <a:latin typeface="Open Sans SemiCondensed Italics"/>
                <a:ea typeface="Open Sans SemiCondensed Italics"/>
                <a:cs typeface="Open Sans SemiCondensed Italics"/>
                <a:sym typeface="Open Sans SemiCondensed Italics"/>
              </a:rPr>
              <a:t>Chaque apprenant accède directement à son parcours (6 thématiques divisées en 4 semaines chacune), avec suivi précis du temps passé et cas pratiques actualisés en temps réel dans les espaces formateur et administratif.</a:t>
            </a:r>
          </a:p>
        </p:txBody>
      </p:sp>
      <p:sp>
        <p:nvSpPr>
          <p:cNvPr name="TextBox 11" id="11"/>
          <p:cNvSpPr txBox="true"/>
          <p:nvPr/>
        </p:nvSpPr>
        <p:spPr>
          <a:xfrm rot="0">
            <a:off x="717554" y="1670280"/>
            <a:ext cx="6016185" cy="240665"/>
          </a:xfrm>
          <a:prstGeom prst="rect">
            <a:avLst/>
          </a:prstGeom>
        </p:spPr>
        <p:txBody>
          <a:bodyPr anchor="t" rtlCol="false" tIns="0" lIns="0" bIns="0" rIns="0">
            <a:spAutoFit/>
          </a:bodyPr>
          <a:lstStyle/>
          <a:p>
            <a:pPr algn="l">
              <a:lnSpc>
                <a:spcPts val="1959"/>
              </a:lnSpc>
              <a:spcBef>
                <a:spcPct val="0"/>
              </a:spcBef>
            </a:pPr>
            <a:r>
              <a:rPr lang="en-US" b="true" sz="1399" i="true">
                <a:solidFill>
                  <a:srgbClr val="FFBD59"/>
                </a:solidFill>
                <a:latin typeface="Open Sans SemiCondensed Bold Italics"/>
                <a:ea typeface="Open Sans SemiCondensed Bold Italics"/>
                <a:cs typeface="Open Sans SemiCondensed Bold Italics"/>
                <a:sym typeface="Open Sans SemiCondensed Bold Italics"/>
              </a:rPr>
              <a:t>Un dispositif prêt à l’emploi, avec du contenu adapté à vos référentiels d’État.</a:t>
            </a:r>
          </a:p>
        </p:txBody>
      </p:sp>
      <p:sp>
        <p:nvSpPr>
          <p:cNvPr name="TextBox 12" id="12"/>
          <p:cNvSpPr txBox="true"/>
          <p:nvPr/>
        </p:nvSpPr>
        <p:spPr>
          <a:xfrm rot="0">
            <a:off x="0" y="7157414"/>
            <a:ext cx="9753600" cy="134197"/>
          </a:xfrm>
          <a:prstGeom prst="rect">
            <a:avLst/>
          </a:prstGeom>
        </p:spPr>
        <p:txBody>
          <a:bodyPr anchor="t" rtlCol="false" tIns="0" lIns="0" bIns="0" rIns="0">
            <a:spAutoFit/>
          </a:bodyPr>
          <a:lstStyle/>
          <a:p>
            <a:pPr algn="ctr">
              <a:lnSpc>
                <a:spcPts val="1120"/>
              </a:lnSpc>
              <a:spcBef>
                <a:spcPct val="0"/>
              </a:spcBef>
            </a:pPr>
            <a:r>
              <a:rPr lang="en-US" b="true" sz="800" i="true" spc="93">
                <a:solidFill>
                  <a:srgbClr val="FFFFFF"/>
                </a:solidFill>
                <a:latin typeface="Open Sans SemiCondensed Bold Italics"/>
                <a:ea typeface="Open Sans SemiCondensed Bold Italics"/>
                <a:cs typeface="Open Sans SemiCondensed Bold Italics"/>
                <a:sym typeface="Open Sans SemiCondensed Bold Italics"/>
              </a:rPr>
              <a:t>C.R.C. Pro 360° - Pro Formation - Pro RH - Pro Digital Web Media - Pro Consulting | 06 88 09 87 95 </a:t>
            </a:r>
            <a:r>
              <a:rPr lang="en-US" b="true" sz="800" i="true" spc="93">
                <a:solidFill>
                  <a:srgbClr val="000000"/>
                </a:solidFill>
                <a:latin typeface="Open Sans SemiCondensed Bold Italics"/>
                <a:ea typeface="Open Sans SemiCondensed Bold Italics"/>
                <a:cs typeface="Open Sans SemiCondensed Bold Italics"/>
                <a:sym typeface="Open Sans SemiCondensed Bold Italics"/>
              </a:rPr>
              <a:t>| contact@crcpro.fr  | www.crcpro.fr</a:t>
            </a:r>
          </a:p>
        </p:txBody>
      </p:sp>
      <p:sp>
        <p:nvSpPr>
          <p:cNvPr name="TextBox 13" id="13"/>
          <p:cNvSpPr txBox="true"/>
          <p:nvPr/>
        </p:nvSpPr>
        <p:spPr>
          <a:xfrm rot="0">
            <a:off x="731520" y="3317137"/>
            <a:ext cx="5562180" cy="3460115"/>
          </a:xfrm>
          <a:prstGeom prst="rect">
            <a:avLst/>
          </a:prstGeom>
        </p:spPr>
        <p:txBody>
          <a:bodyPr anchor="t" rtlCol="false" tIns="0" lIns="0" bIns="0" rIns="0">
            <a:spAutoFit/>
          </a:bodyPr>
          <a:lstStyle/>
          <a:p>
            <a:pPr algn="l">
              <a:lnSpc>
                <a:spcPts val="1959"/>
              </a:lnSpc>
            </a:pPr>
            <a:r>
              <a:rPr lang="en-US" sz="1399" b="true">
                <a:solidFill>
                  <a:srgbClr val="F9A727"/>
                </a:solidFill>
                <a:latin typeface="Open Sans SemiCondensed Bold"/>
                <a:ea typeface="Open Sans SemiCondensed Bold"/>
                <a:cs typeface="Open Sans SemiCondensed Bold"/>
                <a:sym typeface="Open Sans SemiCondensed Bold"/>
              </a:rPr>
              <a:t>Barre d'informations</a:t>
            </a:r>
          </a:p>
          <a:p>
            <a:pPr algn="l">
              <a:lnSpc>
                <a:spcPts val="1959"/>
              </a:lnSpc>
            </a:pPr>
            <a:r>
              <a:rPr lang="en-US" sz="1399">
                <a:solidFill>
                  <a:srgbClr val="FFFFFF"/>
                </a:solidFill>
                <a:latin typeface="Open Sans SemiCondensed"/>
                <a:ea typeface="Open Sans SemiCondensed"/>
                <a:cs typeface="Open Sans SemiCondensed"/>
                <a:sym typeface="Open Sans SemiCondensed"/>
              </a:rPr>
              <a:t>Informations clés affichées en permanence : temps de connexion, nom du formateur, téléphone et email.</a:t>
            </a:r>
          </a:p>
          <a:p>
            <a:pPr algn="l">
              <a:lnSpc>
                <a:spcPts val="1959"/>
              </a:lnSpc>
            </a:pPr>
          </a:p>
          <a:p>
            <a:pPr algn="l">
              <a:lnSpc>
                <a:spcPts val="1959"/>
              </a:lnSpc>
            </a:pPr>
            <a:r>
              <a:rPr lang="en-US" sz="1399" b="true">
                <a:solidFill>
                  <a:srgbClr val="F9A727"/>
                </a:solidFill>
                <a:latin typeface="Open Sans SemiCondensed Bold"/>
                <a:ea typeface="Open Sans SemiCondensed Bold"/>
                <a:cs typeface="Open Sans SemiCondensed Bold"/>
                <a:sym typeface="Open Sans SemiCondensed Bold"/>
              </a:rPr>
              <a:t>Outils pédagogiques innovants</a:t>
            </a:r>
          </a:p>
          <a:p>
            <a:pPr algn="l" marL="302259" indent="-151129" lvl="1">
              <a:lnSpc>
                <a:spcPts val="1959"/>
              </a:lnSpc>
              <a:buFont typeface="Arial"/>
              <a:buChar char="•"/>
            </a:pPr>
            <a:r>
              <a:rPr lang="en-US" sz="1399">
                <a:solidFill>
                  <a:srgbClr val="FFFFFF"/>
                </a:solidFill>
                <a:latin typeface="Open Sans SemiCondensed"/>
                <a:ea typeface="Open Sans SemiCondensed"/>
                <a:cs typeface="Open Sans SemiCondensed"/>
                <a:sym typeface="Open Sans SemiCondensed"/>
              </a:rPr>
              <a:t>Support hebdomadaire : résumé clair des modules.</a:t>
            </a:r>
          </a:p>
          <a:p>
            <a:pPr algn="l" marL="302259" indent="-151129" lvl="1">
              <a:lnSpc>
                <a:spcPts val="1959"/>
              </a:lnSpc>
              <a:buFont typeface="Arial"/>
              <a:buChar char="•"/>
            </a:pPr>
            <a:r>
              <a:rPr lang="en-US" sz="1399">
                <a:solidFill>
                  <a:srgbClr val="FFFFFF"/>
                </a:solidFill>
                <a:latin typeface="Open Sans SemiCondensed"/>
                <a:ea typeface="Open Sans SemiCondensed"/>
                <a:cs typeface="Open Sans SemiCondensed"/>
                <a:sym typeface="Open Sans SemiCondensed"/>
              </a:rPr>
              <a:t>Podcasts : contenu audio complémentaire.</a:t>
            </a:r>
          </a:p>
          <a:p>
            <a:pPr algn="l" marL="302259" indent="-151129" lvl="1">
              <a:lnSpc>
                <a:spcPts val="1959"/>
              </a:lnSpc>
              <a:buFont typeface="Arial"/>
              <a:buChar char="•"/>
            </a:pPr>
            <a:r>
              <a:rPr lang="en-US" sz="1399">
                <a:solidFill>
                  <a:srgbClr val="FFFFFF"/>
                </a:solidFill>
                <a:latin typeface="Open Sans SemiCondensed"/>
                <a:ea typeface="Open Sans SemiCondensed"/>
                <a:cs typeface="Open Sans SemiCondensed"/>
                <a:sym typeface="Open Sans SemiCondensed"/>
              </a:rPr>
              <a:t>E-livre de poche : synthèse téléchargeable pratique.</a:t>
            </a:r>
          </a:p>
          <a:p>
            <a:pPr algn="l" marL="302259" indent="-151129" lvl="1">
              <a:lnSpc>
                <a:spcPts val="1959"/>
              </a:lnSpc>
              <a:buFont typeface="Arial"/>
              <a:buChar char="•"/>
            </a:pPr>
            <a:r>
              <a:rPr lang="en-US" sz="1399">
                <a:solidFill>
                  <a:srgbClr val="FFFFFF"/>
                </a:solidFill>
                <a:latin typeface="Open Sans SemiCondensed"/>
                <a:ea typeface="Open Sans SemiCondensed"/>
                <a:cs typeface="Open Sans SemiCondensed"/>
                <a:sym typeface="Open Sans SemiCondensed"/>
              </a:rPr>
              <a:t>E-Book Pro : scénarios professionnels personnalisés (Restauration, GMS, Business général).</a:t>
            </a:r>
          </a:p>
          <a:p>
            <a:pPr algn="l" marL="302259" indent="-151129" lvl="1">
              <a:lnSpc>
                <a:spcPts val="1959"/>
              </a:lnSpc>
              <a:buFont typeface="Arial"/>
              <a:buChar char="•"/>
            </a:pPr>
            <a:r>
              <a:rPr lang="en-US" sz="1399">
                <a:solidFill>
                  <a:srgbClr val="FFFFFF"/>
                </a:solidFill>
                <a:latin typeface="Open Sans SemiCondensed"/>
                <a:ea typeface="Open Sans SemiCondensed"/>
                <a:cs typeface="Open Sans SemiCondensed"/>
                <a:sym typeface="Open Sans SemiCondensed"/>
              </a:rPr>
              <a:t>Quiz &amp; Cas pratiques : validation dynamique des acquis. </a:t>
            </a:r>
            <a:r>
              <a:rPr lang="en-US" sz="1399">
                <a:solidFill>
                  <a:srgbClr val="F9A727"/>
                </a:solidFill>
                <a:latin typeface="Open Sans SemiCondensed"/>
                <a:ea typeface="Open Sans SemiCondensed"/>
                <a:cs typeface="Open Sans SemiCondensed"/>
                <a:sym typeface="Open Sans SemiCondensed"/>
              </a:rPr>
              <a:t>(Une auto-évaluation qui nous permet de suivre les progrès de chaque apprenant.)</a:t>
            </a:r>
          </a:p>
          <a:p>
            <a:pPr algn="l" marL="302259" indent="-151129" lvl="1">
              <a:lnSpc>
                <a:spcPts val="1959"/>
              </a:lnSpc>
              <a:buFont typeface="Arial"/>
              <a:buChar char="•"/>
            </a:pPr>
            <a:r>
              <a:rPr lang="en-US" sz="1399">
                <a:solidFill>
                  <a:srgbClr val="FFFFFF"/>
                </a:solidFill>
                <a:latin typeface="Open Sans SemiCondensed"/>
                <a:ea typeface="Open Sans SemiCondensed"/>
                <a:cs typeface="Open Sans SemiCondensed"/>
                <a:sym typeface="Open Sans SemiCondensed"/>
              </a:rPr>
              <a:t>Assistant IA intégré : ai</a:t>
            </a:r>
            <a:r>
              <a:rPr lang="en-US" sz="1399">
                <a:solidFill>
                  <a:srgbClr val="FFFFFF"/>
                </a:solidFill>
                <a:latin typeface="Open Sans SemiCondensed"/>
                <a:ea typeface="Open Sans SemiCondensed"/>
                <a:cs typeface="Open Sans SemiCondensed"/>
                <a:sym typeface="Open Sans SemiCondensed"/>
              </a:rPr>
              <a:t>de à la rédaction et exportation des cas d’études.</a:t>
            </a:r>
          </a:p>
        </p:txBody>
      </p:sp>
      <p:sp>
        <p:nvSpPr>
          <p:cNvPr name="TextBox 14" id="14"/>
          <p:cNvSpPr txBox="true"/>
          <p:nvPr/>
        </p:nvSpPr>
        <p:spPr>
          <a:xfrm rot="0">
            <a:off x="731520" y="814671"/>
            <a:ext cx="4613987" cy="512826"/>
          </a:xfrm>
          <a:prstGeom prst="rect">
            <a:avLst/>
          </a:prstGeom>
        </p:spPr>
        <p:txBody>
          <a:bodyPr anchor="t" rtlCol="false" tIns="0" lIns="0" bIns="0" rIns="0">
            <a:spAutoFit/>
          </a:bodyPr>
          <a:lstStyle/>
          <a:p>
            <a:pPr algn="l" marL="0" indent="0" lvl="0">
              <a:lnSpc>
                <a:spcPts val="4032"/>
              </a:lnSpc>
              <a:spcBef>
                <a:spcPct val="0"/>
              </a:spcBef>
            </a:pPr>
            <a:r>
              <a:rPr lang="en-US" b="true" sz="3600">
                <a:solidFill>
                  <a:srgbClr val="FFFFFF"/>
                </a:solidFill>
                <a:latin typeface="Montserrat Semi-Bold"/>
                <a:ea typeface="Montserrat Semi-Bold"/>
                <a:cs typeface="Montserrat Semi-Bold"/>
                <a:sym typeface="Montserrat Semi-Bold"/>
              </a:rPr>
              <a:t>Espace E-Learning </a:t>
            </a:r>
          </a:p>
        </p:txBody>
      </p:sp>
      <p:sp>
        <p:nvSpPr>
          <p:cNvPr name="TextBox 15" id="15"/>
          <p:cNvSpPr txBox="true"/>
          <p:nvPr/>
        </p:nvSpPr>
        <p:spPr>
          <a:xfrm rot="0">
            <a:off x="717554" y="1254836"/>
            <a:ext cx="6016185" cy="297180"/>
          </a:xfrm>
          <a:prstGeom prst="rect">
            <a:avLst/>
          </a:prstGeom>
        </p:spPr>
        <p:txBody>
          <a:bodyPr anchor="t" rtlCol="false" tIns="0" lIns="0" bIns="0" rIns="0">
            <a:spAutoFit/>
          </a:bodyPr>
          <a:lstStyle/>
          <a:p>
            <a:pPr algn="l">
              <a:lnSpc>
                <a:spcPts val="2519"/>
              </a:lnSpc>
              <a:spcBef>
                <a:spcPct val="0"/>
              </a:spcBef>
            </a:pPr>
            <a:r>
              <a:rPr lang="en-US" sz="1799" i="true">
                <a:solidFill>
                  <a:srgbClr val="FFBD59"/>
                </a:solidFill>
                <a:latin typeface="Open Sans SemiCondensed Italics"/>
                <a:ea typeface="Open Sans SemiCondensed Italics"/>
                <a:cs typeface="Open Sans SemiCondensed Italics"/>
                <a:sym typeface="Open Sans SemiCondensed Italics"/>
              </a:rPr>
              <a:t>Accès intuitif dès l’écran d’accueil.</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28667" y="533911"/>
            <a:ext cx="3467232" cy="6181234"/>
          </a:xfrm>
          <a:custGeom>
            <a:avLst/>
            <a:gdLst/>
            <a:ahLst/>
            <a:cxnLst/>
            <a:rect r="r" b="b" t="t" l="l"/>
            <a:pathLst>
              <a:path h="6181234" w="3467232">
                <a:moveTo>
                  <a:pt x="0" y="0"/>
                </a:moveTo>
                <a:lnTo>
                  <a:pt x="3467233" y="0"/>
                </a:lnTo>
                <a:lnTo>
                  <a:pt x="3467233" y="6181234"/>
                </a:lnTo>
                <a:lnTo>
                  <a:pt x="0" y="6181234"/>
                </a:lnTo>
                <a:lnTo>
                  <a:pt x="0" y="0"/>
                </a:lnTo>
                <a:close/>
              </a:path>
            </a:pathLst>
          </a:custGeom>
          <a:blipFill>
            <a:blip r:embed="rId2"/>
            <a:stretch>
              <a:fillRect l="-13735" t="-13406" r="-26962" b="-4939"/>
            </a:stretch>
          </a:blipFill>
        </p:spPr>
      </p:sp>
      <p:sp>
        <p:nvSpPr>
          <p:cNvPr name="Freeform 3" id="3"/>
          <p:cNvSpPr/>
          <p:nvPr/>
        </p:nvSpPr>
        <p:spPr>
          <a:xfrm flipH="false" flipV="false" rot="0">
            <a:off x="3338935" y="5818930"/>
            <a:ext cx="942289" cy="1097280"/>
          </a:xfrm>
          <a:custGeom>
            <a:avLst/>
            <a:gdLst/>
            <a:ahLst/>
            <a:cxnLst/>
            <a:rect r="r" b="b" t="t" l="l"/>
            <a:pathLst>
              <a:path h="1097280" w="942289">
                <a:moveTo>
                  <a:pt x="0" y="0"/>
                </a:moveTo>
                <a:lnTo>
                  <a:pt x="942289" y="0"/>
                </a:lnTo>
                <a:lnTo>
                  <a:pt x="942289"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6771954" y="380335"/>
            <a:ext cx="1595103" cy="307152"/>
            <a:chOff x="0" y="0"/>
            <a:chExt cx="2126804" cy="409535"/>
          </a:xfrm>
        </p:grpSpPr>
        <p:grpSp>
          <p:nvGrpSpPr>
            <p:cNvPr name="Group 5" id="5"/>
            <p:cNvGrpSpPr/>
            <p:nvPr/>
          </p:nvGrpSpPr>
          <p:grpSpPr>
            <a:xfrm rot="0">
              <a:off x="0" y="0"/>
              <a:ext cx="860163" cy="409535"/>
              <a:chOff x="0" y="0"/>
              <a:chExt cx="13398500" cy="6379210"/>
            </a:xfrm>
          </p:grpSpPr>
          <p:sp>
            <p:nvSpPr>
              <p:cNvPr name="Freeform 6" id="6"/>
              <p:cNvSpPr/>
              <p:nvPr/>
            </p:nvSpPr>
            <p:spPr>
              <a:xfrm flipH="false" flipV="false" rot="0">
                <a:off x="0" y="0"/>
                <a:ext cx="13398500" cy="6379210"/>
              </a:xfrm>
              <a:custGeom>
                <a:avLst/>
                <a:gdLst/>
                <a:ahLst/>
                <a:cxnLst/>
                <a:rect r="r" b="b" t="t" l="l"/>
                <a:pathLst>
                  <a:path h="6379210" w="13398500">
                    <a:moveTo>
                      <a:pt x="6747510" y="0"/>
                    </a:moveTo>
                    <a:lnTo>
                      <a:pt x="6645910" y="0"/>
                    </a:lnTo>
                    <a:lnTo>
                      <a:pt x="6638290" y="7620"/>
                    </a:lnTo>
                    <a:lnTo>
                      <a:pt x="0" y="6379210"/>
                    </a:lnTo>
                    <a:lnTo>
                      <a:pt x="6752590" y="6379210"/>
                    </a:lnTo>
                    <a:lnTo>
                      <a:pt x="13398500" y="0"/>
                    </a:lnTo>
                    <a:close/>
                  </a:path>
                </a:pathLst>
              </a:custGeom>
              <a:solidFill>
                <a:srgbClr val="F9A727"/>
              </a:solidFill>
            </p:spPr>
          </p:sp>
        </p:grpSp>
        <p:grpSp>
          <p:nvGrpSpPr>
            <p:cNvPr name="Group 7" id="7"/>
            <p:cNvGrpSpPr/>
            <p:nvPr/>
          </p:nvGrpSpPr>
          <p:grpSpPr>
            <a:xfrm rot="0">
              <a:off x="633320" y="0"/>
              <a:ext cx="860163" cy="409535"/>
              <a:chOff x="0" y="0"/>
              <a:chExt cx="13398500" cy="6379210"/>
            </a:xfrm>
          </p:grpSpPr>
          <p:sp>
            <p:nvSpPr>
              <p:cNvPr name="Freeform 8" id="8"/>
              <p:cNvSpPr/>
              <p:nvPr/>
            </p:nvSpPr>
            <p:spPr>
              <a:xfrm flipH="false" flipV="false" rot="0">
                <a:off x="0" y="0"/>
                <a:ext cx="13398500" cy="6379210"/>
              </a:xfrm>
              <a:custGeom>
                <a:avLst/>
                <a:gdLst/>
                <a:ahLst/>
                <a:cxnLst/>
                <a:rect r="r" b="b" t="t" l="l"/>
                <a:pathLst>
                  <a:path h="6379210" w="13398500">
                    <a:moveTo>
                      <a:pt x="6747510" y="0"/>
                    </a:moveTo>
                    <a:lnTo>
                      <a:pt x="6645910" y="0"/>
                    </a:lnTo>
                    <a:lnTo>
                      <a:pt x="6638290" y="7620"/>
                    </a:lnTo>
                    <a:lnTo>
                      <a:pt x="0" y="6379210"/>
                    </a:lnTo>
                    <a:lnTo>
                      <a:pt x="6752590" y="6379210"/>
                    </a:lnTo>
                    <a:lnTo>
                      <a:pt x="13398500" y="0"/>
                    </a:lnTo>
                    <a:close/>
                  </a:path>
                </a:pathLst>
              </a:custGeom>
              <a:solidFill>
                <a:srgbClr val="F9A727"/>
              </a:solidFill>
            </p:spPr>
          </p:sp>
        </p:grpSp>
        <p:grpSp>
          <p:nvGrpSpPr>
            <p:cNvPr name="Group 9" id="9"/>
            <p:cNvGrpSpPr/>
            <p:nvPr/>
          </p:nvGrpSpPr>
          <p:grpSpPr>
            <a:xfrm rot="0">
              <a:off x="1266641" y="0"/>
              <a:ext cx="860163" cy="409535"/>
              <a:chOff x="0" y="0"/>
              <a:chExt cx="13398500" cy="6379210"/>
            </a:xfrm>
          </p:grpSpPr>
          <p:sp>
            <p:nvSpPr>
              <p:cNvPr name="Freeform 10" id="10"/>
              <p:cNvSpPr/>
              <p:nvPr/>
            </p:nvSpPr>
            <p:spPr>
              <a:xfrm flipH="false" flipV="false" rot="0">
                <a:off x="0" y="0"/>
                <a:ext cx="13398500" cy="6379210"/>
              </a:xfrm>
              <a:custGeom>
                <a:avLst/>
                <a:gdLst/>
                <a:ahLst/>
                <a:cxnLst/>
                <a:rect r="r" b="b" t="t" l="l"/>
                <a:pathLst>
                  <a:path h="6379210" w="13398500">
                    <a:moveTo>
                      <a:pt x="6747510" y="0"/>
                    </a:moveTo>
                    <a:lnTo>
                      <a:pt x="6645910" y="0"/>
                    </a:lnTo>
                    <a:lnTo>
                      <a:pt x="6638290" y="7620"/>
                    </a:lnTo>
                    <a:lnTo>
                      <a:pt x="0" y="6379210"/>
                    </a:lnTo>
                    <a:lnTo>
                      <a:pt x="6752590" y="6379210"/>
                    </a:lnTo>
                    <a:lnTo>
                      <a:pt x="13398500" y="0"/>
                    </a:lnTo>
                    <a:close/>
                  </a:path>
                </a:pathLst>
              </a:custGeom>
              <a:solidFill>
                <a:srgbClr val="F9A727"/>
              </a:solidFill>
            </p:spPr>
          </p:sp>
        </p:grpSp>
      </p:grpSp>
      <p:sp>
        <p:nvSpPr>
          <p:cNvPr name="Freeform 11" id="11"/>
          <p:cNvSpPr/>
          <p:nvPr/>
        </p:nvSpPr>
        <p:spPr>
          <a:xfrm flipH="false" flipV="false" rot="0">
            <a:off x="2274566" y="172194"/>
            <a:ext cx="3541728" cy="2222435"/>
          </a:xfrm>
          <a:custGeom>
            <a:avLst/>
            <a:gdLst/>
            <a:ahLst/>
            <a:cxnLst/>
            <a:rect r="r" b="b" t="t" l="l"/>
            <a:pathLst>
              <a:path h="2222435" w="3541728">
                <a:moveTo>
                  <a:pt x="0" y="0"/>
                </a:moveTo>
                <a:lnTo>
                  <a:pt x="3541729" y="0"/>
                </a:lnTo>
                <a:lnTo>
                  <a:pt x="3541729" y="2222435"/>
                </a:lnTo>
                <a:lnTo>
                  <a:pt x="0" y="2222435"/>
                </a:lnTo>
                <a:lnTo>
                  <a:pt x="0" y="0"/>
                </a:lnTo>
                <a:close/>
              </a:path>
            </a:pathLst>
          </a:custGeom>
          <a:blipFill>
            <a:blip r:embed="rId5"/>
            <a:stretch>
              <a:fillRect l="0" t="0" r="0" b="0"/>
            </a:stretch>
          </a:blipFill>
        </p:spPr>
      </p:sp>
      <p:grpSp>
        <p:nvGrpSpPr>
          <p:cNvPr name="Group 12" id="12"/>
          <p:cNvGrpSpPr/>
          <p:nvPr/>
        </p:nvGrpSpPr>
        <p:grpSpPr>
          <a:xfrm rot="0">
            <a:off x="3831862" y="642618"/>
            <a:ext cx="2194560" cy="1371229"/>
            <a:chOff x="0" y="0"/>
            <a:chExt cx="812800" cy="507862"/>
          </a:xfrm>
        </p:grpSpPr>
        <p:sp>
          <p:nvSpPr>
            <p:cNvPr name="Freeform 13" id="13"/>
            <p:cNvSpPr/>
            <p:nvPr/>
          </p:nvSpPr>
          <p:spPr>
            <a:xfrm flipH="false" flipV="false" rot="0">
              <a:off x="0" y="0"/>
              <a:ext cx="812800" cy="507862"/>
            </a:xfrm>
            <a:custGeom>
              <a:avLst/>
              <a:gdLst/>
              <a:ahLst/>
              <a:cxnLst/>
              <a:rect r="r" b="b" t="t" l="l"/>
              <a:pathLst>
                <a:path h="507862" w="812800">
                  <a:moveTo>
                    <a:pt x="127000" y="0"/>
                  </a:moveTo>
                  <a:lnTo>
                    <a:pt x="685800" y="0"/>
                  </a:lnTo>
                  <a:cubicBezTo>
                    <a:pt x="755940" y="0"/>
                    <a:pt x="812800" y="56860"/>
                    <a:pt x="812800" y="127000"/>
                  </a:cubicBezTo>
                  <a:lnTo>
                    <a:pt x="812800" y="380862"/>
                  </a:lnTo>
                  <a:cubicBezTo>
                    <a:pt x="812800" y="451003"/>
                    <a:pt x="755940" y="507862"/>
                    <a:pt x="685800" y="507862"/>
                  </a:cubicBezTo>
                  <a:lnTo>
                    <a:pt x="127000" y="507862"/>
                  </a:lnTo>
                  <a:cubicBezTo>
                    <a:pt x="93318" y="507862"/>
                    <a:pt x="61015" y="494482"/>
                    <a:pt x="37197" y="470665"/>
                  </a:cubicBezTo>
                  <a:cubicBezTo>
                    <a:pt x="13380" y="446848"/>
                    <a:pt x="0" y="414545"/>
                    <a:pt x="0" y="380862"/>
                  </a:cubicBezTo>
                  <a:lnTo>
                    <a:pt x="0" y="127000"/>
                  </a:lnTo>
                  <a:cubicBezTo>
                    <a:pt x="0" y="56860"/>
                    <a:pt x="56860" y="0"/>
                    <a:pt x="127000" y="0"/>
                  </a:cubicBezTo>
                  <a:close/>
                </a:path>
              </a:pathLst>
            </a:custGeom>
            <a:solidFill>
              <a:srgbClr val="FFFFFF"/>
            </a:solidFill>
          </p:spPr>
        </p:sp>
        <p:sp>
          <p:nvSpPr>
            <p:cNvPr name="TextBox 14" id="14"/>
            <p:cNvSpPr txBox="true"/>
            <p:nvPr/>
          </p:nvSpPr>
          <p:spPr>
            <a:xfrm>
              <a:off x="0" y="-47625"/>
              <a:ext cx="812800" cy="555487"/>
            </a:xfrm>
            <a:prstGeom prst="rect">
              <a:avLst/>
            </a:prstGeom>
          </p:spPr>
          <p:txBody>
            <a:bodyPr anchor="ctr" rtlCol="false" tIns="50800" lIns="50800" bIns="50800" rIns="50800"/>
            <a:lstStyle/>
            <a:p>
              <a:pPr algn="ctr">
                <a:lnSpc>
                  <a:spcPts val="2519"/>
                </a:lnSpc>
              </a:pPr>
            </a:p>
          </p:txBody>
        </p:sp>
      </p:grpSp>
      <p:sp>
        <p:nvSpPr>
          <p:cNvPr name="TextBox 15" id="15"/>
          <p:cNvSpPr txBox="true"/>
          <p:nvPr/>
        </p:nvSpPr>
        <p:spPr>
          <a:xfrm rot="0">
            <a:off x="4281224" y="785698"/>
            <a:ext cx="3393586" cy="1024001"/>
          </a:xfrm>
          <a:prstGeom prst="rect">
            <a:avLst/>
          </a:prstGeom>
        </p:spPr>
        <p:txBody>
          <a:bodyPr anchor="t" rtlCol="false" tIns="0" lIns="0" bIns="0" rIns="0">
            <a:spAutoFit/>
          </a:bodyPr>
          <a:lstStyle/>
          <a:p>
            <a:pPr algn="l" marL="0" indent="0" lvl="0">
              <a:lnSpc>
                <a:spcPts val="4032"/>
              </a:lnSpc>
              <a:spcBef>
                <a:spcPct val="0"/>
              </a:spcBef>
            </a:pPr>
            <a:r>
              <a:rPr lang="en-US" b="true" sz="3600">
                <a:solidFill>
                  <a:srgbClr val="00385C"/>
                </a:solidFill>
                <a:latin typeface="Montserrat Bold"/>
                <a:ea typeface="Montserrat Bold"/>
                <a:cs typeface="Montserrat Bold"/>
                <a:sym typeface="Montserrat Bold"/>
              </a:rPr>
              <a:t>Exemple de Methodologie </a:t>
            </a:r>
          </a:p>
        </p:txBody>
      </p:sp>
      <p:sp>
        <p:nvSpPr>
          <p:cNvPr name="AutoShape 16" id="16"/>
          <p:cNvSpPr/>
          <p:nvPr/>
        </p:nvSpPr>
        <p:spPr>
          <a:xfrm>
            <a:off x="4281224" y="1828749"/>
            <a:ext cx="991280" cy="0"/>
          </a:xfrm>
          <a:prstGeom prst="line">
            <a:avLst/>
          </a:prstGeom>
          <a:ln cap="rnd" w="38100">
            <a:solidFill>
              <a:srgbClr val="F9A727"/>
            </a:solidFill>
            <a:prstDash val="solid"/>
            <a:headEnd type="none" len="sm" w="sm"/>
            <a:tailEnd type="none" len="sm" w="sm"/>
          </a:ln>
        </p:spPr>
      </p:sp>
      <p:sp>
        <p:nvSpPr>
          <p:cNvPr name="TextBox 17" id="17"/>
          <p:cNvSpPr txBox="true"/>
          <p:nvPr/>
        </p:nvSpPr>
        <p:spPr>
          <a:xfrm rot="0">
            <a:off x="4393273" y="2042422"/>
            <a:ext cx="5014600" cy="4707890"/>
          </a:xfrm>
          <a:prstGeom prst="rect">
            <a:avLst/>
          </a:prstGeom>
        </p:spPr>
        <p:txBody>
          <a:bodyPr anchor="t" rtlCol="false" tIns="0" lIns="0" bIns="0" rIns="0">
            <a:spAutoFit/>
          </a:bodyPr>
          <a:lstStyle/>
          <a:p>
            <a:pPr algn="l">
              <a:lnSpc>
                <a:spcPts val="1960"/>
              </a:lnSpc>
            </a:pPr>
            <a:r>
              <a:rPr lang="en-US" sz="1400" i="true" b="true">
                <a:solidFill>
                  <a:srgbClr val="00385C"/>
                </a:solidFill>
                <a:latin typeface="Lato Bold Italics"/>
                <a:ea typeface="Lato Bold Italics"/>
                <a:cs typeface="Lato Bold Italics"/>
                <a:sym typeface="Lato Bold Italics"/>
              </a:rPr>
              <a:t>La plateforme est complémentaire au formateur et suit précisément l’ordre du référentiel de compétences.</a:t>
            </a:r>
          </a:p>
          <a:p>
            <a:pPr algn="l">
              <a:lnSpc>
                <a:spcPts val="1960"/>
              </a:lnSpc>
              <a:spcBef>
                <a:spcPct val="0"/>
              </a:spcBef>
            </a:pPr>
            <a:r>
              <a:rPr lang="en-US" b="true" sz="1400" i="true">
                <a:solidFill>
                  <a:srgbClr val="00385C"/>
                </a:solidFill>
                <a:latin typeface="Lato Bold Italics"/>
                <a:ea typeface="Lato Bold Italics"/>
                <a:cs typeface="Lato Bold Italics"/>
                <a:sym typeface="Lato Bold Italics"/>
              </a:rPr>
              <a:t>C</a:t>
            </a:r>
            <a:r>
              <a:rPr lang="en-US" b="true" sz="1400" i="true" strike="noStrike" u="none">
                <a:solidFill>
                  <a:srgbClr val="00385C"/>
                </a:solidFill>
                <a:latin typeface="Lato Bold Italics"/>
                <a:ea typeface="Lato Bold Italics"/>
                <a:cs typeface="Lato Bold Italics"/>
                <a:sym typeface="Lato Bold Italics"/>
              </a:rPr>
              <a:t>haque semaine, l’apprenant :</a:t>
            </a:r>
          </a:p>
          <a:p>
            <a:pPr algn="l" marL="302261" indent="-151130" lvl="1">
              <a:lnSpc>
                <a:spcPts val="1960"/>
              </a:lnSpc>
              <a:spcBef>
                <a:spcPct val="0"/>
              </a:spcBef>
              <a:buFont typeface="Arial"/>
              <a:buChar char="•"/>
            </a:pPr>
            <a:r>
              <a:rPr lang="en-US" sz="1400" i="true" strike="noStrike" u="none">
                <a:solidFill>
                  <a:srgbClr val="00385C"/>
                </a:solidFill>
                <a:latin typeface="Lato Italics"/>
                <a:ea typeface="Lato Italics"/>
                <a:cs typeface="Lato Italics"/>
                <a:sym typeface="Lato Italics"/>
              </a:rPr>
              <a:t>Consulte les supports </a:t>
            </a:r>
            <a:r>
              <a:rPr lang="en-US" sz="1400" i="true" strike="noStrike" u="none">
                <a:solidFill>
                  <a:srgbClr val="00385C"/>
                </a:solidFill>
                <a:latin typeface="Lato Italics"/>
                <a:ea typeface="Lato Italics"/>
                <a:cs typeface="Lato Italics"/>
                <a:sym typeface="Lato Italics"/>
              </a:rPr>
              <a:t>va</a:t>
            </a:r>
            <a:r>
              <a:rPr lang="en-US" sz="1400" i="true" strike="noStrike" u="none">
                <a:solidFill>
                  <a:srgbClr val="00385C"/>
                </a:solidFill>
                <a:latin typeface="Lato Italics"/>
                <a:ea typeface="Lato Italics"/>
                <a:cs typeface="Lato Italics"/>
                <a:sym typeface="Lato Italics"/>
              </a:rPr>
              <a:t>r</a:t>
            </a:r>
            <a:r>
              <a:rPr lang="en-US" sz="1400" i="true" strike="noStrike" u="none">
                <a:solidFill>
                  <a:srgbClr val="00385C"/>
                </a:solidFill>
                <a:latin typeface="Lato Italics"/>
                <a:ea typeface="Lato Italics"/>
                <a:cs typeface="Lato Italics"/>
                <a:sym typeface="Lato Italics"/>
              </a:rPr>
              <a:t>ié</a:t>
            </a:r>
            <a:r>
              <a:rPr lang="en-US" sz="1400" i="true" strike="noStrike" u="none">
                <a:solidFill>
                  <a:srgbClr val="00385C"/>
                </a:solidFill>
                <a:latin typeface="Lato Italics"/>
                <a:ea typeface="Lato Italics"/>
                <a:cs typeface="Lato Italics"/>
                <a:sym typeface="Lato Italics"/>
              </a:rPr>
              <a:t>s (documents, podcasts, etc.).</a:t>
            </a:r>
          </a:p>
          <a:p>
            <a:pPr algn="l" marL="302261" indent="-151130" lvl="1">
              <a:lnSpc>
                <a:spcPts val="1960"/>
              </a:lnSpc>
              <a:spcBef>
                <a:spcPct val="0"/>
              </a:spcBef>
              <a:buFont typeface="Arial"/>
              <a:buChar char="•"/>
            </a:pPr>
            <a:r>
              <a:rPr lang="en-US" sz="1400" i="true" strike="noStrike" u="none">
                <a:solidFill>
                  <a:srgbClr val="00385C"/>
                </a:solidFill>
                <a:latin typeface="Lato Italics"/>
                <a:ea typeface="Lato Italics"/>
                <a:cs typeface="Lato Italics"/>
                <a:sym typeface="Lato Italics"/>
              </a:rPr>
              <a:t>Réalis</a:t>
            </a:r>
            <a:r>
              <a:rPr lang="en-US" sz="1400" i="true" strike="noStrike" u="none">
                <a:solidFill>
                  <a:srgbClr val="00385C"/>
                </a:solidFill>
                <a:latin typeface="Lato Italics"/>
                <a:ea typeface="Lato Italics"/>
                <a:cs typeface="Lato Italics"/>
                <a:sym typeface="Lato Italics"/>
              </a:rPr>
              <a:t>e </a:t>
            </a:r>
            <a:r>
              <a:rPr lang="en-US" sz="1400" i="true" strike="noStrike" u="none">
                <a:solidFill>
                  <a:srgbClr val="00385C"/>
                </a:solidFill>
                <a:latin typeface="Lato Italics"/>
                <a:ea typeface="Lato Italics"/>
                <a:cs typeface="Lato Italics"/>
                <a:sym typeface="Lato Italics"/>
              </a:rPr>
              <a:t>d</a:t>
            </a:r>
            <a:r>
              <a:rPr lang="en-US" sz="1400" i="true" strike="noStrike" u="none">
                <a:solidFill>
                  <a:srgbClr val="00385C"/>
                </a:solidFill>
                <a:latin typeface="Lato Italics"/>
                <a:ea typeface="Lato Italics"/>
                <a:cs typeface="Lato Italics"/>
                <a:sym typeface="Lato Italics"/>
              </a:rPr>
              <a:t>es quiz et un cas d’étude hebdomadaire </a:t>
            </a:r>
            <a:r>
              <a:rPr lang="en-US" sz="1400" i="true" strike="noStrike" u="none">
                <a:solidFill>
                  <a:srgbClr val="00385C"/>
                </a:solidFill>
                <a:latin typeface="Lato Italics"/>
                <a:ea typeface="Lato Italics"/>
                <a:cs typeface="Lato Italics"/>
                <a:sym typeface="Lato Italics"/>
              </a:rPr>
              <a:t>(</a:t>
            </a:r>
            <a:r>
              <a:rPr lang="en-US" sz="1400" i="true" strike="noStrike" u="none">
                <a:solidFill>
                  <a:srgbClr val="00385C"/>
                </a:solidFill>
                <a:latin typeface="Lato Italics"/>
                <a:ea typeface="Lato Italics"/>
                <a:cs typeface="Lato Italics"/>
                <a:sym typeface="Lato Italics"/>
              </a:rPr>
              <a:t>à envoyer </a:t>
            </a:r>
            <a:r>
              <a:rPr lang="en-US" sz="1400" i="true" strike="noStrike" u="none">
                <a:solidFill>
                  <a:srgbClr val="00385C"/>
                </a:solidFill>
                <a:latin typeface="Lato Italics"/>
                <a:ea typeface="Lato Italics"/>
                <a:cs typeface="Lato Italics"/>
                <a:sym typeface="Lato Italics"/>
              </a:rPr>
              <a:t>ch</a:t>
            </a:r>
            <a:r>
              <a:rPr lang="en-US" sz="1400" i="true" strike="noStrike" u="none">
                <a:solidFill>
                  <a:srgbClr val="00385C"/>
                </a:solidFill>
                <a:latin typeface="Lato Italics"/>
                <a:ea typeface="Lato Italics"/>
                <a:cs typeface="Lato Italics"/>
                <a:sym typeface="Lato Italics"/>
              </a:rPr>
              <a:t>a</a:t>
            </a:r>
            <a:r>
              <a:rPr lang="en-US" sz="1400" i="true" strike="noStrike" u="none">
                <a:solidFill>
                  <a:srgbClr val="00385C"/>
                </a:solidFill>
                <a:latin typeface="Lato Italics"/>
                <a:ea typeface="Lato Italics"/>
                <a:cs typeface="Lato Italics"/>
                <a:sym typeface="Lato Italics"/>
              </a:rPr>
              <a:t>q</a:t>
            </a:r>
            <a:r>
              <a:rPr lang="en-US" sz="1400" i="true" strike="noStrike" u="none">
                <a:solidFill>
                  <a:srgbClr val="00385C"/>
                </a:solidFill>
                <a:latin typeface="Lato Italics"/>
                <a:ea typeface="Lato Italics"/>
                <a:cs typeface="Lato Italics"/>
                <a:sym typeface="Lato Italics"/>
              </a:rPr>
              <a:t>ue jeudi</a:t>
            </a:r>
            <a:r>
              <a:rPr lang="en-US" sz="1400" i="true" strike="noStrike" u="none">
                <a:solidFill>
                  <a:srgbClr val="00385C"/>
                </a:solidFill>
                <a:latin typeface="Lato Italics"/>
                <a:ea typeface="Lato Italics"/>
                <a:cs typeface="Lato Italics"/>
                <a:sym typeface="Lato Italics"/>
              </a:rPr>
              <a:t>)</a:t>
            </a:r>
            <a:r>
              <a:rPr lang="en-US" sz="1400" i="true" strike="noStrike" u="none">
                <a:solidFill>
                  <a:srgbClr val="00385C"/>
                </a:solidFill>
                <a:latin typeface="Lato Italics"/>
                <a:ea typeface="Lato Italics"/>
                <a:cs typeface="Lato Italics"/>
                <a:sym typeface="Lato Italics"/>
              </a:rPr>
              <a:t>.</a:t>
            </a:r>
          </a:p>
          <a:p>
            <a:pPr algn="l" marL="302261" indent="-151130" lvl="1">
              <a:lnSpc>
                <a:spcPts val="1960"/>
              </a:lnSpc>
              <a:spcBef>
                <a:spcPct val="0"/>
              </a:spcBef>
              <a:buFont typeface="Arial"/>
              <a:buChar char="•"/>
            </a:pPr>
            <a:r>
              <a:rPr lang="en-US" sz="1400" i="true" strike="noStrike" u="none">
                <a:solidFill>
                  <a:srgbClr val="00385C"/>
                </a:solidFill>
                <a:latin typeface="Lato Italics"/>
                <a:ea typeface="Lato Italics"/>
                <a:cs typeface="Lato Italics"/>
                <a:sym typeface="Lato Italics"/>
              </a:rPr>
              <a:t>Interagi</a:t>
            </a:r>
            <a:r>
              <a:rPr lang="en-US" sz="1400" i="true" strike="noStrike" u="none">
                <a:solidFill>
                  <a:srgbClr val="00385C"/>
                </a:solidFill>
                <a:latin typeface="Lato Italics"/>
                <a:ea typeface="Lato Italics"/>
                <a:cs typeface="Lato Italics"/>
                <a:sym typeface="Lato Italics"/>
              </a:rPr>
              <a:t>t</a:t>
            </a:r>
            <a:r>
              <a:rPr lang="en-US" sz="1400" i="true" strike="noStrike" u="none">
                <a:solidFill>
                  <a:srgbClr val="00385C"/>
                </a:solidFill>
                <a:latin typeface="Lato Italics"/>
                <a:ea typeface="Lato Italics"/>
                <a:cs typeface="Lato Italics"/>
                <a:sym typeface="Lato Italics"/>
              </a:rPr>
              <a:t> avec l’assistant virtuel pour approfondir le</a:t>
            </a:r>
            <a:r>
              <a:rPr lang="en-US" sz="1400" i="true" strike="noStrike" u="none">
                <a:solidFill>
                  <a:srgbClr val="00385C"/>
                </a:solidFill>
                <a:latin typeface="Lato Italics"/>
                <a:ea typeface="Lato Italics"/>
                <a:cs typeface="Lato Italics"/>
                <a:sym typeface="Lato Italics"/>
              </a:rPr>
              <a:t>s</a:t>
            </a:r>
            <a:r>
              <a:rPr lang="en-US" sz="1400" i="true" strike="noStrike" u="none">
                <a:solidFill>
                  <a:srgbClr val="00385C"/>
                </a:solidFill>
                <a:latin typeface="Lato Italics"/>
                <a:ea typeface="Lato Italics"/>
                <a:cs typeface="Lato Italics"/>
                <a:sym typeface="Lato Italics"/>
              </a:rPr>
              <a:t> sujet</a:t>
            </a:r>
            <a:r>
              <a:rPr lang="en-US" sz="1400" i="true" strike="noStrike" u="none">
                <a:solidFill>
                  <a:srgbClr val="00385C"/>
                </a:solidFill>
                <a:latin typeface="Lato Italics"/>
                <a:ea typeface="Lato Italics"/>
                <a:cs typeface="Lato Italics"/>
                <a:sym typeface="Lato Italics"/>
              </a:rPr>
              <a:t>s</a:t>
            </a:r>
            <a:r>
              <a:rPr lang="en-US" sz="1400" i="true" strike="noStrike" u="none">
                <a:solidFill>
                  <a:srgbClr val="00385C"/>
                </a:solidFill>
                <a:latin typeface="Lato Italics"/>
                <a:ea typeface="Lato Italics"/>
                <a:cs typeface="Lato Italics"/>
                <a:sym typeface="Lato Italics"/>
              </a:rPr>
              <a:t> a</a:t>
            </a:r>
            <a:r>
              <a:rPr lang="en-US" sz="1400" i="true" strike="noStrike" u="none">
                <a:solidFill>
                  <a:srgbClr val="00385C"/>
                </a:solidFill>
                <a:latin typeface="Lato Italics"/>
                <a:ea typeface="Lato Italics"/>
                <a:cs typeface="Lato Italics"/>
                <a:sym typeface="Lato Italics"/>
              </a:rPr>
              <a:t>bordé</a:t>
            </a:r>
            <a:r>
              <a:rPr lang="en-US" sz="1400" i="true" strike="noStrike" u="none">
                <a:solidFill>
                  <a:srgbClr val="00385C"/>
                </a:solidFill>
                <a:latin typeface="Lato Italics"/>
                <a:ea typeface="Lato Italics"/>
                <a:cs typeface="Lato Italics"/>
                <a:sym typeface="Lato Italics"/>
              </a:rPr>
              <a:t>s</a:t>
            </a:r>
            <a:r>
              <a:rPr lang="en-US" sz="1400" i="true" strike="noStrike" u="none">
                <a:solidFill>
                  <a:srgbClr val="00385C"/>
                </a:solidFill>
                <a:latin typeface="Lato Italics"/>
                <a:ea typeface="Lato Italics"/>
                <a:cs typeface="Lato Italics"/>
                <a:sym typeface="Lato Italics"/>
              </a:rPr>
              <a:t>.</a:t>
            </a:r>
          </a:p>
          <a:p>
            <a:pPr algn="l">
              <a:lnSpc>
                <a:spcPts val="1960"/>
              </a:lnSpc>
            </a:pPr>
            <a:r>
              <a:rPr lang="en-US" sz="1400" i="true" strike="noStrike" u="none">
                <a:solidFill>
                  <a:srgbClr val="00385C"/>
                </a:solidFill>
                <a:latin typeface="Lato Italics"/>
                <a:ea typeface="Lato Italics"/>
                <a:cs typeface="Lato Italics"/>
                <a:sym typeface="Lato Italics"/>
              </a:rPr>
              <a:t>Chaqu</a:t>
            </a:r>
            <a:r>
              <a:rPr lang="en-US" sz="1400" i="true" strike="noStrike" u="none">
                <a:solidFill>
                  <a:srgbClr val="00385C"/>
                </a:solidFill>
                <a:latin typeface="Lato Italics"/>
                <a:ea typeface="Lato Italics"/>
                <a:cs typeface="Lato Italics"/>
                <a:sym typeface="Lato Italics"/>
              </a:rPr>
              <a:t>e</a:t>
            </a:r>
            <a:r>
              <a:rPr lang="en-US" sz="1400" i="true" strike="noStrike" u="none">
                <a:solidFill>
                  <a:srgbClr val="00385C"/>
                </a:solidFill>
                <a:latin typeface="Lato Italics"/>
                <a:ea typeface="Lato Italics"/>
                <a:cs typeface="Lato Italics"/>
                <a:sym typeface="Lato Italics"/>
              </a:rPr>
              <a:t> </a:t>
            </a:r>
            <a:r>
              <a:rPr lang="en-US" sz="1400" i="true" strike="noStrike" u="none">
                <a:solidFill>
                  <a:srgbClr val="00385C"/>
                </a:solidFill>
                <a:latin typeface="Lato Italics"/>
                <a:ea typeface="Lato Italics"/>
                <a:cs typeface="Lato Italics"/>
                <a:sym typeface="Lato Italics"/>
              </a:rPr>
              <a:t>m</a:t>
            </a:r>
            <a:r>
              <a:rPr lang="en-US" sz="1400" i="true" strike="noStrike" u="none">
                <a:solidFill>
                  <a:srgbClr val="00385C"/>
                </a:solidFill>
                <a:latin typeface="Lato Italics"/>
                <a:ea typeface="Lato Italics"/>
                <a:cs typeface="Lato Italics"/>
                <a:sym typeface="Lato Italics"/>
              </a:rPr>
              <a:t>o</a:t>
            </a:r>
            <a:r>
              <a:rPr lang="en-US" sz="1400" i="true" strike="noStrike" u="none">
                <a:solidFill>
                  <a:srgbClr val="00385C"/>
                </a:solidFill>
                <a:latin typeface="Lato Italics"/>
                <a:ea typeface="Lato Italics"/>
                <a:cs typeface="Lato Italics"/>
                <a:sym typeface="Lato Italics"/>
              </a:rPr>
              <a:t>i</a:t>
            </a:r>
            <a:r>
              <a:rPr lang="en-US" sz="1400" i="true" strike="noStrike" u="none">
                <a:solidFill>
                  <a:srgbClr val="00385C"/>
                </a:solidFill>
                <a:latin typeface="Lato Italics"/>
                <a:ea typeface="Lato Italics"/>
                <a:cs typeface="Lato Italics"/>
                <a:sym typeface="Lato Italics"/>
              </a:rPr>
              <a:t>s, l</a:t>
            </a:r>
            <a:r>
              <a:rPr lang="en-US" sz="1400" i="true" strike="noStrike" u="none">
                <a:solidFill>
                  <a:srgbClr val="00385C"/>
                </a:solidFill>
                <a:latin typeface="Lato Italics"/>
                <a:ea typeface="Lato Italics"/>
                <a:cs typeface="Lato Italics"/>
                <a:sym typeface="Lato Italics"/>
              </a:rPr>
              <a:t>e formateur a</a:t>
            </a:r>
            <a:r>
              <a:rPr lang="en-US" sz="1400" i="true" strike="noStrike" u="none">
                <a:solidFill>
                  <a:srgbClr val="00385C"/>
                </a:solidFill>
                <a:latin typeface="Lato Italics"/>
                <a:ea typeface="Lato Italics"/>
                <a:cs typeface="Lato Italics"/>
                <a:sym typeface="Lato Italics"/>
              </a:rPr>
              <a:t>nime </a:t>
            </a:r>
            <a:r>
              <a:rPr lang="en-US" sz="1400" i="true" strike="noStrike" u="none">
                <a:solidFill>
                  <a:srgbClr val="00385C"/>
                </a:solidFill>
                <a:latin typeface="Lato Italics"/>
                <a:ea typeface="Lato Italics"/>
                <a:cs typeface="Lato Italics"/>
                <a:sym typeface="Lato Italics"/>
              </a:rPr>
              <a:t>u</a:t>
            </a:r>
            <a:r>
              <a:rPr lang="en-US" sz="1400" i="true" strike="noStrike" u="none">
                <a:solidFill>
                  <a:srgbClr val="00385C"/>
                </a:solidFill>
                <a:latin typeface="Lato Italics"/>
                <a:ea typeface="Lato Italics"/>
                <a:cs typeface="Lato Italics"/>
                <a:sym typeface="Lato Italics"/>
              </a:rPr>
              <a:t>n</a:t>
            </a:r>
            <a:r>
              <a:rPr lang="en-US" sz="1400" i="true" strike="noStrike" u="none">
                <a:solidFill>
                  <a:srgbClr val="00385C"/>
                </a:solidFill>
                <a:latin typeface="Lato Italics"/>
                <a:ea typeface="Lato Italics"/>
                <a:cs typeface="Lato Italics"/>
                <a:sym typeface="Lato Italics"/>
              </a:rPr>
              <a:t>e </a:t>
            </a:r>
            <a:r>
              <a:rPr lang="en-US" sz="1400" i="true" strike="noStrike" u="none">
                <a:solidFill>
                  <a:srgbClr val="00385C"/>
                </a:solidFill>
                <a:latin typeface="Lato Italics"/>
                <a:ea typeface="Lato Italics"/>
                <a:cs typeface="Lato Italics"/>
                <a:sym typeface="Lato Italics"/>
              </a:rPr>
              <a:t>sessio</a:t>
            </a:r>
            <a:r>
              <a:rPr lang="en-US" sz="1400" i="true" strike="noStrike" u="none">
                <a:solidFill>
                  <a:srgbClr val="00385C"/>
                </a:solidFill>
                <a:latin typeface="Lato Italics"/>
                <a:ea typeface="Lato Italics"/>
                <a:cs typeface="Lato Italics"/>
                <a:sym typeface="Lato Italics"/>
              </a:rPr>
              <a:t>n présentiell</a:t>
            </a:r>
            <a:r>
              <a:rPr lang="en-US" sz="1400" i="true" strike="noStrike" u="none">
                <a:solidFill>
                  <a:srgbClr val="00385C"/>
                </a:solidFill>
                <a:latin typeface="Lato Italics"/>
                <a:ea typeface="Lato Italics"/>
                <a:cs typeface="Lato Italics"/>
                <a:sym typeface="Lato Italics"/>
              </a:rPr>
              <a:t>e à la fin de chaque thématique (un second présentiel peut être ajouté si nécessaire). Ces sessions favorisent l’échange, approfondissent les connaissances et permettent une correction complète des cas d’études.</a:t>
            </a:r>
          </a:p>
          <a:p>
            <a:pPr algn="l">
              <a:lnSpc>
                <a:spcPts val="1960"/>
              </a:lnSpc>
            </a:pPr>
            <a:r>
              <a:rPr lang="en-US" b="true" sz="1400" i="true" strike="noStrike" u="none">
                <a:solidFill>
                  <a:srgbClr val="00385C"/>
                </a:solidFill>
                <a:latin typeface="Lato Bold Italics"/>
                <a:ea typeface="Lato Bold Italics"/>
                <a:cs typeface="Lato Bold Italics"/>
                <a:sym typeface="Lato Bold Italics"/>
              </a:rPr>
              <a:t>À partir du 6ᵉ mois</a:t>
            </a:r>
            <a:r>
              <a:rPr lang="en-US" b="true" sz="1400" i="true" strike="noStrike" u="none">
                <a:solidFill>
                  <a:srgbClr val="00385C"/>
                </a:solidFill>
                <a:latin typeface="Lato Bold Italics"/>
                <a:ea typeface="Lato Bold Italics"/>
                <a:cs typeface="Lato Bold Italics"/>
                <a:sym typeface="Lato Bold Italics"/>
              </a:rPr>
              <a:t>,</a:t>
            </a:r>
            <a:r>
              <a:rPr lang="en-US" b="true" sz="1400" i="true" strike="noStrike" u="none">
                <a:solidFill>
                  <a:srgbClr val="00385C"/>
                </a:solidFill>
                <a:latin typeface="Lato Bold Italics"/>
                <a:ea typeface="Lato Bold Italics"/>
                <a:cs typeface="Lato Bold Italics"/>
                <a:sym typeface="Lato Bold Italics"/>
              </a:rPr>
              <a:t> </a:t>
            </a:r>
            <a:r>
              <a:rPr lang="en-US" b="true" sz="1400" i="true" strike="noStrike" u="none">
                <a:solidFill>
                  <a:srgbClr val="00385C"/>
                </a:solidFill>
                <a:latin typeface="Lato Bold Italics"/>
                <a:ea typeface="Lato Bold Italics"/>
                <a:cs typeface="Lato Bold Italics"/>
                <a:sym typeface="Lato Bold Italics"/>
              </a:rPr>
              <a:t>les compétences transversales sont renforcées en vue de la certification.</a:t>
            </a:r>
          </a:p>
          <a:p>
            <a:pPr algn="l">
              <a:lnSpc>
                <a:spcPts val="1960"/>
              </a:lnSpc>
            </a:pPr>
          </a:p>
          <a:p>
            <a:pPr algn="l" marL="0" indent="0" lvl="0">
              <a:lnSpc>
                <a:spcPts val="1960"/>
              </a:lnSpc>
              <a:spcBef>
                <a:spcPct val="0"/>
              </a:spcBef>
            </a:pPr>
            <a:r>
              <a:rPr lang="en-US" b="true" sz="1400" i="true" strike="noStrike" u="none">
                <a:solidFill>
                  <a:srgbClr val="00385C"/>
                </a:solidFill>
                <a:latin typeface="Lato Bold Italics"/>
                <a:ea typeface="Lato Bold Italics"/>
                <a:cs typeface="Lato Bold Italics"/>
                <a:sym typeface="Lato Bold Italics"/>
              </a:rPr>
              <a:t>Plan de rattrapage :</a:t>
            </a:r>
            <a:r>
              <a:rPr lang="en-US" b="true" sz="1400" i="true" strike="noStrike" u="none">
                <a:solidFill>
                  <a:srgbClr val="00385C"/>
                </a:solidFill>
                <a:latin typeface="Lato Bold Italics"/>
                <a:ea typeface="Lato Bold Italics"/>
                <a:cs typeface="Lato Bold Italics"/>
                <a:sym typeface="Lato Bold Italics"/>
              </a:rPr>
              <a:t> </a:t>
            </a:r>
            <a:r>
              <a:rPr lang="en-US" sz="1400" i="true" strike="noStrike" u="none">
                <a:solidFill>
                  <a:srgbClr val="00385C"/>
                </a:solidFill>
                <a:latin typeface="Lato Italics"/>
                <a:ea typeface="Lato Italics"/>
                <a:cs typeface="Lato Italics"/>
                <a:sym typeface="Lato Italics"/>
              </a:rPr>
              <a:t>Une</a:t>
            </a:r>
            <a:r>
              <a:rPr lang="en-US" sz="1400" i="true" strike="noStrike" u="none">
                <a:solidFill>
                  <a:srgbClr val="00385C"/>
                </a:solidFill>
                <a:latin typeface="Lato Italics"/>
                <a:ea typeface="Lato Italics"/>
                <a:cs typeface="Lato Italics"/>
                <a:sym typeface="Lato Italics"/>
              </a:rPr>
              <a:t> </a:t>
            </a:r>
            <a:r>
              <a:rPr lang="en-US" sz="1400" i="true" strike="noStrike" u="none">
                <a:solidFill>
                  <a:srgbClr val="00385C"/>
                </a:solidFill>
                <a:latin typeface="Lato Italics"/>
                <a:ea typeface="Lato Italics"/>
                <a:cs typeface="Lato Italics"/>
                <a:sym typeface="Lato Italics"/>
              </a:rPr>
              <a:t>visioconférence supplémentaire en accès libre est proposée par le formateur pour accompagner les apprenants en retard.</a:t>
            </a:r>
          </a:p>
        </p:txBody>
      </p:sp>
      <p:sp>
        <p:nvSpPr>
          <p:cNvPr name="Freeform 18" id="18"/>
          <p:cNvSpPr/>
          <p:nvPr/>
        </p:nvSpPr>
        <p:spPr>
          <a:xfrm flipH="false" flipV="false" rot="0">
            <a:off x="8587395" y="-1755144"/>
            <a:ext cx="2584846" cy="3038555"/>
          </a:xfrm>
          <a:custGeom>
            <a:avLst/>
            <a:gdLst/>
            <a:ahLst/>
            <a:cxnLst/>
            <a:rect r="r" b="b" t="t" l="l"/>
            <a:pathLst>
              <a:path h="3038555" w="2584846">
                <a:moveTo>
                  <a:pt x="0" y="0"/>
                </a:moveTo>
                <a:lnTo>
                  <a:pt x="2584846" y="0"/>
                </a:lnTo>
                <a:lnTo>
                  <a:pt x="2584846" y="3038555"/>
                </a:lnTo>
                <a:lnTo>
                  <a:pt x="0" y="3038555"/>
                </a:lnTo>
                <a:lnTo>
                  <a:pt x="0" y="0"/>
                </a:lnTo>
                <a:close/>
              </a:path>
            </a:pathLst>
          </a:custGeom>
          <a:blipFill>
            <a:blip r:embed="rId6"/>
            <a:stretch>
              <a:fillRect l="-18626" t="-9566" r="-23108" b="-11004"/>
            </a:stretch>
          </a:blipFill>
        </p:spPr>
      </p:sp>
      <p:sp>
        <p:nvSpPr>
          <p:cNvPr name="TextBox 19" id="19"/>
          <p:cNvSpPr txBox="true"/>
          <p:nvPr/>
        </p:nvSpPr>
        <p:spPr>
          <a:xfrm rot="0">
            <a:off x="0" y="7157414"/>
            <a:ext cx="9753600" cy="134197"/>
          </a:xfrm>
          <a:prstGeom prst="rect">
            <a:avLst/>
          </a:prstGeom>
        </p:spPr>
        <p:txBody>
          <a:bodyPr anchor="t" rtlCol="false" tIns="0" lIns="0" bIns="0" rIns="0">
            <a:spAutoFit/>
          </a:bodyPr>
          <a:lstStyle/>
          <a:p>
            <a:pPr algn="ctr">
              <a:lnSpc>
                <a:spcPts val="1120"/>
              </a:lnSpc>
              <a:spcBef>
                <a:spcPct val="0"/>
              </a:spcBef>
            </a:pPr>
            <a:r>
              <a:rPr lang="en-US" b="true" sz="800" i="true" spc="93">
                <a:solidFill>
                  <a:srgbClr val="000000"/>
                </a:solidFill>
                <a:latin typeface="Open Sans SemiCondensed Bold Italics"/>
                <a:ea typeface="Open Sans SemiCondensed Bold Italics"/>
                <a:cs typeface="Open Sans SemiCondensed Bold Italics"/>
                <a:sym typeface="Open Sans SemiCondensed Bold Italics"/>
              </a:rPr>
              <a:t>C.R.C. Pro 360° - Pro Formation - Pro RH - Pro Digital Web Media - Pro Consulting | 06 88 09 87 95 | contact@crcpro.fr  | www.crcpro.fr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DAGgHoioVY8</dc:identifier>
  <dcterms:modified xsi:type="dcterms:W3CDTF">2011-08-01T06:04:30Z</dcterms:modified>
  <cp:revision>1</cp:revision>
  <dc:title>Présentation P.H.A.R.E - Learning CFA &amp;OF</dc:title>
</cp:coreProperties>
</file>