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258" r:id="rId4"/>
    <p:sldId id="259" r:id="rId5"/>
    <p:sldId id="260" r:id="rId6"/>
    <p:sldId id="261" r:id="rId7"/>
    <p:sldId id="300" r:id="rId8"/>
    <p:sldId id="262" r:id="rId9"/>
    <p:sldId id="301" r:id="rId10"/>
    <p:sldId id="263" r:id="rId11"/>
    <p:sldId id="264" r:id="rId12"/>
    <p:sldId id="265" r:id="rId13"/>
    <p:sldId id="266" r:id="rId14"/>
    <p:sldId id="302" r:id="rId15"/>
    <p:sldId id="267" r:id="rId16"/>
    <p:sldId id="303" r:id="rId17"/>
    <p:sldId id="268" r:id="rId18"/>
    <p:sldId id="269" r:id="rId19"/>
    <p:sldId id="270" r:id="rId20"/>
    <p:sldId id="271" r:id="rId21"/>
    <p:sldId id="272" r:id="rId22"/>
    <p:sldId id="273" r:id="rId23"/>
    <p:sldId id="297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99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304" r:id="rId49"/>
    <p:sldId id="305" r:id="rId50"/>
    <p:sldId id="306" r:id="rId51"/>
    <p:sldId id="298" r:id="rId52"/>
  </p:sldIdLst>
  <p:sldSz cx="12188825" cy="6858000"/>
  <p:notesSz cx="6807200" cy="993933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8" d="100"/>
          <a:sy n="128" d="100"/>
        </p:scale>
        <p:origin x="2011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391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680720" y="4783258"/>
            <a:ext cx="5445760" cy="3913339"/>
          </a:xfrm>
          <a:prstGeom prst="rect">
            <a:avLst/>
          </a:prstGeom>
        </p:spPr>
        <p:txBody>
          <a:bodyPr lIns="80394" tIns="40197" rIns="80394" bIns="40197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55441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680720" y="4783258"/>
            <a:ext cx="5445760" cy="3913339"/>
          </a:xfrm>
          <a:prstGeom prst="rect">
            <a:avLst/>
          </a:prstGeom>
        </p:spPr>
        <p:txBody>
          <a:bodyPr lIns="80394" tIns="40197" rIns="80394" bIns="40197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4734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680720" y="4783258"/>
            <a:ext cx="5445760" cy="3913339"/>
          </a:xfrm>
          <a:prstGeom prst="rect">
            <a:avLst/>
          </a:prstGeom>
        </p:spPr>
        <p:txBody>
          <a:bodyPr lIns="80394" tIns="40197" rIns="80394" bIns="40197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01948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680720" y="4783258"/>
            <a:ext cx="5445760" cy="3913339"/>
          </a:xfrm>
          <a:prstGeom prst="rect">
            <a:avLst/>
          </a:prstGeom>
        </p:spPr>
        <p:txBody>
          <a:bodyPr lIns="80394" tIns="40197" rIns="80394" bIns="40197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11405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680720" y="4783258"/>
            <a:ext cx="5445760" cy="3913339"/>
          </a:xfrm>
          <a:prstGeom prst="rect">
            <a:avLst/>
          </a:prstGeom>
        </p:spPr>
        <p:txBody>
          <a:bodyPr lIns="80394" tIns="40197" rIns="80394" bIns="40197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1531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680720" y="4783258"/>
            <a:ext cx="5445760" cy="3913339"/>
          </a:xfrm>
          <a:prstGeom prst="rect">
            <a:avLst/>
          </a:prstGeom>
        </p:spPr>
        <p:txBody>
          <a:bodyPr lIns="80394" tIns="40197" rIns="80394" bIns="40197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756973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680720" y="4783258"/>
            <a:ext cx="5445760" cy="3913339"/>
          </a:xfrm>
          <a:prstGeom prst="rect">
            <a:avLst/>
          </a:prstGeom>
        </p:spPr>
        <p:txBody>
          <a:bodyPr lIns="80394" tIns="40197" rIns="80394" bIns="40197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46563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80394" tIns="40197" rIns="80394" bIns="40197"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lIns="80394" tIns="40197" rIns="80394" bIns="40197"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lIns="80394" tIns="40197" rIns="80394" bIns="40197"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>
          <a:xfrm>
            <a:off x="680720" y="4783258"/>
            <a:ext cx="5445760" cy="3913339"/>
          </a:xfrm>
          <a:prstGeom prst="rect">
            <a:avLst/>
          </a:prstGeom>
        </p:spPr>
        <p:txBody>
          <a:bodyPr lIns="80394" tIns="40197" rIns="80394" bIns="40197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4716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Jy6rKROkHjs?list=PLmB3gJz99LCkCqYxwW_Djh72fU4P87q7U" TargetMode="Externa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Ff_wrex6Y4E?list=PLmB3gJz99LCkCqYxwW_Djh72fU4P87q7U" TargetMode="External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zknrTQpIsLU?list=PLmB3gJz99LCkCqYxwW_Djh72fU4P87q7U" TargetMode="Externa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BFu-e4fnZvg?list=PLmB3gJz99LCkCqYxwW_Djh72fU4P87q7U" TargetMode="Externa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3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03920" y="-2011680"/>
            <a:ext cx="5943600" cy="5943600"/>
          </a:xfrm>
          <a:prstGeom prst="ellipse">
            <a:avLst/>
          </a:prstGeom>
          <a:solidFill>
            <a:srgbClr val="0F4657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-1645920" y="4023360"/>
            <a:ext cx="4572000" cy="4572000"/>
          </a:xfrm>
          <a:prstGeom prst="ellipse">
            <a:avLst/>
          </a:prstGeom>
          <a:solidFill>
            <a:srgbClr val="0F4657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" name="Shape 2"/>
          <p:cNvSpPr/>
          <p:nvPr/>
        </p:nvSpPr>
        <p:spPr>
          <a:xfrm>
            <a:off x="822960" y="640080"/>
            <a:ext cx="2697480" cy="1481328"/>
          </a:xfrm>
          <a:prstGeom prst="roundRect">
            <a:avLst>
              <a:gd name="adj" fmla="val 617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5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420" y="763524"/>
            <a:ext cx="2194560" cy="12344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8680" y="2395728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7FB8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FORMATION SESSION PRO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29260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dirty="0">
                <a:solidFill>
                  <a:srgbClr val="CFE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1</a:t>
            </a:r>
            <a:endParaRPr lang="en-US" sz="3000" dirty="0"/>
          </a:p>
        </p:txBody>
      </p:sp>
      <p:sp>
        <p:nvSpPr>
          <p:cNvPr id="8" name="Text 5"/>
          <p:cNvSpPr/>
          <p:nvPr/>
        </p:nvSpPr>
        <p:spPr>
          <a:xfrm>
            <a:off x="822960" y="3520440"/>
            <a:ext cx="102412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Opérateur de surfaçage</a:t>
            </a:r>
            <a:endParaRPr lang="en-US" sz="5800" dirty="0"/>
          </a:p>
        </p:txBody>
      </p:sp>
      <p:sp>
        <p:nvSpPr>
          <p:cNvPr id="9" name="Text 6"/>
          <p:cNvSpPr/>
          <p:nvPr/>
        </p:nvSpPr>
        <p:spPr>
          <a:xfrm>
            <a:off x="868680" y="502920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kern="0" spc="400" dirty="0">
                <a:solidFill>
                  <a:srgbClr val="7FB8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3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2926080"/>
            <a:ext cx="5486400" cy="5486400"/>
          </a:xfrm>
          <a:prstGeom prst="ellipse">
            <a:avLst/>
          </a:prstGeom>
          <a:solidFill>
            <a:srgbClr val="0F4657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22960" y="2148840"/>
            <a:ext cx="2468880" cy="2468880"/>
          </a:xfrm>
          <a:prstGeom prst="ellipse">
            <a:avLst/>
          </a:prstGeom>
          <a:ln w="38100">
            <a:solidFill>
              <a:srgbClr val="00729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822960" y="2148840"/>
            <a:ext cx="24688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3657600" y="2651760"/>
            <a:ext cx="7863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Opération de surfaçage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3703320" y="370332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FC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Préparation, démarrage, conduite, sortie de piste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 · OPÉRATION DE SURFAÇAGE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Trois paramètres, une exigence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48640" y="1737360"/>
            <a:ext cx="2011680" cy="1280160"/>
          </a:xfrm>
          <a:prstGeom prst="roundRect">
            <a:avLst>
              <a:gd name="adj" fmla="val 5714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Text 5"/>
          <p:cNvSpPr/>
          <p:nvPr/>
        </p:nvSpPr>
        <p:spPr>
          <a:xfrm>
            <a:off x="548640" y="1737360"/>
            <a:ext cx="2011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Vitesse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2743200" y="1737360"/>
            <a:ext cx="2011680" cy="1280160"/>
          </a:xfrm>
          <a:prstGeom prst="roundRect">
            <a:avLst>
              <a:gd name="adj" fmla="val 5714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Text 7"/>
          <p:cNvSpPr/>
          <p:nvPr/>
        </p:nvSpPr>
        <p:spPr>
          <a:xfrm>
            <a:off x="2743200" y="1737360"/>
            <a:ext cx="2011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Coupe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4937760" y="1737360"/>
            <a:ext cx="2011680" cy="1280160"/>
          </a:xfrm>
          <a:prstGeom prst="roundRect">
            <a:avLst>
              <a:gd name="adj" fmla="val 5714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2" name="Text 9"/>
          <p:cNvSpPr/>
          <p:nvPr/>
        </p:nvSpPr>
        <p:spPr>
          <a:xfrm>
            <a:off x="4937760" y="1737360"/>
            <a:ext cx="20116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Épandage</a:t>
            </a:r>
            <a:endParaRPr lang="en-US" sz="2000" dirty="0"/>
          </a:p>
        </p:txBody>
      </p:sp>
      <p:sp>
        <p:nvSpPr>
          <p:cNvPr id="13" name="Shape 10"/>
          <p:cNvSpPr/>
          <p:nvPr/>
        </p:nvSpPr>
        <p:spPr>
          <a:xfrm>
            <a:off x="7223760" y="2148840"/>
            <a:ext cx="1005840" cy="457200"/>
          </a:xfrm>
          <a:prstGeom prst="rightArrow">
            <a:avLst/>
          </a:prstGeom>
          <a:solidFill>
            <a:srgbClr val="D98A2B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4" name="Text 11"/>
          <p:cNvSpPr/>
          <p:nvPr/>
        </p:nvSpPr>
        <p:spPr>
          <a:xfrm>
            <a:off x="8321040" y="1737360"/>
            <a:ext cx="32918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D98A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RÉGULARITÉ</a:t>
            </a:r>
            <a:endParaRPr lang="en-US" sz="2200" dirty="0"/>
          </a:p>
        </p:txBody>
      </p:sp>
      <p:sp>
        <p:nvSpPr>
          <p:cNvPr id="15" name="Shape 12"/>
          <p:cNvSpPr/>
          <p:nvPr/>
        </p:nvSpPr>
        <p:spPr>
          <a:xfrm>
            <a:off x="548640" y="3429000"/>
            <a:ext cx="5486400" cy="2286000"/>
          </a:xfrm>
          <a:prstGeom prst="roundRect">
            <a:avLst>
              <a:gd name="adj" fmla="val 3200"/>
            </a:avLst>
          </a:prstGeom>
          <a:solidFill>
            <a:srgbClr val="0B3A4A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6" name="Text 13"/>
          <p:cNvSpPr/>
          <p:nvPr/>
        </p:nvSpPr>
        <p:spPr>
          <a:xfrm>
            <a:off x="914400" y="3703320"/>
            <a:ext cx="475488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10 min</a:t>
            </a:r>
            <a:endParaRPr lang="en-US" sz="4400" dirty="0"/>
          </a:p>
          <a:p>
            <a:pPr marL="0" indent="0">
              <a:buNone/>
            </a:pPr>
            <a:r>
              <a:rPr lang="en-US" sz="1400" dirty="0">
                <a:solidFill>
                  <a:srgbClr val="CFE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 un bon surfaçage sur une piste 60 × 30 m (≈ 1 min / tour)</a:t>
            </a:r>
            <a:endParaRPr lang="en-US" sz="4400" dirty="0"/>
          </a:p>
        </p:txBody>
      </p:sp>
      <p:sp>
        <p:nvSpPr>
          <p:cNvPr id="17" name="Shape 14"/>
          <p:cNvSpPr/>
          <p:nvPr/>
        </p:nvSpPr>
        <p:spPr>
          <a:xfrm>
            <a:off x="6355080" y="3429000"/>
            <a:ext cx="5303520" cy="2286000"/>
          </a:xfrm>
          <a:prstGeom prst="roundRect">
            <a:avLst>
              <a:gd name="adj" fmla="val 3200"/>
            </a:avLst>
          </a:prstGeom>
          <a:solidFill>
            <a:srgbClr val="EAF3F7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8" name="Text 15"/>
          <p:cNvSpPr/>
          <p:nvPr/>
        </p:nvSpPr>
        <p:spPr>
          <a:xfrm>
            <a:off x="6629400" y="3657600"/>
            <a:ext cx="48006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56 × 26 m : deux tours en moins — 58 × 28 m : un tour en moins</a:t>
            </a:r>
            <a:endParaRPr lang="en-US" sz="1400" dirty="0"/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Démarrage et sortie de piste : deux opérations sensibles</a:t>
            </a:r>
            <a:endParaRPr lang="en-US" sz="1400" dirty="0"/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surfaçage trop rapide ne donnera jamais un bon résultat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 · OPÉRATION DE SURFAÇAGE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Préparation de la machine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48640" y="1508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Vérifier les niveaux et laisser préchauffer ≈ 2 min (moteur thermique). Préchauffe inutile en électrique.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48640" y="2103120"/>
            <a:ext cx="5486400" cy="2743200"/>
          </a:xfrm>
          <a:prstGeom prst="roundRect">
            <a:avLst>
              <a:gd name="adj" fmla="val 2667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822960" y="22402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Vérifications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822960" y="2651760"/>
            <a:ext cx="493776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Niveau d'huile moteur</a:t>
            </a:r>
            <a:endParaRPr lang="en-US" sz="135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Niveau d'huile hydraulique</a:t>
            </a:r>
            <a:endParaRPr lang="en-US" sz="135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Liquide de refroidissement</a:t>
            </a:r>
            <a:endParaRPr lang="en-US" sz="135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Batteries et charge (électrique)</a:t>
            </a:r>
            <a:endParaRPr lang="en-US" sz="135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Contrôle visuel des pneumatiques</a:t>
            </a:r>
            <a:endParaRPr lang="en-US" sz="135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Contrôle général (pas de fuite, serpillère ok, coupe à zéro)</a:t>
            </a:r>
            <a:endParaRPr lang="en-US" sz="135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Bouteilles de gaz (poids, robinets)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355080" y="2103120"/>
            <a:ext cx="5303520" cy="2743200"/>
          </a:xfrm>
          <a:prstGeom prst="roundRect">
            <a:avLst>
              <a:gd name="adj" fmla="val 2667"/>
            </a:avLst>
          </a:prstGeom>
          <a:solidFill>
            <a:srgbClr val="EAF3F7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2" name="Shape 9"/>
          <p:cNvSpPr/>
          <p:nvPr/>
        </p:nvSpPr>
        <p:spPr>
          <a:xfrm>
            <a:off x="6583680" y="2331720"/>
            <a:ext cx="548640" cy="54864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3" name="Text 10"/>
          <p:cNvSpPr/>
          <p:nvPr/>
        </p:nvSpPr>
        <p:spPr>
          <a:xfrm>
            <a:off x="6583680" y="23317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7269480" y="2331720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Spécial Zamboni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629400" y="3108960"/>
            <a:ext cx="47548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pas remplir le réservoir de lavage à plus de </a:t>
            </a:r>
            <a:r>
              <a:rPr lang="en-US" sz="1500" b="1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¾ (75 %)</a:t>
            </a: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pour éviter tout débordement en cours de surfaçage.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548640" y="50749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remplissage des réservoirs d'eau peut se faire pendant le préchauffage.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 · OPÉRATION DE SURFAÇAGE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Démarrage — les 11 étapes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48640" y="146304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surfaceuse manœuvre impérativement en l'absence de public. Conduite lente pour bien régler chaque outil.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48640" y="2011680"/>
            <a:ext cx="5486400" cy="3794760"/>
          </a:xfrm>
          <a:prstGeom prst="roundRect">
            <a:avLst>
              <a:gd name="adj" fmla="val 1928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868680" y="2240280"/>
            <a:ext cx="493776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Font typeface="+mj-lt"/>
              <a:buAutoNum type="arabicPeriod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Monter le sabot</a:t>
            </a:r>
            <a:endParaRPr lang="en-US" sz="1350" dirty="0"/>
          </a:p>
          <a:p>
            <a:pPr marL="342900" indent="-342900">
              <a:spcAft>
                <a:spcPts val="900"/>
              </a:spcAft>
              <a:buSzPct val="100000"/>
              <a:buFont typeface="+mj-lt"/>
              <a:buAutoNum type="arabicPeriod" startAt="2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Baisser la benne</a:t>
            </a:r>
            <a:endParaRPr lang="en-US" sz="1350" dirty="0"/>
          </a:p>
          <a:p>
            <a:pPr marL="342900" indent="-342900">
              <a:spcAft>
                <a:spcPts val="900"/>
              </a:spcAft>
              <a:buSzPct val="100000"/>
              <a:buFont typeface="+mj-lt"/>
              <a:buAutoNum type="arabicPeriod" startAt="3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Reculer sur la glace (signaler, vérifier les obstacles)</a:t>
            </a:r>
            <a:endParaRPr lang="en-US" sz="1350" dirty="0"/>
          </a:p>
          <a:p>
            <a:pPr marL="342900" indent="-342900">
              <a:spcAft>
                <a:spcPts val="900"/>
              </a:spcAft>
              <a:buSzPct val="100000"/>
              <a:buFont typeface="+mj-lt"/>
              <a:buAutoNum type="arabicPeriod" startAt="4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Régime de travail, avancer lentement</a:t>
            </a:r>
            <a:endParaRPr lang="en-US" sz="1350" dirty="0"/>
          </a:p>
          <a:p>
            <a:pPr marL="342900" indent="-342900">
              <a:spcAft>
                <a:spcPts val="900"/>
              </a:spcAft>
              <a:buSzPct val="100000"/>
              <a:buFont typeface="+mj-lt"/>
              <a:buAutoNum type="arabicPeriod" startAt="5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Descendre le sabot</a:t>
            </a:r>
            <a:endParaRPr lang="en-US" sz="1350" dirty="0"/>
          </a:p>
          <a:p>
            <a:pPr marL="342900" indent="-342900">
              <a:spcAft>
                <a:spcPts val="900"/>
              </a:spcAft>
              <a:buSzPct val="100000"/>
              <a:buFont typeface="+mj-lt"/>
              <a:buAutoNum type="arabicPeriod" startAt="6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Enclencher le convoyeur / vis sans fin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6355080" y="2011680"/>
            <a:ext cx="5303520" cy="3794760"/>
          </a:xfrm>
          <a:prstGeom prst="roundRect">
            <a:avLst>
              <a:gd name="adj" fmla="val 1928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1" name="Text 8"/>
          <p:cNvSpPr/>
          <p:nvPr/>
        </p:nvSpPr>
        <p:spPr>
          <a:xfrm>
            <a:off x="6675120" y="2240280"/>
            <a:ext cx="4754880" cy="3108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900"/>
              </a:spcAft>
              <a:buSzPct val="100000"/>
              <a:buFont typeface="+mj-lt"/>
              <a:buAutoNum type="arabicPeriod" startAt="7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Régler la profondeur de coupe</a:t>
            </a:r>
            <a:endParaRPr lang="en-US" sz="1350" dirty="0"/>
          </a:p>
          <a:p>
            <a:pPr marL="342900" indent="-342900">
              <a:spcAft>
                <a:spcPts val="900"/>
              </a:spcAft>
              <a:buSzPct val="100000"/>
              <a:buFont typeface="+mj-lt"/>
              <a:buAutoNum type="arabicPeriod" startAt="8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Ouvrir la vanne de lavage*</a:t>
            </a:r>
            <a:endParaRPr lang="en-US" sz="1350" dirty="0"/>
          </a:p>
          <a:p>
            <a:pPr marL="342900" indent="-342900">
              <a:spcAft>
                <a:spcPts val="900"/>
              </a:spcAft>
              <a:buSzPct val="100000"/>
              <a:buFont typeface="+mj-lt"/>
              <a:buAutoNum type="arabicPeriod" startAt="9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Ouvrir le balai de bordure</a:t>
            </a:r>
            <a:endParaRPr lang="en-US" sz="1350" dirty="0"/>
          </a:p>
          <a:p>
            <a:pPr marL="342900" indent="-342900">
              <a:spcAft>
                <a:spcPts val="900"/>
              </a:spcAft>
              <a:buSzPct val="100000"/>
              <a:buFont typeface="+mj-lt"/>
              <a:buAutoNum type="arabicPeriod" startAt="10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Ouvrir la vanne d'épandage</a:t>
            </a:r>
            <a:endParaRPr lang="en-US" sz="1350" dirty="0"/>
          </a:p>
          <a:p>
            <a:pPr marL="342900" indent="-342900">
              <a:spcAft>
                <a:spcPts val="900"/>
              </a:spcAft>
              <a:buSzPct val="100000"/>
              <a:buFont typeface="+mj-lt"/>
              <a:buAutoNum type="arabicPeriod" startAt="11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Enclencher la pompe de lavage après ≈ 30 m*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75120" y="5440680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 machines équipées de l'option lavage de glace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8536108B-5EF3-AA0D-24E9-BB1430928D06}"/>
              </a:ext>
            </a:extLst>
          </p:cNvPr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 · OPÉRATION DE SURFAÇAGE</a:t>
            </a:r>
            <a:endParaRPr lang="en-US" sz="12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083F84BA-3575-26BD-D471-63070F080875}"/>
              </a:ext>
            </a:extLst>
          </p:cNvPr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Démarrage — les 11 étapes</a:t>
            </a:r>
            <a:endParaRPr lang="en-US" sz="2900" dirty="0"/>
          </a:p>
        </p:txBody>
      </p:sp>
      <p:pic>
        <p:nvPicPr>
          <p:cNvPr id="6" name="Média en ligne 5" title="3 débuter un surfacage">
            <a:hlinkClick r:id="" action="ppaction://media"/>
            <a:extLst>
              <a:ext uri="{FF2B5EF4-FFF2-40B4-BE49-F238E27FC236}">
                <a16:creationId xmlns:a16="http://schemas.microsoft.com/office/drawing/2014/main" id="{948379ED-A025-8A5D-E4EF-A4835084EF4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69218" y="1372950"/>
            <a:ext cx="9450388" cy="533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32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 · OPÉRATION DE SURFAÇAGE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surfaçage : régularité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548640" y="4937760"/>
            <a:ext cx="5852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Exemple de circuit optimisé (éviter les tours à vide)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6720840" y="1600200"/>
            <a:ext cx="4937760" cy="4114800"/>
          </a:xfrm>
          <a:prstGeom prst="roundRect">
            <a:avLst>
              <a:gd name="adj" fmla="val 1778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Text 6"/>
          <p:cNvSpPr/>
          <p:nvPr/>
        </p:nvSpPr>
        <p:spPr>
          <a:xfrm>
            <a:off x="7040880" y="1874520"/>
            <a:ext cx="4343400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•"/>
            </a:pPr>
            <a:r>
              <a:rPr lang="en-US" sz="14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Optimiser le circuit pour éviter les passages à vide</a:t>
            </a:r>
            <a:endParaRPr lang="en-US" sz="1450" dirty="0"/>
          </a:p>
          <a:p>
            <a:pPr marL="203200" indent="-203200">
              <a:spcAft>
                <a:spcPts val="1400"/>
              </a:spcAft>
              <a:buSzPct val="100000"/>
              <a:buChar char="•"/>
            </a:pPr>
            <a:r>
              <a:rPr lang="en-US" sz="14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Conduite régulière : régime et vitesse homogènes</a:t>
            </a:r>
            <a:endParaRPr lang="en-US" sz="1450" dirty="0"/>
          </a:p>
          <a:p>
            <a:pPr marL="203200" indent="-203200">
              <a:spcAft>
                <a:spcPts val="1400"/>
              </a:spcAft>
              <a:buSzPct val="100000"/>
              <a:buChar char="•"/>
            </a:pPr>
            <a:r>
              <a:rPr lang="en-US" sz="14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pas accélérer en ligne droite ni ralentir en virage</a:t>
            </a:r>
            <a:endParaRPr lang="en-US" sz="1450" dirty="0"/>
          </a:p>
          <a:p>
            <a:pPr marL="203200" indent="-203200">
              <a:spcAft>
                <a:spcPts val="1400"/>
              </a:spcAft>
              <a:buSzPct val="100000"/>
              <a:buChar char="•"/>
            </a:pPr>
            <a:r>
              <a:rPr lang="en-US" sz="14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roulette de bordure guide seulement — ne jamais appuyer la machine contre la bordure</a:t>
            </a:r>
            <a:endParaRPr lang="en-US" sz="1450" dirty="0"/>
          </a:p>
          <a:p>
            <a:pPr marL="203200" indent="-203200">
              <a:spcAft>
                <a:spcPts val="1400"/>
              </a:spcAft>
              <a:buSzPct val="100000"/>
              <a:buChar char="•"/>
            </a:pPr>
            <a:r>
              <a:rPr lang="en-US" sz="14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Regarder régulièrement derrière soi pour contrôler le résultat</a:t>
            </a:r>
            <a:endParaRPr lang="en-US" sz="145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894FD24-FA00-4A78-23E8-873EFFD730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2" t="10250" r="8878" b="13574"/>
          <a:stretch/>
        </p:blipFill>
        <p:spPr bwMode="auto">
          <a:xfrm>
            <a:off x="434975" y="1679575"/>
            <a:ext cx="6445885" cy="32581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90433263-FEEC-A674-4A75-89A8BA12027C}"/>
              </a:ext>
            </a:extLst>
          </p:cNvPr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 · OPÉRATION DE SURFAÇAGE</a:t>
            </a:r>
            <a:endParaRPr lang="en-US" sz="12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3B8CEB69-8ACC-610C-1EA3-7F4BD122EB34}"/>
              </a:ext>
            </a:extLst>
          </p:cNvPr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surfaçage : régularité</a:t>
            </a:r>
            <a:endParaRPr lang="en-US" sz="2900" dirty="0"/>
          </a:p>
        </p:txBody>
      </p:sp>
      <p:pic>
        <p:nvPicPr>
          <p:cNvPr id="6" name="Média en ligne 5" title="Surfaçage IceCat">
            <a:hlinkClick r:id="" action="ppaction://media"/>
            <a:extLst>
              <a:ext uri="{FF2B5EF4-FFF2-40B4-BE49-F238E27FC236}">
                <a16:creationId xmlns:a16="http://schemas.microsoft.com/office/drawing/2014/main" id="{C0C27C1F-A105-EFD6-BA32-BA6FB3048E8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82641" y="1383381"/>
            <a:ext cx="9423541" cy="5320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364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 · OPÉRATION DE SURFAÇAGE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virage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  <p:sp>
        <p:nvSpPr>
          <p:cNvPr id="8" name="Text 4"/>
          <p:cNvSpPr/>
          <p:nvPr/>
        </p:nvSpPr>
        <p:spPr>
          <a:xfrm>
            <a:off x="548640" y="5074920"/>
            <a:ext cx="6007608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gauche : virage trop serré (traces). À droite : courbe régulière.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7635240" y="1645920"/>
            <a:ext cx="4023360" cy="3566160"/>
          </a:xfrm>
          <a:prstGeom prst="roundRect">
            <a:avLst>
              <a:gd name="adj" fmla="val 2051"/>
            </a:avLst>
          </a:prstGeom>
          <a:solidFill>
            <a:srgbClr val="EAF3F7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Text 6"/>
          <p:cNvSpPr/>
          <p:nvPr/>
        </p:nvSpPr>
        <p:spPr>
          <a:xfrm>
            <a:off x="7909560" y="1874520"/>
            <a:ext cx="3474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pas virer trop tôt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7909560" y="2377440"/>
            <a:ext cx="352044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Maintenir une courbe régulière pour ne pas laisser de traces</a:t>
            </a:r>
            <a:endParaRPr lang="en-US" sz="1350" dirty="0"/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Fortes périodes (&gt; 10 surfaçages/jour) : réduire coupe et épandage à chaque virage, surtout en hockey</a:t>
            </a:r>
            <a:endParaRPr lang="en-US" sz="1350" dirty="0"/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Évite l'accumulation d'eau et le creusement au niveau des cages</a:t>
            </a:r>
            <a:endParaRPr lang="en-US" sz="135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6973BC8-7A56-2833-0394-97C1631D1A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54" r="18981" b="13874"/>
          <a:stretch/>
        </p:blipFill>
        <p:spPr bwMode="auto">
          <a:xfrm>
            <a:off x="1130300" y="1843352"/>
            <a:ext cx="2324100" cy="2812415"/>
          </a:xfrm>
          <a:prstGeom prst="rect">
            <a:avLst/>
          </a:prstGeom>
          <a:ln w="9525" cap="flat" cmpd="sng" algn="ctr">
            <a:solidFill>
              <a:srgbClr val="B2B2B3"/>
            </a:solidFill>
            <a:prstDash val="solid"/>
            <a:round/>
            <a:headEnd type="none" w="med" len="med"/>
            <a:tailEnd type="none" w="med" len="med"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F533E3D-B1CA-AB86-6839-515E367061E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85" r="16667" b="12992"/>
          <a:stretch/>
        </p:blipFill>
        <p:spPr bwMode="auto">
          <a:xfrm>
            <a:off x="3883660" y="1843352"/>
            <a:ext cx="2308860" cy="2834640"/>
          </a:xfrm>
          <a:prstGeom prst="rect">
            <a:avLst/>
          </a:prstGeom>
          <a:ln>
            <a:solidFill>
              <a:srgbClr val="B2B2B3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07C157ED-6FA9-8DBD-D54A-C6E4A4DFC5BD}"/>
              </a:ext>
            </a:extLst>
          </p:cNvPr>
          <p:cNvGrpSpPr/>
          <p:nvPr/>
        </p:nvGrpSpPr>
        <p:grpSpPr>
          <a:xfrm>
            <a:off x="3112135" y="1440127"/>
            <a:ext cx="567055" cy="614680"/>
            <a:chOff x="0" y="0"/>
            <a:chExt cx="800100" cy="800100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945AD4DD-77CF-47BB-D35F-3DC081A18B14}"/>
                </a:ext>
              </a:extLst>
            </p:cNvPr>
            <p:cNvSpPr/>
            <p:nvPr/>
          </p:nvSpPr>
          <p:spPr>
            <a:xfrm>
              <a:off x="0" y="0"/>
              <a:ext cx="800100" cy="80010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pic>
          <p:nvPicPr>
            <p:cNvPr id="19" name="Graphique 196" descr="Fermer">
              <a:extLst>
                <a:ext uri="{FF2B5EF4-FFF2-40B4-BE49-F238E27FC236}">
                  <a16:creationId xmlns:a16="http://schemas.microsoft.com/office/drawing/2014/main" id="{44AB5D8C-42DC-A4C8-268F-455CE2DC8EB4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5725" y="76200"/>
              <a:ext cx="657225" cy="657225"/>
            </a:xfrm>
            <a:prstGeom prst="rect">
              <a:avLst/>
            </a:prstGeom>
          </p:spPr>
        </p:pic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6EEA02BE-9C95-75FD-01B9-A5ACA022A959}"/>
              </a:ext>
            </a:extLst>
          </p:cNvPr>
          <p:cNvGrpSpPr/>
          <p:nvPr/>
        </p:nvGrpSpPr>
        <p:grpSpPr>
          <a:xfrm>
            <a:off x="5779770" y="1450287"/>
            <a:ext cx="630555" cy="612775"/>
            <a:chOff x="0" y="0"/>
            <a:chExt cx="1076325" cy="1009650"/>
          </a:xfrm>
        </p:grpSpPr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F8028778-8214-E11D-97E1-71AE10F71E34}"/>
                </a:ext>
              </a:extLst>
            </p:cNvPr>
            <p:cNvSpPr/>
            <p:nvPr/>
          </p:nvSpPr>
          <p:spPr>
            <a:xfrm>
              <a:off x="0" y="0"/>
              <a:ext cx="1076325" cy="100965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fr-FR"/>
            </a:p>
          </p:txBody>
        </p:sp>
        <p:pic>
          <p:nvPicPr>
            <p:cNvPr id="17" name="Graphique 195" descr="Coche">
              <a:extLst>
                <a:ext uri="{FF2B5EF4-FFF2-40B4-BE49-F238E27FC236}">
                  <a16:creationId xmlns:a16="http://schemas.microsoft.com/office/drawing/2014/main" id="{1CAEB42A-E6D8-9E73-C3CA-86AB7663AEAA}"/>
                </a:ext>
              </a:extLst>
            </p:cNvPr>
            <p:cNvPicPr>
              <a:picLocks noChangeAspect="1"/>
            </p:cNvPicPr>
            <p:nvPr/>
          </p:nvPicPr>
          <p:blipFill>
            <a:blip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200" y="38100"/>
              <a:ext cx="914400" cy="9144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 · OPÉRATION DE SURFAÇAGE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 de surfaçage — la séquence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48640" y="1508760"/>
            <a:ext cx="5486400" cy="4297680"/>
          </a:xfrm>
          <a:prstGeom prst="roundRect">
            <a:avLst>
              <a:gd name="adj" fmla="val 1702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Text 5"/>
          <p:cNvSpPr/>
          <p:nvPr/>
        </p:nvSpPr>
        <p:spPr>
          <a:xfrm>
            <a:off x="868680" y="1691640"/>
            <a:ext cx="493776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Font typeface="+mj-lt"/>
              <a:buAutoNum type="arabicPeriod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Dernier tour : couper l'eau de lavage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Font typeface="+mj-lt"/>
              <a:buAutoNum type="arabicPeriod" startAt="2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10 m de la sortie : couper l'épandage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Font typeface="+mj-lt"/>
              <a:buAutoNum type="arabicPeriod" startAt="3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Rouler au pas avant de sortir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Font typeface="+mj-lt"/>
              <a:buAutoNum type="arabicPeriod" startAt="4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Réduire la coupe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Font typeface="+mj-lt"/>
              <a:buAutoNum type="arabicPeriod" startAt="5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Couper le convoyeur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Font typeface="+mj-lt"/>
              <a:buAutoNum type="arabicPeriod" startAt="6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Couper la pompe de lavage (manuellement)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Font typeface="+mj-lt"/>
              <a:buAutoNum type="arabicPeriod" startAt="7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Marquer un arrêt complet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Font typeface="+mj-lt"/>
              <a:buAutoNum type="arabicPeriod" startAt="8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Relever le sabot à l'arrêt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355080" y="1508760"/>
            <a:ext cx="5303520" cy="4297680"/>
          </a:xfrm>
          <a:prstGeom prst="roundRect">
            <a:avLst>
              <a:gd name="adj" fmla="val 1702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Text 7"/>
          <p:cNvSpPr/>
          <p:nvPr/>
        </p:nvSpPr>
        <p:spPr>
          <a:xfrm>
            <a:off x="6675120" y="1691640"/>
            <a:ext cx="47548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Font typeface="+mj-lt"/>
              <a:buAutoNum type="arabicPeriod" startAt="9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Réduire le régime moteur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Font typeface="+mj-lt"/>
              <a:buAutoNum type="arabicPeriod" startAt="10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Relever la serpillère (selon modèle)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Font typeface="+mj-lt"/>
              <a:buAutoNum type="arabicPeriod" startAt="11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Sortir la machine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Font typeface="+mj-lt"/>
              <a:buAutoNum type="arabicPeriod" startAt="12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Frein de parking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Font typeface="+mj-lt"/>
              <a:buAutoNum type="arabicPeriod" startAt="13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Vider la neige dans la fosse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Font typeface="+mj-lt"/>
              <a:buAutoNum type="arabicPeriod" startAt="14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Descendre le rabot sur cales bois, doucement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Font typeface="+mj-lt"/>
              <a:buAutoNum type="arabicPeriod" startAt="15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Laisser la benne ouverte et sécurisée</a:t>
            </a:r>
            <a:endParaRPr lang="en-US" sz="1250" dirty="0"/>
          </a:p>
          <a:p>
            <a:pPr marL="342900" indent="-342900">
              <a:spcAft>
                <a:spcPts val="700"/>
              </a:spcAft>
              <a:buSzPct val="100000"/>
              <a:buFont typeface="+mj-lt"/>
              <a:buAutoNum type="arabicPeriod" startAt="16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Nettoyer la neige du rabot</a:t>
            </a:r>
            <a:endParaRPr lang="en-US" sz="12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 · OPÉRATION DE SURFAÇAGE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 de surfaçage — points de vigilance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48640" y="1737360"/>
            <a:ext cx="5486400" cy="3566160"/>
          </a:xfrm>
          <a:prstGeom prst="roundRect">
            <a:avLst>
              <a:gd name="adj" fmla="val 2051"/>
            </a:avLst>
          </a:prstGeom>
          <a:solidFill>
            <a:srgbClr val="EAF3F7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Shape 5"/>
          <p:cNvSpPr/>
          <p:nvPr/>
        </p:nvSpPr>
        <p:spPr>
          <a:xfrm>
            <a:off x="822960" y="1965960"/>
            <a:ext cx="548640" cy="54864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822960" y="19659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508760" y="1965960"/>
            <a:ext cx="42976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du rabot au stationnement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68680" y="2651760"/>
            <a:ext cx="493776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Bonne pratique : poser le rabot sur cales en bois</a:t>
            </a:r>
            <a:endParaRPr lang="en-US" sz="135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Zamboni : exigence structurelle (obligatoire)</a:t>
            </a:r>
            <a:endParaRPr lang="en-US" sz="135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Engo et WM : non imposé, mais recommandé pour la sécurité et pour soulager l'hydraulique</a:t>
            </a:r>
            <a:endParaRPr lang="en-US" sz="1350" dirty="0"/>
          </a:p>
          <a:p>
            <a:pPr marL="203200" indent="-203200">
              <a:spcAft>
                <a:spcPts val="10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Cales indispensables si le sol du garage est en béton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355080" y="1737360"/>
            <a:ext cx="5303520" cy="3566160"/>
          </a:xfrm>
          <a:prstGeom prst="roundRect">
            <a:avLst>
              <a:gd name="adj" fmla="val 2051"/>
            </a:avLst>
          </a:prstGeom>
          <a:solidFill>
            <a:srgbClr val="EAF3F7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3" name="Shape 10"/>
          <p:cNvSpPr/>
          <p:nvPr/>
        </p:nvSpPr>
        <p:spPr>
          <a:xfrm>
            <a:off x="6629400" y="1965960"/>
            <a:ext cx="548640" cy="548640"/>
          </a:xfrm>
          <a:prstGeom prst="ellipse">
            <a:avLst/>
          </a:prstGeom>
          <a:solidFill>
            <a:srgbClr val="B23A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4" name="Text 11"/>
          <p:cNvSpPr/>
          <p:nvPr/>
        </p:nvSpPr>
        <p:spPr>
          <a:xfrm>
            <a:off x="6629400" y="19659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7315200" y="1965960"/>
            <a:ext cx="4114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Sécurité de la benne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6675120" y="2651760"/>
            <a:ext cx="47548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1000"/>
              </a:spcAft>
              <a:buNone/>
            </a:pPr>
            <a:r>
              <a:rPr lang="en-US" sz="1500" b="1" dirty="0">
                <a:solidFill>
                  <a:srgbClr val="B2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en sécurité (cales) indispensable dès que la benne est levée</a:t>
            </a:r>
            <a:endParaRPr lang="en-US" sz="150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Chargement des batteries</a:t>
            </a:r>
            <a:endParaRPr lang="en-US" sz="150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Remisage de la machine</a:t>
            </a:r>
            <a:endParaRPr lang="en-US" sz="150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Intervention d'un technicien sous la benne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548640" y="54864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Répertorier chaque surfaçage et les heures de fonctionnement dans les tableaux de suivi (maintenance).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Sommaire</a:t>
            </a:r>
            <a:endParaRPr lang="en-US" sz="3400" dirty="0"/>
          </a:p>
        </p:txBody>
      </p:sp>
      <p:pic>
        <p:nvPicPr>
          <p:cNvPr id="3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48640" y="1554480"/>
            <a:ext cx="3529584" cy="1051560"/>
          </a:xfrm>
          <a:prstGeom prst="roundRect">
            <a:avLst>
              <a:gd name="adj" fmla="val 6957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5" name="Shape 2"/>
          <p:cNvSpPr/>
          <p:nvPr/>
        </p:nvSpPr>
        <p:spPr>
          <a:xfrm>
            <a:off x="749808" y="1856232"/>
            <a:ext cx="457200" cy="45720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6" name="Text 3"/>
          <p:cNvSpPr/>
          <p:nvPr/>
        </p:nvSpPr>
        <p:spPr>
          <a:xfrm>
            <a:off x="749808" y="18562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325880" y="1554480"/>
            <a:ext cx="261518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Caractéristiques techniques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4206240" y="1554480"/>
            <a:ext cx="3529584" cy="1051560"/>
          </a:xfrm>
          <a:prstGeom prst="roundRect">
            <a:avLst>
              <a:gd name="adj" fmla="val 6957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Shape 6"/>
          <p:cNvSpPr/>
          <p:nvPr/>
        </p:nvSpPr>
        <p:spPr>
          <a:xfrm>
            <a:off x="4407408" y="1856232"/>
            <a:ext cx="457200" cy="45720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0" name="Text 7"/>
          <p:cNvSpPr/>
          <p:nvPr/>
        </p:nvSpPr>
        <p:spPr>
          <a:xfrm>
            <a:off x="4407408" y="18562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4983480" y="1554480"/>
            <a:ext cx="261518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Principe de fonctionnement</a:t>
            </a:r>
            <a:endParaRPr lang="en-US" sz="1450" dirty="0"/>
          </a:p>
        </p:txBody>
      </p:sp>
      <p:sp>
        <p:nvSpPr>
          <p:cNvPr id="12" name="Shape 9"/>
          <p:cNvSpPr/>
          <p:nvPr/>
        </p:nvSpPr>
        <p:spPr>
          <a:xfrm>
            <a:off x="7863840" y="1554480"/>
            <a:ext cx="3529584" cy="1051560"/>
          </a:xfrm>
          <a:prstGeom prst="roundRect">
            <a:avLst>
              <a:gd name="adj" fmla="val 6957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3" name="Shape 10"/>
          <p:cNvSpPr/>
          <p:nvPr/>
        </p:nvSpPr>
        <p:spPr>
          <a:xfrm>
            <a:off x="8065008" y="1856232"/>
            <a:ext cx="457200" cy="45720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4" name="Text 11"/>
          <p:cNvSpPr/>
          <p:nvPr/>
        </p:nvSpPr>
        <p:spPr>
          <a:xfrm>
            <a:off x="8065008" y="18562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641080" y="1554480"/>
            <a:ext cx="261518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Opération de surfaçage</a:t>
            </a:r>
            <a:endParaRPr lang="en-US" sz="1450" dirty="0"/>
          </a:p>
        </p:txBody>
      </p:sp>
      <p:sp>
        <p:nvSpPr>
          <p:cNvPr id="16" name="Shape 13"/>
          <p:cNvSpPr/>
          <p:nvPr/>
        </p:nvSpPr>
        <p:spPr>
          <a:xfrm>
            <a:off x="548640" y="2715768"/>
            <a:ext cx="3529584" cy="1051560"/>
          </a:xfrm>
          <a:prstGeom prst="roundRect">
            <a:avLst>
              <a:gd name="adj" fmla="val 6957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7" name="Shape 14"/>
          <p:cNvSpPr/>
          <p:nvPr/>
        </p:nvSpPr>
        <p:spPr>
          <a:xfrm>
            <a:off x="749808" y="3017520"/>
            <a:ext cx="457200" cy="45720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8" name="Text 15"/>
          <p:cNvSpPr/>
          <p:nvPr/>
        </p:nvSpPr>
        <p:spPr>
          <a:xfrm>
            <a:off x="749808" y="30175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1325880" y="2715768"/>
            <a:ext cx="261518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Maintenance préventive</a:t>
            </a:r>
            <a:endParaRPr lang="en-US" sz="1450" dirty="0"/>
          </a:p>
        </p:txBody>
      </p:sp>
      <p:sp>
        <p:nvSpPr>
          <p:cNvPr id="20" name="Shape 17"/>
          <p:cNvSpPr/>
          <p:nvPr/>
        </p:nvSpPr>
        <p:spPr>
          <a:xfrm>
            <a:off x="4206240" y="2715768"/>
            <a:ext cx="3529584" cy="1051560"/>
          </a:xfrm>
          <a:prstGeom prst="roundRect">
            <a:avLst>
              <a:gd name="adj" fmla="val 6957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1" name="Shape 18"/>
          <p:cNvSpPr/>
          <p:nvPr/>
        </p:nvSpPr>
        <p:spPr>
          <a:xfrm>
            <a:off x="4407408" y="3017520"/>
            <a:ext cx="457200" cy="45720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2" name="Text 19"/>
          <p:cNvSpPr/>
          <p:nvPr/>
        </p:nvSpPr>
        <p:spPr>
          <a:xfrm>
            <a:off x="4407408" y="30175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4983480" y="2715768"/>
            <a:ext cx="261518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Épaisseurs et températures de glace</a:t>
            </a:r>
            <a:endParaRPr lang="en-US" sz="1450" dirty="0"/>
          </a:p>
        </p:txBody>
      </p:sp>
      <p:sp>
        <p:nvSpPr>
          <p:cNvPr id="24" name="Shape 21"/>
          <p:cNvSpPr/>
          <p:nvPr/>
        </p:nvSpPr>
        <p:spPr>
          <a:xfrm>
            <a:off x="7863840" y="2715768"/>
            <a:ext cx="3529584" cy="1051560"/>
          </a:xfrm>
          <a:prstGeom prst="roundRect">
            <a:avLst>
              <a:gd name="adj" fmla="val 6957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5" name="Shape 22"/>
          <p:cNvSpPr/>
          <p:nvPr/>
        </p:nvSpPr>
        <p:spPr>
          <a:xfrm>
            <a:off x="8065008" y="3017520"/>
            <a:ext cx="457200" cy="45720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6" name="Text 23"/>
          <p:cNvSpPr/>
          <p:nvPr/>
        </p:nvSpPr>
        <p:spPr>
          <a:xfrm>
            <a:off x="8065008" y="30175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8641080" y="2715768"/>
            <a:ext cx="261518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Travail des bords</a:t>
            </a:r>
            <a:endParaRPr lang="en-US" sz="1450" dirty="0"/>
          </a:p>
        </p:txBody>
      </p:sp>
      <p:sp>
        <p:nvSpPr>
          <p:cNvPr id="28" name="Shape 25"/>
          <p:cNvSpPr/>
          <p:nvPr/>
        </p:nvSpPr>
        <p:spPr>
          <a:xfrm>
            <a:off x="548640" y="3877056"/>
            <a:ext cx="3529584" cy="1051560"/>
          </a:xfrm>
          <a:prstGeom prst="roundRect">
            <a:avLst>
              <a:gd name="adj" fmla="val 6957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9" name="Shape 26"/>
          <p:cNvSpPr/>
          <p:nvPr/>
        </p:nvSpPr>
        <p:spPr>
          <a:xfrm>
            <a:off x="749808" y="4178808"/>
            <a:ext cx="457200" cy="45720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0" name="Text 27"/>
          <p:cNvSpPr/>
          <p:nvPr/>
        </p:nvSpPr>
        <p:spPr>
          <a:xfrm>
            <a:off x="749808" y="41788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VII</a:t>
            </a:r>
            <a:endParaRPr lang="en-US" sz="1500" dirty="0"/>
          </a:p>
        </p:txBody>
      </p:sp>
      <p:sp>
        <p:nvSpPr>
          <p:cNvPr id="31" name="Text 28"/>
          <p:cNvSpPr/>
          <p:nvPr/>
        </p:nvSpPr>
        <p:spPr>
          <a:xfrm>
            <a:off x="1325880" y="3877056"/>
            <a:ext cx="261518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Réglage de lame</a:t>
            </a:r>
            <a:endParaRPr lang="en-US" sz="1450" dirty="0"/>
          </a:p>
        </p:txBody>
      </p:sp>
      <p:sp>
        <p:nvSpPr>
          <p:cNvPr id="32" name="Shape 29"/>
          <p:cNvSpPr/>
          <p:nvPr/>
        </p:nvSpPr>
        <p:spPr>
          <a:xfrm>
            <a:off x="4206240" y="3877056"/>
            <a:ext cx="3529584" cy="1051560"/>
          </a:xfrm>
          <a:prstGeom prst="roundRect">
            <a:avLst>
              <a:gd name="adj" fmla="val 6957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3" name="Shape 30"/>
          <p:cNvSpPr/>
          <p:nvPr/>
        </p:nvSpPr>
        <p:spPr>
          <a:xfrm>
            <a:off x="4407408" y="4178808"/>
            <a:ext cx="457200" cy="45720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4" name="Text 31"/>
          <p:cNvSpPr/>
          <p:nvPr/>
        </p:nvSpPr>
        <p:spPr>
          <a:xfrm>
            <a:off x="4407408" y="41788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VIII</a:t>
            </a:r>
            <a:endParaRPr lang="en-US" sz="1500" dirty="0"/>
          </a:p>
        </p:txBody>
      </p:sp>
      <p:sp>
        <p:nvSpPr>
          <p:cNvPr id="35" name="Text 32"/>
          <p:cNvSpPr/>
          <p:nvPr/>
        </p:nvSpPr>
        <p:spPr>
          <a:xfrm>
            <a:off x="4983480" y="3877056"/>
            <a:ext cx="261518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Procédures de sécurité</a:t>
            </a:r>
            <a:endParaRPr lang="en-US" sz="1450" dirty="0"/>
          </a:p>
        </p:txBody>
      </p:sp>
      <p:sp>
        <p:nvSpPr>
          <p:cNvPr id="36" name="Shape 33"/>
          <p:cNvSpPr/>
          <p:nvPr/>
        </p:nvSpPr>
        <p:spPr>
          <a:xfrm>
            <a:off x="7863840" y="3877056"/>
            <a:ext cx="3529584" cy="1051560"/>
          </a:xfrm>
          <a:prstGeom prst="roundRect">
            <a:avLst>
              <a:gd name="adj" fmla="val 6957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37" name="Shape 34"/>
          <p:cNvSpPr/>
          <p:nvPr/>
        </p:nvSpPr>
        <p:spPr>
          <a:xfrm>
            <a:off x="8065008" y="4178808"/>
            <a:ext cx="457200" cy="45720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8" name="Text 35"/>
          <p:cNvSpPr/>
          <p:nvPr/>
        </p:nvSpPr>
        <p:spPr>
          <a:xfrm>
            <a:off x="8065008" y="417880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IX</a:t>
            </a:r>
            <a:endParaRPr lang="en-US" sz="1500" dirty="0"/>
          </a:p>
        </p:txBody>
      </p:sp>
      <p:sp>
        <p:nvSpPr>
          <p:cNvPr id="39" name="Text 36"/>
          <p:cNvSpPr/>
          <p:nvPr/>
        </p:nvSpPr>
        <p:spPr>
          <a:xfrm>
            <a:off x="8641080" y="3877056"/>
            <a:ext cx="261518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Procédures d'urgence</a:t>
            </a:r>
            <a:endParaRPr lang="en-US" sz="1450" dirty="0"/>
          </a:p>
        </p:txBody>
      </p:sp>
      <p:sp>
        <p:nvSpPr>
          <p:cNvPr id="40" name="Shape 37"/>
          <p:cNvSpPr/>
          <p:nvPr/>
        </p:nvSpPr>
        <p:spPr>
          <a:xfrm>
            <a:off x="548640" y="5038344"/>
            <a:ext cx="3529584" cy="1051560"/>
          </a:xfrm>
          <a:prstGeom prst="roundRect">
            <a:avLst>
              <a:gd name="adj" fmla="val 6957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41" name="Shape 38"/>
          <p:cNvSpPr/>
          <p:nvPr/>
        </p:nvSpPr>
        <p:spPr>
          <a:xfrm>
            <a:off x="749808" y="5340096"/>
            <a:ext cx="457200" cy="45720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2" name="Text 39"/>
          <p:cNvSpPr/>
          <p:nvPr/>
        </p:nvSpPr>
        <p:spPr>
          <a:xfrm>
            <a:off x="749808" y="53400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</a:t>
            </a:r>
            <a:endParaRPr lang="en-US" sz="1500" dirty="0"/>
          </a:p>
        </p:txBody>
      </p:sp>
      <p:sp>
        <p:nvSpPr>
          <p:cNvPr id="43" name="Text 40"/>
          <p:cNvSpPr/>
          <p:nvPr/>
        </p:nvSpPr>
        <p:spPr>
          <a:xfrm>
            <a:off x="1325880" y="5038344"/>
            <a:ext cx="261518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Réglementation</a:t>
            </a:r>
            <a:endParaRPr lang="en-US" sz="1450" dirty="0"/>
          </a:p>
        </p:txBody>
      </p:sp>
      <p:sp>
        <p:nvSpPr>
          <p:cNvPr id="44" name="Shape 41"/>
          <p:cNvSpPr/>
          <p:nvPr/>
        </p:nvSpPr>
        <p:spPr>
          <a:xfrm>
            <a:off x="4206240" y="5038344"/>
            <a:ext cx="3529584" cy="1051560"/>
          </a:xfrm>
          <a:prstGeom prst="roundRect">
            <a:avLst>
              <a:gd name="adj" fmla="val 6957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45" name="Shape 42"/>
          <p:cNvSpPr/>
          <p:nvPr/>
        </p:nvSpPr>
        <p:spPr>
          <a:xfrm>
            <a:off x="4407408" y="5340096"/>
            <a:ext cx="457200" cy="45720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46" name="Text 43"/>
          <p:cNvSpPr/>
          <p:nvPr/>
        </p:nvSpPr>
        <p:spPr>
          <a:xfrm>
            <a:off x="4407408" y="534009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XI</a:t>
            </a:r>
            <a:endParaRPr lang="en-US" sz="1500" dirty="0"/>
          </a:p>
        </p:txBody>
      </p:sp>
      <p:sp>
        <p:nvSpPr>
          <p:cNvPr id="47" name="Text 44"/>
          <p:cNvSpPr/>
          <p:nvPr/>
        </p:nvSpPr>
        <p:spPr>
          <a:xfrm>
            <a:off x="4983480" y="5038344"/>
            <a:ext cx="261518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Comportement professionnel</a:t>
            </a:r>
            <a:endParaRPr lang="en-US" sz="14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B3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2926080"/>
            <a:ext cx="5486400" cy="5486400"/>
          </a:xfrm>
          <a:prstGeom prst="ellipse">
            <a:avLst/>
          </a:prstGeom>
          <a:solidFill>
            <a:srgbClr val="0F4657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22960" y="2148840"/>
            <a:ext cx="2468880" cy="2468880"/>
          </a:xfrm>
          <a:prstGeom prst="ellipse">
            <a:avLst/>
          </a:prstGeom>
          <a:ln w="38100">
            <a:solidFill>
              <a:srgbClr val="00729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822960" y="2148840"/>
            <a:ext cx="24688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3657600" y="2651760"/>
            <a:ext cx="7863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Maintenance préventive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3703320" y="370332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FC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machine entretenue dure et fonctionne bien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· MAINTENANCE PRÉVENTIVE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Trois niveaux de contrôle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48640" y="1554480"/>
            <a:ext cx="3566160" cy="4297680"/>
          </a:xfrm>
          <a:prstGeom prst="roundRect">
            <a:avLst>
              <a:gd name="adj" fmla="val 2051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Text 5"/>
          <p:cNvSpPr/>
          <p:nvPr/>
        </p:nvSpPr>
        <p:spPr>
          <a:xfrm>
            <a:off x="777240" y="173736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Contrôles visuels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777240" y="2084832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avant chaque surfaçage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04672" y="2468880"/>
            <a:ext cx="3200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Pneumatiques</a:t>
            </a:r>
            <a:endParaRPr lang="en-US" sz="125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Tâches d'huile</a:t>
            </a:r>
            <a:endParaRPr lang="en-US" sz="125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Charge batteries</a:t>
            </a:r>
            <a:endParaRPr lang="en-US" sz="125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Bouteilles de gaz</a:t>
            </a:r>
            <a:endParaRPr lang="en-US" sz="125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Huile hydraulique (benne baissée)</a:t>
            </a:r>
            <a:endParaRPr lang="en-US" sz="125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Réservoirs d'eau</a:t>
            </a:r>
            <a:endParaRPr lang="en-US" sz="125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Serpillière · Freins · Siège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4315968" y="1554480"/>
            <a:ext cx="3566160" cy="4297680"/>
          </a:xfrm>
          <a:prstGeom prst="roundRect">
            <a:avLst>
              <a:gd name="adj" fmla="val 2051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2" name="Text 9"/>
          <p:cNvSpPr/>
          <p:nvPr/>
        </p:nvSpPr>
        <p:spPr>
          <a:xfrm>
            <a:off x="4544568" y="173736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fonctionnement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4544568" y="2084832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pendant / après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572000" y="2468880"/>
            <a:ext cx="3200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Bip de recul</a:t>
            </a:r>
            <a:endParaRPr lang="en-US" sz="125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Qualité de coupe / lame</a:t>
            </a:r>
            <a:endParaRPr lang="en-US" sz="125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Régime &amp; bruits anormaux</a:t>
            </a:r>
            <a:endParaRPr lang="en-US" sz="125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Pompe de lavage</a:t>
            </a:r>
            <a:endParaRPr lang="en-US" sz="125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Épandage</a:t>
            </a:r>
            <a:endParaRPr lang="en-US" sz="125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Adhérence &amp; vitesse</a:t>
            </a:r>
            <a:endParaRPr lang="en-US" sz="125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Balai · remontée · convoyeur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8083296" y="1554480"/>
            <a:ext cx="3566160" cy="4297680"/>
          </a:xfrm>
          <a:prstGeom prst="roundRect">
            <a:avLst>
              <a:gd name="adj" fmla="val 2051"/>
            </a:avLst>
          </a:prstGeom>
          <a:solidFill>
            <a:srgbClr val="EAF3F7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6" name="Text 13"/>
          <p:cNvSpPr/>
          <p:nvPr/>
        </p:nvSpPr>
        <p:spPr>
          <a:xfrm>
            <a:off x="8311896" y="173736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Entretiens réguliers</a:t>
            </a:r>
            <a:endParaRPr lang="en-US" sz="1550" dirty="0"/>
          </a:p>
        </p:txBody>
      </p:sp>
      <p:sp>
        <p:nvSpPr>
          <p:cNvPr id="17" name="Text 14"/>
          <p:cNvSpPr/>
          <p:nvPr/>
        </p:nvSpPr>
        <p:spPr>
          <a:xfrm>
            <a:off x="8311896" y="2084832"/>
            <a:ext cx="3200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rythme planifié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339328" y="2468880"/>
            <a:ext cx="32004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Graissage journalier</a:t>
            </a:r>
            <a:endParaRPr lang="en-US" sz="125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Détartrage de la benne</a:t>
            </a:r>
            <a:endParaRPr lang="en-US" sz="125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Nettoyage de la machine</a:t>
            </a:r>
            <a:endParaRPr lang="en-US" sz="125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Serpillière</a:t>
            </a:r>
            <a:endParaRPr lang="en-US" sz="125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Pression des pneus</a:t>
            </a:r>
            <a:endParaRPr lang="en-US" sz="1250" dirty="0"/>
          </a:p>
          <a:p>
            <a:pPr marL="203200" indent="-2032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Flexibles hydrauliques</a:t>
            </a:r>
            <a:endParaRPr lang="en-US" sz="12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· MAINTENANCE PRÉVENTIVE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 spécifiques &amp; suivi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3520440" cy="4114800"/>
          </a:xfrm>
          <a:prstGeom prst="roundRect">
            <a:avLst>
              <a:gd name="adj" fmla="val 2078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Text 5"/>
          <p:cNvSpPr/>
          <p:nvPr/>
        </p:nvSpPr>
        <p:spPr>
          <a:xfrm>
            <a:off x="777240" y="178308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Pression des pneus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777240" y="2194560"/>
            <a:ext cx="310896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Influe directement sur la qualité de coupe : une pression inadaptée crée un effet de « tôle ondulée » sur la glace. À contrôler régulièrement (préco. constructeur).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4434840" y="1600200"/>
            <a:ext cx="3520440" cy="4114800"/>
          </a:xfrm>
          <a:prstGeom prst="roundRect">
            <a:avLst>
              <a:gd name="adj" fmla="val 2078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1" name="Text 8"/>
          <p:cNvSpPr/>
          <p:nvPr/>
        </p:nvSpPr>
        <p:spPr>
          <a:xfrm>
            <a:off x="4663440" y="178308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Pompe à eau de lavage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4690872" y="2194560"/>
            <a:ext cx="320040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Débit et absence de fuite</a:t>
            </a:r>
            <a:endParaRPr lang="en-US" sz="130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Nettoyage du filtre</a:t>
            </a:r>
            <a:endParaRPr lang="en-US" sz="130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Détartrage périodique</a:t>
            </a:r>
            <a:endParaRPr lang="en-US" sz="130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Vidange si risque de gel</a:t>
            </a:r>
            <a:endParaRPr lang="en-US" sz="130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Signaler baisse de pression / bruit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8092440" y="1600200"/>
            <a:ext cx="3566160" cy="4114800"/>
          </a:xfrm>
          <a:prstGeom prst="roundRect">
            <a:avLst>
              <a:gd name="adj" fmla="val 2051"/>
            </a:avLst>
          </a:prstGeom>
          <a:solidFill>
            <a:srgbClr val="0B3A4A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Text 11"/>
          <p:cNvSpPr/>
          <p:nvPr/>
        </p:nvSpPr>
        <p:spPr>
          <a:xfrm>
            <a:off x="8321040" y="178308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Suivi de la maintenance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8321040" y="2240280"/>
            <a:ext cx="315468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spcAft>
                <a:spcPts val="1400"/>
              </a:spcAft>
              <a:buNone/>
            </a:pPr>
            <a:r>
              <a:rPr lang="en-US" sz="1350" dirty="0">
                <a:solidFill>
                  <a:srgbClr val="CFE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outils automatisés (relevé des heures, planification) fiabilisent le suivi.</a:t>
            </a:r>
            <a:endParaRPr lang="en-US" sz="1350" dirty="0"/>
          </a:p>
          <a:p>
            <a:pPr marL="0" indent="0">
              <a:buNone/>
            </a:pPr>
            <a:r>
              <a:rPr lang="en-US" sz="15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surfaceuse entretenue est une machine qui fonctionne bien et qui dure.</a:t>
            </a:r>
            <a:endParaRPr lang="en-US" sz="1350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3B443C1-90A0-DBF3-C671-D37DEEF704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259" y="3361042"/>
            <a:ext cx="4299033" cy="286602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· MAINTENANCE PRÉVENTIVE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Fiches de suivi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48640" y="150876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fiches de contrôle et d'inspection quotidienne sont fournies dans le support écrit (document Word), prêtes à imprimer.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48640" y="2286000"/>
            <a:ext cx="5440680" cy="3291840"/>
          </a:xfrm>
          <a:prstGeom prst="roundRect">
            <a:avLst>
              <a:gd name="adj" fmla="val 2222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Shape 6"/>
          <p:cNvSpPr/>
          <p:nvPr/>
        </p:nvSpPr>
        <p:spPr>
          <a:xfrm>
            <a:off x="822960" y="2560320"/>
            <a:ext cx="548640" cy="54864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0" name="Text 7"/>
          <p:cNvSpPr/>
          <p:nvPr/>
        </p:nvSpPr>
        <p:spPr>
          <a:xfrm>
            <a:off x="822960" y="25603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508760" y="2560320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Fiche de contrôle surfaceuse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850392" y="3291840"/>
            <a:ext cx="489204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 points de contrôle : état à l'arrêt (niveaux, propreté, carburant, rabot, eau) et en fonctionnement (freins, coupe, direction, éclairage…). Relevé quotidien + visa de l'agent.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6172200" y="2286000"/>
            <a:ext cx="5440680" cy="3291840"/>
          </a:xfrm>
          <a:prstGeom prst="roundRect">
            <a:avLst>
              <a:gd name="adj" fmla="val 2222"/>
            </a:avLst>
          </a:prstGeom>
          <a:solidFill>
            <a:srgbClr val="EAF3F7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Shape 11"/>
          <p:cNvSpPr/>
          <p:nvPr/>
        </p:nvSpPr>
        <p:spPr>
          <a:xfrm>
            <a:off x="6446520" y="2560320"/>
            <a:ext cx="548640" cy="54864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5" name="Text 12"/>
          <p:cNvSpPr/>
          <p:nvPr/>
        </p:nvSpPr>
        <p:spPr>
          <a:xfrm>
            <a:off x="6446520" y="25603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7132320" y="2560320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Fiche d'inspection quotidienne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73952" y="3291840"/>
            <a:ext cx="489204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Journal de suivi : date, opérateur, problème relevé et statut (corrigé oui / non). Pour tracer les anomalies et leur résolution.</a:t>
            </a:r>
            <a:endParaRPr lang="en-US" sz="13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B3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2926080"/>
            <a:ext cx="5486400" cy="5486400"/>
          </a:xfrm>
          <a:prstGeom prst="ellipse">
            <a:avLst/>
          </a:prstGeom>
          <a:solidFill>
            <a:srgbClr val="0F4657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22960" y="2148840"/>
            <a:ext cx="2468880" cy="2468880"/>
          </a:xfrm>
          <a:prstGeom prst="ellipse">
            <a:avLst/>
          </a:prstGeom>
          <a:ln w="38100">
            <a:solidFill>
              <a:srgbClr val="00729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822960" y="2148840"/>
            <a:ext cx="24688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3657600" y="2651760"/>
            <a:ext cx="7863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Épaisseurs et températures de glace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3703320" y="370332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FC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cible à obtenir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· ÉPAISSEURS ET TEMPÉRATURES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Épaisseur et planimétrie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48640" y="1691640"/>
            <a:ext cx="5212080" cy="1828800"/>
          </a:xfrm>
          <a:prstGeom prst="roundRect">
            <a:avLst>
              <a:gd name="adj" fmla="val 4000"/>
            </a:avLst>
          </a:prstGeom>
          <a:solidFill>
            <a:srgbClr val="0B3A4A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Text 5"/>
          <p:cNvSpPr/>
          <p:nvPr/>
        </p:nvSpPr>
        <p:spPr>
          <a:xfrm>
            <a:off x="914400" y="1965960"/>
            <a:ext cx="4572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à 5 cm</a:t>
            </a:r>
            <a:endParaRPr lang="en-US" sz="4000" dirty="0"/>
          </a:p>
          <a:p>
            <a:pPr marL="0" indent="0">
              <a:buNone/>
            </a:pPr>
            <a:r>
              <a:rPr lang="en-US" sz="1400" dirty="0">
                <a:solidFill>
                  <a:srgbClr val="CFE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épaisseur cible (min. 3 cm — max. 5 cm)</a:t>
            </a:r>
            <a:endParaRPr lang="en-US" sz="4000" dirty="0"/>
          </a:p>
        </p:txBody>
      </p:sp>
      <p:sp>
        <p:nvSpPr>
          <p:cNvPr id="9" name="Shape 6"/>
          <p:cNvSpPr/>
          <p:nvPr/>
        </p:nvSpPr>
        <p:spPr>
          <a:xfrm>
            <a:off x="548640" y="3703320"/>
            <a:ext cx="5212080" cy="1920240"/>
          </a:xfrm>
          <a:prstGeom prst="roundRect">
            <a:avLst>
              <a:gd name="adj" fmla="val 3810"/>
            </a:avLst>
          </a:prstGeom>
          <a:solidFill>
            <a:srgbClr val="EAF3F7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7"/>
          <p:cNvSpPr/>
          <p:nvPr/>
        </p:nvSpPr>
        <p:spPr>
          <a:xfrm>
            <a:off x="822960" y="3977640"/>
            <a:ext cx="548640" cy="548640"/>
          </a:xfrm>
          <a:prstGeom prst="ellipse">
            <a:avLst/>
          </a:prstGeom>
          <a:solidFill>
            <a:srgbClr val="D98A2B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1" name="Text 8"/>
          <p:cNvSpPr/>
          <p:nvPr/>
        </p:nvSpPr>
        <p:spPr>
          <a:xfrm>
            <a:off x="822960" y="397764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%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508760" y="3931920"/>
            <a:ext cx="40233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7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 cm ≈ +10 % d'énergie</a:t>
            </a:r>
            <a:endParaRPr lang="en-US" sz="1700" dirty="0"/>
          </a:p>
          <a:p>
            <a:pPr marL="0" indent="0">
              <a:buNone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D'où l'importance d'une bonne planimétrie de la glace.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6172200" y="1691640"/>
            <a:ext cx="5486400" cy="3931920"/>
          </a:xfrm>
          <a:prstGeom prst="roundRect">
            <a:avLst>
              <a:gd name="adj" fmla="val 1860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Text 11"/>
          <p:cNvSpPr/>
          <p:nvPr/>
        </p:nvSpPr>
        <p:spPr>
          <a:xfrm>
            <a:off x="6446520" y="1920240"/>
            <a:ext cx="4937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Deux conditions pour tenir la planimétrie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492240" y="2468880"/>
            <a:ext cx="48463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bon travail des bords (section VI)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bon réglage de la machine, en particulier de la lame (section VII)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6446520" y="4114800"/>
            <a:ext cx="5029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3C5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C'est la combinaison de ces deux points qui donne une glace régulière, ni trop épaisse, ni trop fine.</a:t>
            </a:r>
            <a:endParaRPr lang="en-US" sz="1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· ÉPAISSEURS ET TEMPÉRATURES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Températures par discipline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48640" y="146304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la glace est froide, plus elle est dure. Valeurs de bonnes pratiques :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48640" y="2057400"/>
            <a:ext cx="7680960" cy="749808"/>
          </a:xfrm>
          <a:prstGeom prst="roundRect">
            <a:avLst>
              <a:gd name="adj" fmla="val 9756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868680" y="2057400"/>
            <a:ext cx="45720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5669280" y="2203704"/>
            <a:ext cx="2286000" cy="457200"/>
          </a:xfrm>
          <a:prstGeom prst="roundRect">
            <a:avLst>
              <a:gd name="adj" fmla="val 10000"/>
            </a:avLst>
          </a:prstGeom>
          <a:solidFill>
            <a:srgbClr val="4FA3C7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1" name="Text 8"/>
          <p:cNvSpPr/>
          <p:nvPr/>
        </p:nvSpPr>
        <p:spPr>
          <a:xfrm>
            <a:off x="5669280" y="2057400"/>
            <a:ext cx="22860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−2 à −3 °C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548640" y="2898648"/>
            <a:ext cx="7680960" cy="749808"/>
          </a:xfrm>
          <a:prstGeom prst="roundRect">
            <a:avLst>
              <a:gd name="adj" fmla="val 9756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3" name="Text 10"/>
          <p:cNvSpPr/>
          <p:nvPr/>
        </p:nvSpPr>
        <p:spPr>
          <a:xfrm>
            <a:off x="868680" y="2898648"/>
            <a:ext cx="45720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Patinage artistique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5669280" y="3044952"/>
            <a:ext cx="2286000" cy="457200"/>
          </a:xfrm>
          <a:prstGeom prst="roundRect">
            <a:avLst>
              <a:gd name="adj" fmla="val 10000"/>
            </a:avLst>
          </a:prstGeom>
          <a:solidFill>
            <a:srgbClr val="3E93BC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5" name="Text 12"/>
          <p:cNvSpPr/>
          <p:nvPr/>
        </p:nvSpPr>
        <p:spPr>
          <a:xfrm>
            <a:off x="5669280" y="2898648"/>
            <a:ext cx="22860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−3 à −4 °C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548640" y="3739896"/>
            <a:ext cx="7680960" cy="749808"/>
          </a:xfrm>
          <a:prstGeom prst="roundRect">
            <a:avLst>
              <a:gd name="adj" fmla="val 9756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7" name="Text 14"/>
          <p:cNvSpPr/>
          <p:nvPr/>
        </p:nvSpPr>
        <p:spPr>
          <a:xfrm>
            <a:off x="868680" y="3739896"/>
            <a:ext cx="45720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Hockey sur glace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5669280" y="3886200"/>
            <a:ext cx="2286000" cy="457200"/>
          </a:xfrm>
          <a:prstGeom prst="roundRect">
            <a:avLst>
              <a:gd name="adj" fmla="val 10000"/>
            </a:avLst>
          </a:prstGeom>
          <a:solidFill>
            <a:srgbClr val="2E83B0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9" name="Text 16"/>
          <p:cNvSpPr/>
          <p:nvPr/>
        </p:nvSpPr>
        <p:spPr>
          <a:xfrm>
            <a:off x="5669280" y="3739896"/>
            <a:ext cx="22860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−4 à −5 °C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548640" y="4581144"/>
            <a:ext cx="7680960" cy="749808"/>
          </a:xfrm>
          <a:prstGeom prst="roundRect">
            <a:avLst>
              <a:gd name="adj" fmla="val 9756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1" name="Text 18"/>
          <p:cNvSpPr/>
          <p:nvPr/>
        </p:nvSpPr>
        <p:spPr>
          <a:xfrm>
            <a:off x="868680" y="4581144"/>
            <a:ext cx="45720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 track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5669280" y="4727448"/>
            <a:ext cx="2286000" cy="457200"/>
          </a:xfrm>
          <a:prstGeom prst="roundRect">
            <a:avLst>
              <a:gd name="adj" fmla="val 10000"/>
            </a:avLst>
          </a:prstGeom>
          <a:solidFill>
            <a:srgbClr val="1C6F9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3" name="Text 20"/>
          <p:cNvSpPr/>
          <p:nvPr/>
        </p:nvSpPr>
        <p:spPr>
          <a:xfrm>
            <a:off x="5669280" y="4581144"/>
            <a:ext cx="22860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−6 à −7 °C</a:t>
            </a:r>
            <a:endParaRPr lang="en-US" sz="1500" dirty="0"/>
          </a:p>
        </p:txBody>
      </p:sp>
      <p:sp>
        <p:nvSpPr>
          <p:cNvPr id="24" name="Shape 21"/>
          <p:cNvSpPr/>
          <p:nvPr/>
        </p:nvSpPr>
        <p:spPr>
          <a:xfrm>
            <a:off x="548640" y="5422392"/>
            <a:ext cx="7680960" cy="749808"/>
          </a:xfrm>
          <a:prstGeom prst="roundRect">
            <a:avLst>
              <a:gd name="adj" fmla="val 9756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5" name="Text 22"/>
          <p:cNvSpPr/>
          <p:nvPr/>
        </p:nvSpPr>
        <p:spPr>
          <a:xfrm>
            <a:off x="868680" y="5422392"/>
            <a:ext cx="45720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Curling</a:t>
            </a:r>
            <a:endParaRPr lang="en-US" sz="1600" dirty="0"/>
          </a:p>
        </p:txBody>
      </p:sp>
      <p:sp>
        <p:nvSpPr>
          <p:cNvPr id="26" name="Shape 23"/>
          <p:cNvSpPr/>
          <p:nvPr/>
        </p:nvSpPr>
        <p:spPr>
          <a:xfrm>
            <a:off x="5669280" y="5568696"/>
            <a:ext cx="2286000" cy="457200"/>
          </a:xfrm>
          <a:prstGeom prst="roundRect">
            <a:avLst>
              <a:gd name="adj" fmla="val 10000"/>
            </a:avLst>
          </a:prstGeom>
          <a:solidFill>
            <a:srgbClr val="0B3A4A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7" name="Text 24"/>
          <p:cNvSpPr/>
          <p:nvPr/>
        </p:nvSpPr>
        <p:spPr>
          <a:xfrm>
            <a:off x="5669280" y="5422392"/>
            <a:ext cx="22860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−8 à −9 °C</a:t>
            </a:r>
            <a:endParaRPr lang="en-US" sz="1500" dirty="0"/>
          </a:p>
        </p:txBody>
      </p:sp>
      <p:sp>
        <p:nvSpPr>
          <p:cNvPr id="28" name="Shape 25"/>
          <p:cNvSpPr/>
          <p:nvPr/>
        </p:nvSpPr>
        <p:spPr>
          <a:xfrm>
            <a:off x="8503920" y="2057400"/>
            <a:ext cx="3154680" cy="3977640"/>
          </a:xfrm>
          <a:prstGeom prst="roundRect">
            <a:avLst>
              <a:gd name="adj" fmla="val 2319"/>
            </a:avLst>
          </a:prstGeom>
          <a:solidFill>
            <a:srgbClr val="0B3A4A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9" name="Shape 26"/>
          <p:cNvSpPr/>
          <p:nvPr/>
        </p:nvSpPr>
        <p:spPr>
          <a:xfrm>
            <a:off x="9829800" y="2286000"/>
            <a:ext cx="502920" cy="1371600"/>
          </a:xfrm>
          <a:prstGeom prst="downArrow">
            <a:avLst/>
          </a:prstGeom>
          <a:solidFill>
            <a:srgbClr val="7FB8C9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0" name="Text 27"/>
          <p:cNvSpPr/>
          <p:nvPr/>
        </p:nvSpPr>
        <p:spPr>
          <a:xfrm>
            <a:off x="8686800" y="374904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froid = plus dur</a:t>
            </a:r>
            <a:endParaRPr lang="en-US" sz="1500" dirty="0"/>
          </a:p>
        </p:txBody>
      </p:sp>
      <p:sp>
        <p:nvSpPr>
          <p:cNvPr id="31" name="Text 28"/>
          <p:cNvSpPr/>
          <p:nvPr/>
        </p:nvSpPr>
        <p:spPr>
          <a:xfrm>
            <a:off x="8686800" y="4251960"/>
            <a:ext cx="28346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300" dirty="0">
                <a:solidFill>
                  <a:srgbClr val="CFE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 plus « chaud » (public) au plus froid (curling)</a:t>
            </a:r>
            <a:endParaRPr lang="en-US" sz="13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B3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2926080"/>
            <a:ext cx="5486400" cy="5486400"/>
          </a:xfrm>
          <a:prstGeom prst="ellipse">
            <a:avLst/>
          </a:prstGeom>
          <a:solidFill>
            <a:srgbClr val="0F4657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22960" y="2148840"/>
            <a:ext cx="2468880" cy="2468880"/>
          </a:xfrm>
          <a:prstGeom prst="ellipse">
            <a:avLst/>
          </a:prstGeom>
          <a:ln w="38100">
            <a:solidFill>
              <a:srgbClr val="00729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822960" y="2148840"/>
            <a:ext cx="24688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3657600" y="2651760"/>
            <a:ext cx="7863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Travail des bords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3703320" y="370332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FC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zones les plus difficiles de la piste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 · TRAVAIL DES BORDS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Bonnes pratiques des bords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48640" y="146304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long des balustrades et dans les angles, la glace se dégrade le plus vite : accumulation de neige et d'eau, zones mal atteintes. Sans traitement adapté : surépaisseurs ou creusement.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48640" y="2423160"/>
            <a:ext cx="11109960" cy="3383280"/>
          </a:xfrm>
          <a:prstGeom prst="roundRect">
            <a:avLst>
              <a:gd name="adj" fmla="val 2162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868680" y="2697480"/>
            <a:ext cx="1042416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•"/>
            </a:pPr>
            <a:r>
              <a:rPr lang="en-US" sz="15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Utiliser le balai de bordure pour ramener la neige accumulée vers la lame</a:t>
            </a:r>
            <a:endParaRPr lang="en-US" sz="1550" dirty="0"/>
          </a:p>
          <a:p>
            <a:pPr marL="203200" indent="-203200">
              <a:spcAft>
                <a:spcPts val="1400"/>
              </a:spcAft>
              <a:buSzPct val="100000"/>
              <a:buChar char="•"/>
            </a:pPr>
            <a:r>
              <a:rPr lang="en-US" sz="15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roulette de bordure guide seulement — jamais pour appuyer la machine contre la balustrade</a:t>
            </a:r>
            <a:endParaRPr lang="en-US" sz="1550" dirty="0"/>
          </a:p>
          <a:p>
            <a:pPr marL="203200" indent="-203200">
              <a:spcAft>
                <a:spcPts val="1400"/>
              </a:spcAft>
              <a:buSzPct val="100000"/>
              <a:buChar char="•"/>
            </a:pPr>
            <a:r>
              <a:rPr lang="en-US" sz="15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Maintenir une distance et une trajectoire régulières le long des bords</a:t>
            </a:r>
            <a:endParaRPr lang="en-US" sz="1550" dirty="0"/>
          </a:p>
          <a:p>
            <a:pPr marL="203200" indent="-203200">
              <a:spcAft>
                <a:spcPts val="1400"/>
              </a:spcAft>
              <a:buSzPct val="100000"/>
              <a:buChar char="•"/>
            </a:pPr>
            <a:r>
              <a:rPr lang="en-US" sz="15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Adapter coupe et épandage dans les zones sensibles (angles, cages, premier tour de piste) pour éviter l'accumulation d'eau</a:t>
            </a:r>
            <a:endParaRPr lang="en-US" sz="1550" dirty="0"/>
          </a:p>
          <a:p>
            <a:pPr marL="203200" indent="-203200">
              <a:spcAft>
                <a:spcPts val="1400"/>
              </a:spcAft>
              <a:buSzPct val="100000"/>
              <a:buChar char="•"/>
            </a:pPr>
            <a:r>
              <a:rPr lang="en-US" sz="15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Réaliser quotidiennement un rabotage des surépaisseurs pour rétablir une épaisseur homogène</a:t>
            </a:r>
            <a:endParaRPr lang="en-US" sz="15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B3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2926080"/>
            <a:ext cx="5486400" cy="5486400"/>
          </a:xfrm>
          <a:prstGeom prst="ellipse">
            <a:avLst/>
          </a:prstGeom>
          <a:solidFill>
            <a:srgbClr val="0F4657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22960" y="2148840"/>
            <a:ext cx="2468880" cy="2468880"/>
          </a:xfrm>
          <a:prstGeom prst="ellipse">
            <a:avLst/>
          </a:prstGeom>
          <a:ln w="38100">
            <a:solidFill>
              <a:srgbClr val="00729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822960" y="2148840"/>
            <a:ext cx="24688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VII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3657600" y="2651760"/>
            <a:ext cx="7863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Réglage de lame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3703320" y="370332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FC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Déterminant pour la qualité de coupe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3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2926080"/>
            <a:ext cx="5486400" cy="5486400"/>
          </a:xfrm>
          <a:prstGeom prst="ellipse">
            <a:avLst/>
          </a:prstGeom>
          <a:solidFill>
            <a:srgbClr val="0F4657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22960" y="2148840"/>
            <a:ext cx="2468880" cy="2468880"/>
          </a:xfrm>
          <a:prstGeom prst="ellipse">
            <a:avLst/>
          </a:prstGeom>
          <a:ln w="38100">
            <a:solidFill>
              <a:srgbClr val="00729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822960" y="2148840"/>
            <a:ext cx="24688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3657600" y="2651760"/>
            <a:ext cx="7863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Caractéristiques techniques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3703320" y="370332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FC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Connaître la machine avant de l'utiliser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VII · RÉGLAGE DE LAME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Principes &amp; mise en pratique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6035040" cy="4160520"/>
          </a:xfrm>
          <a:prstGeom prst="roundRect">
            <a:avLst>
              <a:gd name="adj" fmla="val 1758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Text 5"/>
          <p:cNvSpPr/>
          <p:nvPr/>
        </p:nvSpPr>
        <p:spPr>
          <a:xfrm>
            <a:off x="822960" y="17830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Principes généraux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50392" y="2194560"/>
            <a:ext cx="557784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Lame parfaitement parallèle à la glace (coupe homogène)</a:t>
            </a:r>
            <a:endParaRPr lang="en-US" sz="1400" dirty="0"/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Profondeur réglée progressivement : partir d'une coupe à zéro</a:t>
            </a:r>
            <a:endParaRPr lang="en-US" sz="1400" dirty="0"/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Réglage de la coupe toujours avant l'épandage</a:t>
            </a:r>
            <a:endParaRPr lang="en-US" sz="1400" dirty="0"/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pression des pneus influe sur la position de la lame : la contrôler d'abord</a:t>
            </a:r>
            <a:endParaRPr lang="en-US" sz="1400" dirty="0"/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Contrôler le résultat en regardant derrière soi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858000" y="1600200"/>
            <a:ext cx="4800600" cy="4160520"/>
          </a:xfrm>
          <a:prstGeom prst="roundRect">
            <a:avLst>
              <a:gd name="adj" fmla="val 1758"/>
            </a:avLst>
          </a:prstGeom>
          <a:solidFill>
            <a:srgbClr val="0B3A4A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1" name="Shape 8"/>
          <p:cNvSpPr/>
          <p:nvPr/>
        </p:nvSpPr>
        <p:spPr>
          <a:xfrm>
            <a:off x="7132320" y="1828800"/>
            <a:ext cx="548640" cy="548640"/>
          </a:xfrm>
          <a:prstGeom prst="ellipse">
            <a:avLst/>
          </a:prstGeom>
          <a:solidFill>
            <a:srgbClr val="D98A2B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2" name="Text 9"/>
          <p:cNvSpPr/>
          <p:nvPr/>
        </p:nvSpPr>
        <p:spPr>
          <a:xfrm>
            <a:off x="7132320" y="18288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7818120" y="1828800"/>
            <a:ext cx="3657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atelier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132320" y="2514600"/>
            <a:ext cx="425196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spcAft>
                <a:spcPts val="1200"/>
              </a:spcAft>
              <a:buNone/>
            </a:pPr>
            <a:r>
              <a:rPr lang="en-US" sz="1450" dirty="0">
                <a:solidFill>
                  <a:srgbClr val="CFE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procédure est générale. Le réglage fin et le changement de lame diffèrent fortement d'une marque à l'autre.</a:t>
            </a:r>
            <a:endParaRPr lang="en-US" sz="1450" dirty="0"/>
          </a:p>
          <a:p>
            <a:pPr marL="0" indent="0">
              <a:spcAft>
                <a:spcPts val="1200"/>
              </a:spcAft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reprend systématiquement la notice du constructeur de la machine disponible.</a:t>
            </a:r>
            <a:endParaRPr lang="en-US" sz="1450" dirty="0"/>
          </a:p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Changement de lame : personnel habilité uniquement (lame tranchante).</a:t>
            </a:r>
            <a:endParaRPr lang="en-US" sz="14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959DD582-103F-C546-2B05-426B2EF19E0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8685" y="1386767"/>
            <a:ext cx="7579726" cy="4263596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7D9B5FF2-1819-2AD1-F28F-F04BCC4BFCC1}"/>
              </a:ext>
            </a:extLst>
          </p:cNvPr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VII · RÉGLAGE DE LAME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599168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B3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2926080"/>
            <a:ext cx="5486400" cy="5486400"/>
          </a:xfrm>
          <a:prstGeom prst="ellipse">
            <a:avLst/>
          </a:prstGeom>
          <a:solidFill>
            <a:srgbClr val="0F4657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22960" y="2148840"/>
            <a:ext cx="2468880" cy="2468880"/>
          </a:xfrm>
          <a:prstGeom prst="ellipse">
            <a:avLst/>
          </a:prstGeom>
          <a:ln w="38100">
            <a:solidFill>
              <a:srgbClr val="00729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822960" y="2148840"/>
            <a:ext cx="24688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VIII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3657600" y="2651760"/>
            <a:ext cx="7863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Procédures de sécurité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3703320" y="370332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FC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Protéger l'opérateur et le public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VIII · SÉCURITÉ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Règles générales &amp; EPI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5486400" cy="4160520"/>
          </a:xfrm>
          <a:prstGeom prst="roundRect">
            <a:avLst>
              <a:gd name="adj" fmla="val 1758"/>
            </a:avLst>
          </a:prstGeom>
          <a:solidFill>
            <a:srgbClr val="EAF3F7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Text 5"/>
          <p:cNvSpPr/>
          <p:nvPr/>
        </p:nvSpPr>
        <p:spPr>
          <a:xfrm>
            <a:off x="822960" y="17830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Équipements &amp; état machine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50392" y="219456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Chaussures de sécurité à semelles tendres + protections auditives</a:t>
            </a:r>
            <a:endParaRPr lang="en-US" sz="1400" dirty="0"/>
          </a:p>
          <a:p>
            <a:pPr marL="203200" indent="-2032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stationnement : frein serré, sabot abaissé, benne levée et sécurisée</a:t>
            </a:r>
            <a:endParaRPr lang="en-US" sz="1400" dirty="0"/>
          </a:p>
          <a:p>
            <a:pPr marL="203200" indent="-2032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 non conforme : rendre compte immédiatement au responsable</a:t>
            </a:r>
            <a:endParaRPr lang="en-US" sz="1400" dirty="0"/>
          </a:p>
          <a:p>
            <a:pPr marL="203200" indent="-203200">
              <a:spcAft>
                <a:spcPts val="1100"/>
              </a:spcAft>
              <a:buSzPct val="100000"/>
              <a:buChar char="•"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Seul le personnel titulaire de l'autorisation de conduite est habilité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355080" y="1600200"/>
            <a:ext cx="5303520" cy="2011680"/>
          </a:xfrm>
          <a:prstGeom prst="roundRect">
            <a:avLst>
              <a:gd name="adj" fmla="val 3636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1" name="Text 8"/>
          <p:cNvSpPr/>
          <p:nvPr/>
        </p:nvSpPr>
        <p:spPr>
          <a:xfrm>
            <a:off x="6629400" y="173736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Avant le surfaçage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6656832" y="2084832"/>
            <a:ext cx="4754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Piste vide (aucun public ni objet)</a:t>
            </a:r>
            <a:endParaRPr lang="en-US" sz="1250" dirty="0"/>
          </a:p>
          <a:p>
            <a:pPr marL="203200" indent="-2032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Portes de balustrade fermées (sauf porte surfaceuse)</a:t>
            </a:r>
            <a:endParaRPr lang="en-US" sz="1250" dirty="0"/>
          </a:p>
          <a:p>
            <a:pPr marL="203200" indent="-2032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Baliser la sortie de piste si nécessaire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6355080" y="3749040"/>
            <a:ext cx="5303520" cy="2011680"/>
          </a:xfrm>
          <a:prstGeom prst="roundRect">
            <a:avLst>
              <a:gd name="adj" fmla="val 3636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Text 11"/>
          <p:cNvSpPr/>
          <p:nvPr/>
        </p:nvSpPr>
        <p:spPr>
          <a:xfrm>
            <a:off x="6629400" y="38862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Pendant le surfaçage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6656832" y="4233672"/>
            <a:ext cx="4754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Rester attentif à son environnement</a:t>
            </a:r>
            <a:endParaRPr lang="en-US" sz="1250" dirty="0"/>
          </a:p>
          <a:p>
            <a:pPr marL="203200" indent="-2032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Vigilance accrue lors de la sortie de piste</a:t>
            </a:r>
            <a:endParaRPr lang="en-US" sz="125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VIII · SÉCURITÉ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Énergies : électrique, thermique, gaz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3383280" cy="4160520"/>
          </a:xfrm>
          <a:prstGeom prst="roundRect">
            <a:avLst>
              <a:gd name="adj" fmla="val 2162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Text 5"/>
          <p:cNvSpPr/>
          <p:nvPr/>
        </p:nvSpPr>
        <p:spPr>
          <a:xfrm>
            <a:off x="777240" y="17830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Machines électriques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04672" y="2194560"/>
            <a:ext cx="288036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 flamme ni cigarette près d'une batterie</a:t>
            </a:r>
            <a:endParaRPr lang="en-US" sz="125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Charge en local bien ventilé</a:t>
            </a:r>
            <a:endParaRPr lang="en-US" sz="125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pas décharger &gt; 80 %</a:t>
            </a:r>
            <a:endParaRPr lang="en-US" sz="125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Rien de métallique sur / près de la batterie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114800" y="1600200"/>
            <a:ext cx="3383280" cy="4160520"/>
          </a:xfrm>
          <a:prstGeom prst="roundRect">
            <a:avLst>
              <a:gd name="adj" fmla="val 2162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1" name="Text 8"/>
          <p:cNvSpPr/>
          <p:nvPr/>
        </p:nvSpPr>
        <p:spPr>
          <a:xfrm>
            <a:off x="4343400" y="1783080"/>
            <a:ext cx="2926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Machines thermiques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4370832" y="2194560"/>
            <a:ext cx="288036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Détecteur CO / CO₂ dans le local surfaceuse</a:t>
            </a:r>
            <a:endParaRPr lang="en-US" sz="125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Alerte l'opérateur en cas de dysfonctionnement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680960" y="1600200"/>
            <a:ext cx="3977640" cy="4160520"/>
          </a:xfrm>
          <a:prstGeom prst="roundRect">
            <a:avLst>
              <a:gd name="adj" fmla="val 1839"/>
            </a:avLst>
          </a:prstGeom>
          <a:solidFill>
            <a:srgbClr val="EAF3F7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Text 11"/>
          <p:cNvSpPr/>
          <p:nvPr/>
        </p:nvSpPr>
        <p:spPr>
          <a:xfrm>
            <a:off x="7909560" y="1783080"/>
            <a:ext cx="3520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B2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Gaz (GPL)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7936992" y="2194560"/>
            <a:ext cx="347472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Vérifier bouteille, détendeur, flexibles, raccords</a:t>
            </a:r>
            <a:endParaRPr lang="en-US" sz="125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Odeur / fuite → arrêt immédiat &amp; signalement</a:t>
            </a:r>
            <a:endParaRPr lang="en-US" sz="125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Fermer le robinet au remisage / transport</a:t>
            </a:r>
            <a:endParaRPr lang="en-US" sz="125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Remplacement moteur arrêté, en zone ventilée</a:t>
            </a:r>
            <a:endParaRPr lang="en-US" sz="1250" dirty="0"/>
          </a:p>
          <a:p>
            <a:pPr marL="203200" indent="-203200"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Intervention : personnel habilité uniquement</a:t>
            </a:r>
            <a:endParaRPr lang="en-US" sz="12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VIII · SÉCURITÉ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L'opérateur ne doit jamais…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48640" y="1554480"/>
            <a:ext cx="5486400" cy="960120"/>
          </a:xfrm>
          <a:prstGeom prst="roundRect">
            <a:avLst>
              <a:gd name="adj" fmla="val 7619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8" name="Image 1" descr="/home/claude/work/imgs/picto1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691640"/>
            <a:ext cx="685800" cy="6858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08760" y="1554480"/>
            <a:ext cx="4389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Manipuler la benne avec une personne à proximité</a:t>
            </a:r>
            <a:endParaRPr lang="en-US" sz="1350" dirty="0"/>
          </a:p>
        </p:txBody>
      </p:sp>
      <p:sp>
        <p:nvSpPr>
          <p:cNvPr id="10" name="Shape 6"/>
          <p:cNvSpPr/>
          <p:nvPr/>
        </p:nvSpPr>
        <p:spPr>
          <a:xfrm>
            <a:off x="548640" y="2624328"/>
            <a:ext cx="5486400" cy="960120"/>
          </a:xfrm>
          <a:prstGeom prst="roundRect">
            <a:avLst>
              <a:gd name="adj" fmla="val 7619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1" name="Image 2" descr="/home/claude/work/imgs/picto1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" y="2761488"/>
            <a:ext cx="762000" cy="6858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508760" y="2624328"/>
            <a:ext cx="4389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Manœuvrer en présence de public à proximité</a:t>
            </a:r>
            <a:endParaRPr lang="en-US" sz="1350" dirty="0"/>
          </a:p>
        </p:txBody>
      </p:sp>
      <p:sp>
        <p:nvSpPr>
          <p:cNvPr id="13" name="Shape 8"/>
          <p:cNvSpPr/>
          <p:nvPr/>
        </p:nvSpPr>
        <p:spPr>
          <a:xfrm>
            <a:off x="548640" y="3694176"/>
            <a:ext cx="5486400" cy="960120"/>
          </a:xfrm>
          <a:prstGeom prst="roundRect">
            <a:avLst>
              <a:gd name="adj" fmla="val 7619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4" name="Image 3" descr="/home/claude/work/imgs/picto16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40" y="3831336"/>
            <a:ext cx="822960" cy="68580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508760" y="3694176"/>
            <a:ext cx="4389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Embarquer du personnel / public non autorisé</a:t>
            </a:r>
            <a:endParaRPr lang="en-US" sz="1350" dirty="0"/>
          </a:p>
        </p:txBody>
      </p:sp>
      <p:sp>
        <p:nvSpPr>
          <p:cNvPr id="16" name="Shape 10"/>
          <p:cNvSpPr/>
          <p:nvPr/>
        </p:nvSpPr>
        <p:spPr>
          <a:xfrm>
            <a:off x="548640" y="4764024"/>
            <a:ext cx="5486400" cy="960120"/>
          </a:xfrm>
          <a:prstGeom prst="roundRect">
            <a:avLst>
              <a:gd name="adj" fmla="val 7619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17" name="Image 4" descr="/home/claude/work/imgs/picto17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" y="4901184"/>
            <a:ext cx="762000" cy="68580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508760" y="4764024"/>
            <a:ext cx="4389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Descendre de la surfaceuse dans la précipitation</a:t>
            </a:r>
            <a:endParaRPr lang="en-US" sz="1350" dirty="0"/>
          </a:p>
        </p:txBody>
      </p:sp>
      <p:sp>
        <p:nvSpPr>
          <p:cNvPr id="19" name="Shape 12"/>
          <p:cNvSpPr/>
          <p:nvPr/>
        </p:nvSpPr>
        <p:spPr>
          <a:xfrm>
            <a:off x="6172200" y="1554480"/>
            <a:ext cx="5486400" cy="960120"/>
          </a:xfrm>
          <a:prstGeom prst="roundRect">
            <a:avLst>
              <a:gd name="adj" fmla="val 7619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0" name="Image 5" descr="/home/claude/work/imgs/picto12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72200" y="1691640"/>
            <a:ext cx="822960" cy="685800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7132320" y="1554480"/>
            <a:ext cx="4389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Intervenir sur la lame (personnel habilité)</a:t>
            </a:r>
            <a:endParaRPr lang="en-US" sz="1350" dirty="0"/>
          </a:p>
        </p:txBody>
      </p:sp>
      <p:sp>
        <p:nvSpPr>
          <p:cNvPr id="22" name="Shape 14"/>
          <p:cNvSpPr/>
          <p:nvPr/>
        </p:nvSpPr>
        <p:spPr>
          <a:xfrm>
            <a:off x="6172200" y="2624328"/>
            <a:ext cx="5486400" cy="960120"/>
          </a:xfrm>
          <a:prstGeom prst="roundRect">
            <a:avLst>
              <a:gd name="adj" fmla="val 7619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3" name="Image 6" descr="/home/claude/work/imgs/picto13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5529" y="2761488"/>
            <a:ext cx="779631" cy="685800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7132320" y="2624328"/>
            <a:ext cx="4389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Intervenir dans la remontée de neige en marche</a:t>
            </a:r>
            <a:endParaRPr lang="en-US" sz="1350" dirty="0"/>
          </a:p>
        </p:txBody>
      </p:sp>
      <p:sp>
        <p:nvSpPr>
          <p:cNvPr id="25" name="Shape 16"/>
          <p:cNvSpPr/>
          <p:nvPr/>
        </p:nvSpPr>
        <p:spPr>
          <a:xfrm>
            <a:off x="6172200" y="3694176"/>
            <a:ext cx="5486400" cy="960120"/>
          </a:xfrm>
          <a:prstGeom prst="roundRect">
            <a:avLst>
              <a:gd name="adj" fmla="val 7619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6" name="Image 7" descr="/home/claude/work/imgs/picto14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72200" y="3831336"/>
            <a:ext cx="822960" cy="685800"/>
          </a:xfrm>
          <a:prstGeom prst="rect">
            <a:avLst/>
          </a:prstGeom>
        </p:spPr>
      </p:pic>
      <p:sp>
        <p:nvSpPr>
          <p:cNvPr id="27" name="Text 17"/>
          <p:cNvSpPr/>
          <p:nvPr/>
        </p:nvSpPr>
        <p:spPr>
          <a:xfrm>
            <a:off x="7132320" y="3694176"/>
            <a:ext cx="4389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Intervenir sur la carburation gaz (habilité)</a:t>
            </a:r>
            <a:endParaRPr lang="en-US" sz="1350" dirty="0"/>
          </a:p>
        </p:txBody>
      </p:sp>
      <p:sp>
        <p:nvSpPr>
          <p:cNvPr id="28" name="Shape 18"/>
          <p:cNvSpPr/>
          <p:nvPr/>
        </p:nvSpPr>
        <p:spPr>
          <a:xfrm>
            <a:off x="6172200" y="4764024"/>
            <a:ext cx="5486400" cy="960120"/>
          </a:xfrm>
          <a:prstGeom prst="roundRect">
            <a:avLst>
              <a:gd name="adj" fmla="val 7619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29" name="Image 8" descr="/home/claude/work/imgs/picto15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72200" y="4901184"/>
            <a:ext cx="822960" cy="685800"/>
          </a:xfrm>
          <a:prstGeom prst="rect">
            <a:avLst/>
          </a:prstGeom>
        </p:spPr>
      </p:pic>
      <p:sp>
        <p:nvSpPr>
          <p:cNvPr id="30" name="Text 19"/>
          <p:cNvSpPr/>
          <p:nvPr/>
        </p:nvSpPr>
        <p:spPr>
          <a:xfrm>
            <a:off x="7132320" y="4764024"/>
            <a:ext cx="4389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Intervenir sur les systèmes électriques (habilité)</a:t>
            </a:r>
            <a:endParaRPr lang="en-US" sz="135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VIII · SÉCURITÉ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Consignes de sécurité constructeur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48640" y="1554480"/>
            <a:ext cx="6766560" cy="4206240"/>
          </a:xfrm>
          <a:prstGeom prst="roundRect">
            <a:avLst>
              <a:gd name="adj" fmla="val 1739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Text 5"/>
          <p:cNvSpPr/>
          <p:nvPr/>
        </p:nvSpPr>
        <p:spPr>
          <a:xfrm>
            <a:off x="822960" y="1737360"/>
            <a:ext cx="6217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Risques principaux de la machine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50392" y="2148840"/>
            <a:ext cx="6309360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buSzPct val="100000"/>
              <a:buChar char="•"/>
            </a:pPr>
            <a:r>
              <a:rPr lang="en-US" sz="1300" b="1" dirty="0">
                <a:solidFill>
                  <a:srgbClr val="B2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Explosion / incendie : </a:t>
            </a:r>
            <a:r>
              <a:rPr lang="en-US" sz="13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carburant GPL, gaz, essence — manipulation prudente, stockage approuvé</a:t>
            </a:r>
            <a:endParaRPr lang="en-US" sz="1300" dirty="0"/>
          </a:p>
          <a:p>
            <a:pPr marL="203200" indent="-203200">
              <a:buSzPct val="100000"/>
              <a:buChar char="•"/>
            </a:pPr>
            <a:r>
              <a:rPr lang="en-US" sz="1300" b="1" dirty="0">
                <a:solidFill>
                  <a:srgbClr val="B2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Inhalation : </a:t>
            </a:r>
            <a:r>
              <a:rPr lang="en-US" sz="13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gaz d'échappement — utiliser en zone ventilée, tests d'air</a:t>
            </a:r>
            <a:endParaRPr lang="en-US" sz="1300" dirty="0"/>
          </a:p>
          <a:p>
            <a:pPr marL="203200" indent="-203200">
              <a:buSzPct val="100000"/>
              <a:buChar char="•"/>
            </a:pPr>
            <a:r>
              <a:rPr lang="en-US" sz="1300" b="1" dirty="0">
                <a:solidFill>
                  <a:srgbClr val="B2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Lacération / amputation : </a:t>
            </a:r>
            <a:r>
              <a:rPr lang="en-US" sz="13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pièces mobiles &amp; lame — gardes en place, arrêt machine avant intervention, gants</a:t>
            </a:r>
            <a:endParaRPr lang="en-US" sz="1300" dirty="0"/>
          </a:p>
          <a:p>
            <a:pPr marL="203200" indent="-203200">
              <a:buSzPct val="100000"/>
              <a:buChar char="•"/>
            </a:pPr>
            <a:r>
              <a:rPr lang="en-US" sz="1300" b="1" dirty="0">
                <a:solidFill>
                  <a:srgbClr val="B2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Collision : </a:t>
            </a:r>
            <a:r>
              <a:rPr lang="en-US" sz="13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 en mouvement — aucun public sur la glace, regarder dans le sens de marche</a:t>
            </a:r>
            <a:endParaRPr lang="en-US" sz="1300" dirty="0"/>
          </a:p>
          <a:p>
            <a:pPr marL="203200" indent="-203200">
              <a:buSzPct val="100000"/>
              <a:buChar char="•"/>
            </a:pPr>
            <a:r>
              <a:rPr lang="en-US" sz="1300" b="1" dirty="0">
                <a:solidFill>
                  <a:srgbClr val="B2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Chute : </a:t>
            </a:r>
            <a:r>
              <a:rPr lang="en-US" sz="13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plateforme opérateur — 3 points de contact, aucun passager</a:t>
            </a:r>
            <a:endParaRPr lang="en-US" sz="1300" dirty="0"/>
          </a:p>
          <a:p>
            <a:pPr marL="203200" indent="-203200">
              <a:buSzPct val="100000"/>
              <a:buChar char="•"/>
            </a:pPr>
            <a:r>
              <a:rPr lang="en-US" sz="1300" b="1" dirty="0">
                <a:solidFill>
                  <a:srgbClr val="B2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Écrasement : </a:t>
            </a:r>
            <a:r>
              <a:rPr lang="en-US" sz="13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benne à neige — cales / blocs de sécurité obligatoires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7498080" y="1554480"/>
            <a:ext cx="4160520" cy="4206240"/>
          </a:xfrm>
          <a:prstGeom prst="roundRect">
            <a:avLst>
              <a:gd name="adj" fmla="val 1758"/>
            </a:avLst>
          </a:prstGeom>
          <a:solidFill>
            <a:srgbClr val="EAF3F7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1" name="Shape 8"/>
          <p:cNvSpPr/>
          <p:nvPr/>
        </p:nvSpPr>
        <p:spPr>
          <a:xfrm>
            <a:off x="7772400" y="1783080"/>
            <a:ext cx="548640" cy="548640"/>
          </a:xfrm>
          <a:prstGeom prst="ellipse">
            <a:avLst/>
          </a:prstGeom>
          <a:solidFill>
            <a:srgbClr val="B23A2E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2" name="Text 9"/>
          <p:cNvSpPr/>
          <p:nvPr/>
        </p:nvSpPr>
        <p:spPr>
          <a:xfrm>
            <a:off x="7772400" y="17830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8458200" y="1783080"/>
            <a:ext cx="3017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Aire de charge batteries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7799832" y="2514600"/>
            <a:ext cx="361188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Risque d'électrocution et d'explosion</a:t>
            </a:r>
            <a:endParaRPr lang="en-US" sz="1350" dirty="0"/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Aire réservée au personnel autorisé</a:t>
            </a:r>
            <a:endParaRPr lang="en-US" sz="1350" dirty="0"/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Couper le chargeur avant de connecter / déconnecter</a:t>
            </a:r>
            <a:endParaRPr lang="en-US" sz="1350" dirty="0"/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3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 flamme ni cigarette à proximité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Toujours se référer aux étiquettes et au manuel du constructeur de la machine utilisée.</a:t>
            </a:r>
            <a:endParaRPr lang="en-US" sz="12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B3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2926080"/>
            <a:ext cx="5486400" cy="5486400"/>
          </a:xfrm>
          <a:prstGeom prst="ellipse">
            <a:avLst/>
          </a:prstGeom>
          <a:solidFill>
            <a:srgbClr val="0F4657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22960" y="2148840"/>
            <a:ext cx="2468880" cy="2468880"/>
          </a:xfrm>
          <a:prstGeom prst="ellipse">
            <a:avLst/>
          </a:prstGeom>
          <a:ln w="38100">
            <a:solidFill>
              <a:srgbClr val="00729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822960" y="2148840"/>
            <a:ext cx="24688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IX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3657600" y="2651760"/>
            <a:ext cx="7863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Procédures d'urgence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3703320" y="370332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FC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Réagir vite pour préserver la piste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IX · PROCÉDURES D'URGENCE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Panne pendant le surfaçage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5486400" cy="4160520"/>
          </a:xfrm>
          <a:prstGeom prst="roundRect">
            <a:avLst>
              <a:gd name="adj" fmla="val 1758"/>
            </a:avLst>
          </a:prstGeom>
          <a:solidFill>
            <a:srgbClr val="EAF3F7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Text 5"/>
          <p:cNvSpPr/>
          <p:nvPr/>
        </p:nvSpPr>
        <p:spPr>
          <a:xfrm>
            <a:off x="822960" y="17830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2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Mesures d'urgence immédiates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50392" y="2240280"/>
            <a:ext cx="502920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Couper immédiatement les circuits d'eau (épandage + lavage)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Pompe manuelle d'urgence : relever le rabot de la glace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Relever la serpillière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822960" y="4160520"/>
            <a:ext cx="49377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i="1" dirty="0">
                <a:solidFill>
                  <a:srgbClr val="3C5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exécuter le plus vite possible : sinon un trou important se forme et rend la piste impraticable.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355080" y="1600200"/>
            <a:ext cx="5303520" cy="4160520"/>
          </a:xfrm>
          <a:prstGeom prst="roundRect">
            <a:avLst>
              <a:gd name="adj" fmla="val 1758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2" name="Text 9"/>
          <p:cNvSpPr/>
          <p:nvPr/>
        </p:nvSpPr>
        <p:spPr>
          <a:xfrm>
            <a:off x="6629400" y="17830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Ensuite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656832" y="2240280"/>
            <a:ext cx="475488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300"/>
              </a:spcAft>
              <a:buSzPct val="100000"/>
              <a:buChar char="•"/>
            </a:pPr>
            <a:r>
              <a:rPr lang="en-US" sz="14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Analyser la panne une fois la piste préservée</a:t>
            </a:r>
            <a:endParaRPr lang="en-US" sz="1450" dirty="0"/>
          </a:p>
          <a:p>
            <a:pPr marL="203200" indent="-203200">
              <a:spcAft>
                <a:spcPts val="1300"/>
              </a:spcAft>
              <a:buSzPct val="100000"/>
              <a:buChar char="•"/>
            </a:pPr>
            <a:r>
              <a:rPr lang="en-US" sz="14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référer au manuel : manœuvres spécifiques à chaque machine</a:t>
            </a:r>
            <a:endParaRPr lang="en-US" sz="1450" dirty="0"/>
          </a:p>
          <a:p>
            <a:pPr marL="203200" indent="-203200">
              <a:spcAft>
                <a:spcPts val="1300"/>
              </a:spcAft>
              <a:buSzPct val="100000"/>
              <a:buChar char="•"/>
            </a:pPr>
            <a:r>
              <a:rPr lang="en-US" sz="14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Évacuer la machine si nécessaire (déverrouiller l'accouplement hydraulique)</a:t>
            </a:r>
            <a:endParaRPr lang="en-US" sz="1450" dirty="0"/>
          </a:p>
          <a:p>
            <a:pPr marL="203200" indent="-203200">
              <a:spcAft>
                <a:spcPts val="1300"/>
              </a:spcAft>
              <a:buSzPct val="100000"/>
              <a:buChar char="•"/>
            </a:pPr>
            <a:r>
              <a:rPr lang="en-US" sz="145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Vigilance en descendant : glace mouillée très glissante</a:t>
            </a:r>
            <a:endParaRPr lang="en-US" sz="145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IX · PROCÉDURES D'URGENCE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Fuite d'huile hydraulique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5486400" cy="4160520"/>
          </a:xfrm>
          <a:prstGeom prst="roundRect">
            <a:avLst>
              <a:gd name="adj" fmla="val 1758"/>
            </a:avLst>
          </a:prstGeom>
          <a:solidFill>
            <a:srgbClr val="EAF3F7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Text 5"/>
          <p:cNvSpPr/>
          <p:nvPr/>
        </p:nvSpPr>
        <p:spPr>
          <a:xfrm>
            <a:off x="822960" y="17830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23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L'opérateur doit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50392" y="2240280"/>
            <a:ext cx="502920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300"/>
              </a:spcAft>
              <a:buSzPct val="100000"/>
              <a:buChar char="•"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Arrêter immédiatement les outils (balai, convoyeur…)</a:t>
            </a:r>
            <a:endParaRPr lang="en-US" sz="1500" dirty="0"/>
          </a:p>
          <a:p>
            <a:pPr marL="203200" indent="-203200">
              <a:spcAft>
                <a:spcPts val="1300"/>
              </a:spcAft>
              <a:buSzPct val="100000"/>
              <a:buChar char="•"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Couper les circuits d'eau (épandage + lavage)</a:t>
            </a:r>
            <a:endParaRPr lang="en-US" sz="1500" dirty="0"/>
          </a:p>
          <a:p>
            <a:pPr marL="203200" indent="-203200">
              <a:spcAft>
                <a:spcPts val="1300"/>
              </a:spcAft>
              <a:buSzPct val="100000"/>
              <a:buChar char="•"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Relever le rabot</a:t>
            </a:r>
            <a:endParaRPr lang="en-US" sz="1500" dirty="0"/>
          </a:p>
          <a:p>
            <a:pPr marL="203200" indent="-203200">
              <a:spcAft>
                <a:spcPts val="1300"/>
              </a:spcAft>
              <a:buSzPct val="100000"/>
              <a:buChar char="•"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Sortir de la piste et rentrer au garage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355080" y="1600200"/>
            <a:ext cx="5303520" cy="4160520"/>
          </a:xfrm>
          <a:prstGeom prst="roundRect">
            <a:avLst>
              <a:gd name="adj" fmla="val 1758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1" name="Text 8"/>
          <p:cNvSpPr/>
          <p:nvPr/>
        </p:nvSpPr>
        <p:spPr>
          <a:xfrm>
            <a:off x="6629400" y="17830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savoir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6656832" y="2240280"/>
            <a:ext cx="4754880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Huile jusqu'à ~60 °C sur glace à −5 °C → piste impraticable immédiatement</a:t>
            </a:r>
            <a:endParaRPr lang="en-US" sz="1400" dirty="0"/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Éponger le maximum d'huile puis raboter la piste</a:t>
            </a:r>
            <a:endParaRPr lang="en-US" sz="1400" dirty="0"/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Origine fréquente : flexibles à forte mobilité (balai, benne, rabot)</a:t>
            </a:r>
            <a:endParaRPr lang="en-US" sz="1400" dirty="0"/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Circuits sous plusieurs dizaines de bars : intervention par personnel habilité / service spécialisé</a:t>
            </a:r>
            <a:endParaRPr lang="en-US" sz="14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0F55F21-3CA8-0683-035D-3255D56732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" y="3820081"/>
            <a:ext cx="4002962" cy="266864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 · CARACTÉRISTIQUES TECHNIQUES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Fiche technique de la machine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486662"/>
              </p:ext>
            </p:extLst>
          </p:nvPr>
        </p:nvGraphicFramePr>
        <p:xfrm>
          <a:off x="548640" y="1554480"/>
          <a:ext cx="6309360" cy="4291584"/>
        </p:xfrm>
        <a:graphic>
          <a:graphicData uri="http://schemas.openxmlformats.org/drawingml/2006/table">
            <a:tbl>
              <a:tblPr/>
              <a:tblGrid>
                <a:gridCol w="42079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1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Caractéristique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29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Valeur</a:t>
                      </a:r>
                      <a:endParaRPr lang="en-US" sz="14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2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A4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Énergie (thermique / électrique)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fr-F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Gaz, batteries acides ou lithiums </a:t>
                      </a:r>
                      <a:endParaRPr lang="en-US" sz="1400" dirty="0"/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A4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Poids à vide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fr-F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à 5 tonnes 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A4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Poids en charge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fr-F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à 6 tonnes</a:t>
                      </a: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A4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Hauteur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fr-F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3m à 3.5m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A4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Longueur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fr-F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à 5m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A4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Rayon de braquage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fr-F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à 5m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A4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Capacité de benne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fr-F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2.5m3 à 3.5m3</a:t>
                      </a: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A4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Capacité d'eau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fr-F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 600 litres à 1400 litres</a:t>
                      </a:r>
                      <a:endParaRPr lang="en-US" sz="14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dirty="0">
                          <a:solidFill>
                            <a:srgbClr val="273A4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Options possibles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fr-FR" sz="1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Lavage de glace, lavage de roue, bordureuse, Solid-Ice, arrosage piste…</a:t>
                      </a:r>
                    </a:p>
                  </a:txBody>
                  <a:tcPr marL="50800" marR="50800" marT="25400" marB="25400" anchor="ctr">
                    <a:lnL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FE0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9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8" name="Shape 4"/>
          <p:cNvSpPr/>
          <p:nvPr/>
        </p:nvSpPr>
        <p:spPr>
          <a:xfrm>
            <a:off x="7223760" y="1737360"/>
            <a:ext cx="4389120" cy="2286000"/>
          </a:xfrm>
          <a:prstGeom prst="roundRect">
            <a:avLst>
              <a:gd name="adj" fmla="val 3200"/>
            </a:avLst>
          </a:prstGeom>
          <a:solidFill>
            <a:srgbClr val="EAF3F7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Shape 5"/>
          <p:cNvSpPr/>
          <p:nvPr/>
        </p:nvSpPr>
        <p:spPr>
          <a:xfrm>
            <a:off x="7498080" y="2011680"/>
            <a:ext cx="640080" cy="640080"/>
          </a:xfrm>
          <a:prstGeom prst="ellipse">
            <a:avLst/>
          </a:prstGeom>
          <a:solidFill>
            <a:srgbClr val="D98A2B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0" name="Text 6"/>
          <p:cNvSpPr/>
          <p:nvPr/>
        </p:nvSpPr>
        <p:spPr>
          <a:xfrm>
            <a:off x="7498080" y="201168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8321040" y="2011680"/>
            <a:ext cx="3108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poids : un paramètre clé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7498080" y="2697480"/>
            <a:ext cx="3931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200" b="1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à 6 tonnes</a:t>
            </a:r>
            <a:endParaRPr lang="en-US" sz="2200" dirty="0"/>
          </a:p>
          <a:p>
            <a:pPr marL="0" indent="0">
              <a:buNone/>
            </a:pPr>
            <a:r>
              <a:rPr lang="en-US" sz="1300" dirty="0">
                <a:solidFill>
                  <a:srgbClr val="3C5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Influe sur l'adhérence, le comportement sur la glace et la pression de la lame. À prendre en compte pour la conduite et le stationnement.</a:t>
            </a:r>
            <a:endParaRPr lang="en-US" sz="22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B3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2926080"/>
            <a:ext cx="5486400" cy="5486400"/>
          </a:xfrm>
          <a:prstGeom prst="ellipse">
            <a:avLst/>
          </a:prstGeom>
          <a:solidFill>
            <a:srgbClr val="0F4657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22960" y="2148840"/>
            <a:ext cx="2468880" cy="2468880"/>
          </a:xfrm>
          <a:prstGeom prst="ellipse">
            <a:avLst/>
          </a:prstGeom>
          <a:ln w="38100">
            <a:solidFill>
              <a:srgbClr val="00729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822960" y="2148840"/>
            <a:ext cx="24688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3657600" y="2651760"/>
            <a:ext cx="7863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Réglementation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3703320" y="370332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FC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Autorisation, formation, aptitude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 · RÉGLEMENTATION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Trois points réglementaires (ERP)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3566160" cy="2286000"/>
          </a:xfrm>
          <a:prstGeom prst="roundRect">
            <a:avLst>
              <a:gd name="adj" fmla="val 3200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Shape 5"/>
          <p:cNvSpPr/>
          <p:nvPr/>
        </p:nvSpPr>
        <p:spPr>
          <a:xfrm>
            <a:off x="777240" y="1810512"/>
            <a:ext cx="502920" cy="50292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777240" y="18105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417320" y="1737360"/>
            <a:ext cx="2606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Autorisation de conduite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804672" y="24688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employeur / chef d'établissement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804672" y="310896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Validité : </a:t>
            </a:r>
            <a:r>
              <a:rPr lang="en-US" sz="1500" b="1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1 an</a:t>
            </a:r>
            <a:endParaRPr lang="en-US" sz="1300" dirty="0"/>
          </a:p>
        </p:txBody>
      </p:sp>
      <p:sp>
        <p:nvSpPr>
          <p:cNvPr id="13" name="Shape 10"/>
          <p:cNvSpPr/>
          <p:nvPr/>
        </p:nvSpPr>
        <p:spPr>
          <a:xfrm>
            <a:off x="4315968" y="1600200"/>
            <a:ext cx="3566160" cy="2286000"/>
          </a:xfrm>
          <a:prstGeom prst="roundRect">
            <a:avLst>
              <a:gd name="adj" fmla="val 3200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4" name="Shape 11"/>
          <p:cNvSpPr/>
          <p:nvPr/>
        </p:nvSpPr>
        <p:spPr>
          <a:xfrm>
            <a:off x="4544568" y="1810512"/>
            <a:ext cx="502920" cy="50292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5" name="Text 12"/>
          <p:cNvSpPr/>
          <p:nvPr/>
        </p:nvSpPr>
        <p:spPr>
          <a:xfrm>
            <a:off x="4544568" y="18105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5184648" y="1737360"/>
            <a:ext cx="2606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Formation surfaceuse (type CASES)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4572000" y="24688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délivrée par le formateur</a:t>
            </a:r>
            <a:endParaRPr lang="en-US" sz="1250" dirty="0"/>
          </a:p>
        </p:txBody>
      </p:sp>
      <p:sp>
        <p:nvSpPr>
          <p:cNvPr id="18" name="Text 15"/>
          <p:cNvSpPr/>
          <p:nvPr/>
        </p:nvSpPr>
        <p:spPr>
          <a:xfrm>
            <a:off x="4572000" y="310896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Validité : </a:t>
            </a:r>
            <a:r>
              <a:rPr lang="en-US" sz="1500" b="1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ans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8083296" y="1600200"/>
            <a:ext cx="3566160" cy="2286000"/>
          </a:xfrm>
          <a:prstGeom prst="roundRect">
            <a:avLst>
              <a:gd name="adj" fmla="val 3200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0" name="Shape 17"/>
          <p:cNvSpPr/>
          <p:nvPr/>
        </p:nvSpPr>
        <p:spPr>
          <a:xfrm>
            <a:off x="8311896" y="1810512"/>
            <a:ext cx="502920" cy="50292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21" name="Text 18"/>
          <p:cNvSpPr/>
          <p:nvPr/>
        </p:nvSpPr>
        <p:spPr>
          <a:xfrm>
            <a:off x="8311896" y="181051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8951976" y="1737360"/>
            <a:ext cx="2606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Examen d'aptitude</a:t>
            </a:r>
            <a:endParaRPr lang="en-US" sz="1450" dirty="0"/>
          </a:p>
        </p:txBody>
      </p:sp>
      <p:sp>
        <p:nvSpPr>
          <p:cNvPr id="23" name="Text 20"/>
          <p:cNvSpPr/>
          <p:nvPr/>
        </p:nvSpPr>
        <p:spPr>
          <a:xfrm>
            <a:off x="8339328" y="2468880"/>
            <a:ext cx="31089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médecine du travail</a:t>
            </a:r>
            <a:endParaRPr lang="en-US" sz="1250" dirty="0"/>
          </a:p>
        </p:txBody>
      </p:sp>
      <p:sp>
        <p:nvSpPr>
          <p:cNvPr id="24" name="Text 21"/>
          <p:cNvSpPr/>
          <p:nvPr/>
        </p:nvSpPr>
        <p:spPr>
          <a:xfrm>
            <a:off x="8339328" y="3108960"/>
            <a:ext cx="3108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Validité : </a:t>
            </a:r>
            <a:r>
              <a:rPr lang="en-US" sz="1500" b="1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 2 ans</a:t>
            </a:r>
            <a:endParaRPr lang="en-US" sz="1300" dirty="0"/>
          </a:p>
        </p:txBody>
      </p:sp>
      <p:sp>
        <p:nvSpPr>
          <p:cNvPr id="25" name="Shape 22"/>
          <p:cNvSpPr/>
          <p:nvPr/>
        </p:nvSpPr>
        <p:spPr>
          <a:xfrm>
            <a:off x="548640" y="4114800"/>
            <a:ext cx="11109960" cy="1691640"/>
          </a:xfrm>
          <a:prstGeom prst="roundRect">
            <a:avLst>
              <a:gd name="adj" fmla="val 4324"/>
            </a:avLst>
          </a:prstGeom>
          <a:solidFill>
            <a:srgbClr val="EAF3F7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6" name="Text 23"/>
          <p:cNvSpPr/>
          <p:nvPr/>
        </p:nvSpPr>
        <p:spPr>
          <a:xfrm>
            <a:off x="822960" y="42519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Responsabilités &amp; CASES</a:t>
            </a:r>
            <a:endParaRPr lang="en-US" sz="1450" dirty="0"/>
          </a:p>
        </p:txBody>
      </p:sp>
      <p:sp>
        <p:nvSpPr>
          <p:cNvPr id="27" name="Text 24"/>
          <p:cNvSpPr/>
          <p:nvPr/>
        </p:nvSpPr>
        <p:spPr>
          <a:xfrm>
            <a:off x="850392" y="461772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L'absence d'autorisation engage la responsabilité civile de l'employeur ; en cas d'accident, sa responsabilité peut être engagée.</a:t>
            </a:r>
            <a:endParaRPr lang="en-US" sz="1300" dirty="0"/>
          </a:p>
          <a:p>
            <a:pPr marL="203200" indent="-203200"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CACES n'est pas obligatoire (recommandation CNAM) ; une autre formation équivalente est possible, accessible dès 16 ans (pas de permis requis).</a:t>
            </a:r>
            <a:endParaRPr lang="en-US" sz="13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 · RÉGLEMENTATION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Réglementation des locaux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48640" y="1828800"/>
            <a:ext cx="5486400" cy="3291840"/>
          </a:xfrm>
          <a:prstGeom prst="roundRect">
            <a:avLst>
              <a:gd name="adj" fmla="val 2222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Shape 5"/>
          <p:cNvSpPr/>
          <p:nvPr/>
        </p:nvSpPr>
        <p:spPr>
          <a:xfrm>
            <a:off x="822960" y="2103120"/>
            <a:ext cx="594360" cy="594360"/>
          </a:xfrm>
          <a:prstGeom prst="ellipse">
            <a:avLst/>
          </a:prstGeom>
          <a:solidFill>
            <a:srgbClr val="D98A2B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9" name="Text 6"/>
          <p:cNvSpPr/>
          <p:nvPr/>
        </p:nvSpPr>
        <p:spPr>
          <a:xfrm>
            <a:off x="822960" y="210312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1554480" y="2103120"/>
            <a:ext cx="4297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Machines thermiques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868680" y="2880360"/>
            <a:ext cx="484632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Contrôle CO / CO₂ et carburation tous les 6 mois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Détecteur CO / CO₂ dans le local surfaceuse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6355080" y="1828800"/>
            <a:ext cx="5303520" cy="3291840"/>
          </a:xfrm>
          <a:prstGeom prst="roundRect">
            <a:avLst>
              <a:gd name="adj" fmla="val 2222"/>
            </a:avLst>
          </a:prstGeom>
          <a:solidFill>
            <a:srgbClr val="EAF3F7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3" name="Shape 10"/>
          <p:cNvSpPr/>
          <p:nvPr/>
        </p:nvSpPr>
        <p:spPr>
          <a:xfrm>
            <a:off x="6629400" y="2103120"/>
            <a:ext cx="594360" cy="59436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4" name="Text 11"/>
          <p:cNvSpPr/>
          <p:nvPr/>
        </p:nvSpPr>
        <p:spPr>
          <a:xfrm>
            <a:off x="6629400" y="2103120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7360920" y="2103120"/>
            <a:ext cx="4114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Machines électriques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6675120" y="2880360"/>
            <a:ext cx="475488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de charge fermé et correctement ventilé</a:t>
            </a:r>
            <a:endParaRPr lang="en-US" sz="1500" dirty="0"/>
          </a:p>
          <a:p>
            <a:pPr marL="203200" indent="-203200">
              <a:spcAft>
                <a:spcPts val="1400"/>
              </a:spcAft>
              <a:buSzPct val="100000"/>
              <a:buChar char="•"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Aire de charge réservée au personnel autorisé</a:t>
            </a:r>
            <a:endParaRPr lang="en-US" sz="15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0B3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2926080"/>
            <a:ext cx="5486400" cy="5486400"/>
          </a:xfrm>
          <a:prstGeom prst="ellipse">
            <a:avLst/>
          </a:prstGeom>
          <a:solidFill>
            <a:srgbClr val="0F4657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22960" y="2148840"/>
            <a:ext cx="2468880" cy="2468880"/>
          </a:xfrm>
          <a:prstGeom prst="ellipse">
            <a:avLst/>
          </a:prstGeom>
          <a:ln w="38100">
            <a:solidFill>
              <a:srgbClr val="00729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822960" y="2148840"/>
            <a:ext cx="24688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XI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3657600" y="2651760"/>
            <a:ext cx="7863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Comportement professionnel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3703320" y="370332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FC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Alcoolémie · lutte contre les violences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XI · COMPORTEMENT PROFESSIONNEL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Alcoolémie au travail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38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5486400" cy="4160520"/>
          </a:xfrm>
          <a:prstGeom prst="roundRect">
            <a:avLst>
              <a:gd name="adj" fmla="val 1758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8" name="Text 5"/>
          <p:cNvSpPr/>
          <p:nvPr/>
        </p:nvSpPr>
        <p:spPr>
          <a:xfrm>
            <a:off x="822960" y="17830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cadre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50392" y="219456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Code du travail interdit l'état d'ivresse ; il ne fixe pas de taux chiffré</a:t>
            </a:r>
            <a:endParaRPr lang="en-US" sz="1400" dirty="0"/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L'employeur peut imposer la tolérance zéro sur les postes de sécurité (règlement intérieur)</a:t>
            </a:r>
            <a:endParaRPr lang="en-US" sz="1400" dirty="0"/>
          </a:p>
          <a:p>
            <a:pPr marL="203200" indent="-203200">
              <a:spcAft>
                <a:spcPts val="1200"/>
              </a:spcAft>
              <a:buSzPct val="100000"/>
              <a:buChar char="•"/>
            </a:pPr>
            <a:r>
              <a:rPr lang="en-US" sz="14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Repères Code de la route : 0,5 g/L (général) — 0,2 g/L (transport en commun, probatoire)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355080" y="1600200"/>
            <a:ext cx="5303520" cy="4160520"/>
          </a:xfrm>
          <a:prstGeom prst="roundRect">
            <a:avLst>
              <a:gd name="adj" fmla="val 1758"/>
            </a:avLst>
          </a:prstGeom>
          <a:solidFill>
            <a:srgbClr val="0B3A4A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1" name="Text 8"/>
          <p:cNvSpPr/>
          <p:nvPr/>
        </p:nvSpPr>
        <p:spPr>
          <a:xfrm>
            <a:off x="6629400" y="182880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9FC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Poste de conduite = poste de sécurité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675120" y="2286000"/>
            <a:ext cx="4754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0,2 g/L</a:t>
            </a:r>
            <a:endParaRPr lang="en-US" sz="4000" dirty="0"/>
          </a:p>
          <a:p>
            <a:pPr marL="0" indent="0">
              <a:buNone/>
            </a:pPr>
            <a:r>
              <a:rPr lang="en-US" sz="1300" dirty="0">
                <a:solidFill>
                  <a:srgbClr val="CFE0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seuil de référence le plus prudent</a:t>
            </a:r>
            <a:endParaRPr lang="en-US" sz="4000" dirty="0"/>
          </a:p>
        </p:txBody>
      </p:sp>
      <p:sp>
        <p:nvSpPr>
          <p:cNvPr id="13" name="Text 10"/>
          <p:cNvSpPr/>
          <p:nvPr/>
        </p:nvSpPr>
        <p:spPr>
          <a:xfrm>
            <a:off x="6675120" y="3749040"/>
            <a:ext cx="4754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bonne pratique : on ne boit pas au travail — tolérance zéro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6675120" y="4892040"/>
            <a:ext cx="4754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9FC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Taux et règle exacts à confirmer via le règlement intérieur et la médecine du travail.</a:t>
            </a:r>
            <a:endParaRPr lang="en-US" sz="115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007298"/>
                </a:solidFill>
                <a:latin typeface="Calibri"/>
              </a:rPr>
              <a:t>XI · COMPORTEMENT PROFESSIONNEL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900" b="1" i="0">
                <a:solidFill>
                  <a:srgbClr val="0B3A4A"/>
                </a:solidFill>
                <a:latin typeface="Calibri"/>
              </a:rPr>
              <a:t>Nos valeurs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455664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>
                <a:solidFill>
                  <a:srgbClr val="5A6B72"/>
                </a:solidFill>
                <a:latin typeface="Calibri"/>
              </a:rPr>
              <a:t>Session Pro · Module 1 — Opérateur de surfaçage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900" b="0" i="0">
                <a:solidFill>
                  <a:srgbClr val="5A6B72"/>
                </a:solidFill>
                <a:latin typeface="Calibri"/>
              </a:rPr>
              <a:t>39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463040"/>
            <a:ext cx="109728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>
                <a:solidFill>
                  <a:srgbClr val="273A42"/>
                </a:solidFill>
                <a:latin typeface="Calibri"/>
              </a:rPr>
              <a:t>Session Pro s'engage autour de trois valeurs fondamentales 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011680"/>
            <a:ext cx="3566160" cy="3977639"/>
          </a:xfrm>
          <a:prstGeom prst="roundRect">
            <a:avLst>
              <a:gd name="adj" fmla="val 6000"/>
            </a:avLst>
          </a:prstGeom>
          <a:solidFill>
            <a:srgbClr val="F4F9FB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1691640" y="2331720"/>
            <a:ext cx="1280160" cy="1280160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respec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1680" y="2651760"/>
            <a:ext cx="640080" cy="6400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31520" y="3840480"/>
            <a:ext cx="320040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200" b="1" i="0">
                <a:solidFill>
                  <a:srgbClr val="007298"/>
                </a:solidFill>
                <a:latin typeface="Calibri"/>
              </a:rPr>
              <a:t>Respect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59" y="4480560"/>
            <a:ext cx="301752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350" b="0" i="0">
                <a:solidFill>
                  <a:srgbClr val="273A42"/>
                </a:solidFill>
                <a:latin typeface="Calibri"/>
              </a:rPr>
              <a:t>Traiter chacun avec dignité et équité, sans distinction de genre, religion, orientation ou origine.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15968" y="2011680"/>
            <a:ext cx="3566160" cy="3977639"/>
          </a:xfrm>
          <a:prstGeom prst="roundRect">
            <a:avLst>
              <a:gd name="adj" fmla="val 6000"/>
            </a:avLst>
          </a:prstGeom>
          <a:solidFill>
            <a:srgbClr val="EAF3F7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5458968" y="2331720"/>
            <a:ext cx="1280160" cy="1280160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5" name="Picture 14" descr="inclusio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9007" y="2651760"/>
            <a:ext cx="640080" cy="64008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498848" y="3840480"/>
            <a:ext cx="320040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200" b="1" i="0">
                <a:solidFill>
                  <a:srgbClr val="007298"/>
                </a:solidFill>
                <a:latin typeface="Calibri"/>
              </a:rPr>
              <a:t>Inclusion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0288" y="4480560"/>
            <a:ext cx="301752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350" b="0" i="0">
                <a:solidFill>
                  <a:srgbClr val="273A42"/>
                </a:solidFill>
                <a:latin typeface="Calibri"/>
              </a:rPr>
              <a:t>Valoriser la diversité et lutter contre le sexisme et les discriminations. Projet de prévention des violences sexuelles depuis 2022.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083296" y="2011680"/>
            <a:ext cx="3566160" cy="3977639"/>
          </a:xfrm>
          <a:prstGeom prst="roundRect">
            <a:avLst>
              <a:gd name="adj" fmla="val 6000"/>
            </a:avLst>
          </a:prstGeom>
          <a:solidFill>
            <a:srgbClr val="F4F9FB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9226296" y="2331720"/>
            <a:ext cx="1280160" cy="1280160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convivialit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46336" y="2651760"/>
            <a:ext cx="640080" cy="64008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8266175" y="3840480"/>
            <a:ext cx="320040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2200" b="1" i="0">
                <a:solidFill>
                  <a:srgbClr val="007298"/>
                </a:solidFill>
                <a:latin typeface="Calibri"/>
              </a:rPr>
              <a:t>Convivialité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57616" y="4480560"/>
            <a:ext cx="301752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5000"/>
              </a:lnSpc>
            </a:pPr>
            <a:r>
              <a:rPr sz="1350" b="0" i="0">
                <a:solidFill>
                  <a:srgbClr val="273A42"/>
                </a:solidFill>
                <a:latin typeface="Calibri"/>
              </a:rPr>
              <a:t>Promouvoir une ambiance conviviale : les employés, garants de l'harmonie et de la cohésion.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007298"/>
                </a:solidFill>
                <a:latin typeface="Calibri"/>
              </a:rPr>
              <a:t>XI · COMPORTEMENT PROFESSIONNEL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900" b="1" i="0">
                <a:solidFill>
                  <a:srgbClr val="0B3A4A"/>
                </a:solidFill>
                <a:latin typeface="Calibri"/>
              </a:rPr>
              <a:t>Vos engagements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455664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>
                <a:solidFill>
                  <a:srgbClr val="5A6B72"/>
                </a:solidFill>
                <a:latin typeface="Calibri"/>
              </a:rPr>
              <a:t>Session Pro · Module 1 — Opérateur de surfaçage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900" b="0" i="0">
                <a:solidFill>
                  <a:srgbClr val="5A6B72"/>
                </a:solidFill>
                <a:latin typeface="Calibri"/>
              </a:rPr>
              <a:t>40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572768"/>
            <a:ext cx="5486400" cy="1298448"/>
          </a:xfrm>
          <a:prstGeom prst="roundRect">
            <a:avLst>
              <a:gd name="adj" fmla="val 6000"/>
            </a:avLst>
          </a:prstGeom>
          <a:solidFill>
            <a:srgbClr val="F4F9FB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804672" y="1865376"/>
            <a:ext cx="713232" cy="713232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inclur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980" y="2043684"/>
            <a:ext cx="356616" cy="35661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19072" y="1572768"/>
            <a:ext cx="4114800" cy="12984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550" b="1" i="0">
                <a:solidFill>
                  <a:srgbClr val="0B3A4A"/>
                </a:solidFill>
                <a:latin typeface="Calibri"/>
              </a:rPr>
              <a:t>Inclure</a:t>
            </a:r>
          </a:p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3C525C"/>
                </a:solidFill>
                <a:latin typeface="Calibri"/>
              </a:rPr>
              <a:t>Respect et courtoisie envers tous, sans distinction.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172200" y="1572768"/>
            <a:ext cx="5486400" cy="1298448"/>
          </a:xfrm>
          <a:prstGeom prst="roundRect">
            <a:avLst>
              <a:gd name="adj" fmla="val 6000"/>
            </a:avLst>
          </a:prstGeom>
          <a:solidFill>
            <a:srgbClr val="F4F9FB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6428232" y="1865376"/>
            <a:ext cx="713232" cy="713232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surveille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6540" y="2043684"/>
            <a:ext cx="356616" cy="35661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342631" y="1572768"/>
            <a:ext cx="4114800" cy="12984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550" b="1" i="0">
                <a:solidFill>
                  <a:srgbClr val="0B3A4A"/>
                </a:solidFill>
                <a:latin typeface="Calibri"/>
              </a:rPr>
              <a:t>Se surveiller</a:t>
            </a:r>
          </a:p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3C525C"/>
                </a:solidFill>
                <a:latin typeface="Calibri"/>
              </a:rPr>
              <a:t>Éviter tout langage / comportement discriminatoire, y compris les « blagues ».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2980944"/>
            <a:ext cx="5486400" cy="1298448"/>
          </a:xfrm>
          <a:prstGeom prst="roundRect">
            <a:avLst>
              <a:gd name="adj" fmla="val 6000"/>
            </a:avLst>
          </a:prstGeom>
          <a:solidFill>
            <a:srgbClr val="F4F9FB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804672" y="3273551"/>
            <a:ext cx="713232" cy="713232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nterveni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2980" y="3451859"/>
            <a:ext cx="356616" cy="35661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719072" y="2980944"/>
            <a:ext cx="4114800" cy="12984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550" b="1" i="0">
                <a:solidFill>
                  <a:srgbClr val="0B3A4A"/>
                </a:solidFill>
                <a:latin typeface="Calibri"/>
              </a:rPr>
              <a:t>Intervenir</a:t>
            </a:r>
          </a:p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3C525C"/>
                </a:solidFill>
                <a:latin typeface="Calibri"/>
              </a:rPr>
              <a:t>Signaler rapidement violences, harcèlement, discriminations.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72200" y="2980944"/>
            <a:ext cx="5486400" cy="1298448"/>
          </a:xfrm>
          <a:prstGeom prst="roundRect">
            <a:avLst>
              <a:gd name="adj" fmla="val 6000"/>
            </a:avLst>
          </a:prstGeom>
          <a:solidFill>
            <a:srgbClr val="F4F9FB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6428232" y="3273551"/>
            <a:ext cx="713232" cy="713232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Picture 20" descr="accompagner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06540" y="3451859"/>
            <a:ext cx="356616" cy="35661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7342631" y="2980944"/>
            <a:ext cx="4114800" cy="12984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550" b="1" i="0">
                <a:solidFill>
                  <a:srgbClr val="0B3A4A"/>
                </a:solidFill>
                <a:latin typeface="Calibri"/>
              </a:rPr>
              <a:t>Accompagner</a:t>
            </a:r>
          </a:p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3C525C"/>
                </a:solidFill>
                <a:latin typeface="Calibri"/>
              </a:rPr>
              <a:t>Assister les personnes en situation de handicap.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640" y="4389120"/>
            <a:ext cx="5486400" cy="1298448"/>
          </a:xfrm>
          <a:prstGeom prst="roundRect">
            <a:avLst>
              <a:gd name="adj" fmla="val 6000"/>
            </a:avLst>
          </a:prstGeom>
          <a:solidFill>
            <a:srgbClr val="F4F9FB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/>
          <p:cNvSpPr/>
          <p:nvPr/>
        </p:nvSpPr>
        <p:spPr>
          <a:xfrm>
            <a:off x="804672" y="4681728"/>
            <a:ext cx="713232" cy="713232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5" name="Picture 24" descr="respecter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2980" y="4860036"/>
            <a:ext cx="356616" cy="356616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719072" y="4389120"/>
            <a:ext cx="4114800" cy="12984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550" b="1" i="0">
                <a:solidFill>
                  <a:srgbClr val="0B3A4A"/>
                </a:solidFill>
                <a:latin typeface="Calibri"/>
              </a:rPr>
              <a:t>Respecter</a:t>
            </a:r>
          </a:p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3C525C"/>
                </a:solidFill>
                <a:latin typeface="Calibri"/>
              </a:rPr>
              <a:t>Vie privée : pas de photo sans consentement explicite.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172200" y="4389120"/>
            <a:ext cx="5486400" cy="1298448"/>
          </a:xfrm>
          <a:prstGeom prst="roundRect">
            <a:avLst>
              <a:gd name="adj" fmla="val 6000"/>
            </a:avLst>
          </a:prstGeom>
          <a:solidFill>
            <a:srgbClr val="F4F9FB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Oval 27"/>
          <p:cNvSpPr/>
          <p:nvPr/>
        </p:nvSpPr>
        <p:spPr>
          <a:xfrm>
            <a:off x="6428232" y="4681728"/>
            <a:ext cx="713232" cy="713232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9" name="Picture 28" descr="informer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06540" y="4860036"/>
            <a:ext cx="356616" cy="356616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7342631" y="4389120"/>
            <a:ext cx="4114800" cy="12984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Aft>
                <a:spcPts val="300"/>
              </a:spcAft>
            </a:pPr>
            <a:r>
              <a:rPr sz="1550" b="1" i="0">
                <a:solidFill>
                  <a:srgbClr val="0B3A4A"/>
                </a:solidFill>
                <a:latin typeface="Calibri"/>
              </a:rPr>
              <a:t>S'informer</a:t>
            </a:r>
          </a:p>
          <a:p>
            <a:pPr algn="l">
              <a:lnSpc>
                <a:spcPct val="100000"/>
              </a:lnSpc>
            </a:pPr>
            <a:r>
              <a:rPr sz="1300" b="0" i="0">
                <a:solidFill>
                  <a:srgbClr val="3C525C"/>
                </a:solidFill>
                <a:latin typeface="Calibri"/>
              </a:rPr>
              <a:t>Connaître les outils et interlocuteurs (ex. sentinelles).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007298"/>
                </a:solidFill>
                <a:latin typeface="Calibri"/>
              </a:rPr>
              <a:t>XI · COMPORTEMENT PROFESSIONNEL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900" b="1" i="0">
                <a:solidFill>
                  <a:srgbClr val="0B3A4A"/>
                </a:solidFill>
                <a:latin typeface="Calibri"/>
              </a:rPr>
              <a:t>Comment réagir ?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455664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>
                <a:solidFill>
                  <a:srgbClr val="5A6B72"/>
                </a:solidFill>
                <a:latin typeface="Calibri"/>
              </a:rPr>
              <a:t>Session Pro · Module 1 — Opérateur de surfaçage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900" b="0" i="0">
                <a:solidFill>
                  <a:srgbClr val="5A6B72"/>
                </a:solidFill>
                <a:latin typeface="Calibri"/>
              </a:rPr>
              <a:t>41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554480"/>
            <a:ext cx="5440680" cy="3429000"/>
          </a:xfrm>
          <a:prstGeom prst="roundRect">
            <a:avLst>
              <a:gd name="adj" fmla="val 6000"/>
            </a:avLst>
          </a:prstGeom>
          <a:solidFill>
            <a:srgbClr val="F4F9FB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804672" y="1783080"/>
            <a:ext cx="658368" cy="658368"/>
          </a:xfrm>
          <a:prstGeom prst="ellipse">
            <a:avLst/>
          </a:prstGeom>
          <a:solidFill>
            <a:srgbClr val="B23A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Picture 8" descr="aler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264" y="1947672"/>
            <a:ext cx="329184" cy="32918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00200" y="1783080"/>
            <a:ext cx="4160520" cy="6583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50" b="1" i="0">
                <a:solidFill>
                  <a:srgbClr val="0B3A4A"/>
                </a:solidFill>
                <a:latin typeface="Calibri"/>
              </a:rPr>
              <a:t>Violences en séance publique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59" y="2578608"/>
            <a:ext cx="4892040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>
                <a:solidFill>
                  <a:srgbClr val="5A6B72"/>
                </a:solidFill>
                <a:latin typeface="Calibri"/>
              </a:rPr>
              <a:t>Un homme importune une femme, la touche de façon inappropriée, puis repart sans que personne n'intervienne.</a:t>
            </a:r>
          </a:p>
        </p:txBody>
      </p:sp>
      <p:sp>
        <p:nvSpPr>
          <p:cNvPr id="12" name="Oval 11"/>
          <p:cNvSpPr/>
          <p:nvPr/>
        </p:nvSpPr>
        <p:spPr>
          <a:xfrm>
            <a:off x="822959" y="3493008"/>
            <a:ext cx="384048" cy="384048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Picture 12" descr="reactio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370" y="3579418"/>
            <a:ext cx="211226" cy="21122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25880" y="3493008"/>
            <a:ext cx="443484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00" b="1" i="0">
                <a:solidFill>
                  <a:srgbClr val="007298"/>
                </a:solidFill>
                <a:latin typeface="Calibri"/>
              </a:rPr>
              <a:t>Les bonnes réactions 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0392" y="3977639"/>
            <a:ext cx="4892040" cy="960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500"/>
              </a:spcAft>
            </a:pPr>
            <a:r>
              <a:rPr sz="1250" b="0" i="0">
                <a:solidFill>
                  <a:srgbClr val="273A42"/>
                </a:solidFill>
                <a:latin typeface="Calibri"/>
              </a:rPr>
              <a:t>•  Informer le chef de piste / la sécurité</a:t>
            </a:r>
          </a:p>
          <a:p>
            <a:pPr algn="l">
              <a:lnSpc>
                <a:spcPct val="100000"/>
              </a:lnSpc>
              <a:spcAft>
                <a:spcPts val="500"/>
              </a:spcAft>
            </a:pPr>
            <a:r>
              <a:rPr sz="1250" b="0" i="0">
                <a:solidFill>
                  <a:srgbClr val="273A42"/>
                </a:solidFill>
                <a:latin typeface="Calibri"/>
              </a:rPr>
              <a:t>•  Veiller à ce que cela ne recommence pas</a:t>
            </a:r>
          </a:p>
          <a:p>
            <a:pPr algn="l">
              <a:lnSpc>
                <a:spcPct val="100000"/>
              </a:lnSpc>
              <a:spcAft>
                <a:spcPts val="500"/>
              </a:spcAft>
            </a:pPr>
            <a:r>
              <a:rPr sz="1250" b="0" i="0">
                <a:solidFill>
                  <a:srgbClr val="273A42"/>
                </a:solidFill>
                <a:latin typeface="Calibri"/>
              </a:rPr>
              <a:t>•  Contacter la direction si rien n'est fait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172200" y="1554480"/>
            <a:ext cx="5440680" cy="3429000"/>
          </a:xfrm>
          <a:prstGeom prst="roundRect">
            <a:avLst>
              <a:gd name="adj" fmla="val 6000"/>
            </a:avLst>
          </a:prstGeom>
          <a:solidFill>
            <a:srgbClr val="F4F9FB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6428232" y="1783080"/>
            <a:ext cx="658368" cy="658368"/>
          </a:xfrm>
          <a:prstGeom prst="ellipse">
            <a:avLst/>
          </a:prstGeom>
          <a:solidFill>
            <a:srgbClr val="B23A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aler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2824" y="1947672"/>
            <a:ext cx="329184" cy="32918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7223760" y="1783080"/>
            <a:ext cx="4160520" cy="6583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50" b="1" i="0">
                <a:solidFill>
                  <a:srgbClr val="0B3A4A"/>
                </a:solidFill>
                <a:latin typeface="Calibri"/>
              </a:rPr>
              <a:t>Intrusion dans un vestiaire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578608"/>
            <a:ext cx="4892040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250" b="0" i="1">
                <a:solidFill>
                  <a:srgbClr val="5A6B72"/>
                </a:solidFill>
                <a:latin typeface="Calibri"/>
              </a:rPr>
              <a:t>Des garçons font intrusion dans le vestiaire des filles et repartent hilares malgré les protestations.</a:t>
            </a:r>
          </a:p>
        </p:txBody>
      </p:sp>
      <p:sp>
        <p:nvSpPr>
          <p:cNvPr id="21" name="Oval 20"/>
          <p:cNvSpPr/>
          <p:nvPr/>
        </p:nvSpPr>
        <p:spPr>
          <a:xfrm>
            <a:off x="6446520" y="3493008"/>
            <a:ext cx="384048" cy="384048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2" name="Picture 21" descr="reaction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2930" y="3579418"/>
            <a:ext cx="211226" cy="21122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6949440" y="3493008"/>
            <a:ext cx="4434840" cy="38404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300" b="1" i="0">
                <a:solidFill>
                  <a:srgbClr val="007298"/>
                </a:solidFill>
                <a:latin typeface="Calibri"/>
              </a:rPr>
              <a:t>Les bonnes réactions :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73952" y="3977639"/>
            <a:ext cx="4892040" cy="9601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500"/>
              </a:spcAft>
            </a:pPr>
            <a:r>
              <a:rPr sz="1250" b="0" i="0">
                <a:solidFill>
                  <a:srgbClr val="273A42"/>
                </a:solidFill>
                <a:latin typeface="Calibri"/>
              </a:rPr>
              <a:t>•  S'assurer que tout va bien à leur sortie</a:t>
            </a:r>
          </a:p>
          <a:p>
            <a:pPr algn="l">
              <a:lnSpc>
                <a:spcPct val="100000"/>
              </a:lnSpc>
              <a:spcAft>
                <a:spcPts val="500"/>
              </a:spcAft>
            </a:pPr>
            <a:r>
              <a:rPr sz="1250" b="0" i="0">
                <a:solidFill>
                  <a:srgbClr val="273A42"/>
                </a:solidFill>
                <a:latin typeface="Calibri"/>
              </a:rPr>
              <a:t>•  Se renseigner sur l'identité des intrus</a:t>
            </a:r>
          </a:p>
          <a:p>
            <a:pPr algn="l">
              <a:lnSpc>
                <a:spcPct val="100000"/>
              </a:lnSpc>
              <a:spcAft>
                <a:spcPts val="500"/>
              </a:spcAft>
            </a:pPr>
            <a:r>
              <a:rPr sz="1250" b="0" i="0">
                <a:solidFill>
                  <a:srgbClr val="273A42"/>
                </a:solidFill>
                <a:latin typeface="Calibri"/>
              </a:rPr>
              <a:t>•  Contacter la direction · informer la sentinelle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5120640"/>
            <a:ext cx="11091672" cy="932688"/>
          </a:xfrm>
          <a:prstGeom prst="roundRect">
            <a:avLst>
              <a:gd name="adj" fmla="val 6000"/>
            </a:avLst>
          </a:prstGeom>
          <a:solidFill>
            <a:srgbClr val="0B3A4A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868680" y="5120640"/>
            <a:ext cx="10515600" cy="93268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Calibri"/>
              </a:rPr>
              <a:t>Le réflexe, dans tous les cas : signaler au responsable hiérarchique et/ou à la sentinelle de club. Ne jamais banaliser.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007298"/>
                </a:solidFill>
                <a:latin typeface="Calibri"/>
              </a:rPr>
              <a:t>SYNTHÈSE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900" b="1" i="0">
                <a:solidFill>
                  <a:srgbClr val="0B3A4A"/>
                </a:solidFill>
                <a:latin typeface="Calibri"/>
              </a:rPr>
              <a:t>Ce qu'il faut retenir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455664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>
                <a:solidFill>
                  <a:srgbClr val="5A6B72"/>
                </a:solidFill>
                <a:latin typeface="Calibri"/>
              </a:rPr>
              <a:t>Session Pro · Module 1 — Opérateur de surfaçage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600200"/>
            <a:ext cx="3566160" cy="1920240"/>
          </a:xfrm>
          <a:prstGeom prst="roundRect">
            <a:avLst>
              <a:gd name="adj" fmla="val 6000"/>
            </a:avLst>
          </a:prstGeom>
          <a:solidFill>
            <a:srgbClr val="F4F9FB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777240" y="1856232"/>
            <a:ext cx="502920" cy="502920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77240" y="1856232"/>
            <a:ext cx="502920" cy="5029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19" y="1856232"/>
            <a:ext cx="246888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50" b="1" i="0">
                <a:solidFill>
                  <a:srgbClr val="0B3A4A"/>
                </a:solidFill>
                <a:latin typeface="Calibri"/>
              </a:rPr>
              <a:t>Sécurité avant tout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4672" y="2532888"/>
            <a:ext cx="3063239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>
                <a:solidFill>
                  <a:srgbClr val="3C525C"/>
                </a:solidFill>
                <a:latin typeface="Calibri"/>
              </a:rPr>
              <a:t>EPI, aucun public, benne et rabot sécurisés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33672" y="1600200"/>
            <a:ext cx="3566160" cy="1920240"/>
          </a:xfrm>
          <a:prstGeom prst="roundRect">
            <a:avLst>
              <a:gd name="adj" fmla="val 6000"/>
            </a:avLst>
          </a:prstGeom>
          <a:solidFill>
            <a:srgbClr val="EAF3F7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4462272" y="1856232"/>
            <a:ext cx="502920" cy="502920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462272" y="1856232"/>
            <a:ext cx="502920" cy="5029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02352" y="1856232"/>
            <a:ext cx="246888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50" b="1" i="0">
                <a:solidFill>
                  <a:srgbClr val="0B3A4A"/>
                </a:solidFill>
                <a:latin typeface="Calibri"/>
              </a:rPr>
              <a:t>Régularité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89704" y="2532888"/>
            <a:ext cx="3063239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>
                <a:solidFill>
                  <a:srgbClr val="3C525C"/>
                </a:solidFill>
                <a:latin typeface="Calibri"/>
              </a:rPr>
              <a:t>Vitesse, coupe et épandage constants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918704" y="1600200"/>
            <a:ext cx="3566160" cy="1920240"/>
          </a:xfrm>
          <a:prstGeom prst="roundRect">
            <a:avLst>
              <a:gd name="adj" fmla="val 6000"/>
            </a:avLst>
          </a:prstGeom>
          <a:solidFill>
            <a:srgbClr val="F4F9FB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8147304" y="1856232"/>
            <a:ext cx="502920" cy="502920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147304" y="1856232"/>
            <a:ext cx="502920" cy="5029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87384" y="1856232"/>
            <a:ext cx="246888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50" b="1" i="0">
                <a:solidFill>
                  <a:srgbClr val="0B3A4A"/>
                </a:solidFill>
                <a:latin typeface="Calibri"/>
              </a:rPr>
              <a:t>Glace maîtrisée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74736" y="2532888"/>
            <a:ext cx="3063239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>
                <a:solidFill>
                  <a:srgbClr val="3C525C"/>
                </a:solidFill>
                <a:latin typeface="Calibri"/>
              </a:rPr>
              <a:t>3–5 cm, planimétrie, température par discipline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3703320"/>
            <a:ext cx="3566160" cy="1920240"/>
          </a:xfrm>
          <a:prstGeom prst="roundRect">
            <a:avLst>
              <a:gd name="adj" fmla="val 6000"/>
            </a:avLst>
          </a:prstGeom>
          <a:solidFill>
            <a:srgbClr val="EAF3F7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777240" y="3959352"/>
            <a:ext cx="502920" cy="502920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77240" y="3959352"/>
            <a:ext cx="502920" cy="5029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17319" y="3959352"/>
            <a:ext cx="246888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50" b="1" i="0">
                <a:solidFill>
                  <a:srgbClr val="0B3A4A"/>
                </a:solidFill>
                <a:latin typeface="Calibri"/>
              </a:rPr>
              <a:t>Entretien quotidien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2" y="4636008"/>
            <a:ext cx="3063239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>
                <a:solidFill>
                  <a:srgbClr val="3C525C"/>
                </a:solidFill>
                <a:latin typeface="Calibri"/>
              </a:rPr>
              <a:t>Contrôles, graissage, propreté, suivi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233672" y="3703320"/>
            <a:ext cx="3566160" cy="1920240"/>
          </a:xfrm>
          <a:prstGeom prst="roundRect">
            <a:avLst>
              <a:gd name="adj" fmla="val 6000"/>
            </a:avLst>
          </a:prstGeom>
          <a:solidFill>
            <a:srgbClr val="F4F9FB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/>
          <p:cNvSpPr/>
          <p:nvPr/>
        </p:nvSpPr>
        <p:spPr>
          <a:xfrm>
            <a:off x="4462272" y="3959352"/>
            <a:ext cx="502920" cy="502920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4462272" y="3959352"/>
            <a:ext cx="502920" cy="5029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02352" y="3959352"/>
            <a:ext cx="246888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50" b="1" i="0">
                <a:solidFill>
                  <a:srgbClr val="0B3A4A"/>
                </a:solidFill>
                <a:latin typeface="Calibri"/>
              </a:rPr>
              <a:t>Réagir en urgence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489704" y="4636008"/>
            <a:ext cx="3063239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>
                <a:solidFill>
                  <a:srgbClr val="3C525C"/>
                </a:solidFill>
                <a:latin typeface="Calibri"/>
              </a:rPr>
              <a:t>Couper l'eau, relever le rabot, sécuriser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7918704" y="3703320"/>
            <a:ext cx="3566160" cy="1920240"/>
          </a:xfrm>
          <a:prstGeom prst="roundRect">
            <a:avLst>
              <a:gd name="adj" fmla="val 6000"/>
            </a:avLst>
          </a:prstGeom>
          <a:solidFill>
            <a:srgbClr val="EAF3F7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Oval 31"/>
          <p:cNvSpPr/>
          <p:nvPr/>
        </p:nvSpPr>
        <p:spPr>
          <a:xfrm>
            <a:off x="8147304" y="3959352"/>
            <a:ext cx="502920" cy="502920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8147304" y="3959352"/>
            <a:ext cx="502920" cy="5029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787384" y="3959352"/>
            <a:ext cx="2468880" cy="5486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50" b="1" i="0">
                <a:solidFill>
                  <a:srgbClr val="0B3A4A"/>
                </a:solidFill>
                <a:latin typeface="Calibri"/>
              </a:rPr>
              <a:t>Comportement pro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174736" y="4636008"/>
            <a:ext cx="3063239" cy="868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50" b="0" i="0">
                <a:solidFill>
                  <a:srgbClr val="3C525C"/>
                </a:solidFill>
                <a:latin typeface="Calibri"/>
              </a:rPr>
              <a:t>Zéro alcool, vigilance VSS, signalement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007298"/>
                </a:solidFill>
                <a:latin typeface="Calibri"/>
              </a:rPr>
              <a:t>ÉVALUATION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900" b="1" i="0">
                <a:solidFill>
                  <a:srgbClr val="0B3A4A"/>
                </a:solidFill>
                <a:latin typeface="Calibri"/>
              </a:rPr>
              <a:t>Évaluation des acquis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455664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>
                <a:solidFill>
                  <a:srgbClr val="5A6B72"/>
                </a:solidFill>
                <a:latin typeface="Calibri"/>
              </a:rPr>
              <a:t>Session Pro · Module 1 — Opérateur de surfaçage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737360"/>
            <a:ext cx="5486400" cy="3931920"/>
          </a:xfrm>
          <a:prstGeom prst="roundRect">
            <a:avLst>
              <a:gd name="adj" fmla="val 6000"/>
            </a:avLst>
          </a:prstGeom>
          <a:solidFill>
            <a:srgbClr val="0B3A4A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14400" y="2057400"/>
            <a:ext cx="4846320" cy="21945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600" b="1" i="0">
                <a:solidFill>
                  <a:srgbClr val="FFFFFF"/>
                </a:solidFill>
                <a:latin typeface="Calibri"/>
              </a:rPr>
              <a:t>QCM</a:t>
            </a:r>
          </a:p>
          <a:p>
            <a:pPr algn="l">
              <a:spcBef>
                <a:spcPts val="200"/>
              </a:spcBef>
            </a:pPr>
            <a:r>
              <a:rPr sz="1500" b="0" i="0">
                <a:solidFill>
                  <a:srgbClr val="CFE0E8"/>
                </a:solidFill>
                <a:latin typeface="Calibri"/>
              </a:rPr>
              <a:t>de validation en fin de module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794760"/>
            <a:ext cx="4754880" cy="17373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>
                <a:solidFill>
                  <a:srgbClr val="CFE0E8"/>
                </a:solidFill>
                <a:latin typeface="Calibri"/>
              </a:rPr>
              <a:t>Un questionnaire clôt le module et valide les connaissances avant le passage en situation réelle.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5080" y="1737360"/>
            <a:ext cx="5285232" cy="3931920"/>
          </a:xfrm>
          <a:prstGeom prst="roundRect">
            <a:avLst>
              <a:gd name="adj" fmla="val 6000"/>
            </a:avLst>
          </a:prstGeom>
          <a:solidFill>
            <a:srgbClr val="F4F9FB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629400" y="1965960"/>
            <a:ext cx="475488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>
                <a:solidFill>
                  <a:srgbClr val="007298"/>
                </a:solidFill>
                <a:latin typeface="Calibri"/>
              </a:rPr>
              <a:t>Le QCM porte sur 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56832" y="2468880"/>
            <a:ext cx="4754880" cy="3017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1100"/>
              </a:spcAft>
            </a:pPr>
            <a:r>
              <a:rPr sz="1450" b="0" i="0">
                <a:solidFill>
                  <a:srgbClr val="273A42"/>
                </a:solidFill>
                <a:latin typeface="Calibri"/>
              </a:rPr>
              <a:t>•  Le principe de fonctionnement de la surfaceuse</a:t>
            </a:r>
          </a:p>
          <a:p>
            <a:pPr algn="l">
              <a:lnSpc>
                <a:spcPct val="100000"/>
              </a:lnSpc>
              <a:spcAft>
                <a:spcPts val="1100"/>
              </a:spcAft>
            </a:pPr>
            <a:r>
              <a:rPr sz="1450" b="0" i="0">
                <a:solidFill>
                  <a:srgbClr val="273A42"/>
                </a:solidFill>
                <a:latin typeface="Calibri"/>
              </a:rPr>
              <a:t>•  Les opérations de surfaçage et d'entretien</a:t>
            </a:r>
          </a:p>
          <a:p>
            <a:pPr algn="l">
              <a:lnSpc>
                <a:spcPct val="100000"/>
              </a:lnSpc>
              <a:spcAft>
                <a:spcPts val="1100"/>
              </a:spcAft>
            </a:pPr>
            <a:r>
              <a:rPr sz="1450" b="0" i="0">
                <a:solidFill>
                  <a:srgbClr val="273A42"/>
                </a:solidFill>
                <a:latin typeface="Calibri"/>
              </a:rPr>
              <a:t>•  Les épaisseurs et températures de glace</a:t>
            </a:r>
          </a:p>
          <a:p>
            <a:pPr algn="l">
              <a:lnSpc>
                <a:spcPct val="100000"/>
              </a:lnSpc>
              <a:spcAft>
                <a:spcPts val="1100"/>
              </a:spcAft>
            </a:pPr>
            <a:r>
              <a:rPr sz="1450" b="0" i="0">
                <a:solidFill>
                  <a:srgbClr val="273A42"/>
                </a:solidFill>
                <a:latin typeface="Calibri"/>
              </a:rPr>
              <a:t>•  Les procédures de sécurité et d'urgence</a:t>
            </a:r>
          </a:p>
          <a:p>
            <a:pPr algn="l">
              <a:lnSpc>
                <a:spcPct val="100000"/>
              </a:lnSpc>
              <a:spcAft>
                <a:spcPts val="1100"/>
              </a:spcAft>
            </a:pPr>
            <a:r>
              <a:rPr sz="1450" b="0" i="0">
                <a:solidFill>
                  <a:srgbClr val="273A42"/>
                </a:solidFill>
                <a:latin typeface="Calibri"/>
              </a:rPr>
              <a:t>•  La réglementation et le comportement professionnel</a:t>
            </a:r>
          </a:p>
          <a:p>
            <a:pPr algn="l">
              <a:spcBef>
                <a:spcPts val="800"/>
              </a:spcBef>
            </a:pPr>
            <a:r>
              <a:rPr sz="1350" b="0" i="1">
                <a:solidFill>
                  <a:srgbClr val="3C525C"/>
                </a:solidFill>
                <a:latin typeface="Calibri"/>
              </a:rPr>
              <a:t>Correction commentée en groupe ; sert de base à l'autorisation de conduite.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3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26880" y="2926080"/>
            <a:ext cx="5486400" cy="5486400"/>
          </a:xfrm>
          <a:prstGeom prst="ellipse">
            <a:avLst/>
          </a:prstGeom>
          <a:solidFill>
            <a:srgbClr val="0F4657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822960" y="2148840"/>
            <a:ext cx="2468880" cy="2468880"/>
          </a:xfrm>
          <a:prstGeom prst="ellipse">
            <a:avLst/>
          </a:prstGeom>
          <a:ln w="38100">
            <a:solidFill>
              <a:srgbClr val="007298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822960" y="2148840"/>
            <a:ext cx="246888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3657600" y="2651760"/>
            <a:ext cx="78638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Principe de fonctionnement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3703320" y="3703320"/>
            <a:ext cx="7680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FC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Comment la surfaceuse refait la glace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1" i="0">
                <a:solidFill>
                  <a:srgbClr val="007298"/>
                </a:solidFill>
                <a:latin typeface="Calibri"/>
              </a:rPr>
              <a:t>VALIDATION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900" b="1" i="0">
                <a:solidFill>
                  <a:srgbClr val="0B3A4A"/>
                </a:solidFill>
                <a:latin typeface="Calibri"/>
              </a:rPr>
              <a:t>Validation &amp; suite de la formation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455664"/>
            <a:ext cx="8229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>
                <a:solidFill>
                  <a:srgbClr val="5A6B72"/>
                </a:solidFill>
                <a:latin typeface="Calibri"/>
              </a:rPr>
              <a:t>Session Pro · Module 1 — Opérateur de surfaçage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463040"/>
            <a:ext cx="109728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>
                <a:solidFill>
                  <a:srgbClr val="273A42"/>
                </a:solidFill>
                <a:latin typeface="Calibri"/>
              </a:rPr>
              <a:t>Trois conditions sont nécessaires pour conduire une surfaceuse en autonomie :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2011680"/>
            <a:ext cx="3566160" cy="2377440"/>
          </a:xfrm>
          <a:prstGeom prst="roundRect">
            <a:avLst>
              <a:gd name="adj" fmla="val 6000"/>
            </a:avLst>
          </a:prstGeom>
          <a:solidFill>
            <a:srgbClr val="F4F9FB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777240" y="2240280"/>
            <a:ext cx="502920" cy="502920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777240" y="2240280"/>
            <a:ext cx="502920" cy="5029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19" y="2194560"/>
            <a:ext cx="2606040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50" b="1" i="0">
                <a:solidFill>
                  <a:srgbClr val="0B3A4A"/>
                </a:solidFill>
                <a:latin typeface="Calibri"/>
              </a:rPr>
              <a:t>Autorisation de conduite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4672" y="2926080"/>
            <a:ext cx="31089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0" i="1">
                <a:solidFill>
                  <a:srgbClr val="5A6B72"/>
                </a:solidFill>
                <a:latin typeface="Calibri"/>
              </a:rPr>
              <a:t>employeur / chef d'établissement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04672" y="3520440"/>
            <a:ext cx="31089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rgbClr val="273A42"/>
                </a:solidFill>
                <a:latin typeface="Calibri"/>
              </a:rPr>
              <a:t>Validité : </a:t>
            </a:r>
            <a:r>
              <a:rPr sz="1500" b="1" i="0">
                <a:solidFill>
                  <a:srgbClr val="007298"/>
                </a:solidFill>
                <a:latin typeface="Calibri"/>
              </a:rPr>
              <a:t>≈ 1 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15968" y="2011680"/>
            <a:ext cx="3566160" cy="2377440"/>
          </a:xfrm>
          <a:prstGeom prst="roundRect">
            <a:avLst>
              <a:gd name="adj" fmla="val 6000"/>
            </a:avLst>
          </a:prstGeom>
          <a:solidFill>
            <a:srgbClr val="F4F9FB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4544568" y="2240280"/>
            <a:ext cx="502920" cy="502920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544568" y="2240280"/>
            <a:ext cx="502920" cy="5029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84648" y="2291462"/>
            <a:ext cx="2606040" cy="44627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fr-FR" sz="1450" b="1" i="0" dirty="0">
                <a:solidFill>
                  <a:srgbClr val="0B3A4A"/>
                </a:solidFill>
                <a:latin typeface="Calibri"/>
              </a:rPr>
              <a:t>Attestation de </a:t>
            </a:r>
            <a:r>
              <a:rPr sz="1450" b="1" i="0" dirty="0">
                <a:solidFill>
                  <a:srgbClr val="0B3A4A"/>
                </a:solidFill>
                <a:latin typeface="Calibri"/>
              </a:rPr>
              <a:t>formation </a:t>
            </a:r>
            <a:r>
              <a:rPr sz="1450" b="1" i="0" dirty="0" err="1">
                <a:solidFill>
                  <a:srgbClr val="0B3A4A"/>
                </a:solidFill>
                <a:latin typeface="Calibri"/>
              </a:rPr>
              <a:t>surfa</a:t>
            </a:r>
            <a:r>
              <a:rPr lang="fr-FR" sz="1450" b="1" i="0" dirty="0">
                <a:solidFill>
                  <a:srgbClr val="0B3A4A"/>
                </a:solidFill>
                <a:latin typeface="Calibri"/>
              </a:rPr>
              <a:t>ç</a:t>
            </a:r>
            <a:r>
              <a:rPr sz="1450" b="1" i="0" dirty="0" err="1">
                <a:solidFill>
                  <a:srgbClr val="0B3A4A"/>
                </a:solidFill>
                <a:latin typeface="Calibri"/>
              </a:rPr>
              <a:t>euse</a:t>
            </a:r>
            <a:endParaRPr sz="1450" b="1" i="0" dirty="0">
              <a:solidFill>
                <a:srgbClr val="0B3A4A"/>
              </a:solidFill>
              <a:latin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72000" y="2926080"/>
            <a:ext cx="31089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0" i="1" dirty="0" err="1">
                <a:solidFill>
                  <a:srgbClr val="5A6B72"/>
                </a:solidFill>
                <a:latin typeface="Calibri"/>
              </a:rPr>
              <a:t>délivrée</a:t>
            </a:r>
            <a:r>
              <a:rPr sz="1250" b="0" i="1" dirty="0">
                <a:solidFill>
                  <a:srgbClr val="5A6B72"/>
                </a:solidFill>
                <a:latin typeface="Calibri"/>
              </a:rPr>
              <a:t> par le </a:t>
            </a:r>
            <a:r>
              <a:rPr sz="1250" b="0" i="1" dirty="0" err="1">
                <a:solidFill>
                  <a:srgbClr val="5A6B72"/>
                </a:solidFill>
                <a:latin typeface="Calibri"/>
              </a:rPr>
              <a:t>formateur</a:t>
            </a:r>
            <a:endParaRPr sz="1250" b="0" i="1" dirty="0">
              <a:solidFill>
                <a:srgbClr val="5A6B72"/>
              </a:solidFill>
              <a:latin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72000" y="3520440"/>
            <a:ext cx="31089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rgbClr val="273A42"/>
                </a:solidFill>
                <a:latin typeface="Calibri"/>
              </a:rPr>
              <a:t>Validité : </a:t>
            </a:r>
            <a:r>
              <a:rPr sz="1500" b="1" i="0">
                <a:solidFill>
                  <a:srgbClr val="007298"/>
                </a:solidFill>
                <a:latin typeface="Calibri"/>
              </a:rPr>
              <a:t>5 ans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83296" y="2011680"/>
            <a:ext cx="3566160" cy="2377440"/>
          </a:xfrm>
          <a:prstGeom prst="roundRect">
            <a:avLst>
              <a:gd name="adj" fmla="val 6000"/>
            </a:avLst>
          </a:prstGeom>
          <a:solidFill>
            <a:srgbClr val="F4F9FB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8311896" y="2240280"/>
            <a:ext cx="502920" cy="502920"/>
          </a:xfrm>
          <a:prstGeom prst="ellipse">
            <a:avLst/>
          </a:prstGeom>
          <a:solidFill>
            <a:srgbClr val="0072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311896" y="2240280"/>
            <a:ext cx="502920" cy="5029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15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951976" y="2194560"/>
            <a:ext cx="2606040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450" b="1" i="0">
                <a:solidFill>
                  <a:srgbClr val="0B3A4A"/>
                </a:solidFill>
                <a:latin typeface="Calibri"/>
              </a:rPr>
              <a:t>Aptitude médicale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39327" y="2926080"/>
            <a:ext cx="31089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50" b="0" i="1">
                <a:solidFill>
                  <a:srgbClr val="5A6B72"/>
                </a:solidFill>
                <a:latin typeface="Calibri"/>
              </a:rPr>
              <a:t>médecine du travail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39327" y="3520440"/>
            <a:ext cx="31089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0" i="0">
                <a:solidFill>
                  <a:srgbClr val="273A42"/>
                </a:solidFill>
                <a:latin typeface="Calibri"/>
              </a:rPr>
              <a:t>Validité : </a:t>
            </a:r>
            <a:r>
              <a:rPr sz="1500" b="1" i="0">
                <a:solidFill>
                  <a:srgbClr val="007298"/>
                </a:solidFill>
                <a:latin typeface="Calibri"/>
              </a:rPr>
              <a:t>&lt; 2 ans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4709160"/>
            <a:ext cx="11091672" cy="1234440"/>
          </a:xfrm>
          <a:prstGeom prst="roundRect">
            <a:avLst>
              <a:gd name="adj" fmla="val 6000"/>
            </a:avLst>
          </a:prstGeom>
          <a:solidFill>
            <a:srgbClr val="0B3A4A"/>
          </a:solidFill>
          <a:ln>
            <a:noFill/>
          </a:ln>
          <a:effectLst>
            <a:outerShdw blurRad="90000" dist="38100" dir="5400000" rotWithShape="0">
              <a:srgbClr val="9BB4BF">
                <a:alpha val="3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914400" y="4983480"/>
            <a:ext cx="685800" cy="685800"/>
          </a:xfrm>
          <a:prstGeom prst="ellipse">
            <a:avLst/>
          </a:prstGeom>
          <a:solidFill>
            <a:srgbClr val="D98A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/>
          <p:cNvSpPr txBox="1"/>
          <p:nvPr/>
        </p:nvSpPr>
        <p:spPr>
          <a:xfrm>
            <a:off x="914400" y="4983480"/>
            <a:ext cx="685800" cy="6858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sz="2000" b="1" i="0">
                <a:solidFill>
                  <a:srgbClr val="FFFFFF"/>
                </a:solidFill>
                <a:latin typeface="Calibri"/>
              </a:rPr>
              <a:t>→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783080" y="4709160"/>
            <a:ext cx="9601200" cy="123444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800" b="1" i="0">
                <a:solidFill>
                  <a:srgbClr val="FFFFFF"/>
                </a:solidFill>
                <a:latin typeface="Calibri"/>
              </a:rPr>
              <a:t>Prochaine étape : Module 2</a:t>
            </a:r>
          </a:p>
          <a:p>
            <a:pPr algn="l">
              <a:spcBef>
                <a:spcPts val="300"/>
              </a:spcBef>
            </a:pPr>
            <a:r>
              <a:rPr sz="1350" b="0" i="0">
                <a:solidFill>
                  <a:srgbClr val="CFE0E8"/>
                </a:solidFill>
                <a:latin typeface="Calibri"/>
              </a:rPr>
              <a:t>Approfondissement des pratiques de surfaçage et de l'entretien de la glace.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0B3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503920" y="3474720"/>
            <a:ext cx="5943600" cy="5943600"/>
          </a:xfrm>
          <a:prstGeom prst="ellipse">
            <a:avLst/>
          </a:prstGeom>
          <a:solidFill>
            <a:srgbClr val="0F4657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4768596" y="1828800"/>
            <a:ext cx="2651760" cy="1481328"/>
          </a:xfrm>
          <a:prstGeom prst="roundRect">
            <a:avLst>
              <a:gd name="adj" fmla="val 6173"/>
            </a:avLst>
          </a:prstGeom>
          <a:solidFill>
            <a:srgbClr val="FFFFFF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196" y="1952244"/>
            <a:ext cx="2194560" cy="12344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0" y="3566160"/>
            <a:ext cx="121889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Merci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0" y="4389120"/>
            <a:ext cx="121889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9FC6D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Consulting — Formation — Expertise des patinoires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0" y="4846320"/>
            <a:ext cx="1218895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7FB8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direction@sessionpro.fr · 04 79 37 08 61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 · PRINCIPE DE FONCTIONNEMENT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machine hydraulique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48640" y="1508760"/>
            <a:ext cx="65836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surfaceuse est une machine-outil permettant la réfection de la glace. Quelle que soit la marque, le principe reste identique :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48640" y="2514600"/>
            <a:ext cx="6309360" cy="896112"/>
          </a:xfrm>
          <a:prstGeom prst="roundRect">
            <a:avLst>
              <a:gd name="adj" fmla="val 8163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9" name="Shape 6"/>
          <p:cNvSpPr/>
          <p:nvPr/>
        </p:nvSpPr>
        <p:spPr>
          <a:xfrm>
            <a:off x="777240" y="2734056"/>
            <a:ext cx="457200" cy="45720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0" name="Text 7"/>
          <p:cNvSpPr/>
          <p:nvPr/>
        </p:nvSpPr>
        <p:spPr>
          <a:xfrm>
            <a:off x="777240" y="273405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2514600"/>
            <a:ext cx="530352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Moteur  </a:t>
            </a:r>
            <a:r>
              <a:rPr lang="en-US" sz="13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thermique ou électrique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548640" y="3566160"/>
            <a:ext cx="6309360" cy="896112"/>
          </a:xfrm>
          <a:prstGeom prst="roundRect">
            <a:avLst>
              <a:gd name="adj" fmla="val 8163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3" name="Shape 10"/>
          <p:cNvSpPr/>
          <p:nvPr/>
        </p:nvSpPr>
        <p:spPr>
          <a:xfrm>
            <a:off x="777240" y="3785616"/>
            <a:ext cx="457200" cy="45720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4" name="Text 11"/>
          <p:cNvSpPr/>
          <p:nvPr/>
        </p:nvSpPr>
        <p:spPr>
          <a:xfrm>
            <a:off x="777240" y="37856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371600" y="3566160"/>
            <a:ext cx="530352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Pompe hydraulique  </a:t>
            </a:r>
            <a:r>
              <a:rPr lang="en-US" sz="13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entraînée par le moteur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548640" y="4617720"/>
            <a:ext cx="6309360" cy="896112"/>
          </a:xfrm>
          <a:prstGeom prst="roundRect">
            <a:avLst>
              <a:gd name="adj" fmla="val 8163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7" name="Shape 14"/>
          <p:cNvSpPr/>
          <p:nvPr/>
        </p:nvSpPr>
        <p:spPr>
          <a:xfrm>
            <a:off x="777240" y="4837176"/>
            <a:ext cx="457200" cy="457200"/>
          </a:xfrm>
          <a:prstGeom prst="ellipse">
            <a:avLst/>
          </a:prstGeom>
          <a:solidFill>
            <a:srgbClr val="007298"/>
          </a:solidFill>
          <a:ln/>
        </p:spPr>
        <p:txBody>
          <a:bodyPr/>
          <a:lstStyle/>
          <a:p>
            <a:endParaRPr lang="fr-FR"/>
          </a:p>
        </p:txBody>
      </p:sp>
      <p:sp>
        <p:nvSpPr>
          <p:cNvPr id="18" name="Text 15"/>
          <p:cNvSpPr/>
          <p:nvPr/>
        </p:nvSpPr>
        <p:spPr>
          <a:xfrm>
            <a:off x="777240" y="48371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1371600" y="4617720"/>
            <a:ext cx="530352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Deux fonctions  </a:t>
            </a:r>
            <a:r>
              <a:rPr lang="en-US" sz="13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translation + outil de coupe</a:t>
            </a:r>
            <a:endParaRPr lang="en-US" sz="1500" dirty="0"/>
          </a:p>
        </p:txBody>
      </p:sp>
      <p:sp>
        <p:nvSpPr>
          <p:cNvPr id="20" name="Shape 17"/>
          <p:cNvSpPr/>
          <p:nvPr/>
        </p:nvSpPr>
        <p:spPr>
          <a:xfrm>
            <a:off x="7315200" y="2170821"/>
            <a:ext cx="4434840" cy="4480560"/>
          </a:xfrm>
          <a:prstGeom prst="roundRect">
            <a:avLst>
              <a:gd name="adj" fmla="val 1649"/>
            </a:avLst>
          </a:prstGeom>
          <a:solidFill>
            <a:srgbClr val="EAF3F7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2" name="Text 18"/>
          <p:cNvSpPr/>
          <p:nvPr/>
        </p:nvSpPr>
        <p:spPr>
          <a:xfrm>
            <a:off x="7479665" y="5008274"/>
            <a:ext cx="4160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Schéma hydraulique</a:t>
            </a:r>
            <a:endParaRPr lang="en-US" sz="1300" dirty="0"/>
          </a:p>
        </p:txBody>
      </p:sp>
      <p:sp>
        <p:nvSpPr>
          <p:cNvPr id="23" name="Text 19"/>
          <p:cNvSpPr/>
          <p:nvPr/>
        </p:nvSpPr>
        <p:spPr>
          <a:xfrm>
            <a:off x="7360920" y="5138049"/>
            <a:ext cx="41605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3C52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Moteur · Pompe hydraulique · Réservoir d'huile · Actionneurs. Ces machines sont en contact permanent de l'eau et de la glace : une maintenance suivie est indispensable.</a:t>
            </a:r>
            <a:endParaRPr lang="en-US" sz="1250" dirty="0"/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D509B824-7A38-E431-5B1D-7C529D3BD34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79655" y="1249387"/>
            <a:ext cx="6359265" cy="35329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Média en ligne 27" title="1 Explications fonctionnement hydraulique">
            <a:hlinkClick r:id="" action="ppaction://media"/>
            <a:extLst>
              <a:ext uri="{FF2B5EF4-FFF2-40B4-BE49-F238E27FC236}">
                <a16:creationId xmlns:a16="http://schemas.microsoft.com/office/drawing/2014/main" id="{A2D81B2D-399F-425B-56BA-8716EDDBCDA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69967" y="1453896"/>
            <a:ext cx="9055818" cy="5112537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id="{B516451A-37A8-C888-28E9-B588ACDC6850}"/>
              </a:ext>
            </a:extLst>
          </p:cNvPr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 · PRINCIPE DE FONCTIONNEMENT</a:t>
            </a:r>
            <a:endParaRPr lang="en-US" sz="12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0778923D-AB0E-2282-C6F0-28DD125924AD}"/>
              </a:ext>
            </a:extLst>
          </p:cNvPr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machine hydraulique</a:t>
            </a:r>
            <a:endParaRPr lang="en-US" sz="2900" dirty="0"/>
          </a:p>
        </p:txBody>
      </p:sp>
    </p:spTree>
    <p:extLst>
      <p:ext uri="{BB962C8B-B14F-4D97-AF65-F5344CB8AC3E}">
        <p14:creationId xmlns:p14="http://schemas.microsoft.com/office/powerpoint/2010/main" val="4113195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 · PRINCIPE DE FONCTIONNEMENT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rabot, cœur du surfaçage</a:t>
            </a:r>
            <a:endParaRPr lang="en-US" sz="2900" dirty="0"/>
          </a:p>
        </p:txBody>
      </p:sp>
      <p:pic>
        <p:nvPicPr>
          <p:cNvPr id="4" name="Image 0" descr="/home/claude/work/imgs/logo_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7080" y="384048"/>
            <a:ext cx="896112" cy="5029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48640" y="6455664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 Pro · Module 1 — Opérateur de surfaçage</a:t>
            </a:r>
            <a:endParaRPr lang="en-US" sz="900" dirty="0"/>
          </a:p>
        </p:txBody>
      </p:sp>
      <p:sp>
        <p:nvSpPr>
          <p:cNvPr id="6" name="Text 3"/>
          <p:cNvSpPr/>
          <p:nvPr/>
        </p:nvSpPr>
        <p:spPr>
          <a:xfrm>
            <a:off x="11247120" y="6455664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6B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9" name="Shape 5"/>
          <p:cNvSpPr/>
          <p:nvPr/>
        </p:nvSpPr>
        <p:spPr>
          <a:xfrm>
            <a:off x="6720840" y="1600200"/>
            <a:ext cx="4937760" cy="4114800"/>
          </a:xfrm>
          <a:prstGeom prst="roundRect">
            <a:avLst>
              <a:gd name="adj" fmla="val 1778"/>
            </a:avLst>
          </a:prstGeom>
          <a:solidFill>
            <a:srgbClr val="F4F9FB"/>
          </a:solidFill>
          <a:ln/>
          <a:effectLst>
            <a:outerShdw blurRad="101600" dist="38100" dir="5400000" algn="bl" rotWithShape="0">
              <a:srgbClr val="9BB4BF">
                <a:alpha val="35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Text 6"/>
          <p:cNvSpPr/>
          <p:nvPr/>
        </p:nvSpPr>
        <p:spPr>
          <a:xfrm>
            <a:off x="7040880" y="1874520"/>
            <a:ext cx="4343400" cy="3566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spcAft>
                <a:spcPts val="1600"/>
              </a:spcAft>
              <a:buSzPct val="100000"/>
              <a:buChar char="•"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lame coupe la glace</a:t>
            </a:r>
            <a:endParaRPr lang="en-US" sz="1500" dirty="0"/>
          </a:p>
          <a:p>
            <a:pPr marL="203200" indent="-203200">
              <a:spcAft>
                <a:spcPts val="1600"/>
              </a:spcAft>
              <a:buSzPct val="100000"/>
              <a:buChar char="•"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vis sans fin ramènent la neige vers le centre, puis la remontent dans la benne</a:t>
            </a:r>
            <a:endParaRPr lang="en-US" sz="1500" dirty="0"/>
          </a:p>
          <a:p>
            <a:pPr marL="203200" indent="-203200">
              <a:spcAft>
                <a:spcPts val="1600"/>
              </a:spcAft>
              <a:buSzPct val="100000"/>
              <a:buChar char="•"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L'eau de lavage nettoie les interstices, puis est repompée et filtrée (eau froide)</a:t>
            </a:r>
            <a:endParaRPr lang="en-US" sz="1500" dirty="0"/>
          </a:p>
          <a:p>
            <a:pPr marL="203200" indent="-203200">
              <a:spcAft>
                <a:spcPts val="1600"/>
              </a:spcAft>
              <a:buSzPct val="100000"/>
              <a:buChar char="•"/>
            </a:pPr>
            <a:r>
              <a:rPr lang="en-US" sz="1500" dirty="0">
                <a:solidFill>
                  <a:srgbClr val="273A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L'eau d'épandage, déposée via la serpillière, reforme la glace — de préférence chaude (≈ 55 °C)</a:t>
            </a:r>
            <a:endParaRPr lang="en-US" sz="15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D81006F-DA3A-75FF-E5C0-F65FC663D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136" y="1399032"/>
            <a:ext cx="5899304" cy="43950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A95B7E46-BD16-24A1-7E91-7CF7F9AD63AF}"/>
              </a:ext>
            </a:extLst>
          </p:cNvPr>
          <p:cNvSpPr/>
          <p:nvPr/>
        </p:nvSpPr>
        <p:spPr>
          <a:xfrm>
            <a:off x="548640" y="384048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072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 · PRINCIPE DE FONCTIONNEMENT</a:t>
            </a:r>
            <a:endParaRPr lang="en-US" sz="12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EF97B40B-C777-945A-2457-8B0F5A7F10A3}"/>
              </a:ext>
            </a:extLst>
          </p:cNvPr>
          <p:cNvSpPr/>
          <p:nvPr/>
        </p:nvSpPr>
        <p:spPr>
          <a:xfrm>
            <a:off x="548640" y="676656"/>
            <a:ext cx="9784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B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rabot, cœur du surfaçage</a:t>
            </a:r>
            <a:endParaRPr lang="en-US" sz="2900" dirty="0"/>
          </a:p>
        </p:txBody>
      </p:sp>
      <p:pic>
        <p:nvPicPr>
          <p:cNvPr id="6" name="Média en ligne 5" title="2 Explications réservoirs d'eau">
            <a:hlinkClick r:id="" action="ppaction://media"/>
            <a:extLst>
              <a:ext uri="{FF2B5EF4-FFF2-40B4-BE49-F238E27FC236}">
                <a16:creationId xmlns:a16="http://schemas.microsoft.com/office/drawing/2014/main" id="{0C825BED-99C9-9F5E-975F-7FF6578C034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375171" y="1453896"/>
            <a:ext cx="9438482" cy="532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84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3614</Words>
  <Application>Microsoft Office PowerPoint</Application>
  <PresentationFormat>Personnalisé</PresentationFormat>
  <Paragraphs>633</Paragraphs>
  <Slides>51</Slides>
  <Notes>51</Notes>
  <HiddenSlides>0</HiddenSlides>
  <MMClips>4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51</vt:i4>
      </vt:variant>
    </vt:vector>
  </HeadingPairs>
  <TitlesOfParts>
    <vt:vector size="54" baseType="lpstr">
      <vt:lpstr>Arial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Direction AQUICE</cp:lastModifiedBy>
  <cp:revision>6</cp:revision>
  <cp:lastPrinted>2026-08-04T12:14:29Z</cp:lastPrinted>
  <dcterms:created xsi:type="dcterms:W3CDTF">2026-08-04T09:13:04Z</dcterms:created>
  <dcterms:modified xsi:type="dcterms:W3CDTF">2026-08-04T12:44:54Z</dcterms:modified>
</cp:coreProperties>
</file>