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8" r:id="rId2"/>
    <p:sldId id="261" r:id="rId3"/>
    <p:sldId id="262" r:id="rId4"/>
    <p:sldId id="263" r:id="rId5"/>
    <p:sldId id="264" r:id="rId6"/>
    <p:sldId id="265" r:id="rId7"/>
    <p:sldId id="267" r:id="rId8"/>
    <p:sldId id="268" r:id="rId9"/>
    <p:sldId id="270" r:id="rId10"/>
    <p:sldId id="271" r:id="rId11"/>
    <p:sldId id="272" r:id="rId12"/>
    <p:sldId id="273" r:id="rId13"/>
    <p:sldId id="275" r:id="rId14"/>
    <p:sldId id="274" r:id="rId15"/>
  </p:sldIdLst>
  <p:sldSz cx="7559675" cy="5327650"/>
  <p:notesSz cx="7559675" cy="10691813"/>
  <p:embeddedFontLst>
    <p:embeddedFont>
      <p:font typeface="BIZ UDPGothic" panose="020B0400000000000000" pitchFamily="34" charset="-128"/>
      <p:regular r:id="rId17"/>
      <p:bold r:id="rId18"/>
      <p:italic r:id="rId19"/>
      <p:boldItalic r:id="rId20"/>
    </p:embeddedFont>
    <p:embeddedFont>
      <p:font typeface="Yu Gothic Medium" panose="020B0400000000000000" pitchFamily="34" charset="-128"/>
      <p:regular r:id="rId21"/>
    </p:embeddedFont>
    <p:embeddedFont>
      <p:font typeface="游ゴシック" panose="020B0400000000000000" pitchFamily="34" charset="-128"/>
      <p:regular r:id="rId22"/>
      <p:bold r:id="rId23"/>
    </p:embeddedFont>
    <p:embeddedFont>
      <p:font typeface="游ゴシック" panose="020B0400000000000000" pitchFamily="34" charset="-128"/>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7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p:cViewPr varScale="1">
        <p:scale>
          <a:sx n="145" d="100"/>
          <a:sy n="145" d="100"/>
        </p:scale>
        <p:origin x="1400" y="168"/>
      </p:cViewPr>
      <p:guideLst>
        <p:guide orient="horz" pos="167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96558" y="685800"/>
            <a:ext cx="486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c39c242188_0_72: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c39c242188_0_72:notes"/>
          <p:cNvSpPr txBox="1">
            <a:spLocks noGrp="1"/>
          </p:cNvSpPr>
          <p:nvPr>
            <p:ph type="body" idx="1"/>
          </p:nvPr>
        </p:nvSpPr>
        <p:spPr>
          <a:xfrm>
            <a:off x="685829" y="4343481"/>
            <a:ext cx="54867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 sz="1000" dirty="0">
                <a:latin typeface="游ゴシック" panose="020B0400000000000000" pitchFamily="50" charset="-128"/>
                <a:ea typeface="游ゴシック" panose="020B0400000000000000" pitchFamily="50" charset="-128"/>
                <a:cs typeface="BIZ UDPGothic"/>
                <a:sym typeface="BIZ UDPGothic"/>
              </a:rPr>
              <a:t>要指導医薬品及び一般用医薬品の販売に関する制度に関する事項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lnSpc>
                <a:spcPct val="100000"/>
              </a:lnSpc>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要指導医薬品及び一般用医薬品の販売に関する制度に関する事項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a05a4d095_0_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ca05a4d09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医療情報取得加算1・2</a:t>
            </a:r>
            <a:b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br>
            <a:b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b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医療DX推進の体制に関する事項及び質の高い医療を提供するための十分な情報を取得</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Clr>
                <a:schemeClr val="dk1"/>
              </a:buClr>
              <a:buSzPts val="11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し、及び活用して調剤を行うことについて、当該保険薬局の見やすい場所に掲示しているこ</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Clr>
                <a:schemeClr val="dk1"/>
              </a:buClr>
              <a:buSzPts val="11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と。具体的には次に掲げる事項を掲示していること。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オンライン資格確認等システムを通じて患者の診療情報、薬剤情報等を取得し、調剤、服薬指導等を行う際に当該情報を閲覧し、活用している保険薬局であること。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マイナンバーカードの健康保険証利用を促進する等、医療DXを通じて質の高い医療を提供できるよう取り組んでいる保険薬局であること。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電子処方箋や電子カルテ情報共有サービスを活用するなど、医療DXに係る取組を実施している保険薬局であること。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c9fd6784fc_0_2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c9fd6784f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latin typeface="游ゴシック" panose="020B0400000000000000" pitchFamily="50" charset="-128"/>
                <a:ea typeface="游ゴシック" panose="020B0400000000000000" pitchFamily="50" charset="-128"/>
                <a:cs typeface="BIZ UDPGothic"/>
                <a:sym typeface="BIZ UDPGothic"/>
              </a:rPr>
              <a:t>連携強化加算</a:t>
            </a:r>
            <a:endParaRPr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101fe37397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101fe37397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latin typeface="游ゴシック" panose="020B0400000000000000" pitchFamily="50" charset="-128"/>
              <a:ea typeface="游ゴシック" panose="020B0400000000000000" pitchFamily="50" charset="-128"/>
              <a:cs typeface="Meiryo"/>
              <a:sym typeface="Meiry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f8dc49c11e_1_0: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f8dc49c11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c0d25fde5e_1_28: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c0d25fde5e_1_28: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労災指定の標札</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c39c242188_0_134: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c39c242188_0_134: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調剤基本料と薬剤服用歴管理指導料に関する事項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薬剤服用歴管理指導料に関する事項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明細書の発行状況に関する事項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調剤基本料に関する事項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開局時間及び休業日並びに時間外、休日、深夜における調剤応需体制に関する事項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c39c242188_0_193: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c39c242188_0_193: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後発医薬品体制加算を算定している旨の表示</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後発医薬品の調剤を積極的に行っている旨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後発医薬品調剤体制加算を算定している旨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39c242188_0_249: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39c242188_0_249: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地域支援体制加算に関する事項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地域支援体制加算に関する事項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健康相談又は健康教室を行っている旨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在宅薬学総合体制加算1・2に関する掲示</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直近1年の実績24回以上</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開局時間以外の在宅業務対応</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定期的な研修</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医療材料・衛生材料の供給</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麻薬小売業者の免許の取得</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c6ad63063d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c6ad63063d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dirty="0">
                <a:solidFill>
                  <a:schemeClr val="dk1"/>
                </a:solidFill>
                <a:latin typeface="游ゴシック" panose="020B0400000000000000" pitchFamily="50" charset="-128"/>
                <a:ea typeface="游ゴシック" panose="020B0400000000000000" pitchFamily="50" charset="-128"/>
                <a:cs typeface="BIZ UDPGothic"/>
                <a:sym typeface="BIZ UDPGothic"/>
              </a:rPr>
              <a:t>在宅患者訪問薬剤管理指導を行っている旨</a:t>
            </a:r>
            <a:endParaRPr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latin typeface="游ゴシック" panose="020B0400000000000000" pitchFamily="50" charset="-128"/>
                <a:ea typeface="游ゴシック" panose="020B0400000000000000" pitchFamily="50" charset="-128"/>
                <a:cs typeface="BIZ UDPGothic"/>
                <a:sym typeface="BIZ UDPGothic"/>
              </a:rPr>
              <a:t>在宅患者訪問薬剤管理指導料に関する事項</a:t>
            </a:r>
            <a:endParaRPr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chemeClr val="lt1"/>
                </a:highlight>
                <a:latin typeface="游ゴシック" panose="020B0400000000000000" pitchFamily="50" charset="-128"/>
                <a:ea typeface="游ゴシック" panose="020B0400000000000000" pitchFamily="50" charset="-128"/>
                <a:cs typeface="BIZ UDPGothic"/>
                <a:sym typeface="BIZ UDPGothic"/>
              </a:rPr>
              <a:t>在宅患者訪問薬剤管理指導を行っている旨</a:t>
            </a:r>
            <a:endParaRPr dirty="0">
              <a:solidFill>
                <a:schemeClr val="dk1"/>
              </a:solidFill>
              <a:highlight>
                <a:schemeClr val="lt1"/>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chemeClr val="lt1"/>
                </a:highlight>
                <a:latin typeface="游ゴシック" panose="020B0400000000000000" pitchFamily="50" charset="-128"/>
                <a:ea typeface="游ゴシック" panose="020B0400000000000000" pitchFamily="50" charset="-128"/>
                <a:cs typeface="BIZ UDPGothic"/>
                <a:sym typeface="BIZ UDPGothic"/>
              </a:rPr>
              <a:t>指定居宅サービス事業者である旨</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c0f1582066_0_12: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c0f1582066_0_12: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游ゴシック" panose="020B0400000000000000" pitchFamily="50" charset="-128"/>
                <a:ea typeface="游ゴシック" panose="020B0400000000000000" pitchFamily="50" charset="-128"/>
                <a:cs typeface="BIZ UDPGothic"/>
                <a:sym typeface="BIZ UDPGothic"/>
              </a:rPr>
              <a:t>健康相談又は健康教室を行っている旨</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c592010fe7_0_168: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c592010fe7_0_168: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かかりつけ薬剤師指導料及びかかりつけ薬剤師包括管理料に関する事項</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c0d25fde5e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c0d25fde5e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健康サポート薬局関連</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健康サポート薬局である旨及び要指導医薬品等及び健康食品等の安全かつ適正な使用に関する助言及び健康の保持増進に関する相談を積極的に行っている旨（外側）</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当該薬局で実施している国民による主体的な健康の保持増進の支援の具体的な内容（内側）</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c6ad63063d_0_85: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c6ad63063d_0_85: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取扱い公費負担医療</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771283"/>
            <a:ext cx="7044600" cy="2126400"/>
          </a:xfrm>
          <a:prstGeom prst="rect">
            <a:avLst/>
          </a:prstGeom>
        </p:spPr>
        <p:txBody>
          <a:bodyPr spcFirstLastPara="1" wrap="square" lIns="64575" tIns="64575" rIns="64575" bIns="64575" anchor="b" anchorCtr="0">
            <a:noAutofit/>
          </a:bodyPr>
          <a:lstStyle>
            <a:lvl1pPr lvl="0" algn="ctr">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dirty="0"/>
          </a:p>
        </p:txBody>
      </p:sp>
      <p:sp>
        <p:nvSpPr>
          <p:cNvPr id="11" name="Google Shape;11;p2"/>
          <p:cNvSpPr txBox="1">
            <a:spLocks noGrp="1"/>
          </p:cNvSpPr>
          <p:nvPr>
            <p:ph type="subTitle" idx="1"/>
          </p:nvPr>
        </p:nvSpPr>
        <p:spPr>
          <a:xfrm>
            <a:off x="257705" y="2935787"/>
            <a:ext cx="7044600" cy="821100"/>
          </a:xfrm>
          <a:prstGeom prst="rect">
            <a:avLst/>
          </a:prstGeom>
        </p:spPr>
        <p:txBody>
          <a:bodyPr spcFirstLastPara="1" wrap="square" lIns="64575" tIns="64575" rIns="64575" bIns="64575"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dirty="0"/>
          </a:p>
        </p:txBody>
      </p:sp>
      <p:sp>
        <p:nvSpPr>
          <p:cNvPr id="12" name="Google Shape;12;p2"/>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1145802"/>
            <a:ext cx="7044600" cy="2034000"/>
          </a:xfrm>
          <a:prstGeom prst="rect">
            <a:avLst/>
          </a:prstGeom>
        </p:spPr>
        <p:txBody>
          <a:bodyPr spcFirstLastPara="1" wrap="square" lIns="64575" tIns="64575" rIns="64575" bIns="64575" anchor="b" anchorCtr="0">
            <a:noAutofit/>
          </a:bodyPr>
          <a:lstStyle>
            <a:lvl1pPr lvl="0" algn="ctr">
              <a:spcBef>
                <a:spcPts val="0"/>
              </a:spcBef>
              <a:spcAft>
                <a:spcPts val="0"/>
              </a:spcAft>
              <a:buSzPts val="8500"/>
              <a:buNone/>
              <a:defRPr sz="85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a:r>
              <a:rPr dirty="0"/>
              <a:t>xx%</a:t>
            </a:r>
          </a:p>
        </p:txBody>
      </p:sp>
      <p:sp>
        <p:nvSpPr>
          <p:cNvPr id="46" name="Google Shape;46;p11"/>
          <p:cNvSpPr txBox="1">
            <a:spLocks noGrp="1"/>
          </p:cNvSpPr>
          <p:nvPr>
            <p:ph type="body" idx="1"/>
          </p:nvPr>
        </p:nvSpPr>
        <p:spPr>
          <a:xfrm>
            <a:off x="257705" y="3265297"/>
            <a:ext cx="7044600" cy="1347300"/>
          </a:xfrm>
          <a:prstGeom prst="rect">
            <a:avLst/>
          </a:prstGeom>
        </p:spPr>
        <p:txBody>
          <a:bodyPr spcFirstLastPara="1" wrap="square" lIns="64575" tIns="64575" rIns="64575" bIns="64575" anchor="t" anchorCtr="0">
            <a:noAutofit/>
          </a:bodyPr>
          <a:lstStyle>
            <a:lvl1pPr marL="457200" lvl="0" indent="-311150" algn="ctr">
              <a:spcBef>
                <a:spcPts val="0"/>
              </a:spcBef>
              <a:spcAft>
                <a:spcPts val="0"/>
              </a:spcAft>
              <a:buSzPts val="1300"/>
              <a:buChar char="●"/>
              <a:defRPr/>
            </a:lvl1pPr>
            <a:lvl2pPr marL="914400" lvl="1" indent="-292100" algn="ctr">
              <a:spcBef>
                <a:spcPts val="1100"/>
              </a:spcBef>
              <a:spcAft>
                <a:spcPts val="0"/>
              </a:spcAft>
              <a:buSzPts val="1000"/>
              <a:buChar char="○"/>
              <a:defRPr/>
            </a:lvl2pPr>
            <a:lvl3pPr marL="1371600" lvl="2" indent="-292100" algn="ctr">
              <a:spcBef>
                <a:spcPts val="1100"/>
              </a:spcBef>
              <a:spcAft>
                <a:spcPts val="0"/>
              </a:spcAft>
              <a:buSzPts val="1000"/>
              <a:buChar char="■"/>
              <a:defRPr/>
            </a:lvl3pPr>
            <a:lvl4pPr marL="1828800" lvl="3" indent="-292100" algn="ctr">
              <a:spcBef>
                <a:spcPts val="1100"/>
              </a:spcBef>
              <a:spcAft>
                <a:spcPts val="0"/>
              </a:spcAft>
              <a:buSzPts val="1000"/>
              <a:buChar char="●"/>
              <a:defRPr/>
            </a:lvl4pPr>
            <a:lvl5pPr marL="2286000" lvl="4" indent="-292100" algn="ctr">
              <a:spcBef>
                <a:spcPts val="1100"/>
              </a:spcBef>
              <a:spcAft>
                <a:spcPts val="0"/>
              </a:spcAft>
              <a:buSzPts val="1000"/>
              <a:buChar char="○"/>
              <a:defRPr/>
            </a:lvl5pPr>
            <a:lvl6pPr marL="2743200" lvl="5" indent="-292100" algn="ctr">
              <a:spcBef>
                <a:spcPts val="1100"/>
              </a:spcBef>
              <a:spcAft>
                <a:spcPts val="0"/>
              </a:spcAft>
              <a:buSzPts val="1000"/>
              <a:buChar char="■"/>
              <a:defRPr/>
            </a:lvl6pPr>
            <a:lvl7pPr marL="3200400" lvl="6" indent="-292100" algn="ctr">
              <a:spcBef>
                <a:spcPts val="1100"/>
              </a:spcBef>
              <a:spcAft>
                <a:spcPts val="0"/>
              </a:spcAft>
              <a:buSzPts val="1000"/>
              <a:buChar char="●"/>
              <a:defRPr/>
            </a:lvl7pPr>
            <a:lvl8pPr marL="3657600" lvl="7" indent="-292100" algn="ctr">
              <a:spcBef>
                <a:spcPts val="1100"/>
              </a:spcBef>
              <a:spcAft>
                <a:spcPts val="0"/>
              </a:spcAft>
              <a:buSzPts val="1000"/>
              <a:buChar char="○"/>
              <a:defRPr/>
            </a:lvl8pPr>
            <a:lvl9pPr marL="4114800" lvl="8" indent="-292100" algn="ctr">
              <a:spcBef>
                <a:spcPts val="1100"/>
              </a:spcBef>
              <a:spcAft>
                <a:spcPts val="1100"/>
              </a:spcAft>
              <a:buSzPts val="1000"/>
              <a:buChar char="■"/>
              <a:defRPr/>
            </a:lvl9pPr>
          </a:lstStyle>
          <a:p>
            <a:endParaRPr dirty="0"/>
          </a:p>
        </p:txBody>
      </p:sp>
      <p:sp>
        <p:nvSpPr>
          <p:cNvPr id="47" name="Google Shape;47;p11"/>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2228002"/>
            <a:ext cx="7044600" cy="871800"/>
          </a:xfrm>
          <a:prstGeom prst="rect">
            <a:avLst/>
          </a:prstGeom>
        </p:spPr>
        <p:txBody>
          <a:bodyPr spcFirstLastPara="1" wrap="square" lIns="64575" tIns="64575" rIns="64575" bIns="6457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endParaRPr dirty="0"/>
          </a:p>
        </p:txBody>
      </p:sp>
      <p:sp>
        <p:nvSpPr>
          <p:cNvPr id="15" name="Google Shape;15;p3"/>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18" name="Google Shape;18;p4"/>
          <p:cNvSpPr txBox="1">
            <a:spLocks noGrp="1"/>
          </p:cNvSpPr>
          <p:nvPr>
            <p:ph type="body" idx="1"/>
          </p:nvPr>
        </p:nvSpPr>
        <p:spPr>
          <a:xfrm>
            <a:off x="257705" y="1193815"/>
            <a:ext cx="7044600" cy="3538800"/>
          </a:xfrm>
          <a:prstGeom prst="rect">
            <a:avLst/>
          </a:prstGeom>
        </p:spPr>
        <p:txBody>
          <a:bodyPr spcFirstLastPara="1" wrap="square" lIns="64575" tIns="64575" rIns="64575" bIns="64575" anchor="t" anchorCtr="0">
            <a:noAutofit/>
          </a:bodyPr>
          <a:lstStyle>
            <a:lvl1pPr marL="457200" lvl="0" indent="-311150">
              <a:spcBef>
                <a:spcPts val="0"/>
              </a:spcBef>
              <a:spcAft>
                <a:spcPts val="0"/>
              </a:spcAft>
              <a:buSzPts val="1300"/>
              <a:buChar char="●"/>
              <a:defRPr/>
            </a:lvl1pPr>
            <a:lvl2pPr marL="914400" lvl="1" indent="-292100">
              <a:spcBef>
                <a:spcPts val="1100"/>
              </a:spcBef>
              <a:spcAft>
                <a:spcPts val="0"/>
              </a:spcAft>
              <a:buSzPts val="1000"/>
              <a:buChar char="○"/>
              <a:defRPr/>
            </a:lvl2pPr>
            <a:lvl3pPr marL="1371600" lvl="2" indent="-292100">
              <a:spcBef>
                <a:spcPts val="1100"/>
              </a:spcBef>
              <a:spcAft>
                <a:spcPts val="0"/>
              </a:spcAft>
              <a:buSzPts val="1000"/>
              <a:buChar char="■"/>
              <a:defRPr/>
            </a:lvl3pPr>
            <a:lvl4pPr marL="1828800" lvl="3" indent="-292100">
              <a:spcBef>
                <a:spcPts val="1100"/>
              </a:spcBef>
              <a:spcAft>
                <a:spcPts val="0"/>
              </a:spcAft>
              <a:buSzPts val="1000"/>
              <a:buChar char="●"/>
              <a:defRPr/>
            </a:lvl4pPr>
            <a:lvl5pPr marL="2286000" lvl="4" indent="-292100">
              <a:spcBef>
                <a:spcPts val="1100"/>
              </a:spcBef>
              <a:spcAft>
                <a:spcPts val="0"/>
              </a:spcAft>
              <a:buSzPts val="1000"/>
              <a:buChar char="○"/>
              <a:defRPr/>
            </a:lvl5pPr>
            <a:lvl6pPr marL="2743200" lvl="5" indent="-292100">
              <a:spcBef>
                <a:spcPts val="1100"/>
              </a:spcBef>
              <a:spcAft>
                <a:spcPts val="0"/>
              </a:spcAft>
              <a:buSzPts val="1000"/>
              <a:buChar char="■"/>
              <a:defRPr/>
            </a:lvl6pPr>
            <a:lvl7pPr marL="3200400" lvl="6" indent="-292100">
              <a:spcBef>
                <a:spcPts val="1100"/>
              </a:spcBef>
              <a:spcAft>
                <a:spcPts val="0"/>
              </a:spcAft>
              <a:buSzPts val="1000"/>
              <a:buChar char="●"/>
              <a:defRPr/>
            </a:lvl7pPr>
            <a:lvl8pPr marL="3657600" lvl="7" indent="-292100">
              <a:spcBef>
                <a:spcPts val="1100"/>
              </a:spcBef>
              <a:spcAft>
                <a:spcPts val="0"/>
              </a:spcAft>
              <a:buSzPts val="1000"/>
              <a:buChar char="○"/>
              <a:defRPr/>
            </a:lvl8pPr>
            <a:lvl9pPr marL="4114800" lvl="8" indent="-292100">
              <a:spcBef>
                <a:spcPts val="1100"/>
              </a:spcBef>
              <a:spcAft>
                <a:spcPts val="1100"/>
              </a:spcAft>
              <a:buSzPts val="1000"/>
              <a:buChar char="■"/>
              <a:defRPr/>
            </a:lvl9pPr>
          </a:lstStyle>
          <a:p>
            <a:endParaRPr dirty="0"/>
          </a:p>
        </p:txBody>
      </p:sp>
      <p:sp>
        <p:nvSpPr>
          <p:cNvPr id="19" name="Google Shape;19;p4"/>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22" name="Google Shape;22;p5"/>
          <p:cNvSpPr txBox="1">
            <a:spLocks noGrp="1"/>
          </p:cNvSpPr>
          <p:nvPr>
            <p:ph type="body" idx="1"/>
          </p:nvPr>
        </p:nvSpPr>
        <p:spPr>
          <a:xfrm>
            <a:off x="257705" y="1193815"/>
            <a:ext cx="3306900" cy="3538800"/>
          </a:xfrm>
          <a:prstGeom prst="rect">
            <a:avLst/>
          </a:prstGeom>
        </p:spPr>
        <p:txBody>
          <a:bodyPr spcFirstLastPara="1" wrap="square" lIns="64575" tIns="64575" rIns="64575" bIns="64575" anchor="t" anchorCtr="0">
            <a:noAutofit/>
          </a:bodyPr>
          <a:lstStyle>
            <a:lvl1pPr marL="457200" lvl="0" indent="-292100">
              <a:spcBef>
                <a:spcPts val="0"/>
              </a:spcBef>
              <a:spcAft>
                <a:spcPts val="0"/>
              </a:spcAft>
              <a:buSzPts val="1000"/>
              <a:buChar char="●"/>
              <a:defRPr sz="100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23" name="Google Shape;23;p5"/>
          <p:cNvSpPr txBox="1">
            <a:spLocks noGrp="1"/>
          </p:cNvSpPr>
          <p:nvPr>
            <p:ph type="body" idx="2"/>
          </p:nvPr>
        </p:nvSpPr>
        <p:spPr>
          <a:xfrm>
            <a:off x="3995291" y="1193815"/>
            <a:ext cx="3306900" cy="3538800"/>
          </a:xfrm>
          <a:prstGeom prst="rect">
            <a:avLst/>
          </a:prstGeom>
        </p:spPr>
        <p:txBody>
          <a:bodyPr spcFirstLastPara="1" wrap="square" lIns="64575" tIns="64575" rIns="64575" bIns="64575" anchor="t" anchorCtr="0">
            <a:noAutofit/>
          </a:bodyPr>
          <a:lstStyle>
            <a:lvl1pPr marL="457200" lvl="0" indent="-292100">
              <a:spcBef>
                <a:spcPts val="0"/>
              </a:spcBef>
              <a:spcAft>
                <a:spcPts val="0"/>
              </a:spcAft>
              <a:buSzPts val="1000"/>
              <a:buChar char="●"/>
              <a:defRPr sz="100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24" name="Google Shape;24;p5"/>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27" name="Google Shape;27;p6"/>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575530"/>
            <a:ext cx="2321700" cy="782700"/>
          </a:xfrm>
          <a:prstGeom prst="rect">
            <a:avLst/>
          </a:prstGeom>
        </p:spPr>
        <p:txBody>
          <a:bodyPr spcFirstLastPara="1" wrap="square" lIns="64575" tIns="64575" rIns="64575" bIns="64575" anchor="b" anchorCtr="0">
            <a:noAutofit/>
          </a:bodyPr>
          <a:lstStyle>
            <a:lvl1pPr lvl="0">
              <a:spcBef>
                <a:spcPts val="0"/>
              </a:spcBef>
              <a:spcAft>
                <a:spcPts val="0"/>
              </a:spcAft>
              <a:buSzPts val="1700"/>
              <a:buNone/>
              <a:defRPr sz="1700"/>
            </a:lvl1pPr>
            <a:lvl2pPr lvl="1">
              <a:spcBef>
                <a:spcPts val="0"/>
              </a:spcBef>
              <a:spcAft>
                <a:spcPts val="0"/>
              </a:spcAft>
              <a:buSzPts val="1700"/>
              <a:buNone/>
              <a:defRPr sz="1700"/>
            </a:lvl2pPr>
            <a:lvl3pPr lvl="2">
              <a:spcBef>
                <a:spcPts val="0"/>
              </a:spcBef>
              <a:spcAft>
                <a:spcPts val="0"/>
              </a:spcAft>
              <a:buSzPts val="1700"/>
              <a:buNone/>
              <a:defRPr sz="1700"/>
            </a:lvl3pPr>
            <a:lvl4pPr lvl="3">
              <a:spcBef>
                <a:spcPts val="0"/>
              </a:spcBef>
              <a:spcAft>
                <a:spcPts val="0"/>
              </a:spcAft>
              <a:buSzPts val="1700"/>
              <a:buNone/>
              <a:defRPr sz="1700"/>
            </a:lvl4pPr>
            <a:lvl5pPr lvl="4">
              <a:spcBef>
                <a:spcPts val="0"/>
              </a:spcBef>
              <a:spcAft>
                <a:spcPts val="0"/>
              </a:spcAft>
              <a:buSzPts val="1700"/>
              <a:buNone/>
              <a:defRPr sz="1700"/>
            </a:lvl5pPr>
            <a:lvl6pPr lvl="5">
              <a:spcBef>
                <a:spcPts val="0"/>
              </a:spcBef>
              <a:spcAft>
                <a:spcPts val="0"/>
              </a:spcAft>
              <a:buSzPts val="1700"/>
              <a:buNone/>
              <a:defRPr sz="1700"/>
            </a:lvl6pPr>
            <a:lvl7pPr lvl="6">
              <a:spcBef>
                <a:spcPts val="0"/>
              </a:spcBef>
              <a:spcAft>
                <a:spcPts val="0"/>
              </a:spcAft>
              <a:buSzPts val="1700"/>
              <a:buNone/>
              <a:defRPr sz="1700"/>
            </a:lvl7pPr>
            <a:lvl8pPr lvl="7">
              <a:spcBef>
                <a:spcPts val="0"/>
              </a:spcBef>
              <a:spcAft>
                <a:spcPts val="0"/>
              </a:spcAft>
              <a:buSzPts val="1700"/>
              <a:buNone/>
              <a:defRPr sz="1700"/>
            </a:lvl8pPr>
            <a:lvl9pPr lvl="8">
              <a:spcBef>
                <a:spcPts val="0"/>
              </a:spcBef>
              <a:spcAft>
                <a:spcPts val="0"/>
              </a:spcAft>
              <a:buSzPts val="1700"/>
              <a:buNone/>
              <a:defRPr sz="1700"/>
            </a:lvl9pPr>
          </a:lstStyle>
          <a:p>
            <a:endParaRPr dirty="0"/>
          </a:p>
        </p:txBody>
      </p:sp>
      <p:sp>
        <p:nvSpPr>
          <p:cNvPr id="30" name="Google Shape;30;p7"/>
          <p:cNvSpPr txBox="1">
            <a:spLocks noGrp="1"/>
          </p:cNvSpPr>
          <p:nvPr>
            <p:ph type="body" idx="1"/>
          </p:nvPr>
        </p:nvSpPr>
        <p:spPr>
          <a:xfrm>
            <a:off x="257705" y="1439446"/>
            <a:ext cx="2321700" cy="3293400"/>
          </a:xfrm>
          <a:prstGeom prst="rect">
            <a:avLst/>
          </a:prstGeom>
        </p:spPr>
        <p:txBody>
          <a:bodyPr spcFirstLastPara="1" wrap="square" lIns="64575" tIns="64575" rIns="64575" bIns="64575" anchor="t" anchorCtr="0">
            <a:noAutofit/>
          </a:bodyPr>
          <a:lstStyle>
            <a:lvl1pPr marL="457200" lvl="0" indent="-279400">
              <a:spcBef>
                <a:spcPts val="0"/>
              </a:spcBef>
              <a:spcAft>
                <a:spcPts val="0"/>
              </a:spcAft>
              <a:buSzPts val="800"/>
              <a:buChar char="●"/>
              <a:defRPr sz="80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31" name="Google Shape;31;p7"/>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466297"/>
            <a:ext cx="5264700" cy="4237800"/>
          </a:xfrm>
          <a:prstGeom prst="rect">
            <a:avLst/>
          </a:prstGeom>
        </p:spPr>
        <p:txBody>
          <a:bodyPr spcFirstLastPara="1" wrap="square" lIns="64575" tIns="64575" rIns="64575" bIns="64575" anchor="ctr" anchorCtr="0">
            <a:noAutofit/>
          </a:bodyPr>
          <a:lstStyle>
            <a:lvl1pPr lvl="0">
              <a:spcBef>
                <a:spcPts val="0"/>
              </a:spcBef>
              <a:spcAft>
                <a:spcPts val="0"/>
              </a:spcAft>
              <a:buSzPts val="3400"/>
              <a:buNone/>
              <a:defRPr sz="3400"/>
            </a:lvl1pPr>
            <a:lvl2pPr lvl="1">
              <a:spcBef>
                <a:spcPts val="0"/>
              </a:spcBef>
              <a:spcAft>
                <a:spcPts val="0"/>
              </a:spcAft>
              <a:buSzPts val="3400"/>
              <a:buNone/>
              <a:defRPr sz="3400"/>
            </a:lvl2pPr>
            <a:lvl3pPr lvl="2">
              <a:spcBef>
                <a:spcPts val="0"/>
              </a:spcBef>
              <a:spcAft>
                <a:spcPts val="0"/>
              </a:spcAft>
              <a:buSzPts val="3400"/>
              <a:buNone/>
              <a:defRPr sz="3400"/>
            </a:lvl3pPr>
            <a:lvl4pPr lvl="3">
              <a:spcBef>
                <a:spcPts val="0"/>
              </a:spcBef>
              <a:spcAft>
                <a:spcPts val="0"/>
              </a:spcAft>
              <a:buSzPts val="3400"/>
              <a:buNone/>
              <a:defRPr sz="3400"/>
            </a:lvl4pPr>
            <a:lvl5pPr lvl="4">
              <a:spcBef>
                <a:spcPts val="0"/>
              </a:spcBef>
              <a:spcAft>
                <a:spcPts val="0"/>
              </a:spcAft>
              <a:buSzPts val="3400"/>
              <a:buNone/>
              <a:defRPr sz="3400"/>
            </a:lvl5pPr>
            <a:lvl6pPr lvl="5">
              <a:spcBef>
                <a:spcPts val="0"/>
              </a:spcBef>
              <a:spcAft>
                <a:spcPts val="0"/>
              </a:spcAft>
              <a:buSzPts val="3400"/>
              <a:buNone/>
              <a:defRPr sz="3400"/>
            </a:lvl6pPr>
            <a:lvl7pPr lvl="6">
              <a:spcBef>
                <a:spcPts val="0"/>
              </a:spcBef>
              <a:spcAft>
                <a:spcPts val="0"/>
              </a:spcAft>
              <a:buSzPts val="3400"/>
              <a:buNone/>
              <a:defRPr sz="3400"/>
            </a:lvl7pPr>
            <a:lvl8pPr lvl="7">
              <a:spcBef>
                <a:spcPts val="0"/>
              </a:spcBef>
              <a:spcAft>
                <a:spcPts val="0"/>
              </a:spcAft>
              <a:buSzPts val="3400"/>
              <a:buNone/>
              <a:defRPr sz="3400"/>
            </a:lvl8pPr>
            <a:lvl9pPr lvl="8">
              <a:spcBef>
                <a:spcPts val="0"/>
              </a:spcBef>
              <a:spcAft>
                <a:spcPts val="0"/>
              </a:spcAft>
              <a:buSzPts val="3400"/>
              <a:buNone/>
              <a:defRPr sz="3400"/>
            </a:lvl9pPr>
          </a:lstStyle>
          <a:p>
            <a:endParaRPr dirty="0"/>
          </a:p>
        </p:txBody>
      </p:sp>
      <p:sp>
        <p:nvSpPr>
          <p:cNvPr id="34" name="Google Shape;34;p8"/>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129"/>
            <a:ext cx="3780000" cy="5328000"/>
          </a:xfrm>
          <a:prstGeom prst="rect">
            <a:avLst/>
          </a:prstGeom>
          <a:solidFill>
            <a:schemeClr val="lt2"/>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7" name="Google Shape;37;p9"/>
          <p:cNvSpPr txBox="1">
            <a:spLocks noGrp="1"/>
          </p:cNvSpPr>
          <p:nvPr>
            <p:ph type="title"/>
          </p:nvPr>
        </p:nvSpPr>
        <p:spPr>
          <a:xfrm>
            <a:off x="219508" y="1277410"/>
            <a:ext cx="3344400" cy="1535400"/>
          </a:xfrm>
          <a:prstGeom prst="rect">
            <a:avLst/>
          </a:prstGeom>
        </p:spPr>
        <p:txBody>
          <a:bodyPr spcFirstLastPara="1" wrap="square" lIns="64575" tIns="64575" rIns="64575" bIns="64575" anchor="b" anchorCtr="0">
            <a:noAutofit/>
          </a:bodyPr>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dirty="0"/>
          </a:p>
        </p:txBody>
      </p:sp>
      <p:sp>
        <p:nvSpPr>
          <p:cNvPr id="38" name="Google Shape;38;p9"/>
          <p:cNvSpPr txBox="1">
            <a:spLocks noGrp="1"/>
          </p:cNvSpPr>
          <p:nvPr>
            <p:ph type="subTitle" idx="1"/>
          </p:nvPr>
        </p:nvSpPr>
        <p:spPr>
          <a:xfrm>
            <a:off x="219508" y="2903623"/>
            <a:ext cx="3344400" cy="1279500"/>
          </a:xfrm>
          <a:prstGeom prst="rect">
            <a:avLst/>
          </a:prstGeom>
        </p:spPr>
        <p:txBody>
          <a:bodyPr spcFirstLastPara="1" wrap="square" lIns="64575" tIns="64575" rIns="64575" bIns="6457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dirty="0"/>
          </a:p>
        </p:txBody>
      </p:sp>
      <p:sp>
        <p:nvSpPr>
          <p:cNvPr id="39" name="Google Shape;39;p9"/>
          <p:cNvSpPr txBox="1">
            <a:spLocks noGrp="1"/>
          </p:cNvSpPr>
          <p:nvPr>
            <p:ph type="body" idx="2"/>
          </p:nvPr>
        </p:nvSpPr>
        <p:spPr>
          <a:xfrm>
            <a:off x="4083839" y="750048"/>
            <a:ext cx="3172200" cy="3827700"/>
          </a:xfrm>
          <a:prstGeom prst="rect">
            <a:avLst/>
          </a:prstGeom>
        </p:spPr>
        <p:txBody>
          <a:bodyPr spcFirstLastPara="1" wrap="square" lIns="64575" tIns="64575" rIns="64575" bIns="64575" anchor="ctr" anchorCtr="0">
            <a:noAutofit/>
          </a:bodyPr>
          <a:lstStyle>
            <a:lvl1pPr marL="457200" lvl="0" indent="-311150">
              <a:spcBef>
                <a:spcPts val="0"/>
              </a:spcBef>
              <a:spcAft>
                <a:spcPts val="0"/>
              </a:spcAft>
              <a:buSzPts val="1300"/>
              <a:buChar char="●"/>
              <a:defRPr/>
            </a:lvl1pPr>
            <a:lvl2pPr marL="914400" lvl="1" indent="-292100">
              <a:spcBef>
                <a:spcPts val="1100"/>
              </a:spcBef>
              <a:spcAft>
                <a:spcPts val="0"/>
              </a:spcAft>
              <a:buSzPts val="1000"/>
              <a:buChar char="○"/>
              <a:defRPr/>
            </a:lvl2pPr>
            <a:lvl3pPr marL="1371600" lvl="2" indent="-292100">
              <a:spcBef>
                <a:spcPts val="1100"/>
              </a:spcBef>
              <a:spcAft>
                <a:spcPts val="0"/>
              </a:spcAft>
              <a:buSzPts val="1000"/>
              <a:buChar char="■"/>
              <a:defRPr/>
            </a:lvl3pPr>
            <a:lvl4pPr marL="1828800" lvl="3" indent="-292100">
              <a:spcBef>
                <a:spcPts val="1100"/>
              </a:spcBef>
              <a:spcAft>
                <a:spcPts val="0"/>
              </a:spcAft>
              <a:buSzPts val="1000"/>
              <a:buChar char="●"/>
              <a:defRPr/>
            </a:lvl4pPr>
            <a:lvl5pPr marL="2286000" lvl="4" indent="-292100">
              <a:spcBef>
                <a:spcPts val="1100"/>
              </a:spcBef>
              <a:spcAft>
                <a:spcPts val="0"/>
              </a:spcAft>
              <a:buSzPts val="1000"/>
              <a:buChar char="○"/>
              <a:defRPr/>
            </a:lvl5pPr>
            <a:lvl6pPr marL="2743200" lvl="5" indent="-292100">
              <a:spcBef>
                <a:spcPts val="1100"/>
              </a:spcBef>
              <a:spcAft>
                <a:spcPts val="0"/>
              </a:spcAft>
              <a:buSzPts val="1000"/>
              <a:buChar char="■"/>
              <a:defRPr/>
            </a:lvl6pPr>
            <a:lvl7pPr marL="3200400" lvl="6" indent="-292100">
              <a:spcBef>
                <a:spcPts val="1100"/>
              </a:spcBef>
              <a:spcAft>
                <a:spcPts val="0"/>
              </a:spcAft>
              <a:buSzPts val="1000"/>
              <a:buChar char="●"/>
              <a:defRPr/>
            </a:lvl7pPr>
            <a:lvl8pPr marL="3657600" lvl="7" indent="-292100">
              <a:spcBef>
                <a:spcPts val="1100"/>
              </a:spcBef>
              <a:spcAft>
                <a:spcPts val="0"/>
              </a:spcAft>
              <a:buSzPts val="1000"/>
              <a:buChar char="○"/>
              <a:defRPr/>
            </a:lvl8pPr>
            <a:lvl9pPr marL="4114800" lvl="8" indent="-292100">
              <a:spcBef>
                <a:spcPts val="1100"/>
              </a:spcBef>
              <a:spcAft>
                <a:spcPts val="1100"/>
              </a:spcAft>
              <a:buSzPts val="1000"/>
              <a:buChar char="■"/>
              <a:defRPr/>
            </a:lvl9pPr>
          </a:lstStyle>
          <a:p>
            <a:endParaRPr dirty="0"/>
          </a:p>
        </p:txBody>
      </p:sp>
      <p:sp>
        <p:nvSpPr>
          <p:cNvPr id="40" name="Google Shape;40;p9"/>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4382328"/>
            <a:ext cx="4959600" cy="627000"/>
          </a:xfrm>
          <a:prstGeom prst="rect">
            <a:avLst/>
          </a:prstGeom>
        </p:spPr>
        <p:txBody>
          <a:bodyPr spcFirstLastPara="1" wrap="square" lIns="64575" tIns="64575" rIns="64575" bIns="64575" anchor="ctr" anchorCtr="0">
            <a:noAutofit/>
          </a:bodyPr>
          <a:lstStyle>
            <a:lvl1pPr marL="457200" lvl="0" indent="-228600">
              <a:lnSpc>
                <a:spcPct val="100000"/>
              </a:lnSpc>
              <a:spcBef>
                <a:spcPts val="0"/>
              </a:spcBef>
              <a:spcAft>
                <a:spcPts val="0"/>
              </a:spcAft>
              <a:buSzPts val="1300"/>
              <a:buNone/>
              <a:defRPr/>
            </a:lvl1pPr>
          </a:lstStyle>
          <a:p>
            <a:endParaRPr dirty="0"/>
          </a:p>
        </p:txBody>
      </p:sp>
      <p:sp>
        <p:nvSpPr>
          <p:cNvPr id="43" name="Google Shape;43;p10"/>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460988"/>
            <a:ext cx="7044600" cy="593400"/>
          </a:xfrm>
          <a:prstGeom prst="rect">
            <a:avLst/>
          </a:prstGeom>
          <a:noFill/>
          <a:ln>
            <a:noFill/>
          </a:ln>
        </p:spPr>
        <p:txBody>
          <a:bodyPr spcFirstLastPara="1" wrap="square" lIns="64575" tIns="64575" rIns="64575" bIns="64575" anchor="t" anchorCtr="0">
            <a:noAutofit/>
          </a:bodyPr>
          <a:lstStyle>
            <a:lvl1pPr lvl="0">
              <a:spcBef>
                <a:spcPts val="0"/>
              </a:spcBef>
              <a:spcAft>
                <a:spcPts val="0"/>
              </a:spcAft>
              <a:buClr>
                <a:schemeClr val="dk1"/>
              </a:buClr>
              <a:buSzPts val="2000"/>
              <a:buNone/>
              <a:defRPr sz="2000">
                <a:solidFill>
                  <a:schemeClr val="dk1"/>
                </a:solidFill>
              </a:defRPr>
            </a:lvl1pPr>
            <a:lvl2pPr lvl="1">
              <a:spcBef>
                <a:spcPts val="0"/>
              </a:spcBef>
              <a:spcAft>
                <a:spcPts val="0"/>
              </a:spcAft>
              <a:buClr>
                <a:schemeClr val="dk1"/>
              </a:buClr>
              <a:buSzPts val="2000"/>
              <a:buNone/>
              <a:defRPr sz="2000">
                <a:solidFill>
                  <a:schemeClr val="dk1"/>
                </a:solidFill>
              </a:defRPr>
            </a:lvl2pPr>
            <a:lvl3pPr lvl="2">
              <a:spcBef>
                <a:spcPts val="0"/>
              </a:spcBef>
              <a:spcAft>
                <a:spcPts val="0"/>
              </a:spcAft>
              <a:buClr>
                <a:schemeClr val="dk1"/>
              </a:buClr>
              <a:buSzPts val="2000"/>
              <a:buNone/>
              <a:defRPr sz="2000">
                <a:solidFill>
                  <a:schemeClr val="dk1"/>
                </a:solidFill>
              </a:defRPr>
            </a:lvl3pPr>
            <a:lvl4pPr lvl="3">
              <a:spcBef>
                <a:spcPts val="0"/>
              </a:spcBef>
              <a:spcAft>
                <a:spcPts val="0"/>
              </a:spcAft>
              <a:buClr>
                <a:schemeClr val="dk1"/>
              </a:buClr>
              <a:buSzPts val="2000"/>
              <a:buNone/>
              <a:defRPr sz="2000">
                <a:solidFill>
                  <a:schemeClr val="dk1"/>
                </a:solidFill>
              </a:defRPr>
            </a:lvl4pPr>
            <a:lvl5pPr lvl="4">
              <a:spcBef>
                <a:spcPts val="0"/>
              </a:spcBef>
              <a:spcAft>
                <a:spcPts val="0"/>
              </a:spcAft>
              <a:buClr>
                <a:schemeClr val="dk1"/>
              </a:buClr>
              <a:buSzPts val="2000"/>
              <a:buNone/>
              <a:defRPr sz="2000">
                <a:solidFill>
                  <a:schemeClr val="dk1"/>
                </a:solidFill>
              </a:defRPr>
            </a:lvl5pPr>
            <a:lvl6pPr lvl="5">
              <a:spcBef>
                <a:spcPts val="0"/>
              </a:spcBef>
              <a:spcAft>
                <a:spcPts val="0"/>
              </a:spcAft>
              <a:buClr>
                <a:schemeClr val="dk1"/>
              </a:buClr>
              <a:buSzPts val="2000"/>
              <a:buNone/>
              <a:defRPr sz="2000">
                <a:solidFill>
                  <a:schemeClr val="dk1"/>
                </a:solidFill>
              </a:defRPr>
            </a:lvl6pPr>
            <a:lvl7pPr lvl="6">
              <a:spcBef>
                <a:spcPts val="0"/>
              </a:spcBef>
              <a:spcAft>
                <a:spcPts val="0"/>
              </a:spcAft>
              <a:buClr>
                <a:schemeClr val="dk1"/>
              </a:buClr>
              <a:buSzPts val="2000"/>
              <a:buNone/>
              <a:defRPr sz="2000">
                <a:solidFill>
                  <a:schemeClr val="dk1"/>
                </a:solidFill>
              </a:defRPr>
            </a:lvl7pPr>
            <a:lvl8pPr lvl="7">
              <a:spcBef>
                <a:spcPts val="0"/>
              </a:spcBef>
              <a:spcAft>
                <a:spcPts val="0"/>
              </a:spcAft>
              <a:buClr>
                <a:schemeClr val="dk1"/>
              </a:buClr>
              <a:buSzPts val="2000"/>
              <a:buNone/>
              <a:defRPr sz="2000">
                <a:solidFill>
                  <a:schemeClr val="dk1"/>
                </a:solidFill>
              </a:defRPr>
            </a:lvl8pPr>
            <a:lvl9pPr lvl="8">
              <a:spcBef>
                <a:spcPts val="0"/>
              </a:spcBef>
              <a:spcAft>
                <a:spcPts val="0"/>
              </a:spcAft>
              <a:buClr>
                <a:schemeClr val="dk1"/>
              </a:buClr>
              <a:buSzPts val="2000"/>
              <a:buNone/>
              <a:defRPr sz="2000">
                <a:solidFill>
                  <a:schemeClr val="dk1"/>
                </a:solidFill>
              </a:defRPr>
            </a:lvl9pPr>
          </a:lstStyle>
          <a:p>
            <a:endParaRPr dirty="0"/>
          </a:p>
        </p:txBody>
      </p:sp>
      <p:sp>
        <p:nvSpPr>
          <p:cNvPr id="7" name="Google Shape;7;p1"/>
          <p:cNvSpPr txBox="1">
            <a:spLocks noGrp="1"/>
          </p:cNvSpPr>
          <p:nvPr>
            <p:ph type="body" idx="1"/>
          </p:nvPr>
        </p:nvSpPr>
        <p:spPr>
          <a:xfrm>
            <a:off x="257705" y="1193815"/>
            <a:ext cx="7044600" cy="3538800"/>
          </a:xfrm>
          <a:prstGeom prst="rect">
            <a:avLst/>
          </a:prstGeom>
          <a:noFill/>
          <a:ln>
            <a:noFill/>
          </a:ln>
        </p:spPr>
        <p:txBody>
          <a:bodyPr spcFirstLastPara="1" wrap="square" lIns="64575" tIns="64575" rIns="64575" bIns="64575" anchor="t" anchorCtr="0">
            <a:noAutofit/>
          </a:bodyPr>
          <a:lstStyle>
            <a:lvl1pPr marL="457200" lvl="0" indent="-311150">
              <a:lnSpc>
                <a:spcPct val="115000"/>
              </a:lnSpc>
              <a:spcBef>
                <a:spcPts val="0"/>
              </a:spcBef>
              <a:spcAft>
                <a:spcPts val="0"/>
              </a:spcAft>
              <a:buClr>
                <a:schemeClr val="dk2"/>
              </a:buClr>
              <a:buSzPts val="1300"/>
              <a:buChar char="●"/>
              <a:defRPr sz="1300">
                <a:solidFill>
                  <a:schemeClr val="dk2"/>
                </a:solidFill>
              </a:defRPr>
            </a:lvl1pPr>
            <a:lvl2pPr marL="914400" lvl="1" indent="-292100">
              <a:lnSpc>
                <a:spcPct val="115000"/>
              </a:lnSpc>
              <a:spcBef>
                <a:spcPts val="1100"/>
              </a:spcBef>
              <a:spcAft>
                <a:spcPts val="0"/>
              </a:spcAft>
              <a:buClr>
                <a:schemeClr val="dk2"/>
              </a:buClr>
              <a:buSzPts val="1000"/>
              <a:buChar char="○"/>
              <a:defRPr sz="1000">
                <a:solidFill>
                  <a:schemeClr val="dk2"/>
                </a:solidFill>
              </a:defRPr>
            </a:lvl2pPr>
            <a:lvl3pPr marL="1371600" lvl="2" indent="-292100">
              <a:lnSpc>
                <a:spcPct val="115000"/>
              </a:lnSpc>
              <a:spcBef>
                <a:spcPts val="1100"/>
              </a:spcBef>
              <a:spcAft>
                <a:spcPts val="0"/>
              </a:spcAft>
              <a:buClr>
                <a:schemeClr val="dk2"/>
              </a:buClr>
              <a:buSzPts val="1000"/>
              <a:buChar char="■"/>
              <a:defRPr sz="1000">
                <a:solidFill>
                  <a:schemeClr val="dk2"/>
                </a:solidFill>
              </a:defRPr>
            </a:lvl3pPr>
            <a:lvl4pPr marL="1828800" lvl="3" indent="-292100">
              <a:lnSpc>
                <a:spcPct val="115000"/>
              </a:lnSpc>
              <a:spcBef>
                <a:spcPts val="1100"/>
              </a:spcBef>
              <a:spcAft>
                <a:spcPts val="0"/>
              </a:spcAft>
              <a:buClr>
                <a:schemeClr val="dk2"/>
              </a:buClr>
              <a:buSzPts val="1000"/>
              <a:buChar char="●"/>
              <a:defRPr sz="1000">
                <a:solidFill>
                  <a:schemeClr val="dk2"/>
                </a:solidFill>
              </a:defRPr>
            </a:lvl4pPr>
            <a:lvl5pPr marL="2286000" lvl="4" indent="-292100">
              <a:lnSpc>
                <a:spcPct val="115000"/>
              </a:lnSpc>
              <a:spcBef>
                <a:spcPts val="1100"/>
              </a:spcBef>
              <a:spcAft>
                <a:spcPts val="0"/>
              </a:spcAft>
              <a:buClr>
                <a:schemeClr val="dk2"/>
              </a:buClr>
              <a:buSzPts val="1000"/>
              <a:buChar char="○"/>
              <a:defRPr sz="1000">
                <a:solidFill>
                  <a:schemeClr val="dk2"/>
                </a:solidFill>
              </a:defRPr>
            </a:lvl5pPr>
            <a:lvl6pPr marL="2743200" lvl="5" indent="-292100">
              <a:lnSpc>
                <a:spcPct val="115000"/>
              </a:lnSpc>
              <a:spcBef>
                <a:spcPts val="1100"/>
              </a:spcBef>
              <a:spcAft>
                <a:spcPts val="0"/>
              </a:spcAft>
              <a:buClr>
                <a:schemeClr val="dk2"/>
              </a:buClr>
              <a:buSzPts val="1000"/>
              <a:buChar char="■"/>
              <a:defRPr sz="1000">
                <a:solidFill>
                  <a:schemeClr val="dk2"/>
                </a:solidFill>
              </a:defRPr>
            </a:lvl6pPr>
            <a:lvl7pPr marL="3200400" lvl="6" indent="-292100">
              <a:lnSpc>
                <a:spcPct val="115000"/>
              </a:lnSpc>
              <a:spcBef>
                <a:spcPts val="1100"/>
              </a:spcBef>
              <a:spcAft>
                <a:spcPts val="0"/>
              </a:spcAft>
              <a:buClr>
                <a:schemeClr val="dk2"/>
              </a:buClr>
              <a:buSzPts val="1000"/>
              <a:buChar char="●"/>
              <a:defRPr sz="1000">
                <a:solidFill>
                  <a:schemeClr val="dk2"/>
                </a:solidFill>
              </a:defRPr>
            </a:lvl7pPr>
            <a:lvl8pPr marL="3657600" lvl="7" indent="-292100">
              <a:lnSpc>
                <a:spcPct val="115000"/>
              </a:lnSpc>
              <a:spcBef>
                <a:spcPts val="1100"/>
              </a:spcBef>
              <a:spcAft>
                <a:spcPts val="0"/>
              </a:spcAft>
              <a:buClr>
                <a:schemeClr val="dk2"/>
              </a:buClr>
              <a:buSzPts val="1000"/>
              <a:buChar char="○"/>
              <a:defRPr sz="1000">
                <a:solidFill>
                  <a:schemeClr val="dk2"/>
                </a:solidFill>
              </a:defRPr>
            </a:lvl8pPr>
            <a:lvl9pPr marL="4114800" lvl="8" indent="-292100">
              <a:lnSpc>
                <a:spcPct val="115000"/>
              </a:lnSpc>
              <a:spcBef>
                <a:spcPts val="1100"/>
              </a:spcBef>
              <a:spcAft>
                <a:spcPts val="1100"/>
              </a:spcAft>
              <a:buClr>
                <a:schemeClr val="dk2"/>
              </a:buClr>
              <a:buSzPts val="1000"/>
              <a:buChar char="■"/>
              <a:defRPr sz="1000">
                <a:solidFill>
                  <a:schemeClr val="dk2"/>
                </a:solidFill>
              </a:defRPr>
            </a:lvl9pPr>
          </a:lstStyle>
          <a:p>
            <a:endParaRPr dirty="0"/>
          </a:p>
        </p:txBody>
      </p:sp>
      <p:sp>
        <p:nvSpPr>
          <p:cNvPr id="8" name="Google Shape;8;p1"/>
          <p:cNvSpPr txBox="1">
            <a:spLocks noGrp="1"/>
          </p:cNvSpPr>
          <p:nvPr>
            <p:ph type="sldNum" idx="12"/>
          </p:nvPr>
        </p:nvSpPr>
        <p:spPr>
          <a:xfrm>
            <a:off x="7004788" y="4830489"/>
            <a:ext cx="453600" cy="407700"/>
          </a:xfrm>
          <a:prstGeom prst="rect">
            <a:avLst/>
          </a:prstGeom>
          <a:noFill/>
          <a:ln>
            <a:noFill/>
          </a:ln>
        </p:spPr>
        <p:txBody>
          <a:bodyPr spcFirstLastPara="1" wrap="square" lIns="64575" tIns="64575" rIns="64575" bIns="64575" anchor="ctr" anchorCtr="0">
            <a:noAutofit/>
          </a:bodyPr>
          <a:lstStyle>
            <a:lvl1pPr lvl="0" algn="r">
              <a:buNone/>
              <a:defRPr sz="700">
                <a:solidFill>
                  <a:schemeClr val="dk2"/>
                </a:solidFill>
                <a:latin typeface="游ゴシック" panose="020B0400000000000000" pitchFamily="50" charset="-128"/>
                <a:ea typeface="游ゴシック" panose="020B0400000000000000" pitchFamily="50" charset="-128"/>
              </a:defRPr>
            </a:lvl1pPr>
            <a:lvl2pPr lvl="1" algn="r">
              <a:buNone/>
              <a:defRPr sz="700">
                <a:solidFill>
                  <a:schemeClr val="dk2"/>
                </a:solidFill>
              </a:defRPr>
            </a:lvl2pPr>
            <a:lvl3pPr lvl="2" algn="r">
              <a:buNone/>
              <a:defRPr sz="700">
                <a:solidFill>
                  <a:schemeClr val="dk2"/>
                </a:solidFill>
              </a:defRPr>
            </a:lvl3pPr>
            <a:lvl4pPr lvl="3" algn="r">
              <a:buNone/>
              <a:defRPr sz="700">
                <a:solidFill>
                  <a:schemeClr val="dk2"/>
                </a:solidFill>
              </a:defRPr>
            </a:lvl4pPr>
            <a:lvl5pPr lvl="4" algn="r">
              <a:buNone/>
              <a:defRPr sz="700">
                <a:solidFill>
                  <a:schemeClr val="dk2"/>
                </a:solidFill>
              </a:defRPr>
            </a:lvl5pPr>
            <a:lvl6pPr lvl="5" algn="r">
              <a:buNone/>
              <a:defRPr sz="700">
                <a:solidFill>
                  <a:schemeClr val="dk2"/>
                </a:solidFill>
              </a:defRPr>
            </a:lvl6pPr>
            <a:lvl7pPr lvl="6" algn="r">
              <a:buNone/>
              <a:defRPr sz="700">
                <a:solidFill>
                  <a:schemeClr val="dk2"/>
                </a:solidFill>
              </a:defRPr>
            </a:lvl7pPr>
            <a:lvl8pPr lvl="7" algn="r">
              <a:buNone/>
              <a:defRPr sz="700">
                <a:solidFill>
                  <a:schemeClr val="dk2"/>
                </a:solidFill>
              </a:defRPr>
            </a:lvl8pPr>
            <a:lvl9pPr lvl="8" algn="r">
              <a:buNone/>
              <a:defRPr sz="700">
                <a:solidFill>
                  <a:schemeClr val="dk2"/>
                </a:solidFill>
              </a:defRPr>
            </a:lvl9pPr>
          </a:lstStyle>
          <a:p>
            <a:fld id="{00000000-1234-1234-1234-123412341234}" type="slidenum">
              <a:rPr lang="en-US" altLang="ja" smtClean="0"/>
              <a:pPr/>
              <a:t>‹#›</a:t>
            </a:fld>
            <a:endParaRPr lang="ja" alt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p:nvPr/>
        </p:nvSpPr>
        <p:spPr>
          <a:xfrm>
            <a:off x="-71" y="67272"/>
            <a:ext cx="7560000" cy="472200"/>
          </a:xfrm>
          <a:prstGeom prst="rect">
            <a:avLst/>
          </a:prstGeom>
          <a:no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600"/>
              </a:spcAft>
              <a:buClr>
                <a:schemeClr val="dk1"/>
              </a:buClr>
              <a:buSzPts val="800"/>
              <a:buFont typeface="Arial"/>
              <a:buNone/>
            </a:pPr>
            <a:r>
              <a:rPr lang="ja" sz="24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rPr>
              <a:t>取り扱う一般用医薬品や副作用救済制度の案内です</a:t>
            </a:r>
            <a:endParaRPr sz="24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92" name="Google Shape;92;p15"/>
          <p:cNvSpPr/>
          <p:nvPr/>
        </p:nvSpPr>
        <p:spPr>
          <a:xfrm>
            <a:off x="413935" y="730629"/>
            <a:ext cx="1210500" cy="1206600"/>
          </a:xfrm>
          <a:prstGeom prst="ellipse">
            <a:avLst/>
          </a:prstGeom>
          <a:solidFill>
            <a:srgbClr val="FF0000"/>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要指導</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3" name="Google Shape;93;p15"/>
          <p:cNvSpPr/>
          <p:nvPr/>
        </p:nvSpPr>
        <p:spPr>
          <a:xfrm>
            <a:off x="2197924" y="730617"/>
            <a:ext cx="1210500" cy="1206600"/>
          </a:xfrm>
          <a:prstGeom prst="ellipse">
            <a:avLst/>
          </a:prstGeom>
          <a:solidFill>
            <a:srgbClr val="FF9900"/>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第</a:t>
            </a:r>
            <a:r>
              <a:rPr lang="ja" sz="1800" b="1" dirty="0">
                <a:solidFill>
                  <a:srgbClr val="FFFFFF"/>
                </a:solidFill>
                <a:latin typeface="游ゴシック" panose="020B0400000000000000" pitchFamily="50" charset="-128"/>
                <a:ea typeface="游ゴシック" panose="020B0400000000000000" pitchFamily="50" charset="-128"/>
                <a:cs typeface="BIZ UDPGothic"/>
                <a:sym typeface="BIZ UDPGothic"/>
              </a:rPr>
              <a:t>1</a:t>
            </a: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類</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9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4" name="Google Shape;94;p15"/>
          <p:cNvSpPr/>
          <p:nvPr/>
        </p:nvSpPr>
        <p:spPr>
          <a:xfrm>
            <a:off x="3917588" y="730629"/>
            <a:ext cx="1210500" cy="1206600"/>
          </a:xfrm>
          <a:prstGeom prst="ellipse">
            <a:avLst/>
          </a:prstGeom>
          <a:solidFill>
            <a:schemeClr val="accent5"/>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第</a:t>
            </a:r>
            <a:r>
              <a:rPr lang="ja" sz="1800" b="1" dirty="0">
                <a:solidFill>
                  <a:srgbClr val="FFFFFF"/>
                </a:solidFill>
                <a:latin typeface="游ゴシック" panose="020B0400000000000000" pitchFamily="50" charset="-128"/>
                <a:ea typeface="游ゴシック" panose="020B0400000000000000" pitchFamily="50" charset="-128"/>
                <a:cs typeface="BIZ UDPGothic"/>
                <a:sym typeface="BIZ UDPGothic"/>
              </a:rPr>
              <a:t>2</a:t>
            </a: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類</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5" name="Google Shape;95;p15"/>
          <p:cNvSpPr/>
          <p:nvPr/>
        </p:nvSpPr>
        <p:spPr>
          <a:xfrm>
            <a:off x="6004201" y="730617"/>
            <a:ext cx="1210500" cy="1206600"/>
          </a:xfrm>
          <a:prstGeom prst="ellipse">
            <a:avLst/>
          </a:prstGeom>
          <a:solidFill>
            <a:srgbClr val="6AA84F"/>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第</a:t>
            </a:r>
            <a:r>
              <a:rPr lang="ja" sz="1800" b="1" dirty="0">
                <a:solidFill>
                  <a:srgbClr val="FFFFFF"/>
                </a:solidFill>
                <a:latin typeface="游ゴシック" panose="020B0400000000000000" pitchFamily="50" charset="-128"/>
                <a:ea typeface="游ゴシック" panose="020B0400000000000000" pitchFamily="50" charset="-128"/>
                <a:cs typeface="BIZ UDPGothic"/>
                <a:sym typeface="BIZ UDPGothic"/>
              </a:rPr>
              <a:t>3</a:t>
            </a: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類</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6" name="Google Shape;96;p15"/>
          <p:cNvSpPr txBox="1"/>
          <p:nvPr/>
        </p:nvSpPr>
        <p:spPr>
          <a:xfrm>
            <a:off x="254475" y="1942150"/>
            <a:ext cx="1658100" cy="17025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医療用から市販用に変わった、特に注意が必要な医薬品です。</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が使用方法や注意点を書面で説明し、対面販売を行います。</a:t>
            </a:r>
            <a:endParaRPr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rPr>
              <a:t>直接触れることができない場所に陳列されています。</a:t>
            </a:r>
            <a:endParaRPr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97" name="Google Shape;97;p15"/>
          <p:cNvSpPr txBox="1"/>
          <p:nvPr/>
        </p:nvSpPr>
        <p:spPr>
          <a:xfrm>
            <a:off x="1967738" y="1942150"/>
            <a:ext cx="1658100" cy="17025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使用上特に注意が必要な薬です。</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これらの薬を購入する際には、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が書面を用いて重要な情報を提供し、販売を行います。</a:t>
            </a:r>
            <a:endParaRPr sz="1000" i="0" u="none" strike="noStrike" cap="none"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i="0" u="none" strike="noStrike" cap="none" dirty="0">
                <a:latin typeface="游ゴシック" panose="020B0400000000000000" pitchFamily="50" charset="-128"/>
                <a:ea typeface="游ゴシック" panose="020B0400000000000000" pitchFamily="50" charset="-128"/>
                <a:cs typeface="BIZ UDPGothic"/>
                <a:sym typeface="BIZ UDPGothic"/>
              </a:rPr>
              <a:t>直接触れることができない場所に陳列されています。</a:t>
            </a:r>
            <a:endParaRPr sz="1000" i="0" u="none" strike="noStrike" cap="none" dirty="0">
              <a:latin typeface="游ゴシック" panose="020B0400000000000000" pitchFamily="50" charset="-128"/>
              <a:ea typeface="游ゴシック" panose="020B0400000000000000" pitchFamily="50" charset="-128"/>
              <a:cs typeface="BIZ UDPGothic"/>
              <a:sym typeface="BIZ UDPGothic"/>
            </a:endParaRPr>
          </a:p>
        </p:txBody>
      </p:sp>
      <p:sp>
        <p:nvSpPr>
          <p:cNvPr id="98" name="Google Shape;98;p15"/>
          <p:cNvSpPr txBox="1"/>
          <p:nvPr/>
        </p:nvSpPr>
        <p:spPr>
          <a:xfrm>
            <a:off x="3681013" y="1937225"/>
            <a:ext cx="2061300" cy="18690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700"/>
              <a:buFont typeface="Arial"/>
              <a:buNone/>
            </a:pPr>
            <a:r>
              <a:rPr lang="ja" sz="1000" dirty="0">
                <a:solidFill>
                  <a:schemeClr val="accent5"/>
                </a:solidFill>
                <a:latin typeface="游ゴシック" panose="020B0400000000000000" pitchFamily="50" charset="-128"/>
                <a:ea typeface="游ゴシック" panose="020B0400000000000000" pitchFamily="50" charset="-128"/>
                <a:cs typeface="BIZ UDPGothic"/>
                <a:sym typeface="BIZ UDPGothic"/>
              </a:rPr>
              <a:t>第2類医薬品</a:t>
            </a: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は使</a:t>
            </a:r>
            <a:r>
              <a:rPr lang="ja" sz="1000" dirty="0">
                <a:latin typeface="游ゴシック" panose="020B0400000000000000" pitchFamily="50" charset="-128"/>
                <a:ea typeface="游ゴシック" panose="020B0400000000000000" pitchFamily="50" charset="-128"/>
                <a:cs typeface="BIZ UDPGothic"/>
                <a:sym typeface="BIZ UDPGothic"/>
              </a:rPr>
              <a:t>用上の注意が必要な薬です。</a:t>
            </a:r>
            <a:r>
              <a:rPr lang="ja" sz="1000" b="1" dirty="0">
                <a:solidFill>
                  <a:schemeClr val="accent5"/>
                </a:solidFill>
                <a:latin typeface="游ゴシック" panose="020B0400000000000000" pitchFamily="50" charset="-128"/>
                <a:ea typeface="游ゴシック" panose="020B0400000000000000" pitchFamily="50" charset="-128"/>
                <a:cs typeface="BIZ UDPGothic"/>
                <a:sym typeface="BIZ UDPGothic"/>
              </a:rPr>
              <a:t>指定第２類医薬品</a:t>
            </a: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は第2類医薬品の中でも特に注意が必要な薬です。使用前には「してはいけないこと」を必ず確認してください。</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7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これらの薬は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または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登録販売者</a:t>
            </a:r>
            <a:r>
              <a:rPr lang="ja" sz="1000" dirty="0">
                <a:latin typeface="游ゴシック" panose="020B0400000000000000" pitchFamily="50" charset="-128"/>
                <a:ea typeface="游ゴシック" panose="020B0400000000000000" pitchFamily="50" charset="-128"/>
                <a:cs typeface="BIZ UDPGothic"/>
                <a:sym typeface="BIZ UDPGothic"/>
              </a:rPr>
              <a:t>が重要な情報を提供し、販売を行います。商品は直接手に取って確認することができます。</a:t>
            </a:r>
            <a:endParaRPr sz="8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sp>
        <p:nvSpPr>
          <p:cNvPr id="99" name="Google Shape;99;p15"/>
          <p:cNvSpPr txBox="1"/>
          <p:nvPr/>
        </p:nvSpPr>
        <p:spPr>
          <a:xfrm>
            <a:off x="5797500" y="1942150"/>
            <a:ext cx="1623900" cy="18690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要指導医薬品や第1類、第2類医薬品以外で比較的安全性が高いと認められている一般用医薬品です。</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または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登録販売者</a:t>
            </a:r>
            <a:r>
              <a:rPr lang="ja" sz="1000" dirty="0">
                <a:latin typeface="游ゴシック" panose="020B0400000000000000" pitchFamily="50" charset="-128"/>
                <a:ea typeface="游ゴシック" panose="020B0400000000000000" pitchFamily="50" charset="-128"/>
                <a:cs typeface="BIZ UDPGothic"/>
                <a:sym typeface="BIZ UDPGothic"/>
              </a:rPr>
              <a:t>が必要な情報提供を行い、販売いたします。これらの商品は、直接手に取って確認することができます。</a:t>
            </a:r>
            <a:endParaRPr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100" name="Google Shape;100;p15"/>
          <p:cNvSpPr/>
          <p:nvPr/>
        </p:nvSpPr>
        <p:spPr>
          <a:xfrm>
            <a:off x="369999" y="3895668"/>
            <a:ext cx="4988700" cy="301500"/>
          </a:xfrm>
          <a:prstGeom prst="roundRect">
            <a:avLst>
              <a:gd name="adj" fmla="val 50000"/>
            </a:avLst>
          </a:prstGeom>
          <a:solidFill>
            <a:srgbClr val="434343"/>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健康被害救済制度</a:t>
            </a:r>
            <a:endParaRPr sz="12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101" name="Google Shape;101;p15"/>
          <p:cNvSpPr txBox="1"/>
          <p:nvPr/>
        </p:nvSpPr>
        <p:spPr>
          <a:xfrm>
            <a:off x="370000" y="4197175"/>
            <a:ext cx="5070000" cy="10683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 sz="12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rPr>
              <a:t>医薬品の副作用等による健康被害を受けられた方の救済制度です。</a:t>
            </a:r>
            <a:endParaRPr sz="12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400"/>
              </a:spcBef>
              <a:spcAft>
                <a:spcPts val="0"/>
              </a:spcAft>
              <a:buClr>
                <a:schemeClr val="dk1"/>
              </a:buClr>
              <a:buSzPts val="800"/>
              <a:buFont typeface="Arial"/>
              <a:buNone/>
            </a:pPr>
            <a:r>
              <a:rPr lang="ja" sz="9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独立行政法人</a:t>
            </a:r>
            <a:r>
              <a:rPr lang="ja" sz="8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 </a:t>
            </a:r>
            <a:r>
              <a:rPr lang="ja" sz="12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医薬品医療機器総合機構</a:t>
            </a:r>
            <a:endParaRPr sz="12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400"/>
              </a:spcBef>
              <a:spcAft>
                <a:spcPts val="0"/>
              </a:spcAft>
              <a:buClr>
                <a:schemeClr val="dk1"/>
              </a:buClr>
              <a:buSzPts val="800"/>
              <a:buFont typeface="Arial"/>
              <a:buNone/>
            </a:pPr>
            <a:r>
              <a:rPr lang="ja" sz="12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TEL </a:t>
            </a:r>
            <a:r>
              <a:rPr lang="ja" sz="18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0120-149-931</a:t>
            </a:r>
            <a:endParaRPr sz="18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00000"/>
              </a:lnSpc>
              <a:spcBef>
                <a:spcPts val="0"/>
              </a:spcBef>
              <a:spcAft>
                <a:spcPts val="0"/>
              </a:spcAft>
              <a:buClr>
                <a:schemeClr val="dk1"/>
              </a:buClr>
              <a:buSzPts val="800"/>
              <a:buFont typeface="Arial"/>
              <a:buNone/>
            </a:pPr>
            <a:r>
              <a:rPr lang="ja" sz="900"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医薬品の安全使用のために症状等の情報をお伺いさせていただくことがあります。個人情報は個人情報保護法等に基づき適切に管理を行い、医薬品の安全使用以外の目的で利用はしません。</a:t>
            </a:r>
            <a:endParaRPr sz="900"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102" name="Google Shape;102;p15"/>
          <p:cNvSpPr/>
          <p:nvPr/>
        </p:nvSpPr>
        <p:spPr>
          <a:xfrm>
            <a:off x="5496163" y="3895668"/>
            <a:ext cx="1913700" cy="301500"/>
          </a:xfrm>
          <a:prstGeom prst="roundRect">
            <a:avLst>
              <a:gd name="adj" fmla="val 50000"/>
            </a:avLst>
          </a:prstGeom>
          <a:solidFill>
            <a:srgbClr val="FFFFFF"/>
          </a:solidFill>
          <a:ln w="28575" cap="flat" cmpd="sng">
            <a:solidFill>
              <a:srgbClr val="434343"/>
            </a:solidFill>
            <a:prstDash val="solid"/>
            <a:round/>
            <a:headEnd type="none" w="sm" len="sm"/>
            <a:tailEnd type="none" w="sm" len="sm"/>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200" b="1" i="0" u="none" strike="noStrike" cap="none" dirty="0">
                <a:solidFill>
                  <a:srgbClr val="434343"/>
                </a:solidFill>
                <a:latin typeface="游ゴシック" panose="020B0400000000000000" pitchFamily="50" charset="-128"/>
                <a:ea typeface="游ゴシック" panose="020B0400000000000000" pitchFamily="50" charset="-128"/>
                <a:cs typeface="BIZ UDPGothic"/>
                <a:sym typeface="BIZ UDPGothic"/>
              </a:rPr>
              <a:t>苦情相談窓口</a:t>
            </a:r>
            <a:endParaRPr sz="1200" b="1" i="0" u="none" strike="noStrike" cap="none" dirty="0">
              <a:solidFill>
                <a:srgbClr val="434343"/>
              </a:solidFill>
              <a:latin typeface="游ゴシック" panose="020B0400000000000000" pitchFamily="50" charset="-128"/>
              <a:ea typeface="游ゴシック" panose="020B0400000000000000" pitchFamily="50" charset="-128"/>
              <a:cs typeface="BIZ UDPGothic"/>
              <a:sym typeface="BIZ UDPGothic"/>
            </a:endParaRPr>
          </a:p>
        </p:txBody>
      </p:sp>
      <p:sp>
        <p:nvSpPr>
          <p:cNvPr id="103" name="Google Shape;103;p15"/>
          <p:cNvSpPr txBox="1"/>
          <p:nvPr/>
        </p:nvSpPr>
        <p:spPr>
          <a:xfrm>
            <a:off x="5496163" y="4254161"/>
            <a:ext cx="1913700" cy="954300"/>
          </a:xfrm>
          <a:prstGeom prst="rect">
            <a:avLst/>
          </a:prstGeom>
          <a:noFill/>
          <a:ln>
            <a:noFill/>
          </a:ln>
        </p:spPr>
        <p:txBody>
          <a:bodyPr spcFirstLastPara="1" wrap="square" lIns="64575" tIns="64575" rIns="64575" bIns="64575" anchor="t" anchorCtr="0">
            <a:noAutofit/>
          </a:bodyPr>
          <a:lstStyle/>
          <a:p>
            <a:pPr marL="0" marR="0" lvl="0" indent="0" algn="ctr" rtl="0">
              <a:lnSpc>
                <a:spcPct val="100000"/>
              </a:lnSpc>
              <a:spcBef>
                <a:spcPts val="400"/>
              </a:spcBef>
              <a:spcAft>
                <a:spcPts val="0"/>
              </a:spcAft>
              <a:buClr>
                <a:srgbClr val="000000"/>
              </a:buClr>
              <a:buSzPts val="1100"/>
              <a:buFont typeface="Arial"/>
              <a:buNone/>
            </a:pPr>
            <a:r>
              <a:rPr lang="ja-JP" altLang="en-US" sz="1100" b="1">
                <a:solidFill>
                  <a:schemeClr val="dk1"/>
                </a:solidFill>
                <a:latin typeface="游ゴシック" panose="020B0400000000000000" pitchFamily="50" charset="-128"/>
                <a:ea typeface="游ゴシック" panose="020B0400000000000000" pitchFamily="50" charset="-128"/>
                <a:cs typeface="BIZ UDPGothic"/>
                <a:sym typeface="BIZ UDPGothic"/>
              </a:rPr>
              <a:t>京都府</a:t>
            </a:r>
            <a:r>
              <a:rPr 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薬剤師会</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100"/>
              <a:buFont typeface="Arial"/>
              <a:buNone/>
            </a:pPr>
            <a:r>
              <a:rPr lang="en-US" alt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075-551-0376</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400"/>
              </a:spcBef>
              <a:spcAft>
                <a:spcPts val="0"/>
              </a:spcAft>
              <a:buClr>
                <a:srgbClr val="000000"/>
              </a:buClr>
              <a:buSzPts val="1100"/>
              <a:buFont typeface="Arial"/>
              <a:buNone/>
            </a:pPr>
            <a:r>
              <a:rPr lang="ja-JP" altLang="en-US" sz="1100" b="1">
                <a:solidFill>
                  <a:schemeClr val="dk1"/>
                </a:solidFill>
                <a:latin typeface="游ゴシック" panose="020B0400000000000000" pitchFamily="50" charset="-128"/>
                <a:ea typeface="游ゴシック" panose="020B0400000000000000" pitchFamily="50" charset="-128"/>
                <a:cs typeface="BIZ UDPGothic"/>
                <a:sym typeface="BIZ UDPGothic"/>
              </a:rPr>
              <a:t>京都府</a:t>
            </a:r>
            <a:r>
              <a:rPr 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薬務課</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100"/>
              <a:buFont typeface="Arial"/>
              <a:buNone/>
            </a:pPr>
            <a:r>
              <a:rPr lang="en-US" altLang="ja" sz="1100" b="1" dirty="0">
                <a:solidFill>
                  <a:schemeClr val="dk1"/>
                </a:solidFill>
                <a:latin typeface="游ゴシック" panose="020B0400000000000000" pitchFamily="50" charset="-128"/>
                <a:ea typeface="游ゴシック" panose="020B0400000000000000" pitchFamily="50" charset="-128"/>
                <a:cs typeface="BIZ UDPGothic"/>
                <a:sym typeface="BIZ UDPGothic"/>
              </a:rPr>
              <a:t>075-</a:t>
            </a:r>
            <a:r>
              <a:rPr 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222-</a:t>
            </a:r>
            <a:r>
              <a:rPr lang="en-US" alt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3430</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8"/>
          <p:cNvSpPr txBox="1">
            <a:spLocks noGrp="1"/>
          </p:cNvSpPr>
          <p:nvPr>
            <p:ph type="ctrTitle"/>
          </p:nvPr>
        </p:nvSpPr>
        <p:spPr>
          <a:xfrm>
            <a:off x="336450" y="889750"/>
            <a:ext cx="6887100" cy="3398400"/>
          </a:xfrm>
          <a:prstGeom prst="rect">
            <a:avLst/>
          </a:prstGeom>
        </p:spPr>
        <p:txBody>
          <a:bodyPr spcFirstLastPara="1" wrap="square" lIns="317825" tIns="64575" rIns="64575" bIns="64575" anchor="t" anchorCtr="0">
            <a:noAutofit/>
          </a:bodyPr>
          <a:lstStyle/>
          <a:p>
            <a:pPr marL="0" lvl="0" indent="0" algn="l" rtl="0">
              <a:spcBef>
                <a:spcPts val="0"/>
              </a:spcBef>
              <a:spcAft>
                <a:spcPts val="0"/>
              </a:spcAft>
              <a:buClr>
                <a:schemeClr val="dk1"/>
              </a:buClr>
              <a:buSzPts val="1100"/>
              <a:buFont typeface="Arial"/>
              <a:buNone/>
            </a:pPr>
            <a:r>
              <a:rPr lang="ja" sz="1200" dirty="0">
                <a:latin typeface="游ゴシック" panose="020B0400000000000000" pitchFamily="50" charset="-128"/>
                <a:ea typeface="游ゴシック" panose="020B0400000000000000" pitchFamily="50" charset="-128"/>
                <a:cs typeface="BIZ UDPGothic"/>
                <a:sym typeface="BIZ UDPGothic"/>
              </a:rPr>
              <a:t>当薬局では患者さんに質の高い医療を提供するために、医療DXを積極的に推進しています。具体的には、以下の取り組みを行っています。</a:t>
            </a:r>
            <a:endParaRPr sz="12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400" b="1" dirty="0">
                <a:latin typeface="游ゴシック" panose="020B0400000000000000" pitchFamily="50" charset="-128"/>
                <a:ea typeface="游ゴシック" panose="020B0400000000000000" pitchFamily="50" charset="-128"/>
                <a:cs typeface="BIZ UDPGothic"/>
                <a:sym typeface="BIZ UDPGothic"/>
              </a:rPr>
              <a:t>1. オンライン資格確認等システムの活用</a:t>
            </a:r>
            <a:endParaRPr sz="1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オンライン資格確認等システムを通じて、患者さんの診療情報や薬剤情報等を取得し、調剤や服薬指導に活用しています。</a:t>
            </a:r>
            <a:endParaRPr sz="11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400" b="1" dirty="0">
                <a:latin typeface="游ゴシック" panose="020B0400000000000000" pitchFamily="50" charset="-128"/>
                <a:ea typeface="游ゴシック" panose="020B0400000000000000" pitchFamily="50" charset="-128"/>
                <a:cs typeface="BIZ UDPGothic"/>
                <a:sym typeface="BIZ UDPGothic"/>
              </a:rPr>
              <a:t>2. マイナンバーカードの健康保険証（マイナ保険証）利用の促進</a:t>
            </a:r>
            <a:endParaRPr sz="1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マイナンバーカードの健康保険証（マイナ保険証）利用を促進することで、患者さんの負担軽減と医療情報の効率的な共有を目指しています。</a:t>
            </a:r>
            <a:endParaRPr sz="11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400" b="1" dirty="0">
                <a:latin typeface="游ゴシック" panose="020B0400000000000000" pitchFamily="50" charset="-128"/>
                <a:ea typeface="游ゴシック" panose="020B0400000000000000" pitchFamily="50" charset="-128"/>
                <a:cs typeface="BIZ UDPGothic"/>
                <a:sym typeface="BIZ UDPGothic"/>
              </a:rPr>
              <a:t>3. 電子処方箋や電子カルテ情報共有サービスの活用</a:t>
            </a:r>
            <a:endParaRPr sz="1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電子処方箋や電子カルテ情報共有サービスを活用することで、医療機関との連携を強化し、よりスムーズな医療提供を実現しています。</a:t>
            </a:r>
            <a:endParaRPr sz="11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1000"/>
              </a:spcAft>
              <a:buClr>
                <a:schemeClr val="dk1"/>
              </a:buClr>
              <a:buSzPts val="11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オンライン資格確認の個人情報の利用目的は、「審査支払機関又は保険者への照会」のみであり、本人の同意なく他の目的に利用することはできません。</a:t>
            </a:r>
            <a:endParaRPr sz="1000" dirty="0">
              <a:latin typeface="游ゴシック" panose="020B0400000000000000" pitchFamily="50" charset="-128"/>
              <a:ea typeface="游ゴシック" panose="020B0400000000000000" pitchFamily="50" charset="-128"/>
              <a:cs typeface="BIZ UDPGothic"/>
              <a:sym typeface="BIZ UDPGothic"/>
            </a:endParaRPr>
          </a:p>
        </p:txBody>
      </p:sp>
      <p:sp>
        <p:nvSpPr>
          <p:cNvPr id="347" name="Google Shape;347;p28"/>
          <p:cNvSpPr txBox="1"/>
          <p:nvPr/>
        </p:nvSpPr>
        <p:spPr>
          <a:xfrm>
            <a:off x="190496" y="271152"/>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b="1" dirty="0">
                <a:latin typeface="游ゴシック" panose="020B0400000000000000" pitchFamily="50" charset="-128"/>
                <a:ea typeface="游ゴシック" panose="020B0400000000000000" pitchFamily="50" charset="-128"/>
                <a:cs typeface="BIZ UDPGothic"/>
                <a:sym typeface="BIZ UDPGothic"/>
              </a:rPr>
              <a:t>医療DXを積極的に推進しています</a:t>
            </a:r>
            <a:endParaRPr sz="3000" b="1" dirty="0">
              <a:latin typeface="游ゴシック" panose="020B0400000000000000" pitchFamily="50" charset="-128"/>
              <a:ea typeface="游ゴシック" panose="020B0400000000000000" pitchFamily="50" charset="-128"/>
              <a:cs typeface="BIZ UDPGothic"/>
              <a:sym typeface="BIZ UDPGothic"/>
            </a:endParaRPr>
          </a:p>
        </p:txBody>
      </p:sp>
      <p:sp>
        <p:nvSpPr>
          <p:cNvPr id="348" name="Google Shape;348;p28"/>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nvGrpSpPr>
          <p:cNvPr id="349" name="Google Shape;349;p28"/>
          <p:cNvGrpSpPr/>
          <p:nvPr/>
        </p:nvGrpSpPr>
        <p:grpSpPr>
          <a:xfrm>
            <a:off x="3990769" y="4109111"/>
            <a:ext cx="3049423" cy="930894"/>
            <a:chOff x="1146075" y="1153325"/>
            <a:chExt cx="6001619" cy="1828150"/>
          </a:xfrm>
        </p:grpSpPr>
        <p:grpSp>
          <p:nvGrpSpPr>
            <p:cNvPr id="350" name="Google Shape;350;p28"/>
            <p:cNvGrpSpPr/>
            <p:nvPr/>
          </p:nvGrpSpPr>
          <p:grpSpPr>
            <a:xfrm>
              <a:off x="2278056" y="1306200"/>
              <a:ext cx="4869639" cy="1416771"/>
              <a:chOff x="2813700" y="2545350"/>
              <a:chExt cx="6886775" cy="2010175"/>
            </a:xfrm>
          </p:grpSpPr>
          <p:pic>
            <p:nvPicPr>
              <p:cNvPr id="351" name="Google Shape;351;p28"/>
              <p:cNvPicPr preferRelativeResize="0"/>
              <p:nvPr/>
            </p:nvPicPr>
            <p:blipFill>
              <a:blip r:embed="rId3">
                <a:alphaModFix/>
              </a:blip>
              <a:stretch>
                <a:fillRect/>
              </a:stretch>
            </p:blipFill>
            <p:spPr>
              <a:xfrm>
                <a:off x="2997512" y="2545350"/>
                <a:ext cx="723450" cy="723450"/>
              </a:xfrm>
              <a:prstGeom prst="rect">
                <a:avLst/>
              </a:prstGeom>
              <a:noFill/>
              <a:ln>
                <a:noFill/>
              </a:ln>
            </p:spPr>
          </p:pic>
          <p:pic>
            <p:nvPicPr>
              <p:cNvPr id="352" name="Google Shape;352;p28"/>
              <p:cNvPicPr preferRelativeResize="0"/>
              <p:nvPr/>
            </p:nvPicPr>
            <p:blipFill>
              <a:blip r:embed="rId4">
                <a:alphaModFix/>
              </a:blip>
              <a:stretch>
                <a:fillRect/>
              </a:stretch>
            </p:blipFill>
            <p:spPr>
              <a:xfrm>
                <a:off x="4415650" y="2694825"/>
                <a:ext cx="1860700" cy="1860700"/>
              </a:xfrm>
              <a:prstGeom prst="rect">
                <a:avLst/>
              </a:prstGeom>
              <a:noFill/>
              <a:ln>
                <a:noFill/>
              </a:ln>
            </p:spPr>
          </p:pic>
          <p:sp>
            <p:nvSpPr>
              <p:cNvPr id="353" name="Google Shape;353;p28"/>
              <p:cNvSpPr/>
              <p:nvPr/>
            </p:nvSpPr>
            <p:spPr>
              <a:xfrm>
                <a:off x="6737025" y="3215150"/>
                <a:ext cx="11412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54" name="Google Shape;354;p28"/>
              <p:cNvSpPr/>
              <p:nvPr/>
            </p:nvSpPr>
            <p:spPr>
              <a:xfrm rot="10800000">
                <a:off x="6739500" y="3670700"/>
                <a:ext cx="11388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pic>
            <p:nvPicPr>
              <p:cNvPr id="355" name="Google Shape;355;p28"/>
              <p:cNvPicPr preferRelativeResize="0"/>
              <p:nvPr/>
            </p:nvPicPr>
            <p:blipFill>
              <a:blip r:embed="rId5">
                <a:alphaModFix/>
              </a:blip>
              <a:stretch>
                <a:fillRect/>
              </a:stretch>
            </p:blipFill>
            <p:spPr>
              <a:xfrm>
                <a:off x="8213300" y="2881587"/>
                <a:ext cx="1487175" cy="1487175"/>
              </a:xfrm>
              <a:prstGeom prst="rect">
                <a:avLst/>
              </a:prstGeom>
              <a:noFill/>
              <a:ln>
                <a:noFill/>
              </a:ln>
            </p:spPr>
          </p:pic>
          <p:pic>
            <p:nvPicPr>
              <p:cNvPr id="356" name="Google Shape;356;p28"/>
              <p:cNvPicPr preferRelativeResize="0"/>
              <p:nvPr/>
            </p:nvPicPr>
            <p:blipFill>
              <a:blip r:embed="rId6">
                <a:alphaModFix/>
              </a:blip>
              <a:stretch>
                <a:fillRect/>
              </a:stretch>
            </p:blipFill>
            <p:spPr>
              <a:xfrm>
                <a:off x="6971063" y="2545350"/>
                <a:ext cx="723450" cy="723450"/>
              </a:xfrm>
              <a:prstGeom prst="rect">
                <a:avLst/>
              </a:prstGeom>
              <a:noFill/>
              <a:ln>
                <a:noFill/>
              </a:ln>
            </p:spPr>
          </p:pic>
          <p:sp>
            <p:nvSpPr>
              <p:cNvPr id="357" name="Google Shape;357;p28"/>
              <p:cNvSpPr/>
              <p:nvPr/>
            </p:nvSpPr>
            <p:spPr>
              <a:xfrm>
                <a:off x="2813775" y="3215138"/>
                <a:ext cx="11412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58" name="Google Shape;358;p28"/>
              <p:cNvSpPr/>
              <p:nvPr/>
            </p:nvSpPr>
            <p:spPr>
              <a:xfrm rot="10800000">
                <a:off x="2813700" y="3670700"/>
                <a:ext cx="11388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pic>
          <p:nvPicPr>
            <p:cNvPr id="359" name="Google Shape;359;p28"/>
            <p:cNvPicPr preferRelativeResize="0"/>
            <p:nvPr/>
          </p:nvPicPr>
          <p:blipFill>
            <a:blip r:embed="rId7">
              <a:alphaModFix/>
            </a:blip>
            <a:stretch>
              <a:fillRect/>
            </a:stretch>
          </p:blipFill>
          <p:spPr>
            <a:xfrm>
              <a:off x="5249979" y="2383011"/>
              <a:ext cx="447046" cy="445592"/>
            </a:xfrm>
            <a:prstGeom prst="rect">
              <a:avLst/>
            </a:prstGeom>
            <a:noFill/>
            <a:ln>
              <a:noFill/>
            </a:ln>
          </p:spPr>
        </p:pic>
        <p:pic>
          <p:nvPicPr>
            <p:cNvPr id="360" name="Google Shape;360;p28"/>
            <p:cNvPicPr preferRelativeResize="0"/>
            <p:nvPr/>
          </p:nvPicPr>
          <p:blipFill>
            <a:blip r:embed="rId7">
              <a:alphaModFix/>
            </a:blip>
            <a:stretch>
              <a:fillRect/>
            </a:stretch>
          </p:blipFill>
          <p:spPr>
            <a:xfrm>
              <a:off x="2474064" y="2383011"/>
              <a:ext cx="447046" cy="445592"/>
            </a:xfrm>
            <a:prstGeom prst="rect">
              <a:avLst/>
            </a:prstGeom>
            <a:noFill/>
            <a:ln>
              <a:noFill/>
            </a:ln>
          </p:spPr>
        </p:pic>
        <p:pic>
          <p:nvPicPr>
            <p:cNvPr id="361" name="Google Shape;361;p28"/>
            <p:cNvPicPr preferRelativeResize="0"/>
            <p:nvPr/>
          </p:nvPicPr>
          <p:blipFill rotWithShape="1">
            <a:blip r:embed="rId8">
              <a:alphaModFix/>
            </a:blip>
            <a:srcRect l="28964" r="27792"/>
            <a:stretch/>
          </p:blipFill>
          <p:spPr>
            <a:xfrm>
              <a:off x="1146075" y="1153325"/>
              <a:ext cx="790575" cy="182815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ctrTitle"/>
          </p:nvPr>
        </p:nvSpPr>
        <p:spPr>
          <a:xfrm>
            <a:off x="158400" y="3443600"/>
            <a:ext cx="7243200" cy="1522500"/>
          </a:xfrm>
          <a:prstGeom prst="rect">
            <a:avLst/>
          </a:prstGeom>
        </p:spPr>
        <p:txBody>
          <a:bodyPr spcFirstLastPara="1" wrap="square" lIns="317825" tIns="64575" rIns="64575" bIns="64575" anchor="t" anchorCtr="0">
            <a:noAutofit/>
          </a:bodyPr>
          <a:lstStyle/>
          <a:p>
            <a:pPr marL="0" lvl="0" indent="0" algn="l" rtl="0">
              <a:lnSpc>
                <a:spcPct val="115000"/>
              </a:lnSpc>
              <a:spcBef>
                <a:spcPts val="0"/>
              </a:spcBef>
              <a:spcAft>
                <a:spcPts val="0"/>
              </a:spcAft>
              <a:buClr>
                <a:schemeClr val="dk1"/>
              </a:buClr>
              <a:buSzPts val="1100"/>
              <a:buFont typeface="Arial"/>
              <a:buNone/>
            </a:pPr>
            <a:r>
              <a:rPr lang="ja" sz="1800" dirty="0">
                <a:latin typeface="游ゴシック" panose="020B0400000000000000" pitchFamily="50" charset="-128"/>
                <a:ea typeface="游ゴシック" panose="020B0400000000000000" pitchFamily="50" charset="-128"/>
                <a:cs typeface="BIZ UDPGothic"/>
                <a:sym typeface="BIZ UDPGothic"/>
              </a:rPr>
              <a:t>当薬局は、皆様の健康を守るため、災害や新しい感染症が発生した際にも迅速に対応できる体制を備えています。</a:t>
            </a:r>
            <a:endParaRPr sz="18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1000"/>
              </a:spcBef>
              <a:spcAft>
                <a:spcPts val="1000"/>
              </a:spcAft>
              <a:buClr>
                <a:schemeClr val="dk1"/>
              </a:buClr>
              <a:buSzPts val="1100"/>
              <a:buFont typeface="Arial"/>
              <a:buNone/>
            </a:pPr>
            <a:r>
              <a:rPr lang="ja" sz="1800" dirty="0">
                <a:latin typeface="游ゴシック" panose="020B0400000000000000" pitchFamily="50" charset="-128"/>
                <a:ea typeface="游ゴシック" panose="020B0400000000000000" pitchFamily="50" charset="-128"/>
                <a:cs typeface="BIZ UDPGothic"/>
                <a:sym typeface="BIZ UDPGothic"/>
              </a:rPr>
              <a:t>他の薬局や病院、行政機関と連携し、災害や緊急時でも安心して薬を受け取れる仕組みを維持します。</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367" name="Google Shape;367;p29"/>
          <p:cNvSpPr txBox="1"/>
          <p:nvPr/>
        </p:nvSpPr>
        <p:spPr>
          <a:xfrm>
            <a:off x="190496" y="271152"/>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感染・災害発生時に対応できる体制を備えています</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368" name="Google Shape;368;p29"/>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pic>
        <p:nvPicPr>
          <p:cNvPr id="369" name="Google Shape;369;p29"/>
          <p:cNvPicPr preferRelativeResize="0"/>
          <p:nvPr/>
        </p:nvPicPr>
        <p:blipFill>
          <a:blip r:embed="rId3">
            <a:alphaModFix/>
          </a:blip>
          <a:stretch>
            <a:fillRect/>
          </a:stretch>
        </p:blipFill>
        <p:spPr>
          <a:xfrm>
            <a:off x="4244625" y="983275"/>
            <a:ext cx="962550" cy="962550"/>
          </a:xfrm>
          <a:prstGeom prst="rect">
            <a:avLst/>
          </a:prstGeom>
          <a:noFill/>
          <a:ln>
            <a:noFill/>
          </a:ln>
        </p:spPr>
      </p:pic>
      <p:pic>
        <p:nvPicPr>
          <p:cNvPr id="370" name="Google Shape;370;p29"/>
          <p:cNvPicPr preferRelativeResize="0"/>
          <p:nvPr/>
        </p:nvPicPr>
        <p:blipFill>
          <a:blip r:embed="rId4">
            <a:alphaModFix/>
          </a:blip>
          <a:stretch>
            <a:fillRect/>
          </a:stretch>
        </p:blipFill>
        <p:spPr>
          <a:xfrm>
            <a:off x="5791425" y="983283"/>
            <a:ext cx="829167" cy="829150"/>
          </a:xfrm>
          <a:prstGeom prst="rect">
            <a:avLst/>
          </a:prstGeom>
          <a:noFill/>
          <a:ln>
            <a:noFill/>
          </a:ln>
        </p:spPr>
      </p:pic>
      <p:pic>
        <p:nvPicPr>
          <p:cNvPr id="371" name="Google Shape;371;p29"/>
          <p:cNvPicPr preferRelativeResize="0"/>
          <p:nvPr/>
        </p:nvPicPr>
        <p:blipFill>
          <a:blip r:embed="rId5">
            <a:alphaModFix/>
          </a:blip>
          <a:stretch>
            <a:fillRect/>
          </a:stretch>
        </p:blipFill>
        <p:spPr>
          <a:xfrm>
            <a:off x="5835200" y="2199263"/>
            <a:ext cx="857500" cy="857500"/>
          </a:xfrm>
          <a:prstGeom prst="rect">
            <a:avLst/>
          </a:prstGeom>
          <a:noFill/>
          <a:ln>
            <a:noFill/>
          </a:ln>
        </p:spPr>
      </p:pic>
      <p:pic>
        <p:nvPicPr>
          <p:cNvPr id="372" name="Google Shape;372;p29"/>
          <p:cNvPicPr preferRelativeResize="0"/>
          <p:nvPr/>
        </p:nvPicPr>
        <p:blipFill>
          <a:blip r:embed="rId6">
            <a:alphaModFix/>
          </a:blip>
          <a:stretch>
            <a:fillRect/>
          </a:stretch>
        </p:blipFill>
        <p:spPr>
          <a:xfrm>
            <a:off x="4356563" y="2164575"/>
            <a:ext cx="1060275" cy="1060275"/>
          </a:xfrm>
          <a:prstGeom prst="rect">
            <a:avLst/>
          </a:prstGeom>
          <a:noFill/>
          <a:ln>
            <a:noFill/>
          </a:ln>
        </p:spPr>
      </p:pic>
      <p:pic>
        <p:nvPicPr>
          <p:cNvPr id="373" name="Google Shape;373;p29"/>
          <p:cNvPicPr preferRelativeResize="0"/>
          <p:nvPr/>
        </p:nvPicPr>
        <p:blipFill rotWithShape="1">
          <a:blip r:embed="rId7">
            <a:alphaModFix/>
          </a:blip>
          <a:srcRect l="14466" t="8450" r="9273" b="11066"/>
          <a:stretch/>
        </p:blipFill>
        <p:spPr>
          <a:xfrm>
            <a:off x="1555417" y="854950"/>
            <a:ext cx="2382810" cy="2514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p:nvPr/>
        </p:nvSpPr>
        <p:spPr>
          <a:xfrm>
            <a:off x="0" y="82750"/>
            <a:ext cx="7560000" cy="101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患者さんへのお願い</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ー医薬品の供給が難しくなっていますー</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379" name="Google Shape;379;p30"/>
          <p:cNvSpPr txBox="1"/>
          <p:nvPr/>
        </p:nvSpPr>
        <p:spPr>
          <a:xfrm>
            <a:off x="2384800" y="2282050"/>
            <a:ext cx="4909200" cy="1832100"/>
          </a:xfrm>
          <a:prstGeom prst="rect">
            <a:avLst/>
          </a:prstGeom>
          <a:noFill/>
          <a:ln>
            <a:noFill/>
          </a:ln>
        </p:spPr>
        <p:txBody>
          <a:bodyPr spcFirstLastPara="1" wrap="square" lIns="129450" tIns="129450" rIns="129450" bIns="129450" anchor="t" anchorCtr="0">
            <a:noAutofit/>
          </a:bodyPr>
          <a:lstStyle/>
          <a:p>
            <a:pPr marL="0" lvl="0" indent="0" algn="l" rtl="0">
              <a:lnSpc>
                <a:spcPct val="100000"/>
              </a:lnSpc>
              <a:spcBef>
                <a:spcPts val="0"/>
              </a:spcBef>
              <a:spcAft>
                <a:spcPts val="0"/>
              </a:spcAft>
              <a:buNone/>
            </a:pPr>
            <a:r>
              <a:rPr lang="ja" sz="1200" dirty="0">
                <a:latin typeface="游ゴシック" panose="020B0400000000000000" pitchFamily="50" charset="-128"/>
                <a:ea typeface="游ゴシック" panose="020B0400000000000000" pitchFamily="50" charset="-128"/>
                <a:cs typeface="BIZ UDGothic"/>
                <a:sym typeface="BIZ UDGothic"/>
              </a:rPr>
              <a:t>状況によっては医師に確認の上、以下の変更を行う必要が生じるため、調剤にお時間をいただく場合がございます。</a:t>
            </a:r>
            <a:endParaRPr sz="12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100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・同一成分・同一薬効薬への変更</a:t>
            </a:r>
            <a:endParaRPr sz="2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00000"/>
              </a:lnSpc>
              <a:spcBef>
                <a:spcPts val="100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・処方日数の変更</a:t>
            </a:r>
            <a:endParaRPr sz="2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00000"/>
              </a:lnSpc>
              <a:spcBef>
                <a:spcPts val="1000"/>
              </a:spcBef>
              <a:spcAft>
                <a:spcPts val="0"/>
              </a:spcAft>
              <a:buNone/>
            </a:pPr>
            <a:r>
              <a:rPr lang="ja" sz="1200" b="1" dirty="0">
                <a:solidFill>
                  <a:srgbClr val="1F1F1F"/>
                </a:solidFill>
                <a:highlight>
                  <a:srgbClr val="FFFFFF"/>
                </a:highlight>
                <a:latin typeface="游ゴシック" panose="020B0400000000000000" pitchFamily="50" charset="-128"/>
                <a:ea typeface="游ゴシック" panose="020B0400000000000000" pitchFamily="50" charset="-128"/>
              </a:rPr>
              <a:t>ご理解・ご協力をお願いいたします。</a:t>
            </a:r>
            <a:endParaRPr sz="1200" dirty="0">
              <a:latin typeface="游ゴシック" panose="020B0400000000000000" pitchFamily="50" charset="-128"/>
              <a:ea typeface="游ゴシック" panose="020B0400000000000000" pitchFamily="50" charset="-128"/>
              <a:cs typeface="BIZ UDPGothic"/>
              <a:sym typeface="BIZ UDPGothic"/>
            </a:endParaRPr>
          </a:p>
        </p:txBody>
      </p:sp>
      <p:sp>
        <p:nvSpPr>
          <p:cNvPr id="380" name="Google Shape;380;p30"/>
          <p:cNvSpPr txBox="1"/>
          <p:nvPr/>
        </p:nvSpPr>
        <p:spPr>
          <a:xfrm>
            <a:off x="559293" y="4286500"/>
            <a:ext cx="6606807" cy="828038"/>
          </a:xfrm>
          <a:prstGeom prst="rect">
            <a:avLst/>
          </a:prstGeom>
          <a:noFill/>
          <a:ln>
            <a:noFill/>
          </a:ln>
        </p:spPr>
        <p:txBody>
          <a:bodyPr spcFirstLastPara="1" wrap="square" lIns="317825" tIns="64575" rIns="64575" bIns="64575" anchor="t" anchorCtr="0">
            <a:spAutoFit/>
          </a:bodyPr>
          <a:lstStyle/>
          <a:p>
            <a:pPr marL="0" lvl="0" indent="0" algn="l" rtl="0">
              <a:spcBef>
                <a:spcPts val="0"/>
              </a:spcBef>
              <a:spcAft>
                <a:spcPts val="0"/>
              </a:spcAft>
              <a:buNone/>
            </a:pPr>
            <a:r>
              <a:rPr lang="ja"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当薬局では必要な医薬品を確保するため</a:t>
            </a:r>
            <a:endParaRPr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800"/>
              </a:spcBef>
              <a:spcAft>
                <a:spcPts val="800"/>
              </a:spcAft>
              <a:buNone/>
            </a:pPr>
            <a:r>
              <a:rPr lang="ja" sz="1800" b="1" dirty="0">
                <a:solidFill>
                  <a:srgbClr val="222222"/>
                </a:solidFill>
                <a:highlight>
                  <a:srgbClr val="EFEFEF"/>
                </a:highlight>
                <a:latin typeface="游ゴシック" panose="020B0400000000000000" pitchFamily="50" charset="-128"/>
                <a:ea typeface="游ゴシック" panose="020B0400000000000000" pitchFamily="50" charset="-128"/>
                <a:cs typeface="BIZ UDPGothic"/>
                <a:sym typeface="BIZ UDPGothic"/>
              </a:rPr>
              <a:t>薬局間の医薬品の融通・医療機関との情報共有</a:t>
            </a:r>
            <a:r>
              <a:rPr lang="ja"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rPr>
              <a:t>に努めています。</a:t>
            </a:r>
            <a:endParaRPr sz="900"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p:txBody>
      </p:sp>
      <p:sp>
        <p:nvSpPr>
          <p:cNvPr id="381" name="Google Shape;381;p30"/>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382" name="Google Shape;382;p30"/>
          <p:cNvSpPr txBox="1"/>
          <p:nvPr/>
        </p:nvSpPr>
        <p:spPr>
          <a:xfrm>
            <a:off x="656100" y="1334575"/>
            <a:ext cx="6510000" cy="9474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 b="1" dirty="0">
                <a:latin typeface="游ゴシック" panose="020B0400000000000000" pitchFamily="50" charset="-128"/>
                <a:ea typeface="游ゴシック" panose="020B0400000000000000" pitchFamily="50" charset="-128"/>
                <a:cs typeface="BIZ UDPGothic"/>
                <a:sym typeface="BIZ UDPGothic"/>
              </a:rPr>
              <a:t>一部の医薬品について、十分な供給が難しい状況が続いています。</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0"/>
              </a:spcBef>
              <a:spcAft>
                <a:spcPts val="0"/>
              </a:spcAft>
              <a:buClr>
                <a:schemeClr val="dk1"/>
              </a:buClr>
              <a:buSzPts val="1100"/>
              <a:buFont typeface="Arial"/>
              <a:buNone/>
            </a:pPr>
            <a:r>
              <a:rPr lang="ja" b="1" dirty="0">
                <a:latin typeface="游ゴシック" panose="020B0400000000000000" pitchFamily="50" charset="-128"/>
                <a:ea typeface="游ゴシック" panose="020B0400000000000000" pitchFamily="50" charset="-128"/>
                <a:cs typeface="BIZ UDPGothic"/>
                <a:sym typeface="BIZ UDPGothic"/>
              </a:rPr>
              <a:t>薬の製造上の問題、需要の増加など、複数の問題が複雑に絡み合い、流通が逼迫していることが原因です。</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0"/>
              </a:spcBef>
              <a:spcAft>
                <a:spcPts val="0"/>
              </a:spcAft>
              <a:buNone/>
            </a:pPr>
            <a:endParaRPr b="1" dirty="0">
              <a:latin typeface="游ゴシック" panose="020B0400000000000000" pitchFamily="50" charset="-128"/>
              <a:ea typeface="游ゴシック" panose="020B0400000000000000" pitchFamily="50" charset="-128"/>
              <a:cs typeface="BIZ UDPGothic"/>
              <a:sym typeface="BIZ UDPGothic"/>
            </a:endParaRPr>
          </a:p>
        </p:txBody>
      </p:sp>
      <p:pic>
        <p:nvPicPr>
          <p:cNvPr id="383" name="Google Shape;383;p30"/>
          <p:cNvPicPr preferRelativeResize="0"/>
          <p:nvPr/>
        </p:nvPicPr>
        <p:blipFill rotWithShape="1">
          <a:blip r:embed="rId3">
            <a:alphaModFix/>
          </a:blip>
          <a:srcRect l="25643" t="13506" r="23079" b="14571"/>
          <a:stretch/>
        </p:blipFill>
        <p:spPr>
          <a:xfrm>
            <a:off x="1037225" y="2567400"/>
            <a:ext cx="1102700" cy="1546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1"/>
          <p:cNvSpPr txBox="1"/>
          <p:nvPr/>
        </p:nvSpPr>
        <p:spPr>
          <a:xfrm>
            <a:off x="336159" y="270629"/>
            <a:ext cx="6881100" cy="765000"/>
          </a:xfrm>
          <a:prstGeom prst="rect">
            <a:avLst/>
          </a:prstGeom>
          <a:noFill/>
          <a:ln>
            <a:noFill/>
          </a:ln>
        </p:spPr>
        <p:txBody>
          <a:bodyPr spcFirstLastPara="1" wrap="square" lIns="64575" tIns="64575" rIns="64575" bIns="64575" anchor="ctr" anchorCtr="0">
            <a:noAutofit/>
          </a:bodyPr>
          <a:lstStyle/>
          <a:p>
            <a:pPr marL="0" lvl="0" indent="0" algn="l" rtl="0">
              <a:spcBef>
                <a:spcPts val="0"/>
              </a:spcBef>
              <a:spcAft>
                <a:spcPts val="0"/>
              </a:spcAft>
              <a:buNone/>
            </a:pPr>
            <a:r>
              <a:rPr lang="ja" sz="2400" b="1" dirty="0">
                <a:latin typeface="Yu Gothic" panose="020B0400000000000000" pitchFamily="34" charset="-128"/>
                <a:ea typeface="Yu Gothic" panose="020B0400000000000000" pitchFamily="34" charset="-128"/>
                <a:cs typeface="M PLUS 1"/>
                <a:sym typeface="M PLUS 1"/>
              </a:rPr>
              <a:t>2024年10月から、医薬品の自己負担の新しい仕組みが始まります-長期収載品の選定療養</a:t>
            </a:r>
            <a:endParaRPr sz="2400" dirty="0">
              <a:latin typeface="Yu Gothic" panose="020B0400000000000000" pitchFamily="34" charset="-128"/>
              <a:ea typeface="Yu Gothic" panose="020B0400000000000000" pitchFamily="34" charset="-128"/>
              <a:cs typeface="M PLUS 1 Medium"/>
              <a:sym typeface="M PLUS 1 Medium"/>
            </a:endParaRPr>
          </a:p>
        </p:txBody>
      </p:sp>
      <p:cxnSp>
        <p:nvCxnSpPr>
          <p:cNvPr id="389" name="Google Shape;389;p31"/>
          <p:cNvCxnSpPr/>
          <p:nvPr/>
        </p:nvCxnSpPr>
        <p:spPr>
          <a:xfrm>
            <a:off x="3546649" y="1249499"/>
            <a:ext cx="0" cy="3842700"/>
          </a:xfrm>
          <a:prstGeom prst="straightConnector1">
            <a:avLst/>
          </a:prstGeom>
          <a:noFill/>
          <a:ln w="38100" cap="flat" cmpd="sng">
            <a:solidFill>
              <a:srgbClr val="D9D9D9"/>
            </a:solidFill>
            <a:prstDash val="dot"/>
            <a:round/>
            <a:headEnd type="none" w="med" len="med"/>
            <a:tailEnd type="none" w="med" len="med"/>
          </a:ln>
        </p:spPr>
      </p:cxnSp>
      <p:sp>
        <p:nvSpPr>
          <p:cNvPr id="390" name="Google Shape;390;p31"/>
          <p:cNvSpPr txBox="1"/>
          <p:nvPr/>
        </p:nvSpPr>
        <p:spPr>
          <a:xfrm>
            <a:off x="269725" y="1507462"/>
            <a:ext cx="3216900" cy="1782000"/>
          </a:xfrm>
          <a:prstGeom prst="rect">
            <a:avLst/>
          </a:prstGeom>
          <a:noFill/>
          <a:ln>
            <a:noFill/>
          </a:ln>
        </p:spPr>
        <p:txBody>
          <a:bodyPr spcFirstLastPara="1" wrap="square" lIns="64575" tIns="64575" rIns="64575" bIns="64575" anchor="t" anchorCtr="0">
            <a:noAutofit/>
          </a:bodyPr>
          <a:lstStyle/>
          <a:p>
            <a:pPr marL="0" lvl="0" indent="0" algn="l" rtl="0">
              <a:lnSpc>
                <a:spcPct val="115000"/>
              </a:lnSpc>
              <a:spcBef>
                <a:spcPts val="0"/>
              </a:spcBef>
              <a:spcAft>
                <a:spcPts val="0"/>
              </a:spcAft>
              <a:buNone/>
            </a:pPr>
            <a:r>
              <a:rPr lang="ja" sz="1000" dirty="0">
                <a:solidFill>
                  <a:schemeClr val="dk1"/>
                </a:solidFill>
                <a:latin typeface="Yu Gothic" panose="020B0400000000000000" pitchFamily="34" charset="-128"/>
                <a:ea typeface="Yu Gothic" panose="020B0400000000000000" pitchFamily="34" charset="-128"/>
                <a:cs typeface="M PLUS 1"/>
                <a:sym typeface="M PLUS 1"/>
              </a:rPr>
              <a:t>患者さんが先発医薬品（長期収載品）を選択する場合、</a:t>
            </a:r>
            <a:r>
              <a:rPr lang="ja" sz="1000" b="1" dirty="0">
                <a:solidFill>
                  <a:schemeClr val="dk1"/>
                </a:solidFill>
                <a:latin typeface="Yu Gothic" panose="020B0400000000000000" pitchFamily="34" charset="-128"/>
                <a:ea typeface="Yu Gothic" panose="020B0400000000000000" pitchFamily="34" charset="-128"/>
                <a:cs typeface="M PLUS 1"/>
                <a:sym typeface="M PLUS 1"/>
              </a:rPr>
              <a:t>価格差の一部を自己負担</a:t>
            </a:r>
            <a:r>
              <a:rPr lang="ja" sz="1000" dirty="0">
                <a:solidFill>
                  <a:schemeClr val="dk1"/>
                </a:solidFill>
                <a:latin typeface="Yu Gothic" panose="020B0400000000000000" pitchFamily="34" charset="-128"/>
                <a:ea typeface="Yu Gothic" panose="020B0400000000000000" pitchFamily="34" charset="-128"/>
                <a:cs typeface="M PLUS 1"/>
                <a:sym typeface="M PLUS 1"/>
              </a:rPr>
              <a:t>いただきます。医療上の理由がない限り、先発医薬品を選択される場合は</a:t>
            </a:r>
            <a:r>
              <a:rPr lang="ja" sz="1000" b="1" dirty="0">
                <a:solidFill>
                  <a:schemeClr val="dk1"/>
                </a:solidFill>
                <a:latin typeface="Yu Gothic" panose="020B0400000000000000" pitchFamily="34" charset="-128"/>
                <a:ea typeface="Yu Gothic" panose="020B0400000000000000" pitchFamily="34" charset="-128"/>
                <a:cs typeface="M PLUS 1"/>
                <a:sym typeface="M PLUS 1"/>
              </a:rPr>
              <a:t>「特別の料金」+消費税</a:t>
            </a:r>
            <a:r>
              <a:rPr lang="ja" sz="1000" dirty="0">
                <a:solidFill>
                  <a:schemeClr val="dk1"/>
                </a:solidFill>
                <a:latin typeface="Yu Gothic" panose="020B0400000000000000" pitchFamily="34" charset="-128"/>
                <a:ea typeface="Yu Gothic" panose="020B0400000000000000" pitchFamily="34" charset="-128"/>
                <a:cs typeface="M PLUS 1"/>
                <a:sym typeface="M PLUS 1"/>
              </a:rPr>
              <a:t>をご負担いただきます。</a:t>
            </a:r>
            <a:endParaRPr sz="1000" dirty="0">
              <a:solidFill>
                <a:schemeClr val="dk1"/>
              </a:solidFill>
              <a:latin typeface="Yu Gothic" panose="020B0400000000000000" pitchFamily="34" charset="-128"/>
              <a:ea typeface="Yu Gothic" panose="020B0400000000000000" pitchFamily="34" charset="-128"/>
              <a:cs typeface="M PLUS 1"/>
              <a:sym typeface="M PLUS 1"/>
            </a:endParaRPr>
          </a:p>
          <a:p>
            <a:pPr marL="0" lvl="0" indent="0" algn="l" rtl="0">
              <a:lnSpc>
                <a:spcPct val="115000"/>
              </a:lnSpc>
              <a:spcBef>
                <a:spcPts val="400"/>
              </a:spcBef>
              <a:spcAft>
                <a:spcPts val="0"/>
              </a:spcAft>
              <a:buNone/>
            </a:pPr>
            <a:r>
              <a:rPr lang="ja" sz="1000" dirty="0">
                <a:solidFill>
                  <a:schemeClr val="dk1"/>
                </a:solidFill>
                <a:latin typeface="Yu Gothic" panose="020B0400000000000000" pitchFamily="34" charset="-128"/>
                <a:ea typeface="Yu Gothic" panose="020B0400000000000000" pitchFamily="34" charset="-128"/>
                <a:cs typeface="M PLUS 1"/>
                <a:sym typeface="M PLUS 1"/>
              </a:rPr>
              <a:t>なお、この料金は</a:t>
            </a:r>
            <a:r>
              <a:rPr lang="ja" sz="1000" b="1" dirty="0">
                <a:solidFill>
                  <a:schemeClr val="dk1"/>
                </a:solidFill>
                <a:latin typeface="Yu Gothic" panose="020B0400000000000000" pitchFamily="34" charset="-128"/>
                <a:ea typeface="Yu Gothic" panose="020B0400000000000000" pitchFamily="34" charset="-128"/>
                <a:cs typeface="M PLUS 1"/>
                <a:sym typeface="M PLUS 1"/>
              </a:rPr>
              <a:t>薬局の収入を増やすためのものではなく</a:t>
            </a:r>
            <a:r>
              <a:rPr lang="ja" sz="1000" dirty="0">
                <a:solidFill>
                  <a:schemeClr val="dk1"/>
                </a:solidFill>
                <a:latin typeface="Yu Gothic" panose="020B0400000000000000" pitchFamily="34" charset="-128"/>
                <a:ea typeface="Yu Gothic" panose="020B0400000000000000" pitchFamily="34" charset="-128"/>
                <a:cs typeface="M PLUS 1"/>
                <a:sym typeface="M PLUS 1"/>
              </a:rPr>
              <a:t>、医療保険財政の改善を目的としています。</a:t>
            </a:r>
            <a:endParaRPr sz="1000" dirty="0">
              <a:solidFill>
                <a:schemeClr val="dk1"/>
              </a:solidFill>
              <a:latin typeface="Yu Gothic" panose="020B0400000000000000" pitchFamily="34" charset="-128"/>
              <a:ea typeface="Yu Gothic" panose="020B0400000000000000" pitchFamily="34" charset="-128"/>
              <a:cs typeface="M PLUS 1"/>
              <a:sym typeface="M PLUS 1"/>
            </a:endParaRPr>
          </a:p>
          <a:p>
            <a:pPr marL="0" lvl="0" indent="0" algn="l" rtl="0">
              <a:lnSpc>
                <a:spcPct val="115000"/>
              </a:lnSpc>
              <a:spcBef>
                <a:spcPts val="400"/>
              </a:spcBef>
              <a:spcAft>
                <a:spcPts val="0"/>
              </a:spcAft>
              <a:buNone/>
            </a:pPr>
            <a:r>
              <a:rPr lang="ja" sz="700" dirty="0">
                <a:solidFill>
                  <a:schemeClr val="dk1"/>
                </a:solidFill>
                <a:latin typeface="Yu Gothic" panose="020B0400000000000000" pitchFamily="34" charset="-128"/>
                <a:ea typeface="Yu Gothic" panose="020B0400000000000000" pitchFamily="34" charset="-128"/>
                <a:cs typeface="M PLUS 1"/>
                <a:sym typeface="M PLUS 1"/>
              </a:rPr>
              <a:t>※医師や薬剤師が判断したり、供給が不安定な品目は対象外となります。</a:t>
            </a:r>
            <a:endParaRPr sz="700" dirty="0">
              <a:solidFill>
                <a:schemeClr val="dk1"/>
              </a:solidFill>
              <a:latin typeface="Yu Gothic" panose="020B0400000000000000" pitchFamily="34" charset="-128"/>
              <a:ea typeface="Yu Gothic" panose="020B0400000000000000" pitchFamily="34" charset="-128"/>
              <a:cs typeface="M PLUS 1"/>
              <a:sym typeface="M PLUS 1"/>
            </a:endParaRPr>
          </a:p>
          <a:p>
            <a:pPr marL="63500" lvl="0" indent="-63500" algn="l" rtl="0">
              <a:lnSpc>
                <a:spcPct val="115000"/>
              </a:lnSpc>
              <a:spcBef>
                <a:spcPts val="0"/>
              </a:spcBef>
              <a:spcAft>
                <a:spcPts val="0"/>
              </a:spcAft>
              <a:buNone/>
            </a:pPr>
            <a:r>
              <a:rPr lang="ja" sz="700" dirty="0">
                <a:solidFill>
                  <a:schemeClr val="dk1"/>
                </a:solidFill>
                <a:latin typeface="Yu Gothic" panose="020B0400000000000000" pitchFamily="34" charset="-128"/>
                <a:ea typeface="Yu Gothic" panose="020B0400000000000000" pitchFamily="34" charset="-128"/>
                <a:cs typeface="M PLUS 1"/>
                <a:sym typeface="M PLUS 1"/>
              </a:rPr>
              <a:t>※生活保護受給者の方は、医師が医学的な理由から必要と判断した場合を除き、原則としてジェネリック医薬品を選んでいただくことになります。</a:t>
            </a:r>
            <a:endParaRPr sz="700" dirty="0">
              <a:solidFill>
                <a:schemeClr val="dk1"/>
              </a:solidFill>
              <a:latin typeface="Yu Gothic" panose="020B0400000000000000" pitchFamily="34" charset="-128"/>
              <a:ea typeface="Yu Gothic" panose="020B0400000000000000" pitchFamily="34" charset="-128"/>
              <a:cs typeface="M PLUS 1"/>
              <a:sym typeface="M PLUS 1"/>
            </a:endParaRPr>
          </a:p>
          <a:p>
            <a:pPr marL="63500" lvl="0" indent="-63500" algn="l" rtl="0">
              <a:lnSpc>
                <a:spcPct val="115000"/>
              </a:lnSpc>
              <a:spcBef>
                <a:spcPts val="0"/>
              </a:spcBef>
              <a:spcAft>
                <a:spcPts val="0"/>
              </a:spcAft>
              <a:buNone/>
            </a:pPr>
            <a:r>
              <a:rPr lang="ja" sz="700" dirty="0">
                <a:solidFill>
                  <a:schemeClr val="dk1"/>
                </a:solidFill>
                <a:latin typeface="Yu Gothic" panose="020B0400000000000000" pitchFamily="34" charset="-128"/>
                <a:ea typeface="Yu Gothic" panose="020B0400000000000000" pitchFamily="34" charset="-128"/>
                <a:cs typeface="M PLUS 1"/>
                <a:sym typeface="M PLUS 1"/>
              </a:rPr>
              <a:t>※薬剤料以外の費用は、これまでと同じです。</a:t>
            </a:r>
            <a:endParaRPr sz="700" dirty="0">
              <a:solidFill>
                <a:schemeClr val="dk1"/>
              </a:solidFill>
              <a:latin typeface="Yu Gothic" panose="020B0400000000000000" pitchFamily="34" charset="-128"/>
              <a:ea typeface="Yu Gothic" panose="020B0400000000000000" pitchFamily="34" charset="-128"/>
              <a:cs typeface="M PLUS 1"/>
              <a:sym typeface="M PLUS 1"/>
            </a:endParaRPr>
          </a:p>
        </p:txBody>
      </p:sp>
      <p:grpSp>
        <p:nvGrpSpPr>
          <p:cNvPr id="391" name="Google Shape;391;p31"/>
          <p:cNvGrpSpPr/>
          <p:nvPr/>
        </p:nvGrpSpPr>
        <p:grpSpPr>
          <a:xfrm>
            <a:off x="819744" y="1176388"/>
            <a:ext cx="2116845" cy="287540"/>
            <a:chOff x="1247325" y="1584151"/>
            <a:chExt cx="2993700" cy="407974"/>
          </a:xfrm>
        </p:grpSpPr>
        <p:sp>
          <p:nvSpPr>
            <p:cNvPr id="392" name="Google Shape;392;p31"/>
            <p:cNvSpPr txBox="1"/>
            <p:nvPr/>
          </p:nvSpPr>
          <p:spPr>
            <a:xfrm>
              <a:off x="1247325" y="1588625"/>
              <a:ext cx="2993700" cy="403500"/>
            </a:xfrm>
            <a:prstGeom prst="rect">
              <a:avLst/>
            </a:prstGeom>
            <a:noFill/>
            <a:ln>
              <a:noFill/>
            </a:ln>
          </p:spPr>
          <p:txBody>
            <a:bodyPr spcFirstLastPara="1" wrap="square" lIns="64575" tIns="64575" rIns="64575" bIns="64575" anchor="t" anchorCtr="0">
              <a:spAutoFit/>
            </a:bodyPr>
            <a:lstStyle/>
            <a:p>
              <a:pPr marL="0" lvl="0" indent="0" algn="ctr" rtl="0">
                <a:spcBef>
                  <a:spcPts val="0"/>
                </a:spcBef>
                <a:spcAft>
                  <a:spcPts val="0"/>
                </a:spcAft>
                <a:buNone/>
              </a:pPr>
              <a:r>
                <a:rPr lang="ja" sz="1000" b="1" dirty="0">
                  <a:latin typeface="Yu Gothic Medium" panose="020B0400000000000000" pitchFamily="34" charset="-128"/>
                  <a:ea typeface="Yu Gothic Medium" panose="020B0400000000000000" pitchFamily="34" charset="-128"/>
                  <a:cs typeface="M PLUS 1 Medium"/>
                  <a:sym typeface="M PLUS 1 Medium"/>
                </a:rPr>
                <a:t>長期収載品の選定療養ってなに？</a:t>
              </a:r>
              <a:endParaRPr sz="1000" b="1" dirty="0">
                <a:latin typeface="Yu Gothic Medium" panose="020B0400000000000000" pitchFamily="34" charset="-128"/>
                <a:ea typeface="Yu Gothic Medium" panose="020B0400000000000000" pitchFamily="34" charset="-128"/>
                <a:cs typeface="M PLUS 1 Medium"/>
                <a:sym typeface="M PLUS 1 Medium"/>
              </a:endParaRPr>
            </a:p>
          </p:txBody>
        </p:sp>
        <p:grpSp>
          <p:nvGrpSpPr>
            <p:cNvPr id="393" name="Google Shape;393;p31"/>
            <p:cNvGrpSpPr/>
            <p:nvPr/>
          </p:nvGrpSpPr>
          <p:grpSpPr>
            <a:xfrm>
              <a:off x="1247331" y="1584151"/>
              <a:ext cx="2814271" cy="400182"/>
              <a:chOff x="962025" y="1251350"/>
              <a:chExt cx="3372000" cy="470525"/>
            </a:xfrm>
          </p:grpSpPr>
          <p:cxnSp>
            <p:nvCxnSpPr>
              <p:cNvPr id="394" name="Google Shape;394;p31"/>
              <p:cNvCxnSpPr/>
              <p:nvPr/>
            </p:nvCxnSpPr>
            <p:spPr>
              <a:xfrm>
                <a:off x="962025" y="1721875"/>
                <a:ext cx="3372000" cy="0"/>
              </a:xfrm>
              <a:prstGeom prst="straightConnector1">
                <a:avLst/>
              </a:prstGeom>
              <a:noFill/>
              <a:ln w="28575" cap="flat" cmpd="sng">
                <a:solidFill>
                  <a:srgbClr val="000000"/>
                </a:solidFill>
                <a:prstDash val="solid"/>
                <a:round/>
                <a:headEnd type="none" w="med" len="med"/>
                <a:tailEnd type="none" w="med" len="med"/>
              </a:ln>
            </p:spPr>
          </p:cxnSp>
          <p:cxnSp>
            <p:nvCxnSpPr>
              <p:cNvPr id="395" name="Google Shape;395;p31"/>
              <p:cNvCxnSpPr/>
              <p:nvPr/>
            </p:nvCxnSpPr>
            <p:spPr>
              <a:xfrm>
                <a:off x="962025" y="1251350"/>
                <a:ext cx="3372000" cy="0"/>
              </a:xfrm>
              <a:prstGeom prst="straightConnector1">
                <a:avLst/>
              </a:prstGeom>
              <a:noFill/>
              <a:ln w="28575" cap="flat" cmpd="sng">
                <a:solidFill>
                  <a:srgbClr val="000000"/>
                </a:solidFill>
                <a:prstDash val="solid"/>
                <a:round/>
                <a:headEnd type="none" w="med" len="med"/>
                <a:tailEnd type="none" w="med" len="med"/>
              </a:ln>
            </p:spPr>
          </p:cxnSp>
        </p:grpSp>
      </p:grpSp>
      <p:cxnSp>
        <p:nvCxnSpPr>
          <p:cNvPr id="396" name="Google Shape;396;p31"/>
          <p:cNvCxnSpPr/>
          <p:nvPr/>
        </p:nvCxnSpPr>
        <p:spPr>
          <a:xfrm>
            <a:off x="236515" y="1041303"/>
            <a:ext cx="7086900" cy="0"/>
          </a:xfrm>
          <a:prstGeom prst="straightConnector1">
            <a:avLst/>
          </a:prstGeom>
          <a:noFill/>
          <a:ln w="38100" cap="flat" cmpd="sng">
            <a:solidFill>
              <a:srgbClr val="D9D9D9"/>
            </a:solidFill>
            <a:prstDash val="dot"/>
            <a:round/>
            <a:headEnd type="none" w="med" len="med"/>
            <a:tailEnd type="none" w="med" len="med"/>
          </a:ln>
        </p:spPr>
      </p:cxnSp>
      <p:grpSp>
        <p:nvGrpSpPr>
          <p:cNvPr id="397" name="Google Shape;397;p31"/>
          <p:cNvGrpSpPr/>
          <p:nvPr/>
        </p:nvGrpSpPr>
        <p:grpSpPr>
          <a:xfrm>
            <a:off x="4582730" y="1160369"/>
            <a:ext cx="1621089" cy="287540"/>
            <a:chOff x="1247325" y="1584151"/>
            <a:chExt cx="2993700" cy="407974"/>
          </a:xfrm>
        </p:grpSpPr>
        <p:sp>
          <p:nvSpPr>
            <p:cNvPr id="398" name="Google Shape;398;p31"/>
            <p:cNvSpPr txBox="1"/>
            <p:nvPr/>
          </p:nvSpPr>
          <p:spPr>
            <a:xfrm>
              <a:off x="1247325" y="1588625"/>
              <a:ext cx="2993700" cy="403500"/>
            </a:xfrm>
            <a:prstGeom prst="rect">
              <a:avLst/>
            </a:prstGeom>
            <a:noFill/>
            <a:ln>
              <a:noFill/>
            </a:ln>
          </p:spPr>
          <p:txBody>
            <a:bodyPr spcFirstLastPara="1" wrap="square" lIns="64575" tIns="64575" rIns="64575" bIns="64575" anchor="t" anchorCtr="0">
              <a:spAutoFit/>
            </a:bodyPr>
            <a:lstStyle/>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Medium"/>
                  <a:sym typeface="M PLUS 1 Medium"/>
                </a:rPr>
                <a:t>どのくらい高くなるの？</a:t>
              </a:r>
              <a:endParaRPr sz="1000" b="1" dirty="0">
                <a:latin typeface="Yu Gothic" panose="020B0400000000000000" pitchFamily="34" charset="-128"/>
                <a:ea typeface="Yu Gothic" panose="020B0400000000000000" pitchFamily="34" charset="-128"/>
                <a:cs typeface="M PLUS 1 Medium"/>
                <a:sym typeface="M PLUS 1 Medium"/>
              </a:endParaRPr>
            </a:p>
          </p:txBody>
        </p:sp>
        <p:grpSp>
          <p:nvGrpSpPr>
            <p:cNvPr id="399" name="Google Shape;399;p31"/>
            <p:cNvGrpSpPr/>
            <p:nvPr/>
          </p:nvGrpSpPr>
          <p:grpSpPr>
            <a:xfrm>
              <a:off x="1247331" y="1584151"/>
              <a:ext cx="2814271" cy="400182"/>
              <a:chOff x="962025" y="1251350"/>
              <a:chExt cx="3372000" cy="470525"/>
            </a:xfrm>
          </p:grpSpPr>
          <p:cxnSp>
            <p:nvCxnSpPr>
              <p:cNvPr id="400" name="Google Shape;400;p31"/>
              <p:cNvCxnSpPr/>
              <p:nvPr/>
            </p:nvCxnSpPr>
            <p:spPr>
              <a:xfrm>
                <a:off x="962025" y="1721875"/>
                <a:ext cx="3372000" cy="0"/>
              </a:xfrm>
              <a:prstGeom prst="straightConnector1">
                <a:avLst/>
              </a:prstGeom>
              <a:noFill/>
              <a:ln w="28575" cap="flat" cmpd="sng">
                <a:solidFill>
                  <a:srgbClr val="000000"/>
                </a:solidFill>
                <a:prstDash val="solid"/>
                <a:round/>
                <a:headEnd type="none" w="med" len="med"/>
                <a:tailEnd type="none" w="med" len="med"/>
              </a:ln>
            </p:spPr>
          </p:cxnSp>
          <p:cxnSp>
            <p:nvCxnSpPr>
              <p:cNvPr id="401" name="Google Shape;401;p31"/>
              <p:cNvCxnSpPr/>
              <p:nvPr/>
            </p:nvCxnSpPr>
            <p:spPr>
              <a:xfrm>
                <a:off x="962025" y="1251350"/>
                <a:ext cx="3372000" cy="0"/>
              </a:xfrm>
              <a:prstGeom prst="straightConnector1">
                <a:avLst/>
              </a:prstGeom>
              <a:noFill/>
              <a:ln w="28575" cap="flat" cmpd="sng">
                <a:solidFill>
                  <a:srgbClr val="000000"/>
                </a:solidFill>
                <a:prstDash val="solid"/>
                <a:round/>
                <a:headEnd type="none" w="med" len="med"/>
                <a:tailEnd type="none" w="med" len="med"/>
              </a:ln>
            </p:spPr>
          </p:cxnSp>
        </p:grpSp>
      </p:grpSp>
      <p:sp>
        <p:nvSpPr>
          <p:cNvPr id="402" name="Google Shape;402;p31"/>
          <p:cNvSpPr txBox="1"/>
          <p:nvPr/>
        </p:nvSpPr>
        <p:spPr>
          <a:xfrm>
            <a:off x="3667625" y="1507450"/>
            <a:ext cx="3655800" cy="995100"/>
          </a:xfrm>
          <a:prstGeom prst="rect">
            <a:avLst/>
          </a:prstGeom>
          <a:noFill/>
          <a:ln>
            <a:noFill/>
          </a:ln>
        </p:spPr>
        <p:txBody>
          <a:bodyPr spcFirstLastPara="1" wrap="square" lIns="64575" tIns="64575" rIns="64575" bIns="64575" anchor="t" anchorCtr="0">
            <a:noAutofit/>
          </a:bodyPr>
          <a:lstStyle/>
          <a:p>
            <a:pPr marL="0" lvl="0" indent="0" algn="l" rtl="0">
              <a:lnSpc>
                <a:spcPct val="115000"/>
              </a:lnSpc>
              <a:spcBef>
                <a:spcPts val="0"/>
              </a:spcBef>
              <a:spcAft>
                <a:spcPts val="0"/>
              </a:spcAft>
              <a:buNone/>
            </a:pPr>
            <a:r>
              <a:rPr lang="ja" sz="1000" dirty="0">
                <a:solidFill>
                  <a:schemeClr val="dk1"/>
                </a:solidFill>
                <a:latin typeface="Yu Gothic" panose="020B0400000000000000" pitchFamily="34" charset="-128"/>
                <a:ea typeface="Yu Gothic" panose="020B0400000000000000" pitchFamily="34" charset="-128"/>
                <a:cs typeface="M PLUS 1"/>
                <a:sym typeface="M PLUS 1"/>
              </a:rPr>
              <a:t>先発医薬品とジェネリックの差額の4分の1に消費税を加えた額が特別料金となり、これに一部負担金が加わります。例えば、差額40円の場合、10円が特別料金となり、消費税も加算されます。自己負担額の計算は個々で異なり、複雑です。詳しくは、かかりつけの薬局にご確認ください。</a:t>
            </a:r>
            <a:endParaRPr sz="800" dirty="0">
              <a:solidFill>
                <a:schemeClr val="dk1"/>
              </a:solidFill>
              <a:latin typeface="Yu Gothic" panose="020B0400000000000000" pitchFamily="34" charset="-128"/>
              <a:ea typeface="Yu Gothic" panose="020B0400000000000000" pitchFamily="34" charset="-128"/>
              <a:cs typeface="M PLUS 1"/>
              <a:sym typeface="M PLUS 1"/>
            </a:endParaRPr>
          </a:p>
        </p:txBody>
      </p:sp>
      <p:grpSp>
        <p:nvGrpSpPr>
          <p:cNvPr id="403" name="Google Shape;403;p31"/>
          <p:cNvGrpSpPr/>
          <p:nvPr/>
        </p:nvGrpSpPr>
        <p:grpSpPr>
          <a:xfrm>
            <a:off x="336168" y="1096054"/>
            <a:ext cx="378855" cy="415903"/>
            <a:chOff x="591300" y="1632512"/>
            <a:chExt cx="535787" cy="590100"/>
          </a:xfrm>
        </p:grpSpPr>
        <p:pic>
          <p:nvPicPr>
            <p:cNvPr id="404" name="Google Shape;404;p31"/>
            <p:cNvPicPr preferRelativeResize="0"/>
            <p:nvPr/>
          </p:nvPicPr>
          <p:blipFill rotWithShape="1">
            <a:blip r:embed="rId3">
              <a:alphaModFix/>
            </a:blip>
            <a:srcRect l="35485" t="5289" r="34787" b="49997"/>
            <a:stretch/>
          </p:blipFill>
          <p:spPr>
            <a:xfrm>
              <a:off x="770050" y="1685612"/>
              <a:ext cx="357038" cy="537000"/>
            </a:xfrm>
            <a:prstGeom prst="rect">
              <a:avLst/>
            </a:prstGeom>
            <a:noFill/>
            <a:ln>
              <a:noFill/>
            </a:ln>
          </p:spPr>
        </p:pic>
        <p:pic>
          <p:nvPicPr>
            <p:cNvPr id="405" name="Google Shape;405;p31"/>
            <p:cNvPicPr preferRelativeResize="0"/>
            <p:nvPr/>
          </p:nvPicPr>
          <p:blipFill>
            <a:blip r:embed="rId4">
              <a:alphaModFix/>
            </a:blip>
            <a:stretch>
              <a:fillRect/>
            </a:stretch>
          </p:blipFill>
          <p:spPr>
            <a:xfrm rot="-988276">
              <a:off x="625653" y="1666793"/>
              <a:ext cx="282818" cy="283213"/>
            </a:xfrm>
            <a:prstGeom prst="rect">
              <a:avLst/>
            </a:prstGeom>
            <a:noFill/>
            <a:ln>
              <a:noFill/>
            </a:ln>
          </p:spPr>
        </p:pic>
      </p:grpSp>
      <p:sp>
        <p:nvSpPr>
          <p:cNvPr id="406" name="Google Shape;406;p31"/>
          <p:cNvSpPr txBox="1"/>
          <p:nvPr/>
        </p:nvSpPr>
        <p:spPr>
          <a:xfrm>
            <a:off x="4850699" y="750430"/>
            <a:ext cx="677400" cy="2145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endParaRPr sz="1600">
              <a:solidFill>
                <a:schemeClr val="dk2"/>
              </a:solidFill>
            </a:endParaRPr>
          </a:p>
        </p:txBody>
      </p:sp>
      <p:grpSp>
        <p:nvGrpSpPr>
          <p:cNvPr id="407" name="Google Shape;407;p31"/>
          <p:cNvGrpSpPr/>
          <p:nvPr/>
        </p:nvGrpSpPr>
        <p:grpSpPr>
          <a:xfrm>
            <a:off x="236531" y="3417682"/>
            <a:ext cx="3249744" cy="1782052"/>
            <a:chOff x="249024" y="4865975"/>
            <a:chExt cx="4595876" cy="2528450"/>
          </a:xfrm>
        </p:grpSpPr>
        <p:sp>
          <p:nvSpPr>
            <p:cNvPr id="408" name="Google Shape;408;p31"/>
            <p:cNvSpPr/>
            <p:nvPr/>
          </p:nvSpPr>
          <p:spPr>
            <a:xfrm rot="5400000">
              <a:off x="2815150" y="4822775"/>
              <a:ext cx="540000" cy="3412800"/>
            </a:xfrm>
            <a:prstGeom prst="rect">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sp>
          <p:nvSpPr>
            <p:cNvPr id="409" name="Google Shape;409;p31"/>
            <p:cNvSpPr/>
            <p:nvPr/>
          </p:nvSpPr>
          <p:spPr>
            <a:xfrm>
              <a:off x="3109750" y="5562575"/>
              <a:ext cx="1500900" cy="540000"/>
            </a:xfrm>
            <a:prstGeom prst="rect">
              <a:avLst/>
            </a:prstGeom>
            <a:noFill/>
            <a:ln w="28575" cap="flat" cmpd="sng">
              <a:solidFill>
                <a:srgbClr val="000000"/>
              </a:solidFill>
              <a:prstDash val="dot"/>
              <a:round/>
              <a:headEnd type="none" w="sm" len="sm"/>
              <a:tailEnd type="none" w="sm" len="sm"/>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sp>
          <p:nvSpPr>
            <p:cNvPr id="410" name="Google Shape;410;p31"/>
            <p:cNvSpPr txBox="1"/>
            <p:nvPr/>
          </p:nvSpPr>
          <p:spPr>
            <a:xfrm>
              <a:off x="2202550" y="4941575"/>
              <a:ext cx="907200" cy="4047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保険給付</a:t>
              </a:r>
              <a:endParaRPr sz="1000" b="1" dirty="0">
                <a:latin typeface="Yu Gothic" panose="020B0400000000000000" pitchFamily="34" charset="-128"/>
                <a:ea typeface="Yu Gothic" panose="020B0400000000000000" pitchFamily="34" charset="-128"/>
                <a:cs typeface="M PLUS 1"/>
                <a:sym typeface="M PLUS 1"/>
              </a:endParaRPr>
            </a:p>
          </p:txBody>
        </p:sp>
        <p:sp>
          <p:nvSpPr>
            <p:cNvPr id="411" name="Google Shape;411;p31"/>
            <p:cNvSpPr txBox="1"/>
            <p:nvPr/>
          </p:nvSpPr>
          <p:spPr>
            <a:xfrm>
              <a:off x="1950188" y="6318863"/>
              <a:ext cx="907200" cy="4047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保険給付</a:t>
              </a:r>
              <a:endParaRPr sz="1000" b="1" dirty="0">
                <a:latin typeface="Yu Gothic" panose="020B0400000000000000" pitchFamily="34" charset="-128"/>
                <a:ea typeface="Yu Gothic" panose="020B0400000000000000" pitchFamily="34" charset="-128"/>
                <a:cs typeface="M PLUS 1"/>
                <a:sym typeface="M PLUS 1"/>
              </a:endParaRPr>
            </a:p>
          </p:txBody>
        </p:sp>
        <p:grpSp>
          <p:nvGrpSpPr>
            <p:cNvPr id="412" name="Google Shape;412;p31"/>
            <p:cNvGrpSpPr/>
            <p:nvPr/>
          </p:nvGrpSpPr>
          <p:grpSpPr>
            <a:xfrm>
              <a:off x="1380343" y="4876175"/>
              <a:ext cx="3230198" cy="540000"/>
              <a:chOff x="1380361" y="4873925"/>
              <a:chExt cx="3108052" cy="540000"/>
            </a:xfrm>
          </p:grpSpPr>
          <p:sp>
            <p:nvSpPr>
              <p:cNvPr id="413" name="Google Shape;413;p31"/>
              <p:cNvSpPr/>
              <p:nvPr/>
            </p:nvSpPr>
            <p:spPr>
              <a:xfrm>
                <a:off x="3804413" y="4882925"/>
                <a:ext cx="684000" cy="522000"/>
              </a:xfrm>
              <a:prstGeom prst="rect">
                <a:avLst/>
              </a:prstGeom>
              <a:solidFill>
                <a:srgbClr val="D9D9D9"/>
              </a:solidFill>
              <a:ln>
                <a:noFill/>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sp>
            <p:nvSpPr>
              <p:cNvPr id="414" name="Google Shape;414;p31"/>
              <p:cNvSpPr/>
              <p:nvPr/>
            </p:nvSpPr>
            <p:spPr>
              <a:xfrm rot="5400000">
                <a:off x="2656261" y="3598025"/>
                <a:ext cx="540000" cy="3091800"/>
              </a:xfrm>
              <a:prstGeom prst="rect">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cxnSp>
            <p:nvCxnSpPr>
              <p:cNvPr id="415" name="Google Shape;415;p31"/>
              <p:cNvCxnSpPr/>
              <p:nvPr/>
            </p:nvCxnSpPr>
            <p:spPr>
              <a:xfrm rot="10800000">
                <a:off x="3793750" y="4874225"/>
                <a:ext cx="0" cy="539400"/>
              </a:xfrm>
              <a:prstGeom prst="straightConnector1">
                <a:avLst/>
              </a:prstGeom>
              <a:noFill/>
              <a:ln w="28575" cap="flat" cmpd="sng">
                <a:solidFill>
                  <a:schemeClr val="dk1"/>
                </a:solidFill>
                <a:prstDash val="solid"/>
                <a:round/>
                <a:headEnd type="none" w="med" len="med"/>
                <a:tailEnd type="none" w="med" len="med"/>
              </a:ln>
            </p:spPr>
          </p:cxnSp>
        </p:grpSp>
        <p:grpSp>
          <p:nvGrpSpPr>
            <p:cNvPr id="416" name="Google Shape;416;p31"/>
            <p:cNvGrpSpPr/>
            <p:nvPr/>
          </p:nvGrpSpPr>
          <p:grpSpPr>
            <a:xfrm>
              <a:off x="1357475" y="5567675"/>
              <a:ext cx="1826650" cy="545500"/>
              <a:chOff x="1357475" y="5556775"/>
              <a:chExt cx="1826650" cy="545500"/>
            </a:xfrm>
          </p:grpSpPr>
          <p:sp>
            <p:nvSpPr>
              <p:cNvPr id="417" name="Google Shape;417;p31"/>
              <p:cNvSpPr txBox="1"/>
              <p:nvPr/>
            </p:nvSpPr>
            <p:spPr>
              <a:xfrm>
                <a:off x="1442276" y="5630226"/>
                <a:ext cx="907200" cy="4047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保険給付</a:t>
                </a:r>
                <a:endParaRPr sz="1000" b="1" dirty="0">
                  <a:latin typeface="Yu Gothic" panose="020B0400000000000000" pitchFamily="34" charset="-128"/>
                  <a:ea typeface="Yu Gothic" panose="020B0400000000000000" pitchFamily="34" charset="-128"/>
                  <a:cs typeface="M PLUS 1"/>
                  <a:sym typeface="M PLUS 1"/>
                </a:endParaRPr>
              </a:p>
            </p:txBody>
          </p:sp>
          <p:sp>
            <p:nvSpPr>
              <p:cNvPr id="418" name="Google Shape;418;p31"/>
              <p:cNvSpPr/>
              <p:nvPr/>
            </p:nvSpPr>
            <p:spPr>
              <a:xfrm>
                <a:off x="2563425" y="5571575"/>
                <a:ext cx="620700" cy="522000"/>
              </a:xfrm>
              <a:prstGeom prst="rect">
                <a:avLst/>
              </a:prstGeom>
              <a:solidFill>
                <a:srgbClr val="D9D9D9"/>
              </a:solidFill>
              <a:ln>
                <a:noFill/>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cxnSp>
            <p:nvCxnSpPr>
              <p:cNvPr id="419" name="Google Shape;419;p31"/>
              <p:cNvCxnSpPr/>
              <p:nvPr/>
            </p:nvCxnSpPr>
            <p:spPr>
              <a:xfrm rot="10800000">
                <a:off x="2563425" y="5562875"/>
                <a:ext cx="0" cy="539400"/>
              </a:xfrm>
              <a:prstGeom prst="straightConnector1">
                <a:avLst/>
              </a:prstGeom>
              <a:noFill/>
              <a:ln w="28575" cap="flat" cmpd="sng">
                <a:solidFill>
                  <a:schemeClr val="dk1"/>
                </a:solidFill>
                <a:prstDash val="solid"/>
                <a:round/>
                <a:headEnd type="none" w="med" len="med"/>
                <a:tailEnd type="none" w="med" len="med"/>
              </a:ln>
            </p:spPr>
          </p:cxnSp>
          <p:sp>
            <p:nvSpPr>
              <p:cNvPr id="420" name="Google Shape;420;p31"/>
              <p:cNvSpPr/>
              <p:nvPr/>
            </p:nvSpPr>
            <p:spPr>
              <a:xfrm rot="5400000">
                <a:off x="1989275" y="4924975"/>
                <a:ext cx="540000" cy="1803600"/>
              </a:xfrm>
              <a:prstGeom prst="rect">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grpSp>
        <p:sp>
          <p:nvSpPr>
            <p:cNvPr id="421" name="Google Shape;421;p31"/>
            <p:cNvSpPr/>
            <p:nvPr/>
          </p:nvSpPr>
          <p:spPr>
            <a:xfrm>
              <a:off x="4147875" y="6268175"/>
              <a:ext cx="638100" cy="522000"/>
            </a:xfrm>
            <a:prstGeom prst="rect">
              <a:avLst/>
            </a:prstGeom>
            <a:solidFill>
              <a:srgbClr val="FFAB40"/>
            </a:solidFill>
            <a:ln>
              <a:noFill/>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sp>
          <p:nvSpPr>
            <p:cNvPr id="422" name="Google Shape;422;p31"/>
            <p:cNvSpPr/>
            <p:nvPr/>
          </p:nvSpPr>
          <p:spPr>
            <a:xfrm>
              <a:off x="3478415" y="6268175"/>
              <a:ext cx="638100" cy="522000"/>
            </a:xfrm>
            <a:prstGeom prst="rect">
              <a:avLst/>
            </a:prstGeom>
            <a:solidFill>
              <a:srgbClr val="D9D9D9"/>
            </a:solidFill>
            <a:ln>
              <a:noFill/>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cxnSp>
          <p:nvCxnSpPr>
            <p:cNvPr id="423" name="Google Shape;423;p31"/>
            <p:cNvCxnSpPr/>
            <p:nvPr/>
          </p:nvCxnSpPr>
          <p:spPr>
            <a:xfrm rot="10800000">
              <a:off x="4147870" y="6259475"/>
              <a:ext cx="0" cy="539400"/>
            </a:xfrm>
            <a:prstGeom prst="straightConnector1">
              <a:avLst/>
            </a:prstGeom>
            <a:noFill/>
            <a:ln w="28575" cap="flat" cmpd="sng">
              <a:solidFill>
                <a:schemeClr val="dk1"/>
              </a:solidFill>
              <a:prstDash val="solid"/>
              <a:round/>
              <a:headEnd type="none" w="med" len="med"/>
              <a:tailEnd type="none" w="med" len="med"/>
            </a:ln>
          </p:spPr>
        </p:cxnSp>
        <p:cxnSp>
          <p:nvCxnSpPr>
            <p:cNvPr id="424" name="Google Shape;424;p31"/>
            <p:cNvCxnSpPr/>
            <p:nvPr/>
          </p:nvCxnSpPr>
          <p:spPr>
            <a:xfrm rot="10800000">
              <a:off x="3462312" y="6249250"/>
              <a:ext cx="0" cy="539400"/>
            </a:xfrm>
            <a:prstGeom prst="straightConnector1">
              <a:avLst/>
            </a:prstGeom>
            <a:noFill/>
            <a:ln w="28575" cap="flat" cmpd="sng">
              <a:solidFill>
                <a:schemeClr val="dk1"/>
              </a:solidFill>
              <a:prstDash val="solid"/>
              <a:round/>
              <a:headEnd type="none" w="med" len="med"/>
              <a:tailEnd type="none" w="med" len="med"/>
            </a:ln>
          </p:spPr>
        </p:cxnSp>
        <p:sp>
          <p:nvSpPr>
            <p:cNvPr id="425" name="Google Shape;425;p31"/>
            <p:cNvSpPr txBox="1"/>
            <p:nvPr/>
          </p:nvSpPr>
          <p:spPr>
            <a:xfrm>
              <a:off x="3912998" y="4865975"/>
              <a:ext cx="612000" cy="5400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一部</a:t>
              </a:r>
              <a:endParaRPr sz="1000" b="1" dirty="0">
                <a:latin typeface="Yu Gothic" panose="020B0400000000000000" pitchFamily="34" charset="-128"/>
                <a:ea typeface="Yu Gothic" panose="020B0400000000000000" pitchFamily="34" charset="-128"/>
                <a:cs typeface="M PLUS 1"/>
                <a:sym typeface="M PLUS 1"/>
              </a:endParaRPr>
            </a:p>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負担</a:t>
              </a:r>
              <a:endParaRPr sz="1000" b="1" dirty="0">
                <a:latin typeface="Yu Gothic" panose="020B0400000000000000" pitchFamily="34" charset="-128"/>
                <a:ea typeface="Yu Gothic" panose="020B0400000000000000" pitchFamily="34" charset="-128"/>
                <a:cs typeface="M PLUS 1"/>
                <a:sym typeface="M PLUS 1"/>
              </a:endParaRPr>
            </a:p>
          </p:txBody>
        </p:sp>
        <p:sp>
          <p:nvSpPr>
            <p:cNvPr id="426" name="Google Shape;426;p31"/>
            <p:cNvSpPr txBox="1"/>
            <p:nvPr/>
          </p:nvSpPr>
          <p:spPr>
            <a:xfrm>
              <a:off x="2485425" y="5562575"/>
              <a:ext cx="698700" cy="5400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一部</a:t>
              </a:r>
              <a:endParaRPr sz="1000" b="1" dirty="0">
                <a:latin typeface="Yu Gothic" panose="020B0400000000000000" pitchFamily="34" charset="-128"/>
                <a:ea typeface="Yu Gothic" panose="020B0400000000000000" pitchFamily="34" charset="-128"/>
                <a:cs typeface="M PLUS 1"/>
                <a:sym typeface="M PLUS 1"/>
              </a:endParaRPr>
            </a:p>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負担</a:t>
              </a:r>
              <a:endParaRPr sz="1000" b="1" dirty="0">
                <a:latin typeface="Yu Gothic" panose="020B0400000000000000" pitchFamily="34" charset="-128"/>
                <a:ea typeface="Yu Gothic" panose="020B0400000000000000" pitchFamily="34" charset="-128"/>
                <a:cs typeface="M PLUS 1"/>
                <a:sym typeface="M PLUS 1"/>
              </a:endParaRPr>
            </a:p>
          </p:txBody>
        </p:sp>
        <p:sp>
          <p:nvSpPr>
            <p:cNvPr id="427" name="Google Shape;427;p31"/>
            <p:cNvSpPr txBox="1"/>
            <p:nvPr/>
          </p:nvSpPr>
          <p:spPr>
            <a:xfrm>
              <a:off x="3448125" y="6248963"/>
              <a:ext cx="698700" cy="5400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一部</a:t>
              </a:r>
              <a:endParaRPr sz="1000" b="1" dirty="0">
                <a:latin typeface="Yu Gothic" panose="020B0400000000000000" pitchFamily="34" charset="-128"/>
                <a:ea typeface="Yu Gothic" panose="020B0400000000000000" pitchFamily="34" charset="-128"/>
                <a:cs typeface="M PLUS 1"/>
                <a:sym typeface="M PLUS 1"/>
              </a:endParaRPr>
            </a:p>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負担</a:t>
              </a:r>
              <a:endParaRPr sz="1000" b="1" dirty="0">
                <a:latin typeface="Yu Gothic" panose="020B0400000000000000" pitchFamily="34" charset="-128"/>
                <a:ea typeface="Yu Gothic" panose="020B0400000000000000" pitchFamily="34" charset="-128"/>
                <a:cs typeface="M PLUS 1"/>
                <a:sym typeface="M PLUS 1"/>
              </a:endParaRPr>
            </a:p>
          </p:txBody>
        </p:sp>
        <p:sp>
          <p:nvSpPr>
            <p:cNvPr id="428" name="Google Shape;428;p31"/>
            <p:cNvSpPr txBox="1"/>
            <p:nvPr/>
          </p:nvSpPr>
          <p:spPr>
            <a:xfrm>
              <a:off x="4065200" y="6259163"/>
              <a:ext cx="779700" cy="5400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特別の</a:t>
              </a:r>
              <a:endParaRPr sz="1000" b="1" dirty="0">
                <a:latin typeface="Yu Gothic" panose="020B0400000000000000" pitchFamily="34" charset="-128"/>
                <a:ea typeface="Yu Gothic" panose="020B0400000000000000" pitchFamily="34" charset="-128"/>
                <a:cs typeface="M PLUS 1"/>
                <a:sym typeface="M PLUS 1"/>
              </a:endParaRPr>
            </a:p>
            <a:p>
              <a:pPr marL="0" lvl="0" indent="0" algn="ctr"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料金*</a:t>
              </a:r>
              <a:endParaRPr sz="1000" b="1" dirty="0">
                <a:latin typeface="Yu Gothic" panose="020B0400000000000000" pitchFamily="34" charset="-128"/>
                <a:ea typeface="Yu Gothic" panose="020B0400000000000000" pitchFamily="34" charset="-128"/>
                <a:cs typeface="M PLUS 1"/>
                <a:sym typeface="M PLUS 1"/>
              </a:endParaRPr>
            </a:p>
          </p:txBody>
        </p:sp>
        <p:sp>
          <p:nvSpPr>
            <p:cNvPr id="429" name="Google Shape;429;p31"/>
            <p:cNvSpPr txBox="1"/>
            <p:nvPr/>
          </p:nvSpPr>
          <p:spPr>
            <a:xfrm>
              <a:off x="3403100" y="6989725"/>
              <a:ext cx="1441800" cy="404700"/>
            </a:xfrm>
            <a:prstGeom prst="rect">
              <a:avLst/>
            </a:prstGeom>
            <a:noFill/>
            <a:ln>
              <a:noFill/>
            </a:ln>
          </p:spPr>
          <p:txBody>
            <a:bodyPr spcFirstLastPara="1" wrap="square" lIns="64575" tIns="64575" rIns="64575" bIns="64575" anchor="ctr" anchorCtr="0">
              <a:noAutofit/>
            </a:bodyPr>
            <a:lstStyle/>
            <a:p>
              <a:pPr marL="0" lvl="0" indent="0" algn="l" rtl="0">
                <a:spcBef>
                  <a:spcPts val="0"/>
                </a:spcBef>
                <a:spcAft>
                  <a:spcPts val="0"/>
                </a:spcAft>
                <a:buNone/>
              </a:pPr>
              <a:r>
                <a:rPr lang="ja" sz="1000" b="1" dirty="0">
                  <a:solidFill>
                    <a:schemeClr val="dk1"/>
                  </a:solidFill>
                  <a:latin typeface="Yu Gothic" panose="020B0400000000000000" pitchFamily="34" charset="-128"/>
                  <a:ea typeface="Yu Gothic" panose="020B0400000000000000" pitchFamily="34" charset="-128"/>
                  <a:cs typeface="M PLUS 1"/>
                  <a:sym typeface="M PLUS 1"/>
                </a:rPr>
                <a:t>患者負担の総額</a:t>
              </a:r>
              <a:endParaRPr sz="1000" dirty="0">
                <a:solidFill>
                  <a:schemeClr val="dk2"/>
                </a:solidFill>
                <a:latin typeface="Yu Gothic" panose="020B0400000000000000" pitchFamily="34" charset="-128"/>
                <a:ea typeface="Yu Gothic" panose="020B0400000000000000" pitchFamily="34" charset="-128"/>
                <a:cs typeface="M PLUS 1"/>
                <a:sym typeface="M PLUS 1"/>
              </a:endParaRPr>
            </a:p>
          </p:txBody>
        </p:sp>
        <p:sp>
          <p:nvSpPr>
            <p:cNvPr id="430" name="Google Shape;430;p31"/>
            <p:cNvSpPr txBox="1"/>
            <p:nvPr/>
          </p:nvSpPr>
          <p:spPr>
            <a:xfrm>
              <a:off x="3152950" y="5562575"/>
              <a:ext cx="1500900" cy="5400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先発医薬品とジェネリックの価格差</a:t>
              </a:r>
              <a:endParaRPr sz="800" b="1" dirty="0">
                <a:latin typeface="Yu Gothic" panose="020B0400000000000000" pitchFamily="34" charset="-128"/>
                <a:ea typeface="Yu Gothic" panose="020B0400000000000000" pitchFamily="34" charset="-128"/>
                <a:cs typeface="M PLUS 1"/>
                <a:sym typeface="M PLUS 1"/>
              </a:endParaRPr>
            </a:p>
          </p:txBody>
        </p:sp>
        <p:sp>
          <p:nvSpPr>
            <p:cNvPr id="431" name="Google Shape;431;p31"/>
            <p:cNvSpPr txBox="1"/>
            <p:nvPr/>
          </p:nvSpPr>
          <p:spPr>
            <a:xfrm>
              <a:off x="249036" y="4874525"/>
              <a:ext cx="1085400" cy="534600"/>
            </a:xfrm>
            <a:prstGeom prst="rect">
              <a:avLst/>
            </a:prstGeom>
            <a:no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Medium"/>
                  <a:sym typeface="M PLUS 1 Medium"/>
                </a:rPr>
                <a:t>先発医薬品</a:t>
              </a:r>
              <a:endParaRPr sz="1000" b="1" dirty="0">
                <a:latin typeface="Yu Gothic" panose="020B0400000000000000" pitchFamily="34" charset="-128"/>
                <a:ea typeface="Yu Gothic" panose="020B0400000000000000" pitchFamily="34" charset="-128"/>
                <a:cs typeface="M PLUS 1 Medium"/>
                <a:sym typeface="M PLUS 1 Medium"/>
              </a:endParaRPr>
            </a:p>
            <a:p>
              <a:pPr marL="0" lvl="0" indent="0" algn="l" rtl="0">
                <a:spcBef>
                  <a:spcPts val="0"/>
                </a:spcBef>
                <a:spcAft>
                  <a:spcPts val="0"/>
                </a:spcAft>
                <a:buNone/>
              </a:pPr>
              <a:r>
                <a:rPr lang="ja" sz="600" b="1" dirty="0">
                  <a:latin typeface="Yu Gothic" panose="020B0400000000000000" pitchFamily="34" charset="-128"/>
                  <a:ea typeface="Yu Gothic" panose="020B0400000000000000" pitchFamily="34" charset="-128"/>
                  <a:cs typeface="M PLUS 1 Medium"/>
                  <a:sym typeface="M PLUS 1 Medium"/>
                </a:rPr>
                <a:t>2024年9月まで</a:t>
              </a:r>
              <a:endParaRPr sz="600" b="1" dirty="0">
                <a:latin typeface="Yu Gothic" panose="020B0400000000000000" pitchFamily="34" charset="-128"/>
                <a:ea typeface="Yu Gothic" panose="020B0400000000000000" pitchFamily="34" charset="-128"/>
                <a:cs typeface="M PLUS 1 Medium"/>
                <a:sym typeface="M PLUS 1 Medium"/>
              </a:endParaRPr>
            </a:p>
          </p:txBody>
        </p:sp>
        <p:sp>
          <p:nvSpPr>
            <p:cNvPr id="432" name="Google Shape;432;p31"/>
            <p:cNvSpPr txBox="1"/>
            <p:nvPr/>
          </p:nvSpPr>
          <p:spPr>
            <a:xfrm>
              <a:off x="249024" y="5583600"/>
              <a:ext cx="1135500" cy="621900"/>
            </a:xfrm>
            <a:prstGeom prst="rect">
              <a:avLst/>
            </a:prstGeom>
            <a:no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ジェネリック医薬品</a:t>
              </a:r>
              <a:endParaRPr sz="600" b="1" dirty="0">
                <a:latin typeface="Yu Gothic" panose="020B0400000000000000" pitchFamily="34" charset="-128"/>
                <a:ea typeface="Yu Gothic" panose="020B0400000000000000" pitchFamily="34" charset="-128"/>
                <a:cs typeface="M PLUS 1"/>
                <a:sym typeface="M PLUS 1"/>
              </a:endParaRPr>
            </a:p>
          </p:txBody>
        </p:sp>
        <p:sp>
          <p:nvSpPr>
            <p:cNvPr id="433" name="Google Shape;433;p31"/>
            <p:cNvSpPr txBox="1"/>
            <p:nvPr/>
          </p:nvSpPr>
          <p:spPr>
            <a:xfrm>
              <a:off x="274086" y="6251825"/>
              <a:ext cx="1085400" cy="534600"/>
            </a:xfrm>
            <a:prstGeom prst="rect">
              <a:avLst/>
            </a:prstGeom>
            <a:no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1000" b="1" dirty="0">
                  <a:latin typeface="Yu Gothic" panose="020B0400000000000000" pitchFamily="34" charset="-128"/>
                  <a:ea typeface="Yu Gothic" panose="020B0400000000000000" pitchFamily="34" charset="-128"/>
                  <a:cs typeface="M PLUS 1"/>
                  <a:sym typeface="M PLUS 1"/>
                </a:rPr>
                <a:t>先発医薬品</a:t>
              </a:r>
              <a:endParaRPr sz="1000" b="1"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b="1" dirty="0">
                  <a:latin typeface="Yu Gothic" panose="020B0400000000000000" pitchFamily="34" charset="-128"/>
                  <a:ea typeface="Yu Gothic" panose="020B0400000000000000" pitchFamily="34" charset="-128"/>
                  <a:cs typeface="M PLUS 1"/>
                  <a:sym typeface="M PLUS 1"/>
                </a:rPr>
                <a:t>2024年10月-</a:t>
              </a:r>
              <a:endParaRPr sz="600" b="1" dirty="0">
                <a:latin typeface="Yu Gothic" panose="020B0400000000000000" pitchFamily="34" charset="-128"/>
                <a:ea typeface="Yu Gothic" panose="020B0400000000000000" pitchFamily="34" charset="-128"/>
                <a:cs typeface="M PLUS 1"/>
                <a:sym typeface="M PLUS 1"/>
              </a:endParaRPr>
            </a:p>
          </p:txBody>
        </p:sp>
        <p:sp>
          <p:nvSpPr>
            <p:cNvPr id="434" name="Google Shape;434;p31"/>
            <p:cNvSpPr/>
            <p:nvPr/>
          </p:nvSpPr>
          <p:spPr>
            <a:xfrm rot="-5400000">
              <a:off x="4075575" y="6346025"/>
              <a:ext cx="144600" cy="1273500"/>
            </a:xfrm>
            <a:prstGeom prst="leftBrace">
              <a:avLst>
                <a:gd name="adj1" fmla="val 50000"/>
                <a:gd name="adj2" fmla="val 51215"/>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ctr" rtl="0">
                <a:spcBef>
                  <a:spcPts val="0"/>
                </a:spcBef>
                <a:spcAft>
                  <a:spcPts val="0"/>
                </a:spcAft>
                <a:buNone/>
              </a:pPr>
              <a:endParaRPr sz="1000"/>
            </a:p>
          </p:txBody>
        </p:sp>
        <p:sp>
          <p:nvSpPr>
            <p:cNvPr id="435" name="Google Shape;435;p31"/>
            <p:cNvSpPr txBox="1"/>
            <p:nvPr/>
          </p:nvSpPr>
          <p:spPr>
            <a:xfrm>
              <a:off x="334500" y="6859150"/>
              <a:ext cx="3127800" cy="490800"/>
            </a:xfrm>
            <a:prstGeom prst="rect">
              <a:avLst/>
            </a:prstGeom>
            <a:noFill/>
            <a:ln>
              <a:noFill/>
            </a:ln>
          </p:spPr>
          <p:txBody>
            <a:bodyPr spcFirstLastPara="1" wrap="square" lIns="64575" tIns="64575" rIns="64575" bIns="64575" anchor="t" anchorCtr="0">
              <a:spAutoFit/>
            </a:bodyPr>
            <a:lstStyle/>
            <a:p>
              <a:pPr marL="0" lvl="0" indent="-63500" algn="l" rtl="0">
                <a:spcBef>
                  <a:spcPts val="0"/>
                </a:spcBef>
                <a:spcAft>
                  <a:spcPts val="0"/>
                </a:spcAft>
                <a:buNone/>
              </a:pPr>
              <a:r>
                <a:rPr lang="ja" sz="700" b="1" dirty="0">
                  <a:latin typeface="Yu Gothic" panose="020B0400000000000000" pitchFamily="34" charset="-128"/>
                  <a:ea typeface="Yu Gothic" panose="020B0400000000000000" pitchFamily="34" charset="-128"/>
                  <a:cs typeface="M PLUS 1"/>
                  <a:sym typeface="M PLUS 1"/>
                </a:rPr>
                <a:t>*特別の料金:</a:t>
              </a:r>
              <a:r>
                <a:rPr lang="ja" sz="700" dirty="0">
                  <a:latin typeface="Yu Gothic" panose="020B0400000000000000" pitchFamily="34" charset="-128"/>
                  <a:ea typeface="Yu Gothic" panose="020B0400000000000000" pitchFamily="34" charset="-128"/>
                  <a:cs typeface="M PLUS 1"/>
                  <a:sym typeface="M PLUS 1"/>
                </a:rPr>
                <a:t>先発医薬品とジェネリック医薬品の差額の4分の１。さらに消費税が追加されます。</a:t>
              </a:r>
              <a:endParaRPr sz="700" dirty="0">
                <a:latin typeface="Yu Gothic" panose="020B0400000000000000" pitchFamily="34" charset="-128"/>
                <a:ea typeface="Yu Gothic" panose="020B0400000000000000" pitchFamily="34" charset="-128"/>
                <a:cs typeface="M PLUS 1"/>
                <a:sym typeface="M PLUS 1"/>
              </a:endParaRPr>
            </a:p>
          </p:txBody>
        </p:sp>
      </p:grpSp>
      <p:sp>
        <p:nvSpPr>
          <p:cNvPr id="436" name="Google Shape;436;p31"/>
          <p:cNvSpPr txBox="1"/>
          <p:nvPr/>
        </p:nvSpPr>
        <p:spPr>
          <a:xfrm>
            <a:off x="3740526" y="2562088"/>
            <a:ext cx="3510000" cy="438300"/>
          </a:xfrm>
          <a:prstGeom prst="rect">
            <a:avLst/>
          </a:prstGeom>
          <a:no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1000" dirty="0">
                <a:latin typeface="Yu Gothic" panose="020B0400000000000000" pitchFamily="34" charset="-128"/>
                <a:ea typeface="Yu Gothic" panose="020B0400000000000000" pitchFamily="34" charset="-128"/>
                <a:cs typeface="M PLUS 1 Medium"/>
                <a:sym typeface="M PLUS 1 Medium"/>
              </a:rPr>
              <a:t>先発医薬品（1錠100円）、ジェネリック（1錠60円）</a:t>
            </a:r>
            <a:endParaRPr sz="1000" dirty="0">
              <a:latin typeface="Yu Gothic" panose="020B0400000000000000" pitchFamily="34" charset="-128"/>
              <a:ea typeface="Yu Gothic" panose="020B0400000000000000" pitchFamily="34" charset="-128"/>
              <a:cs typeface="M PLUS 1 Medium"/>
              <a:sym typeface="M PLUS 1 Medium"/>
            </a:endParaRPr>
          </a:p>
          <a:p>
            <a:pPr marL="0" lvl="0" indent="0" algn="l" rtl="0">
              <a:spcBef>
                <a:spcPts val="0"/>
              </a:spcBef>
              <a:spcAft>
                <a:spcPts val="0"/>
              </a:spcAft>
              <a:buNone/>
            </a:pPr>
            <a:r>
              <a:rPr lang="ja" sz="1000" dirty="0">
                <a:latin typeface="Yu Gothic" panose="020B0400000000000000" pitchFamily="34" charset="-128"/>
                <a:ea typeface="Yu Gothic" panose="020B0400000000000000" pitchFamily="34" charset="-128"/>
                <a:cs typeface="M PLUS 1 Medium"/>
                <a:sym typeface="M PLUS 1 Medium"/>
              </a:rPr>
              <a:t>1日1錠、30日分処方　３割負担の場合</a:t>
            </a:r>
            <a:endParaRPr sz="1000" dirty="0">
              <a:latin typeface="Yu Gothic" panose="020B0400000000000000" pitchFamily="34" charset="-128"/>
              <a:ea typeface="Yu Gothic" panose="020B0400000000000000" pitchFamily="34" charset="-128"/>
              <a:cs typeface="M PLUS 1 Medium"/>
              <a:sym typeface="M PLUS 1 Medium"/>
            </a:endParaRPr>
          </a:p>
        </p:txBody>
      </p:sp>
      <p:pic>
        <p:nvPicPr>
          <p:cNvPr id="437" name="Google Shape;437;p31"/>
          <p:cNvPicPr preferRelativeResize="0"/>
          <p:nvPr/>
        </p:nvPicPr>
        <p:blipFill>
          <a:blip r:embed="rId5">
            <a:alphaModFix/>
          </a:blip>
          <a:stretch>
            <a:fillRect/>
          </a:stretch>
        </p:blipFill>
        <p:spPr>
          <a:xfrm>
            <a:off x="4156833" y="1068780"/>
            <a:ext cx="394948" cy="394948"/>
          </a:xfrm>
          <a:prstGeom prst="rect">
            <a:avLst/>
          </a:prstGeom>
          <a:noFill/>
          <a:ln>
            <a:noFill/>
          </a:ln>
        </p:spPr>
      </p:pic>
      <p:grpSp>
        <p:nvGrpSpPr>
          <p:cNvPr id="438" name="Google Shape;438;p31"/>
          <p:cNvGrpSpPr/>
          <p:nvPr/>
        </p:nvGrpSpPr>
        <p:grpSpPr>
          <a:xfrm>
            <a:off x="3765350" y="3058789"/>
            <a:ext cx="3559611" cy="1332154"/>
            <a:chOff x="3908288" y="2463789"/>
            <a:chExt cx="3559611" cy="1332154"/>
          </a:xfrm>
        </p:grpSpPr>
        <p:cxnSp>
          <p:nvCxnSpPr>
            <p:cNvPr id="439" name="Google Shape;439;p31"/>
            <p:cNvCxnSpPr>
              <a:cxnSpLocks/>
            </p:cNvCxnSpPr>
            <p:nvPr/>
          </p:nvCxnSpPr>
          <p:spPr>
            <a:xfrm>
              <a:off x="5962176" y="2731481"/>
              <a:ext cx="241979" cy="0"/>
            </a:xfrm>
            <a:prstGeom prst="straightConnector1">
              <a:avLst/>
            </a:prstGeom>
            <a:noFill/>
            <a:ln w="19050" cap="flat" cmpd="sng">
              <a:solidFill>
                <a:schemeClr val="dk1"/>
              </a:solidFill>
              <a:prstDash val="solid"/>
              <a:round/>
              <a:headEnd type="oval" w="med" len="med"/>
              <a:tailEnd type="none" w="med" len="med"/>
            </a:ln>
          </p:spPr>
        </p:cxnSp>
        <p:sp>
          <p:nvSpPr>
            <p:cNvPr id="440" name="Google Shape;440;p31"/>
            <p:cNvSpPr txBox="1"/>
            <p:nvPr/>
          </p:nvSpPr>
          <p:spPr>
            <a:xfrm>
              <a:off x="6214499" y="2463789"/>
              <a:ext cx="1253400" cy="530700"/>
            </a:xfrm>
            <a:prstGeom prst="rect">
              <a:avLst/>
            </a:prstGeom>
            <a:solidFill>
              <a:srgbClr val="D9D9D9"/>
            </a:solid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特別の料金＋消費税:</a:t>
              </a:r>
              <a:endParaRPr sz="7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(100-60)×1/4=10円(1点)</a:t>
              </a:r>
              <a:endParaRPr sz="6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1点×30日=30点(300円)</a:t>
              </a:r>
              <a:endParaRPr sz="6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300円＋30円(消費税)=330円</a:t>
              </a:r>
              <a:endParaRPr sz="600" dirty="0">
                <a:latin typeface="Yu Gothic" panose="020B0400000000000000" pitchFamily="34" charset="-128"/>
                <a:ea typeface="Yu Gothic" panose="020B0400000000000000" pitchFamily="34" charset="-128"/>
                <a:cs typeface="M PLUS 1"/>
                <a:sym typeface="M PLUS 1"/>
              </a:endParaRPr>
            </a:p>
          </p:txBody>
        </p:sp>
        <p:grpSp>
          <p:nvGrpSpPr>
            <p:cNvPr id="441" name="Google Shape;441;p31"/>
            <p:cNvGrpSpPr/>
            <p:nvPr/>
          </p:nvGrpSpPr>
          <p:grpSpPr>
            <a:xfrm>
              <a:off x="3908288" y="2527196"/>
              <a:ext cx="2044738" cy="1268747"/>
              <a:chOff x="5651026" y="3664313"/>
              <a:chExt cx="2891724" cy="1800152"/>
            </a:xfrm>
          </p:grpSpPr>
          <p:sp>
            <p:nvSpPr>
              <p:cNvPr id="442" name="Google Shape;442;p31"/>
              <p:cNvSpPr txBox="1"/>
              <p:nvPr/>
            </p:nvSpPr>
            <p:spPr>
              <a:xfrm>
                <a:off x="5651026" y="5179465"/>
                <a:ext cx="1367700" cy="2850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2024年9月まで</a:t>
                </a:r>
                <a:endParaRPr sz="800" b="1" dirty="0">
                  <a:latin typeface="Yu Gothic" panose="020B0400000000000000" pitchFamily="34" charset="-128"/>
                  <a:ea typeface="Yu Gothic" panose="020B0400000000000000" pitchFamily="34" charset="-128"/>
                  <a:cs typeface="M PLUS 1"/>
                  <a:sym typeface="M PLUS 1"/>
                </a:endParaRPr>
              </a:p>
            </p:txBody>
          </p:sp>
          <p:grpSp>
            <p:nvGrpSpPr>
              <p:cNvPr id="443" name="Google Shape;443;p31"/>
              <p:cNvGrpSpPr/>
              <p:nvPr/>
            </p:nvGrpSpPr>
            <p:grpSpPr>
              <a:xfrm>
                <a:off x="5921450" y="3687765"/>
                <a:ext cx="2621300" cy="1462450"/>
                <a:chOff x="5860600" y="3421677"/>
                <a:chExt cx="2621300" cy="1462450"/>
              </a:xfrm>
            </p:grpSpPr>
            <p:grpSp>
              <p:nvGrpSpPr>
                <p:cNvPr id="444" name="Google Shape;444;p31"/>
                <p:cNvGrpSpPr/>
                <p:nvPr/>
              </p:nvGrpSpPr>
              <p:grpSpPr>
                <a:xfrm>
                  <a:off x="5883125" y="3421677"/>
                  <a:ext cx="2555275" cy="1462450"/>
                  <a:chOff x="6032825" y="3432127"/>
                  <a:chExt cx="2555275" cy="1462450"/>
                </a:xfrm>
              </p:grpSpPr>
              <p:grpSp>
                <p:nvGrpSpPr>
                  <p:cNvPr id="445" name="Google Shape;445;p31"/>
                  <p:cNvGrpSpPr/>
                  <p:nvPr/>
                </p:nvGrpSpPr>
                <p:grpSpPr>
                  <a:xfrm>
                    <a:off x="7976100" y="3432127"/>
                    <a:ext cx="612000" cy="1448370"/>
                    <a:chOff x="7890600" y="3712365"/>
                    <a:chExt cx="612000" cy="1448370"/>
                  </a:xfrm>
                </p:grpSpPr>
                <p:sp>
                  <p:nvSpPr>
                    <p:cNvPr id="446" name="Google Shape;446;p31"/>
                    <p:cNvSpPr/>
                    <p:nvPr/>
                  </p:nvSpPr>
                  <p:spPr>
                    <a:xfrm>
                      <a:off x="7890600" y="4075335"/>
                      <a:ext cx="612000" cy="1085400"/>
                    </a:xfrm>
                    <a:prstGeom prst="rect">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sp>
                  <p:nvSpPr>
                    <p:cNvPr id="447" name="Google Shape;447;p31"/>
                    <p:cNvSpPr/>
                    <p:nvPr/>
                  </p:nvSpPr>
                  <p:spPr>
                    <a:xfrm>
                      <a:off x="7890600" y="3712365"/>
                      <a:ext cx="612000" cy="511200"/>
                    </a:xfrm>
                    <a:prstGeom prst="rect">
                      <a:avLst/>
                    </a:prstGeom>
                    <a:solidFill>
                      <a:srgbClr val="FFAB40"/>
                    </a:solid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grpSp>
              <p:sp>
                <p:nvSpPr>
                  <p:cNvPr id="448" name="Google Shape;448;p31"/>
                  <p:cNvSpPr/>
                  <p:nvPr/>
                </p:nvSpPr>
                <p:spPr>
                  <a:xfrm>
                    <a:off x="6032825" y="3743477"/>
                    <a:ext cx="612000" cy="1151100"/>
                  </a:xfrm>
                  <a:prstGeom prst="rect">
                    <a:avLst/>
                  </a:prstGeom>
                  <a:noFill/>
                  <a:ln w="28575" cap="flat" cmpd="sng">
                    <a:solidFill>
                      <a:srgbClr val="00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grpSp>
            <p:sp>
              <p:nvSpPr>
                <p:cNvPr id="449" name="Google Shape;449;p31"/>
                <p:cNvSpPr txBox="1"/>
                <p:nvPr/>
              </p:nvSpPr>
              <p:spPr>
                <a:xfrm>
                  <a:off x="5860600" y="4162538"/>
                  <a:ext cx="698700" cy="359700"/>
                </a:xfrm>
                <a:prstGeom prst="rect">
                  <a:avLst/>
                </a:prstGeom>
                <a:noFill/>
                <a:ln>
                  <a:noFill/>
                </a:ln>
              </p:spPr>
              <p:txBody>
                <a:bodyPr spcFirstLastPara="1" wrap="square" lIns="64575" tIns="64575" rIns="64575" bIns="64575" anchor="t" anchorCtr="0">
                  <a:spAutoFit/>
                </a:bodyPr>
                <a:lstStyle/>
                <a:p>
                  <a:pPr marL="0" lvl="0" indent="0" algn="ctr"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900</a:t>
                  </a:r>
                  <a:r>
                    <a:rPr lang="ja" sz="700" b="1" dirty="0">
                      <a:latin typeface="Yu Gothic" panose="020B0400000000000000" pitchFamily="34" charset="-128"/>
                      <a:ea typeface="Yu Gothic" panose="020B0400000000000000" pitchFamily="34" charset="-128"/>
                      <a:cs typeface="M PLUS 1"/>
                      <a:sym typeface="M PLUS 1"/>
                    </a:rPr>
                    <a:t>円</a:t>
                  </a:r>
                  <a:endParaRPr sz="700" b="1" dirty="0">
                    <a:latin typeface="Yu Gothic" panose="020B0400000000000000" pitchFamily="34" charset="-128"/>
                    <a:ea typeface="Yu Gothic" panose="020B0400000000000000" pitchFamily="34" charset="-128"/>
                    <a:cs typeface="M PLUS 1"/>
                    <a:sym typeface="M PLUS 1"/>
                  </a:endParaRPr>
                </a:p>
              </p:txBody>
            </p:sp>
            <p:sp>
              <p:nvSpPr>
                <p:cNvPr id="450" name="Google Shape;450;p31"/>
                <p:cNvSpPr txBox="1"/>
                <p:nvPr/>
              </p:nvSpPr>
              <p:spPr>
                <a:xfrm>
                  <a:off x="7783200" y="4174675"/>
                  <a:ext cx="698700" cy="359700"/>
                </a:xfrm>
                <a:prstGeom prst="rect">
                  <a:avLst/>
                </a:prstGeom>
                <a:noFill/>
                <a:ln>
                  <a:noFill/>
                </a:ln>
              </p:spPr>
              <p:txBody>
                <a:bodyPr spcFirstLastPara="1" wrap="square" lIns="64575" tIns="64575" rIns="64575" bIns="64575" anchor="t" anchorCtr="0">
                  <a:spAutoFit/>
                </a:bodyPr>
                <a:lstStyle/>
                <a:p>
                  <a:pPr marL="0" lvl="0" indent="0" algn="ctr"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810</a:t>
                  </a:r>
                  <a:r>
                    <a:rPr lang="ja" sz="700" b="1" dirty="0">
                      <a:latin typeface="Yu Gothic" panose="020B0400000000000000" pitchFamily="34" charset="-128"/>
                      <a:ea typeface="Yu Gothic" panose="020B0400000000000000" pitchFamily="34" charset="-128"/>
                      <a:cs typeface="M PLUS 1"/>
                      <a:sym typeface="M PLUS 1"/>
                    </a:rPr>
                    <a:t>円</a:t>
                  </a:r>
                  <a:endParaRPr sz="700" b="1" dirty="0">
                    <a:latin typeface="Yu Gothic" panose="020B0400000000000000" pitchFamily="34" charset="-128"/>
                    <a:ea typeface="Yu Gothic" panose="020B0400000000000000" pitchFamily="34" charset="-128"/>
                    <a:cs typeface="M PLUS 1"/>
                    <a:sym typeface="M PLUS 1"/>
                  </a:endParaRPr>
                </a:p>
              </p:txBody>
            </p:sp>
            <p:sp>
              <p:nvSpPr>
                <p:cNvPr id="451" name="Google Shape;451;p31"/>
                <p:cNvSpPr txBox="1"/>
                <p:nvPr/>
              </p:nvSpPr>
              <p:spPr>
                <a:xfrm>
                  <a:off x="7766788" y="3508310"/>
                  <a:ext cx="698700" cy="359700"/>
                </a:xfrm>
                <a:prstGeom prst="rect">
                  <a:avLst/>
                </a:prstGeom>
                <a:noFill/>
                <a:ln>
                  <a:noFill/>
                </a:ln>
              </p:spPr>
              <p:txBody>
                <a:bodyPr spcFirstLastPara="1" wrap="square" lIns="64575" tIns="64575" rIns="64575" bIns="64575" anchor="t" anchorCtr="0">
                  <a:spAutoFit/>
                </a:bodyPr>
                <a:lstStyle/>
                <a:p>
                  <a:pPr marL="0" lvl="0" indent="0" algn="ctr"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330</a:t>
                  </a:r>
                  <a:r>
                    <a:rPr lang="ja" sz="700" b="1" dirty="0">
                      <a:latin typeface="Yu Gothic" panose="020B0400000000000000" pitchFamily="34" charset="-128"/>
                      <a:ea typeface="Yu Gothic" panose="020B0400000000000000" pitchFamily="34" charset="-128"/>
                      <a:cs typeface="M PLUS 1"/>
                      <a:sym typeface="M PLUS 1"/>
                    </a:rPr>
                    <a:t>円</a:t>
                  </a:r>
                  <a:endParaRPr sz="700" b="1" dirty="0">
                    <a:latin typeface="Yu Gothic" panose="020B0400000000000000" pitchFamily="34" charset="-128"/>
                    <a:ea typeface="Yu Gothic" panose="020B0400000000000000" pitchFamily="34" charset="-128"/>
                    <a:cs typeface="M PLUS 1"/>
                    <a:sym typeface="M PLUS 1"/>
                  </a:endParaRPr>
                </a:p>
              </p:txBody>
            </p:sp>
          </p:grpSp>
          <p:cxnSp>
            <p:nvCxnSpPr>
              <p:cNvPr id="452" name="Google Shape;452;p31"/>
              <p:cNvCxnSpPr>
                <a:stCxn id="453" idx="2"/>
              </p:cNvCxnSpPr>
              <p:nvPr/>
            </p:nvCxnSpPr>
            <p:spPr>
              <a:xfrm flipH="1">
                <a:off x="6576600" y="4006726"/>
                <a:ext cx="655500" cy="2100"/>
              </a:xfrm>
              <a:prstGeom prst="straightConnector1">
                <a:avLst/>
              </a:prstGeom>
              <a:noFill/>
              <a:ln w="28575" cap="flat" cmpd="sng">
                <a:solidFill>
                  <a:schemeClr val="dk1"/>
                </a:solidFill>
                <a:prstDash val="dot"/>
                <a:round/>
                <a:headEnd type="none" w="med" len="med"/>
                <a:tailEnd type="none" w="med" len="med"/>
              </a:ln>
            </p:spPr>
          </p:cxnSp>
          <p:cxnSp>
            <p:nvCxnSpPr>
              <p:cNvPr id="454" name="Google Shape;454;p31"/>
              <p:cNvCxnSpPr/>
              <p:nvPr/>
            </p:nvCxnSpPr>
            <p:spPr>
              <a:xfrm flipH="1">
                <a:off x="7232100" y="3690363"/>
                <a:ext cx="690600" cy="9000"/>
              </a:xfrm>
              <a:prstGeom prst="straightConnector1">
                <a:avLst/>
              </a:prstGeom>
              <a:noFill/>
              <a:ln w="28575" cap="flat" cmpd="sng">
                <a:solidFill>
                  <a:schemeClr val="dk1"/>
                </a:solidFill>
                <a:prstDash val="dot"/>
                <a:round/>
                <a:headEnd type="none" w="med" len="med"/>
                <a:tailEnd type="none" w="med" len="med"/>
              </a:ln>
            </p:spPr>
          </p:cxnSp>
          <p:sp>
            <p:nvSpPr>
              <p:cNvPr id="453" name="Google Shape;453;p31"/>
              <p:cNvSpPr/>
              <p:nvPr/>
            </p:nvSpPr>
            <p:spPr>
              <a:xfrm>
                <a:off x="6926100" y="3697126"/>
                <a:ext cx="612000" cy="309600"/>
              </a:xfrm>
              <a:prstGeom prst="rect">
                <a:avLst/>
              </a:prstGeom>
              <a:solidFill>
                <a:srgbClr val="FF0000"/>
              </a:solidFill>
              <a:ln w="28575" cap="flat" cmpd="sng">
                <a:solidFill>
                  <a:srgbClr val="FF0000"/>
                </a:solidFill>
                <a:prstDash val="solid"/>
                <a:round/>
                <a:headEnd type="none" w="sm" len="sm"/>
                <a:tailEnd type="none" w="sm" len="sm"/>
              </a:ln>
            </p:spPr>
            <p:txBody>
              <a:bodyPr spcFirstLastPara="1" wrap="square" lIns="64575" tIns="64575" rIns="64575" bIns="64575" anchor="ctr" anchorCtr="0">
                <a:noAutofit/>
              </a:bodyPr>
              <a:lstStyle/>
              <a:p>
                <a:pPr marL="0" lvl="0" indent="0" algn="l" rtl="0">
                  <a:spcBef>
                    <a:spcPts val="0"/>
                  </a:spcBef>
                  <a:spcAft>
                    <a:spcPts val="0"/>
                  </a:spcAft>
                  <a:buNone/>
                </a:pPr>
                <a:endParaRPr sz="1000"/>
              </a:p>
            </p:txBody>
          </p:sp>
          <p:sp>
            <p:nvSpPr>
              <p:cNvPr id="455" name="Google Shape;455;p31"/>
              <p:cNvSpPr txBox="1"/>
              <p:nvPr/>
            </p:nvSpPr>
            <p:spPr>
              <a:xfrm>
                <a:off x="6882750" y="3664313"/>
                <a:ext cx="698700" cy="3060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1000" b="1" dirty="0">
                    <a:solidFill>
                      <a:srgbClr val="FFFFFF"/>
                    </a:solidFill>
                    <a:latin typeface="Yu Gothic" panose="020B0400000000000000" pitchFamily="34" charset="-128"/>
                    <a:ea typeface="Yu Gothic" panose="020B0400000000000000" pitchFamily="34" charset="-128"/>
                    <a:cs typeface="M PLUS 1 ExtraBold"/>
                    <a:sym typeface="M PLUS 1 ExtraBold"/>
                  </a:rPr>
                  <a:t>240</a:t>
                </a:r>
                <a:r>
                  <a:rPr lang="ja" sz="700" b="1" dirty="0">
                    <a:solidFill>
                      <a:srgbClr val="FFFFFF"/>
                    </a:solidFill>
                    <a:latin typeface="Yu Gothic" panose="020B0400000000000000" pitchFamily="34" charset="-128"/>
                    <a:ea typeface="Yu Gothic" panose="020B0400000000000000" pitchFamily="34" charset="-128"/>
                    <a:cs typeface="M PLUS 1"/>
                    <a:sym typeface="M PLUS 1"/>
                  </a:rPr>
                  <a:t>円</a:t>
                </a:r>
                <a:endParaRPr sz="700" b="1" dirty="0">
                  <a:solidFill>
                    <a:srgbClr val="FFFFFF"/>
                  </a:solidFill>
                  <a:latin typeface="Yu Gothic" panose="020B0400000000000000" pitchFamily="34" charset="-128"/>
                  <a:ea typeface="Yu Gothic" panose="020B0400000000000000" pitchFamily="34" charset="-128"/>
                  <a:cs typeface="M PLUS 1"/>
                  <a:sym typeface="M PLUS 1"/>
                </a:endParaRPr>
              </a:p>
            </p:txBody>
          </p:sp>
        </p:grpSp>
        <p:sp>
          <p:nvSpPr>
            <p:cNvPr id="456" name="Google Shape;456;p31"/>
            <p:cNvSpPr txBox="1"/>
            <p:nvPr/>
          </p:nvSpPr>
          <p:spPr>
            <a:xfrm>
              <a:off x="5236955" y="3584393"/>
              <a:ext cx="967200" cy="2010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2024年10月から</a:t>
              </a:r>
              <a:endParaRPr sz="800" b="1" dirty="0">
                <a:latin typeface="Yu Gothic" panose="020B0400000000000000" pitchFamily="34" charset="-128"/>
                <a:ea typeface="Yu Gothic" panose="020B0400000000000000" pitchFamily="34" charset="-128"/>
                <a:cs typeface="M PLUS 1"/>
                <a:sym typeface="M PLUS 1"/>
              </a:endParaRPr>
            </a:p>
          </p:txBody>
        </p:sp>
        <p:cxnSp>
          <p:nvCxnSpPr>
            <p:cNvPr id="457" name="Google Shape;457;p31"/>
            <p:cNvCxnSpPr>
              <a:cxnSpLocks/>
            </p:cNvCxnSpPr>
            <p:nvPr/>
          </p:nvCxnSpPr>
          <p:spPr>
            <a:xfrm>
              <a:off x="5953026" y="3309784"/>
              <a:ext cx="320155" cy="0"/>
            </a:xfrm>
            <a:prstGeom prst="straightConnector1">
              <a:avLst/>
            </a:prstGeom>
            <a:noFill/>
            <a:ln w="19050" cap="flat" cmpd="sng">
              <a:solidFill>
                <a:schemeClr val="dk1"/>
              </a:solidFill>
              <a:prstDash val="solid"/>
              <a:round/>
              <a:headEnd type="oval" w="med" len="med"/>
              <a:tailEnd type="none" w="med" len="med"/>
            </a:ln>
          </p:spPr>
        </p:cxnSp>
        <p:sp>
          <p:nvSpPr>
            <p:cNvPr id="458" name="Google Shape;458;p31"/>
            <p:cNvSpPr txBox="1"/>
            <p:nvPr/>
          </p:nvSpPr>
          <p:spPr>
            <a:xfrm>
              <a:off x="6204155" y="3087887"/>
              <a:ext cx="1253400" cy="530700"/>
            </a:xfrm>
            <a:prstGeom prst="rect">
              <a:avLst/>
            </a:prstGeom>
            <a:solidFill>
              <a:srgbClr val="D9D9D9"/>
            </a:solidFill>
            <a:ln>
              <a:noFill/>
            </a:ln>
          </p:spPr>
          <p:txBody>
            <a:bodyPr spcFirstLastPara="1" wrap="square" lIns="64575" tIns="64575" rIns="64575" bIns="64575" anchor="t" anchorCtr="0">
              <a:spAutoFit/>
            </a:bodyPr>
            <a:lstStyle/>
            <a:p>
              <a:pPr marL="0" lvl="0" indent="0" algn="l" rtl="0">
                <a:spcBef>
                  <a:spcPts val="0"/>
                </a:spcBef>
                <a:spcAft>
                  <a:spcPts val="0"/>
                </a:spcAft>
                <a:buNone/>
              </a:pPr>
              <a:r>
                <a:rPr lang="ja" sz="800" b="1" dirty="0">
                  <a:latin typeface="Yu Gothic" panose="020B0400000000000000" pitchFamily="34" charset="-128"/>
                  <a:ea typeface="Yu Gothic" panose="020B0400000000000000" pitchFamily="34" charset="-128"/>
                  <a:cs typeface="M PLUS 1"/>
                  <a:sym typeface="M PLUS 1"/>
                </a:rPr>
                <a:t>一部負担金:</a:t>
              </a:r>
              <a:endParaRPr sz="7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100-10=90円(9点)</a:t>
              </a:r>
              <a:endParaRPr sz="6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9点×30日=270点(2700円)</a:t>
              </a:r>
              <a:endParaRPr sz="6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600" dirty="0">
                  <a:latin typeface="Yu Gothic" panose="020B0400000000000000" pitchFamily="34" charset="-128"/>
                  <a:ea typeface="Yu Gothic" panose="020B0400000000000000" pitchFamily="34" charset="-128"/>
                  <a:cs typeface="M PLUS 1"/>
                  <a:sym typeface="M PLUS 1"/>
                </a:rPr>
                <a:t>2700円×0.3(3割)=810円</a:t>
              </a:r>
              <a:endParaRPr sz="600" dirty="0">
                <a:latin typeface="Yu Gothic" panose="020B0400000000000000" pitchFamily="34" charset="-128"/>
                <a:ea typeface="Yu Gothic" panose="020B0400000000000000" pitchFamily="34" charset="-128"/>
                <a:cs typeface="M PLUS 1"/>
                <a:sym typeface="M PLUS 1"/>
              </a:endParaRPr>
            </a:p>
          </p:txBody>
        </p:sp>
        <p:sp>
          <p:nvSpPr>
            <p:cNvPr id="459" name="Google Shape;459;p31"/>
            <p:cNvSpPr txBox="1"/>
            <p:nvPr/>
          </p:nvSpPr>
          <p:spPr>
            <a:xfrm>
              <a:off x="4694189" y="2731481"/>
              <a:ext cx="677400" cy="3906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600" b="1" dirty="0">
                  <a:latin typeface="Yu Gothic" panose="020B0400000000000000" pitchFamily="34" charset="-128"/>
                  <a:ea typeface="Yu Gothic" panose="020B0400000000000000" pitchFamily="34" charset="-128"/>
                  <a:cs typeface="M PLUS 1"/>
                  <a:sym typeface="M PLUS 1"/>
                </a:rPr>
                <a:t>負担金総額</a:t>
              </a:r>
              <a:br>
                <a:rPr lang="ja" sz="600" b="1" dirty="0">
                  <a:latin typeface="Yu Gothic" panose="020B0400000000000000" pitchFamily="34" charset="-128"/>
                  <a:ea typeface="Yu Gothic" panose="020B0400000000000000" pitchFamily="34" charset="-128"/>
                  <a:cs typeface="M PLUS 1"/>
                  <a:sym typeface="M PLUS 1"/>
                </a:rPr>
              </a:br>
              <a:r>
                <a:rPr lang="ja" sz="600" b="1" dirty="0">
                  <a:latin typeface="Yu Gothic" panose="020B0400000000000000" pitchFamily="34" charset="-128"/>
                  <a:ea typeface="Yu Gothic" panose="020B0400000000000000" pitchFamily="34" charset="-128"/>
                  <a:cs typeface="M PLUS 1"/>
                  <a:sym typeface="M PLUS 1"/>
                </a:rPr>
                <a:t>（薬剤料）</a:t>
              </a:r>
              <a:endParaRPr sz="600" b="1" dirty="0">
                <a:latin typeface="Yu Gothic" panose="020B0400000000000000" pitchFamily="34" charset="-128"/>
                <a:ea typeface="Yu Gothic" panose="020B0400000000000000" pitchFamily="34" charset="-128"/>
                <a:cs typeface="M PLUS 1"/>
                <a:sym typeface="M PLUS 1"/>
              </a:endParaRPr>
            </a:p>
            <a:p>
              <a:pPr marL="0" lvl="0" indent="0" algn="ctr" rtl="0">
                <a:spcBef>
                  <a:spcPts val="0"/>
                </a:spcBef>
                <a:spcAft>
                  <a:spcPts val="0"/>
                </a:spcAft>
                <a:buNone/>
              </a:pPr>
              <a:r>
                <a:rPr lang="ja" sz="600" b="1" dirty="0">
                  <a:latin typeface="Yu Gothic" panose="020B0400000000000000" pitchFamily="34" charset="-128"/>
                  <a:ea typeface="Yu Gothic" panose="020B0400000000000000" pitchFamily="34" charset="-128"/>
                  <a:cs typeface="M PLUS 1"/>
                  <a:sym typeface="M PLUS 1"/>
                </a:rPr>
                <a:t>1140円</a:t>
              </a:r>
              <a:endParaRPr sz="600" b="1" dirty="0">
                <a:latin typeface="Yu Gothic" panose="020B0400000000000000" pitchFamily="34" charset="-128"/>
                <a:ea typeface="Yu Gothic" panose="020B0400000000000000" pitchFamily="34" charset="-128"/>
                <a:cs typeface="M PLUS 1"/>
                <a:sym typeface="M PLUS 1"/>
              </a:endParaRPr>
            </a:p>
          </p:txBody>
        </p:sp>
      </p:grpSp>
      <p:pic>
        <p:nvPicPr>
          <p:cNvPr id="460" name="Google Shape;460;p31"/>
          <p:cNvPicPr preferRelativeResize="0"/>
          <p:nvPr/>
        </p:nvPicPr>
        <p:blipFill rotWithShape="1">
          <a:blip r:embed="rId6">
            <a:alphaModFix/>
          </a:blip>
          <a:srcRect l="31764" t="12072" r="31227" b="40768"/>
          <a:stretch/>
        </p:blipFill>
        <p:spPr>
          <a:xfrm>
            <a:off x="3798638" y="4597625"/>
            <a:ext cx="394950" cy="503279"/>
          </a:xfrm>
          <a:prstGeom prst="rect">
            <a:avLst/>
          </a:prstGeom>
          <a:noFill/>
          <a:ln>
            <a:noFill/>
          </a:ln>
        </p:spPr>
      </p:pic>
      <p:grpSp>
        <p:nvGrpSpPr>
          <p:cNvPr id="461" name="Google Shape;461;p31"/>
          <p:cNvGrpSpPr/>
          <p:nvPr/>
        </p:nvGrpSpPr>
        <p:grpSpPr>
          <a:xfrm>
            <a:off x="4274188" y="4597575"/>
            <a:ext cx="2943244" cy="503400"/>
            <a:chOff x="4551765" y="4588300"/>
            <a:chExt cx="2804960" cy="503400"/>
          </a:xfrm>
        </p:grpSpPr>
        <p:sp>
          <p:nvSpPr>
            <p:cNvPr id="462" name="Google Shape;462;p31"/>
            <p:cNvSpPr/>
            <p:nvPr/>
          </p:nvSpPr>
          <p:spPr>
            <a:xfrm>
              <a:off x="4706225" y="4588300"/>
              <a:ext cx="2650500" cy="503400"/>
            </a:xfrm>
            <a:prstGeom prst="roundRect">
              <a:avLst>
                <a:gd name="adj" fmla="val 1666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000" dirty="0">
                  <a:latin typeface="Yu Gothic" panose="020B0400000000000000" pitchFamily="34" charset="-128"/>
                  <a:ea typeface="Yu Gothic" panose="020B0400000000000000" pitchFamily="34" charset="-128"/>
                  <a:cs typeface="M PLUS 1"/>
                  <a:sym typeface="M PLUS 1"/>
                </a:rPr>
                <a:t>将来にわたって国民皆保険を守るため</a:t>
              </a:r>
              <a:endParaRPr sz="1000" dirty="0">
                <a:latin typeface="Yu Gothic" panose="020B0400000000000000" pitchFamily="34" charset="-128"/>
                <a:ea typeface="Yu Gothic" panose="020B0400000000000000" pitchFamily="34" charset="-128"/>
                <a:cs typeface="M PLUS 1"/>
                <a:sym typeface="M PLUS 1"/>
              </a:endParaRPr>
            </a:p>
            <a:p>
              <a:pPr marL="0" lvl="0" indent="0" algn="l" rtl="0">
                <a:spcBef>
                  <a:spcPts val="0"/>
                </a:spcBef>
                <a:spcAft>
                  <a:spcPts val="0"/>
                </a:spcAft>
                <a:buNone/>
              </a:pPr>
              <a:r>
                <a:rPr lang="ja" sz="1000" dirty="0">
                  <a:latin typeface="Yu Gothic" panose="020B0400000000000000" pitchFamily="34" charset="-128"/>
                  <a:ea typeface="Yu Gothic" panose="020B0400000000000000" pitchFamily="34" charset="-128"/>
                  <a:cs typeface="M PLUS 1"/>
                  <a:sym typeface="M PLUS 1"/>
                </a:rPr>
                <a:t>皆さまのご理解とご協力をお願いいたします</a:t>
              </a:r>
              <a:endParaRPr sz="1000" dirty="0">
                <a:latin typeface="Yu Gothic" panose="020B0400000000000000" pitchFamily="34" charset="-128"/>
                <a:ea typeface="Yu Gothic" panose="020B0400000000000000" pitchFamily="34" charset="-128"/>
                <a:cs typeface="M PLUS 1"/>
                <a:sym typeface="M PLUS 1"/>
              </a:endParaRPr>
            </a:p>
          </p:txBody>
        </p:sp>
        <p:sp>
          <p:nvSpPr>
            <p:cNvPr id="463" name="Google Shape;463;p31"/>
            <p:cNvSpPr/>
            <p:nvPr/>
          </p:nvSpPr>
          <p:spPr>
            <a:xfrm rot="-5400000">
              <a:off x="4540125" y="4765513"/>
              <a:ext cx="172275" cy="148995"/>
            </a:xfrm>
            <a:prstGeom prst="flowChartExtract">
              <a:avLst/>
            </a:pr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87"/>
        <p:cNvGrpSpPr/>
        <p:nvPr/>
      </p:nvGrpSpPr>
      <p:grpSpPr>
        <a:xfrm>
          <a:off x="0" y="0"/>
          <a:ext cx="0" cy="0"/>
          <a:chOff x="0" y="0"/>
          <a:chExt cx="0" cy="0"/>
        </a:xfrm>
      </p:grpSpPr>
      <p:sp>
        <p:nvSpPr>
          <p:cNvPr id="388" name="Google Shape;388;p31"/>
          <p:cNvSpPr txBox="1"/>
          <p:nvPr/>
        </p:nvSpPr>
        <p:spPr>
          <a:xfrm>
            <a:off x="1473300" y="493200"/>
            <a:ext cx="1980000" cy="4500000"/>
          </a:xfrm>
          <a:prstGeom prst="rect">
            <a:avLst/>
          </a:prstGeom>
          <a:solidFill>
            <a:srgbClr val="FFFFFF"/>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nvGrpSpPr>
          <p:cNvPr id="389" name="Google Shape;389;p31"/>
          <p:cNvGrpSpPr/>
          <p:nvPr/>
        </p:nvGrpSpPr>
        <p:grpSpPr>
          <a:xfrm>
            <a:off x="4191300" y="493200"/>
            <a:ext cx="1980000" cy="3600000"/>
            <a:chOff x="4191300" y="493200"/>
            <a:chExt cx="1980000" cy="3600000"/>
          </a:xfrm>
        </p:grpSpPr>
        <p:sp>
          <p:nvSpPr>
            <p:cNvPr id="390" name="Google Shape;390;p31"/>
            <p:cNvSpPr txBox="1"/>
            <p:nvPr/>
          </p:nvSpPr>
          <p:spPr>
            <a:xfrm>
              <a:off x="4191300" y="493200"/>
              <a:ext cx="1980000" cy="3600000"/>
            </a:xfrm>
            <a:prstGeom prst="rect">
              <a:avLst/>
            </a:pr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91" name="Google Shape;391;p31"/>
            <p:cNvSpPr txBox="1"/>
            <p:nvPr/>
          </p:nvSpPr>
          <p:spPr>
            <a:xfrm>
              <a:off x="4435200" y="738025"/>
              <a:ext cx="1492200" cy="29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4800" b="1" dirty="0">
                  <a:solidFill>
                    <a:srgbClr val="FFFFFF"/>
                  </a:solidFill>
                  <a:latin typeface="游ゴシック" panose="020B0400000000000000" pitchFamily="50" charset="-128"/>
                  <a:ea typeface="游ゴシック" panose="020B0400000000000000" pitchFamily="50" charset="-128"/>
                  <a:cs typeface="BIZ UDPGothic"/>
                  <a:sym typeface="BIZ UDPGothic"/>
                </a:rPr>
                <a:t>指労定災</a:t>
              </a:r>
              <a:endParaRPr sz="48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4800" b="1" dirty="0">
                  <a:solidFill>
                    <a:srgbClr val="FFFFFF"/>
                  </a:solidFill>
                  <a:latin typeface="游ゴシック" panose="020B0400000000000000" pitchFamily="50" charset="-128"/>
                  <a:ea typeface="游ゴシック" panose="020B0400000000000000" pitchFamily="50" charset="-128"/>
                  <a:cs typeface="BIZ UDPGothic"/>
                  <a:sym typeface="BIZ UDPGothic"/>
                </a:rPr>
                <a:t>薬保</a:t>
              </a:r>
              <a:endParaRPr sz="48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4800" b="1" dirty="0">
                  <a:solidFill>
                    <a:srgbClr val="FFFFFF"/>
                  </a:solidFill>
                  <a:latin typeface="游ゴシック" panose="020B0400000000000000" pitchFamily="50" charset="-128"/>
                  <a:ea typeface="游ゴシック" panose="020B0400000000000000" pitchFamily="50" charset="-128"/>
                  <a:cs typeface="BIZ UDPGothic"/>
                  <a:sym typeface="BIZ UDPGothic"/>
                </a:rPr>
                <a:t>局険</a:t>
              </a:r>
              <a:endParaRPr sz="48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sp>
        <p:nvSpPr>
          <p:cNvPr id="392" name="Google Shape;392;p31"/>
          <p:cNvSpPr txBox="1"/>
          <p:nvPr/>
        </p:nvSpPr>
        <p:spPr>
          <a:xfrm>
            <a:off x="2076300" y="567900"/>
            <a:ext cx="774000" cy="43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生</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活</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保</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護</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法</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指</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定</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endParaRPr sz="4800" dirty="0">
              <a:latin typeface="游ゴシック" panose="020B0400000000000000" pitchFamily="50" charset="-128"/>
              <a:ea typeface="游ゴシック" panose="020B0400000000000000" pitchFamily="50" charset="-128"/>
              <a:cs typeface="M PLUS Rounded 1c"/>
              <a:sym typeface="M PLUS Rounded 1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8"/>
          <p:cNvPicPr preferRelativeResize="0"/>
          <p:nvPr/>
        </p:nvPicPr>
        <p:blipFill>
          <a:blip r:embed="rId3">
            <a:alphaModFix/>
          </a:blip>
          <a:stretch>
            <a:fillRect/>
          </a:stretch>
        </p:blipFill>
        <p:spPr>
          <a:xfrm>
            <a:off x="877875" y="2043550"/>
            <a:ext cx="1141000" cy="1385675"/>
          </a:xfrm>
          <a:prstGeom prst="rect">
            <a:avLst/>
          </a:prstGeom>
          <a:noFill/>
          <a:ln>
            <a:noFill/>
          </a:ln>
        </p:spPr>
      </p:pic>
      <p:sp>
        <p:nvSpPr>
          <p:cNvPr id="123" name="Google Shape;123;p18"/>
          <p:cNvSpPr txBox="1"/>
          <p:nvPr/>
        </p:nvSpPr>
        <p:spPr>
          <a:xfrm>
            <a:off x="0" y="82750"/>
            <a:ext cx="7560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調剤基本料と薬剤服用歴の活用について</a:t>
            </a:r>
            <a:endParaRPr sz="2400" b="1" dirty="0">
              <a:latin typeface="游ゴシック" panose="020B0400000000000000" pitchFamily="50" charset="-128"/>
              <a:ea typeface="游ゴシック" panose="020B0400000000000000" pitchFamily="50" charset="-128"/>
              <a:cs typeface="BIZ UDPGothic"/>
              <a:sym typeface="BIZ UDPGothic"/>
            </a:endParaRPr>
          </a:p>
        </p:txBody>
      </p:sp>
      <p:grpSp>
        <p:nvGrpSpPr>
          <p:cNvPr id="124" name="Google Shape;124;p18"/>
          <p:cNvGrpSpPr/>
          <p:nvPr/>
        </p:nvGrpSpPr>
        <p:grpSpPr>
          <a:xfrm>
            <a:off x="566775" y="625775"/>
            <a:ext cx="6463200" cy="1261000"/>
            <a:chOff x="459850" y="979500"/>
            <a:chExt cx="6463200" cy="1261000"/>
          </a:xfrm>
        </p:grpSpPr>
        <p:sp>
          <p:nvSpPr>
            <p:cNvPr id="125" name="Google Shape;125;p18"/>
            <p:cNvSpPr/>
            <p:nvPr/>
          </p:nvSpPr>
          <p:spPr>
            <a:xfrm rot="10800000">
              <a:off x="1116625" y="2055150"/>
              <a:ext cx="341625" cy="185350"/>
            </a:xfrm>
            <a:prstGeom prst="flowChartExtract">
              <a:avLst/>
            </a:prstGeom>
            <a:solidFill>
              <a:srgbClr val="EFEFEF"/>
            </a:solidFill>
            <a:ln w="9525" cap="flat" cmpd="sng">
              <a:solidFill>
                <a:srgbClr val="EFEFEF"/>
              </a:solidFill>
              <a:prstDash val="solid"/>
              <a:round/>
              <a:headEnd type="none" w="sm" len="sm"/>
              <a:tailEnd type="none" w="sm" len="sm"/>
            </a:ln>
          </p:spPr>
          <p:txBody>
            <a:bodyPr spcFirstLastPara="1" wrap="square" lIns="129450" tIns="129450" rIns="129450" bIns="129450"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26" name="Google Shape;126;p18"/>
            <p:cNvSpPr txBox="1"/>
            <p:nvPr/>
          </p:nvSpPr>
          <p:spPr>
            <a:xfrm>
              <a:off x="459850" y="979500"/>
              <a:ext cx="6463200" cy="1109700"/>
            </a:xfrm>
            <a:prstGeom prst="rect">
              <a:avLst/>
            </a:prstGeom>
            <a:solidFill>
              <a:srgbClr val="EFEFEF"/>
            </a:solidFill>
            <a:ln>
              <a:noFill/>
            </a:ln>
          </p:spPr>
          <p:txBody>
            <a:bodyPr spcFirstLastPara="1" wrap="square" lIns="449975" tIns="91425" rIns="91425" bIns="91425" anchor="b" anchorCtr="0">
              <a:noAutofit/>
            </a:bodyPr>
            <a:lstStyle/>
            <a:p>
              <a:pPr marL="0" marR="0" lvl="0" indent="0" algn="l" rtl="0">
                <a:spcBef>
                  <a:spcPts val="0"/>
                </a:spcBef>
                <a:spcAft>
                  <a:spcPts val="0"/>
                </a:spcAft>
                <a:buNone/>
              </a:pPr>
              <a:r>
                <a:rPr lang="ja" sz="1200" dirty="0">
                  <a:latin typeface="游ゴシック" panose="020B0400000000000000" pitchFamily="50" charset="-128"/>
                  <a:ea typeface="游ゴシック" panose="020B0400000000000000" pitchFamily="50" charset="-128"/>
                  <a:cs typeface="BIZ UDPGothic"/>
                  <a:sym typeface="BIZ UDPGothic"/>
                </a:rPr>
                <a:t>当薬局の調剤基本料は以下の通りです。また、患者様が薬を安心して安全にご使用いただけるよう、薬の使用履歴（薬剤服用歴）を活用しています。この履歴に基づき、薬の服用方法や市販薬との相互作用について説明し、その内容を記録しています。</a:t>
              </a:r>
              <a:endParaRPr sz="12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1000"/>
                </a:spcBef>
                <a:spcAft>
                  <a:spcPts val="0"/>
                </a:spcAft>
                <a:buNone/>
              </a:pPr>
              <a:r>
                <a:rPr lang="ja" sz="1000" dirty="0">
                  <a:solidFill>
                    <a:srgbClr val="000000"/>
                  </a:solidFill>
                  <a:latin typeface="游ゴシック" panose="020B0400000000000000" pitchFamily="50" charset="-128"/>
                  <a:ea typeface="游ゴシック" panose="020B0400000000000000" pitchFamily="50" charset="-128"/>
                  <a:cs typeface="M PLUS 1p"/>
                  <a:sym typeface="M PLUS 1p"/>
                </a:rPr>
                <a:t>※</a:t>
              </a:r>
              <a:r>
                <a:rPr lang="ja" sz="1000" dirty="0">
                  <a:latin typeface="游ゴシック" panose="020B0400000000000000" pitchFamily="50" charset="-128"/>
                  <a:ea typeface="游ゴシック" panose="020B0400000000000000" pitchFamily="50" charset="-128"/>
                  <a:cs typeface="M PLUS 1p"/>
                  <a:sym typeface="M PLUS 1p"/>
                </a:rPr>
                <a:t>患者様の個人情報は、当薬局の個人情報の保護方針に基づき厳重に管理いたします。もし疑問やご質問がありましたら、遠慮なく当薬局のスタッフにご相談ください。</a:t>
              </a:r>
              <a:endParaRPr sz="1000" dirty="0">
                <a:latin typeface="游ゴシック" panose="020B0400000000000000" pitchFamily="50" charset="-128"/>
                <a:ea typeface="游ゴシック" panose="020B0400000000000000" pitchFamily="50" charset="-128"/>
                <a:cs typeface="M PLUS 1p"/>
                <a:sym typeface="M PLUS 1p"/>
              </a:endParaRPr>
            </a:p>
          </p:txBody>
        </p:sp>
      </p:grpSp>
      <p:sp>
        <p:nvSpPr>
          <p:cNvPr id="127" name="Google Shape;127;p18"/>
          <p:cNvSpPr txBox="1"/>
          <p:nvPr/>
        </p:nvSpPr>
        <p:spPr>
          <a:xfrm>
            <a:off x="2499500" y="1747400"/>
            <a:ext cx="4103400" cy="1892100"/>
          </a:xfrm>
          <a:prstGeom prst="rect">
            <a:avLst/>
          </a:prstGeom>
          <a:noFill/>
          <a:ln>
            <a:noFill/>
          </a:ln>
        </p:spPr>
        <p:txBody>
          <a:bodyPr spcFirstLastPara="1" wrap="square" lIns="129450" tIns="57600" rIns="129450" bIns="129450" anchor="t" anchorCtr="0">
            <a:noAutofit/>
          </a:bodyPr>
          <a:lstStyle/>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調剤基本料１</a:t>
            </a:r>
            <a:r>
              <a:rPr lang="ja" b="1" dirty="0">
                <a:latin typeface="游ゴシック" panose="020B0400000000000000" pitchFamily="50" charset="-128"/>
                <a:ea typeface="游ゴシック" panose="020B0400000000000000" pitchFamily="50" charset="-128"/>
                <a:cs typeface="BIZ UDGothic"/>
                <a:sym typeface="BIZ UDGothic"/>
              </a:rPr>
              <a:t>・・・・・・・・・</a:t>
            </a:r>
            <a:r>
              <a:rPr lang="ja" sz="2400" dirty="0">
                <a:latin typeface="游ゴシック" panose="020B0400000000000000" pitchFamily="50" charset="-128"/>
                <a:ea typeface="游ゴシック" panose="020B0400000000000000" pitchFamily="50" charset="-128"/>
                <a:cs typeface="BIZ UDGothic"/>
                <a:sym typeface="BIZ UDGothic"/>
              </a:rPr>
              <a:t>45</a:t>
            </a:r>
            <a:r>
              <a:rPr lang="ja" sz="1800" dirty="0">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後発医薬品調剤体制加算</a:t>
            </a:r>
            <a:r>
              <a:rPr lang="en-US" altLang="ja" dirty="0">
                <a:latin typeface="游ゴシック" panose="020B0400000000000000" pitchFamily="50" charset="-128"/>
                <a:ea typeface="游ゴシック" panose="020B0400000000000000" pitchFamily="50" charset="-128"/>
                <a:cs typeface="BIZ UDGothic"/>
                <a:sym typeface="BIZ UDGothic"/>
              </a:rPr>
              <a:t>2</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en-US" altLang="ja" sz="2400" dirty="0">
                <a:latin typeface="游ゴシック" panose="020B0400000000000000" pitchFamily="50" charset="-128"/>
                <a:ea typeface="游ゴシック" panose="020B0400000000000000" pitchFamily="50" charset="-128"/>
                <a:cs typeface="BIZ UDGothic"/>
                <a:sym typeface="BIZ UDGothic"/>
              </a:rPr>
              <a:t>28</a:t>
            </a:r>
            <a:r>
              <a:rPr lang="ja" sz="1800" dirty="0">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地域支援体制加算</a:t>
            </a:r>
            <a:r>
              <a:rPr lang="en-US" altLang="ja" dirty="0">
                <a:latin typeface="游ゴシック" panose="020B0400000000000000" pitchFamily="50" charset="-128"/>
                <a:ea typeface="游ゴシック" panose="020B0400000000000000" pitchFamily="50" charset="-128"/>
                <a:cs typeface="BIZ UDGothic"/>
                <a:sym typeface="BIZ UDGothic"/>
              </a:rPr>
              <a:t>2</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ja" b="1" dirty="0">
                <a:latin typeface="游ゴシック" panose="020B0400000000000000" pitchFamily="50" charset="-128"/>
                <a:ea typeface="游ゴシック" panose="020B0400000000000000" pitchFamily="50" charset="-128"/>
                <a:cs typeface="BIZ UDGothic"/>
                <a:sym typeface="BIZ UDGothic"/>
              </a:rPr>
              <a:t>・</a:t>
            </a:r>
            <a:r>
              <a:rPr lang="en-US" altLang="ja" sz="2400" dirty="0">
                <a:latin typeface="游ゴシック" panose="020B0400000000000000" pitchFamily="50" charset="-128"/>
                <a:ea typeface="游ゴシック" panose="020B0400000000000000" pitchFamily="50" charset="-128"/>
                <a:cs typeface="BIZ UDGothic"/>
                <a:sym typeface="BIZ UDGothic"/>
              </a:rPr>
              <a:t>40</a:t>
            </a:r>
            <a:r>
              <a:rPr lang="ja" sz="1800" dirty="0">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医療 DX 推進体制整備加算</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ja" b="1" dirty="0">
                <a:latin typeface="游ゴシック" panose="020B0400000000000000" pitchFamily="50" charset="-128"/>
                <a:ea typeface="游ゴシック" panose="020B0400000000000000" pitchFamily="50" charset="-128"/>
                <a:cs typeface="BIZ UDGothic"/>
                <a:sym typeface="BIZ UDGothic"/>
              </a:rPr>
              <a:t>・</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en-US" altLang="ja" sz="2400" b="1" dirty="0">
                <a:solidFill>
                  <a:srgbClr val="000000"/>
                </a:solidFill>
                <a:latin typeface="游ゴシック" panose="020B0400000000000000" pitchFamily="50" charset="-128"/>
                <a:ea typeface="游ゴシック" panose="020B0400000000000000" pitchFamily="50" charset="-128"/>
                <a:cs typeface="BIZ UDGothic"/>
                <a:sym typeface="BIZ UDGothic"/>
              </a:rPr>
              <a:t>  </a:t>
            </a:r>
            <a:r>
              <a:rPr lang="ja" sz="1800" dirty="0">
                <a:solidFill>
                  <a:srgbClr val="000000"/>
                </a:solidFill>
                <a:latin typeface="游ゴシック" panose="020B0400000000000000" pitchFamily="50" charset="-128"/>
                <a:ea typeface="游ゴシック" panose="020B0400000000000000" pitchFamily="50" charset="-128"/>
                <a:cs typeface="BIZ UDGothic"/>
                <a:sym typeface="BIZ UDGothic"/>
              </a:rPr>
              <a:t>点</a:t>
            </a:r>
            <a:endParaRPr sz="18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Clr>
                <a:schemeClr val="dk1"/>
              </a:buClr>
              <a:buSzPts val="1100"/>
              <a:buFont typeface="Arial"/>
              <a:buNone/>
            </a:pPr>
            <a:r>
              <a:rPr lang="ja" dirty="0">
                <a:solidFill>
                  <a:schemeClr val="dk1"/>
                </a:solidFill>
                <a:latin typeface="游ゴシック" panose="020B0400000000000000" pitchFamily="50" charset="-128"/>
                <a:ea typeface="游ゴシック" panose="020B0400000000000000" pitchFamily="50" charset="-128"/>
                <a:cs typeface="BIZ UDGothic"/>
                <a:sym typeface="BIZ UDGothic"/>
              </a:rPr>
              <a:t>連携強化加算</a:t>
            </a:r>
            <a:r>
              <a:rPr lang="ja" b="1" dirty="0">
                <a:solidFill>
                  <a:schemeClr val="dk1"/>
                </a:solidFill>
                <a:latin typeface="游ゴシック" panose="020B0400000000000000" pitchFamily="50" charset="-128"/>
                <a:ea typeface="游ゴシック" panose="020B0400000000000000" pitchFamily="50" charset="-128"/>
                <a:cs typeface="BIZ UDGothic"/>
                <a:sym typeface="BIZ UDGothic"/>
              </a:rPr>
              <a:t>・・・・・・・・・</a:t>
            </a:r>
            <a:r>
              <a:rPr lang="ja" sz="2400" dirty="0">
                <a:solidFill>
                  <a:schemeClr val="dk1"/>
                </a:solidFill>
                <a:latin typeface="游ゴシック" panose="020B0400000000000000" pitchFamily="50" charset="-128"/>
                <a:ea typeface="游ゴシック" panose="020B0400000000000000" pitchFamily="50" charset="-128"/>
                <a:cs typeface="BIZ UDGothic"/>
                <a:sym typeface="BIZ UDGothic"/>
              </a:rPr>
              <a:t> </a:t>
            </a:r>
            <a:r>
              <a:rPr lang="en-US" altLang="ja" sz="2400" dirty="0">
                <a:solidFill>
                  <a:schemeClr val="dk1"/>
                </a:solidFill>
                <a:latin typeface="游ゴシック" panose="020B0400000000000000" pitchFamily="50" charset="-128"/>
                <a:ea typeface="游ゴシック" panose="020B0400000000000000" pitchFamily="50" charset="-128"/>
                <a:cs typeface="BIZ UDGothic"/>
                <a:sym typeface="BIZ UDGothic"/>
              </a:rPr>
              <a:t> </a:t>
            </a:r>
            <a:r>
              <a:rPr lang="ja" sz="2400" dirty="0">
                <a:solidFill>
                  <a:schemeClr val="dk1"/>
                </a:solidFill>
                <a:latin typeface="游ゴシック" panose="020B0400000000000000" pitchFamily="50" charset="-128"/>
                <a:ea typeface="游ゴシック" panose="020B0400000000000000" pitchFamily="50" charset="-128"/>
                <a:cs typeface="BIZ UDGothic"/>
                <a:sym typeface="BIZ UDGothic"/>
              </a:rPr>
              <a:t>5</a:t>
            </a:r>
            <a:r>
              <a:rPr lang="ja" sz="1800" dirty="0">
                <a:solidFill>
                  <a:schemeClr val="dk1"/>
                </a:solidFill>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endParaRPr sz="1800" dirty="0">
              <a:latin typeface="游ゴシック" panose="020B0400000000000000" pitchFamily="50" charset="-128"/>
              <a:ea typeface="游ゴシック" panose="020B0400000000000000" pitchFamily="50" charset="-128"/>
              <a:cs typeface="BIZ UDGothic"/>
              <a:sym typeface="BIZ UDGothic"/>
            </a:endParaRPr>
          </a:p>
        </p:txBody>
      </p:sp>
      <p:sp>
        <p:nvSpPr>
          <p:cNvPr id="128" name="Google Shape;128;p18"/>
          <p:cNvSpPr txBox="1"/>
          <p:nvPr/>
        </p:nvSpPr>
        <p:spPr>
          <a:xfrm>
            <a:off x="256025" y="3645000"/>
            <a:ext cx="7022700" cy="1818053"/>
          </a:xfrm>
          <a:prstGeom prst="rect">
            <a:avLst/>
          </a:prstGeom>
          <a:noFill/>
          <a:ln>
            <a:noFill/>
          </a:ln>
        </p:spPr>
        <p:txBody>
          <a:bodyPr spcFirstLastPara="1" wrap="square" lIns="317825" tIns="64575" rIns="64575" bIns="64575" anchor="t" anchorCtr="0">
            <a:spAutoFit/>
          </a:bodyPr>
          <a:lstStyle/>
          <a:p>
            <a:pPr marL="0" lvl="0" indent="0" algn="l" rtl="0">
              <a:spcBef>
                <a:spcPts val="0"/>
              </a:spcBef>
              <a:spcAft>
                <a:spcPts val="0"/>
              </a:spcAft>
              <a:buNone/>
            </a:pPr>
            <a:r>
              <a:rPr lang="ja" sz="1200" dirty="0">
                <a:highlight>
                  <a:srgbClr val="EFEFEF"/>
                </a:highlight>
                <a:latin typeface="游ゴシック" panose="020B0400000000000000" pitchFamily="50" charset="-128"/>
                <a:ea typeface="游ゴシック" panose="020B0400000000000000" pitchFamily="50" charset="-128"/>
                <a:cs typeface="BIZ UDPGothic"/>
                <a:sym typeface="BIZ UDPGothic"/>
              </a:rPr>
              <a:t>当薬局では、医療の透明化と患者さんへの情報提供を積極的に推進していく観点から、領収書発行の際に、「個別の調剤報酬の算定項目が分かる明細書」を無料で発行しております。</a:t>
            </a:r>
            <a:endParaRPr sz="1200" dirty="0">
              <a:solidFill>
                <a:srgbClr val="000000"/>
              </a:solidFill>
              <a:highlight>
                <a:srgbClr val="EFEFE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800"/>
              </a:spcBef>
              <a:spcAft>
                <a:spcPts val="0"/>
              </a:spcAft>
              <a:buNone/>
            </a:pPr>
            <a:r>
              <a:rPr lang="ja" sz="900" dirty="0">
                <a:solidFill>
                  <a:srgbClr val="000000"/>
                </a:solidFill>
                <a:latin typeface="游ゴシック" panose="020B0400000000000000" pitchFamily="50" charset="-128"/>
                <a:ea typeface="游ゴシック" panose="020B0400000000000000" pitchFamily="50" charset="-128"/>
                <a:cs typeface="BIZ UDPGothic"/>
                <a:sym typeface="BIZ UDPGothic"/>
              </a:rPr>
              <a:t>明細書の発行を希望されない場合は事前に申し出てください。</a:t>
            </a:r>
            <a:endParaRPr sz="9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900" dirty="0">
                <a:latin typeface="游ゴシック" panose="020B0400000000000000" pitchFamily="50" charset="-128"/>
                <a:ea typeface="游ゴシック" panose="020B0400000000000000" pitchFamily="50" charset="-128"/>
                <a:cs typeface="BIZ UDPGothic"/>
                <a:sym typeface="BIZ UDPGothic"/>
              </a:rPr>
              <a:t>※</a:t>
            </a:r>
            <a:r>
              <a:rPr lang="ja" sz="900"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rPr>
              <a:t>平成30年より公費負担医療で自己負担が発生しない患者様についても明細書の発行が義務付けられております。</a:t>
            </a:r>
            <a:endParaRPr sz="900"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None/>
            </a:pPr>
            <a:r>
              <a:rPr lang="ja" sz="900" dirty="0">
                <a:solidFill>
                  <a:schemeClr val="dk1"/>
                </a:solidFill>
                <a:latin typeface="游ゴシック" panose="020B0400000000000000" pitchFamily="50" charset="-128"/>
                <a:ea typeface="游ゴシック" panose="020B0400000000000000" pitchFamily="50" charset="-128"/>
                <a:cs typeface="BIZ UDPGothic"/>
                <a:sym typeface="BIZ UDPGothic"/>
              </a:rPr>
              <a:t>処方箋受付数は月1,800回以下、グループ内の薬局数は300店舗未満、グループ全体の合計受付数は月4万回未満です。医薬品取引価格の妥結率は5割以上で、地方厚生局に報告済みです。特定医療機関からの賃貸関係はありません。後発医薬品の調剤率は50％以上です。非常時対応のための連携体制が整えています。</a:t>
            </a:r>
            <a:endParaRPr sz="9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1000"/>
              </a:spcAft>
              <a:buNone/>
            </a:pPr>
            <a:endParaRPr sz="9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129" name="Google Shape;129;p18"/>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ctrTitle"/>
          </p:nvPr>
        </p:nvSpPr>
        <p:spPr>
          <a:xfrm>
            <a:off x="250000" y="65375"/>
            <a:ext cx="7144800" cy="1360800"/>
          </a:xfrm>
          <a:prstGeom prst="rect">
            <a:avLst/>
          </a:prstGeom>
        </p:spPr>
        <p:txBody>
          <a:bodyPr spcFirstLastPara="1" wrap="square" lIns="317825" tIns="64575" rIns="64575" bIns="64575" anchor="ctr" anchorCtr="0">
            <a:noAutofit/>
          </a:bodyPr>
          <a:lstStyle/>
          <a:p>
            <a:pPr marL="0" marR="190500" lvl="0" indent="0" algn="l" rtl="0">
              <a:spcBef>
                <a:spcPts val="0"/>
              </a:spcBef>
              <a:spcAft>
                <a:spcPts val="0"/>
              </a:spcAft>
              <a:buClr>
                <a:schemeClr val="dk1"/>
              </a:buClr>
              <a:buSzPts val="800"/>
              <a:buFont typeface="Arial"/>
              <a:buNone/>
            </a:pP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当薬局では適正な医療費で持続可能な医療制度の維持や未来のために、ジェネリック医薬品の調剤を積極的に行っています。</a:t>
            </a:r>
            <a:endParaRPr sz="24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135" name="Google Shape;135;p19"/>
          <p:cNvSpPr txBox="1"/>
          <p:nvPr/>
        </p:nvSpPr>
        <p:spPr>
          <a:xfrm>
            <a:off x="611475" y="4233800"/>
            <a:ext cx="64632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当薬局では、ジェネリック医薬品（後発医薬品）を積極的に調剤し、後発医薬品体制加算を算定しています。</a:t>
            </a:r>
            <a:endParaRPr b="1" dirty="0">
              <a:latin typeface="游ゴシック" panose="020B0400000000000000" pitchFamily="50" charset="-128"/>
              <a:ea typeface="游ゴシック" panose="020B0400000000000000" pitchFamily="50" charset="-128"/>
              <a:cs typeface="BIZ UDPGothic"/>
              <a:sym typeface="BIZ UDPGothic"/>
            </a:endParaRPr>
          </a:p>
        </p:txBody>
      </p:sp>
      <p:pic>
        <p:nvPicPr>
          <p:cNvPr id="136" name="Google Shape;136;p19"/>
          <p:cNvPicPr preferRelativeResize="0"/>
          <p:nvPr/>
        </p:nvPicPr>
        <p:blipFill rotWithShape="1">
          <a:blip r:embed="rId3">
            <a:alphaModFix/>
          </a:blip>
          <a:srcRect/>
          <a:stretch/>
        </p:blipFill>
        <p:spPr>
          <a:xfrm>
            <a:off x="3011100" y="1446422"/>
            <a:ext cx="2767124" cy="2767124"/>
          </a:xfrm>
          <a:prstGeom prst="rect">
            <a:avLst/>
          </a:prstGeom>
          <a:noFill/>
          <a:ln>
            <a:noFill/>
          </a:ln>
        </p:spPr>
      </p:pic>
      <p:grpSp>
        <p:nvGrpSpPr>
          <p:cNvPr id="137" name="Google Shape;137;p19"/>
          <p:cNvGrpSpPr/>
          <p:nvPr/>
        </p:nvGrpSpPr>
        <p:grpSpPr>
          <a:xfrm>
            <a:off x="687950" y="2079988"/>
            <a:ext cx="2487000" cy="1500000"/>
            <a:chOff x="611475" y="1740000"/>
            <a:chExt cx="2487000" cy="1500000"/>
          </a:xfrm>
        </p:grpSpPr>
        <p:sp>
          <p:nvSpPr>
            <p:cNvPr id="138" name="Google Shape;138;p19"/>
            <p:cNvSpPr/>
            <p:nvPr/>
          </p:nvSpPr>
          <p:spPr>
            <a:xfrm>
              <a:off x="611475" y="1740000"/>
              <a:ext cx="2247000" cy="15000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 sz="1800" b="1" dirty="0">
                  <a:solidFill>
                    <a:schemeClr val="dk1"/>
                  </a:solidFill>
                  <a:latin typeface="游ゴシック" panose="020B0400000000000000" pitchFamily="50" charset="-128"/>
                  <a:ea typeface="游ゴシック" panose="020B0400000000000000" pitchFamily="50" charset="-128"/>
                  <a:cs typeface="BIZ UDPGothic"/>
                  <a:sym typeface="BIZ UDPGothic"/>
                </a:rPr>
                <a:t>ジェネリック医薬品に変更を希望される方は薬剤師にご相談ください。</a:t>
              </a:r>
              <a:endParaRPr b="1" dirty="0">
                <a:latin typeface="游ゴシック" panose="020B0400000000000000" pitchFamily="50" charset="-128"/>
                <a:ea typeface="游ゴシック" panose="020B0400000000000000" pitchFamily="50" charset="-128"/>
                <a:cs typeface="BIZ UDPGothic"/>
                <a:sym typeface="BIZ UDPGothic"/>
              </a:endParaRPr>
            </a:p>
          </p:txBody>
        </p:sp>
        <p:sp>
          <p:nvSpPr>
            <p:cNvPr id="139" name="Google Shape;139;p19"/>
            <p:cNvSpPr/>
            <p:nvPr/>
          </p:nvSpPr>
          <p:spPr>
            <a:xfrm rot="5400000">
              <a:off x="2820525" y="2693450"/>
              <a:ext cx="315900" cy="240000"/>
            </a:xfrm>
            <a:prstGeom prst="triangle">
              <a:avLst>
                <a:gd name="adj"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140" name="Google Shape;140;p19"/>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p:nvPr/>
        </p:nvSpPr>
        <p:spPr>
          <a:xfrm>
            <a:off x="228751" y="214156"/>
            <a:ext cx="7102500" cy="368100"/>
          </a:xfrm>
          <a:prstGeom prst="rect">
            <a:avLst/>
          </a:prstGeom>
          <a:noFill/>
          <a:ln>
            <a:noFill/>
          </a:ln>
        </p:spPr>
        <p:txBody>
          <a:bodyPr spcFirstLastPara="1" wrap="square" lIns="91425" tIns="91425" rIns="91425" bIns="91425" anchor="ctr" anchorCtr="0">
            <a:noAutofit/>
          </a:bodyPr>
          <a:lstStyle/>
          <a:p>
            <a:pPr marL="0" marR="254000" lvl="0" indent="0" algn="ctr" rtl="0">
              <a:spcBef>
                <a:spcPts val="0"/>
              </a:spcBef>
              <a:spcAft>
                <a:spcPts val="0"/>
              </a:spcAft>
              <a:buClr>
                <a:schemeClr val="dk1"/>
              </a:buClr>
              <a:buSzPts val="1600"/>
              <a:buFont typeface="Arial"/>
              <a:buNone/>
            </a:pPr>
            <a:r>
              <a:rPr lang="ja" sz="2400" b="1" dirty="0">
                <a:solidFill>
                  <a:schemeClr val="dk1"/>
                </a:solidFill>
                <a:latin typeface="游ゴシック" panose="020B0400000000000000" pitchFamily="50" charset="-128"/>
                <a:ea typeface="游ゴシック" panose="020B0400000000000000" pitchFamily="50" charset="-128"/>
                <a:cs typeface="BIZ UDPGothic"/>
                <a:sym typeface="BIZ UDPGothic"/>
              </a:rPr>
              <a:t>地域に貢献する薬局になるためにしていること</a:t>
            </a:r>
            <a:endParaRPr sz="2400" b="1" dirty="0">
              <a:latin typeface="游ゴシック" panose="020B0400000000000000" pitchFamily="50" charset="-128"/>
              <a:ea typeface="游ゴシック" panose="020B0400000000000000" pitchFamily="50" charset="-128"/>
              <a:cs typeface="BIZ UDPGothic"/>
              <a:sym typeface="BIZ UDPGothic"/>
            </a:endParaRPr>
          </a:p>
        </p:txBody>
      </p:sp>
      <p:grpSp>
        <p:nvGrpSpPr>
          <p:cNvPr id="146" name="Google Shape;146;p20"/>
          <p:cNvGrpSpPr/>
          <p:nvPr/>
        </p:nvGrpSpPr>
        <p:grpSpPr>
          <a:xfrm>
            <a:off x="272450" y="826963"/>
            <a:ext cx="1167900" cy="1412912"/>
            <a:chOff x="206450" y="964538"/>
            <a:chExt cx="1167900" cy="1412912"/>
          </a:xfrm>
        </p:grpSpPr>
        <p:pic>
          <p:nvPicPr>
            <p:cNvPr id="147" name="Google Shape;147;p20"/>
            <p:cNvPicPr preferRelativeResize="0"/>
            <p:nvPr/>
          </p:nvPicPr>
          <p:blipFill>
            <a:blip r:embed="rId3">
              <a:alphaModFix/>
            </a:blip>
            <a:stretch>
              <a:fillRect/>
            </a:stretch>
          </p:blipFill>
          <p:spPr>
            <a:xfrm>
              <a:off x="529950" y="964538"/>
              <a:ext cx="531175" cy="531175"/>
            </a:xfrm>
            <a:prstGeom prst="rect">
              <a:avLst/>
            </a:prstGeom>
            <a:noFill/>
            <a:ln>
              <a:noFill/>
            </a:ln>
          </p:spPr>
        </p:pic>
        <p:sp>
          <p:nvSpPr>
            <p:cNvPr id="148" name="Google Shape;148;p20"/>
            <p:cNvSpPr txBox="1"/>
            <p:nvPr/>
          </p:nvSpPr>
          <p:spPr>
            <a:xfrm>
              <a:off x="206450" y="1495700"/>
              <a:ext cx="1167900" cy="88175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開局時間</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00000"/>
                </a:lnSpc>
                <a:spcBef>
                  <a:spcPts val="0"/>
                </a:spcBef>
                <a:spcAft>
                  <a:spcPts val="0"/>
                </a:spcAft>
                <a:buClr>
                  <a:schemeClr val="dk1"/>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平日：8時間以上</a:t>
              </a:r>
              <a:br>
                <a:rPr lang="ja" sz="1000" dirty="0">
                  <a:latin typeface="游ゴシック" panose="020B0400000000000000" pitchFamily="50" charset="-128"/>
                  <a:ea typeface="游ゴシック" panose="020B0400000000000000" pitchFamily="50" charset="-128"/>
                  <a:cs typeface="BIZ UDPGothic"/>
                  <a:sym typeface="BIZ UDPGothic"/>
                </a:rPr>
              </a:br>
              <a:r>
                <a:rPr lang="ja" sz="1000" dirty="0">
                  <a:latin typeface="游ゴシック" panose="020B0400000000000000" pitchFamily="50" charset="-128"/>
                  <a:ea typeface="游ゴシック" panose="020B0400000000000000" pitchFamily="50" charset="-128"/>
                  <a:cs typeface="BIZ UDPGothic"/>
                  <a:sym typeface="BIZ UDPGothic"/>
                </a:rPr>
                <a:t>土日：一定時間</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週：45時間以上</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49" name="Google Shape;149;p20"/>
          <p:cNvGrpSpPr/>
          <p:nvPr/>
        </p:nvGrpSpPr>
        <p:grpSpPr>
          <a:xfrm>
            <a:off x="244400" y="3980013"/>
            <a:ext cx="1224000" cy="1268310"/>
            <a:chOff x="2567400" y="924463"/>
            <a:chExt cx="1224000" cy="1268310"/>
          </a:xfrm>
        </p:grpSpPr>
        <p:sp>
          <p:nvSpPr>
            <p:cNvPr id="150" name="Google Shape;150;p20"/>
            <p:cNvSpPr txBox="1"/>
            <p:nvPr/>
          </p:nvSpPr>
          <p:spPr>
            <a:xfrm>
              <a:off x="2567400" y="1441828"/>
              <a:ext cx="1224000" cy="750945"/>
            </a:xfrm>
            <a:prstGeom prst="rect">
              <a:avLst/>
            </a:prstGeom>
            <a:noFill/>
            <a:ln>
              <a:noFill/>
            </a:ln>
          </p:spPr>
          <p:txBody>
            <a:bodyPr spcFirstLastPara="1" wrap="square" lIns="91425" tIns="91425" rIns="80075" bIns="91425" anchor="ctr"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プライバシー</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プライバシーに配慮した構造です。</a:t>
              </a:r>
              <a:endParaRPr sz="1000" dirty="0">
                <a:latin typeface="游ゴシック" panose="020B0400000000000000" pitchFamily="50" charset="-128"/>
                <a:ea typeface="游ゴシック" panose="020B0400000000000000" pitchFamily="50" charset="-128"/>
                <a:cs typeface="BIZ UDPGothic"/>
                <a:sym typeface="BIZ UDPGothic"/>
              </a:endParaRPr>
            </a:p>
          </p:txBody>
        </p:sp>
        <p:pic>
          <p:nvPicPr>
            <p:cNvPr id="151" name="Google Shape;151;p20"/>
            <p:cNvPicPr preferRelativeResize="0"/>
            <p:nvPr/>
          </p:nvPicPr>
          <p:blipFill>
            <a:blip r:embed="rId4">
              <a:alphaModFix/>
            </a:blip>
            <a:stretch>
              <a:fillRect/>
            </a:stretch>
          </p:blipFill>
          <p:spPr>
            <a:xfrm>
              <a:off x="2921400" y="924463"/>
              <a:ext cx="540000" cy="540000"/>
            </a:xfrm>
            <a:prstGeom prst="rect">
              <a:avLst/>
            </a:prstGeom>
            <a:noFill/>
            <a:ln>
              <a:noFill/>
            </a:ln>
          </p:spPr>
        </p:pic>
      </p:grpSp>
      <p:grpSp>
        <p:nvGrpSpPr>
          <p:cNvPr id="152" name="Google Shape;152;p20"/>
          <p:cNvGrpSpPr/>
          <p:nvPr/>
        </p:nvGrpSpPr>
        <p:grpSpPr>
          <a:xfrm>
            <a:off x="112025" y="2333154"/>
            <a:ext cx="1294500" cy="1626596"/>
            <a:chOff x="1211250" y="964529"/>
            <a:chExt cx="1294500" cy="1626596"/>
          </a:xfrm>
        </p:grpSpPr>
        <p:pic>
          <p:nvPicPr>
            <p:cNvPr id="153" name="Google Shape;153;p20"/>
            <p:cNvPicPr preferRelativeResize="0"/>
            <p:nvPr/>
          </p:nvPicPr>
          <p:blipFill>
            <a:blip r:embed="rId5">
              <a:alphaModFix/>
            </a:blip>
            <a:stretch>
              <a:fillRect/>
            </a:stretch>
          </p:blipFill>
          <p:spPr>
            <a:xfrm>
              <a:off x="1733700" y="964529"/>
              <a:ext cx="459900" cy="459900"/>
            </a:xfrm>
            <a:prstGeom prst="rect">
              <a:avLst/>
            </a:prstGeom>
            <a:noFill/>
            <a:ln>
              <a:noFill/>
            </a:ln>
          </p:spPr>
        </p:pic>
        <p:sp>
          <p:nvSpPr>
            <p:cNvPr id="154" name="Google Shape;154;p20"/>
            <p:cNvSpPr txBox="1"/>
            <p:nvPr/>
          </p:nvSpPr>
          <p:spPr>
            <a:xfrm>
              <a:off x="1211250" y="1424425"/>
              <a:ext cx="1294500" cy="11667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医薬品備蓄</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1200品目以上の医薬品を備蓄しています。在庫状況の共有・融通を行っています。</a:t>
              </a:r>
              <a:endParaRPr sz="1000" dirty="0">
                <a:latin typeface="游ゴシック" panose="020B0400000000000000" pitchFamily="50" charset="-128"/>
                <a:ea typeface="游ゴシック" panose="020B0400000000000000" pitchFamily="50" charset="-128"/>
                <a:cs typeface="M PLUS 1p"/>
                <a:sym typeface="M PLUS 1p"/>
              </a:endParaRPr>
            </a:p>
          </p:txBody>
        </p:sp>
      </p:grpSp>
      <p:grpSp>
        <p:nvGrpSpPr>
          <p:cNvPr id="155" name="Google Shape;155;p20"/>
          <p:cNvGrpSpPr/>
          <p:nvPr/>
        </p:nvGrpSpPr>
        <p:grpSpPr>
          <a:xfrm>
            <a:off x="3470575" y="838113"/>
            <a:ext cx="1751400" cy="1367762"/>
            <a:chOff x="175912" y="2942963"/>
            <a:chExt cx="1751400" cy="1367762"/>
          </a:xfrm>
        </p:grpSpPr>
        <p:pic>
          <p:nvPicPr>
            <p:cNvPr id="156" name="Google Shape;156;p20"/>
            <p:cNvPicPr preferRelativeResize="0"/>
            <p:nvPr/>
          </p:nvPicPr>
          <p:blipFill>
            <a:blip r:embed="rId6">
              <a:alphaModFix/>
            </a:blip>
            <a:stretch>
              <a:fillRect/>
            </a:stretch>
          </p:blipFill>
          <p:spPr>
            <a:xfrm>
              <a:off x="781613" y="2942963"/>
              <a:ext cx="508875" cy="508875"/>
            </a:xfrm>
            <a:prstGeom prst="rect">
              <a:avLst/>
            </a:prstGeom>
            <a:noFill/>
            <a:ln>
              <a:noFill/>
            </a:ln>
          </p:spPr>
        </p:pic>
        <p:sp>
          <p:nvSpPr>
            <p:cNvPr id="157" name="Google Shape;157;p20"/>
            <p:cNvSpPr txBox="1"/>
            <p:nvPr/>
          </p:nvSpPr>
          <p:spPr>
            <a:xfrm>
              <a:off x="175912" y="3451825"/>
              <a:ext cx="17514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対応</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24時間調剤及び在宅業務に対応。地方公共団体等に周知を行っています。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58" name="Google Shape;158;p20"/>
          <p:cNvGrpSpPr/>
          <p:nvPr/>
        </p:nvGrpSpPr>
        <p:grpSpPr>
          <a:xfrm>
            <a:off x="3471925" y="2223925"/>
            <a:ext cx="1751400" cy="1813200"/>
            <a:chOff x="1336500" y="2955863"/>
            <a:chExt cx="1751400" cy="1813200"/>
          </a:xfrm>
        </p:grpSpPr>
        <p:pic>
          <p:nvPicPr>
            <p:cNvPr id="159" name="Google Shape;159;p20"/>
            <p:cNvPicPr preferRelativeResize="0"/>
            <p:nvPr/>
          </p:nvPicPr>
          <p:blipFill>
            <a:blip r:embed="rId7">
              <a:alphaModFix/>
            </a:blip>
            <a:stretch>
              <a:fillRect/>
            </a:stretch>
          </p:blipFill>
          <p:spPr>
            <a:xfrm>
              <a:off x="1942200" y="2955863"/>
              <a:ext cx="540000" cy="540000"/>
            </a:xfrm>
            <a:prstGeom prst="rect">
              <a:avLst/>
            </a:prstGeom>
            <a:noFill/>
            <a:ln>
              <a:noFill/>
            </a:ln>
          </p:spPr>
        </p:pic>
        <p:sp>
          <p:nvSpPr>
            <p:cNvPr id="160" name="Google Shape;160;p20"/>
            <p:cNvSpPr txBox="1"/>
            <p:nvPr/>
          </p:nvSpPr>
          <p:spPr>
            <a:xfrm>
              <a:off x="1336500" y="3448463"/>
              <a:ext cx="1751400" cy="13206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在宅医療</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在宅業務体制の整備と実績（年間24回以上）について、医療材料および衛生材料を供給可能な体制が整っており、医療機関や訪問看護ステーションとの連携が可能。</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61" name="Google Shape;161;p20"/>
          <p:cNvGrpSpPr/>
          <p:nvPr/>
        </p:nvGrpSpPr>
        <p:grpSpPr>
          <a:xfrm>
            <a:off x="5245500" y="764163"/>
            <a:ext cx="2109000" cy="1515650"/>
            <a:chOff x="1706025" y="2943800"/>
            <a:chExt cx="2109000" cy="1515650"/>
          </a:xfrm>
        </p:grpSpPr>
        <p:pic>
          <p:nvPicPr>
            <p:cNvPr id="162" name="Google Shape;162;p20"/>
            <p:cNvPicPr preferRelativeResize="0"/>
            <p:nvPr/>
          </p:nvPicPr>
          <p:blipFill>
            <a:blip r:embed="rId8">
              <a:alphaModFix/>
            </a:blip>
            <a:stretch>
              <a:fillRect/>
            </a:stretch>
          </p:blipFill>
          <p:spPr>
            <a:xfrm>
              <a:off x="2490300" y="2943800"/>
              <a:ext cx="540000" cy="540000"/>
            </a:xfrm>
            <a:prstGeom prst="rect">
              <a:avLst/>
            </a:prstGeom>
            <a:noFill/>
            <a:ln>
              <a:noFill/>
            </a:ln>
          </p:spPr>
        </p:pic>
        <p:sp>
          <p:nvSpPr>
            <p:cNvPr id="163" name="Google Shape;163;p20"/>
            <p:cNvSpPr txBox="1"/>
            <p:nvPr/>
          </p:nvSpPr>
          <p:spPr>
            <a:xfrm>
              <a:off x="1706025" y="3462850"/>
              <a:ext cx="2109000" cy="996600"/>
            </a:xfrm>
            <a:prstGeom prst="rect">
              <a:avLst/>
            </a:prstGeom>
            <a:noFill/>
            <a:ln>
              <a:noFill/>
            </a:ln>
          </p:spPr>
          <p:txBody>
            <a:bodyPr spcFirstLastPara="1" wrap="square" lIns="91425" tIns="91425" rIns="80075" bIns="91425" anchor="t" anchorCtr="0">
              <a:no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健康相談</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1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健康相談を行っています。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1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緊急避妊薬の対応、一般用医薬品の販売、医療機関への受診を勧奨しています。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p:txBody>
        </p:sp>
      </p:grpSp>
      <p:grpSp>
        <p:nvGrpSpPr>
          <p:cNvPr id="164" name="Google Shape;164;p20"/>
          <p:cNvGrpSpPr/>
          <p:nvPr/>
        </p:nvGrpSpPr>
        <p:grpSpPr>
          <a:xfrm>
            <a:off x="1406475" y="3897588"/>
            <a:ext cx="1995000" cy="1421738"/>
            <a:chOff x="3224375" y="2964913"/>
            <a:chExt cx="1995000" cy="1421738"/>
          </a:xfrm>
        </p:grpSpPr>
        <p:pic>
          <p:nvPicPr>
            <p:cNvPr id="165" name="Google Shape;165;p20"/>
            <p:cNvPicPr preferRelativeResize="0"/>
            <p:nvPr/>
          </p:nvPicPr>
          <p:blipFill rotWithShape="1">
            <a:blip r:embed="rId9">
              <a:alphaModFix/>
            </a:blip>
            <a:srcRect/>
            <a:stretch/>
          </p:blipFill>
          <p:spPr>
            <a:xfrm>
              <a:off x="3956187" y="2964913"/>
              <a:ext cx="540000" cy="540000"/>
            </a:xfrm>
            <a:prstGeom prst="rect">
              <a:avLst/>
            </a:prstGeom>
            <a:noFill/>
            <a:ln>
              <a:noFill/>
            </a:ln>
          </p:spPr>
        </p:pic>
        <p:sp>
          <p:nvSpPr>
            <p:cNvPr id="166" name="Google Shape;166;p20"/>
            <p:cNvSpPr txBox="1"/>
            <p:nvPr/>
          </p:nvSpPr>
          <p:spPr>
            <a:xfrm>
              <a:off x="3224375" y="3527750"/>
              <a:ext cx="19950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研修</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調剤従事者の資質向上を図るため、定期的な研修・学会などで研究発表を行っています。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67" name="Google Shape;167;p20"/>
          <p:cNvGrpSpPr/>
          <p:nvPr/>
        </p:nvGrpSpPr>
        <p:grpSpPr>
          <a:xfrm>
            <a:off x="1442300" y="2414431"/>
            <a:ext cx="1994789" cy="1467019"/>
            <a:chOff x="4442236" y="816327"/>
            <a:chExt cx="2002800" cy="1467019"/>
          </a:xfrm>
        </p:grpSpPr>
        <p:pic>
          <p:nvPicPr>
            <p:cNvPr id="168" name="Google Shape;168;p20"/>
            <p:cNvPicPr preferRelativeResize="0"/>
            <p:nvPr/>
          </p:nvPicPr>
          <p:blipFill>
            <a:blip r:embed="rId10">
              <a:alphaModFix/>
            </a:blip>
            <a:stretch>
              <a:fillRect/>
            </a:stretch>
          </p:blipFill>
          <p:spPr>
            <a:xfrm>
              <a:off x="5061291" y="816327"/>
              <a:ext cx="628250" cy="628250"/>
            </a:xfrm>
            <a:prstGeom prst="rect">
              <a:avLst/>
            </a:prstGeom>
            <a:noFill/>
            <a:ln>
              <a:noFill/>
            </a:ln>
          </p:spPr>
        </p:pic>
        <p:sp>
          <p:nvSpPr>
            <p:cNvPr id="169" name="Google Shape;169;p20"/>
            <p:cNvSpPr txBox="1"/>
            <p:nvPr/>
          </p:nvSpPr>
          <p:spPr>
            <a:xfrm>
              <a:off x="4442236" y="1424446"/>
              <a:ext cx="20028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情報収集</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インターネットを通じた情報収集と周知（PMDAメディナビなど）を行っています。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0" name="Google Shape;170;p20"/>
          <p:cNvGrpSpPr/>
          <p:nvPr/>
        </p:nvGrpSpPr>
        <p:grpSpPr>
          <a:xfrm>
            <a:off x="1454853" y="826974"/>
            <a:ext cx="1994888" cy="1571298"/>
            <a:chOff x="5905750" y="865914"/>
            <a:chExt cx="1875600" cy="1571298"/>
          </a:xfrm>
        </p:grpSpPr>
        <p:pic>
          <p:nvPicPr>
            <p:cNvPr id="171" name="Google Shape;171;p20"/>
            <p:cNvPicPr preferRelativeResize="0"/>
            <p:nvPr/>
          </p:nvPicPr>
          <p:blipFill>
            <a:blip r:embed="rId11">
              <a:alphaModFix/>
            </a:blip>
            <a:stretch>
              <a:fillRect/>
            </a:stretch>
          </p:blipFill>
          <p:spPr>
            <a:xfrm>
              <a:off x="6607063" y="865914"/>
              <a:ext cx="459900" cy="558510"/>
            </a:xfrm>
            <a:prstGeom prst="rect">
              <a:avLst/>
            </a:prstGeom>
            <a:noFill/>
            <a:ln>
              <a:noFill/>
            </a:ln>
          </p:spPr>
        </p:pic>
        <p:sp>
          <p:nvSpPr>
            <p:cNvPr id="172" name="Google Shape;172;p20"/>
            <p:cNvSpPr txBox="1"/>
            <p:nvPr/>
          </p:nvSpPr>
          <p:spPr>
            <a:xfrm>
              <a:off x="5905750" y="1424413"/>
              <a:ext cx="1875600" cy="10128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かかりつけ薬剤師</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かかりつけ薬剤師指導料の届出をしています。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管理薬剤師の実務経験が要件を満たしています。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3" name="Google Shape;173;p20"/>
          <p:cNvGrpSpPr/>
          <p:nvPr/>
        </p:nvGrpSpPr>
        <p:grpSpPr>
          <a:xfrm>
            <a:off x="5302500" y="3822950"/>
            <a:ext cx="1994700" cy="1413938"/>
            <a:chOff x="3876300" y="4818238"/>
            <a:chExt cx="1994700" cy="1413938"/>
          </a:xfrm>
        </p:grpSpPr>
        <p:pic>
          <p:nvPicPr>
            <p:cNvPr id="174" name="Google Shape;174;p20"/>
            <p:cNvPicPr preferRelativeResize="0"/>
            <p:nvPr/>
          </p:nvPicPr>
          <p:blipFill>
            <a:blip r:embed="rId12">
              <a:alphaModFix/>
            </a:blip>
            <a:stretch>
              <a:fillRect/>
            </a:stretch>
          </p:blipFill>
          <p:spPr>
            <a:xfrm>
              <a:off x="4603650" y="4818238"/>
              <a:ext cx="540000" cy="540000"/>
            </a:xfrm>
            <a:prstGeom prst="rect">
              <a:avLst/>
            </a:prstGeom>
            <a:noFill/>
            <a:ln>
              <a:noFill/>
            </a:ln>
          </p:spPr>
        </p:pic>
        <p:sp>
          <p:nvSpPr>
            <p:cNvPr id="175" name="Google Shape;175;p20"/>
            <p:cNvSpPr txBox="1"/>
            <p:nvPr/>
          </p:nvSpPr>
          <p:spPr>
            <a:xfrm>
              <a:off x="3876300" y="5373275"/>
              <a:ext cx="19947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副作用報告</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健康被害などを防止した事例の収集と副作用報告に係る手順書と報告する体制を整備。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6" name="Google Shape;176;p20"/>
          <p:cNvGrpSpPr/>
          <p:nvPr/>
        </p:nvGrpSpPr>
        <p:grpSpPr>
          <a:xfrm>
            <a:off x="5249525" y="2351925"/>
            <a:ext cx="2109000" cy="1398912"/>
            <a:chOff x="4963400" y="2938113"/>
            <a:chExt cx="2109000" cy="1398912"/>
          </a:xfrm>
        </p:grpSpPr>
        <p:pic>
          <p:nvPicPr>
            <p:cNvPr id="177" name="Google Shape;177;p20"/>
            <p:cNvPicPr preferRelativeResize="0"/>
            <p:nvPr/>
          </p:nvPicPr>
          <p:blipFill rotWithShape="1">
            <a:blip r:embed="rId13">
              <a:alphaModFix/>
            </a:blip>
            <a:srcRect/>
            <a:stretch/>
          </p:blipFill>
          <p:spPr>
            <a:xfrm>
              <a:off x="5747900" y="2938113"/>
              <a:ext cx="540000" cy="540000"/>
            </a:xfrm>
            <a:prstGeom prst="rect">
              <a:avLst/>
            </a:prstGeom>
            <a:noFill/>
            <a:ln>
              <a:noFill/>
            </a:ln>
          </p:spPr>
        </p:pic>
        <p:sp>
          <p:nvSpPr>
            <p:cNvPr id="178" name="Google Shape;178;p20"/>
            <p:cNvSpPr txBox="1"/>
            <p:nvPr/>
          </p:nvSpPr>
          <p:spPr>
            <a:xfrm>
              <a:off x="4963400" y="3478125"/>
              <a:ext cx="21090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後発医薬品</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処方せん集中率が85%を超える薬局では、後発医薬品の調剤割合が70%以上あります。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9" name="Google Shape;179;p20"/>
          <p:cNvGrpSpPr/>
          <p:nvPr/>
        </p:nvGrpSpPr>
        <p:grpSpPr>
          <a:xfrm>
            <a:off x="3548375" y="4065062"/>
            <a:ext cx="1619400" cy="1254250"/>
            <a:chOff x="3440475" y="875175"/>
            <a:chExt cx="1619400" cy="1254250"/>
          </a:xfrm>
        </p:grpSpPr>
        <p:sp>
          <p:nvSpPr>
            <p:cNvPr id="180" name="Google Shape;180;p20"/>
            <p:cNvSpPr txBox="1"/>
            <p:nvPr/>
          </p:nvSpPr>
          <p:spPr>
            <a:xfrm>
              <a:off x="3440475" y="1424425"/>
              <a:ext cx="1619400" cy="7050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M PLUS 1p"/>
                  <a:sym typeface="M PLUS 1p"/>
                </a:rPr>
                <a:t>麻薬</a:t>
              </a:r>
              <a:endParaRPr sz="1200" b="1" dirty="0">
                <a:latin typeface="游ゴシック" panose="020B0400000000000000" pitchFamily="50" charset="-128"/>
                <a:ea typeface="游ゴシック" panose="020B0400000000000000" pitchFamily="50" charset="-128"/>
                <a:cs typeface="M PLUS 1p"/>
                <a:sym typeface="M PLUS 1p"/>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M PLUS 1p"/>
                  <a:sym typeface="M PLUS 1p"/>
                </a:rPr>
                <a:t>麻薬小売業者の免許を受けています。</a:t>
              </a:r>
              <a:endParaRPr sz="1000" dirty="0">
                <a:latin typeface="游ゴシック" panose="020B0400000000000000" pitchFamily="50" charset="-128"/>
                <a:ea typeface="游ゴシック" panose="020B0400000000000000" pitchFamily="50" charset="-128"/>
                <a:cs typeface="M PLUS 1p"/>
                <a:sym typeface="M PLUS 1p"/>
              </a:endParaRPr>
            </a:p>
          </p:txBody>
        </p:sp>
        <p:pic>
          <p:nvPicPr>
            <p:cNvPr id="181" name="Google Shape;181;p20"/>
            <p:cNvPicPr preferRelativeResize="0"/>
            <p:nvPr/>
          </p:nvPicPr>
          <p:blipFill>
            <a:blip r:embed="rId14">
              <a:alphaModFix/>
            </a:blip>
            <a:stretch>
              <a:fillRect/>
            </a:stretch>
          </p:blipFill>
          <p:spPr>
            <a:xfrm>
              <a:off x="3980150" y="875175"/>
              <a:ext cx="540000" cy="540000"/>
            </a:xfrm>
            <a:prstGeom prst="rect">
              <a:avLst/>
            </a:prstGeom>
            <a:noFill/>
            <a:ln>
              <a:noFill/>
            </a:ln>
          </p:spPr>
        </p:pic>
      </p:grpSp>
      <p:cxnSp>
        <p:nvCxnSpPr>
          <p:cNvPr id="182" name="Google Shape;182;p20"/>
          <p:cNvCxnSpPr/>
          <p:nvPr/>
        </p:nvCxnSpPr>
        <p:spPr>
          <a:xfrm rot="10800000" flipH="1">
            <a:off x="180000" y="669313"/>
            <a:ext cx="7200000" cy="7800"/>
          </a:xfrm>
          <a:prstGeom prst="straightConnector1">
            <a:avLst/>
          </a:prstGeom>
          <a:noFill/>
          <a:ln w="28575" cap="flat" cmpd="sng">
            <a:solidFill>
              <a:srgbClr val="FF9900"/>
            </a:solidFill>
            <a:prstDash val="solid"/>
            <a:round/>
            <a:headEnd type="none" w="med" len="med"/>
            <a:tailEnd type="none" w="med" len="med"/>
          </a:ln>
        </p:spPr>
      </p:cxnSp>
      <p:cxnSp>
        <p:nvCxnSpPr>
          <p:cNvPr id="183" name="Google Shape;183;p20"/>
          <p:cNvCxnSpPr/>
          <p:nvPr/>
        </p:nvCxnSpPr>
        <p:spPr>
          <a:xfrm>
            <a:off x="5236425" y="838113"/>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4" name="Google Shape;184;p20"/>
          <p:cNvCxnSpPr/>
          <p:nvPr/>
        </p:nvCxnSpPr>
        <p:spPr>
          <a:xfrm>
            <a:off x="3413675" y="838113"/>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5" name="Google Shape;185;p20"/>
          <p:cNvCxnSpPr/>
          <p:nvPr/>
        </p:nvCxnSpPr>
        <p:spPr>
          <a:xfrm>
            <a:off x="1432425" y="943488"/>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6" name="Google Shape;186;p20"/>
          <p:cNvCxnSpPr/>
          <p:nvPr/>
        </p:nvCxnSpPr>
        <p:spPr>
          <a:xfrm>
            <a:off x="268225" y="2180275"/>
            <a:ext cx="1085100" cy="0"/>
          </a:xfrm>
          <a:prstGeom prst="straightConnector1">
            <a:avLst/>
          </a:prstGeom>
          <a:noFill/>
          <a:ln w="19050" cap="flat" cmpd="sng">
            <a:solidFill>
              <a:srgbClr val="D9D9D9"/>
            </a:solidFill>
            <a:prstDash val="solid"/>
            <a:round/>
            <a:headEnd type="none" w="med" len="med"/>
            <a:tailEnd type="none" w="med" len="med"/>
          </a:ln>
        </p:spPr>
      </p:cxnSp>
      <p:cxnSp>
        <p:nvCxnSpPr>
          <p:cNvPr id="187" name="Google Shape;187;p20"/>
          <p:cNvCxnSpPr/>
          <p:nvPr/>
        </p:nvCxnSpPr>
        <p:spPr>
          <a:xfrm>
            <a:off x="243350" y="3881450"/>
            <a:ext cx="1085100" cy="0"/>
          </a:xfrm>
          <a:prstGeom prst="straightConnector1">
            <a:avLst/>
          </a:prstGeom>
          <a:noFill/>
          <a:ln w="19050" cap="flat" cmpd="sng">
            <a:solidFill>
              <a:srgbClr val="D9D9D9"/>
            </a:solidFill>
            <a:prstDash val="solid"/>
            <a:round/>
            <a:headEnd type="none" w="med" len="med"/>
            <a:tailEnd type="none" w="med" len="med"/>
          </a:ln>
        </p:spPr>
      </p:cxnSp>
      <p:cxnSp>
        <p:nvCxnSpPr>
          <p:cNvPr id="188" name="Google Shape;188;p20"/>
          <p:cNvCxnSpPr/>
          <p:nvPr/>
        </p:nvCxnSpPr>
        <p:spPr>
          <a:xfrm>
            <a:off x="1517797" y="2398272"/>
            <a:ext cx="1798500" cy="0"/>
          </a:xfrm>
          <a:prstGeom prst="straightConnector1">
            <a:avLst/>
          </a:prstGeom>
          <a:noFill/>
          <a:ln w="19050" cap="flat" cmpd="sng">
            <a:solidFill>
              <a:srgbClr val="D9D9D9"/>
            </a:solidFill>
            <a:prstDash val="solid"/>
            <a:round/>
            <a:headEnd type="none" w="med" len="med"/>
            <a:tailEnd type="none" w="med" len="med"/>
          </a:ln>
        </p:spPr>
      </p:cxnSp>
      <p:cxnSp>
        <p:nvCxnSpPr>
          <p:cNvPr id="189" name="Google Shape;189;p20"/>
          <p:cNvCxnSpPr/>
          <p:nvPr/>
        </p:nvCxnSpPr>
        <p:spPr>
          <a:xfrm>
            <a:off x="1535684" y="3822947"/>
            <a:ext cx="1798500" cy="0"/>
          </a:xfrm>
          <a:prstGeom prst="straightConnector1">
            <a:avLst/>
          </a:prstGeom>
          <a:noFill/>
          <a:ln w="19050" cap="flat" cmpd="sng">
            <a:solidFill>
              <a:srgbClr val="D9D9D9"/>
            </a:solidFill>
            <a:prstDash val="solid"/>
            <a:round/>
            <a:headEnd type="none" w="med" len="med"/>
            <a:tailEnd type="none" w="med" len="med"/>
          </a:ln>
        </p:spPr>
      </p:cxnSp>
      <p:cxnSp>
        <p:nvCxnSpPr>
          <p:cNvPr id="190" name="Google Shape;190;p20"/>
          <p:cNvCxnSpPr/>
          <p:nvPr/>
        </p:nvCxnSpPr>
        <p:spPr>
          <a:xfrm>
            <a:off x="3550947" y="2176735"/>
            <a:ext cx="1521000" cy="0"/>
          </a:xfrm>
          <a:prstGeom prst="straightConnector1">
            <a:avLst/>
          </a:prstGeom>
          <a:noFill/>
          <a:ln w="19050" cap="flat" cmpd="sng">
            <a:solidFill>
              <a:srgbClr val="D9D9D9"/>
            </a:solidFill>
            <a:prstDash val="solid"/>
            <a:round/>
            <a:headEnd type="none" w="med" len="med"/>
            <a:tailEnd type="none" w="med" len="med"/>
          </a:ln>
        </p:spPr>
      </p:cxnSp>
      <p:cxnSp>
        <p:nvCxnSpPr>
          <p:cNvPr id="191" name="Google Shape;191;p20"/>
          <p:cNvCxnSpPr/>
          <p:nvPr/>
        </p:nvCxnSpPr>
        <p:spPr>
          <a:xfrm>
            <a:off x="3564547" y="3980035"/>
            <a:ext cx="1521000" cy="0"/>
          </a:xfrm>
          <a:prstGeom prst="straightConnector1">
            <a:avLst/>
          </a:prstGeom>
          <a:noFill/>
          <a:ln w="19050" cap="flat" cmpd="sng">
            <a:solidFill>
              <a:srgbClr val="D9D9D9"/>
            </a:solidFill>
            <a:prstDash val="solid"/>
            <a:round/>
            <a:headEnd type="none" w="med" len="med"/>
            <a:tailEnd type="none" w="med" len="med"/>
          </a:ln>
        </p:spPr>
      </p:cxnSp>
      <p:cxnSp>
        <p:nvCxnSpPr>
          <p:cNvPr id="192" name="Google Shape;192;p20"/>
          <p:cNvCxnSpPr/>
          <p:nvPr/>
        </p:nvCxnSpPr>
        <p:spPr>
          <a:xfrm>
            <a:off x="5394934" y="2279835"/>
            <a:ext cx="1977000" cy="0"/>
          </a:xfrm>
          <a:prstGeom prst="straightConnector1">
            <a:avLst/>
          </a:prstGeom>
          <a:noFill/>
          <a:ln w="19050" cap="flat" cmpd="sng">
            <a:solidFill>
              <a:srgbClr val="D9D9D9"/>
            </a:solidFill>
            <a:prstDash val="solid"/>
            <a:round/>
            <a:headEnd type="none" w="med" len="med"/>
            <a:tailEnd type="none" w="med" len="med"/>
          </a:ln>
        </p:spPr>
      </p:cxnSp>
      <p:cxnSp>
        <p:nvCxnSpPr>
          <p:cNvPr id="193" name="Google Shape;193;p20"/>
          <p:cNvCxnSpPr/>
          <p:nvPr/>
        </p:nvCxnSpPr>
        <p:spPr>
          <a:xfrm>
            <a:off x="5489159" y="3729335"/>
            <a:ext cx="1977000" cy="0"/>
          </a:xfrm>
          <a:prstGeom prst="straightConnector1">
            <a:avLst/>
          </a:prstGeom>
          <a:noFill/>
          <a:ln w="19050" cap="flat" cmpd="sng">
            <a:solidFill>
              <a:srgbClr val="D9D9D9"/>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p:nvPr/>
        </p:nvSpPr>
        <p:spPr>
          <a:xfrm>
            <a:off x="1715400" y="2006197"/>
            <a:ext cx="501900" cy="496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99" name="Google Shape;199;p21"/>
          <p:cNvSpPr txBox="1">
            <a:spLocks noGrp="1"/>
          </p:cNvSpPr>
          <p:nvPr>
            <p:ph type="ctrTitle"/>
          </p:nvPr>
        </p:nvSpPr>
        <p:spPr>
          <a:xfrm>
            <a:off x="1599800" y="682900"/>
            <a:ext cx="5247900" cy="7779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100" dirty="0">
                <a:solidFill>
                  <a:srgbClr val="000000"/>
                </a:solidFill>
                <a:latin typeface="游ゴシック" panose="020B0400000000000000" pitchFamily="50" charset="-128"/>
                <a:ea typeface="游ゴシック" panose="020B0400000000000000" pitchFamily="50" charset="-128"/>
                <a:cs typeface="BIZ UDPGothic"/>
                <a:sym typeface="BIZ UDPGothic"/>
              </a:rPr>
              <a:t>在宅で療養中で通院が困難な場合、調剤後にご自宅を訪問し、薬剤服薬指導および管理のお手伝いをさせていただくことができます。短期のご利用も可能です。</a:t>
            </a:r>
            <a:endParaRPr sz="11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100"/>
              <a:buFont typeface="Arial"/>
              <a:buNone/>
            </a:pPr>
            <a:r>
              <a:rPr lang="ja" sz="1100" dirty="0">
                <a:solidFill>
                  <a:srgbClr val="000000"/>
                </a:solidFill>
                <a:latin typeface="游ゴシック" panose="020B0400000000000000" pitchFamily="50" charset="-128"/>
                <a:ea typeface="游ゴシック" panose="020B0400000000000000" pitchFamily="50" charset="-128"/>
                <a:cs typeface="BIZ UDPGothic"/>
                <a:sym typeface="BIZ UDPGothic"/>
              </a:rPr>
              <a:t>ご希望される場合は、お気軽にお申し出ください。医師の了解と指示が必要となりますので、事前にご相談ください。</a:t>
            </a:r>
            <a:endParaRPr sz="11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00000"/>
              </a:lnSpc>
              <a:spcBef>
                <a:spcPts val="0"/>
              </a:spcBef>
              <a:spcAft>
                <a:spcPts val="0"/>
              </a:spcAft>
              <a:buClr>
                <a:schemeClr val="dk1"/>
              </a:buClr>
              <a:buSzPts val="1100"/>
              <a:buFont typeface="Arial"/>
              <a:buNone/>
            </a:pPr>
            <a:endParaRPr sz="11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200" name="Google Shape;200;p21"/>
          <p:cNvSpPr txBox="1"/>
          <p:nvPr/>
        </p:nvSpPr>
        <p:spPr>
          <a:xfrm>
            <a:off x="358500" y="189275"/>
            <a:ext cx="6843000" cy="5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訪問薬剤管理指導に関するご案内</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201" name="Google Shape;201;p21"/>
          <p:cNvSpPr txBox="1"/>
          <p:nvPr/>
        </p:nvSpPr>
        <p:spPr>
          <a:xfrm>
            <a:off x="776388" y="1983538"/>
            <a:ext cx="24570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PGothic"/>
                <a:sym typeface="BIZ UDPGothic"/>
              </a:rPr>
              <a:t>居宅療養管理指導および</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PGothic"/>
                <a:sym typeface="BIZ UDPGothic"/>
              </a:rPr>
              <a:t>介護予防居宅療養管理指導</a:t>
            </a:r>
            <a:endParaRPr sz="1100" b="1" dirty="0">
              <a:latin typeface="游ゴシック" panose="020B0400000000000000" pitchFamily="50" charset="-128"/>
              <a:ea typeface="游ゴシック" panose="020B0400000000000000" pitchFamily="50" charset="-128"/>
              <a:cs typeface="BIZ UDPGothic"/>
              <a:sym typeface="BIZ UDPGothic"/>
            </a:endParaRPr>
          </a:p>
        </p:txBody>
      </p:sp>
      <p:sp>
        <p:nvSpPr>
          <p:cNvPr id="202" name="Google Shape;202;p21"/>
          <p:cNvSpPr txBox="1">
            <a:spLocks noGrp="1"/>
          </p:cNvSpPr>
          <p:nvPr>
            <p:ph type="ctrTitle"/>
          </p:nvPr>
        </p:nvSpPr>
        <p:spPr>
          <a:xfrm>
            <a:off x="270400" y="4683350"/>
            <a:ext cx="4169100" cy="4968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100" b="1" dirty="0">
                <a:solidFill>
                  <a:srgbClr val="000000"/>
                </a:solidFill>
                <a:latin typeface="游ゴシック" panose="020B0400000000000000" pitchFamily="50" charset="-128"/>
                <a:ea typeface="游ゴシック" panose="020B0400000000000000" pitchFamily="50" charset="-128"/>
                <a:cs typeface="BIZ UDGothic"/>
                <a:sym typeface="BIZ UDGothic"/>
              </a:rPr>
              <a:t>◯◯薬局　　管理薬剤師　◯◯◯　◯◯◯　</a:t>
            </a:r>
            <a:endParaRPr sz="1100" b="1"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l" rtl="0">
              <a:lnSpc>
                <a:spcPct val="100000"/>
              </a:lnSpc>
              <a:spcBef>
                <a:spcPts val="500"/>
              </a:spcBef>
              <a:spcAft>
                <a:spcPts val="0"/>
              </a:spcAft>
              <a:buClr>
                <a:schemeClr val="dk1"/>
              </a:buClr>
              <a:buSzPts val="1100"/>
              <a:buFont typeface="Arial"/>
              <a:buNone/>
            </a:pPr>
            <a:r>
              <a:rPr lang="ja" sz="1100" dirty="0">
                <a:solidFill>
                  <a:srgbClr val="000000"/>
                </a:solidFill>
                <a:latin typeface="游ゴシック" panose="020B0400000000000000" pitchFamily="50" charset="-128"/>
                <a:ea typeface="游ゴシック" panose="020B0400000000000000" pitchFamily="50" charset="-128"/>
                <a:cs typeface="BIZ UDGothic"/>
                <a:sym typeface="BIZ UDGothic"/>
              </a:rPr>
              <a:t>◯◯県知事指定介護保険事業所　　第　　　　　号</a:t>
            </a:r>
            <a:endParaRPr sz="11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pic>
        <p:nvPicPr>
          <p:cNvPr id="203" name="Google Shape;203;p21"/>
          <p:cNvPicPr preferRelativeResize="0"/>
          <p:nvPr/>
        </p:nvPicPr>
        <p:blipFill>
          <a:blip r:embed="rId3">
            <a:alphaModFix/>
          </a:blip>
          <a:stretch>
            <a:fillRect/>
          </a:stretch>
        </p:blipFill>
        <p:spPr>
          <a:xfrm>
            <a:off x="918150" y="776225"/>
            <a:ext cx="446426" cy="542099"/>
          </a:xfrm>
          <a:prstGeom prst="rect">
            <a:avLst/>
          </a:prstGeom>
          <a:noFill/>
          <a:ln>
            <a:noFill/>
          </a:ln>
        </p:spPr>
      </p:pic>
      <p:grpSp>
        <p:nvGrpSpPr>
          <p:cNvPr id="204" name="Google Shape;204;p21"/>
          <p:cNvGrpSpPr/>
          <p:nvPr/>
        </p:nvGrpSpPr>
        <p:grpSpPr>
          <a:xfrm>
            <a:off x="1511031" y="731395"/>
            <a:ext cx="88776" cy="729496"/>
            <a:chOff x="1877425" y="1052925"/>
            <a:chExt cx="152300" cy="1141800"/>
          </a:xfrm>
        </p:grpSpPr>
        <p:cxnSp>
          <p:nvCxnSpPr>
            <p:cNvPr id="205" name="Google Shape;205;p21"/>
            <p:cNvCxnSpPr/>
            <p:nvPr/>
          </p:nvCxnSpPr>
          <p:spPr>
            <a:xfrm flipH="1">
              <a:off x="2029425" y="1052925"/>
              <a:ext cx="300" cy="1141800"/>
            </a:xfrm>
            <a:prstGeom prst="straightConnector1">
              <a:avLst/>
            </a:prstGeom>
            <a:noFill/>
            <a:ln w="28575" cap="flat" cmpd="sng">
              <a:solidFill>
                <a:srgbClr val="000000"/>
              </a:solidFill>
              <a:prstDash val="solid"/>
              <a:round/>
              <a:headEnd type="none" w="med" len="med"/>
              <a:tailEnd type="none" w="med" len="med"/>
            </a:ln>
          </p:spPr>
        </p:cxnSp>
        <p:sp>
          <p:nvSpPr>
            <p:cNvPr id="206" name="Google Shape;206;p21"/>
            <p:cNvSpPr/>
            <p:nvPr/>
          </p:nvSpPr>
          <p:spPr>
            <a:xfrm rot="-5400000">
              <a:off x="1837275" y="1540925"/>
              <a:ext cx="232600" cy="152300"/>
            </a:xfrm>
            <a:prstGeom prst="flowChartExtra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207" name="Google Shape;207;p21"/>
          <p:cNvSpPr txBox="1">
            <a:spLocks noGrp="1"/>
          </p:cNvSpPr>
          <p:nvPr>
            <p:ph type="ctrTitle"/>
          </p:nvPr>
        </p:nvSpPr>
        <p:spPr>
          <a:xfrm>
            <a:off x="4387750" y="4655275"/>
            <a:ext cx="3080100" cy="5421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TEL 000-000-0000</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FAX 000-000-0000</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緊急時→転送電話（24時間対応）</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p:txBody>
      </p:sp>
      <p:grpSp>
        <p:nvGrpSpPr>
          <p:cNvPr id="208" name="Google Shape;208;p21"/>
          <p:cNvGrpSpPr/>
          <p:nvPr/>
        </p:nvGrpSpPr>
        <p:grpSpPr>
          <a:xfrm>
            <a:off x="809607" y="2422575"/>
            <a:ext cx="3090669" cy="1574800"/>
            <a:chOff x="512588" y="2485650"/>
            <a:chExt cx="2792941" cy="1574800"/>
          </a:xfrm>
        </p:grpSpPr>
        <p:sp>
          <p:nvSpPr>
            <p:cNvPr id="209" name="Google Shape;209;p21"/>
            <p:cNvSpPr txBox="1"/>
            <p:nvPr/>
          </p:nvSpPr>
          <p:spPr>
            <a:xfrm>
              <a:off x="1024256" y="3132250"/>
              <a:ext cx="2190300" cy="928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379</a:t>
              </a:r>
              <a:r>
                <a:rPr lang="ja" sz="1100" dirty="0">
                  <a:latin typeface="游ゴシック" panose="020B0400000000000000" pitchFamily="50" charset="-128"/>
                  <a:ea typeface="游ゴシック" panose="020B0400000000000000" pitchFamily="50" charset="-128"/>
                  <a:cs typeface="BIZ UDGothic"/>
                  <a:sym typeface="BIZ UDGothic"/>
                </a:rPr>
                <a:t>単位/回（2−9人）</a:t>
              </a:r>
              <a:r>
                <a:rPr lang="ja" dirty="0">
                  <a:latin typeface="游ゴシック" panose="020B0400000000000000" pitchFamily="50" charset="-128"/>
                  <a:ea typeface="游ゴシック" panose="020B0400000000000000" pitchFamily="50" charset="-128"/>
                  <a:cs typeface="BIZ UDGothic"/>
                  <a:sym typeface="BIZ UDGothic"/>
                </a:rPr>
                <a:t>　</a:t>
              </a:r>
              <a:endParaRPr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800" dirty="0">
                  <a:solidFill>
                    <a:schemeClr val="dk1"/>
                  </a:solidFill>
                  <a:latin typeface="游ゴシック" panose="020B0400000000000000" pitchFamily="50" charset="-128"/>
                  <a:ea typeface="游ゴシック" panose="020B0400000000000000" pitchFamily="50" charset="-128"/>
                  <a:cs typeface="BIZ UDGothic"/>
                  <a:sym typeface="BIZ UDGothic"/>
                </a:rPr>
                <a:t>342</a:t>
              </a:r>
              <a:r>
                <a:rPr lang="ja" sz="1100" dirty="0">
                  <a:solidFill>
                    <a:schemeClr val="dk1"/>
                  </a:solidFill>
                  <a:latin typeface="游ゴシック" panose="020B0400000000000000" pitchFamily="50" charset="-128"/>
                  <a:ea typeface="游ゴシック" panose="020B0400000000000000" pitchFamily="50" charset="-128"/>
                  <a:cs typeface="BIZ UDGothic"/>
                  <a:sym typeface="BIZ UDGothic"/>
                </a:rPr>
                <a:t>単位/回（10人以上）</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500"/>
                </a:spcBef>
                <a:spcAft>
                  <a:spcPts val="0"/>
                </a:spcAft>
                <a:buNone/>
              </a:pPr>
              <a:endParaRPr dirty="0">
                <a:latin typeface="游ゴシック" panose="020B0400000000000000" pitchFamily="50" charset="-128"/>
                <a:ea typeface="游ゴシック" panose="020B0400000000000000" pitchFamily="50" charset="-128"/>
                <a:cs typeface="M PLUS 1p"/>
                <a:sym typeface="M PLUS 1p"/>
              </a:endParaRPr>
            </a:p>
          </p:txBody>
        </p:sp>
        <p:grpSp>
          <p:nvGrpSpPr>
            <p:cNvPr id="210" name="Google Shape;210;p21"/>
            <p:cNvGrpSpPr/>
            <p:nvPr/>
          </p:nvGrpSpPr>
          <p:grpSpPr>
            <a:xfrm>
              <a:off x="512588" y="2485650"/>
              <a:ext cx="2792941" cy="1297363"/>
              <a:chOff x="4437462" y="2605925"/>
              <a:chExt cx="2792941" cy="1297363"/>
            </a:xfrm>
          </p:grpSpPr>
          <p:pic>
            <p:nvPicPr>
              <p:cNvPr id="211" name="Google Shape;211;p21"/>
              <p:cNvPicPr preferRelativeResize="0"/>
              <p:nvPr/>
            </p:nvPicPr>
            <p:blipFill>
              <a:blip r:embed="rId4">
                <a:alphaModFix/>
              </a:blip>
              <a:stretch>
                <a:fillRect/>
              </a:stretch>
            </p:blipFill>
            <p:spPr>
              <a:xfrm>
                <a:off x="4437475" y="2747263"/>
                <a:ext cx="420000" cy="420000"/>
              </a:xfrm>
              <a:prstGeom prst="rect">
                <a:avLst/>
              </a:prstGeom>
              <a:noFill/>
              <a:ln>
                <a:noFill/>
              </a:ln>
            </p:spPr>
          </p:pic>
          <p:pic>
            <p:nvPicPr>
              <p:cNvPr id="212" name="Google Shape;212;p21"/>
              <p:cNvPicPr preferRelativeResize="0"/>
              <p:nvPr/>
            </p:nvPicPr>
            <p:blipFill>
              <a:blip r:embed="rId5">
                <a:alphaModFix/>
              </a:blip>
              <a:stretch>
                <a:fillRect/>
              </a:stretch>
            </p:blipFill>
            <p:spPr>
              <a:xfrm>
                <a:off x="4437462" y="3483288"/>
                <a:ext cx="420000" cy="420000"/>
              </a:xfrm>
              <a:prstGeom prst="rect">
                <a:avLst/>
              </a:prstGeom>
              <a:noFill/>
              <a:ln>
                <a:noFill/>
              </a:ln>
            </p:spPr>
          </p:pic>
          <p:sp>
            <p:nvSpPr>
              <p:cNvPr id="213" name="Google Shape;213;p21"/>
              <p:cNvSpPr txBox="1"/>
              <p:nvPr/>
            </p:nvSpPr>
            <p:spPr>
              <a:xfrm>
                <a:off x="4959104" y="2605925"/>
                <a:ext cx="2271300" cy="678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同一建物居住者以外</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518</a:t>
                </a:r>
                <a:r>
                  <a:rPr lang="ja" sz="1100" dirty="0">
                    <a:latin typeface="游ゴシック" panose="020B0400000000000000" pitchFamily="50" charset="-128"/>
                    <a:ea typeface="游ゴシック" panose="020B0400000000000000" pitchFamily="50" charset="-128"/>
                    <a:cs typeface="BIZ UDGothic"/>
                    <a:sym typeface="BIZ UDGothic"/>
                  </a:rPr>
                  <a:t>単位/回</a:t>
                </a:r>
                <a:endParaRPr sz="1100" dirty="0">
                  <a:latin typeface="游ゴシック" panose="020B0400000000000000" pitchFamily="50" charset="-128"/>
                  <a:ea typeface="游ゴシック" panose="020B0400000000000000" pitchFamily="50" charset="-128"/>
                  <a:cs typeface="BIZ UDGothic"/>
                  <a:sym typeface="BIZ UDGothic"/>
                </a:endParaRPr>
              </a:p>
            </p:txBody>
          </p:sp>
        </p:grpSp>
      </p:grpSp>
      <p:grpSp>
        <p:nvGrpSpPr>
          <p:cNvPr id="214" name="Google Shape;214;p21"/>
          <p:cNvGrpSpPr/>
          <p:nvPr/>
        </p:nvGrpSpPr>
        <p:grpSpPr>
          <a:xfrm>
            <a:off x="4387738" y="2446513"/>
            <a:ext cx="2783363" cy="1550825"/>
            <a:chOff x="512588" y="2509625"/>
            <a:chExt cx="2783363" cy="1550825"/>
          </a:xfrm>
        </p:grpSpPr>
        <p:sp>
          <p:nvSpPr>
            <p:cNvPr id="215" name="Google Shape;215;p21"/>
            <p:cNvSpPr txBox="1"/>
            <p:nvPr/>
          </p:nvSpPr>
          <p:spPr>
            <a:xfrm>
              <a:off x="1052925" y="3132250"/>
              <a:ext cx="2190300" cy="928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320</a:t>
              </a:r>
              <a:r>
                <a:rPr lang="ja" sz="1100" dirty="0">
                  <a:latin typeface="游ゴシック" panose="020B0400000000000000" pitchFamily="50" charset="-128"/>
                  <a:ea typeface="游ゴシック" panose="020B0400000000000000" pitchFamily="50" charset="-128"/>
                  <a:cs typeface="BIZ UDGothic"/>
                  <a:sym typeface="BIZ UDGothic"/>
                </a:rPr>
                <a:t>点/回（2−9人）</a:t>
              </a:r>
              <a:r>
                <a:rPr lang="ja" dirty="0">
                  <a:latin typeface="游ゴシック" panose="020B0400000000000000" pitchFamily="50" charset="-128"/>
                  <a:ea typeface="游ゴシック" panose="020B0400000000000000" pitchFamily="50" charset="-128"/>
                  <a:cs typeface="BIZ UDGothic"/>
                  <a:sym typeface="BIZ UDGothic"/>
                </a:rPr>
                <a:t>　</a:t>
              </a:r>
              <a:endParaRPr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800" dirty="0">
                  <a:solidFill>
                    <a:schemeClr val="dk1"/>
                  </a:solidFill>
                  <a:latin typeface="游ゴシック" panose="020B0400000000000000" pitchFamily="50" charset="-128"/>
                  <a:ea typeface="游ゴシック" panose="020B0400000000000000" pitchFamily="50" charset="-128"/>
                  <a:cs typeface="BIZ UDGothic"/>
                  <a:sym typeface="BIZ UDGothic"/>
                </a:rPr>
                <a:t>290</a:t>
              </a:r>
              <a:r>
                <a:rPr lang="ja" sz="1100" dirty="0">
                  <a:solidFill>
                    <a:schemeClr val="dk1"/>
                  </a:solidFill>
                  <a:latin typeface="游ゴシック" panose="020B0400000000000000" pitchFamily="50" charset="-128"/>
                  <a:ea typeface="游ゴシック" panose="020B0400000000000000" pitchFamily="50" charset="-128"/>
                  <a:cs typeface="BIZ UDGothic"/>
                  <a:sym typeface="BIZ UDGothic"/>
                </a:rPr>
                <a:t>点/回（10人以上）</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500"/>
                </a:spcBef>
                <a:spcAft>
                  <a:spcPts val="0"/>
                </a:spcAft>
                <a:buNone/>
              </a:pPr>
              <a:endParaRPr dirty="0">
                <a:latin typeface="游ゴシック" panose="020B0400000000000000" pitchFamily="50" charset="-128"/>
                <a:ea typeface="游ゴシック" panose="020B0400000000000000" pitchFamily="50" charset="-128"/>
                <a:cs typeface="M PLUS 1p"/>
                <a:sym typeface="M PLUS 1p"/>
              </a:endParaRPr>
            </a:p>
          </p:txBody>
        </p:sp>
        <p:grpSp>
          <p:nvGrpSpPr>
            <p:cNvPr id="216" name="Google Shape;216;p21"/>
            <p:cNvGrpSpPr/>
            <p:nvPr/>
          </p:nvGrpSpPr>
          <p:grpSpPr>
            <a:xfrm>
              <a:off x="512588" y="2509625"/>
              <a:ext cx="2783363" cy="1248063"/>
              <a:chOff x="4437462" y="2629900"/>
              <a:chExt cx="2783363" cy="1248063"/>
            </a:xfrm>
          </p:grpSpPr>
          <p:pic>
            <p:nvPicPr>
              <p:cNvPr id="217" name="Google Shape;217;p21"/>
              <p:cNvPicPr preferRelativeResize="0"/>
              <p:nvPr/>
            </p:nvPicPr>
            <p:blipFill>
              <a:blip r:embed="rId4">
                <a:alphaModFix/>
              </a:blip>
              <a:stretch>
                <a:fillRect/>
              </a:stretch>
            </p:blipFill>
            <p:spPr>
              <a:xfrm>
                <a:off x="4437475" y="2792588"/>
                <a:ext cx="420000" cy="420000"/>
              </a:xfrm>
              <a:prstGeom prst="rect">
                <a:avLst/>
              </a:prstGeom>
              <a:noFill/>
              <a:ln>
                <a:noFill/>
              </a:ln>
            </p:spPr>
          </p:pic>
          <p:pic>
            <p:nvPicPr>
              <p:cNvPr id="218" name="Google Shape;218;p21"/>
              <p:cNvPicPr preferRelativeResize="0"/>
              <p:nvPr/>
            </p:nvPicPr>
            <p:blipFill>
              <a:blip r:embed="rId5">
                <a:alphaModFix/>
              </a:blip>
              <a:stretch>
                <a:fillRect/>
              </a:stretch>
            </p:blipFill>
            <p:spPr>
              <a:xfrm>
                <a:off x="4437462" y="3457963"/>
                <a:ext cx="420000" cy="420000"/>
              </a:xfrm>
              <a:prstGeom prst="rect">
                <a:avLst/>
              </a:prstGeom>
              <a:noFill/>
              <a:ln>
                <a:noFill/>
              </a:ln>
            </p:spPr>
          </p:pic>
          <p:sp>
            <p:nvSpPr>
              <p:cNvPr id="219" name="Google Shape;219;p21"/>
              <p:cNvSpPr txBox="1"/>
              <p:nvPr/>
            </p:nvSpPr>
            <p:spPr>
              <a:xfrm>
                <a:off x="4949525" y="2629900"/>
                <a:ext cx="2271300" cy="678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同一建物居住者以外</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650</a:t>
                </a:r>
                <a:r>
                  <a:rPr lang="ja" dirty="0">
                    <a:latin typeface="游ゴシック" panose="020B0400000000000000" pitchFamily="50" charset="-128"/>
                    <a:ea typeface="游ゴシック" panose="020B0400000000000000" pitchFamily="50" charset="-128"/>
                    <a:cs typeface="BIZ UDGothic"/>
                    <a:sym typeface="BIZ UDGothic"/>
                  </a:rPr>
                  <a:t>点/回</a:t>
                </a:r>
                <a:endParaRPr dirty="0">
                  <a:latin typeface="游ゴシック" panose="020B0400000000000000" pitchFamily="50" charset="-128"/>
                  <a:ea typeface="游ゴシック" panose="020B0400000000000000" pitchFamily="50" charset="-128"/>
                  <a:cs typeface="BIZ UDGothic"/>
                  <a:sym typeface="BIZ UDGothic"/>
                </a:endParaRPr>
              </a:p>
            </p:txBody>
          </p:sp>
        </p:grpSp>
      </p:grpSp>
      <p:sp>
        <p:nvSpPr>
          <p:cNvPr id="220" name="Google Shape;220;p21"/>
          <p:cNvSpPr/>
          <p:nvPr/>
        </p:nvSpPr>
        <p:spPr>
          <a:xfrm>
            <a:off x="5281350" y="1983549"/>
            <a:ext cx="547500" cy="542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21" name="Google Shape;221;p21"/>
          <p:cNvSpPr txBox="1"/>
          <p:nvPr/>
        </p:nvSpPr>
        <p:spPr>
          <a:xfrm>
            <a:off x="4326600" y="2080150"/>
            <a:ext cx="2457000" cy="3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PGothic"/>
                <a:sym typeface="BIZ UDPGothic"/>
              </a:rPr>
              <a:t>在宅患者訪問薬剤管理指導</a:t>
            </a:r>
            <a:endParaRPr sz="700" b="1" dirty="0">
              <a:latin typeface="游ゴシック" panose="020B0400000000000000" pitchFamily="50" charset="-128"/>
              <a:ea typeface="游ゴシック" panose="020B0400000000000000" pitchFamily="50" charset="-128"/>
              <a:cs typeface="BIZ UDPGothic"/>
              <a:sym typeface="BIZ UDPGothic"/>
            </a:endParaRPr>
          </a:p>
        </p:txBody>
      </p:sp>
      <p:sp>
        <p:nvSpPr>
          <p:cNvPr id="222" name="Google Shape;222;p21"/>
          <p:cNvSpPr txBox="1">
            <a:spLocks noGrp="1"/>
          </p:cNvSpPr>
          <p:nvPr>
            <p:ph type="ctrTitle"/>
          </p:nvPr>
        </p:nvSpPr>
        <p:spPr>
          <a:xfrm>
            <a:off x="358500" y="4047963"/>
            <a:ext cx="3215700" cy="542100"/>
          </a:xfrm>
          <a:prstGeom prst="rect">
            <a:avLst/>
          </a:prstGeom>
        </p:spPr>
        <p:txBody>
          <a:bodyPr spcFirstLastPara="1" wrap="square" lIns="317825" tIns="64575" rIns="64575" bIns="64575" anchor="t" anchorCtr="0">
            <a:noAutofit/>
          </a:bodyPr>
          <a:lstStyle/>
          <a:p>
            <a:pPr marL="0" marR="0" lvl="0" indent="0" algn="l" rtl="0">
              <a:spcBef>
                <a:spcPts val="0"/>
              </a:spcBef>
              <a:spcAft>
                <a:spcPts val="0"/>
              </a:spcAft>
              <a:buClr>
                <a:schemeClr val="dk1"/>
              </a:buClr>
              <a:buSzPts val="1100"/>
              <a:buFont typeface="Arial"/>
              <a:buNone/>
            </a:pPr>
            <a:r>
              <a:rPr lang="ja" sz="1000" dirty="0">
                <a:latin typeface="游ゴシック" panose="020B0400000000000000" pitchFamily="50" charset="-128"/>
                <a:ea typeface="游ゴシック" panose="020B0400000000000000" pitchFamily="50" charset="-128"/>
                <a:cs typeface="BIZ UDGothic"/>
                <a:sym typeface="BIZ UDGothic"/>
              </a:rPr>
              <a:t>1単位=10円　10単位=10円（1割負担）30円（3割負担）</a:t>
            </a: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自己負担率や厚生労働省が定める地域により金額が異なることがあります。</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cxnSp>
        <p:nvCxnSpPr>
          <p:cNvPr id="223" name="Google Shape;223;p21"/>
          <p:cNvCxnSpPr/>
          <p:nvPr/>
        </p:nvCxnSpPr>
        <p:spPr>
          <a:xfrm>
            <a:off x="3780000" y="1628963"/>
            <a:ext cx="0" cy="2769600"/>
          </a:xfrm>
          <a:prstGeom prst="straightConnector1">
            <a:avLst/>
          </a:prstGeom>
          <a:noFill/>
          <a:ln w="19050" cap="flat" cmpd="sng">
            <a:solidFill>
              <a:srgbClr val="D9D9D9"/>
            </a:solidFill>
            <a:prstDash val="solid"/>
            <a:round/>
            <a:headEnd type="none" w="med" len="med"/>
            <a:tailEnd type="none" w="med" len="med"/>
          </a:ln>
        </p:spPr>
      </p:cxnSp>
      <p:cxnSp>
        <p:nvCxnSpPr>
          <p:cNvPr id="224" name="Google Shape;224;p21"/>
          <p:cNvCxnSpPr/>
          <p:nvPr/>
        </p:nvCxnSpPr>
        <p:spPr>
          <a:xfrm>
            <a:off x="361400" y="4640675"/>
            <a:ext cx="6809400" cy="0"/>
          </a:xfrm>
          <a:prstGeom prst="straightConnector1">
            <a:avLst/>
          </a:prstGeom>
          <a:noFill/>
          <a:ln w="38100" cap="flat" cmpd="sng">
            <a:solidFill>
              <a:srgbClr val="FF9900"/>
            </a:solidFill>
            <a:prstDash val="solid"/>
            <a:round/>
            <a:headEnd type="none" w="med" len="med"/>
            <a:tailEnd type="none" w="med" len="med"/>
          </a:ln>
        </p:spPr>
      </p:cxnSp>
      <p:sp>
        <p:nvSpPr>
          <p:cNvPr id="225" name="Google Shape;225;p21"/>
          <p:cNvSpPr txBox="1">
            <a:spLocks noGrp="1"/>
          </p:cNvSpPr>
          <p:nvPr>
            <p:ph type="ctrTitle"/>
          </p:nvPr>
        </p:nvSpPr>
        <p:spPr>
          <a:xfrm>
            <a:off x="3883800" y="4047963"/>
            <a:ext cx="3342600" cy="5421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000" dirty="0">
                <a:latin typeface="游ゴシック" panose="020B0400000000000000" pitchFamily="50" charset="-128"/>
                <a:ea typeface="游ゴシック" panose="020B0400000000000000" pitchFamily="50" charset="-128"/>
                <a:cs typeface="BIZ UDGothic"/>
                <a:sym typeface="BIZ UDGothic"/>
              </a:rPr>
              <a:t>1点=10円　10点=10円（1割負担）30円（3割負担）</a:t>
            </a: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自己負担率により金額が変わります。麻薬の調剤や緊急対応、オンライン服薬指導等で点数が異なります</a:t>
            </a:r>
            <a:r>
              <a:rPr lang="ja" sz="900" dirty="0">
                <a:solidFill>
                  <a:srgbClr val="000000"/>
                </a:solidFill>
                <a:latin typeface="游ゴシック" panose="020B0400000000000000" pitchFamily="50" charset="-128"/>
                <a:ea typeface="游ゴシック" panose="020B0400000000000000" pitchFamily="50" charset="-128"/>
                <a:cs typeface="M PLUS 1p"/>
                <a:sym typeface="M PLUS 1p"/>
              </a:rPr>
              <a:t>。</a:t>
            </a:r>
            <a:endParaRPr sz="900" dirty="0">
              <a:solidFill>
                <a:srgbClr val="000000"/>
              </a:solidFill>
              <a:latin typeface="游ゴシック" panose="020B0400000000000000" pitchFamily="50" charset="-128"/>
              <a:ea typeface="游ゴシック" panose="020B0400000000000000" pitchFamily="50" charset="-128"/>
              <a:cs typeface="M PLUS 1p"/>
              <a:sym typeface="M PLUS 1p"/>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sp>
        <p:nvSpPr>
          <p:cNvPr id="226" name="Google Shape;226;p21"/>
          <p:cNvSpPr/>
          <p:nvPr/>
        </p:nvSpPr>
        <p:spPr>
          <a:xfrm>
            <a:off x="576850" y="1567000"/>
            <a:ext cx="28719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介護保険の方</a:t>
            </a:r>
            <a:endParaRPr dirty="0">
              <a:latin typeface="游ゴシック" panose="020B0400000000000000" pitchFamily="50" charset="-128"/>
              <a:ea typeface="游ゴシック" panose="020B0400000000000000" pitchFamily="50" charset="-128"/>
            </a:endParaRPr>
          </a:p>
        </p:txBody>
      </p:sp>
      <p:sp>
        <p:nvSpPr>
          <p:cNvPr id="227" name="Google Shape;227;p21"/>
          <p:cNvSpPr/>
          <p:nvPr/>
        </p:nvSpPr>
        <p:spPr>
          <a:xfrm>
            <a:off x="4066900" y="1567000"/>
            <a:ext cx="28719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医療保険の方</a:t>
            </a: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ctrTitle"/>
          </p:nvPr>
        </p:nvSpPr>
        <p:spPr>
          <a:xfrm>
            <a:off x="197325" y="65375"/>
            <a:ext cx="7201200" cy="1008900"/>
          </a:xfrm>
          <a:prstGeom prst="rect">
            <a:avLst/>
          </a:prstGeom>
        </p:spPr>
        <p:txBody>
          <a:bodyPr spcFirstLastPara="1" wrap="square" lIns="317825" tIns="64575" rIns="64575" bIns="64575" anchor="ctr" anchorCtr="0">
            <a:noAutofit/>
          </a:bodyPr>
          <a:lstStyle/>
          <a:p>
            <a:pPr marL="0" marR="190500" lvl="0" indent="0" algn="ctr" rtl="0">
              <a:spcBef>
                <a:spcPts val="0"/>
              </a:spcBef>
              <a:spcAft>
                <a:spcPts val="0"/>
              </a:spcAft>
              <a:buClr>
                <a:schemeClr val="dk1"/>
              </a:buClr>
              <a:buSzPts val="800"/>
              <a:buFont typeface="Arial"/>
              <a:buNone/>
            </a:pP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調剤だけでなくおくすり相談や</a:t>
            </a:r>
            <a:endParaRPr sz="24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190500" lvl="0" indent="0" algn="ctr" rtl="0">
              <a:spcBef>
                <a:spcPts val="0"/>
              </a:spcBef>
              <a:spcAft>
                <a:spcPts val="0"/>
              </a:spcAft>
              <a:buClr>
                <a:schemeClr val="dk1"/>
              </a:buClr>
              <a:buSzPts val="800"/>
              <a:buFont typeface="Arial"/>
              <a:buNone/>
            </a:pP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健康チェックも行っています</a:t>
            </a:r>
            <a:endParaRPr sz="24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233" name="Google Shape;233;p22"/>
          <p:cNvSpPr txBox="1"/>
          <p:nvPr/>
        </p:nvSpPr>
        <p:spPr>
          <a:xfrm>
            <a:off x="161175" y="3785900"/>
            <a:ext cx="7273500" cy="12540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ja" sz="1800" dirty="0">
                <a:latin typeface="游ゴシック" panose="020B0400000000000000" pitchFamily="50" charset="-128"/>
                <a:ea typeface="游ゴシック" panose="020B0400000000000000" pitchFamily="50" charset="-128"/>
                <a:cs typeface="BIZ UDPGothic"/>
                <a:sym typeface="BIZ UDPGothic"/>
              </a:rPr>
              <a:t>日頃よりご利用いただいている皆さま、ご近所の皆さま、お薬相談や健康チェックを行います。お気軽にお越しください。</a:t>
            </a:r>
            <a:endParaRPr sz="18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None/>
            </a:pPr>
            <a:r>
              <a:rPr lang="ja" sz="1800" dirty="0">
                <a:latin typeface="游ゴシック" panose="020B0400000000000000" pitchFamily="50" charset="-128"/>
                <a:ea typeface="游ゴシック" panose="020B0400000000000000" pitchFamily="50" charset="-128"/>
                <a:cs typeface="BIZ UDPGothic"/>
                <a:sym typeface="BIZ UDPGothic"/>
              </a:rPr>
              <a:t>また、全国どこの保険医療機関からの処方せんも対応しています。</a:t>
            </a:r>
            <a:endParaRPr sz="1800" dirty="0">
              <a:latin typeface="游ゴシック" panose="020B0400000000000000" pitchFamily="50" charset="-128"/>
              <a:ea typeface="游ゴシック" panose="020B0400000000000000" pitchFamily="50" charset="-128"/>
              <a:cs typeface="BIZ UDPGothic"/>
              <a:sym typeface="BIZ UDPGothic"/>
            </a:endParaRPr>
          </a:p>
        </p:txBody>
      </p:sp>
      <p:pic>
        <p:nvPicPr>
          <p:cNvPr id="234" name="Google Shape;234;p22"/>
          <p:cNvPicPr preferRelativeResize="0"/>
          <p:nvPr/>
        </p:nvPicPr>
        <p:blipFill>
          <a:blip r:embed="rId3">
            <a:alphaModFix/>
          </a:blip>
          <a:stretch>
            <a:fillRect/>
          </a:stretch>
        </p:blipFill>
        <p:spPr>
          <a:xfrm>
            <a:off x="1325800" y="2246425"/>
            <a:ext cx="1416234" cy="1416200"/>
          </a:xfrm>
          <a:prstGeom prst="rect">
            <a:avLst/>
          </a:prstGeom>
          <a:noFill/>
          <a:ln>
            <a:noFill/>
          </a:ln>
        </p:spPr>
      </p:pic>
      <p:pic>
        <p:nvPicPr>
          <p:cNvPr id="235" name="Google Shape;235;p22"/>
          <p:cNvPicPr preferRelativeResize="0"/>
          <p:nvPr/>
        </p:nvPicPr>
        <p:blipFill>
          <a:blip r:embed="rId4">
            <a:alphaModFix/>
          </a:blip>
          <a:stretch>
            <a:fillRect/>
          </a:stretch>
        </p:blipFill>
        <p:spPr>
          <a:xfrm>
            <a:off x="4792400" y="2269296"/>
            <a:ext cx="1370450" cy="1370450"/>
          </a:xfrm>
          <a:prstGeom prst="rect">
            <a:avLst/>
          </a:prstGeom>
          <a:noFill/>
          <a:ln>
            <a:noFill/>
          </a:ln>
        </p:spPr>
      </p:pic>
      <p:sp>
        <p:nvSpPr>
          <p:cNvPr id="236" name="Google Shape;236;p22"/>
          <p:cNvSpPr/>
          <p:nvPr/>
        </p:nvSpPr>
        <p:spPr>
          <a:xfrm>
            <a:off x="1150875" y="1365752"/>
            <a:ext cx="1766100" cy="4176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b="1" dirty="0">
                <a:solidFill>
                  <a:schemeClr val="dk1"/>
                </a:solidFill>
                <a:latin typeface="游ゴシック" panose="020B0400000000000000" pitchFamily="50" charset="-128"/>
                <a:ea typeface="游ゴシック" panose="020B0400000000000000" pitchFamily="50" charset="-128"/>
                <a:cs typeface="BIZ UDPGothic"/>
                <a:sym typeface="BIZ UDPGothic"/>
              </a:rPr>
              <a:t>おくすり相談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237" name="Google Shape;237;p22"/>
          <p:cNvSpPr/>
          <p:nvPr/>
        </p:nvSpPr>
        <p:spPr>
          <a:xfrm>
            <a:off x="4594575" y="1365738"/>
            <a:ext cx="1766100" cy="4176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b="1" dirty="0">
                <a:solidFill>
                  <a:schemeClr val="dk1"/>
                </a:solidFill>
                <a:latin typeface="游ゴシック" panose="020B0400000000000000" pitchFamily="50" charset="-128"/>
                <a:ea typeface="游ゴシック" panose="020B0400000000000000" pitchFamily="50" charset="-128"/>
                <a:cs typeface="BIZ UDPGothic"/>
                <a:sym typeface="BIZ UDPGothic"/>
              </a:rPr>
              <a:t>健康チェック</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238" name="Google Shape;238;p22"/>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ctrTitle"/>
          </p:nvPr>
        </p:nvSpPr>
        <p:spPr>
          <a:xfrm>
            <a:off x="83700" y="118600"/>
            <a:ext cx="7392600" cy="698400"/>
          </a:xfrm>
          <a:prstGeom prst="rect">
            <a:avLst/>
          </a:prstGeom>
        </p:spPr>
        <p:txBody>
          <a:bodyPr spcFirstLastPara="1" wrap="square" lIns="317825" tIns="64575" rIns="64575" bIns="64575" anchor="ctr" anchorCtr="0">
            <a:noAutofit/>
          </a:bodyPr>
          <a:lstStyle/>
          <a:p>
            <a:pPr marL="0" marR="190500" lvl="0" indent="0" algn="ctr" rtl="0">
              <a:spcBef>
                <a:spcPts val="0"/>
              </a:spcBef>
              <a:spcAft>
                <a:spcPts val="0"/>
              </a:spcAft>
              <a:buClr>
                <a:schemeClr val="dk1"/>
              </a:buClr>
              <a:buSzPts val="800"/>
              <a:buFont typeface="Arial"/>
              <a:buNone/>
            </a:pPr>
            <a:r>
              <a:rPr lang="ja" sz="1800" dirty="0">
                <a:latin typeface="游ゴシック" panose="020B0400000000000000" pitchFamily="50" charset="-128"/>
                <a:ea typeface="游ゴシック" panose="020B0400000000000000" pitchFamily="50" charset="-128"/>
                <a:cs typeface="BIZ UDPGothic"/>
                <a:sym typeface="BIZ UDPGothic"/>
              </a:rPr>
              <a:t>お薬のことで困ったら</a:t>
            </a: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かかりつけ薬剤師</a:t>
            </a:r>
            <a:r>
              <a:rPr lang="ja" sz="1800" dirty="0">
                <a:solidFill>
                  <a:srgbClr val="000000"/>
                </a:solidFill>
                <a:latin typeface="游ゴシック" panose="020B0400000000000000" pitchFamily="50" charset="-128"/>
                <a:ea typeface="游ゴシック" panose="020B0400000000000000" pitchFamily="50" charset="-128"/>
                <a:cs typeface="BIZ UDPGothic"/>
                <a:sym typeface="BIZ UDPGothic"/>
              </a:rPr>
              <a:t>におまかせください</a:t>
            </a:r>
            <a:endParaRPr sz="18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253" name="Google Shape;253;p24"/>
          <p:cNvSpPr txBox="1"/>
          <p:nvPr/>
        </p:nvSpPr>
        <p:spPr>
          <a:xfrm>
            <a:off x="179325" y="3376344"/>
            <a:ext cx="7201200" cy="6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dirty="0">
                <a:latin typeface="游ゴシック" panose="020B0400000000000000" pitchFamily="50" charset="-128"/>
                <a:ea typeface="游ゴシック" panose="020B0400000000000000" pitchFamily="50" charset="-128"/>
                <a:cs typeface="BIZ UDPGothic"/>
                <a:sym typeface="BIZ UDPGothic"/>
              </a:rPr>
              <a:t>担当薬剤師を指名してください。同意書にご署名いただくことで、次回から専任の</a:t>
            </a:r>
            <a:r>
              <a:rPr lang="ja" sz="1800" b="1" dirty="0">
                <a:latin typeface="游ゴシック" panose="020B0400000000000000" pitchFamily="50" charset="-128"/>
                <a:ea typeface="游ゴシック" panose="020B0400000000000000" pitchFamily="50" charset="-128"/>
                <a:cs typeface="BIZ UDPGothic"/>
                <a:sym typeface="BIZ UDPGothic"/>
              </a:rPr>
              <a:t>かかりつけ薬剤師</a:t>
            </a:r>
            <a:r>
              <a:rPr lang="ja" sz="1800" dirty="0">
                <a:latin typeface="游ゴシック" panose="020B0400000000000000" pitchFamily="50" charset="-128"/>
                <a:ea typeface="游ゴシック" panose="020B0400000000000000" pitchFamily="50" charset="-128"/>
                <a:cs typeface="BIZ UDPGothic"/>
                <a:sym typeface="BIZ UDPGothic"/>
              </a:rPr>
              <a:t>が担当させていただきます。</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254" name="Google Shape;254;p24"/>
          <p:cNvSpPr txBox="1"/>
          <p:nvPr/>
        </p:nvSpPr>
        <p:spPr>
          <a:xfrm>
            <a:off x="131349" y="4222275"/>
            <a:ext cx="7296975" cy="7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sz="1200" dirty="0">
                <a:latin typeface="游ゴシック" panose="020B0400000000000000" pitchFamily="50" charset="-128"/>
                <a:ea typeface="游ゴシック" panose="020B0400000000000000" pitchFamily="50" charset="-128"/>
                <a:cs typeface="BIZ UDPGothic"/>
                <a:sym typeface="BIZ UDPGothic"/>
              </a:rPr>
              <a:t>保険薬剤師として3年以上の薬局勤務経験があり、当薬局には週32時間以上勤務しています（育児や介護などで労働時間が短縮される場合は週24時間、4日以上）。薬剤師認定制度認証機構によって認証された研修認定制度などの研修認定を取得しており、医療に関連する地域活動にも積極的に参加しています。</a:t>
            </a:r>
            <a:endParaRPr sz="12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endParaRPr sz="12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endParaRPr sz="1000" dirty="0">
              <a:latin typeface="游ゴシック" panose="020B0400000000000000" pitchFamily="50" charset="-128"/>
              <a:ea typeface="游ゴシック" panose="020B0400000000000000" pitchFamily="50" charset="-128"/>
              <a:cs typeface="M PLUS 1p"/>
              <a:sym typeface="M PLUS 1p"/>
            </a:endParaRPr>
          </a:p>
        </p:txBody>
      </p:sp>
      <p:grpSp>
        <p:nvGrpSpPr>
          <p:cNvPr id="255" name="Google Shape;255;p24"/>
          <p:cNvGrpSpPr/>
          <p:nvPr/>
        </p:nvGrpSpPr>
        <p:grpSpPr>
          <a:xfrm>
            <a:off x="1878426" y="4074450"/>
            <a:ext cx="1810592" cy="104100"/>
            <a:chOff x="2359525" y="3851500"/>
            <a:chExt cx="1755300" cy="104100"/>
          </a:xfrm>
        </p:grpSpPr>
        <p:cxnSp>
          <p:nvCxnSpPr>
            <p:cNvPr id="256" name="Google Shape;256;p24"/>
            <p:cNvCxnSpPr/>
            <p:nvPr/>
          </p:nvCxnSpPr>
          <p:spPr>
            <a:xfrm>
              <a:off x="2359525" y="3851500"/>
              <a:ext cx="1755300" cy="0"/>
            </a:xfrm>
            <a:prstGeom prst="straightConnector1">
              <a:avLst/>
            </a:prstGeom>
            <a:noFill/>
            <a:ln w="28575" cap="flat" cmpd="sng">
              <a:solidFill>
                <a:srgbClr val="000000"/>
              </a:solidFill>
              <a:prstDash val="solid"/>
              <a:round/>
              <a:headEnd type="none" w="med" len="med"/>
              <a:tailEnd type="none" w="med" len="med"/>
            </a:ln>
          </p:spPr>
        </p:cxnSp>
        <p:sp>
          <p:nvSpPr>
            <p:cNvPr id="257" name="Google Shape;257;p24"/>
            <p:cNvSpPr/>
            <p:nvPr/>
          </p:nvSpPr>
          <p:spPr>
            <a:xfrm>
              <a:off x="3184759" y="3851500"/>
              <a:ext cx="175800" cy="104100"/>
            </a:xfrm>
            <a:prstGeom prst="flowChartMerg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258" name="Google Shape;258;p24"/>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nvGrpSpPr>
          <p:cNvPr id="259" name="Google Shape;259;p24"/>
          <p:cNvGrpSpPr/>
          <p:nvPr/>
        </p:nvGrpSpPr>
        <p:grpSpPr>
          <a:xfrm>
            <a:off x="187899" y="931478"/>
            <a:ext cx="7184055" cy="2144522"/>
            <a:chOff x="76899" y="817003"/>
            <a:chExt cx="7184055" cy="2144522"/>
          </a:xfrm>
        </p:grpSpPr>
        <p:sp>
          <p:nvSpPr>
            <p:cNvPr id="260" name="Google Shape;260;p24"/>
            <p:cNvSpPr/>
            <p:nvPr/>
          </p:nvSpPr>
          <p:spPr>
            <a:xfrm>
              <a:off x="6429775" y="1819600"/>
              <a:ext cx="596400" cy="591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nvGrpSpPr>
            <p:cNvPr id="261" name="Google Shape;261;p24"/>
            <p:cNvGrpSpPr/>
            <p:nvPr/>
          </p:nvGrpSpPr>
          <p:grpSpPr>
            <a:xfrm>
              <a:off x="76899" y="817003"/>
              <a:ext cx="3322126" cy="2144522"/>
              <a:chOff x="76899" y="817003"/>
              <a:chExt cx="3322126" cy="2144522"/>
            </a:xfrm>
          </p:grpSpPr>
          <p:sp>
            <p:nvSpPr>
              <p:cNvPr id="262" name="Google Shape;262;p24"/>
              <p:cNvSpPr/>
              <p:nvPr/>
            </p:nvSpPr>
            <p:spPr>
              <a:xfrm>
                <a:off x="310750" y="2045800"/>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3" name="Google Shape;263;p24"/>
              <p:cNvSpPr txBox="1"/>
              <p:nvPr/>
            </p:nvSpPr>
            <p:spPr>
              <a:xfrm>
                <a:off x="76899" y="2116288"/>
                <a:ext cx="11118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いろんな</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病院で薬を</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もらっている</a:t>
                </a:r>
                <a:endParaRPr sz="1200" b="1" dirty="0">
                  <a:latin typeface="游ゴシック" panose="020B0400000000000000" pitchFamily="50" charset="-128"/>
                  <a:ea typeface="游ゴシック" panose="020B0400000000000000" pitchFamily="50" charset="-128"/>
                  <a:cs typeface="BIZ UDPGothic"/>
                  <a:sym typeface="BIZ UDPGothic"/>
                </a:endParaRPr>
              </a:p>
            </p:txBody>
          </p:sp>
          <p:sp>
            <p:nvSpPr>
              <p:cNvPr id="264" name="Google Shape;264;p24"/>
              <p:cNvSpPr/>
              <p:nvPr/>
            </p:nvSpPr>
            <p:spPr>
              <a:xfrm>
                <a:off x="1439150" y="817003"/>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5" name="Google Shape;265;p24"/>
              <p:cNvSpPr/>
              <p:nvPr/>
            </p:nvSpPr>
            <p:spPr>
              <a:xfrm>
                <a:off x="2350672" y="1928675"/>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6" name="Google Shape;266;p24"/>
              <p:cNvSpPr txBox="1"/>
              <p:nvPr/>
            </p:nvSpPr>
            <p:spPr>
              <a:xfrm>
                <a:off x="906646" y="894600"/>
                <a:ext cx="17091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お薬がたくさんあって</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間違えそうになる</a:t>
                </a:r>
                <a:endParaRPr sz="1200" b="1" dirty="0">
                  <a:latin typeface="游ゴシック" panose="020B0400000000000000" pitchFamily="50" charset="-128"/>
                  <a:ea typeface="游ゴシック" panose="020B0400000000000000" pitchFamily="50" charset="-128"/>
                  <a:cs typeface="BIZ UDPGothic"/>
                  <a:sym typeface="BIZ UDPGothic"/>
                </a:endParaRPr>
              </a:p>
            </p:txBody>
          </p:sp>
          <p:sp>
            <p:nvSpPr>
              <p:cNvPr id="267" name="Google Shape;267;p24"/>
              <p:cNvSpPr txBox="1"/>
              <p:nvPr/>
            </p:nvSpPr>
            <p:spPr>
              <a:xfrm>
                <a:off x="1946425" y="1928675"/>
                <a:ext cx="1452600" cy="63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こんなこと</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医師にいっても</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いいのかなぁ…</a:t>
                </a:r>
                <a:endParaRPr sz="1200" b="1" dirty="0">
                  <a:latin typeface="游ゴシック" panose="020B0400000000000000" pitchFamily="50" charset="-128"/>
                  <a:ea typeface="游ゴシック" panose="020B0400000000000000" pitchFamily="50" charset="-128"/>
                  <a:cs typeface="BIZ UDPGothic"/>
                  <a:sym typeface="BIZ UDPGothic"/>
                </a:endParaRPr>
              </a:p>
            </p:txBody>
          </p:sp>
          <p:sp>
            <p:nvSpPr>
              <p:cNvPr id="268" name="Google Shape;268;p24"/>
              <p:cNvSpPr/>
              <p:nvPr/>
            </p:nvSpPr>
            <p:spPr>
              <a:xfrm>
                <a:off x="779051" y="2751475"/>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9" name="Google Shape;269;p24"/>
              <p:cNvSpPr/>
              <p:nvPr/>
            </p:nvSpPr>
            <p:spPr>
              <a:xfrm>
                <a:off x="1006025" y="2857425"/>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0" name="Google Shape;270;p24"/>
              <p:cNvSpPr/>
              <p:nvPr/>
            </p:nvSpPr>
            <p:spPr>
              <a:xfrm>
                <a:off x="2000876" y="1432100"/>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1" name="Google Shape;271;p24"/>
              <p:cNvSpPr/>
              <p:nvPr/>
            </p:nvSpPr>
            <p:spPr>
              <a:xfrm>
                <a:off x="2036275" y="1715488"/>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2" name="Google Shape;272;p24"/>
              <p:cNvSpPr/>
              <p:nvPr/>
            </p:nvSpPr>
            <p:spPr>
              <a:xfrm>
                <a:off x="2409601" y="2566638"/>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3" name="Google Shape;273;p24"/>
              <p:cNvSpPr/>
              <p:nvPr/>
            </p:nvSpPr>
            <p:spPr>
              <a:xfrm>
                <a:off x="2299038" y="2740938"/>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274" name="Google Shape;274;p24"/>
            <p:cNvSpPr txBox="1"/>
            <p:nvPr/>
          </p:nvSpPr>
          <p:spPr>
            <a:xfrm>
              <a:off x="6277554" y="1913988"/>
              <a:ext cx="983400" cy="49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いつでも</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相談OK</a:t>
              </a:r>
              <a:endParaRPr b="1" dirty="0">
                <a:latin typeface="游ゴシック" panose="020B0400000000000000" pitchFamily="50" charset="-128"/>
                <a:ea typeface="游ゴシック" panose="020B0400000000000000" pitchFamily="50" charset="-128"/>
                <a:cs typeface="BIZ UDPGothic"/>
                <a:sym typeface="BIZ UDPGothic"/>
              </a:endParaRPr>
            </a:p>
          </p:txBody>
        </p:sp>
        <p:sp>
          <p:nvSpPr>
            <p:cNvPr id="275" name="Google Shape;275;p24"/>
            <p:cNvSpPr/>
            <p:nvPr/>
          </p:nvSpPr>
          <p:spPr>
            <a:xfrm>
              <a:off x="4312320" y="943271"/>
              <a:ext cx="828000" cy="820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6" name="Google Shape;276;p24"/>
            <p:cNvSpPr txBox="1"/>
            <p:nvPr/>
          </p:nvSpPr>
          <p:spPr>
            <a:xfrm>
              <a:off x="3871771" y="1105275"/>
              <a:ext cx="1709100" cy="49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専任の薬剤師が</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あなたの薬を管理</a:t>
              </a:r>
              <a:endParaRPr b="1" dirty="0">
                <a:latin typeface="游ゴシック" panose="020B0400000000000000" pitchFamily="50" charset="-128"/>
                <a:ea typeface="游ゴシック" panose="020B0400000000000000" pitchFamily="50" charset="-128"/>
                <a:cs typeface="BIZ UDPGothic"/>
                <a:sym typeface="BIZ UDPGothic"/>
              </a:endParaRPr>
            </a:p>
          </p:txBody>
        </p:sp>
        <p:cxnSp>
          <p:nvCxnSpPr>
            <p:cNvPr id="277" name="Google Shape;277;p24"/>
            <p:cNvCxnSpPr/>
            <p:nvPr/>
          </p:nvCxnSpPr>
          <p:spPr>
            <a:xfrm>
              <a:off x="3354550" y="2465775"/>
              <a:ext cx="1372200" cy="9900"/>
            </a:xfrm>
            <a:prstGeom prst="straightConnector1">
              <a:avLst/>
            </a:prstGeom>
            <a:noFill/>
            <a:ln w="28575" cap="flat" cmpd="sng">
              <a:solidFill>
                <a:srgbClr val="000000"/>
              </a:solidFill>
              <a:prstDash val="solid"/>
              <a:round/>
              <a:headEnd type="none" w="med" len="med"/>
              <a:tailEnd type="triangle" w="med" len="med"/>
            </a:ln>
          </p:spPr>
        </p:cxnSp>
      </p:grpSp>
      <p:pic>
        <p:nvPicPr>
          <p:cNvPr id="278" name="Google Shape;278;p24"/>
          <p:cNvPicPr preferRelativeResize="0"/>
          <p:nvPr/>
        </p:nvPicPr>
        <p:blipFill rotWithShape="1">
          <a:blip r:embed="rId3">
            <a:alphaModFix/>
          </a:blip>
          <a:srcRect l="31403" r="30323" b="46004"/>
          <a:stretch/>
        </p:blipFill>
        <p:spPr>
          <a:xfrm>
            <a:off x="1192687" y="1818711"/>
            <a:ext cx="983400" cy="1387389"/>
          </a:xfrm>
          <a:prstGeom prst="rect">
            <a:avLst/>
          </a:prstGeom>
          <a:noFill/>
          <a:ln>
            <a:noFill/>
          </a:ln>
        </p:spPr>
      </p:pic>
      <p:pic>
        <p:nvPicPr>
          <p:cNvPr id="279" name="Google Shape;279;p24"/>
          <p:cNvPicPr preferRelativeResize="0"/>
          <p:nvPr/>
        </p:nvPicPr>
        <p:blipFill>
          <a:blip r:embed="rId4">
            <a:alphaModFix/>
          </a:blip>
          <a:stretch>
            <a:fillRect/>
          </a:stretch>
        </p:blipFill>
        <p:spPr>
          <a:xfrm flipH="1">
            <a:off x="5086525" y="1837312"/>
            <a:ext cx="1111800" cy="135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5"/>
          <p:cNvSpPr txBox="1">
            <a:spLocks noGrp="1"/>
          </p:cNvSpPr>
          <p:nvPr>
            <p:ph type="ctrTitle"/>
          </p:nvPr>
        </p:nvSpPr>
        <p:spPr>
          <a:xfrm>
            <a:off x="1340600" y="940550"/>
            <a:ext cx="6000900" cy="1193100"/>
          </a:xfrm>
          <a:prstGeom prst="rect">
            <a:avLst/>
          </a:prstGeom>
        </p:spPr>
        <p:txBody>
          <a:bodyPr spcFirstLastPara="1" wrap="square" lIns="317825" tIns="64575" rIns="64575" bIns="64575" anchor="ctr" anchorCtr="0">
            <a:noAutofit/>
          </a:bodyPr>
          <a:lstStyle/>
          <a:p>
            <a:pPr marL="0" marR="190500" lvl="0" indent="0" algn="l" rtl="0">
              <a:spcBef>
                <a:spcPts val="700"/>
              </a:spcBef>
              <a:spcAft>
                <a:spcPts val="0"/>
              </a:spcAft>
              <a:buClr>
                <a:schemeClr val="dk1"/>
              </a:buClr>
              <a:buSzPts val="1100"/>
              <a:buFont typeface="Arial"/>
              <a:buNone/>
            </a:pPr>
            <a:r>
              <a:rPr lang="ja" sz="1400" dirty="0">
                <a:solidFill>
                  <a:srgbClr val="000000"/>
                </a:solidFill>
                <a:latin typeface="游ゴシック" panose="020B0400000000000000" pitchFamily="50" charset="-128"/>
                <a:ea typeface="游ゴシック" panose="020B0400000000000000" pitchFamily="50" charset="-128"/>
                <a:cs typeface="BIZ UDPGothic"/>
                <a:sym typeface="BIZ UDPGothic"/>
              </a:rPr>
              <a:t>地域に密着した健康情報の拠点として、医療用医薬品、一般用医薬品、健康食品に関する情報提供や健康相談を行います。</a:t>
            </a:r>
            <a:endParaRPr sz="14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190500" lvl="0" indent="0" algn="l" rtl="0">
              <a:spcBef>
                <a:spcPts val="700"/>
              </a:spcBef>
              <a:spcAft>
                <a:spcPts val="0"/>
              </a:spcAft>
              <a:buClr>
                <a:schemeClr val="dk1"/>
              </a:buClr>
              <a:buSzPts val="1100"/>
              <a:buFont typeface="Arial"/>
              <a:buNone/>
            </a:pPr>
            <a:r>
              <a:rPr lang="ja" sz="1400" dirty="0">
                <a:solidFill>
                  <a:srgbClr val="000000"/>
                </a:solidFill>
                <a:latin typeface="游ゴシック" panose="020B0400000000000000" pitchFamily="50" charset="-128"/>
                <a:ea typeface="游ゴシック" panose="020B0400000000000000" pitchFamily="50" charset="-128"/>
                <a:cs typeface="BIZ UDPGothic"/>
                <a:sym typeface="BIZ UDPGothic"/>
              </a:rPr>
              <a:t>お薬をまるごと把握し、医療機関と連携することで、皆さまの健康を守ります。24時間対応や在宅対応もいたしますので、お気軽にご相談ください。</a:t>
            </a:r>
            <a:endParaRPr sz="14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grpSp>
        <p:nvGrpSpPr>
          <p:cNvPr id="287" name="Google Shape;287;p25"/>
          <p:cNvGrpSpPr/>
          <p:nvPr/>
        </p:nvGrpSpPr>
        <p:grpSpPr>
          <a:xfrm>
            <a:off x="4668575" y="2778787"/>
            <a:ext cx="2272945" cy="611994"/>
            <a:chOff x="7347386" y="2660900"/>
            <a:chExt cx="2740800" cy="861600"/>
          </a:xfrm>
        </p:grpSpPr>
        <p:sp>
          <p:nvSpPr>
            <p:cNvPr id="288" name="Google Shape;288;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89" name="Google Shape;289;p25"/>
            <p:cNvSpPr txBox="1"/>
            <p:nvPr/>
          </p:nvSpPr>
          <p:spPr>
            <a:xfrm>
              <a:off x="7347386" y="2855437"/>
              <a:ext cx="27408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健康食品相談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pic>
        <p:nvPicPr>
          <p:cNvPr id="290" name="Google Shape;290;p25"/>
          <p:cNvPicPr preferRelativeResize="0"/>
          <p:nvPr/>
        </p:nvPicPr>
        <p:blipFill rotWithShape="1">
          <a:blip r:embed="rId3">
            <a:alphaModFix/>
          </a:blip>
          <a:srcRect t="15522" b="15913"/>
          <a:stretch/>
        </p:blipFill>
        <p:spPr>
          <a:xfrm>
            <a:off x="2599550" y="3117638"/>
            <a:ext cx="2201025" cy="1509088"/>
          </a:xfrm>
          <a:prstGeom prst="rect">
            <a:avLst/>
          </a:prstGeom>
          <a:noFill/>
          <a:ln>
            <a:noFill/>
          </a:ln>
        </p:spPr>
      </p:pic>
      <p:sp>
        <p:nvSpPr>
          <p:cNvPr id="291" name="Google Shape;291;p25"/>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nvGrpSpPr>
          <p:cNvPr id="292" name="Google Shape;292;p25"/>
          <p:cNvGrpSpPr/>
          <p:nvPr/>
        </p:nvGrpSpPr>
        <p:grpSpPr>
          <a:xfrm>
            <a:off x="4668587" y="4236875"/>
            <a:ext cx="2045054" cy="611994"/>
            <a:chOff x="7592577" y="2660900"/>
            <a:chExt cx="2466000" cy="861600"/>
          </a:xfrm>
        </p:grpSpPr>
        <p:sp>
          <p:nvSpPr>
            <p:cNvPr id="293" name="Google Shape;293;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94" name="Google Shape;294;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禁煙相談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295" name="Google Shape;295;p25"/>
          <p:cNvGrpSpPr/>
          <p:nvPr/>
        </p:nvGrpSpPr>
        <p:grpSpPr>
          <a:xfrm>
            <a:off x="716312" y="2505650"/>
            <a:ext cx="2045054" cy="611994"/>
            <a:chOff x="7592577" y="2660900"/>
            <a:chExt cx="2466000" cy="861600"/>
          </a:xfrm>
        </p:grpSpPr>
        <p:sp>
          <p:nvSpPr>
            <p:cNvPr id="296" name="Google Shape;296;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97" name="Google Shape;297;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おくすり相談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298" name="Google Shape;298;p25"/>
          <p:cNvGrpSpPr/>
          <p:nvPr/>
        </p:nvGrpSpPr>
        <p:grpSpPr>
          <a:xfrm>
            <a:off x="554487" y="3772825"/>
            <a:ext cx="2045054" cy="611994"/>
            <a:chOff x="7592577" y="2660900"/>
            <a:chExt cx="2466000" cy="861600"/>
          </a:xfrm>
        </p:grpSpPr>
        <p:sp>
          <p:nvSpPr>
            <p:cNvPr id="299" name="Google Shape;299;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00" name="Google Shape;300;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スキンケア相談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pic>
        <p:nvPicPr>
          <p:cNvPr id="301" name="Google Shape;301;p25"/>
          <p:cNvPicPr preferRelativeResize="0"/>
          <p:nvPr/>
        </p:nvPicPr>
        <p:blipFill>
          <a:blip r:embed="rId4">
            <a:alphaModFix/>
          </a:blip>
          <a:stretch>
            <a:fillRect/>
          </a:stretch>
        </p:blipFill>
        <p:spPr>
          <a:xfrm>
            <a:off x="6170250" y="4125000"/>
            <a:ext cx="463800" cy="463800"/>
          </a:xfrm>
          <a:prstGeom prst="rect">
            <a:avLst/>
          </a:prstGeom>
          <a:noFill/>
          <a:ln>
            <a:noFill/>
          </a:ln>
        </p:spPr>
      </p:pic>
      <p:pic>
        <p:nvPicPr>
          <p:cNvPr id="302" name="Google Shape;302;p25"/>
          <p:cNvPicPr preferRelativeResize="0"/>
          <p:nvPr/>
        </p:nvPicPr>
        <p:blipFill>
          <a:blip r:embed="rId5">
            <a:alphaModFix/>
          </a:blip>
          <a:stretch>
            <a:fillRect/>
          </a:stretch>
        </p:blipFill>
        <p:spPr>
          <a:xfrm>
            <a:off x="596525" y="2559250"/>
            <a:ext cx="395350" cy="395350"/>
          </a:xfrm>
          <a:prstGeom prst="rect">
            <a:avLst/>
          </a:prstGeom>
          <a:noFill/>
          <a:ln>
            <a:noFill/>
          </a:ln>
        </p:spPr>
      </p:pic>
      <p:pic>
        <p:nvPicPr>
          <p:cNvPr id="303" name="Google Shape;303;p25"/>
          <p:cNvPicPr preferRelativeResize="0"/>
          <p:nvPr/>
        </p:nvPicPr>
        <p:blipFill>
          <a:blip r:embed="rId6">
            <a:alphaModFix/>
          </a:blip>
          <a:stretch>
            <a:fillRect/>
          </a:stretch>
        </p:blipFill>
        <p:spPr>
          <a:xfrm>
            <a:off x="320950" y="3881149"/>
            <a:ext cx="395350" cy="395350"/>
          </a:xfrm>
          <a:prstGeom prst="rect">
            <a:avLst/>
          </a:prstGeom>
          <a:noFill/>
          <a:ln>
            <a:noFill/>
          </a:ln>
        </p:spPr>
      </p:pic>
      <p:pic>
        <p:nvPicPr>
          <p:cNvPr id="304" name="Google Shape;304;p25"/>
          <p:cNvPicPr preferRelativeResize="0"/>
          <p:nvPr/>
        </p:nvPicPr>
        <p:blipFill>
          <a:blip r:embed="rId7">
            <a:alphaModFix/>
          </a:blip>
          <a:stretch>
            <a:fillRect/>
          </a:stretch>
        </p:blipFill>
        <p:spPr>
          <a:xfrm>
            <a:off x="4427513" y="2302413"/>
            <a:ext cx="463800" cy="463800"/>
          </a:xfrm>
          <a:prstGeom prst="rect">
            <a:avLst/>
          </a:prstGeom>
          <a:noFill/>
          <a:ln>
            <a:noFill/>
          </a:ln>
        </p:spPr>
      </p:pic>
      <p:grpSp>
        <p:nvGrpSpPr>
          <p:cNvPr id="305" name="Google Shape;305;p25"/>
          <p:cNvGrpSpPr/>
          <p:nvPr/>
        </p:nvGrpSpPr>
        <p:grpSpPr>
          <a:xfrm>
            <a:off x="2867362" y="2275100"/>
            <a:ext cx="2045054" cy="611994"/>
            <a:chOff x="7592577" y="2660900"/>
            <a:chExt cx="2466000" cy="861600"/>
          </a:xfrm>
        </p:grpSpPr>
        <p:sp>
          <p:nvSpPr>
            <p:cNvPr id="306" name="Google Shape;306;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07" name="Google Shape;307;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栄養相談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pic>
        <p:nvPicPr>
          <p:cNvPr id="308" name="Google Shape;308;p25"/>
          <p:cNvPicPr preferRelativeResize="0"/>
          <p:nvPr/>
        </p:nvPicPr>
        <p:blipFill>
          <a:blip r:embed="rId8">
            <a:alphaModFix/>
          </a:blip>
          <a:stretch>
            <a:fillRect/>
          </a:stretch>
        </p:blipFill>
        <p:spPr>
          <a:xfrm>
            <a:off x="6546175" y="2887100"/>
            <a:ext cx="395350" cy="395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ctrTitle"/>
          </p:nvPr>
        </p:nvSpPr>
        <p:spPr>
          <a:xfrm>
            <a:off x="143250" y="943277"/>
            <a:ext cx="7273500" cy="3627300"/>
          </a:xfrm>
          <a:prstGeom prst="rect">
            <a:avLst/>
          </a:prstGeom>
        </p:spPr>
        <p:txBody>
          <a:bodyPr spcFirstLastPara="1" wrap="square" lIns="317825" tIns="64575" rIns="64575" bIns="64575" anchor="t" anchorCtr="0">
            <a:noAutofit/>
          </a:bodyPr>
          <a:lstStyle/>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戦傷病者特別援護法→生活保護法による医療扶助・更生医療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原子爆弾被爆者に対する援護に関する法律→認定疾病医療・一般疾病医療費</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感染症の予防及び感染症の患者に対する医療に関する法律→結核患者の適正医療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障害者自立支援法→精神通院医療・更生医療・育成医療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児童福祉法→療育の給付・障害児施設医療・小児慢性特定疾患治療研究事業に係る医療・児童福祉法の措置等に係る医療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母子保健法による養育医療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特定疾患治療費及び先天性血液凝固因子障害等治療費</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小児慢性特定疾患治療研究事業に係る医療の給付</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石綿による健康被害の救済に関する法律による医療費の支給</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生活保護法による医療扶助</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sp>
        <p:nvSpPr>
          <p:cNvPr id="339" name="Google Shape;339;p27"/>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b="1" dirty="0">
                <a:latin typeface="游ゴシック" panose="020B0400000000000000" pitchFamily="50" charset="-128"/>
                <a:ea typeface="游ゴシック" panose="020B0400000000000000" pitchFamily="50" charset="-128"/>
                <a:cs typeface="BIZ UDPGothic"/>
                <a:sym typeface="BIZ UDPGothic"/>
              </a:rPr>
              <a:t>取扱い公費負担医療</a:t>
            </a:r>
            <a:endParaRPr sz="3000" b="1" dirty="0">
              <a:latin typeface="游ゴシック" panose="020B0400000000000000" pitchFamily="50" charset="-128"/>
              <a:ea typeface="游ゴシック" panose="020B0400000000000000" pitchFamily="50" charset="-128"/>
              <a:cs typeface="BIZ UDPGothic"/>
              <a:sym typeface="BIZ UDPGothic"/>
            </a:endParaRPr>
          </a:p>
        </p:txBody>
      </p:sp>
      <p:pic>
        <p:nvPicPr>
          <p:cNvPr id="340" name="Google Shape;340;p27"/>
          <p:cNvPicPr preferRelativeResize="0"/>
          <p:nvPr/>
        </p:nvPicPr>
        <p:blipFill>
          <a:blip r:embed="rId3">
            <a:alphaModFix/>
          </a:blip>
          <a:stretch>
            <a:fillRect/>
          </a:stretch>
        </p:blipFill>
        <p:spPr>
          <a:xfrm>
            <a:off x="5965450" y="2945025"/>
            <a:ext cx="1202625" cy="1202625"/>
          </a:xfrm>
          <a:prstGeom prst="rect">
            <a:avLst/>
          </a:prstGeom>
          <a:noFill/>
          <a:ln>
            <a:noFill/>
          </a:ln>
        </p:spPr>
      </p:pic>
      <p:sp>
        <p:nvSpPr>
          <p:cNvPr id="341" name="Google Shape;341;p27"/>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3033</Words>
  <Application>Microsoft Macintosh PowerPoint</Application>
  <PresentationFormat>ユーザー設定</PresentationFormat>
  <Paragraphs>253</Paragraphs>
  <Slides>14</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Yu Gothic Medium</vt:lpstr>
      <vt:lpstr>BIZ UDPGothic</vt:lpstr>
      <vt:lpstr>Arial</vt:lpstr>
      <vt:lpstr>游ゴシック</vt:lpstr>
      <vt:lpstr>游ゴシック</vt:lpstr>
      <vt:lpstr>Simple Light</vt:lpstr>
      <vt:lpstr>PowerPoint プレゼンテーション</vt:lpstr>
      <vt:lpstr>PowerPoint プレゼンテーション</vt:lpstr>
      <vt:lpstr>当薬局では適正な医療費で持続可能な医療制度の維持や未来のために、ジェネリック医薬品の調剤を積極的に行っています。</vt:lpstr>
      <vt:lpstr>PowerPoint プレゼンテーション</vt:lpstr>
      <vt:lpstr>在宅で療養中で通院が困難な場合、調剤後にご自宅を訪問し、薬剤服薬指導および管理のお手伝いをさせていただくことができます。短期のご利用も可能です。 ご希望される場合は、お気軽にお申し出ください。医師の了解と指示が必要となりますので、事前にご相談ください。 </vt:lpstr>
      <vt:lpstr>調剤だけでなくおくすり相談や 健康チェックも行っています</vt:lpstr>
      <vt:lpstr>お薬のことで困ったらかかりつけ薬剤師におまかせください</vt:lpstr>
      <vt:lpstr>地域に密着した健康情報の拠点として、医療用医薬品、一般用医薬品、健康食品に関する情報提供や健康相談を行います。 お薬をまるごと把握し、医療機関と連携することで、皆さまの健康を守ります。24時間対応や在宅対応もいたしますので、お気軽にご相談ください。</vt:lpstr>
      <vt:lpstr>戦傷病者特別援護法→生活保護法による医療扶助・更生医療 原子爆弾被爆者に対する援護に関する法律→認定疾病医療・一般疾病医療費 感染症の予防及び感染症の患者に対する医療に関する法律→結核患者の適正医療 障害者自立支援法→精神通院医療・更生医療・育成医療 児童福祉法→療育の給付・障害児施設医療・小児慢性特定疾患治療研究事業に係る医療・児童福祉法の措置等に係る医療 母子保健法による養育医療 特定疾患治療費及び先天性血液凝固因子障害等治療費 小児慢性特定疾患治療研究事業に係る医療の給付 石綿による健康被害の救済に関する法律による医療費の支給 生活保護法による医療扶助 </vt:lpstr>
      <vt:lpstr>当薬局では患者さんに質の高い医療を提供するために、医療DXを積極的に推進しています。具体的には、以下の取り組みを行っています。 1. オンライン資格確認等システムの活用 オンライン資格確認等システムを通じて、患者さんの診療情報や薬剤情報等を取得し、調剤や服薬指導に活用しています。 2. マイナンバーカードの健康保険証（マイナ保険証）利用の促進 マイナンバーカードの健康保険証（マイナ保険証）利用を促進することで、患者さんの負担軽減と医療情報の効率的な共有を目指しています。 3. 電子処方箋や電子カルテ情報共有サービスの活用 電子処方箋や電子カルテ情報共有サービスを活用することで、医療機関との連携を強化し、よりスムーズな医療提供を実現しています。 オンライン資格確認の個人情報の利用目的は、「審査支払機関又は保険者への照会」のみであり、本人の同意なく他の目的に利用することはできません。</vt:lpstr>
      <vt:lpstr>当薬局は、皆様の健康を守るため、災害や新しい感染症が発生した際にも迅速に対応できる体制を備えています。 他の薬局や病院、行政機関と連携し、災害や緊急時でも安心して薬を受け取れる仕組みを維持します。</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●夜間・休日等加算の対象時間 平日19:00-閉店まで　土曜日13:00-閉店まで　 ※1月2-3日　12月29-31日は休日扱い ※営業時間外の時間外調剤料について 時間外加算 18:30-22:00  6:00-8:00 　深夜加算 22:00-6:00　 休日加算     日曜日・祝日・年末年始（12月30日-翌年1月3日）</dc:title>
  <cp:lastModifiedBy>商店 らくだ</cp:lastModifiedBy>
  <cp:revision>5</cp:revision>
  <dcterms:modified xsi:type="dcterms:W3CDTF">2025-02-16T14:37:23Z</dcterms:modified>
</cp:coreProperties>
</file>