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64" r:id="rId3"/>
    <p:sldId id="256" r:id="rId4"/>
    <p:sldId id="257" r:id="rId5"/>
    <p:sldId id="258" r:id="rId6"/>
    <p:sldId id="259" r:id="rId7"/>
    <p:sldId id="260" r:id="rId8"/>
    <p:sldId id="261" r:id="rId9"/>
    <p:sldId id="262" r:id="rId10"/>
    <p:sldId id="263" r:id="rId11"/>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BCCC"/>
    <a:srgbClr val="789DB4"/>
    <a:srgbClr val="56819C"/>
    <a:srgbClr val="00A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439" autoAdjust="0"/>
    <p:restoredTop sz="94660"/>
  </p:normalViewPr>
  <p:slideViewPr>
    <p:cSldViewPr snapToGrid="0">
      <p:cViewPr varScale="1">
        <p:scale>
          <a:sx n="65" d="100"/>
          <a:sy n="65" d="100"/>
        </p:scale>
        <p:origin x="160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فقط">
    <p:spTree>
      <p:nvGrpSpPr>
        <p:cNvPr id="1" name=""/>
        <p:cNvGrpSpPr/>
        <p:nvPr/>
      </p:nvGrpSpPr>
      <p:grpSpPr>
        <a:xfrm>
          <a:off x="0" y="0"/>
          <a:ext cx="0" cy="0"/>
          <a:chOff x="0" y="0"/>
          <a:chExt cx="0" cy="0"/>
        </a:xfrm>
      </p:grpSpPr>
      <p:sp>
        <p:nvSpPr>
          <p:cNvPr id="6" name="شكل حر: شكل 5">
            <a:extLst>
              <a:ext uri="{FF2B5EF4-FFF2-40B4-BE49-F238E27FC236}">
                <a16:creationId xmlns:a16="http://schemas.microsoft.com/office/drawing/2014/main" id="{10F702CF-A50A-89F2-0BDF-9CA402F993BE}"/>
              </a:ext>
            </a:extLst>
          </p:cNvPr>
          <p:cNvSpPr/>
          <p:nvPr userDrawn="1"/>
        </p:nvSpPr>
        <p:spPr>
          <a:xfrm>
            <a:off x="0" y="1"/>
            <a:ext cx="12192000" cy="813383"/>
          </a:xfrm>
          <a:custGeom>
            <a:avLst/>
            <a:gdLst>
              <a:gd name="connsiteX0" fmla="*/ 0 w 12192000"/>
              <a:gd name="connsiteY0" fmla="*/ 0 h 813383"/>
              <a:gd name="connsiteX1" fmla="*/ 12192000 w 12192000"/>
              <a:gd name="connsiteY1" fmla="*/ 0 h 813383"/>
              <a:gd name="connsiteX2" fmla="*/ 12192000 w 12192000"/>
              <a:gd name="connsiteY2" fmla="*/ 808642 h 813383"/>
              <a:gd name="connsiteX3" fmla="*/ 12069329 w 12192000"/>
              <a:gd name="connsiteY3" fmla="*/ 796339 h 813383"/>
              <a:gd name="connsiteX4" fmla="*/ 8991600 w 12192000"/>
              <a:gd name="connsiteY4" fmla="*/ 350520 h 813383"/>
              <a:gd name="connsiteX5" fmla="*/ 6278880 w 12192000"/>
              <a:gd name="connsiteY5" fmla="*/ 624840 h 813383"/>
              <a:gd name="connsiteX6" fmla="*/ 3291840 w 12192000"/>
              <a:gd name="connsiteY6" fmla="*/ 320040 h 813383"/>
              <a:gd name="connsiteX7" fmla="*/ 838200 w 12192000"/>
              <a:gd name="connsiteY7" fmla="*/ 792480 h 813383"/>
              <a:gd name="connsiteX8" fmla="*/ 121504 w 12192000"/>
              <a:gd name="connsiteY8" fmla="*/ 402699 h 813383"/>
              <a:gd name="connsiteX9" fmla="*/ 0 w 12192000"/>
              <a:gd name="connsiteY9" fmla="*/ 291403 h 8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813383">
                <a:moveTo>
                  <a:pt x="0" y="0"/>
                </a:moveTo>
                <a:lnTo>
                  <a:pt x="12192000" y="0"/>
                </a:lnTo>
                <a:lnTo>
                  <a:pt x="12192000" y="808642"/>
                </a:lnTo>
                <a:lnTo>
                  <a:pt x="12069329" y="796339"/>
                </a:lnTo>
                <a:cubicBezTo>
                  <a:pt x="11221998" y="697617"/>
                  <a:pt x="9841865" y="377349"/>
                  <a:pt x="8991600" y="350520"/>
                </a:cubicBezTo>
                <a:cubicBezTo>
                  <a:pt x="7945120" y="317500"/>
                  <a:pt x="7228840" y="629920"/>
                  <a:pt x="6278880" y="624840"/>
                </a:cubicBezTo>
                <a:cubicBezTo>
                  <a:pt x="5328920" y="619760"/>
                  <a:pt x="4198620" y="292100"/>
                  <a:pt x="3291840" y="320040"/>
                </a:cubicBezTo>
                <a:cubicBezTo>
                  <a:pt x="2385060" y="347980"/>
                  <a:pt x="1498600" y="929640"/>
                  <a:pt x="838200" y="792480"/>
                </a:cubicBezTo>
                <a:cubicBezTo>
                  <a:pt x="590550" y="741045"/>
                  <a:pt x="343615" y="588883"/>
                  <a:pt x="121504" y="402699"/>
                </a:cubicBezTo>
                <a:lnTo>
                  <a:pt x="0" y="291403"/>
                </a:lnTo>
                <a:close/>
              </a:path>
            </a:pathLst>
          </a:custGeom>
          <a:solidFill>
            <a:srgbClr val="56819C"/>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7" name="شكل حر: شكل 6">
            <a:extLst>
              <a:ext uri="{FF2B5EF4-FFF2-40B4-BE49-F238E27FC236}">
                <a16:creationId xmlns:a16="http://schemas.microsoft.com/office/drawing/2014/main" id="{05A09C07-A8C8-B359-507E-008111DC211C}"/>
              </a:ext>
            </a:extLst>
          </p:cNvPr>
          <p:cNvSpPr/>
          <p:nvPr userDrawn="1"/>
        </p:nvSpPr>
        <p:spPr>
          <a:xfrm>
            <a:off x="0" y="2"/>
            <a:ext cx="12192000" cy="594358"/>
          </a:xfrm>
          <a:custGeom>
            <a:avLst/>
            <a:gdLst>
              <a:gd name="connsiteX0" fmla="*/ 0 w 12192000"/>
              <a:gd name="connsiteY0" fmla="*/ 0 h 813383"/>
              <a:gd name="connsiteX1" fmla="*/ 12192000 w 12192000"/>
              <a:gd name="connsiteY1" fmla="*/ 0 h 813383"/>
              <a:gd name="connsiteX2" fmla="*/ 12192000 w 12192000"/>
              <a:gd name="connsiteY2" fmla="*/ 808642 h 813383"/>
              <a:gd name="connsiteX3" fmla="*/ 12069329 w 12192000"/>
              <a:gd name="connsiteY3" fmla="*/ 796339 h 813383"/>
              <a:gd name="connsiteX4" fmla="*/ 8991600 w 12192000"/>
              <a:gd name="connsiteY4" fmla="*/ 350520 h 813383"/>
              <a:gd name="connsiteX5" fmla="*/ 6278880 w 12192000"/>
              <a:gd name="connsiteY5" fmla="*/ 624840 h 813383"/>
              <a:gd name="connsiteX6" fmla="*/ 3291840 w 12192000"/>
              <a:gd name="connsiteY6" fmla="*/ 320040 h 813383"/>
              <a:gd name="connsiteX7" fmla="*/ 838200 w 12192000"/>
              <a:gd name="connsiteY7" fmla="*/ 792480 h 813383"/>
              <a:gd name="connsiteX8" fmla="*/ 121504 w 12192000"/>
              <a:gd name="connsiteY8" fmla="*/ 402699 h 813383"/>
              <a:gd name="connsiteX9" fmla="*/ 0 w 12192000"/>
              <a:gd name="connsiteY9" fmla="*/ 291403 h 8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813383">
                <a:moveTo>
                  <a:pt x="0" y="0"/>
                </a:moveTo>
                <a:lnTo>
                  <a:pt x="12192000" y="0"/>
                </a:lnTo>
                <a:lnTo>
                  <a:pt x="12192000" y="808642"/>
                </a:lnTo>
                <a:lnTo>
                  <a:pt x="12069329" y="796339"/>
                </a:lnTo>
                <a:cubicBezTo>
                  <a:pt x="11221998" y="697617"/>
                  <a:pt x="9841865" y="377349"/>
                  <a:pt x="8991600" y="350520"/>
                </a:cubicBezTo>
                <a:cubicBezTo>
                  <a:pt x="7945120" y="317500"/>
                  <a:pt x="7228840" y="629920"/>
                  <a:pt x="6278880" y="624840"/>
                </a:cubicBezTo>
                <a:cubicBezTo>
                  <a:pt x="5328920" y="619760"/>
                  <a:pt x="4198620" y="292100"/>
                  <a:pt x="3291840" y="320040"/>
                </a:cubicBezTo>
                <a:cubicBezTo>
                  <a:pt x="2385060" y="347980"/>
                  <a:pt x="1498600" y="929640"/>
                  <a:pt x="838200" y="792480"/>
                </a:cubicBezTo>
                <a:cubicBezTo>
                  <a:pt x="590550" y="741045"/>
                  <a:pt x="343615" y="588883"/>
                  <a:pt x="121504" y="402699"/>
                </a:cubicBezTo>
                <a:lnTo>
                  <a:pt x="0" y="291403"/>
                </a:lnTo>
                <a:close/>
              </a:path>
            </a:pathLst>
          </a:custGeom>
          <a:solidFill>
            <a:srgbClr val="789DB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Tree>
    <p:extLst>
      <p:ext uri="{BB962C8B-B14F-4D97-AF65-F5344CB8AC3E}">
        <p14:creationId xmlns:p14="http://schemas.microsoft.com/office/powerpoint/2010/main" val="21886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فارغ">
    <p:bg>
      <p:bgPr>
        <a:solidFill>
          <a:srgbClr val="A3BCCC"/>
        </a:solidFill>
        <a:effectLst/>
      </p:bgPr>
    </p:bg>
    <p:spTree>
      <p:nvGrpSpPr>
        <p:cNvPr id="1" name=""/>
        <p:cNvGrpSpPr/>
        <p:nvPr/>
      </p:nvGrpSpPr>
      <p:grpSpPr>
        <a:xfrm>
          <a:off x="0" y="0"/>
          <a:ext cx="0" cy="0"/>
          <a:chOff x="0" y="0"/>
          <a:chExt cx="0" cy="0"/>
        </a:xfrm>
      </p:grpSpPr>
      <p:sp>
        <p:nvSpPr>
          <p:cNvPr id="20" name="شكل حر: شكل 19">
            <a:extLst>
              <a:ext uri="{FF2B5EF4-FFF2-40B4-BE49-F238E27FC236}">
                <a16:creationId xmlns:a16="http://schemas.microsoft.com/office/drawing/2014/main" id="{81BE1242-F7DC-32FD-4A4A-0B8FFBB32C8B}"/>
              </a:ext>
            </a:extLst>
          </p:cNvPr>
          <p:cNvSpPr/>
          <p:nvPr userDrawn="1"/>
        </p:nvSpPr>
        <p:spPr>
          <a:xfrm>
            <a:off x="0" y="1"/>
            <a:ext cx="12192000" cy="813383"/>
          </a:xfrm>
          <a:custGeom>
            <a:avLst/>
            <a:gdLst>
              <a:gd name="connsiteX0" fmla="*/ 0 w 12192000"/>
              <a:gd name="connsiteY0" fmla="*/ 0 h 813383"/>
              <a:gd name="connsiteX1" fmla="*/ 12192000 w 12192000"/>
              <a:gd name="connsiteY1" fmla="*/ 0 h 813383"/>
              <a:gd name="connsiteX2" fmla="*/ 12192000 w 12192000"/>
              <a:gd name="connsiteY2" fmla="*/ 808642 h 813383"/>
              <a:gd name="connsiteX3" fmla="*/ 12069329 w 12192000"/>
              <a:gd name="connsiteY3" fmla="*/ 796339 h 813383"/>
              <a:gd name="connsiteX4" fmla="*/ 8991600 w 12192000"/>
              <a:gd name="connsiteY4" fmla="*/ 350520 h 813383"/>
              <a:gd name="connsiteX5" fmla="*/ 6278880 w 12192000"/>
              <a:gd name="connsiteY5" fmla="*/ 624840 h 813383"/>
              <a:gd name="connsiteX6" fmla="*/ 3291840 w 12192000"/>
              <a:gd name="connsiteY6" fmla="*/ 320040 h 813383"/>
              <a:gd name="connsiteX7" fmla="*/ 838200 w 12192000"/>
              <a:gd name="connsiteY7" fmla="*/ 792480 h 813383"/>
              <a:gd name="connsiteX8" fmla="*/ 121504 w 12192000"/>
              <a:gd name="connsiteY8" fmla="*/ 402699 h 813383"/>
              <a:gd name="connsiteX9" fmla="*/ 0 w 12192000"/>
              <a:gd name="connsiteY9" fmla="*/ 291403 h 8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813383">
                <a:moveTo>
                  <a:pt x="0" y="0"/>
                </a:moveTo>
                <a:lnTo>
                  <a:pt x="12192000" y="0"/>
                </a:lnTo>
                <a:lnTo>
                  <a:pt x="12192000" y="808642"/>
                </a:lnTo>
                <a:lnTo>
                  <a:pt x="12069329" y="796339"/>
                </a:lnTo>
                <a:cubicBezTo>
                  <a:pt x="11221998" y="697617"/>
                  <a:pt x="9841865" y="377349"/>
                  <a:pt x="8991600" y="350520"/>
                </a:cubicBezTo>
                <a:cubicBezTo>
                  <a:pt x="7945120" y="317500"/>
                  <a:pt x="7228840" y="629920"/>
                  <a:pt x="6278880" y="624840"/>
                </a:cubicBezTo>
                <a:cubicBezTo>
                  <a:pt x="5328920" y="619760"/>
                  <a:pt x="4198620" y="292100"/>
                  <a:pt x="3291840" y="320040"/>
                </a:cubicBezTo>
                <a:cubicBezTo>
                  <a:pt x="2385060" y="347980"/>
                  <a:pt x="1498600" y="929640"/>
                  <a:pt x="838200" y="792480"/>
                </a:cubicBezTo>
                <a:cubicBezTo>
                  <a:pt x="590550" y="741045"/>
                  <a:pt x="343615" y="588883"/>
                  <a:pt x="121504" y="402699"/>
                </a:cubicBezTo>
                <a:lnTo>
                  <a:pt x="0" y="291403"/>
                </a:lnTo>
                <a:close/>
              </a:path>
            </a:pathLst>
          </a:custGeom>
          <a:solidFill>
            <a:srgbClr val="56819C"/>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sp>
        <p:nvSpPr>
          <p:cNvPr id="21" name="شكل حر: شكل 20">
            <a:extLst>
              <a:ext uri="{FF2B5EF4-FFF2-40B4-BE49-F238E27FC236}">
                <a16:creationId xmlns:a16="http://schemas.microsoft.com/office/drawing/2014/main" id="{EF031A75-3ACC-4101-74B7-359CD251A8FE}"/>
              </a:ext>
            </a:extLst>
          </p:cNvPr>
          <p:cNvSpPr/>
          <p:nvPr userDrawn="1"/>
        </p:nvSpPr>
        <p:spPr>
          <a:xfrm>
            <a:off x="0" y="2"/>
            <a:ext cx="12192000" cy="594358"/>
          </a:xfrm>
          <a:custGeom>
            <a:avLst/>
            <a:gdLst>
              <a:gd name="connsiteX0" fmla="*/ 0 w 12192000"/>
              <a:gd name="connsiteY0" fmla="*/ 0 h 813383"/>
              <a:gd name="connsiteX1" fmla="*/ 12192000 w 12192000"/>
              <a:gd name="connsiteY1" fmla="*/ 0 h 813383"/>
              <a:gd name="connsiteX2" fmla="*/ 12192000 w 12192000"/>
              <a:gd name="connsiteY2" fmla="*/ 808642 h 813383"/>
              <a:gd name="connsiteX3" fmla="*/ 12069329 w 12192000"/>
              <a:gd name="connsiteY3" fmla="*/ 796339 h 813383"/>
              <a:gd name="connsiteX4" fmla="*/ 8991600 w 12192000"/>
              <a:gd name="connsiteY4" fmla="*/ 350520 h 813383"/>
              <a:gd name="connsiteX5" fmla="*/ 6278880 w 12192000"/>
              <a:gd name="connsiteY5" fmla="*/ 624840 h 813383"/>
              <a:gd name="connsiteX6" fmla="*/ 3291840 w 12192000"/>
              <a:gd name="connsiteY6" fmla="*/ 320040 h 813383"/>
              <a:gd name="connsiteX7" fmla="*/ 838200 w 12192000"/>
              <a:gd name="connsiteY7" fmla="*/ 792480 h 813383"/>
              <a:gd name="connsiteX8" fmla="*/ 121504 w 12192000"/>
              <a:gd name="connsiteY8" fmla="*/ 402699 h 813383"/>
              <a:gd name="connsiteX9" fmla="*/ 0 w 12192000"/>
              <a:gd name="connsiteY9" fmla="*/ 291403 h 81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813383">
                <a:moveTo>
                  <a:pt x="0" y="0"/>
                </a:moveTo>
                <a:lnTo>
                  <a:pt x="12192000" y="0"/>
                </a:lnTo>
                <a:lnTo>
                  <a:pt x="12192000" y="808642"/>
                </a:lnTo>
                <a:lnTo>
                  <a:pt x="12069329" y="796339"/>
                </a:lnTo>
                <a:cubicBezTo>
                  <a:pt x="11221998" y="697617"/>
                  <a:pt x="9841865" y="377349"/>
                  <a:pt x="8991600" y="350520"/>
                </a:cubicBezTo>
                <a:cubicBezTo>
                  <a:pt x="7945120" y="317500"/>
                  <a:pt x="7228840" y="629920"/>
                  <a:pt x="6278880" y="624840"/>
                </a:cubicBezTo>
                <a:cubicBezTo>
                  <a:pt x="5328920" y="619760"/>
                  <a:pt x="4198620" y="292100"/>
                  <a:pt x="3291840" y="320040"/>
                </a:cubicBezTo>
                <a:cubicBezTo>
                  <a:pt x="2385060" y="347980"/>
                  <a:pt x="1498600" y="929640"/>
                  <a:pt x="838200" y="792480"/>
                </a:cubicBezTo>
                <a:cubicBezTo>
                  <a:pt x="590550" y="741045"/>
                  <a:pt x="343615" y="588883"/>
                  <a:pt x="121504" y="402699"/>
                </a:cubicBezTo>
                <a:lnTo>
                  <a:pt x="0" y="291403"/>
                </a:lnTo>
                <a:close/>
              </a:path>
            </a:pathLst>
          </a:custGeom>
          <a:solidFill>
            <a:srgbClr val="789DB4"/>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ar-JO"/>
          </a:p>
        </p:txBody>
      </p:sp>
      <p:pic>
        <p:nvPicPr>
          <p:cNvPr id="6" name="صورة 5">
            <a:extLst>
              <a:ext uri="{FF2B5EF4-FFF2-40B4-BE49-F238E27FC236}">
                <a16:creationId xmlns:a16="http://schemas.microsoft.com/office/drawing/2014/main" id="{D1987AC4-6C5D-C1A2-D3F6-F6FEE07B2DC2}"/>
              </a:ext>
            </a:extLst>
          </p:cNvPr>
          <p:cNvPicPr>
            <a:picLocks noChangeAspect="1"/>
          </p:cNvPicPr>
          <p:nvPr userDrawn="1"/>
        </p:nvPicPr>
        <p:blipFill>
          <a:blip r:embed="rId2">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1635889" y="1390543"/>
            <a:ext cx="8920222" cy="4887142"/>
          </a:xfrm>
          <a:prstGeom prst="rect">
            <a:avLst/>
          </a:prstGeom>
        </p:spPr>
      </p:pic>
    </p:spTree>
    <p:extLst>
      <p:ext uri="{BB962C8B-B14F-4D97-AF65-F5344CB8AC3E}">
        <p14:creationId xmlns:p14="http://schemas.microsoft.com/office/powerpoint/2010/main" val="226673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18/02/1447</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0259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4F0DCD4A-4F1A-BE2A-39BA-1DD7EA6FDAF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8A7759CB-5C42-0E17-0373-ECAF359A64F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ar-JO" dirty="0"/>
          </a:p>
        </p:txBody>
      </p:sp>
      <p:sp>
        <p:nvSpPr>
          <p:cNvPr id="4" name="عنصر نائب للتاريخ 3">
            <a:extLst>
              <a:ext uri="{FF2B5EF4-FFF2-40B4-BE49-F238E27FC236}">
                <a16:creationId xmlns:a16="http://schemas.microsoft.com/office/drawing/2014/main" id="{A757F7C1-BBEE-76DC-DC49-9142D12EBD2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latin typeface="A Jannat LT" panose="01000000000000000000" pitchFamily="2" charset="-78"/>
                <a:cs typeface="A Jannat LT" panose="01000000000000000000" pitchFamily="2" charset="-78"/>
              </a:defRPr>
            </a:lvl1pPr>
          </a:lstStyle>
          <a:p>
            <a:fld id="{063E4E75-B1BC-4073-A23A-F8165A0C21B8}" type="datetimeFigureOut">
              <a:rPr lang="ar-JO" smtClean="0"/>
              <a:pPr/>
              <a:t>18/02/1447</a:t>
            </a:fld>
            <a:endParaRPr lang="ar-JO" dirty="0"/>
          </a:p>
        </p:txBody>
      </p:sp>
      <p:sp>
        <p:nvSpPr>
          <p:cNvPr id="5" name="عنصر نائب للتذييل 4">
            <a:extLst>
              <a:ext uri="{FF2B5EF4-FFF2-40B4-BE49-F238E27FC236}">
                <a16:creationId xmlns:a16="http://schemas.microsoft.com/office/drawing/2014/main" id="{4C40AF0F-0087-C7A6-A0A2-55D5009CAD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latin typeface="A Jannat LT" panose="01000000000000000000" pitchFamily="2" charset="-78"/>
                <a:cs typeface="A Jannat LT" panose="01000000000000000000" pitchFamily="2" charset="-78"/>
              </a:defRPr>
            </a:lvl1pPr>
          </a:lstStyle>
          <a:p>
            <a:endParaRPr lang="ar-JO" dirty="0"/>
          </a:p>
        </p:txBody>
      </p:sp>
      <p:sp>
        <p:nvSpPr>
          <p:cNvPr id="6" name="عنصر نائب لرقم الشريحة 5">
            <a:extLst>
              <a:ext uri="{FF2B5EF4-FFF2-40B4-BE49-F238E27FC236}">
                <a16:creationId xmlns:a16="http://schemas.microsoft.com/office/drawing/2014/main" id="{553DD874-E874-900C-0EB8-6359B393E4E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latin typeface="A Jannat LT" panose="01000000000000000000" pitchFamily="2" charset="-78"/>
                <a:cs typeface="A Jannat LT" panose="01000000000000000000" pitchFamily="2" charset="-78"/>
              </a:defRPr>
            </a:lvl1pPr>
          </a:lstStyle>
          <a:p>
            <a:fld id="{658980B3-E167-49ED-907A-05A19B3F35EC}" type="slidenum">
              <a:rPr lang="ar-JO" smtClean="0"/>
              <a:pPr/>
              <a:t>‹#›</a:t>
            </a:fld>
            <a:endParaRPr lang="ar-JO" dirty="0"/>
          </a:p>
        </p:txBody>
      </p:sp>
    </p:spTree>
    <p:extLst>
      <p:ext uri="{BB962C8B-B14F-4D97-AF65-F5344CB8AC3E}">
        <p14:creationId xmlns:p14="http://schemas.microsoft.com/office/powerpoint/2010/main" val="3249951344"/>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A Jannat LT" panose="01000000000000000000" pitchFamily="2" charset="-78"/>
          <a:ea typeface="+mn-ea"/>
          <a:cs typeface="A Jannat LT" panose="010000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 Jannat LT" panose="01000000000000000000" pitchFamily="2" charset="-78"/>
          <a:ea typeface="+mn-ea"/>
          <a:cs typeface="A Jannat LT" panose="010000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A Jannat LT" panose="01000000000000000000" pitchFamily="2" charset="-78"/>
          <a:ea typeface="+mn-ea"/>
          <a:cs typeface="A Jannat LT" panose="010000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A Jannat LT" panose="01000000000000000000" pitchFamily="2" charset="-78"/>
          <a:ea typeface="+mn-ea"/>
          <a:cs typeface="A Jannat LT" panose="010000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A Jannat LT" panose="01000000000000000000" pitchFamily="2" charset="-78"/>
          <a:ea typeface="+mn-ea"/>
          <a:cs typeface="A Jannat LT" panose="01000000000000000000" pitchFamily="2" charset="-78"/>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18/02/1447</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1890077740"/>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2316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57886C3-50E7-A242-67B2-84FA3F238016}"/>
              </a:ext>
            </a:extLst>
          </p:cNvPr>
          <p:cNvSpPr txBox="1"/>
          <p:nvPr/>
        </p:nvSpPr>
        <p:spPr>
          <a:xfrm>
            <a:off x="6916614" y="2747427"/>
            <a:ext cx="4618893" cy="1200329"/>
          </a:xfrm>
          <a:prstGeom prst="rect">
            <a:avLst/>
          </a:prstGeom>
          <a:noFill/>
        </p:spPr>
        <p:txBody>
          <a:bodyPr wrap="square" rtlCol="1" anchor="ctr">
            <a:spAutoFit/>
          </a:bodyPr>
          <a:lstStyle/>
          <a:p>
            <a:pPr algn="ctr" rtl="0"/>
            <a:r>
              <a:rPr lang="ar-JO" sz="3600" b="1" dirty="0">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هدر الطعام..</a:t>
            </a:r>
            <a:endParaRPr lang="en-US" sz="3600" b="1" dirty="0">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a:p>
            <a:pPr algn="ctr" rtl="0"/>
            <a:r>
              <a:rPr lang="ar-JO" sz="3600" b="1" dirty="0">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مشكلة وسبل الحل</a:t>
            </a:r>
          </a:p>
        </p:txBody>
      </p:sp>
      <p:sp>
        <p:nvSpPr>
          <p:cNvPr id="7" name="مربع نص 6">
            <a:extLst>
              <a:ext uri="{FF2B5EF4-FFF2-40B4-BE49-F238E27FC236}">
                <a16:creationId xmlns:a16="http://schemas.microsoft.com/office/drawing/2014/main" id="{5F1E3F4E-89D4-F1BE-680F-C399C1D6CF2E}"/>
              </a:ext>
            </a:extLst>
          </p:cNvPr>
          <p:cNvSpPr txBox="1"/>
          <p:nvPr/>
        </p:nvSpPr>
        <p:spPr>
          <a:xfrm>
            <a:off x="7112975" y="4157511"/>
            <a:ext cx="4226169" cy="707886"/>
          </a:xfrm>
          <a:prstGeom prst="rect">
            <a:avLst/>
          </a:prstGeom>
          <a:noFill/>
        </p:spPr>
        <p:txBody>
          <a:bodyPr wrap="square" rtlCol="1" anchor="ctr">
            <a:spAutoFit/>
          </a:bodyPr>
          <a:lstStyle/>
          <a:p>
            <a:pPr algn="ctr"/>
            <a:r>
              <a:rPr lang="ar-JO" sz="2000" b="1" dirty="0">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قناة البوربوينت الإسلامي</a:t>
            </a:r>
          </a:p>
          <a:p>
            <a:pPr algn="ctr"/>
            <a:r>
              <a:rPr lang="en-US" sz="2000" b="1" dirty="0">
                <a:effectLst>
                  <a:outerShdw blurRad="38100" dist="38100" dir="2700000" algn="tl">
                    <a:srgbClr val="000000">
                      <a:alpha val="43137"/>
                    </a:srgbClr>
                  </a:outerShdw>
                </a:effectLst>
                <a:latin typeface="A Jannat LT" panose="01000000000000000000" pitchFamily="2" charset="-78"/>
              </a:rPr>
              <a:t>youtube.com/@IslamicPowerPoint</a:t>
            </a:r>
            <a:endParaRPr lang="ar-JO" sz="2000" b="1" dirty="0">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spTree>
    <p:extLst>
      <p:ext uri="{BB962C8B-B14F-4D97-AF65-F5344CB8AC3E}">
        <p14:creationId xmlns:p14="http://schemas.microsoft.com/office/powerpoint/2010/main" val="18118476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2500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25000" fill="hold" grpId="0" nodeType="with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1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dvAuto="50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3BCCC"/>
        </a:solidFill>
        <a:effectLst/>
      </p:bgPr>
    </p:bg>
    <p:spTree>
      <p:nvGrpSpPr>
        <p:cNvPr id="1" name="">
          <a:extLst>
            <a:ext uri="{FF2B5EF4-FFF2-40B4-BE49-F238E27FC236}">
              <a16:creationId xmlns:a16="http://schemas.microsoft.com/office/drawing/2014/main" id="{175EF170-D54D-90CD-8429-4DB882AABE0F}"/>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3BAD4EE7-B371-1111-6EC7-E16A3CD66905}"/>
              </a:ext>
            </a:extLst>
          </p:cNvPr>
          <p:cNvSpPr txBox="1"/>
          <p:nvPr/>
        </p:nvSpPr>
        <p:spPr>
          <a:xfrm>
            <a:off x="4653023" y="2001252"/>
            <a:ext cx="6493397" cy="3108543"/>
          </a:xfrm>
          <a:prstGeom prst="rect">
            <a:avLst/>
          </a:prstGeom>
          <a:noFill/>
        </p:spPr>
        <p:txBody>
          <a:bodyPr wrap="square" rtlCol="1" anchor="ctr">
            <a:spAutoFit/>
          </a:bodyPr>
          <a:lstStyle/>
          <a:p>
            <a:pPr marL="457200" indent="-457200" algn="just">
              <a:buFont typeface="Wingdings" panose="05000000000000000000" pitchFamily="2" charset="2"/>
              <a:buChar char="Ø"/>
            </a:pPr>
            <a:r>
              <a:rPr lang="ar-JO" sz="2800" b="1" dirty="0">
                <a:latin typeface="A Jannat LT" panose="01000000000000000000" pitchFamily="2" charset="-78"/>
                <a:cs typeface="A Jannat LT" panose="01000000000000000000" pitchFamily="2" charset="-78"/>
              </a:rPr>
              <a:t>ما هو هدر الطعام؟</a:t>
            </a:r>
          </a:p>
          <a:p>
            <a:pPr algn="just">
              <a:spcAft>
                <a:spcPts val="1200"/>
              </a:spcAft>
            </a:pPr>
            <a:br>
              <a:rPr lang="ar-JO" sz="2800" dirty="0">
                <a:latin typeface="A Jannat LT" panose="01000000000000000000" pitchFamily="2" charset="-78"/>
                <a:cs typeface="A Jannat LT" panose="01000000000000000000" pitchFamily="2" charset="-78"/>
              </a:rPr>
            </a:br>
            <a:r>
              <a:rPr lang="ar-JO" sz="2800" dirty="0">
                <a:latin typeface="A Jannat LT" panose="01000000000000000000" pitchFamily="2" charset="-78"/>
                <a:cs typeface="A Jannat LT" panose="01000000000000000000" pitchFamily="2" charset="-78"/>
              </a:rPr>
              <a:t>هدر الطعام يعني فقدان أو رمي كميات كبيرة من الطعام الصالح للأكل في مختلف مراحل الإنتاج والاستهلاك. هذه المشكلة تؤثر سلبًا على الاقتصاد والبيئة، كما تستهلك موارد طبيعية ثمينة مثل الماء والطاقة.</a:t>
            </a:r>
          </a:p>
        </p:txBody>
      </p:sp>
      <p:pic>
        <p:nvPicPr>
          <p:cNvPr id="4" name="Picture 4" descr="Top 10 Food Waste Facts You Need to Know in 2025">
            <a:extLst>
              <a:ext uri="{FF2B5EF4-FFF2-40B4-BE49-F238E27FC236}">
                <a16:creationId xmlns:a16="http://schemas.microsoft.com/office/drawing/2014/main" id="{8BF323E4-13AD-307D-9CEF-3731F2B08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60"/>
          <a:stretch>
            <a:fillRect/>
          </a:stretch>
        </p:blipFill>
        <p:spPr bwMode="auto">
          <a:xfrm>
            <a:off x="342900" y="3736729"/>
            <a:ext cx="3666393" cy="2769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84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3BCCC"/>
        </a:solidFill>
        <a:effectLst/>
      </p:bgPr>
    </p:bg>
    <p:spTree>
      <p:nvGrpSpPr>
        <p:cNvPr id="1" name="">
          <a:extLst>
            <a:ext uri="{FF2B5EF4-FFF2-40B4-BE49-F238E27FC236}">
              <a16:creationId xmlns:a16="http://schemas.microsoft.com/office/drawing/2014/main" id="{868437FC-4317-A4E8-DC07-18F6AB6881CA}"/>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830DC0AD-5876-8B9C-A9B3-6E01ABC764AD}"/>
              </a:ext>
            </a:extLst>
          </p:cNvPr>
          <p:cNvSpPr txBox="1"/>
          <p:nvPr/>
        </p:nvSpPr>
        <p:spPr>
          <a:xfrm>
            <a:off x="4676172" y="2006548"/>
            <a:ext cx="6447099" cy="3970318"/>
          </a:xfrm>
          <a:prstGeom prst="rect">
            <a:avLst/>
          </a:prstGeom>
          <a:noFill/>
        </p:spPr>
        <p:txBody>
          <a:bodyPr wrap="square" rtlCol="1" anchor="ctr">
            <a:spAutoFit/>
          </a:bodyPr>
          <a:lstStyle/>
          <a:p>
            <a:pPr marL="457200" indent="-457200" algn="just">
              <a:buFont typeface="Wingdings" panose="05000000000000000000" pitchFamily="2" charset="2"/>
              <a:buChar char="Ø"/>
            </a:pPr>
            <a:r>
              <a:rPr lang="ar-JO" sz="2800" b="1" dirty="0">
                <a:latin typeface="A Jannat LT" panose="01000000000000000000" pitchFamily="2" charset="-78"/>
                <a:cs typeface="A Jannat LT" panose="01000000000000000000" pitchFamily="2" charset="-78"/>
              </a:rPr>
              <a:t>حجم هدر الطعام عالميًا ومحليًا.</a:t>
            </a:r>
          </a:p>
          <a:p>
            <a:pPr algn="just"/>
            <a:endParaRPr lang="ar-JO" sz="2800" dirty="0">
              <a:latin typeface="A Jannat LT" panose="01000000000000000000" pitchFamily="2" charset="-78"/>
              <a:cs typeface="A Jannat LT" panose="01000000000000000000" pitchFamily="2" charset="-78"/>
            </a:endParaRP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يُهدر حوالي ثلث الطعام المنتج في العالم كل عام.</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هذا يعادل أكثر من مليار طن من الطعام المهدر سنويًا، أي تقريبًا 940 مليار دولار.</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هدر الطعام يعني إهدار كميات ضخمة من الماء والطاقة والأراضي الزراعية المستخدمة لإنتاجه.</a:t>
            </a:r>
          </a:p>
        </p:txBody>
      </p:sp>
      <p:pic>
        <p:nvPicPr>
          <p:cNvPr id="2054" name="Picture 6" descr="We Waste A Billion Meals Every Day, While 780 Million Go Hungry">
            <a:extLst>
              <a:ext uri="{FF2B5EF4-FFF2-40B4-BE49-F238E27FC236}">
                <a16:creationId xmlns:a16="http://schemas.microsoft.com/office/drawing/2014/main" id="{A1EE6DB5-65F7-6D6A-ED1D-BF78C43BF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4" y="3736729"/>
            <a:ext cx="3692769" cy="2769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113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750" fill="hold"/>
                                        <p:tgtEl>
                                          <p:spTgt spid="2054"/>
                                        </p:tgtEl>
                                        <p:attrNameLst>
                                          <p:attrName>ppt_x</p:attrName>
                                        </p:attrNameLst>
                                      </p:cBhvr>
                                      <p:tavLst>
                                        <p:tav tm="0">
                                          <p:val>
                                            <p:strVal val="0-#ppt_w/2"/>
                                          </p:val>
                                        </p:tav>
                                        <p:tav tm="100000">
                                          <p:val>
                                            <p:strVal val="#ppt_x"/>
                                          </p:val>
                                        </p:tav>
                                      </p:tavLst>
                                    </p:anim>
                                    <p:anim calcmode="lin" valueType="num">
                                      <p:cBhvr additive="base">
                                        <p:cTn id="12" dur="75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75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75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3BCCC"/>
        </a:solidFill>
        <a:effectLst/>
      </p:bgPr>
    </p:bg>
    <p:spTree>
      <p:nvGrpSpPr>
        <p:cNvPr id="1" name="">
          <a:extLst>
            <a:ext uri="{FF2B5EF4-FFF2-40B4-BE49-F238E27FC236}">
              <a16:creationId xmlns:a16="http://schemas.microsoft.com/office/drawing/2014/main" id="{208DBE62-00EA-BA01-F7ED-347BA530F67E}"/>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64A89BFE-0113-8D76-0B2A-35629ADE42F4}"/>
              </a:ext>
            </a:extLst>
          </p:cNvPr>
          <p:cNvSpPr txBox="1"/>
          <p:nvPr/>
        </p:nvSpPr>
        <p:spPr>
          <a:xfrm>
            <a:off x="4664596" y="2006548"/>
            <a:ext cx="6484049" cy="3970318"/>
          </a:xfrm>
          <a:prstGeom prst="rect">
            <a:avLst/>
          </a:prstGeom>
          <a:noFill/>
        </p:spPr>
        <p:txBody>
          <a:bodyPr wrap="square" rtlCol="1" anchor="ctr">
            <a:spAutoFit/>
          </a:bodyPr>
          <a:lstStyle/>
          <a:p>
            <a:pPr marL="457200" indent="-457200" algn="just">
              <a:buFont typeface="Wingdings" panose="05000000000000000000" pitchFamily="2" charset="2"/>
              <a:buChar char="Ø"/>
            </a:pPr>
            <a:r>
              <a:rPr lang="ar-JO" sz="2800" b="1" dirty="0">
                <a:latin typeface="A Jannat LT" panose="01000000000000000000" pitchFamily="2" charset="-78"/>
                <a:cs typeface="A Jannat LT" panose="01000000000000000000" pitchFamily="2" charset="-78"/>
              </a:rPr>
              <a:t>لماذا يحدث هدر الطعام؟</a:t>
            </a:r>
          </a:p>
          <a:p>
            <a:pPr algn="just"/>
            <a:endParaRPr lang="ar-JO" sz="2800" dirty="0">
              <a:latin typeface="A Jannat LT" panose="01000000000000000000" pitchFamily="2" charset="-78"/>
              <a:cs typeface="A Jannat LT" panose="01000000000000000000" pitchFamily="2" charset="-78"/>
            </a:endParaRP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شراء كميات كبيرة دون تخطيط مسبق.</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سوء التخزين والحفظ يؤدي إلى تلف الطعام.</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إعداد كميات كبيرة من الطعام في المطاعم والمنازل دون استهلاكها كاملة.</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عدم الاستفادة من بقايا الطعام بطرق فعالة.</a:t>
            </a:r>
          </a:p>
        </p:txBody>
      </p:sp>
      <p:pic>
        <p:nvPicPr>
          <p:cNvPr id="4" name="صورة 3">
            <a:extLst>
              <a:ext uri="{FF2B5EF4-FFF2-40B4-BE49-F238E27FC236}">
                <a16:creationId xmlns:a16="http://schemas.microsoft.com/office/drawing/2014/main" id="{038FFC46-7D57-BF73-5BF1-328FFEE94632}"/>
              </a:ext>
            </a:extLst>
          </p:cNvPr>
          <p:cNvPicPr>
            <a:picLocks noChangeAspect="1"/>
          </p:cNvPicPr>
          <p:nvPr/>
        </p:nvPicPr>
        <p:blipFill>
          <a:blip r:embed="rId2"/>
          <a:srcRect l="9924" r="9924"/>
          <a:stretch>
            <a:fillRect/>
          </a:stretch>
        </p:blipFill>
        <p:spPr>
          <a:xfrm>
            <a:off x="316523" y="3736729"/>
            <a:ext cx="3692770" cy="27695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04534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75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75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75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3BCCC"/>
        </a:solidFill>
        <a:effectLst/>
      </p:bgPr>
    </p:bg>
    <p:spTree>
      <p:nvGrpSpPr>
        <p:cNvPr id="1" name="">
          <a:extLst>
            <a:ext uri="{FF2B5EF4-FFF2-40B4-BE49-F238E27FC236}">
              <a16:creationId xmlns:a16="http://schemas.microsoft.com/office/drawing/2014/main" id="{E384FB13-72FF-D25D-DC73-CD147E99B3CC}"/>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3413DF5B-4FB7-D9BA-063C-7BAB2C1B16B6}"/>
              </a:ext>
            </a:extLst>
          </p:cNvPr>
          <p:cNvSpPr txBox="1"/>
          <p:nvPr/>
        </p:nvSpPr>
        <p:spPr>
          <a:xfrm>
            <a:off x="4664596" y="2006549"/>
            <a:ext cx="6484049" cy="3970318"/>
          </a:xfrm>
          <a:prstGeom prst="rect">
            <a:avLst/>
          </a:prstGeom>
          <a:noFill/>
        </p:spPr>
        <p:txBody>
          <a:bodyPr wrap="square" rtlCol="1" anchor="ctr">
            <a:spAutoFit/>
          </a:bodyPr>
          <a:lstStyle/>
          <a:p>
            <a:pPr marL="457200" indent="-457200" algn="just">
              <a:buFont typeface="Wingdings" panose="05000000000000000000" pitchFamily="2" charset="2"/>
              <a:buChar char="Ø"/>
            </a:pPr>
            <a:r>
              <a:rPr lang="ar-JO" sz="2800" b="1" dirty="0">
                <a:latin typeface="A Jannat LT" panose="01000000000000000000" pitchFamily="2" charset="-78"/>
                <a:cs typeface="A Jannat LT" panose="01000000000000000000" pitchFamily="2" charset="-78"/>
              </a:rPr>
              <a:t>ما هي عواقب هدر الطعام؟</a:t>
            </a:r>
          </a:p>
          <a:p>
            <a:pPr algn="just"/>
            <a:endParaRPr lang="ar-JO" sz="2800" dirty="0">
              <a:latin typeface="A Jannat LT" panose="01000000000000000000" pitchFamily="2" charset="-78"/>
              <a:cs typeface="A Jannat LT" panose="01000000000000000000" pitchFamily="2" charset="-78"/>
            </a:endParaRP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إهدار موارد طبيعية مثل الماء والطاقة والأراضي الزراعية.</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زيادة انبعاث الغازات الدفيئة التي تساهم في تغير المناخ.</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خسائر مالية كبيرة للأسر والمجتمع.</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تفاقم الجوع والفقر بسبب عدم توزيع الطعام بشكل عادل.</a:t>
            </a:r>
          </a:p>
        </p:txBody>
      </p:sp>
      <p:pic>
        <p:nvPicPr>
          <p:cNvPr id="4098" name="Picture 2" descr="global Food Loss and Waste – Information Visualization">
            <a:extLst>
              <a:ext uri="{FF2B5EF4-FFF2-40B4-BE49-F238E27FC236}">
                <a16:creationId xmlns:a16="http://schemas.microsoft.com/office/drawing/2014/main" id="{A885646F-CA80-7509-A1CC-A0B0C9649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3" y="3736728"/>
            <a:ext cx="3692770" cy="2769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456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750" fill="hold"/>
                                        <p:tgtEl>
                                          <p:spTgt spid="4098"/>
                                        </p:tgtEl>
                                        <p:attrNameLst>
                                          <p:attrName>ppt_x</p:attrName>
                                        </p:attrNameLst>
                                      </p:cBhvr>
                                      <p:tavLst>
                                        <p:tav tm="0">
                                          <p:val>
                                            <p:strVal val="0-#ppt_w/2"/>
                                          </p:val>
                                        </p:tav>
                                        <p:tav tm="100000">
                                          <p:val>
                                            <p:strVal val="#ppt_x"/>
                                          </p:val>
                                        </p:tav>
                                      </p:tavLst>
                                    </p:anim>
                                    <p:anim calcmode="lin" valueType="num">
                                      <p:cBhvr additive="base">
                                        <p:cTn id="12" dur="75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75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75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75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3BCCC"/>
        </a:solidFill>
        <a:effectLst/>
      </p:bgPr>
    </p:bg>
    <p:spTree>
      <p:nvGrpSpPr>
        <p:cNvPr id="1" name="">
          <a:extLst>
            <a:ext uri="{FF2B5EF4-FFF2-40B4-BE49-F238E27FC236}">
              <a16:creationId xmlns:a16="http://schemas.microsoft.com/office/drawing/2014/main" id="{717FC520-0AAA-6751-E0EA-2120CCC7AA3E}"/>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67849736-29A5-09E3-FAC4-25C81DC7FA4F}"/>
              </a:ext>
            </a:extLst>
          </p:cNvPr>
          <p:cNvSpPr txBox="1"/>
          <p:nvPr/>
        </p:nvSpPr>
        <p:spPr>
          <a:xfrm>
            <a:off x="4641448" y="1999255"/>
            <a:ext cx="6481824" cy="3539430"/>
          </a:xfrm>
          <a:prstGeom prst="rect">
            <a:avLst/>
          </a:prstGeom>
          <a:noFill/>
        </p:spPr>
        <p:txBody>
          <a:bodyPr wrap="square" rtlCol="1" anchor="ctr">
            <a:spAutoFit/>
          </a:bodyPr>
          <a:lstStyle/>
          <a:p>
            <a:pPr marL="457200" indent="-457200" algn="just">
              <a:buFont typeface="Wingdings" panose="05000000000000000000" pitchFamily="2" charset="2"/>
              <a:buChar char="Ø"/>
            </a:pPr>
            <a:r>
              <a:rPr lang="ar-JO" sz="2800" b="1" dirty="0">
                <a:latin typeface="A Jannat LT" panose="01000000000000000000" pitchFamily="2" charset="-78"/>
                <a:cs typeface="A Jannat LT" panose="01000000000000000000" pitchFamily="2" charset="-78"/>
              </a:rPr>
              <a:t>كيف نقلل هدر الطعام؟</a:t>
            </a:r>
          </a:p>
          <a:p>
            <a:pPr algn="just"/>
            <a:endParaRPr lang="ar-JO" sz="2800" dirty="0">
              <a:latin typeface="A Jannat LT" panose="01000000000000000000" pitchFamily="2" charset="-78"/>
              <a:cs typeface="A Jannat LT" panose="01000000000000000000" pitchFamily="2" charset="-78"/>
            </a:endParaRP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التخطيط الجيد قبل التسوق وشراء الكميات المناسبة.</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تخزين الطعام بشكل صحيح باستخدام التبريد والتغليف المناسب.</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شراء المنتجات الطازجة فقط حسب الحاجة.</a:t>
            </a:r>
          </a:p>
        </p:txBody>
      </p:sp>
      <p:pic>
        <p:nvPicPr>
          <p:cNvPr id="5122" name="Picture 2" descr="7 ways to reduce food waste - Mayo Clinic Health System">
            <a:extLst>
              <a:ext uri="{FF2B5EF4-FFF2-40B4-BE49-F238E27FC236}">
                <a16:creationId xmlns:a16="http://schemas.microsoft.com/office/drawing/2014/main" id="{00AA5763-6ECF-2D1D-7AD4-133E3608E3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3" r="19595"/>
          <a:stretch>
            <a:fillRect/>
          </a:stretch>
        </p:blipFill>
        <p:spPr bwMode="auto">
          <a:xfrm>
            <a:off x="316523" y="3733337"/>
            <a:ext cx="3692770" cy="2769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500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750" fill="hold"/>
                                        <p:tgtEl>
                                          <p:spTgt spid="5122"/>
                                        </p:tgtEl>
                                        <p:attrNameLst>
                                          <p:attrName>ppt_x</p:attrName>
                                        </p:attrNameLst>
                                      </p:cBhvr>
                                      <p:tavLst>
                                        <p:tav tm="0">
                                          <p:val>
                                            <p:strVal val="0-#ppt_w/2"/>
                                          </p:val>
                                        </p:tav>
                                        <p:tav tm="100000">
                                          <p:val>
                                            <p:strVal val="#ppt_x"/>
                                          </p:val>
                                        </p:tav>
                                      </p:tavLst>
                                    </p:anim>
                                    <p:anim calcmode="lin" valueType="num">
                                      <p:cBhvr additive="base">
                                        <p:cTn id="12" dur="75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75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75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3BCCC"/>
        </a:solidFill>
        <a:effectLst/>
      </p:bgPr>
    </p:bg>
    <p:spTree>
      <p:nvGrpSpPr>
        <p:cNvPr id="1" name="">
          <a:extLst>
            <a:ext uri="{FF2B5EF4-FFF2-40B4-BE49-F238E27FC236}">
              <a16:creationId xmlns:a16="http://schemas.microsoft.com/office/drawing/2014/main" id="{D7BB1D79-CB83-5621-12A9-5C4EEF8F89F4}"/>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975AE4FE-3725-82B7-ACCD-F503A2FE56FE}"/>
              </a:ext>
            </a:extLst>
          </p:cNvPr>
          <p:cNvSpPr txBox="1"/>
          <p:nvPr/>
        </p:nvSpPr>
        <p:spPr>
          <a:xfrm>
            <a:off x="4641448" y="1998790"/>
            <a:ext cx="6507198" cy="3539430"/>
          </a:xfrm>
          <a:prstGeom prst="rect">
            <a:avLst/>
          </a:prstGeom>
          <a:noFill/>
        </p:spPr>
        <p:txBody>
          <a:bodyPr wrap="square" rtlCol="1" anchor="ctr">
            <a:spAutoFit/>
          </a:bodyPr>
          <a:lstStyle/>
          <a:p>
            <a:pPr marL="457200" indent="-457200" algn="just">
              <a:buFont typeface="Wingdings" panose="05000000000000000000" pitchFamily="2" charset="2"/>
              <a:buChar char="Ø"/>
            </a:pPr>
            <a:r>
              <a:rPr lang="ar-JO" sz="2800" b="1" dirty="0">
                <a:latin typeface="A Jannat LT" panose="01000000000000000000" pitchFamily="2" charset="-78"/>
                <a:cs typeface="A Jannat LT" panose="01000000000000000000" pitchFamily="2" charset="-78"/>
              </a:rPr>
              <a:t>طرق إضافية للحد من الهدر.</a:t>
            </a:r>
          </a:p>
          <a:p>
            <a:pPr algn="just"/>
            <a:endParaRPr lang="ar-JO" sz="2800" dirty="0">
              <a:latin typeface="A Jannat LT" panose="01000000000000000000" pitchFamily="2" charset="-78"/>
              <a:cs typeface="A Jannat LT" panose="01000000000000000000" pitchFamily="2" charset="-78"/>
            </a:endParaRP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إعادة استخدام بقايا الطعام في وصفات جديدة.</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التبرع بالطعام الزائد للجمعيات الخيرية والمحتاجين.</a:t>
            </a:r>
          </a:p>
          <a:p>
            <a:pPr marL="571500" indent="-571500" algn="just">
              <a:buFont typeface="+mj-lt"/>
              <a:buAutoNum type="arabicPeriod"/>
            </a:pPr>
            <a:r>
              <a:rPr lang="ar-JO" sz="2800" dirty="0">
                <a:latin typeface="A Jannat LT" panose="01000000000000000000" pitchFamily="2" charset="-78"/>
                <a:cs typeface="A Jannat LT" panose="01000000000000000000" pitchFamily="2" charset="-78"/>
              </a:rPr>
              <a:t>رفع الوعي المجتمعي من خلال حملات توعوية وبرامج تعليمية.</a:t>
            </a:r>
          </a:p>
        </p:txBody>
      </p:sp>
      <p:pic>
        <p:nvPicPr>
          <p:cNvPr id="6146" name="Picture 2" descr="17 Organizations Diverting Food Waste to Provide Meals for People ...">
            <a:extLst>
              <a:ext uri="{FF2B5EF4-FFF2-40B4-BE49-F238E27FC236}">
                <a16:creationId xmlns:a16="http://schemas.microsoft.com/office/drawing/2014/main" id="{66B2889C-1F0D-8387-2545-4A8051466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0" r="9283"/>
          <a:stretch>
            <a:fillRect/>
          </a:stretch>
        </p:blipFill>
        <p:spPr bwMode="auto">
          <a:xfrm>
            <a:off x="316523" y="3733336"/>
            <a:ext cx="3692769" cy="2769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956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750" fill="hold"/>
                                        <p:tgtEl>
                                          <p:spTgt spid="6146"/>
                                        </p:tgtEl>
                                        <p:attrNameLst>
                                          <p:attrName>ppt_x</p:attrName>
                                        </p:attrNameLst>
                                      </p:cBhvr>
                                      <p:tavLst>
                                        <p:tav tm="0">
                                          <p:val>
                                            <p:strVal val="0-#ppt_w/2"/>
                                          </p:val>
                                        </p:tav>
                                        <p:tav tm="100000">
                                          <p:val>
                                            <p:strVal val="#ppt_x"/>
                                          </p:val>
                                        </p:tav>
                                      </p:tavLst>
                                    </p:anim>
                                    <p:anim calcmode="lin" valueType="num">
                                      <p:cBhvr additive="base">
                                        <p:cTn id="12" dur="75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7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75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75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3BCCC"/>
        </a:solidFill>
        <a:effectLst/>
      </p:bgPr>
    </p:bg>
    <p:spTree>
      <p:nvGrpSpPr>
        <p:cNvPr id="1" name="">
          <a:extLst>
            <a:ext uri="{FF2B5EF4-FFF2-40B4-BE49-F238E27FC236}">
              <a16:creationId xmlns:a16="http://schemas.microsoft.com/office/drawing/2014/main" id="{C7E58962-F049-54A6-46A6-21AB7259E93A}"/>
            </a:ext>
          </a:extLst>
        </p:cNvPr>
        <p:cNvGrpSpPr/>
        <p:nvPr/>
      </p:nvGrpSpPr>
      <p:grpSpPr>
        <a:xfrm>
          <a:off x="0" y="0"/>
          <a:ext cx="0" cy="0"/>
          <a:chOff x="0" y="0"/>
          <a:chExt cx="0" cy="0"/>
        </a:xfrm>
      </p:grpSpPr>
      <p:sp>
        <p:nvSpPr>
          <p:cNvPr id="6" name="مربع نص 5">
            <a:extLst>
              <a:ext uri="{FF2B5EF4-FFF2-40B4-BE49-F238E27FC236}">
                <a16:creationId xmlns:a16="http://schemas.microsoft.com/office/drawing/2014/main" id="{34247556-0718-35B1-0E61-1056732F69A6}"/>
              </a:ext>
            </a:extLst>
          </p:cNvPr>
          <p:cNvSpPr txBox="1"/>
          <p:nvPr/>
        </p:nvSpPr>
        <p:spPr>
          <a:xfrm>
            <a:off x="4618149" y="2003682"/>
            <a:ext cx="6518773" cy="3108543"/>
          </a:xfrm>
          <a:prstGeom prst="rect">
            <a:avLst/>
          </a:prstGeom>
          <a:noFill/>
        </p:spPr>
        <p:txBody>
          <a:bodyPr wrap="square" rtlCol="1" anchor="ctr">
            <a:spAutoFit/>
          </a:bodyPr>
          <a:lstStyle/>
          <a:p>
            <a:pPr marL="457200" indent="-457200" algn="just">
              <a:buFont typeface="Wingdings" panose="05000000000000000000" pitchFamily="2" charset="2"/>
              <a:buChar char="Ø"/>
            </a:pPr>
            <a:r>
              <a:rPr lang="ar-JO" sz="2800" b="1" dirty="0">
                <a:latin typeface="A Jannat LT" panose="01000000000000000000" pitchFamily="2" charset="-78"/>
                <a:cs typeface="A Jannat LT" panose="01000000000000000000" pitchFamily="2" charset="-78"/>
              </a:rPr>
              <a:t>معًا نحو مستقبل أفضل.</a:t>
            </a:r>
          </a:p>
          <a:p>
            <a:pPr algn="just"/>
            <a:br>
              <a:rPr lang="ar-JO" sz="2800" dirty="0">
                <a:latin typeface="A Jannat LT" panose="01000000000000000000" pitchFamily="2" charset="-78"/>
                <a:cs typeface="A Jannat LT" panose="01000000000000000000" pitchFamily="2" charset="-78"/>
              </a:rPr>
            </a:br>
            <a:r>
              <a:rPr lang="ar-JO" sz="2800" dirty="0">
                <a:latin typeface="A Jannat LT" panose="01000000000000000000" pitchFamily="2" charset="-78"/>
                <a:cs typeface="A Jannat LT" panose="01000000000000000000" pitchFamily="2" charset="-78"/>
              </a:rPr>
              <a:t>الحد من هدر الطعام ضرورة لحماية مواردنا الطبيعية والحفاظ على كوكبنا.</a:t>
            </a:r>
          </a:p>
          <a:p>
            <a:pPr algn="just"/>
            <a:r>
              <a:rPr lang="ar-JO" sz="2800" dirty="0">
                <a:latin typeface="A Jannat LT" panose="01000000000000000000" pitchFamily="2" charset="-78"/>
                <a:cs typeface="A Jannat LT" panose="01000000000000000000" pitchFamily="2" charset="-78"/>
              </a:rPr>
              <a:t>كل خطوة صغيرة نقوم بها تساعد في تحقيق فرق كبير.</a:t>
            </a:r>
          </a:p>
          <a:p>
            <a:pPr algn="just"/>
            <a:r>
              <a:rPr lang="ar-JO" sz="2800" dirty="0">
                <a:latin typeface="A Jannat LT" panose="01000000000000000000" pitchFamily="2" charset="-78"/>
                <a:cs typeface="A Jannat LT" panose="01000000000000000000" pitchFamily="2" charset="-78"/>
              </a:rPr>
              <a:t>"لنحافظ على غذائنا، لنحافظ على مستقبلنا."</a:t>
            </a:r>
          </a:p>
        </p:txBody>
      </p:sp>
      <p:pic>
        <p:nvPicPr>
          <p:cNvPr id="7170" name="Picture 2" descr="Top 10 Ways to Protect The Environment - Save Our Environment at Home">
            <a:extLst>
              <a:ext uri="{FF2B5EF4-FFF2-40B4-BE49-F238E27FC236}">
                <a16:creationId xmlns:a16="http://schemas.microsoft.com/office/drawing/2014/main" id="{6D05243D-034B-3B94-6FAC-B8AA0E8D66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56" b="9398"/>
          <a:stretch>
            <a:fillRect/>
          </a:stretch>
        </p:blipFill>
        <p:spPr bwMode="auto">
          <a:xfrm flipH="1">
            <a:off x="316523" y="3733337"/>
            <a:ext cx="3692769" cy="2769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24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750" fill="hold"/>
                                        <p:tgtEl>
                                          <p:spTgt spid="7170"/>
                                        </p:tgtEl>
                                        <p:attrNameLst>
                                          <p:attrName>ppt_x</p:attrName>
                                        </p:attrNameLst>
                                      </p:cBhvr>
                                      <p:tavLst>
                                        <p:tav tm="0">
                                          <p:val>
                                            <p:strVal val="0-#ppt_w/2"/>
                                          </p:val>
                                        </p:tav>
                                        <p:tav tm="100000">
                                          <p:val>
                                            <p:strVal val="#ppt_x"/>
                                          </p:val>
                                        </p:tav>
                                      </p:tavLst>
                                    </p:anim>
                                    <p:anim calcmode="lin" valueType="num">
                                      <p:cBhvr additive="base">
                                        <p:cTn id="12" dur="75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332</Words>
  <Application>Microsoft Office PowerPoint</Application>
  <PresentationFormat>شاشة عريضة</PresentationFormat>
  <Paragraphs>42</Paragraphs>
  <Slides>9</Slides>
  <Notes>0</Notes>
  <HiddenSlides>1</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9</vt:i4>
      </vt:variant>
    </vt:vector>
  </HeadingPairs>
  <TitlesOfParts>
    <vt:vector size="17" baseType="lpstr">
      <vt:lpstr>A Jannat LT</vt:lpstr>
      <vt:lpstr>Aptos Display</vt:lpstr>
      <vt:lpstr>Arial</vt:lpstr>
      <vt:lpstr>Calibri</vt:lpstr>
      <vt:lpstr>Calibri Light</vt:lpstr>
      <vt:lpstr>Wingdings</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هدر الطعام مشكلة وسبل الحل</dc:title>
  <dc:creator>قناة البوربوينت الإسلامي</dc:creator>
  <cp:lastModifiedBy>قناة البوربوينت الإسلامي</cp:lastModifiedBy>
  <cp:revision>22</cp:revision>
  <dcterms:created xsi:type="dcterms:W3CDTF">2025-08-10T15:54:07Z</dcterms:created>
  <dcterms:modified xsi:type="dcterms:W3CDTF">2025-08-12T15:19:33Z</dcterms:modified>
</cp:coreProperties>
</file>