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9"/>
  </p:handoutMasterIdLst>
  <p:sldIdLst>
    <p:sldId id="271" r:id="rId2"/>
    <p:sldId id="272" r:id="rId3"/>
    <p:sldId id="319" r:id="rId4"/>
    <p:sldId id="273" r:id="rId5"/>
    <p:sldId id="299" r:id="rId6"/>
    <p:sldId id="295" r:id="rId7"/>
    <p:sldId id="301" r:id="rId8"/>
    <p:sldId id="306" r:id="rId9"/>
    <p:sldId id="307" r:id="rId10"/>
    <p:sldId id="308" r:id="rId11"/>
    <p:sldId id="309" r:id="rId12"/>
    <p:sldId id="302" r:id="rId13"/>
    <p:sldId id="310" r:id="rId14"/>
    <p:sldId id="311" r:id="rId15"/>
    <p:sldId id="312" r:id="rId16"/>
    <p:sldId id="303" r:id="rId17"/>
    <p:sldId id="316" r:id="rId18"/>
    <p:sldId id="317" r:id="rId19"/>
    <p:sldId id="290" r:id="rId20"/>
    <p:sldId id="300" r:id="rId21"/>
    <p:sldId id="296" r:id="rId22"/>
    <p:sldId id="297" r:id="rId23"/>
    <p:sldId id="291" r:id="rId24"/>
    <p:sldId id="274" r:id="rId25"/>
    <p:sldId id="305" r:id="rId26"/>
    <p:sldId id="318" r:id="rId27"/>
    <p:sldId id="281" r:id="rId28"/>
  </p:sldIdLst>
  <p:sldSz cx="12192000" cy="6858000"/>
  <p:notesSz cx="6858000" cy="9144000"/>
  <p:defaultTextStyle>
    <a:defPPr>
      <a:defRPr lang="en-US"/>
    </a:defPPr>
    <a:lvl1pPr marL="0" algn="l" defTabSz="914330" rtl="0" eaLnBrk="1" latinLnBrk="0" hangingPunct="1">
      <a:defRPr sz="1800" kern="1200">
        <a:solidFill>
          <a:schemeClr val="tx1"/>
        </a:solidFill>
        <a:latin typeface="+mn-lt"/>
        <a:ea typeface="+mn-ea"/>
        <a:cs typeface="+mn-cs"/>
      </a:defRPr>
    </a:lvl1pPr>
    <a:lvl2pPr marL="457165" algn="l" defTabSz="914330" rtl="0" eaLnBrk="1" latinLnBrk="0" hangingPunct="1">
      <a:defRPr sz="1800" kern="1200">
        <a:solidFill>
          <a:schemeClr val="tx1"/>
        </a:solidFill>
        <a:latin typeface="+mn-lt"/>
        <a:ea typeface="+mn-ea"/>
        <a:cs typeface="+mn-cs"/>
      </a:defRPr>
    </a:lvl2pPr>
    <a:lvl3pPr marL="914330" algn="l" defTabSz="914330" rtl="0" eaLnBrk="1" latinLnBrk="0" hangingPunct="1">
      <a:defRPr sz="1800" kern="1200">
        <a:solidFill>
          <a:schemeClr val="tx1"/>
        </a:solidFill>
        <a:latin typeface="+mn-lt"/>
        <a:ea typeface="+mn-ea"/>
        <a:cs typeface="+mn-cs"/>
      </a:defRPr>
    </a:lvl3pPr>
    <a:lvl4pPr marL="1371497" algn="l" defTabSz="914330" rtl="0" eaLnBrk="1" latinLnBrk="0" hangingPunct="1">
      <a:defRPr sz="1800" kern="1200">
        <a:solidFill>
          <a:schemeClr val="tx1"/>
        </a:solidFill>
        <a:latin typeface="+mn-lt"/>
        <a:ea typeface="+mn-ea"/>
        <a:cs typeface="+mn-cs"/>
      </a:defRPr>
    </a:lvl4pPr>
    <a:lvl5pPr marL="1828662" algn="l" defTabSz="914330" rtl="0" eaLnBrk="1" latinLnBrk="0" hangingPunct="1">
      <a:defRPr sz="1800" kern="1200">
        <a:solidFill>
          <a:schemeClr val="tx1"/>
        </a:solidFill>
        <a:latin typeface="+mn-lt"/>
        <a:ea typeface="+mn-ea"/>
        <a:cs typeface="+mn-cs"/>
      </a:defRPr>
    </a:lvl5pPr>
    <a:lvl6pPr marL="2285827" algn="l" defTabSz="914330" rtl="0" eaLnBrk="1" latinLnBrk="0" hangingPunct="1">
      <a:defRPr sz="1800" kern="1200">
        <a:solidFill>
          <a:schemeClr val="tx1"/>
        </a:solidFill>
        <a:latin typeface="+mn-lt"/>
        <a:ea typeface="+mn-ea"/>
        <a:cs typeface="+mn-cs"/>
      </a:defRPr>
    </a:lvl6pPr>
    <a:lvl7pPr marL="2742992" algn="l" defTabSz="914330" rtl="0" eaLnBrk="1" latinLnBrk="0" hangingPunct="1">
      <a:defRPr sz="1800" kern="1200">
        <a:solidFill>
          <a:schemeClr val="tx1"/>
        </a:solidFill>
        <a:latin typeface="+mn-lt"/>
        <a:ea typeface="+mn-ea"/>
        <a:cs typeface="+mn-cs"/>
      </a:defRPr>
    </a:lvl7pPr>
    <a:lvl8pPr marL="3200159" algn="l" defTabSz="914330" rtl="0" eaLnBrk="1" latinLnBrk="0" hangingPunct="1">
      <a:defRPr sz="1800" kern="1200">
        <a:solidFill>
          <a:schemeClr val="tx1"/>
        </a:solidFill>
        <a:latin typeface="+mn-lt"/>
        <a:ea typeface="+mn-ea"/>
        <a:cs typeface="+mn-cs"/>
      </a:defRPr>
    </a:lvl8pPr>
    <a:lvl9pPr marL="3657324" algn="l" defTabSz="91433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scaleToFitPaper="1" frameSlides="1"/>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75" d="100"/>
          <a:sy n="75" d="100"/>
        </p:scale>
        <p:origin x="-4128" y="-24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printerSettings" Target="printerSettings/printerSettings1.bin"/><Relationship Id="rId31" Type="http://schemas.openxmlformats.org/officeDocument/2006/relationships/presProps" Target="presProps.xml"/><Relationship Id="rId32" Type="http://schemas.openxmlformats.org/officeDocument/2006/relationships/viewProps" Target="viewProps.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heme" Target="theme/theme1.xml"/><Relationship Id="rId3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088F9C2-0DC4-0B49-AE9B-F2E77DA9DEE4}" type="datetimeFigureOut">
              <a:rPr lang="en-US" smtClean="0"/>
              <a:t>18/09/17</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47B6CFF-819B-5147-ACEE-F19F141A638F}" type="slidenum">
              <a:rPr lang="en-US" smtClean="0"/>
              <a:t>‹#›</a:t>
            </a:fld>
            <a:endParaRPr lang="en-US" dirty="0"/>
          </a:p>
        </p:txBody>
      </p:sp>
    </p:spTree>
    <p:extLst>
      <p:ext uri="{BB962C8B-B14F-4D97-AF65-F5344CB8AC3E}">
        <p14:creationId xmlns:p14="http://schemas.microsoft.com/office/powerpoint/2010/main" val="201692068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E"/>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165" indent="0" algn="ctr">
              <a:buNone/>
              <a:defRPr sz="2000"/>
            </a:lvl2pPr>
            <a:lvl3pPr marL="914330" indent="0" algn="ctr">
              <a:buNone/>
              <a:defRPr sz="1800"/>
            </a:lvl3pPr>
            <a:lvl4pPr marL="1371497" indent="0" algn="ctr">
              <a:buNone/>
              <a:defRPr sz="1600"/>
            </a:lvl4pPr>
            <a:lvl5pPr marL="1828662" indent="0" algn="ctr">
              <a:buNone/>
              <a:defRPr sz="1600"/>
            </a:lvl5pPr>
            <a:lvl6pPr marL="2285827" indent="0" algn="ctr">
              <a:buNone/>
              <a:defRPr sz="1600"/>
            </a:lvl6pPr>
            <a:lvl7pPr marL="2742992" indent="0" algn="ctr">
              <a:buNone/>
              <a:defRPr sz="1600"/>
            </a:lvl7pPr>
            <a:lvl8pPr marL="3200159" indent="0" algn="ctr">
              <a:buNone/>
              <a:defRPr sz="1600"/>
            </a:lvl8pPr>
            <a:lvl9pPr marL="3657324" indent="0" algn="ctr">
              <a:buNone/>
              <a:defRPr sz="1600"/>
            </a:lvl9pPr>
          </a:lstStyle>
          <a:p>
            <a:r>
              <a:rPr lang="en-US" smtClean="0"/>
              <a:t>Click to edit Master subtitle style</a:t>
            </a:r>
            <a:endParaRPr lang="en-IE"/>
          </a:p>
        </p:txBody>
      </p:sp>
      <p:sp>
        <p:nvSpPr>
          <p:cNvPr id="4" name="Date Placeholder 3"/>
          <p:cNvSpPr>
            <a:spLocks noGrp="1"/>
          </p:cNvSpPr>
          <p:nvPr>
            <p:ph type="dt" sz="half" idx="10"/>
          </p:nvPr>
        </p:nvSpPr>
        <p:spPr/>
        <p:txBody>
          <a:bodyPr/>
          <a:lstStyle/>
          <a:p>
            <a:fld id="{9BAED155-025F-45F0-9D1F-D91BBC23FDEC}" type="datetimeFigureOut">
              <a:rPr lang="en-IE" smtClean="0"/>
              <a:t>18/09/17</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EAE2F84D-209E-4C26-8373-4E6326065E6E}" type="slidenum">
              <a:rPr lang="en-IE" smtClean="0"/>
              <a:t>‹#›</a:t>
            </a:fld>
            <a:endParaRPr lang="en-IE"/>
          </a:p>
        </p:txBody>
      </p:sp>
    </p:spTree>
    <p:extLst>
      <p:ext uri="{BB962C8B-B14F-4D97-AF65-F5344CB8AC3E}">
        <p14:creationId xmlns:p14="http://schemas.microsoft.com/office/powerpoint/2010/main" val="33130923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9BAED155-025F-45F0-9D1F-D91BBC23FDEC}" type="datetimeFigureOut">
              <a:rPr lang="en-IE" smtClean="0"/>
              <a:t>18/09/17</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EAE2F84D-209E-4C26-8373-4E6326065E6E}" type="slidenum">
              <a:rPr lang="en-IE" smtClean="0"/>
              <a:t>‹#›</a:t>
            </a:fld>
            <a:endParaRPr lang="en-IE"/>
          </a:p>
        </p:txBody>
      </p:sp>
    </p:spTree>
    <p:extLst>
      <p:ext uri="{BB962C8B-B14F-4D97-AF65-F5344CB8AC3E}">
        <p14:creationId xmlns:p14="http://schemas.microsoft.com/office/powerpoint/2010/main" val="42724534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6"/>
            <a:ext cx="2628900" cy="5811838"/>
          </a:xfrm>
        </p:spPr>
        <p:txBody>
          <a:bodyPr vert="eaVert"/>
          <a:lstStyle/>
          <a:p>
            <a:r>
              <a:rPr lang="en-US" smtClean="0"/>
              <a:t>Click to edit Master title style</a:t>
            </a:r>
            <a:endParaRPr lang="en-IE"/>
          </a:p>
        </p:txBody>
      </p:sp>
      <p:sp>
        <p:nvSpPr>
          <p:cNvPr id="3" name="Vertical Text Placeholder 2"/>
          <p:cNvSpPr>
            <a:spLocks noGrp="1"/>
          </p:cNvSpPr>
          <p:nvPr>
            <p:ph type="body" orient="vert" idx="1"/>
          </p:nvPr>
        </p:nvSpPr>
        <p:spPr>
          <a:xfrm>
            <a:off x="838200" y="365126"/>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9BAED155-025F-45F0-9D1F-D91BBC23FDEC}" type="datetimeFigureOut">
              <a:rPr lang="en-IE" smtClean="0"/>
              <a:t>18/09/17</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EAE2F84D-209E-4C26-8373-4E6326065E6E}" type="slidenum">
              <a:rPr lang="en-IE" smtClean="0"/>
              <a:t>‹#›</a:t>
            </a:fld>
            <a:endParaRPr lang="en-IE"/>
          </a:p>
        </p:txBody>
      </p:sp>
    </p:spTree>
    <p:extLst>
      <p:ext uri="{BB962C8B-B14F-4D97-AF65-F5344CB8AC3E}">
        <p14:creationId xmlns:p14="http://schemas.microsoft.com/office/powerpoint/2010/main" val="32487228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9BAED155-025F-45F0-9D1F-D91BBC23FDEC}" type="datetimeFigureOut">
              <a:rPr lang="en-IE" smtClean="0"/>
              <a:t>18/09/17</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EAE2F84D-209E-4C26-8373-4E6326065E6E}" type="slidenum">
              <a:rPr lang="en-IE" smtClean="0"/>
              <a:t>‹#›</a:t>
            </a:fld>
            <a:endParaRPr lang="en-IE"/>
          </a:p>
        </p:txBody>
      </p:sp>
    </p:spTree>
    <p:extLst>
      <p:ext uri="{BB962C8B-B14F-4D97-AF65-F5344CB8AC3E}">
        <p14:creationId xmlns:p14="http://schemas.microsoft.com/office/powerpoint/2010/main" val="3812953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43"/>
            <a:ext cx="10515600" cy="2852737"/>
          </a:xfrm>
        </p:spPr>
        <p:txBody>
          <a:bodyPr anchor="b"/>
          <a:lstStyle>
            <a:lvl1pPr>
              <a:defRPr sz="6000"/>
            </a:lvl1pPr>
          </a:lstStyle>
          <a:p>
            <a:r>
              <a:rPr lang="en-US" smtClean="0"/>
              <a:t>Click to edit Master title style</a:t>
            </a:r>
            <a:endParaRPr lang="en-IE"/>
          </a:p>
        </p:txBody>
      </p:sp>
      <p:sp>
        <p:nvSpPr>
          <p:cNvPr id="3" name="Text Placeholder 2"/>
          <p:cNvSpPr>
            <a:spLocks noGrp="1"/>
          </p:cNvSpPr>
          <p:nvPr>
            <p:ph type="body" idx="1"/>
          </p:nvPr>
        </p:nvSpPr>
        <p:spPr>
          <a:xfrm>
            <a:off x="831850" y="4589468"/>
            <a:ext cx="10515600" cy="1500187"/>
          </a:xfrm>
        </p:spPr>
        <p:txBody>
          <a:bodyPr/>
          <a:lstStyle>
            <a:lvl1pPr marL="0" indent="0">
              <a:buNone/>
              <a:defRPr sz="2400">
                <a:solidFill>
                  <a:schemeClr val="tx1">
                    <a:tint val="75000"/>
                  </a:schemeClr>
                </a:solidFill>
              </a:defRPr>
            </a:lvl1pPr>
            <a:lvl2pPr marL="457165" indent="0">
              <a:buNone/>
              <a:defRPr sz="2000">
                <a:solidFill>
                  <a:schemeClr val="tx1">
                    <a:tint val="75000"/>
                  </a:schemeClr>
                </a:solidFill>
              </a:defRPr>
            </a:lvl2pPr>
            <a:lvl3pPr marL="914330" indent="0">
              <a:buNone/>
              <a:defRPr sz="1800">
                <a:solidFill>
                  <a:schemeClr val="tx1">
                    <a:tint val="75000"/>
                  </a:schemeClr>
                </a:solidFill>
              </a:defRPr>
            </a:lvl3pPr>
            <a:lvl4pPr marL="1371497" indent="0">
              <a:buNone/>
              <a:defRPr sz="1600">
                <a:solidFill>
                  <a:schemeClr val="tx1">
                    <a:tint val="75000"/>
                  </a:schemeClr>
                </a:solidFill>
              </a:defRPr>
            </a:lvl4pPr>
            <a:lvl5pPr marL="1828662" indent="0">
              <a:buNone/>
              <a:defRPr sz="1600">
                <a:solidFill>
                  <a:schemeClr val="tx1">
                    <a:tint val="75000"/>
                  </a:schemeClr>
                </a:solidFill>
              </a:defRPr>
            </a:lvl5pPr>
            <a:lvl6pPr marL="2285827" indent="0">
              <a:buNone/>
              <a:defRPr sz="1600">
                <a:solidFill>
                  <a:schemeClr val="tx1">
                    <a:tint val="75000"/>
                  </a:schemeClr>
                </a:solidFill>
              </a:defRPr>
            </a:lvl6pPr>
            <a:lvl7pPr marL="2742992" indent="0">
              <a:buNone/>
              <a:defRPr sz="1600">
                <a:solidFill>
                  <a:schemeClr val="tx1">
                    <a:tint val="75000"/>
                  </a:schemeClr>
                </a:solidFill>
              </a:defRPr>
            </a:lvl7pPr>
            <a:lvl8pPr marL="3200159" indent="0">
              <a:buNone/>
              <a:defRPr sz="1600">
                <a:solidFill>
                  <a:schemeClr val="tx1">
                    <a:tint val="75000"/>
                  </a:schemeClr>
                </a:solidFill>
              </a:defRPr>
            </a:lvl8pPr>
            <a:lvl9pPr marL="3657324"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AED155-025F-45F0-9D1F-D91BBC23FDEC}" type="datetimeFigureOut">
              <a:rPr lang="en-IE" smtClean="0"/>
              <a:t>18/09/17</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EAE2F84D-209E-4C26-8373-4E6326065E6E}" type="slidenum">
              <a:rPr lang="en-IE" smtClean="0"/>
              <a:t>‹#›</a:t>
            </a:fld>
            <a:endParaRPr lang="en-IE"/>
          </a:p>
        </p:txBody>
      </p:sp>
    </p:spTree>
    <p:extLst>
      <p:ext uri="{BB962C8B-B14F-4D97-AF65-F5344CB8AC3E}">
        <p14:creationId xmlns:p14="http://schemas.microsoft.com/office/powerpoint/2010/main" val="2067507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sz="half" idx="1"/>
          </p:nvPr>
        </p:nvSpPr>
        <p:spPr>
          <a:xfrm>
            <a:off x="838202" y="1825626"/>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Content Placeholder 3"/>
          <p:cNvSpPr>
            <a:spLocks noGrp="1"/>
          </p:cNvSpPr>
          <p:nvPr>
            <p:ph sz="half" idx="2"/>
          </p:nvPr>
        </p:nvSpPr>
        <p:spPr>
          <a:xfrm>
            <a:off x="6172201" y="1825626"/>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Date Placeholder 4"/>
          <p:cNvSpPr>
            <a:spLocks noGrp="1"/>
          </p:cNvSpPr>
          <p:nvPr>
            <p:ph type="dt" sz="half" idx="10"/>
          </p:nvPr>
        </p:nvSpPr>
        <p:spPr/>
        <p:txBody>
          <a:bodyPr/>
          <a:lstStyle/>
          <a:p>
            <a:fld id="{9BAED155-025F-45F0-9D1F-D91BBC23FDEC}" type="datetimeFigureOut">
              <a:rPr lang="en-IE" smtClean="0"/>
              <a:t>18/09/17</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EAE2F84D-209E-4C26-8373-4E6326065E6E}" type="slidenum">
              <a:rPr lang="en-IE" smtClean="0"/>
              <a:t>‹#›</a:t>
            </a:fld>
            <a:endParaRPr lang="en-IE"/>
          </a:p>
        </p:txBody>
      </p:sp>
    </p:spTree>
    <p:extLst>
      <p:ext uri="{BB962C8B-B14F-4D97-AF65-F5344CB8AC3E}">
        <p14:creationId xmlns:p14="http://schemas.microsoft.com/office/powerpoint/2010/main" val="40873916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90" y="365129"/>
            <a:ext cx="10515600" cy="1325563"/>
          </a:xfrm>
        </p:spPr>
        <p:txBody>
          <a:bodyPr/>
          <a:lstStyle/>
          <a:p>
            <a:r>
              <a:rPr lang="en-US" smtClean="0"/>
              <a:t>Click to edit Master title style</a:t>
            </a:r>
            <a:endParaRPr lang="en-IE"/>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165" indent="0">
              <a:buNone/>
              <a:defRPr sz="2000" b="1"/>
            </a:lvl2pPr>
            <a:lvl3pPr marL="914330" indent="0">
              <a:buNone/>
              <a:defRPr sz="1800" b="1"/>
            </a:lvl3pPr>
            <a:lvl4pPr marL="1371497" indent="0">
              <a:buNone/>
              <a:defRPr sz="1600" b="1"/>
            </a:lvl4pPr>
            <a:lvl5pPr marL="1828662" indent="0">
              <a:buNone/>
              <a:defRPr sz="1600" b="1"/>
            </a:lvl5pPr>
            <a:lvl6pPr marL="2285827" indent="0">
              <a:buNone/>
              <a:defRPr sz="1600" b="1"/>
            </a:lvl6pPr>
            <a:lvl7pPr marL="2742992" indent="0">
              <a:buNone/>
              <a:defRPr sz="1600" b="1"/>
            </a:lvl7pPr>
            <a:lvl8pPr marL="3200159" indent="0">
              <a:buNone/>
              <a:defRPr sz="1600" b="1"/>
            </a:lvl8pPr>
            <a:lvl9pPr marL="365732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Text Placeholder 4"/>
          <p:cNvSpPr>
            <a:spLocks noGrp="1"/>
          </p:cNvSpPr>
          <p:nvPr>
            <p:ph type="body" sz="quarter" idx="3"/>
          </p:nvPr>
        </p:nvSpPr>
        <p:spPr>
          <a:xfrm>
            <a:off x="6172202" y="1681163"/>
            <a:ext cx="5183188" cy="823912"/>
          </a:xfrm>
        </p:spPr>
        <p:txBody>
          <a:bodyPr anchor="b"/>
          <a:lstStyle>
            <a:lvl1pPr marL="0" indent="0">
              <a:buNone/>
              <a:defRPr sz="2400" b="1"/>
            </a:lvl1pPr>
            <a:lvl2pPr marL="457165" indent="0">
              <a:buNone/>
              <a:defRPr sz="2000" b="1"/>
            </a:lvl2pPr>
            <a:lvl3pPr marL="914330" indent="0">
              <a:buNone/>
              <a:defRPr sz="1800" b="1"/>
            </a:lvl3pPr>
            <a:lvl4pPr marL="1371497" indent="0">
              <a:buNone/>
              <a:defRPr sz="1600" b="1"/>
            </a:lvl4pPr>
            <a:lvl5pPr marL="1828662" indent="0">
              <a:buNone/>
              <a:defRPr sz="1600" b="1"/>
            </a:lvl5pPr>
            <a:lvl6pPr marL="2285827" indent="0">
              <a:buNone/>
              <a:defRPr sz="1600" b="1"/>
            </a:lvl6pPr>
            <a:lvl7pPr marL="2742992" indent="0">
              <a:buNone/>
              <a:defRPr sz="1600" b="1"/>
            </a:lvl7pPr>
            <a:lvl8pPr marL="3200159" indent="0">
              <a:buNone/>
              <a:defRPr sz="1600" b="1"/>
            </a:lvl8pPr>
            <a:lvl9pPr marL="365732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2"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7" name="Date Placeholder 6"/>
          <p:cNvSpPr>
            <a:spLocks noGrp="1"/>
          </p:cNvSpPr>
          <p:nvPr>
            <p:ph type="dt" sz="half" idx="10"/>
          </p:nvPr>
        </p:nvSpPr>
        <p:spPr/>
        <p:txBody>
          <a:bodyPr/>
          <a:lstStyle/>
          <a:p>
            <a:fld id="{9BAED155-025F-45F0-9D1F-D91BBC23FDEC}" type="datetimeFigureOut">
              <a:rPr lang="en-IE" smtClean="0"/>
              <a:t>18/09/17</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EAE2F84D-209E-4C26-8373-4E6326065E6E}" type="slidenum">
              <a:rPr lang="en-IE" smtClean="0"/>
              <a:t>‹#›</a:t>
            </a:fld>
            <a:endParaRPr lang="en-IE"/>
          </a:p>
        </p:txBody>
      </p:sp>
    </p:spTree>
    <p:extLst>
      <p:ext uri="{BB962C8B-B14F-4D97-AF65-F5344CB8AC3E}">
        <p14:creationId xmlns:p14="http://schemas.microsoft.com/office/powerpoint/2010/main" val="3515248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Date Placeholder 2"/>
          <p:cNvSpPr>
            <a:spLocks noGrp="1"/>
          </p:cNvSpPr>
          <p:nvPr>
            <p:ph type="dt" sz="half" idx="10"/>
          </p:nvPr>
        </p:nvSpPr>
        <p:spPr/>
        <p:txBody>
          <a:bodyPr/>
          <a:lstStyle/>
          <a:p>
            <a:fld id="{9BAED155-025F-45F0-9D1F-D91BBC23FDEC}" type="datetimeFigureOut">
              <a:rPr lang="en-IE" smtClean="0"/>
              <a:t>18/09/17</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EAE2F84D-209E-4C26-8373-4E6326065E6E}" type="slidenum">
              <a:rPr lang="en-IE" smtClean="0"/>
              <a:t>‹#›</a:t>
            </a:fld>
            <a:endParaRPr lang="en-IE"/>
          </a:p>
        </p:txBody>
      </p:sp>
    </p:spTree>
    <p:extLst>
      <p:ext uri="{BB962C8B-B14F-4D97-AF65-F5344CB8AC3E}">
        <p14:creationId xmlns:p14="http://schemas.microsoft.com/office/powerpoint/2010/main" val="40779600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AED155-025F-45F0-9D1F-D91BBC23FDEC}" type="datetimeFigureOut">
              <a:rPr lang="en-IE" smtClean="0"/>
              <a:t>18/09/17</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EAE2F84D-209E-4C26-8373-4E6326065E6E}" type="slidenum">
              <a:rPr lang="en-IE" smtClean="0"/>
              <a:t>‹#›</a:t>
            </a:fld>
            <a:endParaRPr lang="en-IE"/>
          </a:p>
        </p:txBody>
      </p:sp>
    </p:spTree>
    <p:extLst>
      <p:ext uri="{BB962C8B-B14F-4D97-AF65-F5344CB8AC3E}">
        <p14:creationId xmlns:p14="http://schemas.microsoft.com/office/powerpoint/2010/main" val="4007373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91" y="457201"/>
            <a:ext cx="3932238" cy="1600200"/>
          </a:xfrm>
        </p:spPr>
        <p:txBody>
          <a:bodyPr anchor="b"/>
          <a:lstStyle>
            <a:lvl1pPr>
              <a:defRPr sz="3200"/>
            </a:lvl1pPr>
          </a:lstStyle>
          <a:p>
            <a:r>
              <a:rPr lang="en-US" smtClean="0"/>
              <a:t>Click to edit Master title style</a:t>
            </a:r>
            <a:endParaRPr lang="en-IE"/>
          </a:p>
        </p:txBody>
      </p:sp>
      <p:sp>
        <p:nvSpPr>
          <p:cNvPr id="3" name="Content Placeholder 2"/>
          <p:cNvSpPr>
            <a:spLocks noGrp="1"/>
          </p:cNvSpPr>
          <p:nvPr>
            <p:ph idx="1"/>
          </p:nvPr>
        </p:nvSpPr>
        <p:spPr>
          <a:xfrm>
            <a:off x="5183191" y="987430"/>
            <a:ext cx="6172201"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Text Placeholder 3"/>
          <p:cNvSpPr>
            <a:spLocks noGrp="1"/>
          </p:cNvSpPr>
          <p:nvPr>
            <p:ph type="body" sz="half" idx="2"/>
          </p:nvPr>
        </p:nvSpPr>
        <p:spPr>
          <a:xfrm>
            <a:off x="839791" y="2057400"/>
            <a:ext cx="3932238" cy="3811588"/>
          </a:xfrm>
        </p:spPr>
        <p:txBody>
          <a:bodyPr/>
          <a:lstStyle>
            <a:lvl1pPr marL="0" indent="0">
              <a:buNone/>
              <a:defRPr sz="1600"/>
            </a:lvl1pPr>
            <a:lvl2pPr marL="457165" indent="0">
              <a:buNone/>
              <a:defRPr sz="1400"/>
            </a:lvl2pPr>
            <a:lvl3pPr marL="914330" indent="0">
              <a:buNone/>
              <a:defRPr sz="1200"/>
            </a:lvl3pPr>
            <a:lvl4pPr marL="1371497" indent="0">
              <a:buNone/>
              <a:defRPr sz="1000"/>
            </a:lvl4pPr>
            <a:lvl5pPr marL="1828662" indent="0">
              <a:buNone/>
              <a:defRPr sz="1000"/>
            </a:lvl5pPr>
            <a:lvl6pPr marL="2285827" indent="0">
              <a:buNone/>
              <a:defRPr sz="1000"/>
            </a:lvl6pPr>
            <a:lvl7pPr marL="2742992" indent="0">
              <a:buNone/>
              <a:defRPr sz="1000"/>
            </a:lvl7pPr>
            <a:lvl8pPr marL="3200159" indent="0">
              <a:buNone/>
              <a:defRPr sz="1000"/>
            </a:lvl8pPr>
            <a:lvl9pPr marL="3657324"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AED155-025F-45F0-9D1F-D91BBC23FDEC}" type="datetimeFigureOut">
              <a:rPr lang="en-IE" smtClean="0"/>
              <a:t>18/09/17</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EAE2F84D-209E-4C26-8373-4E6326065E6E}" type="slidenum">
              <a:rPr lang="en-IE" smtClean="0"/>
              <a:t>‹#›</a:t>
            </a:fld>
            <a:endParaRPr lang="en-IE"/>
          </a:p>
        </p:txBody>
      </p:sp>
    </p:spTree>
    <p:extLst>
      <p:ext uri="{BB962C8B-B14F-4D97-AF65-F5344CB8AC3E}">
        <p14:creationId xmlns:p14="http://schemas.microsoft.com/office/powerpoint/2010/main" val="24634241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91" y="457201"/>
            <a:ext cx="3932238" cy="1600200"/>
          </a:xfrm>
        </p:spPr>
        <p:txBody>
          <a:bodyPr anchor="b"/>
          <a:lstStyle>
            <a:lvl1pPr>
              <a:defRPr sz="3200"/>
            </a:lvl1pPr>
          </a:lstStyle>
          <a:p>
            <a:r>
              <a:rPr lang="en-US" smtClean="0"/>
              <a:t>Click to edit Master title style</a:t>
            </a:r>
            <a:endParaRPr lang="en-IE"/>
          </a:p>
        </p:txBody>
      </p:sp>
      <p:sp>
        <p:nvSpPr>
          <p:cNvPr id="3" name="Picture Placeholder 2"/>
          <p:cNvSpPr>
            <a:spLocks noGrp="1"/>
          </p:cNvSpPr>
          <p:nvPr>
            <p:ph type="pic" idx="1"/>
          </p:nvPr>
        </p:nvSpPr>
        <p:spPr>
          <a:xfrm>
            <a:off x="5183191" y="987430"/>
            <a:ext cx="6172201" cy="4873625"/>
          </a:xfrm>
        </p:spPr>
        <p:txBody>
          <a:bodyPr/>
          <a:lstStyle>
            <a:lvl1pPr marL="0" indent="0">
              <a:buNone/>
              <a:defRPr sz="3200"/>
            </a:lvl1pPr>
            <a:lvl2pPr marL="457165" indent="0">
              <a:buNone/>
              <a:defRPr sz="2800"/>
            </a:lvl2pPr>
            <a:lvl3pPr marL="914330" indent="0">
              <a:buNone/>
              <a:defRPr sz="2400"/>
            </a:lvl3pPr>
            <a:lvl4pPr marL="1371497" indent="0">
              <a:buNone/>
              <a:defRPr sz="2000"/>
            </a:lvl4pPr>
            <a:lvl5pPr marL="1828662" indent="0">
              <a:buNone/>
              <a:defRPr sz="2000"/>
            </a:lvl5pPr>
            <a:lvl6pPr marL="2285827" indent="0">
              <a:buNone/>
              <a:defRPr sz="2000"/>
            </a:lvl6pPr>
            <a:lvl7pPr marL="2742992" indent="0">
              <a:buNone/>
              <a:defRPr sz="2000"/>
            </a:lvl7pPr>
            <a:lvl8pPr marL="3200159" indent="0">
              <a:buNone/>
              <a:defRPr sz="2000"/>
            </a:lvl8pPr>
            <a:lvl9pPr marL="3657324" indent="0">
              <a:buNone/>
              <a:defRPr sz="2000"/>
            </a:lvl9pPr>
          </a:lstStyle>
          <a:p>
            <a:endParaRPr lang="en-IE"/>
          </a:p>
        </p:txBody>
      </p:sp>
      <p:sp>
        <p:nvSpPr>
          <p:cNvPr id="4" name="Text Placeholder 3"/>
          <p:cNvSpPr>
            <a:spLocks noGrp="1"/>
          </p:cNvSpPr>
          <p:nvPr>
            <p:ph type="body" sz="half" idx="2"/>
          </p:nvPr>
        </p:nvSpPr>
        <p:spPr>
          <a:xfrm>
            <a:off x="839791" y="2057400"/>
            <a:ext cx="3932238" cy="3811588"/>
          </a:xfrm>
        </p:spPr>
        <p:txBody>
          <a:bodyPr/>
          <a:lstStyle>
            <a:lvl1pPr marL="0" indent="0">
              <a:buNone/>
              <a:defRPr sz="1600"/>
            </a:lvl1pPr>
            <a:lvl2pPr marL="457165" indent="0">
              <a:buNone/>
              <a:defRPr sz="1400"/>
            </a:lvl2pPr>
            <a:lvl3pPr marL="914330" indent="0">
              <a:buNone/>
              <a:defRPr sz="1200"/>
            </a:lvl3pPr>
            <a:lvl4pPr marL="1371497" indent="0">
              <a:buNone/>
              <a:defRPr sz="1000"/>
            </a:lvl4pPr>
            <a:lvl5pPr marL="1828662" indent="0">
              <a:buNone/>
              <a:defRPr sz="1000"/>
            </a:lvl5pPr>
            <a:lvl6pPr marL="2285827" indent="0">
              <a:buNone/>
              <a:defRPr sz="1000"/>
            </a:lvl6pPr>
            <a:lvl7pPr marL="2742992" indent="0">
              <a:buNone/>
              <a:defRPr sz="1000"/>
            </a:lvl7pPr>
            <a:lvl8pPr marL="3200159" indent="0">
              <a:buNone/>
              <a:defRPr sz="1000"/>
            </a:lvl8pPr>
            <a:lvl9pPr marL="3657324"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AED155-025F-45F0-9D1F-D91BBC23FDEC}" type="datetimeFigureOut">
              <a:rPr lang="en-IE" smtClean="0"/>
              <a:t>18/09/17</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EAE2F84D-209E-4C26-8373-4E6326065E6E}" type="slidenum">
              <a:rPr lang="en-IE" smtClean="0"/>
              <a:t>‹#›</a:t>
            </a:fld>
            <a:endParaRPr lang="en-IE"/>
          </a:p>
        </p:txBody>
      </p:sp>
    </p:spTree>
    <p:extLst>
      <p:ext uri="{BB962C8B-B14F-4D97-AF65-F5344CB8AC3E}">
        <p14:creationId xmlns:p14="http://schemas.microsoft.com/office/powerpoint/2010/main" val="11435056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1" y="365129"/>
            <a:ext cx="10515600" cy="1325563"/>
          </a:xfrm>
          <a:prstGeom prst="rect">
            <a:avLst/>
          </a:prstGeom>
        </p:spPr>
        <p:txBody>
          <a:bodyPr vert="horz" lIns="91433" tIns="45717" rIns="91433" bIns="45717" rtlCol="0" anchor="ctr">
            <a:normAutofit/>
          </a:bodyPr>
          <a:lstStyle/>
          <a:p>
            <a:r>
              <a:rPr lang="en-US" dirty="0" smtClean="0"/>
              <a:t>Click to edit Master title style</a:t>
            </a:r>
            <a:endParaRPr lang="en-IE" dirty="0"/>
          </a:p>
        </p:txBody>
      </p:sp>
      <p:sp>
        <p:nvSpPr>
          <p:cNvPr id="3" name="Text Placeholder 2"/>
          <p:cNvSpPr>
            <a:spLocks noGrp="1"/>
          </p:cNvSpPr>
          <p:nvPr>
            <p:ph type="body" idx="1"/>
          </p:nvPr>
        </p:nvSpPr>
        <p:spPr>
          <a:xfrm>
            <a:off x="838201" y="1825626"/>
            <a:ext cx="10515600" cy="4351338"/>
          </a:xfrm>
          <a:prstGeom prst="rect">
            <a:avLst/>
          </a:prstGeom>
        </p:spPr>
        <p:txBody>
          <a:bodyPr vert="horz" lIns="91433" tIns="45717" rIns="91433" bIns="45717"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2"/>
          </p:nvPr>
        </p:nvSpPr>
        <p:spPr>
          <a:xfrm>
            <a:off x="838201" y="6356355"/>
            <a:ext cx="2743200" cy="365125"/>
          </a:xfrm>
          <a:prstGeom prst="rect">
            <a:avLst/>
          </a:prstGeom>
        </p:spPr>
        <p:txBody>
          <a:bodyPr vert="horz" lIns="91433" tIns="45717" rIns="91433" bIns="45717" rtlCol="0" anchor="ctr"/>
          <a:lstStyle>
            <a:lvl1pPr algn="l">
              <a:defRPr sz="1200">
                <a:solidFill>
                  <a:schemeClr val="bg1"/>
                </a:solidFill>
              </a:defRPr>
            </a:lvl1pPr>
          </a:lstStyle>
          <a:p>
            <a:r>
              <a:rPr lang="en-IE" dirty="0" smtClean="0"/>
              <a:t>© Copyright MBA Global AML 2017</a:t>
            </a:r>
          </a:p>
          <a:p>
            <a:endParaRPr lang="en-IE" dirty="0"/>
          </a:p>
        </p:txBody>
      </p:sp>
      <p:sp>
        <p:nvSpPr>
          <p:cNvPr id="5" name="Footer Placeholder 4"/>
          <p:cNvSpPr>
            <a:spLocks noGrp="1"/>
          </p:cNvSpPr>
          <p:nvPr>
            <p:ph type="ftr" sz="quarter" idx="3"/>
          </p:nvPr>
        </p:nvSpPr>
        <p:spPr>
          <a:xfrm>
            <a:off x="4038601" y="6356355"/>
            <a:ext cx="4114800" cy="365125"/>
          </a:xfrm>
          <a:prstGeom prst="rect">
            <a:avLst/>
          </a:prstGeom>
        </p:spPr>
        <p:txBody>
          <a:bodyPr vert="horz" lIns="91433" tIns="45717" rIns="91433" bIns="45717" rtlCol="0" anchor="ctr"/>
          <a:lstStyle>
            <a:lvl1pPr algn="ctr">
              <a:defRPr sz="1200">
                <a:solidFill>
                  <a:schemeClr val="tx1">
                    <a:tint val="75000"/>
                  </a:schemeClr>
                </a:solidFill>
              </a:defRPr>
            </a:lvl1pPr>
          </a:lstStyle>
          <a:p>
            <a:endParaRPr lang="en-IE"/>
          </a:p>
        </p:txBody>
      </p:sp>
      <p:sp>
        <p:nvSpPr>
          <p:cNvPr id="6" name="Slide Number Placeholder 5"/>
          <p:cNvSpPr>
            <a:spLocks noGrp="1"/>
          </p:cNvSpPr>
          <p:nvPr>
            <p:ph type="sldNum" sz="quarter" idx="4"/>
          </p:nvPr>
        </p:nvSpPr>
        <p:spPr>
          <a:xfrm>
            <a:off x="8610601" y="6356355"/>
            <a:ext cx="2743200" cy="365125"/>
          </a:xfrm>
          <a:prstGeom prst="rect">
            <a:avLst/>
          </a:prstGeom>
        </p:spPr>
        <p:txBody>
          <a:bodyPr vert="horz" lIns="91433" tIns="45717" rIns="91433" bIns="45717" rtlCol="0" anchor="ctr"/>
          <a:lstStyle>
            <a:lvl1pPr algn="r">
              <a:defRPr sz="1200">
                <a:solidFill>
                  <a:schemeClr val="tx1"/>
                </a:solidFill>
              </a:defRPr>
            </a:lvl1pPr>
          </a:lstStyle>
          <a:p>
            <a:endParaRPr lang="en-IE" dirty="0"/>
          </a:p>
        </p:txBody>
      </p:sp>
    </p:spTree>
    <p:extLst>
      <p:ext uri="{BB962C8B-B14F-4D97-AF65-F5344CB8AC3E}">
        <p14:creationId xmlns:p14="http://schemas.microsoft.com/office/powerpoint/2010/main" val="41359458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33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83" indent="-228583" algn="l" defTabSz="91433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48" indent="-228583" algn="l" defTabSz="91433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14" indent="-228583" algn="l" defTabSz="91433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079" indent="-228583" algn="l" defTabSz="91433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245" indent="-228583" algn="l" defTabSz="91433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410" indent="-228583" algn="l" defTabSz="91433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5" indent="-228583" algn="l" defTabSz="91433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1" indent="-228583" algn="l" defTabSz="91433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07" indent="-228583" algn="l" defTabSz="91433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0" rtl="0" eaLnBrk="1" latinLnBrk="0" hangingPunct="1">
        <a:defRPr sz="1800" kern="1200">
          <a:solidFill>
            <a:schemeClr val="tx1"/>
          </a:solidFill>
          <a:latin typeface="+mn-lt"/>
          <a:ea typeface="+mn-ea"/>
          <a:cs typeface="+mn-cs"/>
        </a:defRPr>
      </a:lvl1pPr>
      <a:lvl2pPr marL="457165" algn="l" defTabSz="914330" rtl="0" eaLnBrk="1" latinLnBrk="0" hangingPunct="1">
        <a:defRPr sz="1800" kern="1200">
          <a:solidFill>
            <a:schemeClr val="tx1"/>
          </a:solidFill>
          <a:latin typeface="+mn-lt"/>
          <a:ea typeface="+mn-ea"/>
          <a:cs typeface="+mn-cs"/>
        </a:defRPr>
      </a:lvl2pPr>
      <a:lvl3pPr marL="914330" algn="l" defTabSz="914330" rtl="0" eaLnBrk="1" latinLnBrk="0" hangingPunct="1">
        <a:defRPr sz="1800" kern="1200">
          <a:solidFill>
            <a:schemeClr val="tx1"/>
          </a:solidFill>
          <a:latin typeface="+mn-lt"/>
          <a:ea typeface="+mn-ea"/>
          <a:cs typeface="+mn-cs"/>
        </a:defRPr>
      </a:lvl3pPr>
      <a:lvl4pPr marL="1371497" algn="l" defTabSz="914330" rtl="0" eaLnBrk="1" latinLnBrk="0" hangingPunct="1">
        <a:defRPr sz="1800" kern="1200">
          <a:solidFill>
            <a:schemeClr val="tx1"/>
          </a:solidFill>
          <a:latin typeface="+mn-lt"/>
          <a:ea typeface="+mn-ea"/>
          <a:cs typeface="+mn-cs"/>
        </a:defRPr>
      </a:lvl4pPr>
      <a:lvl5pPr marL="1828662" algn="l" defTabSz="914330" rtl="0" eaLnBrk="1" latinLnBrk="0" hangingPunct="1">
        <a:defRPr sz="1800" kern="1200">
          <a:solidFill>
            <a:schemeClr val="tx1"/>
          </a:solidFill>
          <a:latin typeface="+mn-lt"/>
          <a:ea typeface="+mn-ea"/>
          <a:cs typeface="+mn-cs"/>
        </a:defRPr>
      </a:lvl5pPr>
      <a:lvl6pPr marL="2285827" algn="l" defTabSz="914330" rtl="0" eaLnBrk="1" latinLnBrk="0" hangingPunct="1">
        <a:defRPr sz="1800" kern="1200">
          <a:solidFill>
            <a:schemeClr val="tx1"/>
          </a:solidFill>
          <a:latin typeface="+mn-lt"/>
          <a:ea typeface="+mn-ea"/>
          <a:cs typeface="+mn-cs"/>
        </a:defRPr>
      </a:lvl6pPr>
      <a:lvl7pPr marL="2742992" algn="l" defTabSz="914330" rtl="0" eaLnBrk="1" latinLnBrk="0" hangingPunct="1">
        <a:defRPr sz="1800" kern="1200">
          <a:solidFill>
            <a:schemeClr val="tx1"/>
          </a:solidFill>
          <a:latin typeface="+mn-lt"/>
          <a:ea typeface="+mn-ea"/>
          <a:cs typeface="+mn-cs"/>
        </a:defRPr>
      </a:lvl7pPr>
      <a:lvl8pPr marL="3200159" algn="l" defTabSz="914330" rtl="0" eaLnBrk="1" latinLnBrk="0" hangingPunct="1">
        <a:defRPr sz="1800" kern="1200">
          <a:solidFill>
            <a:schemeClr val="tx1"/>
          </a:solidFill>
          <a:latin typeface="+mn-lt"/>
          <a:ea typeface="+mn-ea"/>
          <a:cs typeface="+mn-cs"/>
        </a:defRPr>
      </a:lvl8pPr>
      <a:lvl9pPr marL="3657324" algn="l" defTabSz="91433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emf"/></Relationships>
</file>

<file path=ppt/slides/_rels/slide10.xml.rels><?xml version="1.0" encoding="UTF-8" standalone="yes"?>
<Relationships xmlns="http://schemas.openxmlformats.org/package/2006/relationships"><Relationship Id="rId1" Type="http://schemas.openxmlformats.org/officeDocument/2006/relationships/tags" Target="../tags/tag7.xml"/><Relationship Id="rId2" Type="http://schemas.openxmlformats.org/officeDocument/2006/relationships/slideLayout" Target="../slideLayouts/slideLayout2.xml"/><Relationship Id="rId3" Type="http://schemas.openxmlformats.org/officeDocument/2006/relationships/image" Target="../media/image2.jpeg"/></Relationships>
</file>

<file path=ppt/slides/_rels/slide11.xml.rels><?xml version="1.0" encoding="UTF-8" standalone="yes"?>
<Relationships xmlns="http://schemas.openxmlformats.org/package/2006/relationships"><Relationship Id="rId1" Type="http://schemas.openxmlformats.org/officeDocument/2006/relationships/tags" Target="../tags/tag8.xml"/><Relationship Id="rId2" Type="http://schemas.openxmlformats.org/officeDocument/2006/relationships/slideLayout" Target="../slideLayouts/slideLayout2.xml"/><Relationship Id="rId3" Type="http://schemas.openxmlformats.org/officeDocument/2006/relationships/image" Target="../media/image2.jpeg"/></Relationships>
</file>

<file path=ppt/slides/_rels/slide12.xml.rels><?xml version="1.0" encoding="UTF-8" standalone="yes"?>
<Relationships xmlns="http://schemas.openxmlformats.org/package/2006/relationships"><Relationship Id="rId1" Type="http://schemas.openxmlformats.org/officeDocument/2006/relationships/tags" Target="../tags/tag9.xml"/><Relationship Id="rId2" Type="http://schemas.openxmlformats.org/officeDocument/2006/relationships/slideLayout" Target="../slideLayouts/slideLayout2.xml"/><Relationship Id="rId3" Type="http://schemas.openxmlformats.org/officeDocument/2006/relationships/image" Target="../media/image2.jpeg"/></Relationships>
</file>

<file path=ppt/slides/_rels/slide13.xml.rels><?xml version="1.0" encoding="UTF-8" standalone="yes"?>
<Relationships xmlns="http://schemas.openxmlformats.org/package/2006/relationships"><Relationship Id="rId1" Type="http://schemas.openxmlformats.org/officeDocument/2006/relationships/tags" Target="../tags/tag10.xml"/><Relationship Id="rId2" Type="http://schemas.openxmlformats.org/officeDocument/2006/relationships/slideLayout" Target="../slideLayouts/slideLayout2.xml"/><Relationship Id="rId3" Type="http://schemas.openxmlformats.org/officeDocument/2006/relationships/image" Target="../media/image2.jpeg"/></Relationships>
</file>

<file path=ppt/slides/_rels/slide14.xml.rels><?xml version="1.0" encoding="UTF-8" standalone="yes"?>
<Relationships xmlns="http://schemas.openxmlformats.org/package/2006/relationships"><Relationship Id="rId1" Type="http://schemas.openxmlformats.org/officeDocument/2006/relationships/tags" Target="../tags/tag11.xml"/><Relationship Id="rId2" Type="http://schemas.openxmlformats.org/officeDocument/2006/relationships/slideLayout" Target="../slideLayouts/slideLayout2.xml"/><Relationship Id="rId3" Type="http://schemas.openxmlformats.org/officeDocument/2006/relationships/image" Target="../media/image2.jpeg"/></Relationships>
</file>

<file path=ppt/slides/_rels/slide15.xml.rels><?xml version="1.0" encoding="UTF-8" standalone="yes"?>
<Relationships xmlns="http://schemas.openxmlformats.org/package/2006/relationships"><Relationship Id="rId1" Type="http://schemas.openxmlformats.org/officeDocument/2006/relationships/tags" Target="../tags/tag12.xml"/><Relationship Id="rId2" Type="http://schemas.openxmlformats.org/officeDocument/2006/relationships/slideLayout" Target="../slideLayouts/slideLayout2.xml"/><Relationship Id="rId3" Type="http://schemas.openxmlformats.org/officeDocument/2006/relationships/image" Target="../media/image2.jpeg"/></Relationships>
</file>

<file path=ppt/slides/_rels/slide16.xml.rels><?xml version="1.0" encoding="UTF-8" standalone="yes"?>
<Relationships xmlns="http://schemas.openxmlformats.org/package/2006/relationships"><Relationship Id="rId1" Type="http://schemas.openxmlformats.org/officeDocument/2006/relationships/tags" Target="../tags/tag13.xml"/><Relationship Id="rId2" Type="http://schemas.openxmlformats.org/officeDocument/2006/relationships/slideLayout" Target="../slideLayouts/slideLayout2.xml"/><Relationship Id="rId3" Type="http://schemas.openxmlformats.org/officeDocument/2006/relationships/image" Target="../media/image2.jpeg"/></Relationships>
</file>

<file path=ppt/slides/_rels/slide17.xml.rels><?xml version="1.0" encoding="UTF-8" standalone="yes"?>
<Relationships xmlns="http://schemas.openxmlformats.org/package/2006/relationships"><Relationship Id="rId1" Type="http://schemas.openxmlformats.org/officeDocument/2006/relationships/tags" Target="../tags/tag14.xml"/><Relationship Id="rId2" Type="http://schemas.openxmlformats.org/officeDocument/2006/relationships/slideLayout" Target="../slideLayouts/slideLayout2.xml"/><Relationship Id="rId3" Type="http://schemas.openxmlformats.org/officeDocument/2006/relationships/image" Target="../media/image2.jpeg"/></Relationships>
</file>

<file path=ppt/slides/_rels/slide18.xml.rels><?xml version="1.0" encoding="UTF-8" standalone="yes"?>
<Relationships xmlns="http://schemas.openxmlformats.org/package/2006/relationships"><Relationship Id="rId1" Type="http://schemas.openxmlformats.org/officeDocument/2006/relationships/tags" Target="../tags/tag15.xml"/><Relationship Id="rId2" Type="http://schemas.openxmlformats.org/officeDocument/2006/relationships/slideLayout" Target="../slideLayouts/slideLayout2.xml"/><Relationship Id="rId3" Type="http://schemas.openxmlformats.org/officeDocument/2006/relationships/image" Target="../media/image2.jpeg"/></Relationships>
</file>

<file path=ppt/slides/_rels/slide19.xml.rels><?xml version="1.0" encoding="UTF-8" standalone="yes"?>
<Relationships xmlns="http://schemas.openxmlformats.org/package/2006/relationships"><Relationship Id="rId1" Type="http://schemas.openxmlformats.org/officeDocument/2006/relationships/tags" Target="../tags/tag16.xml"/><Relationship Id="rId2" Type="http://schemas.openxmlformats.org/officeDocument/2006/relationships/slideLayout" Target="../slideLayouts/slideLayout2.xml"/><Relationship Id="rId3" Type="http://schemas.openxmlformats.org/officeDocument/2006/relationships/image" Target="../media/image2.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20.xml.rels><?xml version="1.0" encoding="UTF-8" standalone="yes"?>
<Relationships xmlns="http://schemas.openxmlformats.org/package/2006/relationships"><Relationship Id="rId1" Type="http://schemas.openxmlformats.org/officeDocument/2006/relationships/tags" Target="../tags/tag17.xml"/><Relationship Id="rId2" Type="http://schemas.openxmlformats.org/officeDocument/2006/relationships/slideLayout" Target="../slideLayouts/slideLayout2.xml"/><Relationship Id="rId3" Type="http://schemas.openxmlformats.org/officeDocument/2006/relationships/image" Target="../media/image2.jpeg"/></Relationships>
</file>

<file path=ppt/slides/_rels/slide21.xml.rels><?xml version="1.0" encoding="UTF-8" standalone="yes"?>
<Relationships xmlns="http://schemas.openxmlformats.org/package/2006/relationships"><Relationship Id="rId1" Type="http://schemas.openxmlformats.org/officeDocument/2006/relationships/tags" Target="../tags/tag18.xml"/><Relationship Id="rId2" Type="http://schemas.openxmlformats.org/officeDocument/2006/relationships/slideLayout" Target="../slideLayouts/slideLayout2.xml"/><Relationship Id="rId3" Type="http://schemas.openxmlformats.org/officeDocument/2006/relationships/image" Target="../media/image2.jpeg"/></Relationships>
</file>

<file path=ppt/slides/_rels/slide22.xml.rels><?xml version="1.0" encoding="UTF-8" standalone="yes"?>
<Relationships xmlns="http://schemas.openxmlformats.org/package/2006/relationships"><Relationship Id="rId1" Type="http://schemas.openxmlformats.org/officeDocument/2006/relationships/tags" Target="../tags/tag19.xml"/><Relationship Id="rId2" Type="http://schemas.openxmlformats.org/officeDocument/2006/relationships/slideLayout" Target="../slideLayouts/slideLayout2.xml"/><Relationship Id="rId3" Type="http://schemas.openxmlformats.org/officeDocument/2006/relationships/image" Target="../media/image2.jpeg"/></Relationships>
</file>

<file path=ppt/slides/_rels/slide23.xml.rels><?xml version="1.0" encoding="UTF-8" standalone="yes"?>
<Relationships xmlns="http://schemas.openxmlformats.org/package/2006/relationships"><Relationship Id="rId1" Type="http://schemas.openxmlformats.org/officeDocument/2006/relationships/tags" Target="../tags/tag20.xml"/><Relationship Id="rId2" Type="http://schemas.openxmlformats.org/officeDocument/2006/relationships/slideLayout" Target="../slideLayouts/slideLayout2.xml"/><Relationship Id="rId3" Type="http://schemas.openxmlformats.org/officeDocument/2006/relationships/image" Target="../media/image2.jpeg"/></Relationships>
</file>

<file path=ppt/slides/_rels/slide24.xml.rels><?xml version="1.0" encoding="UTF-8" standalone="yes"?>
<Relationships xmlns="http://schemas.openxmlformats.org/package/2006/relationships"><Relationship Id="rId1" Type="http://schemas.openxmlformats.org/officeDocument/2006/relationships/tags" Target="../tags/tag21.xml"/><Relationship Id="rId2" Type="http://schemas.openxmlformats.org/officeDocument/2006/relationships/slideLayout" Target="../slideLayouts/slideLayout2.xml"/><Relationship Id="rId3" Type="http://schemas.openxmlformats.org/officeDocument/2006/relationships/image" Target="../media/image2.jpeg"/></Relationships>
</file>

<file path=ppt/slides/_rels/slide25.xml.rels><?xml version="1.0" encoding="UTF-8" standalone="yes"?>
<Relationships xmlns="http://schemas.openxmlformats.org/package/2006/relationships"><Relationship Id="rId1" Type="http://schemas.openxmlformats.org/officeDocument/2006/relationships/tags" Target="../tags/tag22.xml"/><Relationship Id="rId2" Type="http://schemas.openxmlformats.org/officeDocument/2006/relationships/slideLayout" Target="../slideLayouts/slideLayout2.xml"/><Relationship Id="rId3" Type="http://schemas.openxmlformats.org/officeDocument/2006/relationships/image" Target="../media/image2.jpeg"/></Relationships>
</file>

<file path=ppt/slides/_rels/slide26.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hyperlink" Target="https://www.youtube.com/watch?v=i1xz5Kv-7VY" TargetMode="External"/><Relationship Id="rId5" Type="http://schemas.openxmlformats.org/officeDocument/2006/relationships/hyperlink" Target="https://www.youtube.com/watch?v=jgtj-yLnCzg" TargetMode="External"/><Relationship Id="rId6" Type="http://schemas.openxmlformats.org/officeDocument/2006/relationships/hyperlink" Target="http://faculty.mu.edu.sa/public/uploads/1349950041.2854Essentials_of_Marketing__3rd_Ed_0273693581.pdf" TargetMode="External"/><Relationship Id="rId1" Type="http://schemas.openxmlformats.org/officeDocument/2006/relationships/tags" Target="../tags/tag23.xml"/><Relationship Id="rId2"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e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 Id="rId3" Type="http://schemas.openxmlformats.org/officeDocument/2006/relationships/hyperlink" Target="https://www.youtube.com/watch?v=dd8B5nuvjGE" TargetMode="External"/></Relationships>
</file>

<file path=ppt/slides/_rels/slide4.xml.rels><?xml version="1.0" encoding="UTF-8" standalone="yes"?>
<Relationships xmlns="http://schemas.openxmlformats.org/package/2006/relationships"><Relationship Id="rId1" Type="http://schemas.openxmlformats.org/officeDocument/2006/relationships/tags" Target="../tags/tag1.xml"/><Relationship Id="rId2" Type="http://schemas.openxmlformats.org/officeDocument/2006/relationships/slideLayout" Target="../slideLayouts/slideLayout2.xml"/><Relationship Id="rId3" Type="http://schemas.openxmlformats.org/officeDocument/2006/relationships/image" Target="../media/image2.jpeg"/></Relationships>
</file>

<file path=ppt/slides/_rels/slide5.xml.rels><?xml version="1.0" encoding="UTF-8" standalone="yes"?>
<Relationships xmlns="http://schemas.openxmlformats.org/package/2006/relationships"><Relationship Id="rId1" Type="http://schemas.openxmlformats.org/officeDocument/2006/relationships/tags" Target="../tags/tag2.xml"/><Relationship Id="rId2" Type="http://schemas.openxmlformats.org/officeDocument/2006/relationships/slideLayout" Target="../slideLayouts/slideLayout2.xml"/><Relationship Id="rId3" Type="http://schemas.openxmlformats.org/officeDocument/2006/relationships/image" Target="../media/image2.jpeg"/></Relationships>
</file>

<file path=ppt/slides/_rels/slide6.xml.rels><?xml version="1.0" encoding="UTF-8" standalone="yes"?>
<Relationships xmlns="http://schemas.openxmlformats.org/package/2006/relationships"><Relationship Id="rId1" Type="http://schemas.openxmlformats.org/officeDocument/2006/relationships/tags" Target="../tags/tag3.xml"/><Relationship Id="rId2" Type="http://schemas.openxmlformats.org/officeDocument/2006/relationships/slideLayout" Target="../slideLayouts/slideLayout2.xml"/><Relationship Id="rId3" Type="http://schemas.openxmlformats.org/officeDocument/2006/relationships/image" Target="../media/image2.jpeg"/></Relationships>
</file>

<file path=ppt/slides/_rels/slide7.xml.rels><?xml version="1.0" encoding="UTF-8" standalone="yes"?>
<Relationships xmlns="http://schemas.openxmlformats.org/package/2006/relationships"><Relationship Id="rId1" Type="http://schemas.openxmlformats.org/officeDocument/2006/relationships/tags" Target="../tags/tag4.xml"/><Relationship Id="rId2" Type="http://schemas.openxmlformats.org/officeDocument/2006/relationships/slideLayout" Target="../slideLayouts/slideLayout2.xml"/><Relationship Id="rId3" Type="http://schemas.openxmlformats.org/officeDocument/2006/relationships/image" Target="../media/image2.jpeg"/></Relationships>
</file>

<file path=ppt/slides/_rels/slide8.xml.rels><?xml version="1.0" encoding="UTF-8" standalone="yes"?>
<Relationships xmlns="http://schemas.openxmlformats.org/package/2006/relationships"><Relationship Id="rId1" Type="http://schemas.openxmlformats.org/officeDocument/2006/relationships/tags" Target="../tags/tag5.xml"/><Relationship Id="rId2" Type="http://schemas.openxmlformats.org/officeDocument/2006/relationships/slideLayout" Target="../slideLayouts/slideLayout2.xml"/><Relationship Id="rId3" Type="http://schemas.openxmlformats.org/officeDocument/2006/relationships/image" Target="../media/image2.jpeg"/></Relationships>
</file>

<file path=ppt/slides/_rels/slide9.xml.rels><?xml version="1.0" encoding="UTF-8" standalone="yes"?>
<Relationships xmlns="http://schemas.openxmlformats.org/package/2006/relationships"><Relationship Id="rId1" Type="http://schemas.openxmlformats.org/officeDocument/2006/relationships/tags" Target="../tags/tag6.xml"/><Relationship Id="rId2" Type="http://schemas.openxmlformats.org/officeDocument/2006/relationships/slideLayout" Target="../slideLayouts/slideLayout2.xml"/><Relationship Id="rId3"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5976130"/>
            <a:ext cx="12192000" cy="663678"/>
          </a:xfrm>
          <a:prstGeom prst="rect">
            <a:avLst/>
          </a:prstGeom>
          <a:solidFill>
            <a:srgbClr val="021E2E"/>
          </a:solidFill>
          <a:ln>
            <a:noFill/>
          </a:ln>
        </p:spPr>
        <p:style>
          <a:lnRef idx="1">
            <a:schemeClr val="accent1"/>
          </a:lnRef>
          <a:fillRef idx="3">
            <a:schemeClr val="accent1"/>
          </a:fillRef>
          <a:effectRef idx="2">
            <a:schemeClr val="accent1"/>
          </a:effectRef>
          <a:fontRef idx="minor">
            <a:schemeClr val="lt1"/>
          </a:fontRef>
        </p:style>
        <p:txBody>
          <a:bodyPr lIns="91433" tIns="45717" rIns="91433" bIns="45717" rtlCol="0" anchor="ctr"/>
          <a:lstStyle/>
          <a:p>
            <a:pPr algn="ctr"/>
            <a:endParaRPr lang="en-IE" dirty="0"/>
          </a:p>
        </p:txBody>
      </p:sp>
      <p:pic>
        <p:nvPicPr>
          <p:cNvPr id="2" name="Picture 1" descr="MBA GLOBAL INSTITUTE LOGO 2016.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08036" y="1655581"/>
            <a:ext cx="2171700" cy="2279307"/>
          </a:xfrm>
          <a:prstGeom prst="rect">
            <a:avLst/>
          </a:prstGeom>
        </p:spPr>
      </p:pic>
      <p:sp>
        <p:nvSpPr>
          <p:cNvPr id="6" name="TextBox 5"/>
          <p:cNvSpPr txBox="1"/>
          <p:nvPr/>
        </p:nvSpPr>
        <p:spPr>
          <a:xfrm>
            <a:off x="5234226" y="6620916"/>
            <a:ext cx="1723549" cy="215444"/>
          </a:xfrm>
          <a:prstGeom prst="rect">
            <a:avLst/>
          </a:prstGeom>
          <a:noFill/>
        </p:spPr>
        <p:txBody>
          <a:bodyPr wrap="none" rtlCol="0">
            <a:spAutoFit/>
          </a:bodyPr>
          <a:lstStyle/>
          <a:p>
            <a:r>
              <a:rPr lang="en-US" sz="800" dirty="0" smtClean="0">
                <a:solidFill>
                  <a:srgbClr val="FFFFFF"/>
                </a:solidFill>
              </a:rPr>
              <a:t> </a:t>
            </a:r>
            <a:r>
              <a:rPr lang="en-US" sz="800" dirty="0" smtClean="0">
                <a:solidFill>
                  <a:schemeClr val="bg1">
                    <a:lumMod val="50000"/>
                  </a:schemeClr>
                </a:solidFill>
              </a:rPr>
              <a:t>© Copyright MBA Global AML 2017</a:t>
            </a:r>
            <a:endParaRPr lang="en-US" sz="800" dirty="0">
              <a:solidFill>
                <a:schemeClr val="bg1">
                  <a:lumMod val="50000"/>
                </a:schemeClr>
              </a:solidFill>
            </a:endParaRPr>
          </a:p>
        </p:txBody>
      </p:sp>
    </p:spTree>
    <p:extLst>
      <p:ext uri="{BB962C8B-B14F-4D97-AF65-F5344CB8AC3E}">
        <p14:creationId xmlns:p14="http://schemas.microsoft.com/office/powerpoint/2010/main" val="3728099458"/>
      </p:ext>
    </p:extLst>
  </p:cSld>
  <p:clrMapOvr>
    <a:masterClrMapping/>
  </p:clrMapOvr>
  <mc:AlternateContent xmlns:mc="http://schemas.openxmlformats.org/markup-compatibility/2006" xmlns:p14="http://schemas.microsoft.com/office/powerpoint/2010/main">
    <mc:Choice Requires="p14">
      <p:transition spd="med" p14:dur="700" advTm="12375">
        <p:fade/>
      </p:transition>
    </mc:Choice>
    <mc:Fallback xmlns="">
      <p:transition spd="med" advTm="12375">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5976130"/>
            <a:ext cx="12192000" cy="663678"/>
          </a:xfrm>
          <a:prstGeom prst="rect">
            <a:avLst/>
          </a:prstGeom>
          <a:solidFill>
            <a:srgbClr val="021E2E"/>
          </a:solidFill>
          <a:ln>
            <a:noFill/>
          </a:ln>
        </p:spPr>
        <p:style>
          <a:lnRef idx="1">
            <a:schemeClr val="accent1"/>
          </a:lnRef>
          <a:fillRef idx="3">
            <a:schemeClr val="accent1"/>
          </a:fillRef>
          <a:effectRef idx="2">
            <a:schemeClr val="accent1"/>
          </a:effectRef>
          <a:fontRef idx="minor">
            <a:schemeClr val="lt1"/>
          </a:fontRef>
        </p:style>
        <p:txBody>
          <a:bodyPr lIns="91433" tIns="45717" rIns="91433" bIns="45717" rtlCol="0" anchor="ctr"/>
          <a:lstStyle/>
          <a:p>
            <a:pPr algn="ctr"/>
            <a:endParaRPr lang="en-IE" dirty="0"/>
          </a:p>
        </p:txBody>
      </p:sp>
      <p:pic>
        <p:nvPicPr>
          <p:cNvPr id="7" name="Picture 6" descr="instituteLGE.jpg"/>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0798309" y="5358634"/>
            <a:ext cx="854848" cy="865624"/>
          </a:xfrm>
          <a:prstGeom prst="rect">
            <a:avLst/>
          </a:prstGeom>
          <a:ln w="38100">
            <a:solidFill>
              <a:schemeClr val="bg1"/>
            </a:solidFill>
            <a:miter lim="800000"/>
          </a:ln>
        </p:spPr>
      </p:pic>
      <p:sp>
        <p:nvSpPr>
          <p:cNvPr id="2" name="Rectangle 1"/>
          <p:cNvSpPr/>
          <p:nvPr/>
        </p:nvSpPr>
        <p:spPr>
          <a:xfrm>
            <a:off x="1226641" y="1512808"/>
            <a:ext cx="9898743" cy="487307"/>
          </a:xfrm>
          <a:prstGeom prst="rect">
            <a:avLst/>
          </a:prstGeom>
        </p:spPr>
        <p:txBody>
          <a:bodyPr wrap="square" lIns="91433" tIns="45717" rIns="91433" bIns="45717">
            <a:spAutoFit/>
          </a:bodyPr>
          <a:lstStyle/>
          <a:p>
            <a:pPr>
              <a:lnSpc>
                <a:spcPct val="120000"/>
              </a:lnSpc>
            </a:pPr>
            <a:r>
              <a:rPr lang="en-US" sz="2200" dirty="0">
                <a:solidFill>
                  <a:srgbClr val="7F7F7F"/>
                </a:solidFill>
                <a:latin typeface="Century Gothic"/>
                <a:cs typeface="Century Gothic"/>
              </a:rPr>
              <a:t>…to satisfy the </a:t>
            </a:r>
            <a:r>
              <a:rPr lang="en-US" sz="2200" b="1" dirty="0">
                <a:solidFill>
                  <a:srgbClr val="FF0000"/>
                </a:solidFill>
                <a:latin typeface="Century Gothic"/>
                <a:cs typeface="Century Gothic"/>
              </a:rPr>
              <a:t>needs of a target</a:t>
            </a:r>
            <a:r>
              <a:rPr lang="mr-IN" sz="2200" dirty="0">
                <a:solidFill>
                  <a:srgbClr val="7F7F7F"/>
                </a:solidFill>
                <a:latin typeface="Century Gothic"/>
                <a:cs typeface="Century Gothic"/>
              </a:rPr>
              <a:t>…</a:t>
            </a:r>
            <a:r>
              <a:rPr lang="en-US" sz="2200" dirty="0">
                <a:solidFill>
                  <a:srgbClr val="7F7F7F"/>
                </a:solidFill>
                <a:latin typeface="Century Gothic"/>
                <a:cs typeface="Century Gothic"/>
              </a:rPr>
              <a:t> </a:t>
            </a:r>
          </a:p>
        </p:txBody>
      </p:sp>
      <p:sp>
        <p:nvSpPr>
          <p:cNvPr id="3" name="TextBox 2"/>
          <p:cNvSpPr txBox="1"/>
          <p:nvPr/>
        </p:nvSpPr>
        <p:spPr>
          <a:xfrm>
            <a:off x="1187358" y="535905"/>
            <a:ext cx="6921648" cy="646331"/>
          </a:xfrm>
          <a:prstGeom prst="rect">
            <a:avLst/>
          </a:prstGeom>
          <a:noFill/>
        </p:spPr>
        <p:txBody>
          <a:bodyPr wrap="square" lIns="91433" tIns="45717" rIns="91433" bIns="45717" rtlCol="0">
            <a:spAutoFit/>
          </a:bodyPr>
          <a:lstStyle/>
          <a:p>
            <a:r>
              <a:rPr lang="en-IE" sz="3600" dirty="0">
                <a:solidFill>
                  <a:srgbClr val="7F7F7F"/>
                </a:solidFill>
                <a:latin typeface="Century Gothic"/>
                <a:cs typeface="Century Gothic"/>
              </a:rPr>
              <a:t>What is Marketing</a:t>
            </a:r>
            <a:endParaRPr lang="en-IE" b="1" dirty="0">
              <a:solidFill>
                <a:srgbClr val="FF0000"/>
              </a:solidFill>
              <a:latin typeface="Century Gothic"/>
              <a:cs typeface="Century Gothic"/>
            </a:endParaRPr>
          </a:p>
        </p:txBody>
      </p:sp>
      <p:sp>
        <p:nvSpPr>
          <p:cNvPr id="4" name="Rectangle 3"/>
          <p:cNvSpPr/>
          <p:nvPr/>
        </p:nvSpPr>
        <p:spPr>
          <a:xfrm>
            <a:off x="1303867" y="2048933"/>
            <a:ext cx="9381066" cy="3693318"/>
          </a:xfrm>
          <a:prstGeom prst="rect">
            <a:avLst/>
          </a:prstGeom>
        </p:spPr>
        <p:txBody>
          <a:bodyPr wrap="square">
            <a:spAutoFit/>
          </a:bodyPr>
          <a:lstStyle/>
          <a:p>
            <a:r>
              <a:rPr lang="en-US" sz="1950" dirty="0" smtClean="0">
                <a:solidFill>
                  <a:srgbClr val="7F7F7F"/>
                </a:solidFill>
                <a:latin typeface="Century Gothic"/>
                <a:cs typeface="Century Gothic"/>
              </a:rPr>
              <a:t>There are two elements here, (A) a target market and (b) satisfaction</a:t>
            </a:r>
            <a:endParaRPr lang="en-US" sz="1950" dirty="0">
              <a:solidFill>
                <a:srgbClr val="7F7F7F"/>
              </a:solidFill>
              <a:latin typeface="Century Gothic"/>
              <a:cs typeface="Century Gothic"/>
            </a:endParaRPr>
          </a:p>
          <a:p>
            <a:endParaRPr lang="en-US" sz="1950" dirty="0">
              <a:solidFill>
                <a:srgbClr val="7F7F7F"/>
              </a:solidFill>
              <a:latin typeface="Century Gothic"/>
              <a:cs typeface="Century Gothic"/>
            </a:endParaRPr>
          </a:p>
          <a:p>
            <a:r>
              <a:rPr lang="en-US" sz="1950" dirty="0" smtClean="0">
                <a:solidFill>
                  <a:srgbClr val="7F7F7F"/>
                </a:solidFill>
                <a:latin typeface="Century Gothic"/>
                <a:cs typeface="Century Gothic"/>
              </a:rPr>
              <a:t>Marketers work to observe, understand and identify the specification of ‘market segments’, often by demographic profile, e.g. ‘millennials’, ‘generation x’ or ‘baby boomers’. </a:t>
            </a:r>
            <a:endParaRPr lang="en-US" sz="1950" dirty="0">
              <a:solidFill>
                <a:srgbClr val="7F7F7F"/>
              </a:solidFill>
              <a:latin typeface="Century Gothic"/>
              <a:cs typeface="Century Gothic"/>
            </a:endParaRPr>
          </a:p>
          <a:p>
            <a:endParaRPr lang="en-US" sz="1950" dirty="0">
              <a:solidFill>
                <a:srgbClr val="7F7F7F"/>
              </a:solidFill>
              <a:latin typeface="Century Gothic"/>
              <a:cs typeface="Century Gothic"/>
            </a:endParaRPr>
          </a:p>
          <a:p>
            <a:r>
              <a:rPr lang="en-GB" sz="1950" dirty="0" smtClean="0">
                <a:solidFill>
                  <a:srgbClr val="7F7F7F"/>
                </a:solidFill>
                <a:latin typeface="Century Gothic"/>
                <a:cs typeface="Century Gothic"/>
              </a:rPr>
              <a:t>By building up a detailed knowledge of a particular segment of the market, audiences become targets of planned marketing at which products or services communications are aimed. These are known as ‘target markets’</a:t>
            </a:r>
            <a:endParaRPr lang="en-GB" sz="1950" dirty="0">
              <a:solidFill>
                <a:srgbClr val="7F7F7F"/>
              </a:solidFill>
              <a:latin typeface="Century Gothic"/>
              <a:cs typeface="Century Gothic"/>
            </a:endParaRPr>
          </a:p>
          <a:p>
            <a:endParaRPr lang="en-GB" sz="1950" dirty="0">
              <a:solidFill>
                <a:srgbClr val="7F7F7F"/>
              </a:solidFill>
              <a:latin typeface="Century Gothic"/>
              <a:cs typeface="Century Gothic"/>
            </a:endParaRPr>
          </a:p>
          <a:p>
            <a:r>
              <a:rPr lang="en-GB" sz="1950" dirty="0" smtClean="0">
                <a:solidFill>
                  <a:srgbClr val="7F7F7F"/>
                </a:solidFill>
                <a:latin typeface="Century Gothic"/>
                <a:cs typeface="Century Gothic"/>
              </a:rPr>
              <a:t>By matching up the right products and services with accurate targeting, audiences needs and wants can be satisfied.</a:t>
            </a:r>
            <a:endParaRPr lang="en-US" sz="1950" dirty="0">
              <a:solidFill>
                <a:srgbClr val="7F7F7F"/>
              </a:solidFill>
              <a:latin typeface="Century Gothic"/>
              <a:cs typeface="Century Gothic"/>
            </a:endParaRPr>
          </a:p>
        </p:txBody>
      </p:sp>
      <p:sp>
        <p:nvSpPr>
          <p:cNvPr id="8" name="TextBox 7"/>
          <p:cNvSpPr txBox="1"/>
          <p:nvPr/>
        </p:nvSpPr>
        <p:spPr>
          <a:xfrm>
            <a:off x="5234226" y="6620916"/>
            <a:ext cx="1723549" cy="215444"/>
          </a:xfrm>
          <a:prstGeom prst="rect">
            <a:avLst/>
          </a:prstGeom>
          <a:noFill/>
        </p:spPr>
        <p:txBody>
          <a:bodyPr wrap="none" rtlCol="0">
            <a:spAutoFit/>
          </a:bodyPr>
          <a:lstStyle/>
          <a:p>
            <a:r>
              <a:rPr lang="en-US" sz="800" dirty="0" smtClean="0">
                <a:solidFill>
                  <a:srgbClr val="FFFFFF"/>
                </a:solidFill>
              </a:rPr>
              <a:t> </a:t>
            </a:r>
            <a:r>
              <a:rPr lang="en-US" sz="800" dirty="0" smtClean="0">
                <a:solidFill>
                  <a:schemeClr val="bg1">
                    <a:lumMod val="50000"/>
                  </a:schemeClr>
                </a:solidFill>
              </a:rPr>
              <a:t>© Copyright MBA Global AML 2017</a:t>
            </a:r>
            <a:endParaRPr lang="en-US" sz="800" dirty="0">
              <a:solidFill>
                <a:schemeClr val="bg1">
                  <a:lumMod val="50000"/>
                </a:schemeClr>
              </a:solidFill>
            </a:endParaRPr>
          </a:p>
        </p:txBody>
      </p:sp>
    </p:spTree>
    <p:custDataLst>
      <p:tags r:id="rId1"/>
    </p:custDataLst>
    <p:extLst>
      <p:ext uri="{BB962C8B-B14F-4D97-AF65-F5344CB8AC3E}">
        <p14:creationId xmlns:p14="http://schemas.microsoft.com/office/powerpoint/2010/main" val="1945435992"/>
      </p:ext>
    </p:extLst>
  </p:cSld>
  <p:clrMapOvr>
    <a:masterClrMapping/>
  </p:clrMapOvr>
  <mc:AlternateContent xmlns:mc="http://schemas.openxmlformats.org/markup-compatibility/2006" xmlns:p14="http://schemas.microsoft.com/office/powerpoint/2010/main">
    <mc:Choice Requires="p14">
      <p:transition spd="med" p14:dur="700" advTm="30276">
        <p:fade/>
      </p:transition>
    </mc:Choice>
    <mc:Fallback xmlns="">
      <p:transition spd="med" advTm="30276">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4" end="4"/>
                                            </p:txEl>
                                          </p:spTgt>
                                        </p:tgtEl>
                                        <p:attrNameLst>
                                          <p:attrName>style.visibility</p:attrName>
                                        </p:attrNameLst>
                                      </p:cBhvr>
                                      <p:to>
                                        <p:strVal val="visible"/>
                                      </p:to>
                                    </p:set>
                                    <p:animEffect transition="in" filter="fade">
                                      <p:cBhvr>
                                        <p:cTn id="22" dur="500"/>
                                        <p:tgtEl>
                                          <p:spTgt spid="4">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animEffect transition="in" filter="fade">
                                      <p:cBhvr>
                                        <p:cTn id="27"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5976130"/>
            <a:ext cx="12192000" cy="663678"/>
          </a:xfrm>
          <a:prstGeom prst="rect">
            <a:avLst/>
          </a:prstGeom>
          <a:solidFill>
            <a:srgbClr val="021E2E"/>
          </a:solidFill>
          <a:ln>
            <a:noFill/>
          </a:ln>
        </p:spPr>
        <p:style>
          <a:lnRef idx="1">
            <a:schemeClr val="accent1"/>
          </a:lnRef>
          <a:fillRef idx="3">
            <a:schemeClr val="accent1"/>
          </a:fillRef>
          <a:effectRef idx="2">
            <a:schemeClr val="accent1"/>
          </a:effectRef>
          <a:fontRef idx="minor">
            <a:schemeClr val="lt1"/>
          </a:fontRef>
        </p:style>
        <p:txBody>
          <a:bodyPr lIns="91433" tIns="45717" rIns="91433" bIns="45717" rtlCol="0" anchor="ctr"/>
          <a:lstStyle/>
          <a:p>
            <a:pPr algn="ctr"/>
            <a:endParaRPr lang="en-IE" dirty="0"/>
          </a:p>
        </p:txBody>
      </p:sp>
      <p:pic>
        <p:nvPicPr>
          <p:cNvPr id="7" name="Picture 6" descr="instituteLGE.jpg"/>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0798309" y="5358634"/>
            <a:ext cx="854848" cy="865624"/>
          </a:xfrm>
          <a:prstGeom prst="rect">
            <a:avLst/>
          </a:prstGeom>
          <a:ln w="38100">
            <a:solidFill>
              <a:schemeClr val="bg1"/>
            </a:solidFill>
            <a:miter lim="800000"/>
          </a:ln>
        </p:spPr>
      </p:pic>
      <p:sp>
        <p:nvSpPr>
          <p:cNvPr id="2" name="Rectangle 1"/>
          <p:cNvSpPr/>
          <p:nvPr/>
        </p:nvSpPr>
        <p:spPr>
          <a:xfrm>
            <a:off x="1226641" y="1208014"/>
            <a:ext cx="9898743" cy="487307"/>
          </a:xfrm>
          <a:prstGeom prst="rect">
            <a:avLst/>
          </a:prstGeom>
        </p:spPr>
        <p:txBody>
          <a:bodyPr wrap="square" lIns="91433" tIns="45717" rIns="91433" bIns="45717">
            <a:spAutoFit/>
          </a:bodyPr>
          <a:lstStyle/>
          <a:p>
            <a:pPr>
              <a:lnSpc>
                <a:spcPct val="120000"/>
              </a:lnSpc>
            </a:pPr>
            <a:r>
              <a:rPr lang="en-US" sz="2200" dirty="0">
                <a:solidFill>
                  <a:srgbClr val="7F7F7F"/>
                </a:solidFill>
                <a:latin typeface="Century Gothic"/>
                <a:cs typeface="Century Gothic"/>
              </a:rPr>
              <a:t>…at </a:t>
            </a:r>
            <a:r>
              <a:rPr lang="en-US" sz="2200" b="1" dirty="0">
                <a:solidFill>
                  <a:srgbClr val="FF0000"/>
                </a:solidFill>
                <a:latin typeface="Century Gothic"/>
                <a:cs typeface="Century Gothic"/>
              </a:rPr>
              <a:t>a profit</a:t>
            </a:r>
            <a:r>
              <a:rPr lang="en-US" sz="2200" dirty="0">
                <a:solidFill>
                  <a:srgbClr val="7F7F7F"/>
                </a:solidFill>
                <a:latin typeface="Century Gothic"/>
                <a:cs typeface="Century Gothic"/>
              </a:rPr>
              <a:t>. </a:t>
            </a:r>
          </a:p>
        </p:txBody>
      </p:sp>
      <p:sp>
        <p:nvSpPr>
          <p:cNvPr id="3" name="TextBox 2"/>
          <p:cNvSpPr txBox="1"/>
          <p:nvPr/>
        </p:nvSpPr>
        <p:spPr>
          <a:xfrm>
            <a:off x="1187358" y="535905"/>
            <a:ext cx="6921648" cy="646331"/>
          </a:xfrm>
          <a:prstGeom prst="rect">
            <a:avLst/>
          </a:prstGeom>
          <a:noFill/>
        </p:spPr>
        <p:txBody>
          <a:bodyPr wrap="square" lIns="91433" tIns="45717" rIns="91433" bIns="45717" rtlCol="0">
            <a:spAutoFit/>
          </a:bodyPr>
          <a:lstStyle/>
          <a:p>
            <a:r>
              <a:rPr lang="en-IE" sz="3600" dirty="0">
                <a:solidFill>
                  <a:srgbClr val="7F7F7F"/>
                </a:solidFill>
                <a:latin typeface="Century Gothic"/>
                <a:cs typeface="Century Gothic"/>
              </a:rPr>
              <a:t>What is Marketing</a:t>
            </a:r>
            <a:endParaRPr lang="en-IE" b="1" dirty="0">
              <a:solidFill>
                <a:srgbClr val="FF0000"/>
              </a:solidFill>
              <a:latin typeface="Century Gothic"/>
              <a:cs typeface="Century Gothic"/>
            </a:endParaRPr>
          </a:p>
        </p:txBody>
      </p:sp>
      <p:sp>
        <p:nvSpPr>
          <p:cNvPr id="4" name="Rectangle 3"/>
          <p:cNvSpPr/>
          <p:nvPr/>
        </p:nvSpPr>
        <p:spPr>
          <a:xfrm>
            <a:off x="1303867" y="1761078"/>
            <a:ext cx="9347200" cy="3993400"/>
          </a:xfrm>
          <a:prstGeom prst="rect">
            <a:avLst/>
          </a:prstGeom>
        </p:spPr>
        <p:txBody>
          <a:bodyPr wrap="square">
            <a:spAutoFit/>
          </a:bodyPr>
          <a:lstStyle/>
          <a:p>
            <a:r>
              <a:rPr lang="en-US" sz="1950" dirty="0" smtClean="0">
                <a:solidFill>
                  <a:srgbClr val="7F7F7F"/>
                </a:solidFill>
                <a:latin typeface="Century Gothic"/>
                <a:cs typeface="Century Gothic"/>
              </a:rPr>
              <a:t>In this example the reference is to “profit”. This assumes that the venture is a commercial business.</a:t>
            </a:r>
          </a:p>
          <a:p>
            <a:endParaRPr lang="en-US" sz="1950" dirty="0">
              <a:solidFill>
                <a:srgbClr val="7F7F7F"/>
              </a:solidFill>
              <a:latin typeface="Century Gothic"/>
              <a:cs typeface="Century Gothic"/>
            </a:endParaRPr>
          </a:p>
          <a:p>
            <a:r>
              <a:rPr lang="en-US" sz="1950" dirty="0" smtClean="0">
                <a:solidFill>
                  <a:srgbClr val="7F7F7F"/>
                </a:solidFill>
                <a:latin typeface="Century Gothic"/>
                <a:cs typeface="Century Gothic"/>
              </a:rPr>
              <a:t>In fact, this is only one measure of achievement. Sometimes businesses will aim for a lower profit if that allows them to gain market share, or entry into a new market. Commercial considerations may vary.</a:t>
            </a:r>
          </a:p>
          <a:p>
            <a:endParaRPr lang="en-US" sz="1950" dirty="0">
              <a:solidFill>
                <a:srgbClr val="7F7F7F"/>
              </a:solidFill>
              <a:latin typeface="Century Gothic"/>
              <a:cs typeface="Century Gothic"/>
            </a:endParaRPr>
          </a:p>
          <a:p>
            <a:r>
              <a:rPr lang="en-US" sz="1950" dirty="0" smtClean="0">
                <a:solidFill>
                  <a:srgbClr val="7F7F7F"/>
                </a:solidFill>
                <a:latin typeface="Century Gothic"/>
                <a:cs typeface="Century Gothic"/>
              </a:rPr>
              <a:t>In non-commercial organisations the measure of achievement may be quite different and will be determined by the nature and overall objectives of the organisation. For example, a new college or school may aim to grow the number of pupils or students attending year on year.</a:t>
            </a:r>
          </a:p>
          <a:p>
            <a:endParaRPr lang="en-US" sz="1950" dirty="0">
              <a:solidFill>
                <a:srgbClr val="7F7F7F"/>
              </a:solidFill>
              <a:latin typeface="Century Gothic"/>
              <a:cs typeface="Century Gothic"/>
            </a:endParaRPr>
          </a:p>
          <a:p>
            <a:r>
              <a:rPr lang="en-US" sz="1950" dirty="0" smtClean="0">
                <a:solidFill>
                  <a:srgbClr val="7F7F7F"/>
                </a:solidFill>
                <a:latin typeface="Century Gothic"/>
                <a:cs typeface="Century Gothic"/>
              </a:rPr>
              <a:t>Therefore marketing will </a:t>
            </a:r>
            <a:r>
              <a:rPr lang="en-US" sz="1950" dirty="0">
                <a:solidFill>
                  <a:srgbClr val="7F7F7F"/>
                </a:solidFill>
                <a:latin typeface="Century Gothic"/>
                <a:cs typeface="Century Gothic"/>
              </a:rPr>
              <a:t>be </a:t>
            </a:r>
            <a:r>
              <a:rPr lang="en-US" sz="1950" dirty="0" smtClean="0">
                <a:solidFill>
                  <a:srgbClr val="7F7F7F"/>
                </a:solidFill>
                <a:latin typeface="Century Gothic"/>
                <a:cs typeface="Century Gothic"/>
              </a:rPr>
              <a:t>planned accordingly.</a:t>
            </a:r>
            <a:endParaRPr lang="en-US" sz="1950" dirty="0">
              <a:solidFill>
                <a:srgbClr val="7F7F7F"/>
              </a:solidFill>
              <a:latin typeface="Century Gothic"/>
              <a:cs typeface="Century Gothic"/>
            </a:endParaRPr>
          </a:p>
        </p:txBody>
      </p:sp>
      <p:sp>
        <p:nvSpPr>
          <p:cNvPr id="8" name="TextBox 7"/>
          <p:cNvSpPr txBox="1"/>
          <p:nvPr/>
        </p:nvSpPr>
        <p:spPr>
          <a:xfrm>
            <a:off x="5234226" y="6620916"/>
            <a:ext cx="1723549" cy="215444"/>
          </a:xfrm>
          <a:prstGeom prst="rect">
            <a:avLst/>
          </a:prstGeom>
          <a:noFill/>
        </p:spPr>
        <p:txBody>
          <a:bodyPr wrap="none" rtlCol="0">
            <a:spAutoFit/>
          </a:bodyPr>
          <a:lstStyle/>
          <a:p>
            <a:r>
              <a:rPr lang="en-US" sz="800" dirty="0" smtClean="0">
                <a:solidFill>
                  <a:srgbClr val="FFFFFF"/>
                </a:solidFill>
              </a:rPr>
              <a:t> </a:t>
            </a:r>
            <a:r>
              <a:rPr lang="en-US" sz="800" dirty="0" smtClean="0">
                <a:solidFill>
                  <a:schemeClr val="bg1">
                    <a:lumMod val="50000"/>
                  </a:schemeClr>
                </a:solidFill>
              </a:rPr>
              <a:t>© Copyright MBA Global AML 2017</a:t>
            </a:r>
            <a:endParaRPr lang="en-US" sz="800" dirty="0">
              <a:solidFill>
                <a:schemeClr val="bg1">
                  <a:lumMod val="50000"/>
                </a:schemeClr>
              </a:solidFill>
            </a:endParaRPr>
          </a:p>
        </p:txBody>
      </p:sp>
    </p:spTree>
    <p:custDataLst>
      <p:tags r:id="rId1"/>
    </p:custDataLst>
    <p:extLst>
      <p:ext uri="{BB962C8B-B14F-4D97-AF65-F5344CB8AC3E}">
        <p14:creationId xmlns:p14="http://schemas.microsoft.com/office/powerpoint/2010/main" val="2611419057"/>
      </p:ext>
    </p:extLst>
  </p:cSld>
  <p:clrMapOvr>
    <a:masterClrMapping/>
  </p:clrMapOvr>
  <mc:AlternateContent xmlns:mc="http://schemas.openxmlformats.org/markup-compatibility/2006" xmlns:p14="http://schemas.microsoft.com/office/powerpoint/2010/main">
    <mc:Choice Requires="p14">
      <p:transition spd="med" p14:dur="700" advTm="30276">
        <p:fade/>
      </p:transition>
    </mc:Choice>
    <mc:Fallback xmlns="">
      <p:transition spd="med" advTm="30276">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4" end="4"/>
                                            </p:txEl>
                                          </p:spTgt>
                                        </p:tgtEl>
                                        <p:attrNameLst>
                                          <p:attrName>style.visibility</p:attrName>
                                        </p:attrNameLst>
                                      </p:cBhvr>
                                      <p:to>
                                        <p:strVal val="visible"/>
                                      </p:to>
                                    </p:set>
                                    <p:animEffect transition="in" filter="fade">
                                      <p:cBhvr>
                                        <p:cTn id="22" dur="500"/>
                                        <p:tgtEl>
                                          <p:spTgt spid="4">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animEffect transition="in" filter="fade">
                                      <p:cBhvr>
                                        <p:cTn id="27"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5976130"/>
            <a:ext cx="12192000" cy="663678"/>
          </a:xfrm>
          <a:prstGeom prst="rect">
            <a:avLst/>
          </a:prstGeom>
          <a:solidFill>
            <a:srgbClr val="021E2E"/>
          </a:solidFill>
          <a:ln>
            <a:noFill/>
          </a:ln>
        </p:spPr>
        <p:style>
          <a:lnRef idx="1">
            <a:schemeClr val="accent1"/>
          </a:lnRef>
          <a:fillRef idx="3">
            <a:schemeClr val="accent1"/>
          </a:fillRef>
          <a:effectRef idx="2">
            <a:schemeClr val="accent1"/>
          </a:effectRef>
          <a:fontRef idx="minor">
            <a:schemeClr val="lt1"/>
          </a:fontRef>
        </p:style>
        <p:txBody>
          <a:bodyPr lIns="91433" tIns="45717" rIns="91433" bIns="45717" rtlCol="0" anchor="ctr"/>
          <a:lstStyle/>
          <a:p>
            <a:pPr algn="ctr"/>
            <a:endParaRPr lang="en-IE" dirty="0"/>
          </a:p>
        </p:txBody>
      </p:sp>
      <p:pic>
        <p:nvPicPr>
          <p:cNvPr id="7" name="Picture 6" descr="instituteLGE.jpg"/>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0798309" y="5358634"/>
            <a:ext cx="854848" cy="865624"/>
          </a:xfrm>
          <a:prstGeom prst="rect">
            <a:avLst/>
          </a:prstGeom>
          <a:ln w="38100">
            <a:solidFill>
              <a:schemeClr val="bg1"/>
            </a:solidFill>
            <a:miter lim="800000"/>
          </a:ln>
        </p:spPr>
      </p:pic>
      <p:sp>
        <p:nvSpPr>
          <p:cNvPr id="2" name="Rectangle 1"/>
          <p:cNvSpPr/>
          <p:nvPr/>
        </p:nvSpPr>
        <p:spPr>
          <a:xfrm>
            <a:off x="1226641" y="1512810"/>
            <a:ext cx="9898743" cy="1281883"/>
          </a:xfrm>
          <a:prstGeom prst="rect">
            <a:avLst/>
          </a:prstGeom>
        </p:spPr>
        <p:txBody>
          <a:bodyPr wrap="square" lIns="91433" tIns="45717" rIns="91433" bIns="45717">
            <a:spAutoFit/>
          </a:bodyPr>
          <a:lstStyle/>
          <a:p>
            <a:pPr>
              <a:lnSpc>
                <a:spcPct val="120000"/>
              </a:lnSpc>
            </a:pPr>
            <a:r>
              <a:rPr lang="en-US" sz="2200" dirty="0">
                <a:solidFill>
                  <a:srgbClr val="7F7F7F"/>
                </a:solidFill>
                <a:latin typeface="Century Gothic"/>
                <a:cs typeface="Century Gothic"/>
              </a:rPr>
              <a:t>Marketing identifies </a:t>
            </a:r>
            <a:r>
              <a:rPr lang="en-US" sz="2200" b="1" dirty="0">
                <a:solidFill>
                  <a:srgbClr val="FF0000"/>
                </a:solidFill>
                <a:latin typeface="Century Gothic"/>
                <a:cs typeface="Century Gothic"/>
              </a:rPr>
              <a:t>unfulfilled needs and desires</a:t>
            </a:r>
            <a:r>
              <a:rPr lang="en-US" sz="2200" dirty="0">
                <a:solidFill>
                  <a:srgbClr val="7F7F7F"/>
                </a:solidFill>
                <a:latin typeface="Century Gothic"/>
                <a:cs typeface="Century Gothic"/>
              </a:rPr>
              <a:t>. It defines, measures and </a:t>
            </a:r>
            <a:r>
              <a:rPr lang="en-US" sz="2200" b="1" dirty="0">
                <a:solidFill>
                  <a:srgbClr val="FF0000"/>
                </a:solidFill>
                <a:latin typeface="Century Gothic"/>
                <a:cs typeface="Century Gothic"/>
              </a:rPr>
              <a:t>quantifies the size of the identified market </a:t>
            </a:r>
            <a:r>
              <a:rPr lang="en-US" sz="2200" dirty="0">
                <a:solidFill>
                  <a:srgbClr val="7F7F7F"/>
                </a:solidFill>
                <a:latin typeface="Century Gothic"/>
                <a:cs typeface="Century Gothic"/>
              </a:rPr>
              <a:t>and its </a:t>
            </a:r>
            <a:r>
              <a:rPr lang="en-US" sz="2200" b="1" dirty="0">
                <a:solidFill>
                  <a:srgbClr val="FF0000"/>
                </a:solidFill>
                <a:latin typeface="Century Gothic"/>
                <a:cs typeface="Century Gothic"/>
              </a:rPr>
              <a:t>profit potential</a:t>
            </a:r>
            <a:r>
              <a:rPr lang="en-US" sz="2200" dirty="0">
                <a:solidFill>
                  <a:srgbClr val="7F7F7F"/>
                </a:solidFill>
                <a:latin typeface="Century Gothic"/>
                <a:cs typeface="Century Gothic"/>
              </a:rPr>
              <a:t>. </a:t>
            </a:r>
          </a:p>
          <a:p>
            <a:pPr>
              <a:lnSpc>
                <a:spcPct val="120000"/>
              </a:lnSpc>
            </a:pPr>
            <a:endParaRPr lang="en-IE" sz="2100" dirty="0">
              <a:solidFill>
                <a:srgbClr val="7F7F7F"/>
              </a:solidFill>
              <a:latin typeface="Century Gothic"/>
              <a:cs typeface="Century Gothic"/>
            </a:endParaRPr>
          </a:p>
        </p:txBody>
      </p:sp>
      <p:sp>
        <p:nvSpPr>
          <p:cNvPr id="3" name="TextBox 2"/>
          <p:cNvSpPr txBox="1"/>
          <p:nvPr/>
        </p:nvSpPr>
        <p:spPr>
          <a:xfrm>
            <a:off x="1187358" y="535905"/>
            <a:ext cx="6921648" cy="646331"/>
          </a:xfrm>
          <a:prstGeom prst="rect">
            <a:avLst/>
          </a:prstGeom>
          <a:noFill/>
        </p:spPr>
        <p:txBody>
          <a:bodyPr wrap="square" lIns="91433" tIns="45717" rIns="91433" bIns="45717" rtlCol="0">
            <a:spAutoFit/>
          </a:bodyPr>
          <a:lstStyle/>
          <a:p>
            <a:r>
              <a:rPr lang="en-IE" sz="3600" dirty="0">
                <a:solidFill>
                  <a:srgbClr val="7F7F7F"/>
                </a:solidFill>
                <a:latin typeface="Century Gothic"/>
                <a:cs typeface="Century Gothic"/>
              </a:rPr>
              <a:t>What is Marketing</a:t>
            </a:r>
            <a:endParaRPr lang="en-IE" b="1" dirty="0">
              <a:solidFill>
                <a:srgbClr val="FF0000"/>
              </a:solidFill>
              <a:latin typeface="Century Gothic"/>
              <a:cs typeface="Century Gothic"/>
            </a:endParaRPr>
          </a:p>
        </p:txBody>
      </p:sp>
      <p:sp>
        <p:nvSpPr>
          <p:cNvPr id="6" name="TextBox 5"/>
          <p:cNvSpPr txBox="1"/>
          <p:nvPr/>
        </p:nvSpPr>
        <p:spPr>
          <a:xfrm>
            <a:off x="5234226" y="6620916"/>
            <a:ext cx="1723549" cy="215444"/>
          </a:xfrm>
          <a:prstGeom prst="rect">
            <a:avLst/>
          </a:prstGeom>
          <a:noFill/>
        </p:spPr>
        <p:txBody>
          <a:bodyPr wrap="none" rtlCol="0">
            <a:spAutoFit/>
          </a:bodyPr>
          <a:lstStyle/>
          <a:p>
            <a:r>
              <a:rPr lang="en-US" sz="800" dirty="0" smtClean="0">
                <a:solidFill>
                  <a:srgbClr val="FFFFFF"/>
                </a:solidFill>
              </a:rPr>
              <a:t> </a:t>
            </a:r>
            <a:r>
              <a:rPr lang="en-US" sz="800" dirty="0" smtClean="0">
                <a:solidFill>
                  <a:schemeClr val="bg1">
                    <a:lumMod val="50000"/>
                  </a:schemeClr>
                </a:solidFill>
              </a:rPr>
              <a:t>© Copyright MBA Global AML 2017</a:t>
            </a:r>
            <a:endParaRPr lang="en-US" sz="800" dirty="0">
              <a:solidFill>
                <a:schemeClr val="bg1">
                  <a:lumMod val="50000"/>
                </a:schemeClr>
              </a:solidFill>
            </a:endParaRPr>
          </a:p>
        </p:txBody>
      </p:sp>
    </p:spTree>
    <p:custDataLst>
      <p:tags r:id="rId1"/>
    </p:custDataLst>
    <p:extLst>
      <p:ext uri="{BB962C8B-B14F-4D97-AF65-F5344CB8AC3E}">
        <p14:creationId xmlns:p14="http://schemas.microsoft.com/office/powerpoint/2010/main" val="2238368014"/>
      </p:ext>
    </p:extLst>
  </p:cSld>
  <p:clrMapOvr>
    <a:masterClrMapping/>
  </p:clrMapOvr>
  <mc:AlternateContent xmlns:mc="http://schemas.openxmlformats.org/markup-compatibility/2006" xmlns:p14="http://schemas.microsoft.com/office/powerpoint/2010/main">
    <mc:Choice Requires="p14">
      <p:transition spd="med" p14:dur="700" advTm="30276">
        <p:fade/>
      </p:transition>
    </mc:Choice>
    <mc:Fallback xmlns="">
      <p:transition spd="med" advTm="30276">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5976130"/>
            <a:ext cx="12192000" cy="663678"/>
          </a:xfrm>
          <a:prstGeom prst="rect">
            <a:avLst/>
          </a:prstGeom>
          <a:solidFill>
            <a:srgbClr val="021E2E"/>
          </a:solidFill>
          <a:ln>
            <a:noFill/>
          </a:ln>
        </p:spPr>
        <p:style>
          <a:lnRef idx="1">
            <a:schemeClr val="accent1"/>
          </a:lnRef>
          <a:fillRef idx="3">
            <a:schemeClr val="accent1"/>
          </a:fillRef>
          <a:effectRef idx="2">
            <a:schemeClr val="accent1"/>
          </a:effectRef>
          <a:fontRef idx="minor">
            <a:schemeClr val="lt1"/>
          </a:fontRef>
        </p:style>
        <p:txBody>
          <a:bodyPr lIns="91433" tIns="45717" rIns="91433" bIns="45717" rtlCol="0" anchor="ctr"/>
          <a:lstStyle/>
          <a:p>
            <a:pPr algn="ctr"/>
            <a:endParaRPr lang="en-IE" dirty="0"/>
          </a:p>
        </p:txBody>
      </p:sp>
      <p:pic>
        <p:nvPicPr>
          <p:cNvPr id="7" name="Picture 6" descr="instituteLGE.jpg"/>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0798309" y="5358634"/>
            <a:ext cx="854848" cy="865624"/>
          </a:xfrm>
          <a:prstGeom prst="rect">
            <a:avLst/>
          </a:prstGeom>
          <a:ln w="38100">
            <a:solidFill>
              <a:schemeClr val="bg1"/>
            </a:solidFill>
            <a:miter lim="800000"/>
          </a:ln>
        </p:spPr>
      </p:pic>
      <p:sp>
        <p:nvSpPr>
          <p:cNvPr id="2" name="Rectangle 1"/>
          <p:cNvSpPr/>
          <p:nvPr/>
        </p:nvSpPr>
        <p:spPr>
          <a:xfrm>
            <a:off x="1226641" y="1275750"/>
            <a:ext cx="9898743" cy="487313"/>
          </a:xfrm>
          <a:prstGeom prst="rect">
            <a:avLst/>
          </a:prstGeom>
        </p:spPr>
        <p:txBody>
          <a:bodyPr wrap="square" lIns="91433" tIns="45717" rIns="91433" bIns="45717">
            <a:spAutoFit/>
          </a:bodyPr>
          <a:lstStyle/>
          <a:p>
            <a:pPr>
              <a:lnSpc>
                <a:spcPct val="120000"/>
              </a:lnSpc>
            </a:pPr>
            <a:r>
              <a:rPr lang="en-US" sz="2200" dirty="0">
                <a:solidFill>
                  <a:srgbClr val="7F7F7F"/>
                </a:solidFill>
                <a:latin typeface="Century Gothic"/>
                <a:cs typeface="Century Gothic"/>
              </a:rPr>
              <a:t>Marketing identifies </a:t>
            </a:r>
            <a:r>
              <a:rPr lang="en-US" sz="2200" b="1" dirty="0">
                <a:solidFill>
                  <a:srgbClr val="FF0000"/>
                </a:solidFill>
                <a:latin typeface="Century Gothic"/>
                <a:cs typeface="Century Gothic"/>
              </a:rPr>
              <a:t>unfulfilled needs and desires</a:t>
            </a:r>
            <a:endParaRPr lang="en-IE" sz="2100" dirty="0">
              <a:solidFill>
                <a:srgbClr val="7F7F7F"/>
              </a:solidFill>
              <a:latin typeface="Century Gothic"/>
              <a:cs typeface="Century Gothic"/>
            </a:endParaRPr>
          </a:p>
        </p:txBody>
      </p:sp>
      <p:sp>
        <p:nvSpPr>
          <p:cNvPr id="3" name="TextBox 2"/>
          <p:cNvSpPr txBox="1"/>
          <p:nvPr/>
        </p:nvSpPr>
        <p:spPr>
          <a:xfrm>
            <a:off x="1187358" y="535905"/>
            <a:ext cx="6921648" cy="646331"/>
          </a:xfrm>
          <a:prstGeom prst="rect">
            <a:avLst/>
          </a:prstGeom>
          <a:noFill/>
        </p:spPr>
        <p:txBody>
          <a:bodyPr wrap="square" lIns="91433" tIns="45717" rIns="91433" bIns="45717" rtlCol="0">
            <a:spAutoFit/>
          </a:bodyPr>
          <a:lstStyle/>
          <a:p>
            <a:r>
              <a:rPr lang="en-IE" sz="3600" dirty="0">
                <a:solidFill>
                  <a:srgbClr val="7F7F7F"/>
                </a:solidFill>
                <a:latin typeface="Century Gothic"/>
                <a:cs typeface="Century Gothic"/>
              </a:rPr>
              <a:t>What is Marketing</a:t>
            </a:r>
            <a:endParaRPr lang="en-IE" b="1" dirty="0">
              <a:solidFill>
                <a:srgbClr val="FF0000"/>
              </a:solidFill>
              <a:latin typeface="Century Gothic"/>
              <a:cs typeface="Century Gothic"/>
            </a:endParaRPr>
          </a:p>
        </p:txBody>
      </p:sp>
      <p:sp>
        <p:nvSpPr>
          <p:cNvPr id="8" name="Rectangle 7"/>
          <p:cNvSpPr/>
          <p:nvPr/>
        </p:nvSpPr>
        <p:spPr>
          <a:xfrm>
            <a:off x="1236135" y="1896542"/>
            <a:ext cx="9651998" cy="4293482"/>
          </a:xfrm>
          <a:prstGeom prst="rect">
            <a:avLst/>
          </a:prstGeom>
        </p:spPr>
        <p:txBody>
          <a:bodyPr wrap="square">
            <a:spAutoFit/>
          </a:bodyPr>
          <a:lstStyle/>
          <a:p>
            <a:r>
              <a:rPr lang="en-US" sz="1950" dirty="0" smtClean="0">
                <a:solidFill>
                  <a:srgbClr val="7F7F7F"/>
                </a:solidFill>
                <a:latin typeface="Century Gothic"/>
                <a:cs typeface="Century Gothic"/>
              </a:rPr>
              <a:t>“Unfulfilled” needs and desires include those that are not being serviced at all, in addition to needs and desires that are not being sufficiently well met.</a:t>
            </a:r>
          </a:p>
          <a:p>
            <a:endParaRPr lang="en-US" sz="1950" dirty="0">
              <a:solidFill>
                <a:srgbClr val="7F7F7F"/>
              </a:solidFill>
              <a:latin typeface="Century Gothic"/>
              <a:cs typeface="Century Gothic"/>
            </a:endParaRPr>
          </a:p>
          <a:p>
            <a:r>
              <a:rPr lang="en-US" sz="1950" dirty="0" smtClean="0">
                <a:solidFill>
                  <a:srgbClr val="7F7F7F"/>
                </a:solidFill>
                <a:latin typeface="Century Gothic"/>
                <a:cs typeface="Century Gothic"/>
              </a:rPr>
              <a:t>In either case marketers must identify the opportunity and create and deliver value to satisfy those “needs and desires”.</a:t>
            </a:r>
          </a:p>
          <a:p>
            <a:endParaRPr lang="en-US" sz="1950" dirty="0" smtClean="0">
              <a:solidFill>
                <a:srgbClr val="7F7F7F"/>
              </a:solidFill>
              <a:latin typeface="Century Gothic"/>
              <a:cs typeface="Century Gothic"/>
            </a:endParaRPr>
          </a:p>
          <a:p>
            <a:r>
              <a:rPr lang="en-US" sz="1950" dirty="0" smtClean="0">
                <a:solidFill>
                  <a:srgbClr val="7F7F7F"/>
                </a:solidFill>
                <a:latin typeface="Century Gothic"/>
                <a:cs typeface="Century Gothic"/>
              </a:rPr>
              <a:t>For example, Snapchat is uniquely popular because of it’s facility that allows users to send video and pictures that automatically self-destruct a few seconds after viewing. Prior to this, video and pictures that stayed on devices became increasingly perceived as problematic.</a:t>
            </a:r>
          </a:p>
          <a:p>
            <a:endParaRPr lang="en-US" sz="1950" dirty="0">
              <a:solidFill>
                <a:srgbClr val="7F7F7F"/>
              </a:solidFill>
              <a:latin typeface="Century Gothic"/>
              <a:cs typeface="Century Gothic"/>
            </a:endParaRPr>
          </a:p>
          <a:p>
            <a:r>
              <a:rPr lang="en-US" sz="1950" dirty="0" smtClean="0">
                <a:solidFill>
                  <a:srgbClr val="7F7F7F"/>
                </a:solidFill>
                <a:latin typeface="Century Gothic"/>
                <a:cs typeface="Century Gothic"/>
              </a:rPr>
              <a:t>As a consequence Snapchat has enjoyed incredible success and is currently valued in the tens of billion of dollars.</a:t>
            </a:r>
          </a:p>
          <a:p>
            <a:endParaRPr lang="en-US" sz="1950" dirty="0">
              <a:solidFill>
                <a:srgbClr val="7F7F7F"/>
              </a:solidFill>
              <a:latin typeface="Century Gothic"/>
              <a:cs typeface="Century Gothic"/>
            </a:endParaRPr>
          </a:p>
        </p:txBody>
      </p:sp>
      <p:sp>
        <p:nvSpPr>
          <p:cNvPr id="9" name="TextBox 8"/>
          <p:cNvSpPr txBox="1"/>
          <p:nvPr/>
        </p:nvSpPr>
        <p:spPr>
          <a:xfrm>
            <a:off x="5234226" y="6620916"/>
            <a:ext cx="1723549" cy="215444"/>
          </a:xfrm>
          <a:prstGeom prst="rect">
            <a:avLst/>
          </a:prstGeom>
          <a:noFill/>
        </p:spPr>
        <p:txBody>
          <a:bodyPr wrap="none" rtlCol="0">
            <a:spAutoFit/>
          </a:bodyPr>
          <a:lstStyle/>
          <a:p>
            <a:r>
              <a:rPr lang="en-US" sz="800" dirty="0" smtClean="0">
                <a:solidFill>
                  <a:srgbClr val="FFFFFF"/>
                </a:solidFill>
              </a:rPr>
              <a:t> </a:t>
            </a:r>
            <a:r>
              <a:rPr lang="en-US" sz="800" dirty="0" smtClean="0">
                <a:solidFill>
                  <a:schemeClr val="bg1">
                    <a:lumMod val="50000"/>
                  </a:schemeClr>
                </a:solidFill>
              </a:rPr>
              <a:t>© Copyright MBA Global AML 2017</a:t>
            </a:r>
            <a:endParaRPr lang="en-US" sz="800" dirty="0">
              <a:solidFill>
                <a:schemeClr val="bg1">
                  <a:lumMod val="50000"/>
                </a:schemeClr>
              </a:solidFill>
            </a:endParaRPr>
          </a:p>
        </p:txBody>
      </p:sp>
    </p:spTree>
    <p:custDataLst>
      <p:tags r:id="rId1"/>
    </p:custDataLst>
    <p:extLst>
      <p:ext uri="{BB962C8B-B14F-4D97-AF65-F5344CB8AC3E}">
        <p14:creationId xmlns:p14="http://schemas.microsoft.com/office/powerpoint/2010/main" val="491018896"/>
      </p:ext>
    </p:extLst>
  </p:cSld>
  <p:clrMapOvr>
    <a:masterClrMapping/>
  </p:clrMapOvr>
  <mc:AlternateContent xmlns:mc="http://schemas.openxmlformats.org/markup-compatibility/2006" xmlns:p14="http://schemas.microsoft.com/office/powerpoint/2010/main">
    <mc:Choice Requires="p14">
      <p:transition spd="med" p14:dur="700" advTm="30276">
        <p:fade/>
      </p:transition>
    </mc:Choice>
    <mc:Fallback xmlns="">
      <p:transition spd="med" advTm="30276">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fade">
                                      <p:cBhvr>
                                        <p:cTn id="17" dur="500"/>
                                        <p:tgtEl>
                                          <p:spTgt spid="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
                                            <p:txEl>
                                              <p:pRg st="4" end="4"/>
                                            </p:txEl>
                                          </p:spTgt>
                                        </p:tgtEl>
                                        <p:attrNameLst>
                                          <p:attrName>style.visibility</p:attrName>
                                        </p:attrNameLst>
                                      </p:cBhvr>
                                      <p:to>
                                        <p:strVal val="visible"/>
                                      </p:to>
                                    </p:set>
                                    <p:animEffect transition="in" filter="fade">
                                      <p:cBhvr>
                                        <p:cTn id="22" dur="500"/>
                                        <p:tgtEl>
                                          <p:spTgt spid="8">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8">
                                            <p:txEl>
                                              <p:pRg st="6" end="6"/>
                                            </p:txEl>
                                          </p:spTgt>
                                        </p:tgtEl>
                                        <p:attrNameLst>
                                          <p:attrName>style.visibility</p:attrName>
                                        </p:attrNameLst>
                                      </p:cBhvr>
                                      <p:to>
                                        <p:strVal val="visible"/>
                                      </p:to>
                                    </p:set>
                                    <p:animEffect transition="in" filter="fade">
                                      <p:cBhvr>
                                        <p:cTn id="27" dur="500"/>
                                        <p:tgtEl>
                                          <p:spTgt spid="8">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5976130"/>
            <a:ext cx="12192000" cy="663678"/>
          </a:xfrm>
          <a:prstGeom prst="rect">
            <a:avLst/>
          </a:prstGeom>
          <a:solidFill>
            <a:srgbClr val="021E2E"/>
          </a:solidFill>
          <a:ln>
            <a:noFill/>
          </a:ln>
        </p:spPr>
        <p:style>
          <a:lnRef idx="1">
            <a:schemeClr val="accent1"/>
          </a:lnRef>
          <a:fillRef idx="3">
            <a:schemeClr val="accent1"/>
          </a:fillRef>
          <a:effectRef idx="2">
            <a:schemeClr val="accent1"/>
          </a:effectRef>
          <a:fontRef idx="minor">
            <a:schemeClr val="lt1"/>
          </a:fontRef>
        </p:style>
        <p:txBody>
          <a:bodyPr lIns="91433" tIns="45717" rIns="91433" bIns="45717" rtlCol="0" anchor="ctr"/>
          <a:lstStyle/>
          <a:p>
            <a:pPr algn="ctr"/>
            <a:endParaRPr lang="en-IE" dirty="0"/>
          </a:p>
        </p:txBody>
      </p:sp>
      <p:pic>
        <p:nvPicPr>
          <p:cNvPr id="7" name="Picture 6" descr="instituteLGE.jpg"/>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0798309" y="5358634"/>
            <a:ext cx="854848" cy="865624"/>
          </a:xfrm>
          <a:prstGeom prst="rect">
            <a:avLst/>
          </a:prstGeom>
          <a:ln w="38100">
            <a:solidFill>
              <a:schemeClr val="bg1"/>
            </a:solidFill>
            <a:miter lim="800000"/>
          </a:ln>
        </p:spPr>
      </p:pic>
      <p:sp>
        <p:nvSpPr>
          <p:cNvPr id="2" name="Rectangle 1"/>
          <p:cNvSpPr/>
          <p:nvPr/>
        </p:nvSpPr>
        <p:spPr>
          <a:xfrm>
            <a:off x="1226641" y="1343480"/>
            <a:ext cx="9898743" cy="487307"/>
          </a:xfrm>
          <a:prstGeom prst="rect">
            <a:avLst/>
          </a:prstGeom>
        </p:spPr>
        <p:txBody>
          <a:bodyPr wrap="square" lIns="91433" tIns="45717" rIns="91433" bIns="45717">
            <a:spAutoFit/>
          </a:bodyPr>
          <a:lstStyle/>
          <a:p>
            <a:pPr>
              <a:lnSpc>
                <a:spcPct val="120000"/>
              </a:lnSpc>
            </a:pPr>
            <a:r>
              <a:rPr lang="en-US" sz="2200" dirty="0">
                <a:solidFill>
                  <a:srgbClr val="7F7F7F"/>
                </a:solidFill>
                <a:latin typeface="Century Gothic"/>
                <a:cs typeface="Century Gothic"/>
              </a:rPr>
              <a:t>It defines, measures and </a:t>
            </a:r>
            <a:r>
              <a:rPr lang="en-US" sz="2200" b="1" dirty="0">
                <a:solidFill>
                  <a:srgbClr val="FF0000"/>
                </a:solidFill>
                <a:latin typeface="Century Gothic"/>
                <a:cs typeface="Century Gothic"/>
              </a:rPr>
              <a:t>quantifies the size of the identified market</a:t>
            </a:r>
            <a:r>
              <a:rPr lang="mr-IN" sz="2200" dirty="0" smtClean="0">
                <a:solidFill>
                  <a:srgbClr val="7F7F7F"/>
                </a:solidFill>
                <a:latin typeface="Century Gothic"/>
                <a:cs typeface="Century Gothic"/>
              </a:rPr>
              <a:t>…</a:t>
            </a:r>
            <a:endParaRPr lang="en-GB" sz="2200" dirty="0">
              <a:solidFill>
                <a:srgbClr val="7F7F7F"/>
              </a:solidFill>
              <a:latin typeface="Century Gothic"/>
              <a:cs typeface="Century Gothic"/>
            </a:endParaRPr>
          </a:p>
        </p:txBody>
      </p:sp>
      <p:sp>
        <p:nvSpPr>
          <p:cNvPr id="3" name="TextBox 2"/>
          <p:cNvSpPr txBox="1"/>
          <p:nvPr/>
        </p:nvSpPr>
        <p:spPr>
          <a:xfrm>
            <a:off x="1187358" y="535905"/>
            <a:ext cx="6921648" cy="646331"/>
          </a:xfrm>
          <a:prstGeom prst="rect">
            <a:avLst/>
          </a:prstGeom>
          <a:noFill/>
        </p:spPr>
        <p:txBody>
          <a:bodyPr wrap="square" lIns="91433" tIns="45717" rIns="91433" bIns="45717" rtlCol="0">
            <a:spAutoFit/>
          </a:bodyPr>
          <a:lstStyle/>
          <a:p>
            <a:r>
              <a:rPr lang="en-IE" sz="3600" dirty="0">
                <a:solidFill>
                  <a:srgbClr val="7F7F7F"/>
                </a:solidFill>
                <a:latin typeface="Century Gothic"/>
                <a:cs typeface="Century Gothic"/>
              </a:rPr>
              <a:t>What is Marketing</a:t>
            </a:r>
            <a:endParaRPr lang="en-IE" b="1" dirty="0">
              <a:solidFill>
                <a:srgbClr val="FF0000"/>
              </a:solidFill>
              <a:latin typeface="Century Gothic"/>
              <a:cs typeface="Century Gothic"/>
            </a:endParaRPr>
          </a:p>
        </p:txBody>
      </p:sp>
      <p:sp>
        <p:nvSpPr>
          <p:cNvPr id="4" name="Rectangle 3"/>
          <p:cNvSpPr/>
          <p:nvPr/>
        </p:nvSpPr>
        <p:spPr>
          <a:xfrm>
            <a:off x="1253067" y="1913471"/>
            <a:ext cx="9465733" cy="4270399"/>
          </a:xfrm>
          <a:prstGeom prst="rect">
            <a:avLst/>
          </a:prstGeom>
        </p:spPr>
        <p:txBody>
          <a:bodyPr wrap="square">
            <a:spAutoFit/>
          </a:bodyPr>
          <a:lstStyle/>
          <a:p>
            <a:r>
              <a:rPr lang="en-US" sz="1950" dirty="0" smtClean="0">
                <a:solidFill>
                  <a:srgbClr val="7F7F7F"/>
                </a:solidFill>
                <a:latin typeface="Century Gothic"/>
                <a:cs typeface="Century Gothic"/>
              </a:rPr>
              <a:t>As outlined earlier, Marketing is part science and part art.  Therefore it thrives on information gathered about influencing factors both internal regarding operations and processes as well as external factors. </a:t>
            </a:r>
          </a:p>
          <a:p>
            <a:endParaRPr lang="en-US" sz="1950" dirty="0" smtClean="0">
              <a:solidFill>
                <a:srgbClr val="7F7F7F"/>
              </a:solidFill>
              <a:latin typeface="Century Gothic"/>
              <a:cs typeface="Century Gothic"/>
            </a:endParaRPr>
          </a:p>
          <a:p>
            <a:r>
              <a:rPr lang="en-US" sz="1950" dirty="0" smtClean="0">
                <a:solidFill>
                  <a:srgbClr val="7F7F7F"/>
                </a:solidFill>
                <a:latin typeface="Century Gothic"/>
                <a:cs typeface="Century Gothic"/>
              </a:rPr>
              <a:t>For example: </a:t>
            </a:r>
            <a:endParaRPr lang="en-US" sz="1950" dirty="0">
              <a:solidFill>
                <a:srgbClr val="7F7F7F"/>
              </a:solidFill>
              <a:latin typeface="Century Gothic"/>
              <a:cs typeface="Century Gothic"/>
            </a:endParaRPr>
          </a:p>
          <a:p>
            <a:r>
              <a:rPr lang="en-US" sz="1950" dirty="0" smtClean="0">
                <a:solidFill>
                  <a:srgbClr val="7F7F7F"/>
                </a:solidFill>
                <a:latin typeface="Century Gothic"/>
                <a:cs typeface="Century Gothic"/>
              </a:rPr>
              <a:t>How many people might be in a certain market segment</a:t>
            </a:r>
          </a:p>
          <a:p>
            <a:r>
              <a:rPr lang="en-US" sz="1950" dirty="0">
                <a:solidFill>
                  <a:srgbClr val="7F7F7F"/>
                </a:solidFill>
                <a:latin typeface="Century Gothic"/>
                <a:cs typeface="Century Gothic"/>
              </a:rPr>
              <a:t>W</a:t>
            </a:r>
            <a:r>
              <a:rPr lang="en-US" sz="1950" dirty="0" smtClean="0">
                <a:solidFill>
                  <a:srgbClr val="7F7F7F"/>
                </a:solidFill>
                <a:latin typeface="Century Gothic"/>
                <a:cs typeface="Century Gothic"/>
              </a:rPr>
              <a:t>here they are located</a:t>
            </a:r>
          </a:p>
          <a:p>
            <a:r>
              <a:rPr lang="en-US" sz="1950" dirty="0">
                <a:solidFill>
                  <a:srgbClr val="7F7F7F"/>
                </a:solidFill>
                <a:latin typeface="Century Gothic"/>
                <a:cs typeface="Century Gothic"/>
              </a:rPr>
              <a:t>W</a:t>
            </a:r>
            <a:r>
              <a:rPr lang="en-US" sz="1950" dirty="0" smtClean="0">
                <a:solidFill>
                  <a:srgbClr val="7F7F7F"/>
                </a:solidFill>
                <a:latin typeface="Century Gothic"/>
                <a:cs typeface="Century Gothic"/>
              </a:rPr>
              <a:t>hat are their preferences</a:t>
            </a:r>
          </a:p>
          <a:p>
            <a:r>
              <a:rPr lang="en-US" sz="1950" dirty="0">
                <a:solidFill>
                  <a:srgbClr val="7F7F7F"/>
                </a:solidFill>
                <a:latin typeface="Century Gothic"/>
                <a:cs typeface="Century Gothic"/>
              </a:rPr>
              <a:t>W</a:t>
            </a:r>
            <a:r>
              <a:rPr lang="en-US" sz="1950" dirty="0" smtClean="0">
                <a:solidFill>
                  <a:srgbClr val="7F7F7F"/>
                </a:solidFill>
                <a:latin typeface="Century Gothic"/>
                <a:cs typeface="Century Gothic"/>
              </a:rPr>
              <a:t>hat is their spending power and a host of other questions.</a:t>
            </a:r>
          </a:p>
          <a:p>
            <a:endParaRPr lang="en-US" sz="1950" dirty="0">
              <a:solidFill>
                <a:srgbClr val="7F7F7F"/>
              </a:solidFill>
              <a:latin typeface="Century Gothic"/>
              <a:cs typeface="Century Gothic"/>
            </a:endParaRPr>
          </a:p>
          <a:p>
            <a:r>
              <a:rPr lang="en-US" sz="1950" dirty="0" smtClean="0">
                <a:solidFill>
                  <a:srgbClr val="7F7F7F"/>
                </a:solidFill>
                <a:latin typeface="Century Gothic"/>
                <a:cs typeface="Century Gothic"/>
              </a:rPr>
              <a:t>This information is aggregated and analysed to build up what becomes known as Marketing Intelligence and can often form the basis of a “Marketing Information System”.</a:t>
            </a:r>
            <a:endParaRPr lang="en-US" sz="1950" dirty="0">
              <a:solidFill>
                <a:srgbClr val="7F7F7F"/>
              </a:solidFill>
              <a:latin typeface="Century Gothic"/>
              <a:cs typeface="Century Gothic"/>
            </a:endParaRPr>
          </a:p>
          <a:p>
            <a:endParaRPr lang="en-US" dirty="0">
              <a:solidFill>
                <a:srgbClr val="7F7F7F"/>
              </a:solidFill>
              <a:latin typeface="Century Gothic"/>
              <a:cs typeface="Century Gothic"/>
            </a:endParaRPr>
          </a:p>
        </p:txBody>
      </p:sp>
      <p:sp>
        <p:nvSpPr>
          <p:cNvPr id="8" name="TextBox 7"/>
          <p:cNvSpPr txBox="1"/>
          <p:nvPr/>
        </p:nvSpPr>
        <p:spPr>
          <a:xfrm>
            <a:off x="5234226" y="6620916"/>
            <a:ext cx="1723549" cy="215444"/>
          </a:xfrm>
          <a:prstGeom prst="rect">
            <a:avLst/>
          </a:prstGeom>
          <a:noFill/>
        </p:spPr>
        <p:txBody>
          <a:bodyPr wrap="none" rtlCol="0">
            <a:spAutoFit/>
          </a:bodyPr>
          <a:lstStyle/>
          <a:p>
            <a:r>
              <a:rPr lang="en-US" sz="800" dirty="0" smtClean="0">
                <a:solidFill>
                  <a:srgbClr val="FFFFFF"/>
                </a:solidFill>
              </a:rPr>
              <a:t> </a:t>
            </a:r>
            <a:r>
              <a:rPr lang="en-US" sz="800" dirty="0" smtClean="0">
                <a:solidFill>
                  <a:schemeClr val="bg1">
                    <a:lumMod val="50000"/>
                  </a:schemeClr>
                </a:solidFill>
              </a:rPr>
              <a:t>© Copyright MBA Global AML 2017</a:t>
            </a:r>
            <a:endParaRPr lang="en-US" sz="800" dirty="0">
              <a:solidFill>
                <a:schemeClr val="bg1">
                  <a:lumMod val="50000"/>
                </a:schemeClr>
              </a:solidFill>
            </a:endParaRPr>
          </a:p>
        </p:txBody>
      </p:sp>
    </p:spTree>
    <p:custDataLst>
      <p:tags r:id="rId1"/>
    </p:custDataLst>
    <p:extLst>
      <p:ext uri="{BB962C8B-B14F-4D97-AF65-F5344CB8AC3E}">
        <p14:creationId xmlns:p14="http://schemas.microsoft.com/office/powerpoint/2010/main" val="458701081"/>
      </p:ext>
    </p:extLst>
  </p:cSld>
  <p:clrMapOvr>
    <a:masterClrMapping/>
  </p:clrMapOvr>
  <mc:AlternateContent xmlns:mc="http://schemas.openxmlformats.org/markup-compatibility/2006" xmlns:p14="http://schemas.microsoft.com/office/powerpoint/2010/main">
    <mc:Choice Requires="p14">
      <p:transition spd="med" p14:dur="700" advTm="30276">
        <p:fade/>
      </p:transition>
    </mc:Choice>
    <mc:Fallback xmlns="">
      <p:transition spd="med" advTm="30276">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fade">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fade">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4">
                                            <p:txEl>
                                              <p:pRg st="8" end="8"/>
                                            </p:txEl>
                                          </p:spTgt>
                                        </p:tgtEl>
                                        <p:attrNameLst>
                                          <p:attrName>style.visibility</p:attrName>
                                        </p:attrNameLst>
                                      </p:cBhvr>
                                      <p:to>
                                        <p:strVal val="visible"/>
                                      </p:to>
                                    </p:set>
                                    <p:animEffect transition="in" filter="fade">
                                      <p:cBhvr>
                                        <p:cTn id="42" dur="5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5976130"/>
            <a:ext cx="12192000" cy="663678"/>
          </a:xfrm>
          <a:prstGeom prst="rect">
            <a:avLst/>
          </a:prstGeom>
          <a:solidFill>
            <a:srgbClr val="021E2E"/>
          </a:solidFill>
          <a:ln>
            <a:noFill/>
          </a:ln>
        </p:spPr>
        <p:style>
          <a:lnRef idx="1">
            <a:schemeClr val="accent1"/>
          </a:lnRef>
          <a:fillRef idx="3">
            <a:schemeClr val="accent1"/>
          </a:fillRef>
          <a:effectRef idx="2">
            <a:schemeClr val="accent1"/>
          </a:effectRef>
          <a:fontRef idx="minor">
            <a:schemeClr val="lt1"/>
          </a:fontRef>
        </p:style>
        <p:txBody>
          <a:bodyPr lIns="91433" tIns="45717" rIns="91433" bIns="45717" rtlCol="0" anchor="ctr"/>
          <a:lstStyle/>
          <a:p>
            <a:pPr algn="ctr"/>
            <a:endParaRPr lang="en-IE" dirty="0"/>
          </a:p>
        </p:txBody>
      </p:sp>
      <p:pic>
        <p:nvPicPr>
          <p:cNvPr id="7" name="Picture 6" descr="instituteLGE.jpg"/>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0798309" y="5358634"/>
            <a:ext cx="854848" cy="865624"/>
          </a:xfrm>
          <a:prstGeom prst="rect">
            <a:avLst/>
          </a:prstGeom>
          <a:ln w="38100">
            <a:solidFill>
              <a:schemeClr val="bg1"/>
            </a:solidFill>
            <a:miter lim="800000"/>
          </a:ln>
        </p:spPr>
      </p:pic>
      <p:sp>
        <p:nvSpPr>
          <p:cNvPr id="2" name="Rectangle 1"/>
          <p:cNvSpPr/>
          <p:nvPr/>
        </p:nvSpPr>
        <p:spPr>
          <a:xfrm>
            <a:off x="1226641" y="1512808"/>
            <a:ext cx="9898743" cy="487307"/>
          </a:xfrm>
          <a:prstGeom prst="rect">
            <a:avLst/>
          </a:prstGeom>
        </p:spPr>
        <p:txBody>
          <a:bodyPr wrap="square" lIns="91433" tIns="45717" rIns="91433" bIns="45717">
            <a:spAutoFit/>
          </a:bodyPr>
          <a:lstStyle/>
          <a:p>
            <a:pPr>
              <a:lnSpc>
                <a:spcPct val="120000"/>
              </a:lnSpc>
            </a:pPr>
            <a:r>
              <a:rPr lang="mr-IN" sz="2200" dirty="0">
                <a:solidFill>
                  <a:srgbClr val="7F7F7F"/>
                </a:solidFill>
                <a:latin typeface="Century Gothic"/>
                <a:cs typeface="Century Gothic"/>
              </a:rPr>
              <a:t>…</a:t>
            </a:r>
            <a:r>
              <a:rPr lang="en-US" sz="2200" dirty="0">
                <a:solidFill>
                  <a:srgbClr val="7F7F7F"/>
                </a:solidFill>
                <a:latin typeface="Century Gothic"/>
                <a:cs typeface="Century Gothic"/>
              </a:rPr>
              <a:t>and its </a:t>
            </a:r>
            <a:r>
              <a:rPr lang="en-US" sz="2200" b="1" dirty="0">
                <a:solidFill>
                  <a:srgbClr val="FF0000"/>
                </a:solidFill>
                <a:latin typeface="Century Gothic"/>
                <a:cs typeface="Century Gothic"/>
              </a:rPr>
              <a:t>profit potential</a:t>
            </a:r>
            <a:r>
              <a:rPr lang="en-US" sz="2200" dirty="0">
                <a:solidFill>
                  <a:srgbClr val="7F7F7F"/>
                </a:solidFill>
                <a:latin typeface="Century Gothic"/>
                <a:cs typeface="Century Gothic"/>
              </a:rPr>
              <a:t>. </a:t>
            </a:r>
          </a:p>
        </p:txBody>
      </p:sp>
      <p:sp>
        <p:nvSpPr>
          <p:cNvPr id="3" name="TextBox 2"/>
          <p:cNvSpPr txBox="1"/>
          <p:nvPr/>
        </p:nvSpPr>
        <p:spPr>
          <a:xfrm>
            <a:off x="1187358" y="535905"/>
            <a:ext cx="6921648" cy="646331"/>
          </a:xfrm>
          <a:prstGeom prst="rect">
            <a:avLst/>
          </a:prstGeom>
          <a:noFill/>
        </p:spPr>
        <p:txBody>
          <a:bodyPr wrap="square" lIns="91433" tIns="45717" rIns="91433" bIns="45717" rtlCol="0">
            <a:spAutoFit/>
          </a:bodyPr>
          <a:lstStyle/>
          <a:p>
            <a:r>
              <a:rPr lang="en-IE" sz="3600" dirty="0">
                <a:solidFill>
                  <a:srgbClr val="7F7F7F"/>
                </a:solidFill>
                <a:latin typeface="Century Gothic"/>
                <a:cs typeface="Century Gothic"/>
              </a:rPr>
              <a:t>What is Marketing</a:t>
            </a:r>
            <a:endParaRPr lang="en-IE" b="1" dirty="0">
              <a:solidFill>
                <a:srgbClr val="FF0000"/>
              </a:solidFill>
              <a:latin typeface="Century Gothic"/>
              <a:cs typeface="Century Gothic"/>
            </a:endParaRPr>
          </a:p>
        </p:txBody>
      </p:sp>
      <p:sp>
        <p:nvSpPr>
          <p:cNvPr id="4" name="Rectangle 3"/>
          <p:cNvSpPr/>
          <p:nvPr/>
        </p:nvSpPr>
        <p:spPr>
          <a:xfrm>
            <a:off x="1269999" y="2133599"/>
            <a:ext cx="9414933" cy="3670235"/>
          </a:xfrm>
          <a:prstGeom prst="rect">
            <a:avLst/>
          </a:prstGeom>
        </p:spPr>
        <p:txBody>
          <a:bodyPr wrap="square">
            <a:spAutoFit/>
          </a:bodyPr>
          <a:lstStyle/>
          <a:p>
            <a:r>
              <a:rPr lang="en-US" sz="1950" dirty="0" smtClean="0">
                <a:solidFill>
                  <a:srgbClr val="7F7F7F"/>
                </a:solidFill>
                <a:latin typeface="Century Gothic"/>
                <a:cs typeface="Century Gothic"/>
              </a:rPr>
              <a:t>It is crucial for businesses and organisations to know as much as they can about their market and its potential for profit. </a:t>
            </a:r>
          </a:p>
          <a:p>
            <a:endParaRPr lang="en-US" sz="1950" dirty="0">
              <a:solidFill>
                <a:srgbClr val="7F7F7F"/>
              </a:solidFill>
              <a:latin typeface="Century Gothic"/>
              <a:cs typeface="Century Gothic"/>
            </a:endParaRPr>
          </a:p>
          <a:p>
            <a:r>
              <a:rPr lang="en-US" sz="1950" dirty="0" smtClean="0">
                <a:solidFill>
                  <a:srgbClr val="7F7F7F"/>
                </a:solidFill>
                <a:latin typeface="Century Gothic"/>
                <a:cs typeface="Century Gothic"/>
              </a:rPr>
              <a:t>Marketing helps to identify this by observation and measurement, and is able to quantify the potential for profit and its sustainability.</a:t>
            </a:r>
          </a:p>
          <a:p>
            <a:endParaRPr lang="en-US" sz="1950" dirty="0">
              <a:solidFill>
                <a:srgbClr val="7F7F7F"/>
              </a:solidFill>
              <a:latin typeface="Century Gothic"/>
              <a:cs typeface="Century Gothic"/>
            </a:endParaRPr>
          </a:p>
          <a:p>
            <a:r>
              <a:rPr lang="en-US" sz="1950" dirty="0" smtClean="0">
                <a:solidFill>
                  <a:srgbClr val="7F7F7F"/>
                </a:solidFill>
                <a:latin typeface="Century Gothic"/>
                <a:cs typeface="Century Gothic"/>
              </a:rPr>
              <a:t>This information is crucial for companies in considering large scale investments in jobs and assets that must be repaid over time.</a:t>
            </a:r>
          </a:p>
          <a:p>
            <a:endParaRPr lang="en-US" sz="1950" dirty="0">
              <a:solidFill>
                <a:srgbClr val="7F7F7F"/>
              </a:solidFill>
              <a:latin typeface="Century Gothic"/>
              <a:cs typeface="Century Gothic"/>
            </a:endParaRPr>
          </a:p>
          <a:p>
            <a:r>
              <a:rPr lang="en-US" sz="1950" dirty="0" smtClean="0">
                <a:solidFill>
                  <a:srgbClr val="7F7F7F"/>
                </a:solidFill>
                <a:latin typeface="Century Gothic"/>
                <a:cs typeface="Century Gothic"/>
              </a:rPr>
              <a:t>For the same reasons, in relative terms it is also crucial for start-up businesses as well as organisations of any type.</a:t>
            </a:r>
            <a:endParaRPr lang="en-US" sz="1950" dirty="0">
              <a:solidFill>
                <a:srgbClr val="7F7F7F"/>
              </a:solidFill>
              <a:latin typeface="Century Gothic"/>
              <a:cs typeface="Century Gothic"/>
            </a:endParaRPr>
          </a:p>
          <a:p>
            <a:endParaRPr lang="en-US" dirty="0">
              <a:solidFill>
                <a:srgbClr val="7F7F7F"/>
              </a:solidFill>
              <a:latin typeface="Century Gothic"/>
              <a:cs typeface="Century Gothic"/>
            </a:endParaRPr>
          </a:p>
        </p:txBody>
      </p:sp>
      <p:sp>
        <p:nvSpPr>
          <p:cNvPr id="8" name="TextBox 7"/>
          <p:cNvSpPr txBox="1"/>
          <p:nvPr/>
        </p:nvSpPr>
        <p:spPr>
          <a:xfrm>
            <a:off x="5234226" y="6637849"/>
            <a:ext cx="1723549" cy="215444"/>
          </a:xfrm>
          <a:prstGeom prst="rect">
            <a:avLst/>
          </a:prstGeom>
          <a:noFill/>
        </p:spPr>
        <p:txBody>
          <a:bodyPr wrap="none" rtlCol="0">
            <a:spAutoFit/>
          </a:bodyPr>
          <a:lstStyle/>
          <a:p>
            <a:r>
              <a:rPr lang="en-US" sz="800" dirty="0" smtClean="0">
                <a:solidFill>
                  <a:srgbClr val="FFFFFF"/>
                </a:solidFill>
              </a:rPr>
              <a:t> </a:t>
            </a:r>
            <a:r>
              <a:rPr lang="en-US" sz="800" dirty="0" smtClean="0">
                <a:solidFill>
                  <a:schemeClr val="bg1">
                    <a:lumMod val="50000"/>
                  </a:schemeClr>
                </a:solidFill>
              </a:rPr>
              <a:t>© Copyright MBA Global AML 2017</a:t>
            </a:r>
            <a:endParaRPr lang="en-US" sz="800" dirty="0">
              <a:solidFill>
                <a:schemeClr val="bg1">
                  <a:lumMod val="50000"/>
                </a:schemeClr>
              </a:solidFill>
            </a:endParaRPr>
          </a:p>
        </p:txBody>
      </p:sp>
    </p:spTree>
    <p:custDataLst>
      <p:tags r:id="rId1"/>
    </p:custDataLst>
    <p:extLst>
      <p:ext uri="{BB962C8B-B14F-4D97-AF65-F5344CB8AC3E}">
        <p14:creationId xmlns:p14="http://schemas.microsoft.com/office/powerpoint/2010/main" val="3797050387"/>
      </p:ext>
    </p:extLst>
  </p:cSld>
  <p:clrMapOvr>
    <a:masterClrMapping/>
  </p:clrMapOvr>
  <mc:AlternateContent xmlns:mc="http://schemas.openxmlformats.org/markup-compatibility/2006" xmlns:p14="http://schemas.microsoft.com/office/powerpoint/2010/main">
    <mc:Choice Requires="p14">
      <p:transition spd="med" p14:dur="700" advTm="30276">
        <p:fade/>
      </p:transition>
    </mc:Choice>
    <mc:Fallback xmlns="">
      <p:transition spd="med" advTm="30276">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4" end="4"/>
                                            </p:txEl>
                                          </p:spTgt>
                                        </p:tgtEl>
                                        <p:attrNameLst>
                                          <p:attrName>style.visibility</p:attrName>
                                        </p:attrNameLst>
                                      </p:cBhvr>
                                      <p:to>
                                        <p:strVal val="visible"/>
                                      </p:to>
                                    </p:set>
                                    <p:animEffect transition="in" filter="fade">
                                      <p:cBhvr>
                                        <p:cTn id="22" dur="500"/>
                                        <p:tgtEl>
                                          <p:spTgt spid="4">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animEffect transition="in" filter="fade">
                                      <p:cBhvr>
                                        <p:cTn id="27"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5976130"/>
            <a:ext cx="12192000" cy="663678"/>
          </a:xfrm>
          <a:prstGeom prst="rect">
            <a:avLst/>
          </a:prstGeom>
          <a:solidFill>
            <a:srgbClr val="021E2E"/>
          </a:solidFill>
          <a:ln>
            <a:noFill/>
          </a:ln>
        </p:spPr>
        <p:style>
          <a:lnRef idx="1">
            <a:schemeClr val="accent1"/>
          </a:lnRef>
          <a:fillRef idx="3">
            <a:schemeClr val="accent1"/>
          </a:fillRef>
          <a:effectRef idx="2">
            <a:schemeClr val="accent1"/>
          </a:effectRef>
          <a:fontRef idx="minor">
            <a:schemeClr val="lt1"/>
          </a:fontRef>
        </p:style>
        <p:txBody>
          <a:bodyPr lIns="91433" tIns="45717" rIns="91433" bIns="45717" rtlCol="0" anchor="ctr"/>
          <a:lstStyle/>
          <a:p>
            <a:pPr algn="ctr"/>
            <a:endParaRPr lang="en-IE" dirty="0"/>
          </a:p>
        </p:txBody>
      </p:sp>
      <p:pic>
        <p:nvPicPr>
          <p:cNvPr id="7" name="Picture 6" descr="instituteLGE.jpg"/>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0798309" y="5358634"/>
            <a:ext cx="854848" cy="865624"/>
          </a:xfrm>
          <a:prstGeom prst="rect">
            <a:avLst/>
          </a:prstGeom>
          <a:ln w="38100">
            <a:solidFill>
              <a:schemeClr val="bg1"/>
            </a:solidFill>
            <a:miter lim="800000"/>
          </a:ln>
        </p:spPr>
      </p:pic>
      <p:sp>
        <p:nvSpPr>
          <p:cNvPr id="2" name="Rectangle 1"/>
          <p:cNvSpPr/>
          <p:nvPr/>
        </p:nvSpPr>
        <p:spPr>
          <a:xfrm>
            <a:off x="1226641" y="1512808"/>
            <a:ext cx="9898743" cy="1688154"/>
          </a:xfrm>
          <a:prstGeom prst="rect">
            <a:avLst/>
          </a:prstGeom>
        </p:spPr>
        <p:txBody>
          <a:bodyPr wrap="square" lIns="91433" tIns="45717" rIns="91433" bIns="45717">
            <a:spAutoFit/>
          </a:bodyPr>
          <a:lstStyle/>
          <a:p>
            <a:pPr>
              <a:lnSpc>
                <a:spcPct val="120000"/>
              </a:lnSpc>
            </a:pPr>
            <a:r>
              <a:rPr lang="en-US" sz="2200" dirty="0">
                <a:solidFill>
                  <a:srgbClr val="7F7F7F"/>
                </a:solidFill>
                <a:latin typeface="Century Gothic"/>
                <a:cs typeface="Century Gothic"/>
              </a:rPr>
              <a:t>It pinpoints which </a:t>
            </a:r>
            <a:r>
              <a:rPr lang="en-US" sz="2200" b="1" dirty="0">
                <a:solidFill>
                  <a:srgbClr val="FF0000"/>
                </a:solidFill>
                <a:latin typeface="Century Gothic"/>
                <a:cs typeface="Century Gothic"/>
              </a:rPr>
              <a:t>segments</a:t>
            </a:r>
            <a:r>
              <a:rPr lang="en-US" sz="2200" dirty="0">
                <a:solidFill>
                  <a:srgbClr val="7F7F7F"/>
                </a:solidFill>
                <a:latin typeface="Century Gothic"/>
                <a:cs typeface="Century Gothic"/>
              </a:rPr>
              <a:t> of the company are capable of serving best and it </a:t>
            </a:r>
            <a:r>
              <a:rPr lang="en-US" sz="2200" b="1" dirty="0">
                <a:solidFill>
                  <a:srgbClr val="FF0000"/>
                </a:solidFill>
                <a:latin typeface="Century Gothic"/>
                <a:cs typeface="Century Gothic"/>
              </a:rPr>
              <a:t>designs and promotes </a:t>
            </a:r>
            <a:r>
              <a:rPr lang="en-US" sz="2200" dirty="0">
                <a:solidFill>
                  <a:srgbClr val="7F7F7F"/>
                </a:solidFill>
                <a:latin typeface="Century Gothic"/>
                <a:cs typeface="Century Gothic"/>
              </a:rPr>
              <a:t>the appropriate </a:t>
            </a:r>
            <a:r>
              <a:rPr lang="en-US" sz="2200" b="1" dirty="0">
                <a:solidFill>
                  <a:srgbClr val="FF0000"/>
                </a:solidFill>
                <a:latin typeface="Century Gothic"/>
                <a:cs typeface="Century Gothic"/>
              </a:rPr>
              <a:t>products and services</a:t>
            </a:r>
            <a:r>
              <a:rPr lang="en-US" sz="2200" dirty="0">
                <a:solidFill>
                  <a:srgbClr val="7F7F7F"/>
                </a:solidFill>
                <a:latin typeface="Century Gothic"/>
                <a:cs typeface="Century Gothic"/>
              </a:rPr>
              <a:t>.</a:t>
            </a:r>
            <a:r>
              <a:rPr lang="en-US" sz="2200" b="1" dirty="0">
                <a:solidFill>
                  <a:srgbClr val="7F7F7F"/>
                </a:solidFill>
                <a:latin typeface="Century Gothic"/>
                <a:cs typeface="Century Gothic"/>
              </a:rPr>
              <a:t> </a:t>
            </a:r>
          </a:p>
          <a:p>
            <a:pPr>
              <a:lnSpc>
                <a:spcPct val="120000"/>
              </a:lnSpc>
            </a:pPr>
            <a:endParaRPr lang="en-IE" sz="2100" dirty="0">
              <a:solidFill>
                <a:srgbClr val="7F7F7F"/>
              </a:solidFill>
              <a:latin typeface="Century Gothic"/>
              <a:cs typeface="Century Gothic"/>
            </a:endParaRPr>
          </a:p>
        </p:txBody>
      </p:sp>
      <p:sp>
        <p:nvSpPr>
          <p:cNvPr id="3" name="TextBox 2"/>
          <p:cNvSpPr txBox="1"/>
          <p:nvPr/>
        </p:nvSpPr>
        <p:spPr>
          <a:xfrm>
            <a:off x="1187358" y="535905"/>
            <a:ext cx="6921648" cy="646331"/>
          </a:xfrm>
          <a:prstGeom prst="rect">
            <a:avLst/>
          </a:prstGeom>
          <a:noFill/>
        </p:spPr>
        <p:txBody>
          <a:bodyPr wrap="square" lIns="91433" tIns="45717" rIns="91433" bIns="45717" rtlCol="0">
            <a:spAutoFit/>
          </a:bodyPr>
          <a:lstStyle/>
          <a:p>
            <a:r>
              <a:rPr lang="en-IE" sz="3600" dirty="0">
                <a:solidFill>
                  <a:srgbClr val="7F7F7F"/>
                </a:solidFill>
                <a:latin typeface="Century Gothic"/>
                <a:cs typeface="Century Gothic"/>
              </a:rPr>
              <a:t>What is Marketing</a:t>
            </a:r>
            <a:endParaRPr lang="en-IE" b="1" dirty="0">
              <a:solidFill>
                <a:srgbClr val="FF0000"/>
              </a:solidFill>
              <a:latin typeface="Century Gothic"/>
              <a:cs typeface="Century Gothic"/>
            </a:endParaRPr>
          </a:p>
        </p:txBody>
      </p:sp>
      <p:sp>
        <p:nvSpPr>
          <p:cNvPr id="6" name="TextBox 5"/>
          <p:cNvSpPr txBox="1"/>
          <p:nvPr/>
        </p:nvSpPr>
        <p:spPr>
          <a:xfrm>
            <a:off x="5234226" y="6620916"/>
            <a:ext cx="1723549" cy="215444"/>
          </a:xfrm>
          <a:prstGeom prst="rect">
            <a:avLst/>
          </a:prstGeom>
          <a:noFill/>
        </p:spPr>
        <p:txBody>
          <a:bodyPr wrap="none" rtlCol="0">
            <a:spAutoFit/>
          </a:bodyPr>
          <a:lstStyle/>
          <a:p>
            <a:r>
              <a:rPr lang="en-US" sz="800" dirty="0" smtClean="0">
                <a:solidFill>
                  <a:srgbClr val="FFFFFF"/>
                </a:solidFill>
              </a:rPr>
              <a:t> </a:t>
            </a:r>
            <a:r>
              <a:rPr lang="en-US" sz="800" dirty="0" smtClean="0">
                <a:solidFill>
                  <a:schemeClr val="bg1">
                    <a:lumMod val="50000"/>
                  </a:schemeClr>
                </a:solidFill>
              </a:rPr>
              <a:t>© Copyright MBA Global AML 2017</a:t>
            </a:r>
            <a:endParaRPr lang="en-US" sz="800" dirty="0">
              <a:solidFill>
                <a:schemeClr val="bg1">
                  <a:lumMod val="50000"/>
                </a:schemeClr>
              </a:solidFill>
            </a:endParaRPr>
          </a:p>
        </p:txBody>
      </p:sp>
    </p:spTree>
    <p:custDataLst>
      <p:tags r:id="rId1"/>
    </p:custDataLst>
    <p:extLst>
      <p:ext uri="{BB962C8B-B14F-4D97-AF65-F5344CB8AC3E}">
        <p14:creationId xmlns:p14="http://schemas.microsoft.com/office/powerpoint/2010/main" val="1664217723"/>
      </p:ext>
    </p:extLst>
  </p:cSld>
  <p:clrMapOvr>
    <a:masterClrMapping/>
  </p:clrMapOvr>
  <mc:AlternateContent xmlns:mc="http://schemas.openxmlformats.org/markup-compatibility/2006" xmlns:p14="http://schemas.microsoft.com/office/powerpoint/2010/main">
    <mc:Choice Requires="p14">
      <p:transition spd="med" p14:dur="700" advTm="30276">
        <p:fade/>
      </p:transition>
    </mc:Choice>
    <mc:Fallback xmlns="">
      <p:transition spd="med" advTm="30276">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5976130"/>
            <a:ext cx="12192000" cy="663678"/>
          </a:xfrm>
          <a:prstGeom prst="rect">
            <a:avLst/>
          </a:prstGeom>
          <a:solidFill>
            <a:srgbClr val="021E2E"/>
          </a:solidFill>
          <a:ln>
            <a:noFill/>
          </a:ln>
        </p:spPr>
        <p:style>
          <a:lnRef idx="1">
            <a:schemeClr val="accent1"/>
          </a:lnRef>
          <a:fillRef idx="3">
            <a:schemeClr val="accent1"/>
          </a:fillRef>
          <a:effectRef idx="2">
            <a:schemeClr val="accent1"/>
          </a:effectRef>
          <a:fontRef idx="minor">
            <a:schemeClr val="lt1"/>
          </a:fontRef>
        </p:style>
        <p:txBody>
          <a:bodyPr lIns="91433" tIns="45717" rIns="91433" bIns="45717" rtlCol="0" anchor="ctr"/>
          <a:lstStyle/>
          <a:p>
            <a:pPr algn="ctr"/>
            <a:endParaRPr lang="en-IE" dirty="0"/>
          </a:p>
        </p:txBody>
      </p:sp>
      <p:pic>
        <p:nvPicPr>
          <p:cNvPr id="7" name="Picture 6" descr="instituteLGE.jpg"/>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0798309" y="5358634"/>
            <a:ext cx="854848" cy="865624"/>
          </a:xfrm>
          <a:prstGeom prst="rect">
            <a:avLst/>
          </a:prstGeom>
          <a:ln w="38100">
            <a:solidFill>
              <a:schemeClr val="bg1"/>
            </a:solidFill>
            <a:miter lim="800000"/>
          </a:ln>
        </p:spPr>
      </p:pic>
      <p:sp>
        <p:nvSpPr>
          <p:cNvPr id="2" name="Rectangle 1"/>
          <p:cNvSpPr/>
          <p:nvPr/>
        </p:nvSpPr>
        <p:spPr>
          <a:xfrm>
            <a:off x="1226641" y="1512813"/>
            <a:ext cx="9898743" cy="1281889"/>
          </a:xfrm>
          <a:prstGeom prst="rect">
            <a:avLst/>
          </a:prstGeom>
        </p:spPr>
        <p:txBody>
          <a:bodyPr wrap="square" lIns="91433" tIns="45717" rIns="91433" bIns="45717">
            <a:spAutoFit/>
          </a:bodyPr>
          <a:lstStyle/>
          <a:p>
            <a:pPr>
              <a:lnSpc>
                <a:spcPct val="120000"/>
              </a:lnSpc>
            </a:pPr>
            <a:r>
              <a:rPr lang="en-US" sz="2200" dirty="0">
                <a:solidFill>
                  <a:srgbClr val="7F7F7F"/>
                </a:solidFill>
                <a:latin typeface="Century Gothic"/>
                <a:cs typeface="Century Gothic"/>
              </a:rPr>
              <a:t>It pinpoints which </a:t>
            </a:r>
            <a:r>
              <a:rPr lang="en-US" sz="2200" b="1" dirty="0">
                <a:solidFill>
                  <a:srgbClr val="FF0000"/>
                </a:solidFill>
                <a:latin typeface="Century Gothic"/>
                <a:cs typeface="Century Gothic"/>
              </a:rPr>
              <a:t>segments</a:t>
            </a:r>
            <a:r>
              <a:rPr lang="en-US" sz="2200" dirty="0">
                <a:solidFill>
                  <a:srgbClr val="7F7F7F"/>
                </a:solidFill>
                <a:latin typeface="Century Gothic"/>
                <a:cs typeface="Century Gothic"/>
              </a:rPr>
              <a:t> of the company are capable of serving best</a:t>
            </a:r>
            <a:r>
              <a:rPr lang="mr-IN" sz="2200" dirty="0">
                <a:solidFill>
                  <a:srgbClr val="7F7F7F"/>
                </a:solidFill>
                <a:latin typeface="Century Gothic"/>
                <a:cs typeface="Century Gothic"/>
              </a:rPr>
              <a:t>…</a:t>
            </a:r>
            <a:r>
              <a:rPr lang="en-US" sz="2200" b="1" dirty="0">
                <a:solidFill>
                  <a:srgbClr val="7F7F7F"/>
                </a:solidFill>
                <a:latin typeface="Century Gothic"/>
                <a:cs typeface="Century Gothic"/>
              </a:rPr>
              <a:t> </a:t>
            </a:r>
          </a:p>
          <a:p>
            <a:pPr>
              <a:lnSpc>
                <a:spcPct val="120000"/>
              </a:lnSpc>
            </a:pPr>
            <a:endParaRPr lang="en-IE" sz="2100" dirty="0">
              <a:solidFill>
                <a:srgbClr val="7F7F7F"/>
              </a:solidFill>
              <a:latin typeface="Century Gothic"/>
              <a:cs typeface="Century Gothic"/>
            </a:endParaRPr>
          </a:p>
        </p:txBody>
      </p:sp>
      <p:sp>
        <p:nvSpPr>
          <p:cNvPr id="3" name="TextBox 2"/>
          <p:cNvSpPr txBox="1"/>
          <p:nvPr/>
        </p:nvSpPr>
        <p:spPr>
          <a:xfrm>
            <a:off x="1187358" y="535905"/>
            <a:ext cx="6921648" cy="646331"/>
          </a:xfrm>
          <a:prstGeom prst="rect">
            <a:avLst/>
          </a:prstGeom>
          <a:noFill/>
        </p:spPr>
        <p:txBody>
          <a:bodyPr wrap="square" lIns="91433" tIns="45717" rIns="91433" bIns="45717" rtlCol="0">
            <a:spAutoFit/>
          </a:bodyPr>
          <a:lstStyle/>
          <a:p>
            <a:r>
              <a:rPr lang="en-IE" sz="3600" dirty="0">
                <a:solidFill>
                  <a:srgbClr val="7F7F7F"/>
                </a:solidFill>
                <a:latin typeface="Century Gothic"/>
                <a:cs typeface="Century Gothic"/>
              </a:rPr>
              <a:t>What is Marketing</a:t>
            </a:r>
            <a:endParaRPr lang="en-IE" b="1" dirty="0">
              <a:solidFill>
                <a:srgbClr val="FF0000"/>
              </a:solidFill>
              <a:latin typeface="Century Gothic"/>
              <a:cs typeface="Century Gothic"/>
            </a:endParaRPr>
          </a:p>
        </p:txBody>
      </p:sp>
      <p:sp>
        <p:nvSpPr>
          <p:cNvPr id="4" name="Rectangle 3"/>
          <p:cNvSpPr/>
          <p:nvPr/>
        </p:nvSpPr>
        <p:spPr>
          <a:xfrm>
            <a:off x="1219201" y="2489200"/>
            <a:ext cx="9364134" cy="2192908"/>
          </a:xfrm>
          <a:prstGeom prst="rect">
            <a:avLst/>
          </a:prstGeom>
        </p:spPr>
        <p:txBody>
          <a:bodyPr wrap="square">
            <a:spAutoFit/>
          </a:bodyPr>
          <a:lstStyle/>
          <a:p>
            <a:r>
              <a:rPr lang="en-US" sz="1950" dirty="0" smtClean="0">
                <a:solidFill>
                  <a:srgbClr val="7F7F7F"/>
                </a:solidFill>
                <a:latin typeface="Century Gothic"/>
                <a:cs typeface="Century Gothic"/>
              </a:rPr>
              <a:t>Earlier we discussed “target markets”, profiling and building up a detailed knowledge of market segments helps to identify “target markets”.</a:t>
            </a:r>
          </a:p>
          <a:p>
            <a:endParaRPr lang="en-US" sz="1950" dirty="0">
              <a:solidFill>
                <a:srgbClr val="7F7F7F"/>
              </a:solidFill>
              <a:latin typeface="Century Gothic"/>
              <a:cs typeface="Century Gothic"/>
            </a:endParaRPr>
          </a:p>
          <a:p>
            <a:r>
              <a:rPr lang="en-US" sz="1950" dirty="0" smtClean="0">
                <a:solidFill>
                  <a:srgbClr val="7F7F7F"/>
                </a:solidFill>
                <a:latin typeface="Century Gothic"/>
                <a:cs typeface="Century Gothic"/>
              </a:rPr>
              <a:t>In this case, examination of the company’s segments or departments and operations can be matched to needs or improved, as a</a:t>
            </a:r>
            <a:r>
              <a:rPr lang="en-US" sz="1950" dirty="0">
                <a:solidFill>
                  <a:srgbClr val="7F7F7F"/>
                </a:solidFill>
                <a:latin typeface="Century Gothic"/>
                <a:cs typeface="Century Gothic"/>
              </a:rPr>
              <a:t> </a:t>
            </a:r>
            <a:r>
              <a:rPr lang="en-US" sz="1950" dirty="0" smtClean="0">
                <a:solidFill>
                  <a:srgbClr val="7F7F7F"/>
                </a:solidFill>
                <a:latin typeface="Century Gothic"/>
                <a:cs typeface="Century Gothic"/>
              </a:rPr>
              <a:t>way of meeting customers and clients needs and desires. These can be better satisfied by the supply of products and services that are more accurately specified.</a:t>
            </a:r>
            <a:endParaRPr lang="en-US" sz="1950" dirty="0">
              <a:solidFill>
                <a:srgbClr val="7F7F7F"/>
              </a:solidFill>
              <a:latin typeface="Century Gothic"/>
              <a:cs typeface="Century Gothic"/>
            </a:endParaRPr>
          </a:p>
        </p:txBody>
      </p:sp>
      <p:sp>
        <p:nvSpPr>
          <p:cNvPr id="8" name="TextBox 7"/>
          <p:cNvSpPr txBox="1"/>
          <p:nvPr/>
        </p:nvSpPr>
        <p:spPr>
          <a:xfrm>
            <a:off x="5234226" y="6620916"/>
            <a:ext cx="1723549" cy="215444"/>
          </a:xfrm>
          <a:prstGeom prst="rect">
            <a:avLst/>
          </a:prstGeom>
          <a:noFill/>
        </p:spPr>
        <p:txBody>
          <a:bodyPr wrap="none" rtlCol="0">
            <a:spAutoFit/>
          </a:bodyPr>
          <a:lstStyle/>
          <a:p>
            <a:r>
              <a:rPr lang="en-US" sz="800" dirty="0" smtClean="0">
                <a:solidFill>
                  <a:srgbClr val="FFFFFF"/>
                </a:solidFill>
              </a:rPr>
              <a:t> </a:t>
            </a:r>
            <a:r>
              <a:rPr lang="en-US" sz="800" dirty="0" smtClean="0">
                <a:solidFill>
                  <a:schemeClr val="bg1">
                    <a:lumMod val="50000"/>
                  </a:schemeClr>
                </a:solidFill>
              </a:rPr>
              <a:t>© Copyright MBA Global AML 2017</a:t>
            </a:r>
            <a:endParaRPr lang="en-US" sz="800" dirty="0">
              <a:solidFill>
                <a:schemeClr val="bg1">
                  <a:lumMod val="50000"/>
                </a:schemeClr>
              </a:solidFill>
            </a:endParaRPr>
          </a:p>
        </p:txBody>
      </p:sp>
    </p:spTree>
    <p:custDataLst>
      <p:tags r:id="rId1"/>
    </p:custDataLst>
    <p:extLst>
      <p:ext uri="{BB962C8B-B14F-4D97-AF65-F5344CB8AC3E}">
        <p14:creationId xmlns:p14="http://schemas.microsoft.com/office/powerpoint/2010/main" val="3944940927"/>
      </p:ext>
    </p:extLst>
  </p:cSld>
  <p:clrMapOvr>
    <a:masterClrMapping/>
  </p:clrMapOvr>
  <mc:AlternateContent xmlns:mc="http://schemas.openxmlformats.org/markup-compatibility/2006" xmlns:p14="http://schemas.microsoft.com/office/powerpoint/2010/main">
    <mc:Choice Requires="p14">
      <p:transition spd="med" p14:dur="700" advTm="30276">
        <p:fade/>
      </p:transition>
    </mc:Choice>
    <mc:Fallback xmlns="">
      <p:transition spd="med" advTm="30276">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5976130"/>
            <a:ext cx="12192000" cy="663678"/>
          </a:xfrm>
          <a:prstGeom prst="rect">
            <a:avLst/>
          </a:prstGeom>
          <a:solidFill>
            <a:srgbClr val="021E2E"/>
          </a:solidFill>
          <a:ln>
            <a:noFill/>
          </a:ln>
        </p:spPr>
        <p:style>
          <a:lnRef idx="1">
            <a:schemeClr val="accent1"/>
          </a:lnRef>
          <a:fillRef idx="3">
            <a:schemeClr val="accent1"/>
          </a:fillRef>
          <a:effectRef idx="2">
            <a:schemeClr val="accent1"/>
          </a:effectRef>
          <a:fontRef idx="minor">
            <a:schemeClr val="lt1"/>
          </a:fontRef>
        </p:style>
        <p:txBody>
          <a:bodyPr lIns="91433" tIns="45717" rIns="91433" bIns="45717" rtlCol="0" anchor="ctr"/>
          <a:lstStyle/>
          <a:p>
            <a:pPr algn="ctr"/>
            <a:endParaRPr lang="en-IE" dirty="0"/>
          </a:p>
        </p:txBody>
      </p:sp>
      <p:pic>
        <p:nvPicPr>
          <p:cNvPr id="7" name="Picture 6" descr="instituteLGE.jpg"/>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0798309" y="5358634"/>
            <a:ext cx="854848" cy="865624"/>
          </a:xfrm>
          <a:prstGeom prst="rect">
            <a:avLst/>
          </a:prstGeom>
          <a:ln w="38100">
            <a:solidFill>
              <a:schemeClr val="bg1"/>
            </a:solidFill>
            <a:miter lim="800000"/>
          </a:ln>
        </p:spPr>
      </p:pic>
      <p:sp>
        <p:nvSpPr>
          <p:cNvPr id="2" name="Rectangle 1"/>
          <p:cNvSpPr/>
          <p:nvPr/>
        </p:nvSpPr>
        <p:spPr>
          <a:xfrm>
            <a:off x="1226641" y="1394277"/>
            <a:ext cx="9898743" cy="487307"/>
          </a:xfrm>
          <a:prstGeom prst="rect">
            <a:avLst/>
          </a:prstGeom>
        </p:spPr>
        <p:txBody>
          <a:bodyPr wrap="square" lIns="91433" tIns="45717" rIns="91433" bIns="45717">
            <a:spAutoFit/>
          </a:bodyPr>
          <a:lstStyle/>
          <a:p>
            <a:pPr>
              <a:lnSpc>
                <a:spcPct val="120000"/>
              </a:lnSpc>
            </a:pPr>
            <a:r>
              <a:rPr lang="en-US" sz="2200" dirty="0">
                <a:solidFill>
                  <a:srgbClr val="7F7F7F"/>
                </a:solidFill>
                <a:latin typeface="Century Gothic"/>
                <a:cs typeface="Century Gothic"/>
              </a:rPr>
              <a:t>and it </a:t>
            </a:r>
            <a:r>
              <a:rPr lang="en-US" sz="2200" b="1" dirty="0">
                <a:solidFill>
                  <a:srgbClr val="FF0000"/>
                </a:solidFill>
                <a:latin typeface="Century Gothic"/>
                <a:cs typeface="Century Gothic"/>
              </a:rPr>
              <a:t>designs and promotes </a:t>
            </a:r>
            <a:r>
              <a:rPr lang="en-US" sz="2200" dirty="0">
                <a:solidFill>
                  <a:srgbClr val="7F7F7F"/>
                </a:solidFill>
                <a:latin typeface="Century Gothic"/>
                <a:cs typeface="Century Gothic"/>
              </a:rPr>
              <a:t>the appropriate </a:t>
            </a:r>
            <a:r>
              <a:rPr lang="en-US" sz="2200" b="1" dirty="0">
                <a:solidFill>
                  <a:srgbClr val="FF0000"/>
                </a:solidFill>
                <a:latin typeface="Century Gothic"/>
                <a:cs typeface="Century Gothic"/>
              </a:rPr>
              <a:t>products and services</a:t>
            </a:r>
            <a:r>
              <a:rPr lang="en-US" sz="2200" dirty="0">
                <a:solidFill>
                  <a:srgbClr val="7F7F7F"/>
                </a:solidFill>
                <a:latin typeface="Century Gothic"/>
                <a:cs typeface="Century Gothic"/>
              </a:rPr>
              <a:t>.</a:t>
            </a:r>
            <a:r>
              <a:rPr lang="en-US" sz="2200" b="1" dirty="0">
                <a:solidFill>
                  <a:srgbClr val="7F7F7F"/>
                </a:solidFill>
                <a:latin typeface="Century Gothic"/>
                <a:cs typeface="Century Gothic"/>
              </a:rPr>
              <a:t> </a:t>
            </a:r>
            <a:endParaRPr lang="en-IE" sz="2100" dirty="0">
              <a:solidFill>
                <a:srgbClr val="7F7F7F"/>
              </a:solidFill>
              <a:latin typeface="Century Gothic"/>
              <a:cs typeface="Century Gothic"/>
            </a:endParaRPr>
          </a:p>
        </p:txBody>
      </p:sp>
      <p:sp>
        <p:nvSpPr>
          <p:cNvPr id="3" name="TextBox 2"/>
          <p:cNvSpPr txBox="1"/>
          <p:nvPr/>
        </p:nvSpPr>
        <p:spPr>
          <a:xfrm>
            <a:off x="1187358" y="535905"/>
            <a:ext cx="6921648" cy="646331"/>
          </a:xfrm>
          <a:prstGeom prst="rect">
            <a:avLst/>
          </a:prstGeom>
          <a:noFill/>
        </p:spPr>
        <p:txBody>
          <a:bodyPr wrap="square" lIns="91433" tIns="45717" rIns="91433" bIns="45717" rtlCol="0">
            <a:spAutoFit/>
          </a:bodyPr>
          <a:lstStyle/>
          <a:p>
            <a:r>
              <a:rPr lang="en-IE" sz="3600" dirty="0">
                <a:solidFill>
                  <a:srgbClr val="7F7F7F"/>
                </a:solidFill>
                <a:latin typeface="Century Gothic"/>
                <a:cs typeface="Century Gothic"/>
              </a:rPr>
              <a:t>What is Marketing</a:t>
            </a:r>
            <a:endParaRPr lang="en-IE" b="1" dirty="0">
              <a:solidFill>
                <a:srgbClr val="FF0000"/>
              </a:solidFill>
              <a:latin typeface="Century Gothic"/>
              <a:cs typeface="Century Gothic"/>
            </a:endParaRPr>
          </a:p>
        </p:txBody>
      </p:sp>
      <p:sp>
        <p:nvSpPr>
          <p:cNvPr id="8" name="Rectangle 7"/>
          <p:cNvSpPr/>
          <p:nvPr/>
        </p:nvSpPr>
        <p:spPr>
          <a:xfrm>
            <a:off x="1219201" y="2116674"/>
            <a:ext cx="9364134" cy="3693318"/>
          </a:xfrm>
          <a:prstGeom prst="rect">
            <a:avLst/>
          </a:prstGeom>
        </p:spPr>
        <p:txBody>
          <a:bodyPr wrap="square">
            <a:spAutoFit/>
          </a:bodyPr>
          <a:lstStyle/>
          <a:p>
            <a:r>
              <a:rPr lang="en-US" sz="1950" dirty="0" smtClean="0">
                <a:solidFill>
                  <a:srgbClr val="7F7F7F"/>
                </a:solidFill>
                <a:latin typeface="Century Gothic"/>
                <a:cs typeface="Century Gothic"/>
              </a:rPr>
              <a:t>This will often involve internal review of the company’s systems, processes and operations in the preparation, output and delivery of its products and services.</a:t>
            </a:r>
          </a:p>
          <a:p>
            <a:endParaRPr lang="en-US" sz="1950" dirty="0">
              <a:solidFill>
                <a:srgbClr val="7F7F7F"/>
              </a:solidFill>
              <a:latin typeface="Century Gothic"/>
              <a:cs typeface="Century Gothic"/>
            </a:endParaRPr>
          </a:p>
          <a:p>
            <a:r>
              <a:rPr lang="en-US" sz="1950" dirty="0" smtClean="0">
                <a:solidFill>
                  <a:srgbClr val="7F7F7F"/>
                </a:solidFill>
                <a:latin typeface="Century Gothic"/>
                <a:cs typeface="Century Gothic"/>
              </a:rPr>
              <a:t>A review of this type may involve every aspect of the company.</a:t>
            </a:r>
          </a:p>
          <a:p>
            <a:endParaRPr lang="en-US" sz="1950" dirty="0">
              <a:solidFill>
                <a:srgbClr val="7F7F7F"/>
              </a:solidFill>
              <a:latin typeface="Century Gothic"/>
              <a:cs typeface="Century Gothic"/>
            </a:endParaRPr>
          </a:p>
          <a:p>
            <a:r>
              <a:rPr lang="en-US" sz="1950" dirty="0" smtClean="0">
                <a:solidFill>
                  <a:srgbClr val="7F7F7F"/>
                </a:solidFill>
                <a:latin typeface="Century Gothic"/>
                <a:cs typeface="Century Gothic"/>
              </a:rPr>
              <a:t>As an example, for the first few years of its existence, Seattle based Starbucks were in the business of roasting coffee and selling it by the kilo in their shop. But after observing that in Italy, coffee houses were very much a centre for community activity, CEO Howard Schultz completely refocused the company to sell coffee by the cup. In 2017 there are almost 25,000 stores worldwide.</a:t>
            </a:r>
            <a:endParaRPr lang="en-US" sz="1950" dirty="0">
              <a:solidFill>
                <a:srgbClr val="7F7F7F"/>
              </a:solidFill>
              <a:latin typeface="Century Gothic"/>
              <a:cs typeface="Century Gothic"/>
            </a:endParaRPr>
          </a:p>
        </p:txBody>
      </p:sp>
      <p:sp>
        <p:nvSpPr>
          <p:cNvPr id="9" name="TextBox 8"/>
          <p:cNvSpPr txBox="1"/>
          <p:nvPr/>
        </p:nvSpPr>
        <p:spPr>
          <a:xfrm>
            <a:off x="5234226" y="6620916"/>
            <a:ext cx="1723549" cy="215444"/>
          </a:xfrm>
          <a:prstGeom prst="rect">
            <a:avLst/>
          </a:prstGeom>
          <a:noFill/>
        </p:spPr>
        <p:txBody>
          <a:bodyPr wrap="none" rtlCol="0">
            <a:spAutoFit/>
          </a:bodyPr>
          <a:lstStyle/>
          <a:p>
            <a:r>
              <a:rPr lang="en-US" sz="800" dirty="0" smtClean="0">
                <a:solidFill>
                  <a:srgbClr val="FFFFFF"/>
                </a:solidFill>
              </a:rPr>
              <a:t> </a:t>
            </a:r>
            <a:r>
              <a:rPr lang="en-US" sz="800" dirty="0" smtClean="0">
                <a:solidFill>
                  <a:schemeClr val="bg1">
                    <a:lumMod val="50000"/>
                  </a:schemeClr>
                </a:solidFill>
              </a:rPr>
              <a:t>© Copyright MBA Global AML 2017</a:t>
            </a:r>
            <a:endParaRPr lang="en-US" sz="800" dirty="0">
              <a:solidFill>
                <a:schemeClr val="bg1">
                  <a:lumMod val="50000"/>
                </a:schemeClr>
              </a:solidFill>
            </a:endParaRPr>
          </a:p>
        </p:txBody>
      </p:sp>
    </p:spTree>
    <p:custDataLst>
      <p:tags r:id="rId1"/>
    </p:custDataLst>
    <p:extLst>
      <p:ext uri="{BB962C8B-B14F-4D97-AF65-F5344CB8AC3E}">
        <p14:creationId xmlns:p14="http://schemas.microsoft.com/office/powerpoint/2010/main" val="998317465"/>
      </p:ext>
    </p:extLst>
  </p:cSld>
  <p:clrMapOvr>
    <a:masterClrMapping/>
  </p:clrMapOvr>
  <mc:AlternateContent xmlns:mc="http://schemas.openxmlformats.org/markup-compatibility/2006" xmlns:p14="http://schemas.microsoft.com/office/powerpoint/2010/main">
    <mc:Choice Requires="p14">
      <p:transition spd="med" p14:dur="700" advTm="30276">
        <p:fade/>
      </p:transition>
    </mc:Choice>
    <mc:Fallback xmlns="">
      <p:transition spd="med" advTm="30276">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fade">
                                      <p:cBhvr>
                                        <p:cTn id="17" dur="500"/>
                                        <p:tgtEl>
                                          <p:spTgt spid="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
                                            <p:txEl>
                                              <p:pRg st="4" end="4"/>
                                            </p:txEl>
                                          </p:spTgt>
                                        </p:tgtEl>
                                        <p:attrNameLst>
                                          <p:attrName>style.visibility</p:attrName>
                                        </p:attrNameLst>
                                      </p:cBhvr>
                                      <p:to>
                                        <p:strVal val="visible"/>
                                      </p:to>
                                    </p:set>
                                    <p:animEffect transition="in" filter="fade">
                                      <p:cBhvr>
                                        <p:cTn id="22"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5976130"/>
            <a:ext cx="12192000" cy="663678"/>
          </a:xfrm>
          <a:prstGeom prst="rect">
            <a:avLst/>
          </a:prstGeom>
          <a:solidFill>
            <a:srgbClr val="021E2E"/>
          </a:solidFill>
          <a:ln>
            <a:noFill/>
          </a:ln>
        </p:spPr>
        <p:style>
          <a:lnRef idx="1">
            <a:schemeClr val="accent1"/>
          </a:lnRef>
          <a:fillRef idx="3">
            <a:schemeClr val="accent1"/>
          </a:fillRef>
          <a:effectRef idx="2">
            <a:schemeClr val="accent1"/>
          </a:effectRef>
          <a:fontRef idx="minor">
            <a:schemeClr val="lt1"/>
          </a:fontRef>
        </p:style>
        <p:txBody>
          <a:bodyPr lIns="91433" tIns="45717" rIns="91433" bIns="45717" rtlCol="0" anchor="ctr"/>
          <a:lstStyle/>
          <a:p>
            <a:pPr algn="ctr"/>
            <a:endParaRPr lang="en-IE" dirty="0"/>
          </a:p>
        </p:txBody>
      </p:sp>
      <p:pic>
        <p:nvPicPr>
          <p:cNvPr id="7" name="Picture 6" descr="instituteLGE.jpg"/>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0798309" y="5358634"/>
            <a:ext cx="854848" cy="865624"/>
          </a:xfrm>
          <a:prstGeom prst="rect">
            <a:avLst/>
          </a:prstGeom>
          <a:ln w="38100">
            <a:solidFill>
              <a:schemeClr val="bg1"/>
            </a:solidFill>
            <a:miter lim="800000"/>
          </a:ln>
        </p:spPr>
      </p:pic>
      <p:sp>
        <p:nvSpPr>
          <p:cNvPr id="2" name="Rectangle 1"/>
          <p:cNvSpPr/>
          <p:nvPr/>
        </p:nvSpPr>
        <p:spPr>
          <a:xfrm>
            <a:off x="1226641" y="1512810"/>
            <a:ext cx="9898743" cy="2777677"/>
          </a:xfrm>
          <a:prstGeom prst="rect">
            <a:avLst/>
          </a:prstGeom>
        </p:spPr>
        <p:txBody>
          <a:bodyPr wrap="square" lIns="91433" tIns="45717" rIns="91433" bIns="45717">
            <a:spAutoFit/>
          </a:bodyPr>
          <a:lstStyle/>
          <a:p>
            <a:pPr>
              <a:lnSpc>
                <a:spcPct val="120000"/>
              </a:lnSpc>
            </a:pPr>
            <a:r>
              <a:rPr lang="en-US" sz="2200" dirty="0">
                <a:solidFill>
                  <a:srgbClr val="7F7F7F"/>
                </a:solidFill>
                <a:latin typeface="Century Gothic"/>
                <a:cs typeface="Century Gothic"/>
              </a:rPr>
              <a:t>“Marketing is the activity, set of institutions and processes for creating, communicating, delivering and exchanging offerings that have value for customers, clients, partners and society at large.” </a:t>
            </a:r>
          </a:p>
          <a:p>
            <a:pPr>
              <a:lnSpc>
                <a:spcPct val="120000"/>
              </a:lnSpc>
            </a:pPr>
            <a:endParaRPr lang="en-US" sz="2100" b="1" dirty="0">
              <a:solidFill>
                <a:srgbClr val="7F7F7F"/>
              </a:solidFill>
              <a:latin typeface="Century Gothic"/>
              <a:cs typeface="Century Gothic"/>
            </a:endParaRPr>
          </a:p>
          <a:p>
            <a:pPr algn="r">
              <a:lnSpc>
                <a:spcPct val="120000"/>
              </a:lnSpc>
            </a:pPr>
            <a:r>
              <a:rPr lang="en-US" sz="1600" b="1" dirty="0">
                <a:solidFill>
                  <a:srgbClr val="7F7F7F"/>
                </a:solidFill>
                <a:latin typeface="Century Gothic"/>
                <a:cs typeface="Century Gothic"/>
              </a:rPr>
              <a:t>American Marketing Association. 2013</a:t>
            </a:r>
            <a:endParaRPr lang="en-GB" sz="1600" b="1" dirty="0">
              <a:solidFill>
                <a:srgbClr val="7F7F7F"/>
              </a:solidFill>
              <a:latin typeface="Century Gothic"/>
              <a:cs typeface="Century Gothic"/>
            </a:endParaRPr>
          </a:p>
          <a:p>
            <a:pPr>
              <a:lnSpc>
                <a:spcPct val="120000"/>
              </a:lnSpc>
            </a:pPr>
            <a:endParaRPr lang="en-IE" sz="2200" dirty="0">
              <a:solidFill>
                <a:srgbClr val="FF0000"/>
              </a:solidFill>
              <a:latin typeface="Century Gothic"/>
              <a:cs typeface="Century Gothic"/>
            </a:endParaRPr>
          </a:p>
          <a:p>
            <a:pPr>
              <a:lnSpc>
                <a:spcPct val="120000"/>
              </a:lnSpc>
            </a:pPr>
            <a:endParaRPr lang="en-IE" sz="2100" dirty="0">
              <a:solidFill>
                <a:srgbClr val="7F7F7F"/>
              </a:solidFill>
              <a:latin typeface="Century Gothic"/>
              <a:cs typeface="Century Gothic"/>
            </a:endParaRPr>
          </a:p>
        </p:txBody>
      </p:sp>
      <p:sp>
        <p:nvSpPr>
          <p:cNvPr id="3" name="TextBox 2"/>
          <p:cNvSpPr txBox="1"/>
          <p:nvPr/>
        </p:nvSpPr>
        <p:spPr>
          <a:xfrm>
            <a:off x="1187358" y="535905"/>
            <a:ext cx="6921648" cy="646331"/>
          </a:xfrm>
          <a:prstGeom prst="rect">
            <a:avLst/>
          </a:prstGeom>
          <a:noFill/>
        </p:spPr>
        <p:txBody>
          <a:bodyPr wrap="square" lIns="91433" tIns="45717" rIns="91433" bIns="45717" rtlCol="0">
            <a:spAutoFit/>
          </a:bodyPr>
          <a:lstStyle/>
          <a:p>
            <a:r>
              <a:rPr lang="en-IE" sz="3600" dirty="0">
                <a:solidFill>
                  <a:srgbClr val="7F7F7F"/>
                </a:solidFill>
                <a:latin typeface="Century Gothic"/>
                <a:cs typeface="Century Gothic"/>
              </a:rPr>
              <a:t>What is Marketing</a:t>
            </a:r>
          </a:p>
        </p:txBody>
      </p:sp>
      <p:sp>
        <p:nvSpPr>
          <p:cNvPr id="6" name="TextBox 5"/>
          <p:cNvSpPr txBox="1"/>
          <p:nvPr/>
        </p:nvSpPr>
        <p:spPr>
          <a:xfrm>
            <a:off x="5234226" y="6620916"/>
            <a:ext cx="1723549" cy="215444"/>
          </a:xfrm>
          <a:prstGeom prst="rect">
            <a:avLst/>
          </a:prstGeom>
          <a:noFill/>
        </p:spPr>
        <p:txBody>
          <a:bodyPr wrap="none" rtlCol="0">
            <a:spAutoFit/>
          </a:bodyPr>
          <a:lstStyle/>
          <a:p>
            <a:r>
              <a:rPr lang="en-US" sz="800" dirty="0" smtClean="0">
                <a:solidFill>
                  <a:srgbClr val="FFFFFF"/>
                </a:solidFill>
              </a:rPr>
              <a:t> </a:t>
            </a:r>
            <a:r>
              <a:rPr lang="en-US" sz="800" dirty="0" smtClean="0">
                <a:solidFill>
                  <a:schemeClr val="bg1">
                    <a:lumMod val="50000"/>
                  </a:schemeClr>
                </a:solidFill>
              </a:rPr>
              <a:t>© Copyright MBA Global AML 2017</a:t>
            </a:r>
            <a:endParaRPr lang="en-US" sz="800" dirty="0">
              <a:solidFill>
                <a:schemeClr val="bg1">
                  <a:lumMod val="50000"/>
                </a:schemeClr>
              </a:solidFill>
            </a:endParaRPr>
          </a:p>
        </p:txBody>
      </p:sp>
    </p:spTree>
    <p:custDataLst>
      <p:tags r:id="rId1"/>
    </p:custDataLst>
    <p:extLst>
      <p:ext uri="{BB962C8B-B14F-4D97-AF65-F5344CB8AC3E}">
        <p14:creationId xmlns:p14="http://schemas.microsoft.com/office/powerpoint/2010/main" val="4109944671"/>
      </p:ext>
    </p:extLst>
  </p:cSld>
  <p:clrMapOvr>
    <a:masterClrMapping/>
  </p:clrMapOvr>
  <mc:AlternateContent xmlns:mc="http://schemas.openxmlformats.org/markup-compatibility/2006" xmlns:p14="http://schemas.microsoft.com/office/powerpoint/2010/main">
    <mc:Choice Requires="p14">
      <p:transition spd="med" p14:dur="700" advTm="30276">
        <p:fade/>
      </p:transition>
    </mc:Choice>
    <mc:Fallback xmlns="">
      <p:transition spd="med" advTm="30276">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5976130"/>
            <a:ext cx="12192000" cy="663678"/>
          </a:xfrm>
          <a:prstGeom prst="rect">
            <a:avLst/>
          </a:prstGeom>
          <a:solidFill>
            <a:srgbClr val="021E2E"/>
          </a:solidFill>
          <a:ln>
            <a:noFill/>
          </a:ln>
        </p:spPr>
        <p:style>
          <a:lnRef idx="1">
            <a:schemeClr val="accent1"/>
          </a:lnRef>
          <a:fillRef idx="3">
            <a:schemeClr val="accent1"/>
          </a:fillRef>
          <a:effectRef idx="2">
            <a:schemeClr val="accent1"/>
          </a:effectRef>
          <a:fontRef idx="minor">
            <a:schemeClr val="lt1"/>
          </a:fontRef>
        </p:style>
        <p:txBody>
          <a:bodyPr lIns="91433" tIns="45717" rIns="91433" bIns="45717" rtlCol="0" anchor="ctr"/>
          <a:lstStyle/>
          <a:p>
            <a:pPr algn="ctr"/>
            <a:endParaRPr lang="en-IE" dirty="0"/>
          </a:p>
        </p:txBody>
      </p:sp>
      <p:pic>
        <p:nvPicPr>
          <p:cNvPr id="7" name="Picture 6" descr="instituteLGE.jpg"/>
          <p:cNvPicPr>
            <a:picLocks noChangeAspect="1"/>
          </p:cNvPicPr>
          <p:nvPr/>
        </p:nvPicPr>
        <p:blipFill rotWithShape="1">
          <a:blip r:embed="rId2" cstate="print">
            <a:extLst>
              <a:ext uri="{28A0092B-C50C-407E-A947-70E740481C1C}">
                <a14:useLocalDpi xmlns:a14="http://schemas.microsoft.com/office/drawing/2010/main"/>
              </a:ext>
            </a:extLst>
          </a:blip>
          <a:srcRect/>
          <a:stretch/>
        </p:blipFill>
        <p:spPr>
          <a:xfrm>
            <a:off x="10798309" y="5358634"/>
            <a:ext cx="854848" cy="865624"/>
          </a:xfrm>
          <a:prstGeom prst="rect">
            <a:avLst/>
          </a:prstGeom>
          <a:ln w="38100">
            <a:solidFill>
              <a:schemeClr val="bg1"/>
            </a:solidFill>
            <a:miter lim="800000"/>
          </a:ln>
        </p:spPr>
      </p:pic>
      <p:sp>
        <p:nvSpPr>
          <p:cNvPr id="2" name="TextBox 1"/>
          <p:cNvSpPr txBox="1"/>
          <p:nvPr/>
        </p:nvSpPr>
        <p:spPr>
          <a:xfrm>
            <a:off x="4639737" y="2404528"/>
            <a:ext cx="2936231" cy="2123652"/>
          </a:xfrm>
          <a:prstGeom prst="rect">
            <a:avLst/>
          </a:prstGeom>
          <a:noFill/>
        </p:spPr>
        <p:txBody>
          <a:bodyPr wrap="none" lIns="91433" tIns="45717" rIns="91433" bIns="45717" rtlCol="0">
            <a:spAutoFit/>
          </a:bodyPr>
          <a:lstStyle/>
          <a:p>
            <a:pPr algn="ctr"/>
            <a:r>
              <a:rPr lang="en-US" sz="4400" dirty="0" smtClean="0">
                <a:solidFill>
                  <a:schemeClr val="bg1">
                    <a:lumMod val="50000"/>
                  </a:schemeClr>
                </a:solidFill>
                <a:latin typeface="Century Gothic"/>
                <a:cs typeface="Century Gothic"/>
              </a:rPr>
              <a:t>Welcome </a:t>
            </a:r>
          </a:p>
          <a:p>
            <a:pPr algn="ctr"/>
            <a:r>
              <a:rPr lang="en-US" sz="4400" dirty="0" smtClean="0">
                <a:solidFill>
                  <a:schemeClr val="bg1">
                    <a:lumMod val="50000"/>
                  </a:schemeClr>
                </a:solidFill>
                <a:latin typeface="Century Gothic"/>
                <a:cs typeface="Century Gothic"/>
              </a:rPr>
              <a:t>to</a:t>
            </a:r>
          </a:p>
          <a:p>
            <a:pPr algn="ctr"/>
            <a:r>
              <a:rPr lang="en-US" sz="4400" dirty="0" smtClean="0">
                <a:solidFill>
                  <a:schemeClr val="bg1">
                    <a:lumMod val="50000"/>
                  </a:schemeClr>
                </a:solidFill>
                <a:latin typeface="Century Gothic"/>
                <a:cs typeface="Century Gothic"/>
              </a:rPr>
              <a:t>Marketing</a:t>
            </a:r>
            <a:endParaRPr lang="en-US" sz="4400" dirty="0">
              <a:solidFill>
                <a:schemeClr val="bg1">
                  <a:lumMod val="50000"/>
                </a:schemeClr>
              </a:solidFill>
              <a:latin typeface="Century Gothic"/>
              <a:cs typeface="Century Gothic"/>
            </a:endParaRPr>
          </a:p>
        </p:txBody>
      </p:sp>
      <p:sp>
        <p:nvSpPr>
          <p:cNvPr id="6" name="TextBox 5"/>
          <p:cNvSpPr txBox="1"/>
          <p:nvPr/>
        </p:nvSpPr>
        <p:spPr>
          <a:xfrm>
            <a:off x="5234226" y="6620916"/>
            <a:ext cx="1723549" cy="215444"/>
          </a:xfrm>
          <a:prstGeom prst="rect">
            <a:avLst/>
          </a:prstGeom>
          <a:noFill/>
        </p:spPr>
        <p:txBody>
          <a:bodyPr wrap="none" rtlCol="0">
            <a:spAutoFit/>
          </a:bodyPr>
          <a:lstStyle/>
          <a:p>
            <a:r>
              <a:rPr lang="en-US" sz="800" dirty="0" smtClean="0">
                <a:solidFill>
                  <a:srgbClr val="FFFFFF"/>
                </a:solidFill>
              </a:rPr>
              <a:t> </a:t>
            </a:r>
            <a:r>
              <a:rPr lang="en-US" sz="800" dirty="0" smtClean="0">
                <a:solidFill>
                  <a:schemeClr val="bg1">
                    <a:lumMod val="50000"/>
                  </a:schemeClr>
                </a:solidFill>
              </a:rPr>
              <a:t>© Copyright MBA Global AML 2017</a:t>
            </a:r>
            <a:endParaRPr lang="en-US" sz="800" dirty="0">
              <a:solidFill>
                <a:schemeClr val="bg1">
                  <a:lumMod val="50000"/>
                </a:schemeClr>
              </a:solidFill>
            </a:endParaRPr>
          </a:p>
        </p:txBody>
      </p:sp>
    </p:spTree>
    <p:extLst>
      <p:ext uri="{BB962C8B-B14F-4D97-AF65-F5344CB8AC3E}">
        <p14:creationId xmlns:p14="http://schemas.microsoft.com/office/powerpoint/2010/main" val="3608393580"/>
      </p:ext>
    </p:extLst>
  </p:cSld>
  <p:clrMapOvr>
    <a:masterClrMapping/>
  </p:clrMapOvr>
  <mc:AlternateContent xmlns:mc="http://schemas.openxmlformats.org/markup-compatibility/2006" xmlns:p14="http://schemas.microsoft.com/office/powerpoint/2010/main">
    <mc:Choice Requires="p14">
      <p:transition spd="med" p14:dur="700" advTm="12375">
        <p:fade/>
      </p:transition>
    </mc:Choice>
    <mc:Fallback xmlns="">
      <p:transition spd="med" advTm="12375">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5976130"/>
            <a:ext cx="12192000" cy="663678"/>
          </a:xfrm>
          <a:prstGeom prst="rect">
            <a:avLst/>
          </a:prstGeom>
          <a:solidFill>
            <a:srgbClr val="021E2E"/>
          </a:solidFill>
          <a:ln>
            <a:noFill/>
          </a:ln>
        </p:spPr>
        <p:style>
          <a:lnRef idx="1">
            <a:schemeClr val="accent1"/>
          </a:lnRef>
          <a:fillRef idx="3">
            <a:schemeClr val="accent1"/>
          </a:fillRef>
          <a:effectRef idx="2">
            <a:schemeClr val="accent1"/>
          </a:effectRef>
          <a:fontRef idx="minor">
            <a:schemeClr val="lt1"/>
          </a:fontRef>
        </p:style>
        <p:txBody>
          <a:bodyPr lIns="91433" tIns="45717" rIns="91433" bIns="45717" rtlCol="0" anchor="ctr"/>
          <a:lstStyle/>
          <a:p>
            <a:pPr algn="ctr"/>
            <a:endParaRPr lang="en-IE" dirty="0"/>
          </a:p>
        </p:txBody>
      </p:sp>
      <p:pic>
        <p:nvPicPr>
          <p:cNvPr id="7" name="Picture 6" descr="instituteLGE.jpg"/>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0798309" y="5358634"/>
            <a:ext cx="854848" cy="865624"/>
          </a:xfrm>
          <a:prstGeom prst="rect">
            <a:avLst/>
          </a:prstGeom>
          <a:ln w="38100">
            <a:solidFill>
              <a:schemeClr val="bg1"/>
            </a:solidFill>
            <a:miter lim="800000"/>
          </a:ln>
        </p:spPr>
      </p:pic>
      <p:sp>
        <p:nvSpPr>
          <p:cNvPr id="2" name="Rectangle 1"/>
          <p:cNvSpPr/>
          <p:nvPr/>
        </p:nvSpPr>
        <p:spPr>
          <a:xfrm>
            <a:off x="1226641" y="1512813"/>
            <a:ext cx="9898743" cy="2075947"/>
          </a:xfrm>
          <a:prstGeom prst="rect">
            <a:avLst/>
          </a:prstGeom>
        </p:spPr>
        <p:txBody>
          <a:bodyPr wrap="square" lIns="91433" tIns="45717" rIns="91433" bIns="45717">
            <a:spAutoFit/>
          </a:bodyPr>
          <a:lstStyle/>
          <a:p>
            <a:pPr>
              <a:lnSpc>
                <a:spcPct val="120000"/>
              </a:lnSpc>
            </a:pPr>
            <a:r>
              <a:rPr lang="en-US" sz="2200" dirty="0">
                <a:solidFill>
                  <a:srgbClr val="7F7F7F"/>
                </a:solidFill>
                <a:latin typeface="Century Gothic"/>
                <a:cs typeface="Century Gothic"/>
              </a:rPr>
              <a:t>Once again, let’s look in more detail at the definition provided by the American Marketing Association</a:t>
            </a:r>
            <a:r>
              <a:rPr lang="mr-IN" sz="2200" dirty="0">
                <a:solidFill>
                  <a:srgbClr val="7F7F7F"/>
                </a:solidFill>
                <a:latin typeface="Century Gothic"/>
                <a:cs typeface="Century Gothic"/>
              </a:rPr>
              <a:t>…</a:t>
            </a:r>
            <a:endParaRPr lang="en-US" sz="2200" dirty="0">
              <a:solidFill>
                <a:srgbClr val="7F7F7F"/>
              </a:solidFill>
              <a:latin typeface="Century Gothic"/>
              <a:cs typeface="Century Gothic"/>
            </a:endParaRPr>
          </a:p>
          <a:p>
            <a:pPr>
              <a:lnSpc>
                <a:spcPct val="120000"/>
              </a:lnSpc>
            </a:pPr>
            <a:endParaRPr lang="en-US" sz="2100" b="1" dirty="0">
              <a:solidFill>
                <a:srgbClr val="7F7F7F"/>
              </a:solidFill>
              <a:latin typeface="Century Gothic"/>
              <a:cs typeface="Century Gothic"/>
            </a:endParaRPr>
          </a:p>
          <a:p>
            <a:pPr>
              <a:lnSpc>
                <a:spcPct val="120000"/>
              </a:lnSpc>
            </a:pPr>
            <a:endParaRPr lang="en-IE" sz="2200" dirty="0">
              <a:solidFill>
                <a:srgbClr val="FF0000"/>
              </a:solidFill>
              <a:latin typeface="Century Gothic"/>
              <a:cs typeface="Century Gothic"/>
            </a:endParaRPr>
          </a:p>
          <a:p>
            <a:pPr>
              <a:lnSpc>
                <a:spcPct val="120000"/>
              </a:lnSpc>
            </a:pPr>
            <a:endParaRPr lang="en-IE" sz="2100" dirty="0">
              <a:solidFill>
                <a:srgbClr val="7F7F7F"/>
              </a:solidFill>
              <a:latin typeface="Century Gothic"/>
              <a:cs typeface="Century Gothic"/>
            </a:endParaRPr>
          </a:p>
        </p:txBody>
      </p:sp>
      <p:sp>
        <p:nvSpPr>
          <p:cNvPr id="3" name="TextBox 2"/>
          <p:cNvSpPr txBox="1"/>
          <p:nvPr/>
        </p:nvSpPr>
        <p:spPr>
          <a:xfrm>
            <a:off x="1187358" y="535905"/>
            <a:ext cx="6921648" cy="646331"/>
          </a:xfrm>
          <a:prstGeom prst="rect">
            <a:avLst/>
          </a:prstGeom>
          <a:noFill/>
        </p:spPr>
        <p:txBody>
          <a:bodyPr wrap="square" lIns="91433" tIns="45717" rIns="91433" bIns="45717" rtlCol="0">
            <a:spAutoFit/>
          </a:bodyPr>
          <a:lstStyle/>
          <a:p>
            <a:r>
              <a:rPr lang="en-IE" sz="3600" dirty="0">
                <a:solidFill>
                  <a:srgbClr val="7F7F7F"/>
                </a:solidFill>
                <a:latin typeface="Century Gothic"/>
                <a:cs typeface="Century Gothic"/>
              </a:rPr>
              <a:t>What is Marketing</a:t>
            </a:r>
          </a:p>
        </p:txBody>
      </p:sp>
      <p:sp>
        <p:nvSpPr>
          <p:cNvPr id="6" name="TextBox 5"/>
          <p:cNvSpPr txBox="1"/>
          <p:nvPr/>
        </p:nvSpPr>
        <p:spPr>
          <a:xfrm>
            <a:off x="5234226" y="6620916"/>
            <a:ext cx="1723549" cy="215444"/>
          </a:xfrm>
          <a:prstGeom prst="rect">
            <a:avLst/>
          </a:prstGeom>
          <a:noFill/>
        </p:spPr>
        <p:txBody>
          <a:bodyPr wrap="none" rtlCol="0">
            <a:spAutoFit/>
          </a:bodyPr>
          <a:lstStyle/>
          <a:p>
            <a:r>
              <a:rPr lang="en-US" sz="800" dirty="0" smtClean="0">
                <a:solidFill>
                  <a:srgbClr val="FFFFFF"/>
                </a:solidFill>
              </a:rPr>
              <a:t> </a:t>
            </a:r>
            <a:r>
              <a:rPr lang="en-US" sz="800" dirty="0" smtClean="0">
                <a:solidFill>
                  <a:schemeClr val="bg1">
                    <a:lumMod val="50000"/>
                  </a:schemeClr>
                </a:solidFill>
              </a:rPr>
              <a:t>© Copyright MBA Global AML 2017</a:t>
            </a:r>
            <a:endParaRPr lang="en-US" sz="800" dirty="0">
              <a:solidFill>
                <a:schemeClr val="bg1">
                  <a:lumMod val="50000"/>
                </a:schemeClr>
              </a:solidFill>
            </a:endParaRPr>
          </a:p>
        </p:txBody>
      </p:sp>
    </p:spTree>
    <p:custDataLst>
      <p:tags r:id="rId1"/>
    </p:custDataLst>
    <p:extLst>
      <p:ext uri="{BB962C8B-B14F-4D97-AF65-F5344CB8AC3E}">
        <p14:creationId xmlns:p14="http://schemas.microsoft.com/office/powerpoint/2010/main" val="1182353866"/>
      </p:ext>
    </p:extLst>
  </p:cSld>
  <p:clrMapOvr>
    <a:masterClrMapping/>
  </p:clrMapOvr>
  <mc:AlternateContent xmlns:mc="http://schemas.openxmlformats.org/markup-compatibility/2006" xmlns:p14="http://schemas.microsoft.com/office/powerpoint/2010/main">
    <mc:Choice Requires="p14">
      <p:transition spd="med" p14:dur="700" advTm="30276">
        <p:fade/>
      </p:transition>
    </mc:Choice>
    <mc:Fallback xmlns="">
      <p:transition spd="med" advTm="30276">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5976130"/>
            <a:ext cx="12192000" cy="663678"/>
          </a:xfrm>
          <a:prstGeom prst="rect">
            <a:avLst/>
          </a:prstGeom>
          <a:solidFill>
            <a:srgbClr val="021E2E"/>
          </a:solidFill>
          <a:ln>
            <a:noFill/>
          </a:ln>
        </p:spPr>
        <p:style>
          <a:lnRef idx="1">
            <a:schemeClr val="accent1"/>
          </a:lnRef>
          <a:fillRef idx="3">
            <a:schemeClr val="accent1"/>
          </a:fillRef>
          <a:effectRef idx="2">
            <a:schemeClr val="accent1"/>
          </a:effectRef>
          <a:fontRef idx="minor">
            <a:schemeClr val="lt1"/>
          </a:fontRef>
        </p:style>
        <p:txBody>
          <a:bodyPr lIns="91433" tIns="45717" rIns="91433" bIns="45717" rtlCol="0" anchor="ctr"/>
          <a:lstStyle/>
          <a:p>
            <a:pPr algn="ctr"/>
            <a:endParaRPr lang="en-IE" dirty="0"/>
          </a:p>
        </p:txBody>
      </p:sp>
      <p:pic>
        <p:nvPicPr>
          <p:cNvPr id="7" name="Picture 6" descr="instituteLGE.jpg"/>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0798309" y="5358634"/>
            <a:ext cx="854848" cy="865624"/>
          </a:xfrm>
          <a:prstGeom prst="rect">
            <a:avLst/>
          </a:prstGeom>
          <a:ln w="38100">
            <a:solidFill>
              <a:schemeClr val="bg1"/>
            </a:solidFill>
            <a:miter lim="800000"/>
          </a:ln>
        </p:spPr>
      </p:pic>
      <p:sp>
        <p:nvSpPr>
          <p:cNvPr id="2" name="Rectangle 1"/>
          <p:cNvSpPr/>
          <p:nvPr/>
        </p:nvSpPr>
        <p:spPr>
          <a:xfrm>
            <a:off x="1226641" y="1262641"/>
            <a:ext cx="9898743" cy="4938268"/>
          </a:xfrm>
          <a:prstGeom prst="rect">
            <a:avLst/>
          </a:prstGeom>
        </p:spPr>
        <p:txBody>
          <a:bodyPr wrap="square" lIns="91433" tIns="45717" rIns="91433" bIns="45717">
            <a:spAutoFit/>
          </a:bodyPr>
          <a:lstStyle/>
          <a:p>
            <a:pPr>
              <a:lnSpc>
                <a:spcPct val="120000"/>
              </a:lnSpc>
            </a:pPr>
            <a:r>
              <a:rPr lang="en-US" sz="2200" b="1" dirty="0">
                <a:solidFill>
                  <a:schemeClr val="bg1">
                    <a:lumMod val="50000"/>
                  </a:schemeClr>
                </a:solidFill>
                <a:latin typeface="Century Gothic"/>
                <a:cs typeface="Century Gothic"/>
              </a:rPr>
              <a:t>Marketing </a:t>
            </a:r>
            <a:r>
              <a:rPr lang="en-US" sz="2200" b="1" dirty="0" smtClean="0">
                <a:solidFill>
                  <a:schemeClr val="bg1">
                    <a:lumMod val="50000"/>
                  </a:schemeClr>
                </a:solidFill>
                <a:latin typeface="Century Gothic"/>
                <a:cs typeface="Century Gothic"/>
              </a:rPr>
              <a:t>is </a:t>
            </a:r>
            <a:r>
              <a:rPr lang="en-US" sz="2200" b="1" dirty="0">
                <a:solidFill>
                  <a:schemeClr val="bg1">
                    <a:lumMod val="50000"/>
                  </a:schemeClr>
                </a:solidFill>
                <a:latin typeface="Century Gothic"/>
                <a:cs typeface="Century Gothic"/>
              </a:rPr>
              <a:t>-  </a:t>
            </a:r>
          </a:p>
          <a:p>
            <a:pPr marL="342874" indent="-342874">
              <a:lnSpc>
                <a:spcPct val="120000"/>
              </a:lnSpc>
              <a:buFont typeface="Arial"/>
              <a:buChar char="•"/>
            </a:pPr>
            <a:r>
              <a:rPr lang="en-US" sz="2200" dirty="0">
                <a:solidFill>
                  <a:schemeClr val="bg1">
                    <a:lumMod val="50000"/>
                  </a:schemeClr>
                </a:solidFill>
                <a:latin typeface="Century Gothic"/>
                <a:cs typeface="Century Gothic"/>
              </a:rPr>
              <a:t>t</a:t>
            </a:r>
            <a:r>
              <a:rPr lang="en-US" sz="2200" dirty="0" smtClean="0">
                <a:solidFill>
                  <a:schemeClr val="bg1">
                    <a:lumMod val="50000"/>
                  </a:schemeClr>
                </a:solidFill>
                <a:latin typeface="Century Gothic"/>
                <a:cs typeface="Century Gothic"/>
              </a:rPr>
              <a:t>he activity</a:t>
            </a:r>
            <a:endParaRPr lang="en-US" sz="2200" dirty="0">
              <a:solidFill>
                <a:schemeClr val="bg1">
                  <a:lumMod val="50000"/>
                </a:schemeClr>
              </a:solidFill>
              <a:latin typeface="Century Gothic"/>
              <a:cs typeface="Century Gothic"/>
            </a:endParaRPr>
          </a:p>
          <a:p>
            <a:pPr marL="342874" indent="-342874">
              <a:lnSpc>
                <a:spcPct val="120000"/>
              </a:lnSpc>
              <a:buFont typeface="Arial"/>
              <a:buChar char="•"/>
            </a:pPr>
            <a:r>
              <a:rPr lang="en-US" sz="2200" dirty="0">
                <a:solidFill>
                  <a:schemeClr val="bg1">
                    <a:lumMod val="50000"/>
                  </a:schemeClr>
                </a:solidFill>
                <a:latin typeface="Century Gothic"/>
                <a:cs typeface="Century Gothic"/>
              </a:rPr>
              <a:t>set of institutions and processes </a:t>
            </a:r>
          </a:p>
          <a:p>
            <a:pPr>
              <a:lnSpc>
                <a:spcPct val="120000"/>
              </a:lnSpc>
            </a:pPr>
            <a:r>
              <a:rPr lang="en-US" sz="2200" b="1" dirty="0">
                <a:solidFill>
                  <a:schemeClr val="bg1">
                    <a:lumMod val="50000"/>
                  </a:schemeClr>
                </a:solidFill>
                <a:latin typeface="Century Gothic"/>
                <a:cs typeface="Century Gothic"/>
              </a:rPr>
              <a:t>for </a:t>
            </a:r>
          </a:p>
          <a:p>
            <a:pPr marL="342874" indent="-342874">
              <a:lnSpc>
                <a:spcPct val="120000"/>
              </a:lnSpc>
              <a:buFont typeface="Arial"/>
              <a:buChar char="•"/>
            </a:pPr>
            <a:r>
              <a:rPr lang="en-US" sz="2200" dirty="0">
                <a:solidFill>
                  <a:schemeClr val="bg1">
                    <a:lumMod val="50000"/>
                  </a:schemeClr>
                </a:solidFill>
                <a:latin typeface="Century Gothic"/>
                <a:cs typeface="Century Gothic"/>
              </a:rPr>
              <a:t>creating, communicating, delivering </a:t>
            </a:r>
          </a:p>
          <a:p>
            <a:pPr>
              <a:lnSpc>
                <a:spcPct val="120000"/>
              </a:lnSpc>
            </a:pPr>
            <a:r>
              <a:rPr lang="en-US" sz="2200" b="1" dirty="0">
                <a:solidFill>
                  <a:schemeClr val="bg1">
                    <a:lumMod val="50000"/>
                  </a:schemeClr>
                </a:solidFill>
                <a:latin typeface="Century Gothic"/>
                <a:cs typeface="Century Gothic"/>
              </a:rPr>
              <a:t>and </a:t>
            </a:r>
          </a:p>
          <a:p>
            <a:pPr marL="342874" indent="-342874">
              <a:lnSpc>
                <a:spcPct val="120000"/>
              </a:lnSpc>
              <a:buFont typeface="Arial"/>
              <a:buChar char="•"/>
            </a:pPr>
            <a:r>
              <a:rPr lang="en-US" sz="2200" dirty="0">
                <a:solidFill>
                  <a:schemeClr val="bg1">
                    <a:lumMod val="50000"/>
                  </a:schemeClr>
                </a:solidFill>
                <a:latin typeface="Century Gothic"/>
                <a:cs typeface="Century Gothic"/>
              </a:rPr>
              <a:t>exchanging offerings that have value </a:t>
            </a:r>
            <a:endParaRPr lang="en-US" sz="2200" dirty="0" smtClean="0">
              <a:solidFill>
                <a:schemeClr val="bg1">
                  <a:lumMod val="50000"/>
                </a:schemeClr>
              </a:solidFill>
              <a:latin typeface="Century Gothic"/>
              <a:cs typeface="Century Gothic"/>
            </a:endParaRPr>
          </a:p>
          <a:p>
            <a:pPr>
              <a:lnSpc>
                <a:spcPct val="120000"/>
              </a:lnSpc>
            </a:pPr>
            <a:r>
              <a:rPr lang="en-US" sz="2200" b="1" dirty="0" smtClean="0">
                <a:solidFill>
                  <a:schemeClr val="bg1">
                    <a:lumMod val="50000"/>
                  </a:schemeClr>
                </a:solidFill>
                <a:latin typeface="Century Gothic"/>
                <a:cs typeface="Century Gothic"/>
              </a:rPr>
              <a:t>for</a:t>
            </a:r>
            <a:r>
              <a:rPr lang="en-US" sz="2200" dirty="0" smtClean="0">
                <a:solidFill>
                  <a:schemeClr val="bg1">
                    <a:lumMod val="50000"/>
                  </a:schemeClr>
                </a:solidFill>
                <a:latin typeface="Century Gothic"/>
                <a:cs typeface="Century Gothic"/>
              </a:rPr>
              <a:t> </a:t>
            </a:r>
            <a:endParaRPr lang="en-US" sz="2200" dirty="0">
              <a:solidFill>
                <a:schemeClr val="bg1">
                  <a:lumMod val="50000"/>
                </a:schemeClr>
              </a:solidFill>
              <a:latin typeface="Century Gothic"/>
              <a:cs typeface="Century Gothic"/>
            </a:endParaRPr>
          </a:p>
          <a:p>
            <a:pPr marL="342874" indent="-342874">
              <a:lnSpc>
                <a:spcPct val="120000"/>
              </a:lnSpc>
              <a:buFont typeface="Arial"/>
              <a:buChar char="•"/>
            </a:pPr>
            <a:r>
              <a:rPr lang="en-US" sz="2200" dirty="0">
                <a:solidFill>
                  <a:schemeClr val="bg1">
                    <a:lumMod val="50000"/>
                  </a:schemeClr>
                </a:solidFill>
                <a:latin typeface="Century Gothic"/>
                <a:cs typeface="Century Gothic"/>
              </a:rPr>
              <a:t>customers, clients</a:t>
            </a:r>
          </a:p>
          <a:p>
            <a:pPr marL="342874" indent="-342874">
              <a:lnSpc>
                <a:spcPct val="120000"/>
              </a:lnSpc>
              <a:buFont typeface="Arial"/>
              <a:buChar char="•"/>
            </a:pPr>
            <a:r>
              <a:rPr lang="en-US" sz="2200" dirty="0">
                <a:solidFill>
                  <a:schemeClr val="bg1">
                    <a:lumMod val="50000"/>
                  </a:schemeClr>
                </a:solidFill>
                <a:latin typeface="Century Gothic"/>
                <a:cs typeface="Century Gothic"/>
              </a:rPr>
              <a:t>partners and society at large</a:t>
            </a:r>
          </a:p>
          <a:p>
            <a:pPr>
              <a:lnSpc>
                <a:spcPct val="120000"/>
              </a:lnSpc>
            </a:pPr>
            <a:endParaRPr lang="en-IE" sz="2200" dirty="0">
              <a:solidFill>
                <a:srgbClr val="FF0000"/>
              </a:solidFill>
              <a:latin typeface="Century Gothic"/>
              <a:cs typeface="Century Gothic"/>
            </a:endParaRPr>
          </a:p>
          <a:p>
            <a:pPr>
              <a:lnSpc>
                <a:spcPct val="120000"/>
              </a:lnSpc>
            </a:pPr>
            <a:endParaRPr lang="en-IE" sz="2100" dirty="0">
              <a:solidFill>
                <a:srgbClr val="7F7F7F"/>
              </a:solidFill>
              <a:latin typeface="Century Gothic"/>
              <a:cs typeface="Century Gothic"/>
            </a:endParaRPr>
          </a:p>
        </p:txBody>
      </p:sp>
      <p:sp>
        <p:nvSpPr>
          <p:cNvPr id="3" name="TextBox 2"/>
          <p:cNvSpPr txBox="1"/>
          <p:nvPr/>
        </p:nvSpPr>
        <p:spPr>
          <a:xfrm>
            <a:off x="1187358" y="535905"/>
            <a:ext cx="6921648" cy="646331"/>
          </a:xfrm>
          <a:prstGeom prst="rect">
            <a:avLst/>
          </a:prstGeom>
          <a:noFill/>
        </p:spPr>
        <p:txBody>
          <a:bodyPr wrap="square" lIns="91433" tIns="45717" rIns="91433" bIns="45717" rtlCol="0">
            <a:spAutoFit/>
          </a:bodyPr>
          <a:lstStyle/>
          <a:p>
            <a:r>
              <a:rPr lang="en-IE" sz="3600" dirty="0">
                <a:solidFill>
                  <a:srgbClr val="7F7F7F"/>
                </a:solidFill>
                <a:latin typeface="Century Gothic"/>
                <a:cs typeface="Century Gothic"/>
              </a:rPr>
              <a:t>What is Marketing</a:t>
            </a:r>
          </a:p>
        </p:txBody>
      </p:sp>
      <p:sp>
        <p:nvSpPr>
          <p:cNvPr id="6" name="TextBox 5"/>
          <p:cNvSpPr txBox="1"/>
          <p:nvPr/>
        </p:nvSpPr>
        <p:spPr>
          <a:xfrm>
            <a:off x="5234226" y="6620916"/>
            <a:ext cx="1723549" cy="215444"/>
          </a:xfrm>
          <a:prstGeom prst="rect">
            <a:avLst/>
          </a:prstGeom>
          <a:noFill/>
        </p:spPr>
        <p:txBody>
          <a:bodyPr wrap="none" rtlCol="0">
            <a:spAutoFit/>
          </a:bodyPr>
          <a:lstStyle/>
          <a:p>
            <a:r>
              <a:rPr lang="en-US" sz="800" dirty="0" smtClean="0">
                <a:solidFill>
                  <a:srgbClr val="FFFFFF"/>
                </a:solidFill>
              </a:rPr>
              <a:t> </a:t>
            </a:r>
            <a:r>
              <a:rPr lang="en-US" sz="800" dirty="0" smtClean="0">
                <a:solidFill>
                  <a:schemeClr val="bg1">
                    <a:lumMod val="50000"/>
                  </a:schemeClr>
                </a:solidFill>
              </a:rPr>
              <a:t>© Copyright MBA Global AML 2017</a:t>
            </a:r>
            <a:endParaRPr lang="en-US" sz="800" dirty="0">
              <a:solidFill>
                <a:schemeClr val="bg1">
                  <a:lumMod val="50000"/>
                </a:schemeClr>
              </a:solidFill>
            </a:endParaRPr>
          </a:p>
        </p:txBody>
      </p:sp>
    </p:spTree>
    <p:custDataLst>
      <p:tags r:id="rId1"/>
    </p:custDataLst>
    <p:extLst>
      <p:ext uri="{BB962C8B-B14F-4D97-AF65-F5344CB8AC3E}">
        <p14:creationId xmlns:p14="http://schemas.microsoft.com/office/powerpoint/2010/main" val="1213068836"/>
      </p:ext>
    </p:extLst>
  </p:cSld>
  <p:clrMapOvr>
    <a:masterClrMapping/>
  </p:clrMapOvr>
  <mc:AlternateContent xmlns:mc="http://schemas.openxmlformats.org/markup-compatibility/2006" xmlns:p14="http://schemas.microsoft.com/office/powerpoint/2010/main">
    <mc:Choice Requires="p14">
      <p:transition spd="med" p14:dur="700" advTm="30276">
        <p:fade/>
      </p:transition>
    </mc:Choice>
    <mc:Fallback xmlns="">
      <p:transition spd="med" advTm="30276">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fade">
                                      <p:cBhvr>
                                        <p:cTn id="42" dur="500"/>
                                        <p:tgtEl>
                                          <p:spTgt spid="2">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Effect transition="in" filter="fade">
                                      <p:cBhvr>
                                        <p:cTn id="47" dur="500"/>
                                        <p:tgtEl>
                                          <p:spTgt spid="2">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2">
                                            <p:txEl>
                                              <p:pRg st="9" end="9"/>
                                            </p:txEl>
                                          </p:spTgt>
                                        </p:tgtEl>
                                        <p:attrNameLst>
                                          <p:attrName>style.visibility</p:attrName>
                                        </p:attrNameLst>
                                      </p:cBhvr>
                                      <p:to>
                                        <p:strVal val="visible"/>
                                      </p:to>
                                    </p:set>
                                    <p:animEffect transition="in" filter="fade">
                                      <p:cBhvr>
                                        <p:cTn id="52" dur="500"/>
                                        <p:tgtEl>
                                          <p:spTgt spid="2">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5976130"/>
            <a:ext cx="12192000" cy="663678"/>
          </a:xfrm>
          <a:prstGeom prst="rect">
            <a:avLst/>
          </a:prstGeom>
          <a:solidFill>
            <a:srgbClr val="021E2E"/>
          </a:solidFill>
          <a:ln>
            <a:noFill/>
          </a:ln>
        </p:spPr>
        <p:style>
          <a:lnRef idx="1">
            <a:schemeClr val="accent1"/>
          </a:lnRef>
          <a:fillRef idx="3">
            <a:schemeClr val="accent1"/>
          </a:fillRef>
          <a:effectRef idx="2">
            <a:schemeClr val="accent1"/>
          </a:effectRef>
          <a:fontRef idx="minor">
            <a:schemeClr val="lt1"/>
          </a:fontRef>
        </p:style>
        <p:txBody>
          <a:bodyPr lIns="91433" tIns="45717" rIns="91433" bIns="45717" rtlCol="0" anchor="ctr"/>
          <a:lstStyle/>
          <a:p>
            <a:pPr algn="ctr"/>
            <a:endParaRPr lang="en-IE" dirty="0"/>
          </a:p>
        </p:txBody>
      </p:sp>
      <p:pic>
        <p:nvPicPr>
          <p:cNvPr id="7" name="Picture 6" descr="instituteLGE.jpg"/>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0798309" y="5358634"/>
            <a:ext cx="854848" cy="865624"/>
          </a:xfrm>
          <a:prstGeom prst="rect">
            <a:avLst/>
          </a:prstGeom>
          <a:ln w="38100">
            <a:solidFill>
              <a:schemeClr val="bg1"/>
            </a:solidFill>
            <a:miter lim="800000"/>
          </a:ln>
        </p:spPr>
      </p:pic>
      <p:sp>
        <p:nvSpPr>
          <p:cNvPr id="2" name="Rectangle 1"/>
          <p:cNvSpPr/>
          <p:nvPr/>
        </p:nvSpPr>
        <p:spPr>
          <a:xfrm>
            <a:off x="1226641" y="1247260"/>
            <a:ext cx="9898743" cy="5104469"/>
          </a:xfrm>
          <a:prstGeom prst="rect">
            <a:avLst/>
          </a:prstGeom>
        </p:spPr>
        <p:txBody>
          <a:bodyPr wrap="square" lIns="91433" tIns="45717" rIns="91433" bIns="45717">
            <a:spAutoFit/>
          </a:bodyPr>
          <a:lstStyle/>
          <a:p>
            <a:r>
              <a:rPr lang="en-US" sz="2100" dirty="0">
                <a:solidFill>
                  <a:srgbClr val="7F7F7F"/>
                </a:solidFill>
                <a:latin typeface="Century Gothic"/>
                <a:cs typeface="Century Gothic"/>
              </a:rPr>
              <a:t>In other words </a:t>
            </a:r>
            <a:r>
              <a:rPr lang="mr-IN" sz="2100" dirty="0">
                <a:solidFill>
                  <a:srgbClr val="7F7F7F"/>
                </a:solidFill>
                <a:latin typeface="Century Gothic"/>
                <a:cs typeface="Century Gothic"/>
              </a:rPr>
              <a:t>–</a:t>
            </a:r>
            <a:r>
              <a:rPr lang="en-US" sz="2100" dirty="0">
                <a:solidFill>
                  <a:srgbClr val="7F7F7F"/>
                </a:solidFill>
                <a:latin typeface="Century Gothic"/>
                <a:cs typeface="Century Gothic"/>
              </a:rPr>
              <a:t> “</a:t>
            </a:r>
            <a:r>
              <a:rPr lang="en-US" sz="2100" b="1" dirty="0">
                <a:solidFill>
                  <a:srgbClr val="FF0000"/>
                </a:solidFill>
                <a:latin typeface="Century Gothic"/>
                <a:cs typeface="Century Gothic"/>
              </a:rPr>
              <a:t>Stakeholders</a:t>
            </a:r>
            <a:r>
              <a:rPr lang="en-US" sz="2100" dirty="0">
                <a:solidFill>
                  <a:srgbClr val="7F7F7F"/>
                </a:solidFill>
                <a:latin typeface="Century Gothic"/>
                <a:cs typeface="Century Gothic"/>
              </a:rPr>
              <a:t>”, that is anyone who has any form of interest in the activities of the company or organisation</a:t>
            </a:r>
          </a:p>
          <a:p>
            <a:endParaRPr lang="en-US" sz="2100" dirty="0">
              <a:solidFill>
                <a:srgbClr val="7F7F7F"/>
              </a:solidFill>
              <a:latin typeface="Century Gothic"/>
              <a:cs typeface="Century Gothic"/>
            </a:endParaRPr>
          </a:p>
          <a:p>
            <a:r>
              <a:rPr lang="en-US" sz="2100" b="1" dirty="0">
                <a:solidFill>
                  <a:srgbClr val="7F7F7F"/>
                </a:solidFill>
                <a:latin typeface="Century Gothic"/>
                <a:cs typeface="Century Gothic"/>
              </a:rPr>
              <a:t>Stakeholders can include:</a:t>
            </a:r>
          </a:p>
          <a:p>
            <a:pPr>
              <a:lnSpc>
                <a:spcPct val="120000"/>
              </a:lnSpc>
            </a:pPr>
            <a:r>
              <a:rPr lang="en-US" sz="2000" dirty="0">
                <a:solidFill>
                  <a:srgbClr val="7F7F7F"/>
                </a:solidFill>
                <a:latin typeface="Century Gothic"/>
                <a:cs typeface="Century Gothic"/>
              </a:rPr>
              <a:t>Founders of the business or organisation </a:t>
            </a:r>
          </a:p>
          <a:p>
            <a:pPr>
              <a:lnSpc>
                <a:spcPct val="120000"/>
              </a:lnSpc>
            </a:pPr>
            <a:r>
              <a:rPr lang="en-US" sz="2000" dirty="0">
                <a:solidFill>
                  <a:srgbClr val="7F7F7F"/>
                </a:solidFill>
                <a:latin typeface="Century Gothic"/>
                <a:cs typeface="Century Gothic"/>
              </a:rPr>
              <a:t>Investors and Lenders</a:t>
            </a:r>
          </a:p>
          <a:p>
            <a:pPr>
              <a:lnSpc>
                <a:spcPct val="120000"/>
              </a:lnSpc>
            </a:pPr>
            <a:r>
              <a:rPr lang="en-US" sz="2000" dirty="0">
                <a:solidFill>
                  <a:srgbClr val="7F7F7F"/>
                </a:solidFill>
                <a:latin typeface="Century Gothic"/>
                <a:cs typeface="Century Gothic"/>
              </a:rPr>
              <a:t>Directors, Managers and staff</a:t>
            </a:r>
          </a:p>
          <a:p>
            <a:pPr>
              <a:lnSpc>
                <a:spcPct val="120000"/>
              </a:lnSpc>
            </a:pPr>
            <a:r>
              <a:rPr lang="en-US" sz="2000" dirty="0">
                <a:solidFill>
                  <a:srgbClr val="7F7F7F"/>
                </a:solidFill>
                <a:latin typeface="Century Gothic"/>
                <a:cs typeface="Century Gothic"/>
              </a:rPr>
              <a:t>Clients and customers</a:t>
            </a:r>
          </a:p>
          <a:p>
            <a:pPr>
              <a:lnSpc>
                <a:spcPct val="120000"/>
              </a:lnSpc>
            </a:pPr>
            <a:r>
              <a:rPr lang="en-US" sz="2000" dirty="0">
                <a:solidFill>
                  <a:srgbClr val="7F7F7F"/>
                </a:solidFill>
                <a:latin typeface="Century Gothic"/>
                <a:cs typeface="Century Gothic"/>
              </a:rPr>
              <a:t>Suppliers and Sub-contractors</a:t>
            </a:r>
          </a:p>
          <a:p>
            <a:pPr>
              <a:lnSpc>
                <a:spcPct val="120000"/>
              </a:lnSpc>
            </a:pPr>
            <a:r>
              <a:rPr lang="en-US" sz="2000" dirty="0">
                <a:solidFill>
                  <a:srgbClr val="7F7F7F"/>
                </a:solidFill>
                <a:latin typeface="Century Gothic"/>
                <a:cs typeface="Century Gothic"/>
              </a:rPr>
              <a:t>It can include anyone who benefits in any way from its activities</a:t>
            </a:r>
          </a:p>
          <a:p>
            <a:pPr>
              <a:lnSpc>
                <a:spcPct val="120000"/>
              </a:lnSpc>
            </a:pPr>
            <a:r>
              <a:rPr lang="en-US" sz="2000" dirty="0">
                <a:solidFill>
                  <a:srgbClr val="7F7F7F"/>
                </a:solidFill>
                <a:latin typeface="Century Gothic"/>
                <a:cs typeface="Century Gothic"/>
              </a:rPr>
              <a:t>More broadly, it can also include anyone affected by a business or organisation such as society or interest groups.</a:t>
            </a:r>
          </a:p>
          <a:p>
            <a:pPr>
              <a:lnSpc>
                <a:spcPct val="120000"/>
              </a:lnSpc>
            </a:pPr>
            <a:endParaRPr lang="en-IE" sz="2100" dirty="0">
              <a:solidFill>
                <a:srgbClr val="FF0000"/>
              </a:solidFill>
              <a:latin typeface="Century Gothic"/>
              <a:cs typeface="Century Gothic"/>
            </a:endParaRPr>
          </a:p>
          <a:p>
            <a:pPr>
              <a:lnSpc>
                <a:spcPct val="120000"/>
              </a:lnSpc>
            </a:pPr>
            <a:endParaRPr lang="en-IE" sz="2100" dirty="0">
              <a:solidFill>
                <a:srgbClr val="7F7F7F"/>
              </a:solidFill>
              <a:latin typeface="Century Gothic"/>
              <a:cs typeface="Century Gothic"/>
            </a:endParaRPr>
          </a:p>
        </p:txBody>
      </p:sp>
      <p:sp>
        <p:nvSpPr>
          <p:cNvPr id="3" name="TextBox 2"/>
          <p:cNvSpPr txBox="1"/>
          <p:nvPr/>
        </p:nvSpPr>
        <p:spPr>
          <a:xfrm>
            <a:off x="1187358" y="535905"/>
            <a:ext cx="6921648" cy="646331"/>
          </a:xfrm>
          <a:prstGeom prst="rect">
            <a:avLst/>
          </a:prstGeom>
          <a:noFill/>
        </p:spPr>
        <p:txBody>
          <a:bodyPr wrap="square" lIns="91433" tIns="45717" rIns="91433" bIns="45717" rtlCol="0">
            <a:spAutoFit/>
          </a:bodyPr>
          <a:lstStyle/>
          <a:p>
            <a:r>
              <a:rPr lang="en-IE" sz="3600" dirty="0">
                <a:solidFill>
                  <a:srgbClr val="7F7F7F"/>
                </a:solidFill>
                <a:latin typeface="Century Gothic"/>
                <a:cs typeface="Century Gothic"/>
              </a:rPr>
              <a:t>What is Marketing</a:t>
            </a:r>
          </a:p>
        </p:txBody>
      </p:sp>
      <p:sp>
        <p:nvSpPr>
          <p:cNvPr id="6" name="TextBox 5"/>
          <p:cNvSpPr txBox="1"/>
          <p:nvPr/>
        </p:nvSpPr>
        <p:spPr>
          <a:xfrm>
            <a:off x="5234226" y="6620916"/>
            <a:ext cx="1723549" cy="215444"/>
          </a:xfrm>
          <a:prstGeom prst="rect">
            <a:avLst/>
          </a:prstGeom>
          <a:noFill/>
        </p:spPr>
        <p:txBody>
          <a:bodyPr wrap="none" rtlCol="0">
            <a:spAutoFit/>
          </a:bodyPr>
          <a:lstStyle/>
          <a:p>
            <a:r>
              <a:rPr lang="en-US" sz="800" dirty="0" smtClean="0">
                <a:solidFill>
                  <a:srgbClr val="FFFFFF"/>
                </a:solidFill>
              </a:rPr>
              <a:t> </a:t>
            </a:r>
            <a:r>
              <a:rPr lang="en-US" sz="800" dirty="0" smtClean="0">
                <a:solidFill>
                  <a:schemeClr val="bg1">
                    <a:lumMod val="50000"/>
                  </a:schemeClr>
                </a:solidFill>
              </a:rPr>
              <a:t>© Copyright MBA Global AML 2017</a:t>
            </a:r>
            <a:endParaRPr lang="en-US" sz="800" dirty="0">
              <a:solidFill>
                <a:schemeClr val="bg1">
                  <a:lumMod val="50000"/>
                </a:schemeClr>
              </a:solidFill>
            </a:endParaRPr>
          </a:p>
        </p:txBody>
      </p:sp>
    </p:spTree>
    <p:custDataLst>
      <p:tags r:id="rId1"/>
    </p:custDataLst>
    <p:extLst>
      <p:ext uri="{BB962C8B-B14F-4D97-AF65-F5344CB8AC3E}">
        <p14:creationId xmlns:p14="http://schemas.microsoft.com/office/powerpoint/2010/main" val="1135483383"/>
      </p:ext>
    </p:extLst>
  </p:cSld>
  <p:clrMapOvr>
    <a:masterClrMapping/>
  </p:clrMapOvr>
  <mc:AlternateContent xmlns:mc="http://schemas.openxmlformats.org/markup-compatibility/2006" xmlns:p14="http://schemas.microsoft.com/office/powerpoint/2010/main">
    <mc:Choice Requires="p14">
      <p:transition spd="med" p14:dur="700" advTm="30276">
        <p:fade/>
      </p:transition>
    </mc:Choice>
    <mc:Fallback xmlns="">
      <p:transition spd="med" advTm="30276">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fade">
                                      <p:cBhvr>
                                        <p:cTn id="17" dur="500"/>
                                        <p:tgtEl>
                                          <p:spTgt spid="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fade">
                                      <p:cBhvr>
                                        <p:cTn id="22" dur="500"/>
                                        <p:tgtEl>
                                          <p:spTgt spid="2">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fade">
                                      <p:cBhvr>
                                        <p:cTn id="27" dur="500"/>
                                        <p:tgtEl>
                                          <p:spTgt spid="2">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
                                            <p:txEl>
                                              <p:pRg st="6" end="6"/>
                                            </p:txEl>
                                          </p:spTgt>
                                        </p:tgtEl>
                                        <p:attrNameLst>
                                          <p:attrName>style.visibility</p:attrName>
                                        </p:attrNameLst>
                                      </p:cBhvr>
                                      <p:to>
                                        <p:strVal val="visible"/>
                                      </p:to>
                                    </p:set>
                                    <p:animEffect transition="in" filter="fade">
                                      <p:cBhvr>
                                        <p:cTn id="32" dur="500"/>
                                        <p:tgtEl>
                                          <p:spTgt spid="2">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Effect transition="in" filter="fade">
                                      <p:cBhvr>
                                        <p:cTn id="37" dur="500"/>
                                        <p:tgtEl>
                                          <p:spTgt spid="2">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2">
                                            <p:txEl>
                                              <p:pRg st="8" end="8"/>
                                            </p:txEl>
                                          </p:spTgt>
                                        </p:tgtEl>
                                        <p:attrNameLst>
                                          <p:attrName>style.visibility</p:attrName>
                                        </p:attrNameLst>
                                      </p:cBhvr>
                                      <p:to>
                                        <p:strVal val="visible"/>
                                      </p:to>
                                    </p:set>
                                    <p:animEffect transition="in" filter="fade">
                                      <p:cBhvr>
                                        <p:cTn id="42" dur="500"/>
                                        <p:tgtEl>
                                          <p:spTgt spid="2">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2">
                                            <p:txEl>
                                              <p:pRg st="9" end="9"/>
                                            </p:txEl>
                                          </p:spTgt>
                                        </p:tgtEl>
                                        <p:attrNameLst>
                                          <p:attrName>style.visibility</p:attrName>
                                        </p:attrNameLst>
                                      </p:cBhvr>
                                      <p:to>
                                        <p:strVal val="visible"/>
                                      </p:to>
                                    </p:set>
                                    <p:animEffect transition="in" filter="fade">
                                      <p:cBhvr>
                                        <p:cTn id="47" dur="500"/>
                                        <p:tgtEl>
                                          <p:spTgt spid="2">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5976130"/>
            <a:ext cx="12192000" cy="663678"/>
          </a:xfrm>
          <a:prstGeom prst="rect">
            <a:avLst/>
          </a:prstGeom>
          <a:solidFill>
            <a:srgbClr val="021E2E"/>
          </a:solidFill>
          <a:ln>
            <a:noFill/>
          </a:ln>
        </p:spPr>
        <p:style>
          <a:lnRef idx="1">
            <a:schemeClr val="accent1"/>
          </a:lnRef>
          <a:fillRef idx="3">
            <a:schemeClr val="accent1"/>
          </a:fillRef>
          <a:effectRef idx="2">
            <a:schemeClr val="accent1"/>
          </a:effectRef>
          <a:fontRef idx="minor">
            <a:schemeClr val="lt1"/>
          </a:fontRef>
        </p:style>
        <p:txBody>
          <a:bodyPr lIns="91433" tIns="45717" rIns="91433" bIns="45717" rtlCol="0" anchor="ctr"/>
          <a:lstStyle/>
          <a:p>
            <a:pPr algn="ctr"/>
            <a:endParaRPr lang="en-IE" dirty="0"/>
          </a:p>
        </p:txBody>
      </p:sp>
      <p:pic>
        <p:nvPicPr>
          <p:cNvPr id="7" name="Picture 6" descr="instituteLGE.jpg"/>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0798309" y="5358634"/>
            <a:ext cx="854848" cy="865624"/>
          </a:xfrm>
          <a:prstGeom prst="rect">
            <a:avLst/>
          </a:prstGeom>
          <a:ln w="38100">
            <a:solidFill>
              <a:schemeClr val="bg1"/>
            </a:solidFill>
            <a:miter lim="800000"/>
          </a:ln>
        </p:spPr>
      </p:pic>
      <p:sp>
        <p:nvSpPr>
          <p:cNvPr id="2" name="Rectangle 1"/>
          <p:cNvSpPr/>
          <p:nvPr/>
        </p:nvSpPr>
        <p:spPr>
          <a:xfrm>
            <a:off x="1226641" y="1512808"/>
            <a:ext cx="9898743" cy="4883382"/>
          </a:xfrm>
          <a:prstGeom prst="rect">
            <a:avLst/>
          </a:prstGeom>
        </p:spPr>
        <p:txBody>
          <a:bodyPr wrap="square" lIns="91433" tIns="45717" rIns="91433" bIns="45717">
            <a:spAutoFit/>
          </a:bodyPr>
          <a:lstStyle/>
          <a:p>
            <a:pPr>
              <a:lnSpc>
                <a:spcPct val="110000"/>
              </a:lnSpc>
            </a:pPr>
            <a:r>
              <a:rPr lang="en-GB" sz="2000" dirty="0">
                <a:solidFill>
                  <a:srgbClr val="7F7F7F"/>
                </a:solidFill>
                <a:latin typeface="Century Gothic"/>
                <a:cs typeface="Century Gothic"/>
              </a:rPr>
              <a:t>Marketing is about preparation. By examination and review of all aspects of the company or organisation, we can determine how best things might be improved.</a:t>
            </a:r>
          </a:p>
          <a:p>
            <a:pPr>
              <a:lnSpc>
                <a:spcPct val="110000"/>
              </a:lnSpc>
            </a:pPr>
            <a:endParaRPr lang="en-GB" sz="2000" b="1" dirty="0">
              <a:solidFill>
                <a:srgbClr val="7F7F7F"/>
              </a:solidFill>
              <a:latin typeface="Century Gothic"/>
              <a:cs typeface="Century Gothic"/>
            </a:endParaRPr>
          </a:p>
          <a:p>
            <a:pPr>
              <a:lnSpc>
                <a:spcPct val="110000"/>
              </a:lnSpc>
            </a:pPr>
            <a:r>
              <a:rPr lang="en-GB" sz="2000" dirty="0">
                <a:solidFill>
                  <a:srgbClr val="7F7F7F"/>
                </a:solidFill>
                <a:latin typeface="Century Gothic"/>
                <a:cs typeface="Century Gothic"/>
              </a:rPr>
              <a:t>It is about ensuring that every department within a business or organisation is as well prepared as it possibly could be, in order to have the very best chance of satisfying the needs and desires of its target audience.</a:t>
            </a:r>
          </a:p>
          <a:p>
            <a:pPr>
              <a:lnSpc>
                <a:spcPct val="110000"/>
              </a:lnSpc>
            </a:pPr>
            <a:endParaRPr lang="en-GB" sz="2000" dirty="0">
              <a:solidFill>
                <a:srgbClr val="7F7F7F"/>
              </a:solidFill>
              <a:latin typeface="Century Gothic"/>
              <a:cs typeface="Century Gothic"/>
            </a:endParaRPr>
          </a:p>
          <a:p>
            <a:pPr>
              <a:lnSpc>
                <a:spcPct val="110000"/>
              </a:lnSpc>
            </a:pPr>
            <a:r>
              <a:rPr lang="en-GB" sz="2000" dirty="0">
                <a:solidFill>
                  <a:srgbClr val="7F7F7F"/>
                </a:solidFill>
                <a:latin typeface="Century Gothic"/>
                <a:cs typeface="Century Gothic"/>
              </a:rPr>
              <a:t>This is not limited to business, or indeed to the private sector. Marketing principles can be carried through to the activities of most ‘actors’ in the economy. For example, Law Practices and the Court System, Hospitals, Civil Service Departments, Charities and many more</a:t>
            </a:r>
            <a:r>
              <a:rPr lang="mr-IN" sz="2000" dirty="0">
                <a:solidFill>
                  <a:srgbClr val="7F7F7F"/>
                </a:solidFill>
                <a:latin typeface="Century Gothic"/>
                <a:cs typeface="Century Gothic"/>
              </a:rPr>
              <a:t>…</a:t>
            </a:r>
            <a:r>
              <a:rPr lang="en-GB" sz="2000" dirty="0">
                <a:solidFill>
                  <a:srgbClr val="7F7F7F"/>
                </a:solidFill>
                <a:latin typeface="Century Gothic"/>
                <a:cs typeface="Century Gothic"/>
              </a:rPr>
              <a:t>including Schools!</a:t>
            </a:r>
          </a:p>
          <a:p>
            <a:pPr>
              <a:lnSpc>
                <a:spcPct val="120000"/>
              </a:lnSpc>
            </a:pPr>
            <a:endParaRPr lang="en-IE" sz="2000" dirty="0">
              <a:solidFill>
                <a:srgbClr val="FF0000"/>
              </a:solidFill>
              <a:latin typeface="Century Gothic"/>
              <a:cs typeface="Century Gothic"/>
            </a:endParaRPr>
          </a:p>
          <a:p>
            <a:pPr>
              <a:lnSpc>
                <a:spcPct val="120000"/>
              </a:lnSpc>
            </a:pPr>
            <a:endParaRPr lang="en-IE" sz="2000" dirty="0">
              <a:solidFill>
                <a:srgbClr val="7F7F7F"/>
              </a:solidFill>
              <a:latin typeface="Century Gothic"/>
              <a:cs typeface="Century Gothic"/>
            </a:endParaRPr>
          </a:p>
        </p:txBody>
      </p:sp>
      <p:sp>
        <p:nvSpPr>
          <p:cNvPr id="3" name="TextBox 2"/>
          <p:cNvSpPr txBox="1"/>
          <p:nvPr/>
        </p:nvSpPr>
        <p:spPr>
          <a:xfrm>
            <a:off x="1187358" y="535905"/>
            <a:ext cx="6921648" cy="646331"/>
          </a:xfrm>
          <a:prstGeom prst="rect">
            <a:avLst/>
          </a:prstGeom>
          <a:noFill/>
        </p:spPr>
        <p:txBody>
          <a:bodyPr wrap="square" lIns="91433" tIns="45717" rIns="91433" bIns="45717" rtlCol="0">
            <a:spAutoFit/>
          </a:bodyPr>
          <a:lstStyle/>
          <a:p>
            <a:r>
              <a:rPr lang="en-IE" sz="3600" dirty="0">
                <a:solidFill>
                  <a:srgbClr val="7F7F7F"/>
                </a:solidFill>
                <a:latin typeface="Century Gothic"/>
                <a:cs typeface="Century Gothic"/>
              </a:rPr>
              <a:t>Marketing is</a:t>
            </a:r>
            <a:r>
              <a:rPr lang="mr-IN" sz="3600" dirty="0">
                <a:solidFill>
                  <a:srgbClr val="7F7F7F"/>
                </a:solidFill>
                <a:latin typeface="Century Gothic"/>
                <a:cs typeface="Century Gothic"/>
              </a:rPr>
              <a:t>…</a:t>
            </a:r>
            <a:endParaRPr lang="en-IE" sz="3600" dirty="0">
              <a:solidFill>
                <a:srgbClr val="7F7F7F"/>
              </a:solidFill>
              <a:latin typeface="Century Gothic"/>
              <a:cs typeface="Century Gothic"/>
            </a:endParaRPr>
          </a:p>
        </p:txBody>
      </p:sp>
      <p:sp>
        <p:nvSpPr>
          <p:cNvPr id="6" name="TextBox 5"/>
          <p:cNvSpPr txBox="1"/>
          <p:nvPr/>
        </p:nvSpPr>
        <p:spPr>
          <a:xfrm>
            <a:off x="5234226" y="6620916"/>
            <a:ext cx="1723549" cy="215444"/>
          </a:xfrm>
          <a:prstGeom prst="rect">
            <a:avLst/>
          </a:prstGeom>
          <a:noFill/>
        </p:spPr>
        <p:txBody>
          <a:bodyPr wrap="none" rtlCol="0">
            <a:spAutoFit/>
          </a:bodyPr>
          <a:lstStyle/>
          <a:p>
            <a:r>
              <a:rPr lang="en-US" sz="800" dirty="0" smtClean="0">
                <a:solidFill>
                  <a:srgbClr val="FFFFFF"/>
                </a:solidFill>
              </a:rPr>
              <a:t> </a:t>
            </a:r>
            <a:r>
              <a:rPr lang="en-US" sz="800" dirty="0" smtClean="0">
                <a:solidFill>
                  <a:schemeClr val="bg1">
                    <a:lumMod val="50000"/>
                  </a:schemeClr>
                </a:solidFill>
              </a:rPr>
              <a:t>© Copyright MBA Global AML 2017</a:t>
            </a:r>
            <a:endParaRPr lang="en-US" sz="800" dirty="0">
              <a:solidFill>
                <a:schemeClr val="bg1">
                  <a:lumMod val="50000"/>
                </a:schemeClr>
              </a:solidFill>
            </a:endParaRPr>
          </a:p>
        </p:txBody>
      </p:sp>
    </p:spTree>
    <p:custDataLst>
      <p:tags r:id="rId1"/>
    </p:custDataLst>
    <p:extLst>
      <p:ext uri="{BB962C8B-B14F-4D97-AF65-F5344CB8AC3E}">
        <p14:creationId xmlns:p14="http://schemas.microsoft.com/office/powerpoint/2010/main" val="2707468576"/>
      </p:ext>
    </p:extLst>
  </p:cSld>
  <p:clrMapOvr>
    <a:masterClrMapping/>
  </p:clrMapOvr>
  <mc:AlternateContent xmlns:mc="http://schemas.openxmlformats.org/markup-compatibility/2006" xmlns:p14="http://schemas.microsoft.com/office/powerpoint/2010/main">
    <mc:Choice Requires="p14">
      <p:transition spd="med" p14:dur="700" advTm="30276">
        <p:fade/>
      </p:transition>
    </mc:Choice>
    <mc:Fallback xmlns="">
      <p:transition spd="med" advTm="30276">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fade">
                                      <p:cBhvr>
                                        <p:cTn id="1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5976130"/>
            <a:ext cx="12192000" cy="663678"/>
          </a:xfrm>
          <a:prstGeom prst="rect">
            <a:avLst/>
          </a:prstGeom>
          <a:solidFill>
            <a:srgbClr val="021E2E"/>
          </a:solidFill>
          <a:ln>
            <a:noFill/>
          </a:ln>
        </p:spPr>
        <p:style>
          <a:lnRef idx="1">
            <a:schemeClr val="accent1"/>
          </a:lnRef>
          <a:fillRef idx="3">
            <a:schemeClr val="accent1"/>
          </a:fillRef>
          <a:effectRef idx="2">
            <a:schemeClr val="accent1"/>
          </a:effectRef>
          <a:fontRef idx="minor">
            <a:schemeClr val="lt1"/>
          </a:fontRef>
        </p:style>
        <p:txBody>
          <a:bodyPr lIns="91433" tIns="45717" rIns="91433" bIns="45717" rtlCol="0" anchor="ctr"/>
          <a:lstStyle/>
          <a:p>
            <a:pPr algn="ctr"/>
            <a:endParaRPr lang="en-IE" dirty="0"/>
          </a:p>
        </p:txBody>
      </p:sp>
      <p:pic>
        <p:nvPicPr>
          <p:cNvPr id="7" name="Picture 6" descr="instituteLGE.jpg"/>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0798309" y="5358634"/>
            <a:ext cx="854848" cy="865624"/>
          </a:xfrm>
          <a:prstGeom prst="rect">
            <a:avLst/>
          </a:prstGeom>
          <a:ln w="38100">
            <a:solidFill>
              <a:schemeClr val="bg1"/>
            </a:solidFill>
            <a:miter lim="800000"/>
          </a:ln>
        </p:spPr>
      </p:pic>
      <p:sp>
        <p:nvSpPr>
          <p:cNvPr id="2" name="Rectangle 1"/>
          <p:cNvSpPr/>
          <p:nvPr/>
        </p:nvSpPr>
        <p:spPr>
          <a:xfrm>
            <a:off x="1226641" y="1512808"/>
            <a:ext cx="9898743" cy="3104433"/>
          </a:xfrm>
          <a:prstGeom prst="rect">
            <a:avLst/>
          </a:prstGeom>
        </p:spPr>
        <p:txBody>
          <a:bodyPr wrap="square" lIns="91433" tIns="45717" rIns="91433" bIns="45717">
            <a:spAutoFit/>
          </a:bodyPr>
          <a:lstStyle/>
          <a:p>
            <a:pPr>
              <a:lnSpc>
                <a:spcPct val="120000"/>
              </a:lnSpc>
            </a:pPr>
            <a:r>
              <a:rPr lang="en-IE" sz="2200" dirty="0">
                <a:solidFill>
                  <a:schemeClr val="bg1">
                    <a:lumMod val="50000"/>
                  </a:schemeClr>
                </a:solidFill>
                <a:latin typeface="Century Gothic"/>
                <a:cs typeface="Century Gothic"/>
              </a:rPr>
              <a:t>Getting on the team</a:t>
            </a:r>
            <a:r>
              <a:rPr lang="en-IE" sz="2200" dirty="0">
                <a:solidFill>
                  <a:schemeClr val="bg1">
                    <a:lumMod val="50000"/>
                  </a:schemeClr>
                </a:solidFill>
                <a:latin typeface="Arial"/>
                <a:cs typeface="Arial"/>
              </a:rPr>
              <a:t>?</a:t>
            </a:r>
          </a:p>
          <a:p>
            <a:pPr>
              <a:lnSpc>
                <a:spcPct val="120000"/>
              </a:lnSpc>
            </a:pPr>
            <a:endParaRPr lang="en-IE" sz="2200" dirty="0">
              <a:solidFill>
                <a:schemeClr val="bg1">
                  <a:lumMod val="50000"/>
                </a:schemeClr>
              </a:solidFill>
              <a:latin typeface="Century Gothic"/>
              <a:cs typeface="Century Gothic"/>
            </a:endParaRPr>
          </a:p>
          <a:p>
            <a:pPr>
              <a:lnSpc>
                <a:spcPct val="120000"/>
              </a:lnSpc>
            </a:pPr>
            <a:r>
              <a:rPr lang="en-IE" sz="2200" dirty="0">
                <a:solidFill>
                  <a:schemeClr val="bg1">
                    <a:lumMod val="50000"/>
                  </a:schemeClr>
                </a:solidFill>
                <a:latin typeface="Century Gothic"/>
                <a:cs typeface="Century Gothic"/>
              </a:rPr>
              <a:t>Getting a part-time job</a:t>
            </a:r>
            <a:r>
              <a:rPr lang="en-IE" sz="2200" dirty="0">
                <a:solidFill>
                  <a:schemeClr val="bg1">
                    <a:lumMod val="50000"/>
                  </a:schemeClr>
                </a:solidFill>
                <a:latin typeface="Arial"/>
                <a:cs typeface="Arial"/>
              </a:rPr>
              <a:t>?</a:t>
            </a:r>
          </a:p>
          <a:p>
            <a:pPr>
              <a:lnSpc>
                <a:spcPct val="120000"/>
              </a:lnSpc>
            </a:pPr>
            <a:endParaRPr lang="en-IE" sz="2200" dirty="0">
              <a:solidFill>
                <a:schemeClr val="bg1">
                  <a:lumMod val="50000"/>
                </a:schemeClr>
              </a:solidFill>
              <a:latin typeface="Century Gothic"/>
              <a:cs typeface="Century Gothic"/>
            </a:endParaRPr>
          </a:p>
          <a:p>
            <a:pPr>
              <a:lnSpc>
                <a:spcPct val="120000"/>
              </a:lnSpc>
            </a:pPr>
            <a:r>
              <a:rPr lang="en-IE" sz="2200" dirty="0">
                <a:solidFill>
                  <a:schemeClr val="bg1">
                    <a:lumMod val="50000"/>
                  </a:schemeClr>
                </a:solidFill>
                <a:latin typeface="Century Gothic"/>
                <a:cs typeface="Century Gothic"/>
              </a:rPr>
              <a:t>Going for an interview</a:t>
            </a:r>
            <a:r>
              <a:rPr lang="en-IE" sz="2200" dirty="0">
                <a:solidFill>
                  <a:schemeClr val="bg1">
                    <a:lumMod val="50000"/>
                  </a:schemeClr>
                </a:solidFill>
                <a:latin typeface="Arial"/>
                <a:cs typeface="Arial"/>
              </a:rPr>
              <a:t>?</a:t>
            </a:r>
          </a:p>
          <a:p>
            <a:pPr>
              <a:lnSpc>
                <a:spcPct val="120000"/>
              </a:lnSpc>
            </a:pPr>
            <a:endParaRPr lang="en-IE" sz="2200" dirty="0">
              <a:solidFill>
                <a:schemeClr val="bg1">
                  <a:lumMod val="50000"/>
                </a:schemeClr>
              </a:solidFill>
              <a:latin typeface="Arial"/>
              <a:cs typeface="Arial"/>
            </a:endParaRPr>
          </a:p>
          <a:p>
            <a:pPr>
              <a:lnSpc>
                <a:spcPct val="120000"/>
              </a:lnSpc>
            </a:pPr>
            <a:r>
              <a:rPr lang="en-IE" sz="3200" dirty="0">
                <a:solidFill>
                  <a:schemeClr val="bg1">
                    <a:lumMod val="50000"/>
                  </a:schemeClr>
                </a:solidFill>
                <a:latin typeface="Century Gothic"/>
                <a:cs typeface="Century Gothic"/>
              </a:rPr>
              <a:t>What would you do</a:t>
            </a:r>
            <a:r>
              <a:rPr lang="en-IE" sz="3200" dirty="0">
                <a:solidFill>
                  <a:schemeClr val="bg1">
                    <a:lumMod val="50000"/>
                  </a:schemeClr>
                </a:solidFill>
                <a:latin typeface="Arial"/>
                <a:cs typeface="Arial"/>
              </a:rPr>
              <a:t>?</a:t>
            </a:r>
          </a:p>
        </p:txBody>
      </p:sp>
      <p:sp>
        <p:nvSpPr>
          <p:cNvPr id="3" name="TextBox 2"/>
          <p:cNvSpPr txBox="1"/>
          <p:nvPr/>
        </p:nvSpPr>
        <p:spPr>
          <a:xfrm>
            <a:off x="1187358" y="535907"/>
            <a:ext cx="6921648" cy="646325"/>
          </a:xfrm>
          <a:prstGeom prst="rect">
            <a:avLst/>
          </a:prstGeom>
          <a:noFill/>
        </p:spPr>
        <p:txBody>
          <a:bodyPr wrap="square" lIns="91433" tIns="45717" rIns="91433" bIns="45717" rtlCol="0">
            <a:spAutoFit/>
          </a:bodyPr>
          <a:lstStyle/>
          <a:p>
            <a:r>
              <a:rPr lang="en-IE" sz="3600" dirty="0">
                <a:solidFill>
                  <a:srgbClr val="7F7F7F"/>
                </a:solidFill>
                <a:latin typeface="Century Gothic"/>
                <a:cs typeface="Century Gothic"/>
              </a:rPr>
              <a:t>Think about Marketing You!</a:t>
            </a:r>
          </a:p>
        </p:txBody>
      </p:sp>
      <p:sp>
        <p:nvSpPr>
          <p:cNvPr id="6" name="TextBox 5"/>
          <p:cNvSpPr txBox="1"/>
          <p:nvPr/>
        </p:nvSpPr>
        <p:spPr>
          <a:xfrm>
            <a:off x="5234226" y="6620916"/>
            <a:ext cx="1723549" cy="215444"/>
          </a:xfrm>
          <a:prstGeom prst="rect">
            <a:avLst/>
          </a:prstGeom>
          <a:noFill/>
        </p:spPr>
        <p:txBody>
          <a:bodyPr wrap="none" rtlCol="0">
            <a:spAutoFit/>
          </a:bodyPr>
          <a:lstStyle/>
          <a:p>
            <a:r>
              <a:rPr lang="en-US" sz="800" dirty="0" smtClean="0">
                <a:solidFill>
                  <a:srgbClr val="FFFFFF"/>
                </a:solidFill>
              </a:rPr>
              <a:t> </a:t>
            </a:r>
            <a:r>
              <a:rPr lang="en-US" sz="800" dirty="0" smtClean="0">
                <a:solidFill>
                  <a:schemeClr val="bg1">
                    <a:lumMod val="50000"/>
                  </a:schemeClr>
                </a:solidFill>
              </a:rPr>
              <a:t>© Copyright MBA Global AML 2017</a:t>
            </a:r>
            <a:endParaRPr lang="en-US" sz="800" dirty="0">
              <a:solidFill>
                <a:schemeClr val="bg1">
                  <a:lumMod val="50000"/>
                </a:schemeClr>
              </a:solidFill>
            </a:endParaRPr>
          </a:p>
        </p:txBody>
      </p:sp>
    </p:spTree>
    <p:custDataLst>
      <p:tags r:id="rId1"/>
    </p:custDataLst>
    <p:extLst>
      <p:ext uri="{BB962C8B-B14F-4D97-AF65-F5344CB8AC3E}">
        <p14:creationId xmlns:p14="http://schemas.microsoft.com/office/powerpoint/2010/main" val="3653696970"/>
      </p:ext>
    </p:extLst>
  </p:cSld>
  <p:clrMapOvr>
    <a:masterClrMapping/>
  </p:clrMapOvr>
  <mc:AlternateContent xmlns:mc="http://schemas.openxmlformats.org/markup-compatibility/2006" xmlns:p14="http://schemas.microsoft.com/office/powerpoint/2010/main">
    <mc:Choice Requires="p14">
      <p:transition spd="med" p14:dur="700" advTm="30276">
        <p:fade/>
      </p:transition>
    </mc:Choice>
    <mc:Fallback xmlns="">
      <p:transition spd="med" advTm="30276">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5976130"/>
            <a:ext cx="12192000" cy="663678"/>
          </a:xfrm>
          <a:prstGeom prst="rect">
            <a:avLst/>
          </a:prstGeom>
          <a:solidFill>
            <a:srgbClr val="021E2E"/>
          </a:solidFill>
          <a:ln>
            <a:noFill/>
          </a:ln>
        </p:spPr>
        <p:style>
          <a:lnRef idx="1">
            <a:schemeClr val="accent1"/>
          </a:lnRef>
          <a:fillRef idx="3">
            <a:schemeClr val="accent1"/>
          </a:fillRef>
          <a:effectRef idx="2">
            <a:schemeClr val="accent1"/>
          </a:effectRef>
          <a:fontRef idx="minor">
            <a:schemeClr val="lt1"/>
          </a:fontRef>
        </p:style>
        <p:txBody>
          <a:bodyPr lIns="91433" tIns="45717" rIns="91433" bIns="45717" rtlCol="0" anchor="ctr"/>
          <a:lstStyle/>
          <a:p>
            <a:pPr algn="ctr"/>
            <a:endParaRPr lang="en-IE" dirty="0"/>
          </a:p>
        </p:txBody>
      </p:sp>
      <p:pic>
        <p:nvPicPr>
          <p:cNvPr id="7" name="Picture 6" descr="instituteLGE.jpg"/>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0798309" y="5358634"/>
            <a:ext cx="854848" cy="865624"/>
          </a:xfrm>
          <a:prstGeom prst="rect">
            <a:avLst/>
          </a:prstGeom>
          <a:ln w="38100">
            <a:solidFill>
              <a:schemeClr val="bg1"/>
            </a:solidFill>
            <a:miter lim="800000"/>
          </a:ln>
        </p:spPr>
      </p:pic>
      <p:sp>
        <p:nvSpPr>
          <p:cNvPr id="2" name="Rectangle 1"/>
          <p:cNvSpPr/>
          <p:nvPr/>
        </p:nvSpPr>
        <p:spPr>
          <a:xfrm>
            <a:off x="1226641" y="1512808"/>
            <a:ext cx="9898743" cy="4143692"/>
          </a:xfrm>
          <a:prstGeom prst="rect">
            <a:avLst/>
          </a:prstGeom>
        </p:spPr>
        <p:txBody>
          <a:bodyPr wrap="square" lIns="91433" tIns="45717" rIns="91433" bIns="45717">
            <a:spAutoFit/>
          </a:bodyPr>
          <a:lstStyle/>
          <a:p>
            <a:pPr>
              <a:lnSpc>
                <a:spcPct val="120000"/>
              </a:lnSpc>
            </a:pPr>
            <a:r>
              <a:rPr lang="en-IE" sz="2200" b="1" dirty="0">
                <a:solidFill>
                  <a:schemeClr val="bg1">
                    <a:lumMod val="50000"/>
                  </a:schemeClr>
                </a:solidFill>
                <a:latin typeface="Century Gothic"/>
                <a:cs typeface="Century Gothic"/>
              </a:rPr>
              <a:t>What is Marketing?</a:t>
            </a:r>
          </a:p>
          <a:p>
            <a:pPr>
              <a:lnSpc>
                <a:spcPct val="120000"/>
              </a:lnSpc>
            </a:pPr>
            <a:r>
              <a:rPr lang="en-IE" sz="2200" dirty="0">
                <a:solidFill>
                  <a:schemeClr val="bg1">
                    <a:lumMod val="50000"/>
                  </a:schemeClr>
                </a:solidFill>
                <a:latin typeface="Century Gothic"/>
                <a:cs typeface="Century Gothic"/>
              </a:rPr>
              <a:t>Prepare your explanation of what you think marketing is and how it </a:t>
            </a:r>
            <a:r>
              <a:rPr lang="en-IE" sz="2200">
                <a:solidFill>
                  <a:schemeClr val="bg1">
                    <a:lumMod val="50000"/>
                  </a:schemeClr>
                </a:solidFill>
                <a:latin typeface="Century Gothic"/>
                <a:cs typeface="Century Gothic"/>
              </a:rPr>
              <a:t>is </a:t>
            </a:r>
            <a:r>
              <a:rPr lang="en-IE" sz="2200" smtClean="0">
                <a:solidFill>
                  <a:schemeClr val="bg1">
                    <a:lumMod val="50000"/>
                  </a:schemeClr>
                </a:solidFill>
                <a:latin typeface="Century Gothic"/>
                <a:cs typeface="Century Gothic"/>
              </a:rPr>
              <a:t>applied </a:t>
            </a:r>
            <a:r>
              <a:rPr lang="en-IE" sz="2200" dirty="0">
                <a:solidFill>
                  <a:schemeClr val="bg1">
                    <a:lumMod val="50000"/>
                  </a:schemeClr>
                </a:solidFill>
                <a:latin typeface="Century Gothic"/>
                <a:cs typeface="Century Gothic"/>
              </a:rPr>
              <a:t>in practice, giving examples of what that may involve. </a:t>
            </a:r>
          </a:p>
          <a:p>
            <a:pPr>
              <a:lnSpc>
                <a:spcPct val="120000"/>
              </a:lnSpc>
            </a:pPr>
            <a:endParaRPr lang="en-IE" sz="2200" dirty="0">
              <a:solidFill>
                <a:schemeClr val="bg1">
                  <a:lumMod val="50000"/>
                </a:schemeClr>
              </a:solidFill>
              <a:latin typeface="Century Gothic"/>
              <a:cs typeface="Century Gothic"/>
            </a:endParaRPr>
          </a:p>
          <a:p>
            <a:pPr>
              <a:lnSpc>
                <a:spcPct val="120000"/>
              </a:lnSpc>
            </a:pPr>
            <a:r>
              <a:rPr lang="en-IE" sz="2200" dirty="0">
                <a:solidFill>
                  <a:schemeClr val="bg1">
                    <a:lumMod val="50000"/>
                  </a:schemeClr>
                </a:solidFill>
                <a:latin typeface="Century Gothic"/>
                <a:cs typeface="Century Gothic"/>
              </a:rPr>
              <a:t>You can choose any business or organisation. It could be a family business or company, large or small. It could be a charitable or sporting organisation. It may be any profession or it could be a governmental or civil service department.</a:t>
            </a:r>
          </a:p>
          <a:p>
            <a:pPr>
              <a:lnSpc>
                <a:spcPct val="120000"/>
              </a:lnSpc>
            </a:pPr>
            <a:endParaRPr lang="en-IE" sz="2200" dirty="0">
              <a:solidFill>
                <a:schemeClr val="bg1">
                  <a:lumMod val="50000"/>
                </a:schemeClr>
              </a:solidFill>
              <a:latin typeface="Century Gothic"/>
              <a:cs typeface="Century Gothic"/>
            </a:endParaRPr>
          </a:p>
          <a:p>
            <a:pPr>
              <a:lnSpc>
                <a:spcPct val="120000"/>
              </a:lnSpc>
            </a:pPr>
            <a:r>
              <a:rPr lang="en-IE" sz="2200" dirty="0">
                <a:solidFill>
                  <a:schemeClr val="bg1">
                    <a:lumMod val="50000"/>
                  </a:schemeClr>
                </a:solidFill>
                <a:latin typeface="Century Gothic"/>
                <a:cs typeface="Century Gothic"/>
              </a:rPr>
              <a:t>Good luck</a:t>
            </a:r>
            <a:r>
              <a:rPr lang="mr-IN" sz="2200" dirty="0">
                <a:solidFill>
                  <a:schemeClr val="bg1">
                    <a:lumMod val="50000"/>
                  </a:schemeClr>
                </a:solidFill>
                <a:latin typeface="Century Gothic"/>
                <a:cs typeface="Century Gothic"/>
              </a:rPr>
              <a:t>…</a:t>
            </a:r>
            <a:r>
              <a:rPr lang="en-GB" sz="2200" dirty="0">
                <a:solidFill>
                  <a:schemeClr val="bg1">
                    <a:lumMod val="50000"/>
                  </a:schemeClr>
                </a:solidFill>
                <a:latin typeface="Century Gothic"/>
                <a:cs typeface="Century Gothic"/>
              </a:rPr>
              <a:t>and enjoy the task.</a:t>
            </a:r>
            <a:endParaRPr lang="en-IE" sz="2200" dirty="0">
              <a:solidFill>
                <a:schemeClr val="bg1">
                  <a:lumMod val="50000"/>
                </a:schemeClr>
              </a:solidFill>
              <a:latin typeface="Century Gothic"/>
              <a:cs typeface="Century Gothic"/>
            </a:endParaRPr>
          </a:p>
        </p:txBody>
      </p:sp>
      <p:sp>
        <p:nvSpPr>
          <p:cNvPr id="3" name="TextBox 2"/>
          <p:cNvSpPr txBox="1"/>
          <p:nvPr/>
        </p:nvSpPr>
        <p:spPr>
          <a:xfrm>
            <a:off x="1187358" y="535905"/>
            <a:ext cx="6921648" cy="646331"/>
          </a:xfrm>
          <a:prstGeom prst="rect">
            <a:avLst/>
          </a:prstGeom>
          <a:noFill/>
        </p:spPr>
        <p:txBody>
          <a:bodyPr wrap="square" lIns="91433" tIns="45717" rIns="91433" bIns="45717" rtlCol="0">
            <a:spAutoFit/>
          </a:bodyPr>
          <a:lstStyle/>
          <a:p>
            <a:r>
              <a:rPr lang="en-IE" sz="3600" dirty="0">
                <a:solidFill>
                  <a:srgbClr val="7F7F7F"/>
                </a:solidFill>
                <a:latin typeface="Century Gothic"/>
                <a:cs typeface="Century Gothic"/>
              </a:rPr>
              <a:t>Marketing Task</a:t>
            </a:r>
          </a:p>
        </p:txBody>
      </p:sp>
      <p:sp>
        <p:nvSpPr>
          <p:cNvPr id="6" name="TextBox 5"/>
          <p:cNvSpPr txBox="1"/>
          <p:nvPr/>
        </p:nvSpPr>
        <p:spPr>
          <a:xfrm>
            <a:off x="5234226" y="6620916"/>
            <a:ext cx="1723549" cy="215444"/>
          </a:xfrm>
          <a:prstGeom prst="rect">
            <a:avLst/>
          </a:prstGeom>
          <a:noFill/>
        </p:spPr>
        <p:txBody>
          <a:bodyPr wrap="none" rtlCol="0">
            <a:spAutoFit/>
          </a:bodyPr>
          <a:lstStyle/>
          <a:p>
            <a:r>
              <a:rPr lang="en-US" sz="800" dirty="0" smtClean="0">
                <a:solidFill>
                  <a:srgbClr val="FFFFFF"/>
                </a:solidFill>
              </a:rPr>
              <a:t> </a:t>
            </a:r>
            <a:r>
              <a:rPr lang="en-US" sz="800" dirty="0" smtClean="0">
                <a:solidFill>
                  <a:schemeClr val="bg1">
                    <a:lumMod val="50000"/>
                  </a:schemeClr>
                </a:solidFill>
              </a:rPr>
              <a:t>© Copyright MBA Global AML 2017</a:t>
            </a:r>
            <a:endParaRPr lang="en-US" sz="800" dirty="0">
              <a:solidFill>
                <a:schemeClr val="bg1">
                  <a:lumMod val="50000"/>
                </a:schemeClr>
              </a:solidFill>
            </a:endParaRPr>
          </a:p>
        </p:txBody>
      </p:sp>
    </p:spTree>
    <p:custDataLst>
      <p:tags r:id="rId1"/>
    </p:custDataLst>
    <p:extLst>
      <p:ext uri="{BB962C8B-B14F-4D97-AF65-F5344CB8AC3E}">
        <p14:creationId xmlns:p14="http://schemas.microsoft.com/office/powerpoint/2010/main" val="140749583"/>
      </p:ext>
    </p:extLst>
  </p:cSld>
  <p:clrMapOvr>
    <a:masterClrMapping/>
  </p:clrMapOvr>
  <mc:AlternateContent xmlns:mc="http://schemas.openxmlformats.org/markup-compatibility/2006" xmlns:p14="http://schemas.microsoft.com/office/powerpoint/2010/main">
    <mc:Choice Requires="p14">
      <p:transition spd="med" p14:dur="700" advTm="30276">
        <p:fade/>
      </p:transition>
    </mc:Choice>
    <mc:Fallback xmlns="">
      <p:transition spd="med" advTm="30276">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5976130"/>
            <a:ext cx="12192000" cy="663678"/>
          </a:xfrm>
          <a:prstGeom prst="rect">
            <a:avLst/>
          </a:prstGeom>
          <a:solidFill>
            <a:srgbClr val="021E2E"/>
          </a:solidFill>
          <a:ln>
            <a:noFill/>
          </a:ln>
        </p:spPr>
        <p:style>
          <a:lnRef idx="1">
            <a:schemeClr val="accent1"/>
          </a:lnRef>
          <a:fillRef idx="3">
            <a:schemeClr val="accent1"/>
          </a:fillRef>
          <a:effectRef idx="2">
            <a:schemeClr val="accent1"/>
          </a:effectRef>
          <a:fontRef idx="minor">
            <a:schemeClr val="lt1"/>
          </a:fontRef>
        </p:style>
        <p:txBody>
          <a:bodyPr lIns="91433" tIns="45717" rIns="91433" bIns="45717" rtlCol="0" anchor="ctr"/>
          <a:lstStyle/>
          <a:p>
            <a:pPr algn="ctr"/>
            <a:endParaRPr lang="en-IE" dirty="0"/>
          </a:p>
        </p:txBody>
      </p:sp>
      <p:pic>
        <p:nvPicPr>
          <p:cNvPr id="7" name="Picture 6" descr="instituteLGE.jpg"/>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0798309" y="5358634"/>
            <a:ext cx="854848" cy="865624"/>
          </a:xfrm>
          <a:prstGeom prst="rect">
            <a:avLst/>
          </a:prstGeom>
          <a:ln w="38100">
            <a:solidFill>
              <a:schemeClr val="bg1"/>
            </a:solidFill>
            <a:miter lim="800000"/>
          </a:ln>
        </p:spPr>
      </p:pic>
      <p:sp>
        <p:nvSpPr>
          <p:cNvPr id="2" name="Rectangle 1"/>
          <p:cNvSpPr/>
          <p:nvPr/>
        </p:nvSpPr>
        <p:spPr>
          <a:xfrm>
            <a:off x="1226641" y="1326547"/>
            <a:ext cx="9898743" cy="5202444"/>
          </a:xfrm>
          <a:prstGeom prst="rect">
            <a:avLst/>
          </a:prstGeom>
        </p:spPr>
        <p:txBody>
          <a:bodyPr wrap="square" lIns="91433" tIns="45717" rIns="91433" bIns="45717">
            <a:spAutoFit/>
          </a:bodyPr>
          <a:lstStyle/>
          <a:p>
            <a:pPr>
              <a:lnSpc>
                <a:spcPct val="120000"/>
              </a:lnSpc>
            </a:pPr>
            <a:r>
              <a:rPr lang="en-IE" sz="2200" b="1" dirty="0">
                <a:solidFill>
                  <a:schemeClr val="bg1">
                    <a:lumMod val="50000"/>
                  </a:schemeClr>
                </a:solidFill>
                <a:latin typeface="Century Gothic"/>
                <a:cs typeface="Century Gothic"/>
              </a:rPr>
              <a:t>Optional Resources:</a:t>
            </a:r>
          </a:p>
          <a:p>
            <a:pPr>
              <a:lnSpc>
                <a:spcPct val="120000"/>
              </a:lnSpc>
            </a:pPr>
            <a:endParaRPr lang="en-IE" sz="1600" b="1" dirty="0">
              <a:solidFill>
                <a:schemeClr val="bg1">
                  <a:lumMod val="50000"/>
                </a:schemeClr>
              </a:solidFill>
              <a:latin typeface="Century Gothic"/>
              <a:cs typeface="Century Gothic"/>
            </a:endParaRPr>
          </a:p>
          <a:p>
            <a:pPr>
              <a:lnSpc>
                <a:spcPct val="120000"/>
              </a:lnSpc>
            </a:pPr>
            <a:r>
              <a:rPr lang="en-IE" sz="1600" b="1" dirty="0">
                <a:solidFill>
                  <a:schemeClr val="bg1">
                    <a:lumMod val="50000"/>
                  </a:schemeClr>
                </a:solidFill>
                <a:latin typeface="Century Gothic"/>
                <a:cs typeface="Century Gothic"/>
              </a:rPr>
              <a:t>Text</a:t>
            </a:r>
          </a:p>
          <a:p>
            <a:pPr>
              <a:lnSpc>
                <a:spcPct val="120000"/>
              </a:lnSpc>
            </a:pPr>
            <a:r>
              <a:rPr lang="en-IE" sz="2000" dirty="0">
                <a:solidFill>
                  <a:schemeClr val="bg1">
                    <a:lumMod val="50000"/>
                  </a:schemeClr>
                </a:solidFill>
                <a:latin typeface="Century Gothic"/>
                <a:cs typeface="Century Gothic"/>
              </a:rPr>
              <a:t>Principles of Marketing</a:t>
            </a:r>
          </a:p>
          <a:p>
            <a:pPr>
              <a:lnSpc>
                <a:spcPct val="120000"/>
              </a:lnSpc>
            </a:pPr>
            <a:r>
              <a:rPr lang="en-IE" sz="1400" b="1" dirty="0">
                <a:solidFill>
                  <a:schemeClr val="bg1">
                    <a:lumMod val="50000"/>
                  </a:schemeClr>
                </a:solidFill>
                <a:latin typeface="Century Gothic"/>
                <a:cs typeface="Century Gothic"/>
              </a:rPr>
              <a:t>Philip Kotler., Gary Armstrong., John Saunders., Veronica Wong.</a:t>
            </a:r>
          </a:p>
          <a:p>
            <a:pPr>
              <a:lnSpc>
                <a:spcPct val="120000"/>
              </a:lnSpc>
            </a:pPr>
            <a:endParaRPr lang="en-IE" sz="1400" b="1" dirty="0">
              <a:solidFill>
                <a:schemeClr val="bg1">
                  <a:lumMod val="50000"/>
                </a:schemeClr>
              </a:solidFill>
              <a:latin typeface="Century Gothic"/>
              <a:cs typeface="Century Gothic"/>
            </a:endParaRPr>
          </a:p>
          <a:p>
            <a:pPr>
              <a:lnSpc>
                <a:spcPct val="120000"/>
              </a:lnSpc>
            </a:pPr>
            <a:r>
              <a:rPr lang="en-IE" sz="2000" dirty="0">
                <a:solidFill>
                  <a:schemeClr val="bg1">
                    <a:lumMod val="50000"/>
                  </a:schemeClr>
                </a:solidFill>
                <a:latin typeface="Century Gothic"/>
                <a:cs typeface="Century Gothic"/>
              </a:rPr>
              <a:t>Marketing Concepts and Strategies</a:t>
            </a:r>
            <a:endParaRPr lang="en-IE" sz="2000" b="1" dirty="0">
              <a:solidFill>
                <a:schemeClr val="bg1">
                  <a:lumMod val="50000"/>
                </a:schemeClr>
              </a:solidFill>
              <a:latin typeface="Century Gothic"/>
              <a:cs typeface="Century Gothic"/>
            </a:endParaRPr>
          </a:p>
          <a:p>
            <a:pPr>
              <a:lnSpc>
                <a:spcPct val="120000"/>
              </a:lnSpc>
            </a:pPr>
            <a:r>
              <a:rPr lang="en-IE" sz="1400" b="1" dirty="0">
                <a:solidFill>
                  <a:schemeClr val="bg1">
                    <a:lumMod val="50000"/>
                  </a:schemeClr>
                </a:solidFill>
                <a:latin typeface="Century Gothic"/>
                <a:cs typeface="Century Gothic"/>
              </a:rPr>
              <a:t>Sally Dibb., Lyndon Simkin., William M. Pride., O.C.Ferrell.</a:t>
            </a:r>
          </a:p>
          <a:p>
            <a:pPr>
              <a:lnSpc>
                <a:spcPct val="120000"/>
              </a:lnSpc>
            </a:pPr>
            <a:endParaRPr lang="en-IE" sz="1400" b="1" dirty="0">
              <a:solidFill>
                <a:schemeClr val="bg1">
                  <a:lumMod val="50000"/>
                </a:schemeClr>
              </a:solidFill>
              <a:latin typeface="Century Gothic"/>
              <a:cs typeface="Century Gothic"/>
            </a:endParaRPr>
          </a:p>
          <a:p>
            <a:pPr>
              <a:lnSpc>
                <a:spcPct val="80000"/>
              </a:lnSpc>
            </a:pPr>
            <a:r>
              <a:rPr lang="en-IE" sz="1600" b="1" dirty="0">
                <a:solidFill>
                  <a:schemeClr val="bg1">
                    <a:lumMod val="50000"/>
                  </a:schemeClr>
                </a:solidFill>
                <a:latin typeface="Century Gothic"/>
                <a:cs typeface="Century Gothic"/>
              </a:rPr>
              <a:t>Video</a:t>
            </a:r>
            <a:r>
              <a:rPr lang="en-IE" sz="1600" b="1" dirty="0" smtClean="0">
                <a:solidFill>
                  <a:schemeClr val="bg1">
                    <a:lumMod val="50000"/>
                  </a:schemeClr>
                </a:solidFill>
                <a:latin typeface="Century Gothic"/>
                <a:cs typeface="Century Gothic"/>
              </a:rPr>
              <a:t>: (courtesy of YouTube)</a:t>
            </a:r>
            <a:endParaRPr lang="en-IE" sz="1600" dirty="0">
              <a:solidFill>
                <a:schemeClr val="bg1">
                  <a:lumMod val="50000"/>
                </a:schemeClr>
              </a:solidFill>
              <a:latin typeface="Century Gothic"/>
              <a:cs typeface="Century Gothic"/>
            </a:endParaRPr>
          </a:p>
          <a:p>
            <a:pPr>
              <a:lnSpc>
                <a:spcPct val="110000"/>
              </a:lnSpc>
            </a:pPr>
            <a:r>
              <a:rPr lang="en-IE" sz="1600" dirty="0" smtClean="0">
                <a:solidFill>
                  <a:schemeClr val="bg1">
                    <a:lumMod val="50000"/>
                  </a:schemeClr>
                </a:solidFill>
                <a:latin typeface="Century Gothic"/>
                <a:cs typeface="Century Gothic"/>
                <a:hlinkClick r:id="rId4"/>
              </a:rPr>
              <a:t>https</a:t>
            </a:r>
            <a:r>
              <a:rPr lang="en-IE" sz="1600" dirty="0">
                <a:solidFill>
                  <a:schemeClr val="bg1">
                    <a:lumMod val="50000"/>
                  </a:schemeClr>
                </a:solidFill>
                <a:latin typeface="Century Gothic"/>
                <a:cs typeface="Century Gothic"/>
                <a:hlinkClick r:id="rId4"/>
              </a:rPr>
              <a:t>://www.youtube.com/watch?v=i1xz5Kv-7VY</a:t>
            </a:r>
            <a:r>
              <a:rPr lang="en-IE" sz="1600" dirty="0">
                <a:solidFill>
                  <a:schemeClr val="bg1">
                    <a:lumMod val="50000"/>
                  </a:schemeClr>
                </a:solidFill>
                <a:latin typeface="Century Gothic"/>
                <a:cs typeface="Century Gothic"/>
              </a:rPr>
              <a:t> </a:t>
            </a:r>
            <a:endParaRPr lang="en-IE" sz="1600" dirty="0" smtClean="0">
              <a:solidFill>
                <a:schemeClr val="bg1">
                  <a:lumMod val="50000"/>
                </a:schemeClr>
              </a:solidFill>
              <a:latin typeface="Century Gothic"/>
              <a:cs typeface="Century Gothic"/>
            </a:endParaRPr>
          </a:p>
          <a:p>
            <a:pPr>
              <a:lnSpc>
                <a:spcPct val="110000"/>
              </a:lnSpc>
            </a:pPr>
            <a:r>
              <a:rPr lang="en-IE" sz="1600" dirty="0">
                <a:solidFill>
                  <a:schemeClr val="bg1">
                    <a:lumMod val="50000"/>
                  </a:schemeClr>
                </a:solidFill>
                <a:latin typeface="Century Gothic"/>
                <a:cs typeface="Century Gothic"/>
                <a:hlinkClick r:id="rId5"/>
              </a:rPr>
              <a:t>https://www.youtube.com/watch?v=jgtj-</a:t>
            </a:r>
            <a:r>
              <a:rPr lang="en-IE" sz="1600" dirty="0" smtClean="0">
                <a:solidFill>
                  <a:schemeClr val="bg1">
                    <a:lumMod val="50000"/>
                  </a:schemeClr>
                </a:solidFill>
                <a:latin typeface="Century Gothic"/>
                <a:cs typeface="Century Gothic"/>
                <a:hlinkClick r:id="rId5"/>
              </a:rPr>
              <a:t>yLnCzg</a:t>
            </a:r>
            <a:r>
              <a:rPr lang="en-IE" sz="1600" dirty="0" smtClean="0">
                <a:solidFill>
                  <a:schemeClr val="bg1">
                    <a:lumMod val="50000"/>
                  </a:schemeClr>
                </a:solidFill>
                <a:latin typeface="Century Gothic"/>
                <a:cs typeface="Century Gothic"/>
              </a:rPr>
              <a:t> </a:t>
            </a:r>
            <a:endParaRPr lang="en-IE" sz="1600" dirty="0">
              <a:solidFill>
                <a:schemeClr val="bg1">
                  <a:lumMod val="50000"/>
                </a:schemeClr>
              </a:solidFill>
              <a:latin typeface="Century Gothic"/>
              <a:cs typeface="Century Gothic"/>
            </a:endParaRPr>
          </a:p>
          <a:p>
            <a:pPr>
              <a:lnSpc>
                <a:spcPct val="110000"/>
              </a:lnSpc>
            </a:pPr>
            <a:endParaRPr lang="en-IE" sz="1600" dirty="0">
              <a:solidFill>
                <a:schemeClr val="bg1">
                  <a:lumMod val="50000"/>
                </a:schemeClr>
              </a:solidFill>
              <a:latin typeface="Century Gothic"/>
              <a:cs typeface="Century Gothic"/>
            </a:endParaRPr>
          </a:p>
          <a:p>
            <a:pPr>
              <a:lnSpc>
                <a:spcPct val="110000"/>
              </a:lnSpc>
            </a:pPr>
            <a:r>
              <a:rPr lang="en-IE" sz="1600" b="1" dirty="0">
                <a:solidFill>
                  <a:schemeClr val="bg1">
                    <a:lumMod val="50000"/>
                  </a:schemeClr>
                </a:solidFill>
                <a:latin typeface="Century Gothic"/>
                <a:cs typeface="Century Gothic"/>
              </a:rPr>
              <a:t>Web:</a:t>
            </a:r>
          </a:p>
          <a:p>
            <a:pPr>
              <a:lnSpc>
                <a:spcPct val="120000"/>
              </a:lnSpc>
            </a:pPr>
            <a:r>
              <a:rPr lang="en-IE" sz="1400" dirty="0">
                <a:solidFill>
                  <a:schemeClr val="bg1">
                    <a:lumMod val="50000"/>
                  </a:schemeClr>
                </a:solidFill>
                <a:latin typeface="Century Gothic"/>
                <a:cs typeface="Century Gothic"/>
                <a:hlinkClick r:id="rId6"/>
              </a:rPr>
              <a:t>http://faculty.mu.edu.sa/public/uploads/1349950041.2854Essentials_of_Marketing__3rd_Ed_0273693581.pdf</a:t>
            </a:r>
            <a:r>
              <a:rPr lang="en-IE" sz="1400" dirty="0">
                <a:solidFill>
                  <a:schemeClr val="bg1">
                    <a:lumMod val="50000"/>
                  </a:schemeClr>
                </a:solidFill>
                <a:latin typeface="Century Gothic"/>
                <a:cs typeface="Century Gothic"/>
              </a:rPr>
              <a:t> </a:t>
            </a:r>
          </a:p>
          <a:p>
            <a:pPr>
              <a:lnSpc>
                <a:spcPct val="120000"/>
              </a:lnSpc>
            </a:pPr>
            <a:endParaRPr lang="en-IE" sz="2200" b="1" dirty="0">
              <a:solidFill>
                <a:schemeClr val="bg1">
                  <a:lumMod val="50000"/>
                </a:schemeClr>
              </a:solidFill>
              <a:latin typeface="Century Gothic"/>
              <a:cs typeface="Century Gothic"/>
            </a:endParaRPr>
          </a:p>
          <a:p>
            <a:pPr>
              <a:lnSpc>
                <a:spcPct val="120000"/>
              </a:lnSpc>
            </a:pPr>
            <a:endParaRPr lang="en-IE" sz="2200" b="1" dirty="0">
              <a:solidFill>
                <a:schemeClr val="bg1">
                  <a:lumMod val="50000"/>
                </a:schemeClr>
              </a:solidFill>
              <a:latin typeface="Arial"/>
              <a:cs typeface="Arial"/>
            </a:endParaRPr>
          </a:p>
        </p:txBody>
      </p:sp>
      <p:sp>
        <p:nvSpPr>
          <p:cNvPr id="3" name="TextBox 2"/>
          <p:cNvSpPr txBox="1"/>
          <p:nvPr/>
        </p:nvSpPr>
        <p:spPr>
          <a:xfrm>
            <a:off x="1187358" y="535905"/>
            <a:ext cx="6921648" cy="646331"/>
          </a:xfrm>
          <a:prstGeom prst="rect">
            <a:avLst/>
          </a:prstGeom>
          <a:noFill/>
        </p:spPr>
        <p:txBody>
          <a:bodyPr wrap="square" lIns="91433" tIns="45717" rIns="91433" bIns="45717" rtlCol="0">
            <a:spAutoFit/>
          </a:bodyPr>
          <a:lstStyle/>
          <a:p>
            <a:r>
              <a:rPr lang="en-IE" sz="3600" dirty="0">
                <a:solidFill>
                  <a:srgbClr val="7F7F7F"/>
                </a:solidFill>
                <a:latin typeface="Century Gothic"/>
                <a:cs typeface="Century Gothic"/>
              </a:rPr>
              <a:t>Marketing Task</a:t>
            </a:r>
          </a:p>
        </p:txBody>
      </p:sp>
      <p:sp>
        <p:nvSpPr>
          <p:cNvPr id="6" name="TextBox 5"/>
          <p:cNvSpPr txBox="1"/>
          <p:nvPr/>
        </p:nvSpPr>
        <p:spPr>
          <a:xfrm>
            <a:off x="5234226" y="6620916"/>
            <a:ext cx="1723549" cy="215444"/>
          </a:xfrm>
          <a:prstGeom prst="rect">
            <a:avLst/>
          </a:prstGeom>
          <a:noFill/>
        </p:spPr>
        <p:txBody>
          <a:bodyPr wrap="none" rtlCol="0">
            <a:spAutoFit/>
          </a:bodyPr>
          <a:lstStyle/>
          <a:p>
            <a:r>
              <a:rPr lang="en-US" sz="800" dirty="0" smtClean="0">
                <a:solidFill>
                  <a:srgbClr val="FFFFFF"/>
                </a:solidFill>
              </a:rPr>
              <a:t> </a:t>
            </a:r>
            <a:r>
              <a:rPr lang="en-US" sz="800" dirty="0" smtClean="0">
                <a:solidFill>
                  <a:schemeClr val="bg1">
                    <a:lumMod val="50000"/>
                  </a:schemeClr>
                </a:solidFill>
              </a:rPr>
              <a:t>© Copyright MBA Global AML 2017</a:t>
            </a:r>
            <a:endParaRPr lang="en-US" sz="800" dirty="0">
              <a:solidFill>
                <a:schemeClr val="bg1">
                  <a:lumMod val="50000"/>
                </a:schemeClr>
              </a:solidFill>
            </a:endParaRPr>
          </a:p>
        </p:txBody>
      </p:sp>
    </p:spTree>
    <p:custDataLst>
      <p:tags r:id="rId1"/>
    </p:custDataLst>
    <p:extLst>
      <p:ext uri="{BB962C8B-B14F-4D97-AF65-F5344CB8AC3E}">
        <p14:creationId xmlns:p14="http://schemas.microsoft.com/office/powerpoint/2010/main" val="2088227675"/>
      </p:ext>
    </p:extLst>
  </p:cSld>
  <p:clrMapOvr>
    <a:masterClrMapping/>
  </p:clrMapOvr>
  <mc:AlternateContent xmlns:mc="http://schemas.openxmlformats.org/markup-compatibility/2006" xmlns:p14="http://schemas.microsoft.com/office/powerpoint/2010/main">
    <mc:Choice Requires="p14">
      <p:transition spd="med" p14:dur="700" advTm="30276">
        <p:fade/>
      </p:transition>
    </mc:Choice>
    <mc:Fallback xmlns="">
      <p:transition spd="med" advTm="30276">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
                                            <p:txEl>
                                              <p:pRg st="11" end="11"/>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
                                            <p:txEl>
                                              <p:pRg st="13" end="13"/>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5976130"/>
            <a:ext cx="12192000" cy="663678"/>
          </a:xfrm>
          <a:prstGeom prst="rect">
            <a:avLst/>
          </a:prstGeom>
          <a:solidFill>
            <a:srgbClr val="021E2E"/>
          </a:solidFill>
          <a:ln>
            <a:noFill/>
          </a:ln>
        </p:spPr>
        <p:style>
          <a:lnRef idx="1">
            <a:schemeClr val="accent1"/>
          </a:lnRef>
          <a:fillRef idx="3">
            <a:schemeClr val="accent1"/>
          </a:fillRef>
          <a:effectRef idx="2">
            <a:schemeClr val="accent1"/>
          </a:effectRef>
          <a:fontRef idx="minor">
            <a:schemeClr val="lt1"/>
          </a:fontRef>
        </p:style>
        <p:txBody>
          <a:bodyPr lIns="91433" tIns="45717" rIns="91433" bIns="45717" rtlCol="0" anchor="ctr"/>
          <a:lstStyle/>
          <a:p>
            <a:pPr algn="ctr"/>
            <a:endParaRPr lang="en-IE" dirty="0"/>
          </a:p>
        </p:txBody>
      </p:sp>
      <p:pic>
        <p:nvPicPr>
          <p:cNvPr id="2" name="Picture 1" descr="MBA GLOBAL INSTITUTE LOGO 2016.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08036" y="1655581"/>
            <a:ext cx="2171700" cy="2279307"/>
          </a:xfrm>
          <a:prstGeom prst="rect">
            <a:avLst/>
          </a:prstGeom>
        </p:spPr>
      </p:pic>
      <p:sp>
        <p:nvSpPr>
          <p:cNvPr id="4" name="TextBox 3"/>
          <p:cNvSpPr txBox="1"/>
          <p:nvPr/>
        </p:nvSpPr>
        <p:spPr>
          <a:xfrm>
            <a:off x="5234226" y="6620916"/>
            <a:ext cx="1723549" cy="215444"/>
          </a:xfrm>
          <a:prstGeom prst="rect">
            <a:avLst/>
          </a:prstGeom>
          <a:noFill/>
        </p:spPr>
        <p:txBody>
          <a:bodyPr wrap="none" rtlCol="0">
            <a:spAutoFit/>
          </a:bodyPr>
          <a:lstStyle/>
          <a:p>
            <a:r>
              <a:rPr lang="en-US" sz="800" dirty="0" smtClean="0">
                <a:solidFill>
                  <a:srgbClr val="FFFFFF"/>
                </a:solidFill>
              </a:rPr>
              <a:t> </a:t>
            </a:r>
            <a:r>
              <a:rPr lang="en-US" sz="800" dirty="0" smtClean="0">
                <a:solidFill>
                  <a:schemeClr val="bg1">
                    <a:lumMod val="50000"/>
                  </a:schemeClr>
                </a:solidFill>
              </a:rPr>
              <a:t>© Copyright MBA Global AML 2017</a:t>
            </a:r>
            <a:endParaRPr lang="en-US" sz="800" dirty="0">
              <a:solidFill>
                <a:schemeClr val="bg1">
                  <a:lumMod val="50000"/>
                </a:schemeClr>
              </a:solidFill>
            </a:endParaRPr>
          </a:p>
        </p:txBody>
      </p:sp>
    </p:spTree>
    <p:extLst>
      <p:ext uri="{BB962C8B-B14F-4D97-AF65-F5344CB8AC3E}">
        <p14:creationId xmlns:p14="http://schemas.microsoft.com/office/powerpoint/2010/main" val="2853133857"/>
      </p:ext>
    </p:extLst>
  </p:cSld>
  <p:clrMapOvr>
    <a:masterClrMapping/>
  </p:clrMapOvr>
  <mc:AlternateContent xmlns:mc="http://schemas.openxmlformats.org/markup-compatibility/2006" xmlns:p14="http://schemas.microsoft.com/office/powerpoint/2010/main">
    <mc:Choice Requires="p14">
      <p:transition spd="med" p14:dur="700" advTm="12375">
        <p:fade/>
      </p:transition>
    </mc:Choice>
    <mc:Fallback xmlns="">
      <p:transition spd="med" advTm="12375">
        <p:fade/>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5976130"/>
            <a:ext cx="12192000" cy="663678"/>
          </a:xfrm>
          <a:prstGeom prst="rect">
            <a:avLst/>
          </a:prstGeom>
          <a:solidFill>
            <a:srgbClr val="021E2E"/>
          </a:solidFill>
          <a:ln>
            <a:noFill/>
          </a:ln>
        </p:spPr>
        <p:style>
          <a:lnRef idx="1">
            <a:schemeClr val="accent1"/>
          </a:lnRef>
          <a:fillRef idx="3">
            <a:schemeClr val="accent1"/>
          </a:fillRef>
          <a:effectRef idx="2">
            <a:schemeClr val="accent1"/>
          </a:effectRef>
          <a:fontRef idx="minor">
            <a:schemeClr val="lt1"/>
          </a:fontRef>
        </p:style>
        <p:txBody>
          <a:bodyPr lIns="91433" tIns="45717" rIns="91433" bIns="45717" rtlCol="0" anchor="ctr"/>
          <a:lstStyle/>
          <a:p>
            <a:pPr algn="ctr"/>
            <a:endParaRPr lang="en-IE" dirty="0"/>
          </a:p>
        </p:txBody>
      </p:sp>
      <p:pic>
        <p:nvPicPr>
          <p:cNvPr id="7" name="Picture 6" descr="instituteLGE.jpg"/>
          <p:cNvPicPr>
            <a:picLocks noChangeAspect="1"/>
          </p:cNvPicPr>
          <p:nvPr/>
        </p:nvPicPr>
        <p:blipFill rotWithShape="1">
          <a:blip r:embed="rId2" cstate="print">
            <a:extLst>
              <a:ext uri="{28A0092B-C50C-407E-A947-70E740481C1C}">
                <a14:useLocalDpi xmlns:a14="http://schemas.microsoft.com/office/drawing/2010/main"/>
              </a:ext>
            </a:extLst>
          </a:blip>
          <a:srcRect/>
          <a:stretch/>
        </p:blipFill>
        <p:spPr>
          <a:xfrm>
            <a:off x="10798309" y="5358634"/>
            <a:ext cx="854848" cy="865624"/>
          </a:xfrm>
          <a:prstGeom prst="rect">
            <a:avLst/>
          </a:prstGeom>
          <a:ln w="38100">
            <a:solidFill>
              <a:schemeClr val="bg1"/>
            </a:solidFill>
            <a:miter lim="800000"/>
          </a:ln>
        </p:spPr>
      </p:pic>
      <p:sp>
        <p:nvSpPr>
          <p:cNvPr id="2" name="TextBox 1"/>
          <p:cNvSpPr txBox="1"/>
          <p:nvPr/>
        </p:nvSpPr>
        <p:spPr>
          <a:xfrm>
            <a:off x="3659718" y="2404528"/>
            <a:ext cx="5376478" cy="769435"/>
          </a:xfrm>
          <a:prstGeom prst="rect">
            <a:avLst/>
          </a:prstGeom>
          <a:noFill/>
        </p:spPr>
        <p:txBody>
          <a:bodyPr wrap="none" lIns="91433" tIns="45717" rIns="91433" bIns="45717" rtlCol="0">
            <a:spAutoFit/>
          </a:bodyPr>
          <a:lstStyle/>
          <a:p>
            <a:r>
              <a:rPr lang="en-US" sz="4400" dirty="0" smtClean="0">
                <a:solidFill>
                  <a:schemeClr val="bg1">
                    <a:lumMod val="50000"/>
                  </a:schemeClr>
                </a:solidFill>
                <a:latin typeface="Century Gothic"/>
                <a:cs typeface="Century Gothic"/>
              </a:rPr>
              <a:t>What is Marketing</a:t>
            </a:r>
            <a:r>
              <a:rPr lang="en-US" sz="4400" dirty="0" smtClean="0">
                <a:solidFill>
                  <a:schemeClr val="bg1">
                    <a:lumMod val="50000"/>
                  </a:schemeClr>
                </a:solidFill>
                <a:latin typeface="Arial"/>
                <a:cs typeface="Arial"/>
              </a:rPr>
              <a:t>?</a:t>
            </a:r>
          </a:p>
        </p:txBody>
      </p:sp>
      <p:sp>
        <p:nvSpPr>
          <p:cNvPr id="6" name="TextBox 5"/>
          <p:cNvSpPr txBox="1"/>
          <p:nvPr/>
        </p:nvSpPr>
        <p:spPr>
          <a:xfrm>
            <a:off x="5234226" y="6620916"/>
            <a:ext cx="1723549" cy="215444"/>
          </a:xfrm>
          <a:prstGeom prst="rect">
            <a:avLst/>
          </a:prstGeom>
          <a:noFill/>
        </p:spPr>
        <p:txBody>
          <a:bodyPr wrap="none" rtlCol="0">
            <a:spAutoFit/>
          </a:bodyPr>
          <a:lstStyle/>
          <a:p>
            <a:r>
              <a:rPr lang="en-US" sz="800" dirty="0" smtClean="0">
                <a:solidFill>
                  <a:srgbClr val="FFFFFF"/>
                </a:solidFill>
              </a:rPr>
              <a:t> </a:t>
            </a:r>
            <a:r>
              <a:rPr lang="en-US" sz="800" dirty="0" smtClean="0">
                <a:solidFill>
                  <a:schemeClr val="bg1">
                    <a:lumMod val="50000"/>
                  </a:schemeClr>
                </a:solidFill>
              </a:rPr>
              <a:t>© Copyright MBA Global AML 2017</a:t>
            </a:r>
            <a:endParaRPr lang="en-US" sz="800" dirty="0">
              <a:solidFill>
                <a:schemeClr val="bg1">
                  <a:lumMod val="50000"/>
                </a:schemeClr>
              </a:solidFill>
            </a:endParaRPr>
          </a:p>
        </p:txBody>
      </p:sp>
      <p:sp>
        <p:nvSpPr>
          <p:cNvPr id="3" name="TextBox 2"/>
          <p:cNvSpPr txBox="1"/>
          <p:nvPr/>
        </p:nvSpPr>
        <p:spPr>
          <a:xfrm>
            <a:off x="2931657" y="3640658"/>
            <a:ext cx="6832600" cy="369332"/>
          </a:xfrm>
          <a:prstGeom prst="rect">
            <a:avLst/>
          </a:prstGeom>
          <a:noFill/>
        </p:spPr>
        <p:txBody>
          <a:bodyPr wrap="square" rtlCol="0">
            <a:spAutoFit/>
          </a:bodyPr>
          <a:lstStyle/>
          <a:p>
            <a:pPr algn="ctr"/>
            <a:r>
              <a:rPr lang="en-US" dirty="0" smtClean="0">
                <a:hlinkClick r:id="rId3"/>
              </a:rPr>
              <a:t>https</a:t>
            </a:r>
            <a:r>
              <a:rPr lang="en-US" dirty="0">
                <a:hlinkClick r:id="rId3"/>
              </a:rPr>
              <a:t>://www.youtube.com/watch?v=</a:t>
            </a:r>
            <a:r>
              <a:rPr lang="en-US" dirty="0" smtClean="0">
                <a:hlinkClick r:id="rId3"/>
              </a:rPr>
              <a:t>dd8B5nuvjGE</a:t>
            </a:r>
            <a:r>
              <a:rPr lang="en-US" dirty="0" smtClean="0"/>
              <a:t>          </a:t>
            </a:r>
            <a:endParaRPr lang="en-US" dirty="0"/>
          </a:p>
        </p:txBody>
      </p:sp>
      <p:sp>
        <p:nvSpPr>
          <p:cNvPr id="4" name="TextBox 3"/>
          <p:cNvSpPr txBox="1"/>
          <p:nvPr/>
        </p:nvSpPr>
        <p:spPr>
          <a:xfrm>
            <a:off x="5202339" y="3251203"/>
            <a:ext cx="2291237" cy="400110"/>
          </a:xfrm>
          <a:prstGeom prst="rect">
            <a:avLst/>
          </a:prstGeom>
          <a:noFill/>
        </p:spPr>
        <p:txBody>
          <a:bodyPr wrap="none" rtlCol="0">
            <a:spAutoFit/>
          </a:bodyPr>
          <a:lstStyle/>
          <a:p>
            <a:r>
              <a:rPr lang="en-US" sz="2000" dirty="0" smtClean="0">
                <a:solidFill>
                  <a:srgbClr val="7F7F7F"/>
                </a:solidFill>
                <a:latin typeface="Century Gothic"/>
                <a:cs typeface="Century Gothic"/>
              </a:rPr>
              <a:t>A 5 minute video</a:t>
            </a:r>
            <a:endParaRPr lang="en-US" sz="2000" dirty="0">
              <a:solidFill>
                <a:srgbClr val="7F7F7F"/>
              </a:solidFill>
              <a:latin typeface="Century Gothic"/>
              <a:cs typeface="Century Gothic"/>
            </a:endParaRPr>
          </a:p>
        </p:txBody>
      </p:sp>
    </p:spTree>
    <p:extLst>
      <p:ext uri="{BB962C8B-B14F-4D97-AF65-F5344CB8AC3E}">
        <p14:creationId xmlns:p14="http://schemas.microsoft.com/office/powerpoint/2010/main" val="2148636343"/>
      </p:ext>
    </p:extLst>
  </p:cSld>
  <p:clrMapOvr>
    <a:masterClrMapping/>
  </p:clrMapOvr>
  <mc:AlternateContent xmlns:mc="http://schemas.openxmlformats.org/markup-compatibility/2006" xmlns:p14="http://schemas.microsoft.com/office/powerpoint/2010/main">
    <mc:Choice Requires="p14">
      <p:transition spd="med" p14:dur="700" advTm="12375">
        <p:fade/>
      </p:transition>
    </mc:Choice>
    <mc:Fallback xmlns="">
      <p:transition spd="med" advTm="12375">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5976130"/>
            <a:ext cx="12192000" cy="663678"/>
          </a:xfrm>
          <a:prstGeom prst="rect">
            <a:avLst/>
          </a:prstGeom>
          <a:solidFill>
            <a:srgbClr val="021E2E"/>
          </a:solidFill>
          <a:ln>
            <a:noFill/>
          </a:ln>
        </p:spPr>
        <p:style>
          <a:lnRef idx="1">
            <a:schemeClr val="accent1"/>
          </a:lnRef>
          <a:fillRef idx="3">
            <a:schemeClr val="accent1"/>
          </a:fillRef>
          <a:effectRef idx="2">
            <a:schemeClr val="accent1"/>
          </a:effectRef>
          <a:fontRef idx="minor">
            <a:schemeClr val="lt1"/>
          </a:fontRef>
        </p:style>
        <p:txBody>
          <a:bodyPr lIns="91433" tIns="45717" rIns="91433" bIns="45717" rtlCol="0" anchor="ctr"/>
          <a:lstStyle/>
          <a:p>
            <a:pPr algn="ctr"/>
            <a:endParaRPr lang="en-IE" dirty="0"/>
          </a:p>
        </p:txBody>
      </p:sp>
      <p:pic>
        <p:nvPicPr>
          <p:cNvPr id="7" name="Picture 6" descr="instituteLGE.jpg"/>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0798309" y="5358634"/>
            <a:ext cx="854848" cy="865624"/>
          </a:xfrm>
          <a:prstGeom prst="rect">
            <a:avLst/>
          </a:prstGeom>
          <a:ln w="38100">
            <a:solidFill>
              <a:schemeClr val="bg1"/>
            </a:solidFill>
            <a:miter lim="800000"/>
          </a:ln>
        </p:spPr>
      </p:pic>
      <p:sp>
        <p:nvSpPr>
          <p:cNvPr id="2" name="Rectangle 1"/>
          <p:cNvSpPr/>
          <p:nvPr/>
        </p:nvSpPr>
        <p:spPr>
          <a:xfrm>
            <a:off x="1226641" y="1320368"/>
            <a:ext cx="9898743" cy="4421204"/>
          </a:xfrm>
          <a:prstGeom prst="rect">
            <a:avLst/>
          </a:prstGeom>
        </p:spPr>
        <p:txBody>
          <a:bodyPr wrap="square" lIns="91433" tIns="45717" rIns="91433" bIns="45717">
            <a:spAutoFit/>
          </a:bodyPr>
          <a:lstStyle/>
          <a:p>
            <a:pPr>
              <a:lnSpc>
                <a:spcPct val="120000"/>
              </a:lnSpc>
            </a:pPr>
            <a:r>
              <a:rPr lang="en-US" sz="2200" dirty="0">
                <a:solidFill>
                  <a:srgbClr val="7F7F7F"/>
                </a:solidFill>
                <a:latin typeface="Century Gothic"/>
                <a:cs typeface="Century Gothic"/>
              </a:rPr>
              <a:t>…the science and art of exploring, creating and delivering value, to satisfy the needs of a target market at a profit. </a:t>
            </a:r>
          </a:p>
          <a:p>
            <a:pPr>
              <a:lnSpc>
                <a:spcPct val="120000"/>
              </a:lnSpc>
            </a:pPr>
            <a:endParaRPr lang="en-US" sz="2200" dirty="0">
              <a:solidFill>
                <a:srgbClr val="7F7F7F"/>
              </a:solidFill>
              <a:latin typeface="Century Gothic"/>
              <a:cs typeface="Century Gothic"/>
            </a:endParaRPr>
          </a:p>
          <a:p>
            <a:pPr>
              <a:lnSpc>
                <a:spcPct val="120000"/>
              </a:lnSpc>
            </a:pPr>
            <a:r>
              <a:rPr lang="en-US" sz="2200" dirty="0">
                <a:solidFill>
                  <a:srgbClr val="7F7F7F"/>
                </a:solidFill>
                <a:latin typeface="Century Gothic"/>
                <a:cs typeface="Century Gothic"/>
              </a:rPr>
              <a:t>Marketing identifies unfulfilled needs and desires. It defines, measures and quantifies the size of the identified market and its profit potential. </a:t>
            </a:r>
          </a:p>
          <a:p>
            <a:pPr>
              <a:lnSpc>
                <a:spcPct val="120000"/>
              </a:lnSpc>
            </a:pPr>
            <a:endParaRPr lang="en-US" sz="2200" dirty="0">
              <a:solidFill>
                <a:srgbClr val="7F7F7F"/>
              </a:solidFill>
              <a:latin typeface="Century Gothic"/>
              <a:cs typeface="Century Gothic"/>
            </a:endParaRPr>
          </a:p>
          <a:p>
            <a:pPr>
              <a:lnSpc>
                <a:spcPct val="120000"/>
              </a:lnSpc>
            </a:pPr>
            <a:r>
              <a:rPr lang="en-US" sz="2200" dirty="0">
                <a:solidFill>
                  <a:srgbClr val="7F7F7F"/>
                </a:solidFill>
                <a:latin typeface="Century Gothic"/>
                <a:cs typeface="Century Gothic"/>
              </a:rPr>
              <a:t>It pinpoints which segments of the company are capable of serving best and it designs and promotes the appropriate products and services.</a:t>
            </a:r>
            <a:r>
              <a:rPr lang="en-US" sz="2200" b="1" dirty="0">
                <a:solidFill>
                  <a:srgbClr val="7F7F7F"/>
                </a:solidFill>
                <a:latin typeface="Century Gothic"/>
                <a:cs typeface="Century Gothic"/>
              </a:rPr>
              <a:t> </a:t>
            </a:r>
            <a:endParaRPr lang="en-US" sz="1600" b="1" dirty="0">
              <a:solidFill>
                <a:srgbClr val="7F7F7F"/>
              </a:solidFill>
              <a:latin typeface="Century Gothic"/>
              <a:cs typeface="Century Gothic"/>
            </a:endParaRPr>
          </a:p>
          <a:p>
            <a:pPr algn="r">
              <a:lnSpc>
                <a:spcPct val="120000"/>
              </a:lnSpc>
            </a:pPr>
            <a:r>
              <a:rPr lang="en-US" sz="1600" b="1" dirty="0">
                <a:solidFill>
                  <a:srgbClr val="7F7F7F"/>
                </a:solidFill>
                <a:latin typeface="Century Gothic"/>
                <a:cs typeface="Century Gothic"/>
              </a:rPr>
              <a:t>Dr Philip Kotler. </a:t>
            </a:r>
          </a:p>
          <a:p>
            <a:pPr>
              <a:lnSpc>
                <a:spcPct val="120000"/>
              </a:lnSpc>
            </a:pPr>
            <a:endParaRPr lang="en-IE" sz="2100" dirty="0">
              <a:solidFill>
                <a:srgbClr val="7F7F7F"/>
              </a:solidFill>
              <a:latin typeface="Century Gothic"/>
              <a:cs typeface="Century Gothic"/>
            </a:endParaRPr>
          </a:p>
        </p:txBody>
      </p:sp>
      <p:sp>
        <p:nvSpPr>
          <p:cNvPr id="3" name="TextBox 2"/>
          <p:cNvSpPr txBox="1"/>
          <p:nvPr/>
        </p:nvSpPr>
        <p:spPr>
          <a:xfrm>
            <a:off x="1187358" y="535905"/>
            <a:ext cx="6921648" cy="646331"/>
          </a:xfrm>
          <a:prstGeom prst="rect">
            <a:avLst/>
          </a:prstGeom>
          <a:noFill/>
        </p:spPr>
        <p:txBody>
          <a:bodyPr wrap="square" lIns="91433" tIns="45717" rIns="91433" bIns="45717" rtlCol="0">
            <a:spAutoFit/>
          </a:bodyPr>
          <a:lstStyle/>
          <a:p>
            <a:r>
              <a:rPr lang="en-IE" sz="3600" dirty="0">
                <a:solidFill>
                  <a:srgbClr val="7F7F7F"/>
                </a:solidFill>
                <a:latin typeface="Century Gothic"/>
                <a:cs typeface="Century Gothic"/>
              </a:rPr>
              <a:t>What is Marketing</a:t>
            </a:r>
          </a:p>
        </p:txBody>
      </p:sp>
      <p:sp>
        <p:nvSpPr>
          <p:cNvPr id="4" name="TextBox 3"/>
          <p:cNvSpPr txBox="1"/>
          <p:nvPr/>
        </p:nvSpPr>
        <p:spPr>
          <a:xfrm>
            <a:off x="5234226" y="6620916"/>
            <a:ext cx="1723549" cy="215444"/>
          </a:xfrm>
          <a:prstGeom prst="rect">
            <a:avLst/>
          </a:prstGeom>
          <a:noFill/>
        </p:spPr>
        <p:txBody>
          <a:bodyPr wrap="none" rtlCol="0">
            <a:spAutoFit/>
          </a:bodyPr>
          <a:lstStyle/>
          <a:p>
            <a:r>
              <a:rPr lang="en-US" sz="800" dirty="0" smtClean="0">
                <a:solidFill>
                  <a:srgbClr val="FFFFFF"/>
                </a:solidFill>
              </a:rPr>
              <a:t> </a:t>
            </a:r>
            <a:r>
              <a:rPr lang="en-US" sz="800" dirty="0" smtClean="0">
                <a:solidFill>
                  <a:schemeClr val="bg1">
                    <a:lumMod val="50000"/>
                  </a:schemeClr>
                </a:solidFill>
              </a:rPr>
              <a:t>© Copyright MBA Global AML 2017</a:t>
            </a:r>
            <a:endParaRPr lang="en-US" sz="800" dirty="0">
              <a:solidFill>
                <a:schemeClr val="bg1">
                  <a:lumMod val="50000"/>
                </a:schemeClr>
              </a:solidFill>
            </a:endParaRPr>
          </a:p>
        </p:txBody>
      </p:sp>
    </p:spTree>
    <p:custDataLst>
      <p:tags r:id="rId1"/>
    </p:custDataLst>
    <p:extLst>
      <p:ext uri="{BB962C8B-B14F-4D97-AF65-F5344CB8AC3E}">
        <p14:creationId xmlns:p14="http://schemas.microsoft.com/office/powerpoint/2010/main" val="3653696970"/>
      </p:ext>
    </p:extLst>
  </p:cSld>
  <p:clrMapOvr>
    <a:masterClrMapping/>
  </p:clrMapOvr>
  <mc:AlternateContent xmlns:mc="http://schemas.openxmlformats.org/markup-compatibility/2006" xmlns:p14="http://schemas.microsoft.com/office/powerpoint/2010/main">
    <mc:Choice Requires="p14">
      <p:transition spd="med" p14:dur="700" advTm="30276">
        <p:fade/>
      </p:transition>
    </mc:Choice>
    <mc:Fallback xmlns="">
      <p:transition spd="med" advTm="30276">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fade">
                                      <p:cBhvr>
                                        <p:cTn id="17" dur="500"/>
                                        <p:tgtEl>
                                          <p:spTgt spid="2">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5" end="5"/>
                                            </p:txEl>
                                          </p:spTgt>
                                        </p:tgtEl>
                                        <p:attrNameLst>
                                          <p:attrName>style.visibility</p:attrName>
                                        </p:attrNameLst>
                                      </p:cBhvr>
                                      <p:to>
                                        <p:strVal val="visible"/>
                                      </p:to>
                                    </p:set>
                                    <p:animEffect transition="in" filter="fade">
                                      <p:cBhvr>
                                        <p:cTn id="2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5976130"/>
            <a:ext cx="12192000" cy="663678"/>
          </a:xfrm>
          <a:prstGeom prst="rect">
            <a:avLst/>
          </a:prstGeom>
          <a:solidFill>
            <a:srgbClr val="021E2E"/>
          </a:solidFill>
          <a:ln>
            <a:noFill/>
          </a:ln>
        </p:spPr>
        <p:style>
          <a:lnRef idx="1">
            <a:schemeClr val="accent1"/>
          </a:lnRef>
          <a:fillRef idx="3">
            <a:schemeClr val="accent1"/>
          </a:fillRef>
          <a:effectRef idx="2">
            <a:schemeClr val="accent1"/>
          </a:effectRef>
          <a:fontRef idx="minor">
            <a:schemeClr val="lt1"/>
          </a:fontRef>
        </p:style>
        <p:txBody>
          <a:bodyPr lIns="91433" tIns="45717" rIns="91433" bIns="45717" rtlCol="0" anchor="ctr"/>
          <a:lstStyle/>
          <a:p>
            <a:pPr algn="ctr"/>
            <a:endParaRPr lang="en-IE" dirty="0"/>
          </a:p>
        </p:txBody>
      </p:sp>
      <p:pic>
        <p:nvPicPr>
          <p:cNvPr id="7" name="Picture 6" descr="instituteLGE.jpg"/>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0798309" y="5358634"/>
            <a:ext cx="854848" cy="865624"/>
          </a:xfrm>
          <a:prstGeom prst="rect">
            <a:avLst/>
          </a:prstGeom>
          <a:ln w="38100">
            <a:solidFill>
              <a:schemeClr val="bg1"/>
            </a:solidFill>
            <a:miter lim="800000"/>
          </a:ln>
        </p:spPr>
      </p:pic>
      <p:sp>
        <p:nvSpPr>
          <p:cNvPr id="2" name="Rectangle 1"/>
          <p:cNvSpPr/>
          <p:nvPr/>
        </p:nvSpPr>
        <p:spPr>
          <a:xfrm>
            <a:off x="1226641" y="1512811"/>
            <a:ext cx="9898743" cy="769435"/>
          </a:xfrm>
          <a:prstGeom prst="rect">
            <a:avLst/>
          </a:prstGeom>
        </p:spPr>
        <p:txBody>
          <a:bodyPr wrap="square" lIns="91433" tIns="45717" rIns="91433" bIns="45717">
            <a:spAutoFit/>
          </a:bodyPr>
          <a:lstStyle/>
          <a:p>
            <a:r>
              <a:rPr lang="en-US" sz="2200" dirty="0" smtClean="0">
                <a:solidFill>
                  <a:schemeClr val="bg1">
                    <a:lumMod val="50000"/>
                  </a:schemeClr>
                </a:solidFill>
                <a:latin typeface="Century Gothic"/>
                <a:cs typeface="Century Gothic"/>
              </a:rPr>
              <a:t>Dr</a:t>
            </a:r>
            <a:r>
              <a:rPr lang="en-US" sz="2200" dirty="0">
                <a:solidFill>
                  <a:schemeClr val="bg1">
                    <a:lumMod val="50000"/>
                  </a:schemeClr>
                </a:solidFill>
                <a:latin typeface="Century Gothic"/>
                <a:cs typeface="Century Gothic"/>
              </a:rPr>
              <a:t>. </a:t>
            </a:r>
            <a:r>
              <a:rPr lang="en-US" sz="2200" dirty="0" err="1" smtClean="0">
                <a:solidFill>
                  <a:schemeClr val="bg1">
                    <a:lumMod val="50000"/>
                  </a:schemeClr>
                </a:solidFill>
                <a:latin typeface="Century Gothic"/>
                <a:cs typeface="Century Gothic"/>
              </a:rPr>
              <a:t>Kotler</a:t>
            </a:r>
            <a:r>
              <a:rPr lang="en-US" sz="2200" dirty="0" smtClean="0">
                <a:solidFill>
                  <a:schemeClr val="bg1">
                    <a:lumMod val="50000"/>
                  </a:schemeClr>
                </a:solidFill>
                <a:latin typeface="Century Gothic"/>
                <a:cs typeface="Century Gothic"/>
              </a:rPr>
              <a:t> is considered to be the world’s pre-eminent thinker in Marketing. So let have a look at his definition </a:t>
            </a:r>
            <a:r>
              <a:rPr lang="en-US" sz="2200" dirty="0">
                <a:solidFill>
                  <a:schemeClr val="bg1">
                    <a:lumMod val="50000"/>
                  </a:schemeClr>
                </a:solidFill>
                <a:latin typeface="Century Gothic"/>
                <a:cs typeface="Century Gothic"/>
              </a:rPr>
              <a:t>in more detail</a:t>
            </a:r>
            <a:r>
              <a:rPr lang="mr-IN" sz="2200" dirty="0">
                <a:solidFill>
                  <a:schemeClr val="bg1">
                    <a:lumMod val="50000"/>
                  </a:schemeClr>
                </a:solidFill>
                <a:latin typeface="Century Gothic"/>
                <a:cs typeface="Century Gothic"/>
              </a:rPr>
              <a:t>…</a:t>
            </a:r>
            <a:endParaRPr lang="en-US" sz="2200" dirty="0">
              <a:solidFill>
                <a:schemeClr val="bg1">
                  <a:lumMod val="50000"/>
                </a:schemeClr>
              </a:solidFill>
              <a:latin typeface="Century Gothic"/>
              <a:cs typeface="Century Gothic"/>
            </a:endParaRPr>
          </a:p>
        </p:txBody>
      </p:sp>
      <p:sp>
        <p:nvSpPr>
          <p:cNvPr id="3" name="TextBox 2"/>
          <p:cNvSpPr txBox="1"/>
          <p:nvPr/>
        </p:nvSpPr>
        <p:spPr>
          <a:xfrm>
            <a:off x="1187358" y="535905"/>
            <a:ext cx="6921648" cy="646331"/>
          </a:xfrm>
          <a:prstGeom prst="rect">
            <a:avLst/>
          </a:prstGeom>
          <a:noFill/>
        </p:spPr>
        <p:txBody>
          <a:bodyPr wrap="square" lIns="91433" tIns="45717" rIns="91433" bIns="45717" rtlCol="0">
            <a:spAutoFit/>
          </a:bodyPr>
          <a:lstStyle/>
          <a:p>
            <a:r>
              <a:rPr lang="en-IE" sz="3600" dirty="0">
                <a:solidFill>
                  <a:srgbClr val="7F7F7F"/>
                </a:solidFill>
                <a:latin typeface="Century Gothic"/>
                <a:cs typeface="Century Gothic"/>
              </a:rPr>
              <a:t>What is Marketing</a:t>
            </a:r>
          </a:p>
        </p:txBody>
      </p:sp>
      <p:sp>
        <p:nvSpPr>
          <p:cNvPr id="6" name="TextBox 5"/>
          <p:cNvSpPr txBox="1"/>
          <p:nvPr/>
        </p:nvSpPr>
        <p:spPr>
          <a:xfrm>
            <a:off x="5234226" y="6620916"/>
            <a:ext cx="1723549" cy="215444"/>
          </a:xfrm>
          <a:prstGeom prst="rect">
            <a:avLst/>
          </a:prstGeom>
          <a:noFill/>
        </p:spPr>
        <p:txBody>
          <a:bodyPr wrap="none" rtlCol="0">
            <a:spAutoFit/>
          </a:bodyPr>
          <a:lstStyle/>
          <a:p>
            <a:r>
              <a:rPr lang="en-US" sz="800" dirty="0" smtClean="0">
                <a:solidFill>
                  <a:srgbClr val="FFFFFF"/>
                </a:solidFill>
              </a:rPr>
              <a:t> </a:t>
            </a:r>
            <a:r>
              <a:rPr lang="en-US" sz="800" dirty="0" smtClean="0">
                <a:solidFill>
                  <a:schemeClr val="bg1">
                    <a:lumMod val="50000"/>
                  </a:schemeClr>
                </a:solidFill>
              </a:rPr>
              <a:t>© Copyright MBA Global AML 2017</a:t>
            </a:r>
            <a:endParaRPr lang="en-US" sz="800" dirty="0">
              <a:solidFill>
                <a:schemeClr val="bg1">
                  <a:lumMod val="50000"/>
                </a:schemeClr>
              </a:solidFill>
            </a:endParaRPr>
          </a:p>
        </p:txBody>
      </p:sp>
    </p:spTree>
    <p:custDataLst>
      <p:tags r:id="rId1"/>
    </p:custDataLst>
    <p:extLst>
      <p:ext uri="{BB962C8B-B14F-4D97-AF65-F5344CB8AC3E}">
        <p14:creationId xmlns:p14="http://schemas.microsoft.com/office/powerpoint/2010/main" val="4247130573"/>
      </p:ext>
    </p:extLst>
  </p:cSld>
  <p:clrMapOvr>
    <a:masterClrMapping/>
  </p:clrMapOvr>
  <mc:AlternateContent xmlns:mc="http://schemas.openxmlformats.org/markup-compatibility/2006" xmlns:p14="http://schemas.microsoft.com/office/powerpoint/2010/main">
    <mc:Choice Requires="p14">
      <p:transition spd="med" p14:dur="700" advTm="30276">
        <p:fade/>
      </p:transition>
    </mc:Choice>
    <mc:Fallback xmlns="">
      <p:transition spd="med" advTm="30276">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5976130"/>
            <a:ext cx="12192000" cy="663678"/>
          </a:xfrm>
          <a:prstGeom prst="rect">
            <a:avLst/>
          </a:prstGeom>
          <a:solidFill>
            <a:srgbClr val="021E2E"/>
          </a:solidFill>
          <a:ln>
            <a:noFill/>
          </a:ln>
        </p:spPr>
        <p:style>
          <a:lnRef idx="1">
            <a:schemeClr val="accent1"/>
          </a:lnRef>
          <a:fillRef idx="3">
            <a:schemeClr val="accent1"/>
          </a:fillRef>
          <a:effectRef idx="2">
            <a:schemeClr val="accent1"/>
          </a:effectRef>
          <a:fontRef idx="minor">
            <a:schemeClr val="lt1"/>
          </a:fontRef>
        </p:style>
        <p:txBody>
          <a:bodyPr lIns="91433" tIns="45717" rIns="91433" bIns="45717" rtlCol="0" anchor="ctr"/>
          <a:lstStyle/>
          <a:p>
            <a:pPr algn="ctr"/>
            <a:endParaRPr lang="en-IE" dirty="0"/>
          </a:p>
        </p:txBody>
      </p:sp>
      <p:pic>
        <p:nvPicPr>
          <p:cNvPr id="7" name="Picture 6" descr="instituteLGE.jpg"/>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0798309" y="5358634"/>
            <a:ext cx="854848" cy="865624"/>
          </a:xfrm>
          <a:prstGeom prst="rect">
            <a:avLst/>
          </a:prstGeom>
          <a:ln w="38100">
            <a:solidFill>
              <a:schemeClr val="bg1"/>
            </a:solidFill>
            <a:miter lim="800000"/>
          </a:ln>
        </p:spPr>
      </p:pic>
      <p:sp>
        <p:nvSpPr>
          <p:cNvPr id="2" name="Rectangle 1"/>
          <p:cNvSpPr/>
          <p:nvPr/>
        </p:nvSpPr>
        <p:spPr>
          <a:xfrm>
            <a:off x="1226641" y="1859203"/>
            <a:ext cx="9898743" cy="3737427"/>
          </a:xfrm>
          <a:prstGeom prst="rect">
            <a:avLst/>
          </a:prstGeom>
        </p:spPr>
        <p:txBody>
          <a:bodyPr wrap="square" lIns="91433" tIns="45717" rIns="91433" bIns="45717">
            <a:spAutoFit/>
          </a:bodyPr>
          <a:lstStyle/>
          <a:p>
            <a:pPr>
              <a:lnSpc>
                <a:spcPct val="120000"/>
              </a:lnSpc>
            </a:pPr>
            <a:r>
              <a:rPr lang="en-US" sz="2200" dirty="0">
                <a:solidFill>
                  <a:srgbClr val="7F7F7F"/>
                </a:solidFill>
                <a:latin typeface="Century Gothic"/>
                <a:cs typeface="Century Gothic"/>
              </a:rPr>
              <a:t>…the </a:t>
            </a:r>
            <a:r>
              <a:rPr lang="en-US" sz="2200" b="1" dirty="0">
                <a:solidFill>
                  <a:srgbClr val="FF0000"/>
                </a:solidFill>
                <a:latin typeface="Century Gothic"/>
                <a:cs typeface="Century Gothic"/>
              </a:rPr>
              <a:t>science and art </a:t>
            </a:r>
            <a:r>
              <a:rPr lang="en-US" sz="2200" dirty="0">
                <a:solidFill>
                  <a:srgbClr val="7F7F7F"/>
                </a:solidFill>
                <a:latin typeface="Century Gothic"/>
                <a:cs typeface="Century Gothic"/>
              </a:rPr>
              <a:t>of exploring, </a:t>
            </a:r>
            <a:r>
              <a:rPr lang="en-US" sz="2200" b="1" dirty="0">
                <a:solidFill>
                  <a:srgbClr val="FF0000"/>
                </a:solidFill>
                <a:latin typeface="Century Gothic"/>
                <a:cs typeface="Century Gothic"/>
              </a:rPr>
              <a:t>creating and delivering value</a:t>
            </a:r>
            <a:r>
              <a:rPr lang="en-US" sz="2200" dirty="0">
                <a:solidFill>
                  <a:srgbClr val="7F7F7F"/>
                </a:solidFill>
                <a:latin typeface="Century Gothic"/>
                <a:cs typeface="Century Gothic"/>
              </a:rPr>
              <a:t>, to satisfy the </a:t>
            </a:r>
            <a:r>
              <a:rPr lang="en-US" sz="2200" b="1" dirty="0">
                <a:solidFill>
                  <a:srgbClr val="FF0000"/>
                </a:solidFill>
                <a:latin typeface="Century Gothic"/>
                <a:cs typeface="Century Gothic"/>
              </a:rPr>
              <a:t>needs of a target</a:t>
            </a:r>
            <a:r>
              <a:rPr lang="en-US" sz="2200" dirty="0">
                <a:solidFill>
                  <a:srgbClr val="7F7F7F"/>
                </a:solidFill>
                <a:latin typeface="Century Gothic"/>
                <a:cs typeface="Century Gothic"/>
              </a:rPr>
              <a:t> </a:t>
            </a:r>
            <a:r>
              <a:rPr lang="en-US" sz="2200" b="1" dirty="0">
                <a:solidFill>
                  <a:srgbClr val="FF0000"/>
                </a:solidFill>
                <a:latin typeface="Century Gothic"/>
                <a:cs typeface="Century Gothic"/>
              </a:rPr>
              <a:t>market</a:t>
            </a:r>
            <a:r>
              <a:rPr lang="en-US" sz="2200" dirty="0">
                <a:solidFill>
                  <a:srgbClr val="7F7F7F"/>
                </a:solidFill>
                <a:latin typeface="Century Gothic"/>
                <a:cs typeface="Century Gothic"/>
              </a:rPr>
              <a:t> at </a:t>
            </a:r>
            <a:r>
              <a:rPr lang="en-US" sz="2200" b="1" dirty="0">
                <a:solidFill>
                  <a:srgbClr val="FF0000"/>
                </a:solidFill>
                <a:latin typeface="Century Gothic"/>
                <a:cs typeface="Century Gothic"/>
              </a:rPr>
              <a:t>a profit</a:t>
            </a:r>
            <a:r>
              <a:rPr lang="en-US" sz="2200" dirty="0">
                <a:solidFill>
                  <a:srgbClr val="7F7F7F"/>
                </a:solidFill>
                <a:latin typeface="Century Gothic"/>
                <a:cs typeface="Century Gothic"/>
              </a:rPr>
              <a:t>. </a:t>
            </a:r>
          </a:p>
          <a:p>
            <a:pPr>
              <a:lnSpc>
                <a:spcPct val="120000"/>
              </a:lnSpc>
            </a:pPr>
            <a:endParaRPr lang="en-US" sz="2200" dirty="0">
              <a:solidFill>
                <a:srgbClr val="7F7F7F"/>
              </a:solidFill>
              <a:latin typeface="Century Gothic"/>
              <a:cs typeface="Century Gothic"/>
            </a:endParaRPr>
          </a:p>
          <a:p>
            <a:pPr>
              <a:lnSpc>
                <a:spcPct val="120000"/>
              </a:lnSpc>
            </a:pPr>
            <a:r>
              <a:rPr lang="en-US" sz="2200" dirty="0">
                <a:solidFill>
                  <a:srgbClr val="7F7F7F"/>
                </a:solidFill>
                <a:latin typeface="Century Gothic"/>
                <a:cs typeface="Century Gothic"/>
              </a:rPr>
              <a:t>Marketing identifies </a:t>
            </a:r>
            <a:r>
              <a:rPr lang="en-US" sz="2200" b="1" dirty="0">
                <a:solidFill>
                  <a:srgbClr val="FF0000"/>
                </a:solidFill>
                <a:latin typeface="Century Gothic"/>
                <a:cs typeface="Century Gothic"/>
              </a:rPr>
              <a:t>unfulfilled needs and desires</a:t>
            </a:r>
            <a:r>
              <a:rPr lang="en-US" sz="2200" dirty="0">
                <a:solidFill>
                  <a:srgbClr val="7F7F7F"/>
                </a:solidFill>
                <a:latin typeface="Century Gothic"/>
                <a:cs typeface="Century Gothic"/>
              </a:rPr>
              <a:t>. It defines, measures and </a:t>
            </a:r>
            <a:r>
              <a:rPr lang="en-US" sz="2200" b="1" dirty="0">
                <a:solidFill>
                  <a:srgbClr val="FF0000"/>
                </a:solidFill>
                <a:latin typeface="Century Gothic"/>
                <a:cs typeface="Century Gothic"/>
              </a:rPr>
              <a:t>quantifies the size of the identified market </a:t>
            </a:r>
            <a:r>
              <a:rPr lang="en-US" sz="2200" dirty="0">
                <a:solidFill>
                  <a:srgbClr val="7F7F7F"/>
                </a:solidFill>
                <a:latin typeface="Century Gothic"/>
                <a:cs typeface="Century Gothic"/>
              </a:rPr>
              <a:t>and its </a:t>
            </a:r>
            <a:r>
              <a:rPr lang="en-US" sz="2200" b="1" dirty="0">
                <a:solidFill>
                  <a:srgbClr val="FF0000"/>
                </a:solidFill>
                <a:latin typeface="Century Gothic"/>
                <a:cs typeface="Century Gothic"/>
              </a:rPr>
              <a:t>profit potential</a:t>
            </a:r>
            <a:r>
              <a:rPr lang="en-US" sz="2200" dirty="0">
                <a:solidFill>
                  <a:srgbClr val="7F7F7F"/>
                </a:solidFill>
                <a:latin typeface="Century Gothic"/>
                <a:cs typeface="Century Gothic"/>
              </a:rPr>
              <a:t>. </a:t>
            </a:r>
          </a:p>
          <a:p>
            <a:pPr>
              <a:lnSpc>
                <a:spcPct val="120000"/>
              </a:lnSpc>
            </a:pPr>
            <a:endParaRPr lang="en-US" sz="2200" dirty="0">
              <a:solidFill>
                <a:srgbClr val="7F7F7F"/>
              </a:solidFill>
              <a:latin typeface="Century Gothic"/>
              <a:cs typeface="Century Gothic"/>
            </a:endParaRPr>
          </a:p>
          <a:p>
            <a:pPr>
              <a:lnSpc>
                <a:spcPct val="120000"/>
              </a:lnSpc>
            </a:pPr>
            <a:r>
              <a:rPr lang="en-US" sz="2200" dirty="0">
                <a:solidFill>
                  <a:srgbClr val="7F7F7F"/>
                </a:solidFill>
                <a:latin typeface="Century Gothic"/>
                <a:cs typeface="Century Gothic"/>
              </a:rPr>
              <a:t>It pinpoints which </a:t>
            </a:r>
            <a:r>
              <a:rPr lang="en-US" sz="2200" b="1" dirty="0">
                <a:solidFill>
                  <a:srgbClr val="FF0000"/>
                </a:solidFill>
                <a:latin typeface="Century Gothic"/>
                <a:cs typeface="Century Gothic"/>
              </a:rPr>
              <a:t>segments</a:t>
            </a:r>
            <a:r>
              <a:rPr lang="en-US" sz="2200" dirty="0">
                <a:solidFill>
                  <a:srgbClr val="7F7F7F"/>
                </a:solidFill>
                <a:latin typeface="Century Gothic"/>
                <a:cs typeface="Century Gothic"/>
              </a:rPr>
              <a:t> of the company are capable of serving best and it </a:t>
            </a:r>
            <a:r>
              <a:rPr lang="en-US" sz="2200" b="1" dirty="0">
                <a:solidFill>
                  <a:srgbClr val="FF0000"/>
                </a:solidFill>
                <a:latin typeface="Century Gothic"/>
                <a:cs typeface="Century Gothic"/>
              </a:rPr>
              <a:t>designs and promotes </a:t>
            </a:r>
            <a:r>
              <a:rPr lang="en-US" sz="2200" dirty="0">
                <a:solidFill>
                  <a:srgbClr val="7F7F7F"/>
                </a:solidFill>
                <a:latin typeface="Century Gothic"/>
                <a:cs typeface="Century Gothic"/>
              </a:rPr>
              <a:t>the appropriate </a:t>
            </a:r>
            <a:r>
              <a:rPr lang="en-US" sz="2200" b="1" dirty="0">
                <a:solidFill>
                  <a:srgbClr val="FF0000"/>
                </a:solidFill>
                <a:latin typeface="Century Gothic"/>
                <a:cs typeface="Century Gothic"/>
              </a:rPr>
              <a:t>products and services</a:t>
            </a:r>
            <a:r>
              <a:rPr lang="en-US" sz="2200" dirty="0">
                <a:solidFill>
                  <a:srgbClr val="7F7F7F"/>
                </a:solidFill>
                <a:latin typeface="Century Gothic"/>
                <a:cs typeface="Century Gothic"/>
              </a:rPr>
              <a:t>.</a:t>
            </a:r>
            <a:r>
              <a:rPr lang="en-US" sz="2200" b="1" dirty="0">
                <a:solidFill>
                  <a:srgbClr val="7F7F7F"/>
                </a:solidFill>
                <a:latin typeface="Century Gothic"/>
                <a:cs typeface="Century Gothic"/>
              </a:rPr>
              <a:t> </a:t>
            </a:r>
          </a:p>
        </p:txBody>
      </p:sp>
      <p:sp>
        <p:nvSpPr>
          <p:cNvPr id="3" name="TextBox 2"/>
          <p:cNvSpPr txBox="1"/>
          <p:nvPr/>
        </p:nvSpPr>
        <p:spPr>
          <a:xfrm>
            <a:off x="1187358" y="535907"/>
            <a:ext cx="6921648" cy="1200323"/>
          </a:xfrm>
          <a:prstGeom prst="rect">
            <a:avLst/>
          </a:prstGeom>
          <a:noFill/>
        </p:spPr>
        <p:txBody>
          <a:bodyPr wrap="square" lIns="91433" tIns="45717" rIns="91433" bIns="45717" rtlCol="0">
            <a:spAutoFit/>
          </a:bodyPr>
          <a:lstStyle/>
          <a:p>
            <a:r>
              <a:rPr lang="en-IE" sz="3600" dirty="0">
                <a:solidFill>
                  <a:srgbClr val="7F7F7F"/>
                </a:solidFill>
                <a:latin typeface="Century Gothic"/>
                <a:cs typeface="Century Gothic"/>
              </a:rPr>
              <a:t>What is “Marketing”</a:t>
            </a:r>
          </a:p>
          <a:p>
            <a:r>
              <a:rPr lang="mr-IN" sz="3600" dirty="0">
                <a:solidFill>
                  <a:srgbClr val="7F7F7F"/>
                </a:solidFill>
                <a:latin typeface="Century Gothic"/>
                <a:cs typeface="Century Gothic"/>
              </a:rPr>
              <a:t>…</a:t>
            </a:r>
            <a:r>
              <a:rPr lang="en-GB" sz="3600" dirty="0">
                <a:solidFill>
                  <a:srgbClr val="7F7F7F"/>
                </a:solidFill>
                <a:latin typeface="Century Gothic"/>
                <a:cs typeface="Century Gothic"/>
              </a:rPr>
              <a:t> looking for the key words</a:t>
            </a:r>
            <a:endParaRPr lang="en-IE" b="1" dirty="0">
              <a:solidFill>
                <a:srgbClr val="FF0000"/>
              </a:solidFill>
              <a:latin typeface="Century Gothic"/>
              <a:cs typeface="Century Gothic"/>
            </a:endParaRPr>
          </a:p>
        </p:txBody>
      </p:sp>
      <p:sp>
        <p:nvSpPr>
          <p:cNvPr id="6" name="TextBox 5"/>
          <p:cNvSpPr txBox="1"/>
          <p:nvPr/>
        </p:nvSpPr>
        <p:spPr>
          <a:xfrm>
            <a:off x="5234226" y="6620916"/>
            <a:ext cx="1723549" cy="215444"/>
          </a:xfrm>
          <a:prstGeom prst="rect">
            <a:avLst/>
          </a:prstGeom>
          <a:noFill/>
        </p:spPr>
        <p:txBody>
          <a:bodyPr wrap="none" rtlCol="0">
            <a:spAutoFit/>
          </a:bodyPr>
          <a:lstStyle/>
          <a:p>
            <a:r>
              <a:rPr lang="en-US" sz="800" dirty="0" smtClean="0">
                <a:solidFill>
                  <a:srgbClr val="FFFFFF"/>
                </a:solidFill>
              </a:rPr>
              <a:t> </a:t>
            </a:r>
            <a:r>
              <a:rPr lang="en-US" sz="800" dirty="0" smtClean="0">
                <a:solidFill>
                  <a:schemeClr val="bg1">
                    <a:lumMod val="50000"/>
                  </a:schemeClr>
                </a:solidFill>
              </a:rPr>
              <a:t>© Copyright MBA Global AML 2017</a:t>
            </a:r>
            <a:endParaRPr lang="en-US" sz="800" dirty="0">
              <a:solidFill>
                <a:schemeClr val="bg1">
                  <a:lumMod val="50000"/>
                </a:schemeClr>
              </a:solidFill>
            </a:endParaRPr>
          </a:p>
        </p:txBody>
      </p:sp>
    </p:spTree>
    <p:custDataLst>
      <p:tags r:id="rId1"/>
    </p:custDataLst>
    <p:extLst>
      <p:ext uri="{BB962C8B-B14F-4D97-AF65-F5344CB8AC3E}">
        <p14:creationId xmlns:p14="http://schemas.microsoft.com/office/powerpoint/2010/main" val="2643240789"/>
      </p:ext>
    </p:extLst>
  </p:cSld>
  <p:clrMapOvr>
    <a:masterClrMapping/>
  </p:clrMapOvr>
  <mc:AlternateContent xmlns:mc="http://schemas.openxmlformats.org/markup-compatibility/2006" xmlns:p14="http://schemas.microsoft.com/office/powerpoint/2010/main">
    <mc:Choice Requires="p14">
      <p:transition spd="med" p14:dur="700" advTm="30276">
        <p:fade/>
      </p:transition>
    </mc:Choice>
    <mc:Fallback xmlns="">
      <p:transition spd="med" advTm="30276">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fade">
                                      <p:cBhvr>
                                        <p:cTn id="22"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5976130"/>
            <a:ext cx="12192000" cy="663678"/>
          </a:xfrm>
          <a:prstGeom prst="rect">
            <a:avLst/>
          </a:prstGeom>
          <a:solidFill>
            <a:srgbClr val="021E2E"/>
          </a:solidFill>
          <a:ln>
            <a:noFill/>
          </a:ln>
        </p:spPr>
        <p:style>
          <a:lnRef idx="1">
            <a:schemeClr val="accent1"/>
          </a:lnRef>
          <a:fillRef idx="3">
            <a:schemeClr val="accent1"/>
          </a:fillRef>
          <a:effectRef idx="2">
            <a:schemeClr val="accent1"/>
          </a:effectRef>
          <a:fontRef idx="minor">
            <a:schemeClr val="lt1"/>
          </a:fontRef>
        </p:style>
        <p:txBody>
          <a:bodyPr lIns="91433" tIns="45717" rIns="91433" bIns="45717" rtlCol="0" anchor="ctr"/>
          <a:lstStyle/>
          <a:p>
            <a:pPr algn="ctr"/>
            <a:endParaRPr lang="en-IE" dirty="0"/>
          </a:p>
        </p:txBody>
      </p:sp>
      <p:pic>
        <p:nvPicPr>
          <p:cNvPr id="7" name="Picture 6" descr="instituteLGE.jpg"/>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0798309" y="5358634"/>
            <a:ext cx="854848" cy="865624"/>
          </a:xfrm>
          <a:prstGeom prst="rect">
            <a:avLst/>
          </a:prstGeom>
          <a:ln w="38100">
            <a:solidFill>
              <a:schemeClr val="bg1"/>
            </a:solidFill>
            <a:miter lim="800000"/>
          </a:ln>
        </p:spPr>
      </p:pic>
      <p:sp>
        <p:nvSpPr>
          <p:cNvPr id="2" name="Rectangle 1"/>
          <p:cNvSpPr/>
          <p:nvPr/>
        </p:nvSpPr>
        <p:spPr>
          <a:xfrm>
            <a:off x="1226641" y="1512810"/>
            <a:ext cx="9898743" cy="1299837"/>
          </a:xfrm>
          <a:prstGeom prst="rect">
            <a:avLst/>
          </a:prstGeom>
        </p:spPr>
        <p:txBody>
          <a:bodyPr wrap="square" lIns="91433" tIns="45717" rIns="91433" bIns="45717">
            <a:spAutoFit/>
          </a:bodyPr>
          <a:lstStyle/>
          <a:p>
            <a:pPr>
              <a:lnSpc>
                <a:spcPct val="120000"/>
              </a:lnSpc>
            </a:pPr>
            <a:r>
              <a:rPr lang="en-US" sz="2200" dirty="0">
                <a:solidFill>
                  <a:srgbClr val="7F7F7F"/>
                </a:solidFill>
                <a:latin typeface="Century Gothic"/>
                <a:cs typeface="Century Gothic"/>
              </a:rPr>
              <a:t>…the </a:t>
            </a:r>
            <a:r>
              <a:rPr lang="en-US" sz="2200" b="1" dirty="0">
                <a:solidFill>
                  <a:srgbClr val="FF0000"/>
                </a:solidFill>
                <a:latin typeface="Century Gothic"/>
                <a:cs typeface="Century Gothic"/>
              </a:rPr>
              <a:t>science and art </a:t>
            </a:r>
            <a:r>
              <a:rPr lang="en-US" sz="2200" dirty="0">
                <a:solidFill>
                  <a:srgbClr val="7F7F7F"/>
                </a:solidFill>
                <a:latin typeface="Century Gothic"/>
                <a:cs typeface="Century Gothic"/>
              </a:rPr>
              <a:t>of exploring, </a:t>
            </a:r>
            <a:r>
              <a:rPr lang="en-US" sz="2200" b="1" dirty="0">
                <a:solidFill>
                  <a:srgbClr val="FF0000"/>
                </a:solidFill>
                <a:latin typeface="Century Gothic"/>
                <a:cs typeface="Century Gothic"/>
              </a:rPr>
              <a:t>creating and delivering value</a:t>
            </a:r>
            <a:r>
              <a:rPr lang="en-US" sz="2200" dirty="0">
                <a:solidFill>
                  <a:srgbClr val="7F7F7F"/>
                </a:solidFill>
                <a:latin typeface="Century Gothic"/>
                <a:cs typeface="Century Gothic"/>
              </a:rPr>
              <a:t>, to satisfy the </a:t>
            </a:r>
            <a:r>
              <a:rPr lang="en-US" sz="2200" b="1" dirty="0">
                <a:solidFill>
                  <a:srgbClr val="FF0000"/>
                </a:solidFill>
                <a:latin typeface="Century Gothic"/>
                <a:cs typeface="Century Gothic"/>
              </a:rPr>
              <a:t>needs of a target</a:t>
            </a:r>
            <a:r>
              <a:rPr lang="en-US" sz="2200" dirty="0">
                <a:solidFill>
                  <a:srgbClr val="7F7F7F"/>
                </a:solidFill>
                <a:latin typeface="Century Gothic"/>
                <a:cs typeface="Century Gothic"/>
              </a:rPr>
              <a:t> market at </a:t>
            </a:r>
            <a:r>
              <a:rPr lang="en-US" sz="2200" b="1" dirty="0">
                <a:solidFill>
                  <a:srgbClr val="FF0000"/>
                </a:solidFill>
                <a:latin typeface="Century Gothic"/>
                <a:cs typeface="Century Gothic"/>
              </a:rPr>
              <a:t>a profit</a:t>
            </a:r>
            <a:r>
              <a:rPr lang="en-US" sz="2200" dirty="0">
                <a:solidFill>
                  <a:srgbClr val="7F7F7F"/>
                </a:solidFill>
                <a:latin typeface="Century Gothic"/>
                <a:cs typeface="Century Gothic"/>
              </a:rPr>
              <a:t>. </a:t>
            </a:r>
          </a:p>
          <a:p>
            <a:pPr>
              <a:lnSpc>
                <a:spcPct val="120000"/>
              </a:lnSpc>
            </a:pPr>
            <a:endParaRPr lang="en-US" sz="2200" dirty="0">
              <a:solidFill>
                <a:srgbClr val="7F7F7F"/>
              </a:solidFill>
              <a:latin typeface="Century Gothic"/>
              <a:cs typeface="Century Gothic"/>
            </a:endParaRPr>
          </a:p>
        </p:txBody>
      </p:sp>
      <p:sp>
        <p:nvSpPr>
          <p:cNvPr id="3" name="TextBox 2"/>
          <p:cNvSpPr txBox="1"/>
          <p:nvPr/>
        </p:nvSpPr>
        <p:spPr>
          <a:xfrm>
            <a:off x="1187358" y="535905"/>
            <a:ext cx="6921648" cy="646331"/>
          </a:xfrm>
          <a:prstGeom prst="rect">
            <a:avLst/>
          </a:prstGeom>
          <a:noFill/>
        </p:spPr>
        <p:txBody>
          <a:bodyPr wrap="square" lIns="91433" tIns="45717" rIns="91433" bIns="45717" rtlCol="0">
            <a:spAutoFit/>
          </a:bodyPr>
          <a:lstStyle/>
          <a:p>
            <a:r>
              <a:rPr lang="en-IE" sz="3600" dirty="0">
                <a:solidFill>
                  <a:srgbClr val="7F7F7F"/>
                </a:solidFill>
                <a:latin typeface="Century Gothic"/>
                <a:cs typeface="Century Gothic"/>
              </a:rPr>
              <a:t>What is Marketing</a:t>
            </a:r>
            <a:endParaRPr lang="en-IE" b="1" dirty="0">
              <a:solidFill>
                <a:srgbClr val="FF0000"/>
              </a:solidFill>
              <a:latin typeface="Century Gothic"/>
              <a:cs typeface="Century Gothic"/>
            </a:endParaRPr>
          </a:p>
        </p:txBody>
      </p:sp>
      <p:sp>
        <p:nvSpPr>
          <p:cNvPr id="6" name="TextBox 5"/>
          <p:cNvSpPr txBox="1"/>
          <p:nvPr/>
        </p:nvSpPr>
        <p:spPr>
          <a:xfrm>
            <a:off x="5234226" y="6620916"/>
            <a:ext cx="1723549" cy="215444"/>
          </a:xfrm>
          <a:prstGeom prst="rect">
            <a:avLst/>
          </a:prstGeom>
          <a:noFill/>
        </p:spPr>
        <p:txBody>
          <a:bodyPr wrap="none" rtlCol="0">
            <a:spAutoFit/>
          </a:bodyPr>
          <a:lstStyle/>
          <a:p>
            <a:r>
              <a:rPr lang="en-US" sz="800" dirty="0" smtClean="0">
                <a:solidFill>
                  <a:srgbClr val="FFFFFF"/>
                </a:solidFill>
              </a:rPr>
              <a:t> </a:t>
            </a:r>
            <a:r>
              <a:rPr lang="en-US" sz="800" dirty="0" smtClean="0">
                <a:solidFill>
                  <a:schemeClr val="bg1">
                    <a:lumMod val="50000"/>
                  </a:schemeClr>
                </a:solidFill>
              </a:rPr>
              <a:t>© Copyright MBA Global AML 2017</a:t>
            </a:r>
            <a:endParaRPr lang="en-US" sz="800" dirty="0">
              <a:solidFill>
                <a:schemeClr val="bg1">
                  <a:lumMod val="50000"/>
                </a:schemeClr>
              </a:solidFill>
            </a:endParaRPr>
          </a:p>
        </p:txBody>
      </p:sp>
    </p:spTree>
    <p:custDataLst>
      <p:tags r:id="rId1"/>
    </p:custDataLst>
    <p:extLst>
      <p:ext uri="{BB962C8B-B14F-4D97-AF65-F5344CB8AC3E}">
        <p14:creationId xmlns:p14="http://schemas.microsoft.com/office/powerpoint/2010/main" val="1638449029"/>
      </p:ext>
    </p:extLst>
  </p:cSld>
  <p:clrMapOvr>
    <a:masterClrMapping/>
  </p:clrMapOvr>
  <mc:AlternateContent xmlns:mc="http://schemas.openxmlformats.org/markup-compatibility/2006" xmlns:p14="http://schemas.microsoft.com/office/powerpoint/2010/main">
    <mc:Choice Requires="p14">
      <p:transition spd="med" p14:dur="700" advTm="30276">
        <p:fade/>
      </p:transition>
    </mc:Choice>
    <mc:Fallback xmlns="">
      <p:transition spd="med" advTm="30276">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5976130"/>
            <a:ext cx="12192000" cy="663678"/>
          </a:xfrm>
          <a:prstGeom prst="rect">
            <a:avLst/>
          </a:prstGeom>
          <a:solidFill>
            <a:srgbClr val="021E2E"/>
          </a:solidFill>
          <a:ln>
            <a:noFill/>
          </a:ln>
        </p:spPr>
        <p:style>
          <a:lnRef idx="1">
            <a:schemeClr val="accent1"/>
          </a:lnRef>
          <a:fillRef idx="3">
            <a:schemeClr val="accent1"/>
          </a:fillRef>
          <a:effectRef idx="2">
            <a:schemeClr val="accent1"/>
          </a:effectRef>
          <a:fontRef idx="minor">
            <a:schemeClr val="lt1"/>
          </a:fontRef>
        </p:style>
        <p:txBody>
          <a:bodyPr lIns="91433" tIns="45717" rIns="91433" bIns="45717" rtlCol="0" anchor="ctr"/>
          <a:lstStyle/>
          <a:p>
            <a:pPr algn="ctr"/>
            <a:endParaRPr lang="en-IE" dirty="0"/>
          </a:p>
        </p:txBody>
      </p:sp>
      <p:pic>
        <p:nvPicPr>
          <p:cNvPr id="7" name="Picture 6" descr="instituteLGE.jpg"/>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0798309" y="5358634"/>
            <a:ext cx="854848" cy="865624"/>
          </a:xfrm>
          <a:prstGeom prst="rect">
            <a:avLst/>
          </a:prstGeom>
          <a:ln w="38100">
            <a:solidFill>
              <a:schemeClr val="bg1"/>
            </a:solidFill>
            <a:miter lim="800000"/>
          </a:ln>
        </p:spPr>
      </p:pic>
      <p:sp>
        <p:nvSpPr>
          <p:cNvPr id="2" name="Rectangle 1"/>
          <p:cNvSpPr/>
          <p:nvPr/>
        </p:nvSpPr>
        <p:spPr>
          <a:xfrm>
            <a:off x="1226641" y="1512812"/>
            <a:ext cx="9898743" cy="487313"/>
          </a:xfrm>
          <a:prstGeom prst="rect">
            <a:avLst/>
          </a:prstGeom>
        </p:spPr>
        <p:txBody>
          <a:bodyPr wrap="square" lIns="91433" tIns="45717" rIns="91433" bIns="45717">
            <a:spAutoFit/>
          </a:bodyPr>
          <a:lstStyle/>
          <a:p>
            <a:pPr>
              <a:lnSpc>
                <a:spcPct val="120000"/>
              </a:lnSpc>
            </a:pPr>
            <a:r>
              <a:rPr lang="en-US" sz="2200" dirty="0">
                <a:solidFill>
                  <a:srgbClr val="7F7F7F"/>
                </a:solidFill>
                <a:latin typeface="Century Gothic"/>
                <a:cs typeface="Century Gothic"/>
              </a:rPr>
              <a:t>…the </a:t>
            </a:r>
            <a:r>
              <a:rPr lang="en-US" sz="2200" b="1" dirty="0">
                <a:solidFill>
                  <a:srgbClr val="FF0000"/>
                </a:solidFill>
                <a:latin typeface="Century Gothic"/>
                <a:cs typeface="Century Gothic"/>
              </a:rPr>
              <a:t>science and art </a:t>
            </a:r>
            <a:r>
              <a:rPr lang="en-US" sz="2200" dirty="0">
                <a:solidFill>
                  <a:srgbClr val="7F7F7F"/>
                </a:solidFill>
                <a:latin typeface="Century Gothic"/>
                <a:cs typeface="Century Gothic"/>
              </a:rPr>
              <a:t>of exploring</a:t>
            </a:r>
            <a:r>
              <a:rPr lang="mr-IN" sz="2200" dirty="0">
                <a:solidFill>
                  <a:srgbClr val="7F7F7F"/>
                </a:solidFill>
                <a:latin typeface="Century Gothic"/>
                <a:cs typeface="Century Gothic"/>
              </a:rPr>
              <a:t>…</a:t>
            </a:r>
            <a:endParaRPr lang="en-GB" sz="2200" dirty="0">
              <a:solidFill>
                <a:srgbClr val="7F7F7F"/>
              </a:solidFill>
              <a:latin typeface="Century Gothic"/>
              <a:cs typeface="Century Gothic"/>
            </a:endParaRPr>
          </a:p>
        </p:txBody>
      </p:sp>
      <p:sp>
        <p:nvSpPr>
          <p:cNvPr id="3" name="TextBox 2"/>
          <p:cNvSpPr txBox="1"/>
          <p:nvPr/>
        </p:nvSpPr>
        <p:spPr>
          <a:xfrm>
            <a:off x="1187358" y="535905"/>
            <a:ext cx="6921648" cy="646331"/>
          </a:xfrm>
          <a:prstGeom prst="rect">
            <a:avLst/>
          </a:prstGeom>
          <a:noFill/>
        </p:spPr>
        <p:txBody>
          <a:bodyPr wrap="square" lIns="91433" tIns="45717" rIns="91433" bIns="45717" rtlCol="0">
            <a:spAutoFit/>
          </a:bodyPr>
          <a:lstStyle/>
          <a:p>
            <a:r>
              <a:rPr lang="en-IE" sz="3600" dirty="0">
                <a:solidFill>
                  <a:srgbClr val="7F7F7F"/>
                </a:solidFill>
                <a:latin typeface="Century Gothic"/>
                <a:cs typeface="Century Gothic"/>
              </a:rPr>
              <a:t>What is Marketing</a:t>
            </a:r>
            <a:endParaRPr lang="en-IE" b="1" dirty="0">
              <a:solidFill>
                <a:srgbClr val="FF0000"/>
              </a:solidFill>
              <a:latin typeface="Century Gothic"/>
              <a:cs typeface="Century Gothic"/>
            </a:endParaRPr>
          </a:p>
        </p:txBody>
      </p:sp>
      <p:sp>
        <p:nvSpPr>
          <p:cNvPr id="4" name="TextBox 3"/>
          <p:cNvSpPr txBox="1"/>
          <p:nvPr/>
        </p:nvSpPr>
        <p:spPr>
          <a:xfrm>
            <a:off x="1324452" y="2082806"/>
            <a:ext cx="9394348" cy="3785646"/>
          </a:xfrm>
          <a:prstGeom prst="rect">
            <a:avLst/>
          </a:prstGeom>
          <a:noFill/>
        </p:spPr>
        <p:txBody>
          <a:bodyPr wrap="square" lIns="91433" tIns="45717" rIns="91433" bIns="45717" rtlCol="0">
            <a:spAutoFit/>
          </a:bodyPr>
          <a:lstStyle/>
          <a:p>
            <a:r>
              <a:rPr lang="en-US" sz="1950" dirty="0" smtClean="0">
                <a:solidFill>
                  <a:srgbClr val="7F7F7F"/>
                </a:solidFill>
                <a:latin typeface="Century Gothic"/>
                <a:cs typeface="Century Gothic"/>
              </a:rPr>
              <a:t>Marketing relies upon observation, measurement, analysis and comparison of behaviour, as well as understanding competitive environmental factors that can impact the fortunes of products and services aimed at target audiences. To this extent marketing is a science.</a:t>
            </a:r>
          </a:p>
          <a:p>
            <a:endParaRPr lang="en-US" sz="1950" dirty="0">
              <a:solidFill>
                <a:srgbClr val="7F7F7F"/>
              </a:solidFill>
              <a:latin typeface="Century Gothic"/>
              <a:cs typeface="Century Gothic"/>
            </a:endParaRPr>
          </a:p>
          <a:p>
            <a:r>
              <a:rPr lang="en-US" sz="1950" dirty="0" smtClean="0">
                <a:solidFill>
                  <a:srgbClr val="7F7F7F"/>
                </a:solidFill>
                <a:latin typeface="Century Gothic"/>
                <a:cs typeface="Century Gothic"/>
              </a:rPr>
              <a:t>In addition, marketing relies upon ‘rounded judgement’</a:t>
            </a:r>
            <a:r>
              <a:rPr lang="en-US" sz="1950" dirty="0">
                <a:solidFill>
                  <a:srgbClr val="7F7F7F"/>
                </a:solidFill>
                <a:latin typeface="Century Gothic"/>
                <a:cs typeface="Century Gothic"/>
              </a:rPr>
              <a:t>,</a:t>
            </a:r>
            <a:r>
              <a:rPr lang="en-US" sz="1950" dirty="0" smtClean="0">
                <a:solidFill>
                  <a:srgbClr val="7F7F7F"/>
                </a:solidFill>
                <a:latin typeface="Century Gothic"/>
                <a:cs typeface="Century Gothic"/>
              </a:rPr>
              <a:t> often based upon intuition; upon the weighing up of a disparate number of elements, some of which are not readily quantifiable and which together can represent opportunity or threat. </a:t>
            </a:r>
          </a:p>
          <a:p>
            <a:endParaRPr lang="en-US" sz="1950" dirty="0">
              <a:solidFill>
                <a:srgbClr val="7F7F7F"/>
              </a:solidFill>
              <a:latin typeface="Century Gothic"/>
              <a:cs typeface="Century Gothic"/>
            </a:endParaRPr>
          </a:p>
          <a:p>
            <a:r>
              <a:rPr lang="en-US" sz="1950" dirty="0" smtClean="0">
                <a:solidFill>
                  <a:srgbClr val="7F7F7F"/>
                </a:solidFill>
                <a:latin typeface="Century Gothic"/>
                <a:cs typeface="Century Gothic"/>
              </a:rPr>
              <a:t>Working together these separate but intertwined aspects make marketing </a:t>
            </a:r>
          </a:p>
          <a:p>
            <a:r>
              <a:rPr lang="en-US" sz="1950" dirty="0" smtClean="0">
                <a:solidFill>
                  <a:srgbClr val="7F7F7F"/>
                </a:solidFill>
                <a:latin typeface="Century Gothic"/>
                <a:cs typeface="Century Gothic"/>
              </a:rPr>
              <a:t>“the science and art of exploring”.</a:t>
            </a:r>
          </a:p>
        </p:txBody>
      </p:sp>
      <p:sp>
        <p:nvSpPr>
          <p:cNvPr id="8" name="TextBox 7"/>
          <p:cNvSpPr txBox="1"/>
          <p:nvPr/>
        </p:nvSpPr>
        <p:spPr>
          <a:xfrm>
            <a:off x="5234226" y="6620916"/>
            <a:ext cx="1723549" cy="215444"/>
          </a:xfrm>
          <a:prstGeom prst="rect">
            <a:avLst/>
          </a:prstGeom>
          <a:noFill/>
        </p:spPr>
        <p:txBody>
          <a:bodyPr wrap="none" rtlCol="0">
            <a:spAutoFit/>
          </a:bodyPr>
          <a:lstStyle/>
          <a:p>
            <a:r>
              <a:rPr lang="en-US" sz="800" dirty="0" smtClean="0">
                <a:solidFill>
                  <a:srgbClr val="FFFFFF"/>
                </a:solidFill>
              </a:rPr>
              <a:t> </a:t>
            </a:r>
            <a:r>
              <a:rPr lang="en-US" sz="800" dirty="0" smtClean="0">
                <a:solidFill>
                  <a:schemeClr val="bg1">
                    <a:lumMod val="50000"/>
                  </a:schemeClr>
                </a:solidFill>
              </a:rPr>
              <a:t>© Copyright MBA Global AML 2017</a:t>
            </a:r>
            <a:endParaRPr lang="en-US" sz="800" dirty="0">
              <a:solidFill>
                <a:schemeClr val="bg1">
                  <a:lumMod val="50000"/>
                </a:schemeClr>
              </a:solidFill>
            </a:endParaRPr>
          </a:p>
        </p:txBody>
      </p:sp>
    </p:spTree>
    <p:custDataLst>
      <p:tags r:id="rId1"/>
    </p:custDataLst>
    <p:extLst>
      <p:ext uri="{BB962C8B-B14F-4D97-AF65-F5344CB8AC3E}">
        <p14:creationId xmlns:p14="http://schemas.microsoft.com/office/powerpoint/2010/main" val="604977923"/>
      </p:ext>
    </p:extLst>
  </p:cSld>
  <p:clrMapOvr>
    <a:masterClrMapping/>
  </p:clrMapOvr>
  <mc:AlternateContent xmlns:mc="http://schemas.openxmlformats.org/markup-compatibility/2006" xmlns:p14="http://schemas.microsoft.com/office/powerpoint/2010/main">
    <mc:Choice Requires="p14">
      <p:transition spd="med" p14:dur="700" advTm="30276">
        <p:fade/>
      </p:transition>
    </mc:Choice>
    <mc:Fallback xmlns="">
      <p:transition spd="med" advTm="30276">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4" end="4"/>
                                            </p:txEl>
                                          </p:spTgt>
                                        </p:tgtEl>
                                        <p:attrNameLst>
                                          <p:attrName>style.visibility</p:attrName>
                                        </p:attrNameLst>
                                      </p:cBhvr>
                                      <p:to>
                                        <p:strVal val="visible"/>
                                      </p:to>
                                    </p:set>
                                    <p:animEffect transition="in" filter="fade">
                                      <p:cBhvr>
                                        <p:cTn id="22" dur="500"/>
                                        <p:tgtEl>
                                          <p:spTgt spid="4">
                                            <p:txEl>
                                              <p:pRg st="4" end="4"/>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4">
                                            <p:txEl>
                                              <p:pRg st="5" end="5"/>
                                            </p:txEl>
                                          </p:spTgt>
                                        </p:tgtEl>
                                        <p:attrNameLst>
                                          <p:attrName>style.visibility</p:attrName>
                                        </p:attrNameLst>
                                      </p:cBhvr>
                                      <p:to>
                                        <p:strVal val="visible"/>
                                      </p:to>
                                    </p:set>
                                    <p:animEffect transition="in" filter="fade">
                                      <p:cBhvr>
                                        <p:cTn id="25"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5976130"/>
            <a:ext cx="12192000" cy="663678"/>
          </a:xfrm>
          <a:prstGeom prst="rect">
            <a:avLst/>
          </a:prstGeom>
          <a:solidFill>
            <a:srgbClr val="021E2E"/>
          </a:solidFill>
          <a:ln>
            <a:noFill/>
          </a:ln>
        </p:spPr>
        <p:style>
          <a:lnRef idx="1">
            <a:schemeClr val="accent1"/>
          </a:lnRef>
          <a:fillRef idx="3">
            <a:schemeClr val="accent1"/>
          </a:fillRef>
          <a:effectRef idx="2">
            <a:schemeClr val="accent1"/>
          </a:effectRef>
          <a:fontRef idx="minor">
            <a:schemeClr val="lt1"/>
          </a:fontRef>
        </p:style>
        <p:txBody>
          <a:bodyPr lIns="91433" tIns="45717" rIns="91433" bIns="45717" rtlCol="0" anchor="ctr"/>
          <a:lstStyle/>
          <a:p>
            <a:pPr algn="ctr"/>
            <a:endParaRPr lang="en-IE" dirty="0"/>
          </a:p>
        </p:txBody>
      </p:sp>
      <p:pic>
        <p:nvPicPr>
          <p:cNvPr id="7" name="Picture 6" descr="instituteLGE.jpg"/>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0798309" y="5358634"/>
            <a:ext cx="854848" cy="865624"/>
          </a:xfrm>
          <a:prstGeom prst="rect">
            <a:avLst/>
          </a:prstGeom>
          <a:ln w="38100">
            <a:solidFill>
              <a:schemeClr val="bg1"/>
            </a:solidFill>
            <a:miter lim="800000"/>
          </a:ln>
        </p:spPr>
      </p:pic>
      <p:sp>
        <p:nvSpPr>
          <p:cNvPr id="2" name="Rectangle 1"/>
          <p:cNvSpPr/>
          <p:nvPr/>
        </p:nvSpPr>
        <p:spPr>
          <a:xfrm>
            <a:off x="1226641" y="1512812"/>
            <a:ext cx="9898743" cy="487307"/>
          </a:xfrm>
          <a:prstGeom prst="rect">
            <a:avLst/>
          </a:prstGeom>
        </p:spPr>
        <p:txBody>
          <a:bodyPr wrap="square" lIns="91433" tIns="45717" rIns="91433" bIns="45717">
            <a:spAutoFit/>
          </a:bodyPr>
          <a:lstStyle/>
          <a:p>
            <a:pPr>
              <a:lnSpc>
                <a:spcPct val="120000"/>
              </a:lnSpc>
            </a:pPr>
            <a:r>
              <a:rPr lang="en-US" sz="2200" dirty="0">
                <a:solidFill>
                  <a:srgbClr val="7F7F7F"/>
                </a:solidFill>
                <a:latin typeface="Century Gothic"/>
                <a:cs typeface="Century Gothic"/>
              </a:rPr>
              <a:t>…</a:t>
            </a:r>
            <a:r>
              <a:rPr lang="en-US" sz="2200" b="1" dirty="0">
                <a:solidFill>
                  <a:srgbClr val="FF0000"/>
                </a:solidFill>
                <a:latin typeface="Century Gothic"/>
                <a:cs typeface="Century Gothic"/>
              </a:rPr>
              <a:t>creating and delivering value</a:t>
            </a:r>
            <a:r>
              <a:rPr lang="mr-IN" sz="2200" b="1" dirty="0" smtClean="0">
                <a:solidFill>
                  <a:schemeClr val="bg1">
                    <a:lumMod val="50000"/>
                  </a:schemeClr>
                </a:solidFill>
                <a:latin typeface="Century Gothic"/>
                <a:cs typeface="Century Gothic"/>
              </a:rPr>
              <a:t>…</a:t>
            </a:r>
            <a:endParaRPr lang="en-US" sz="2200" dirty="0">
              <a:solidFill>
                <a:schemeClr val="bg1">
                  <a:lumMod val="50000"/>
                </a:schemeClr>
              </a:solidFill>
              <a:latin typeface="Century Gothic"/>
              <a:cs typeface="Century Gothic"/>
            </a:endParaRPr>
          </a:p>
        </p:txBody>
      </p:sp>
      <p:sp>
        <p:nvSpPr>
          <p:cNvPr id="3" name="TextBox 2"/>
          <p:cNvSpPr txBox="1"/>
          <p:nvPr/>
        </p:nvSpPr>
        <p:spPr>
          <a:xfrm>
            <a:off x="1187358" y="535905"/>
            <a:ext cx="6921648" cy="646331"/>
          </a:xfrm>
          <a:prstGeom prst="rect">
            <a:avLst/>
          </a:prstGeom>
          <a:noFill/>
        </p:spPr>
        <p:txBody>
          <a:bodyPr wrap="square" lIns="91433" tIns="45717" rIns="91433" bIns="45717" rtlCol="0">
            <a:spAutoFit/>
          </a:bodyPr>
          <a:lstStyle/>
          <a:p>
            <a:r>
              <a:rPr lang="en-IE" sz="3600" dirty="0">
                <a:solidFill>
                  <a:srgbClr val="7F7F7F"/>
                </a:solidFill>
                <a:latin typeface="Century Gothic"/>
                <a:cs typeface="Century Gothic"/>
              </a:rPr>
              <a:t>What is Marketing</a:t>
            </a:r>
            <a:endParaRPr lang="en-IE" b="1" dirty="0">
              <a:solidFill>
                <a:srgbClr val="FF0000"/>
              </a:solidFill>
              <a:latin typeface="Century Gothic"/>
              <a:cs typeface="Century Gothic"/>
            </a:endParaRPr>
          </a:p>
        </p:txBody>
      </p:sp>
      <p:sp>
        <p:nvSpPr>
          <p:cNvPr id="6" name="TextBox 5"/>
          <p:cNvSpPr txBox="1"/>
          <p:nvPr/>
        </p:nvSpPr>
        <p:spPr>
          <a:xfrm>
            <a:off x="1312130" y="2082807"/>
            <a:ext cx="9406669" cy="3762562"/>
          </a:xfrm>
          <a:prstGeom prst="rect">
            <a:avLst/>
          </a:prstGeom>
          <a:noFill/>
        </p:spPr>
        <p:txBody>
          <a:bodyPr wrap="square" lIns="91433" tIns="45717" rIns="91433" bIns="45717" rtlCol="0">
            <a:spAutoFit/>
          </a:bodyPr>
          <a:lstStyle/>
          <a:p>
            <a:r>
              <a:rPr lang="en-US" sz="1950" dirty="0" smtClean="0">
                <a:solidFill>
                  <a:srgbClr val="7F7F7F"/>
                </a:solidFill>
                <a:latin typeface="Century Gothic"/>
                <a:cs typeface="Century Gothic"/>
              </a:rPr>
              <a:t>Value is at the heart of transactional business, regardless of whether that is commercial or non-commercial. </a:t>
            </a:r>
          </a:p>
          <a:p>
            <a:endParaRPr lang="en-US" sz="1950" dirty="0" smtClean="0">
              <a:solidFill>
                <a:srgbClr val="7F7F7F"/>
              </a:solidFill>
              <a:latin typeface="Century Gothic"/>
              <a:cs typeface="Century Gothic"/>
            </a:endParaRPr>
          </a:p>
          <a:p>
            <a:r>
              <a:rPr lang="en-US" sz="1950" dirty="0" smtClean="0">
                <a:solidFill>
                  <a:srgbClr val="7F7F7F"/>
                </a:solidFill>
                <a:latin typeface="Century Gothic"/>
                <a:cs typeface="Century Gothic"/>
              </a:rPr>
              <a:t>Customers or clients must believe that sufficient ‘value’ is being created </a:t>
            </a:r>
            <a:r>
              <a:rPr lang="en-US" sz="1950" b="1" i="1" dirty="0" smtClean="0">
                <a:solidFill>
                  <a:srgbClr val="7F7F7F"/>
                </a:solidFill>
                <a:latin typeface="Century Gothic"/>
                <a:cs typeface="Century Gothic"/>
              </a:rPr>
              <a:t>and</a:t>
            </a:r>
            <a:r>
              <a:rPr lang="en-US" sz="1950" dirty="0" smtClean="0">
                <a:solidFill>
                  <a:srgbClr val="7F7F7F"/>
                </a:solidFill>
                <a:latin typeface="Century Gothic"/>
                <a:cs typeface="Century Gothic"/>
              </a:rPr>
              <a:t> delivered in order for them to want to pay for it, in commercial situations. </a:t>
            </a:r>
          </a:p>
          <a:p>
            <a:endParaRPr lang="en-US" sz="1950" dirty="0" smtClean="0">
              <a:solidFill>
                <a:srgbClr val="7F7F7F"/>
              </a:solidFill>
              <a:latin typeface="Century Gothic"/>
              <a:cs typeface="Century Gothic"/>
            </a:endParaRPr>
          </a:p>
          <a:p>
            <a:r>
              <a:rPr lang="en-US" sz="1950" dirty="0" smtClean="0">
                <a:solidFill>
                  <a:srgbClr val="7F7F7F"/>
                </a:solidFill>
                <a:latin typeface="Century Gothic"/>
                <a:cs typeface="Century Gothic"/>
              </a:rPr>
              <a:t>Alternatively, in non-commercial situations, </a:t>
            </a:r>
            <a:r>
              <a:rPr lang="en-US" sz="1950" dirty="0">
                <a:solidFill>
                  <a:srgbClr val="7F7F7F"/>
                </a:solidFill>
                <a:latin typeface="Century Gothic"/>
                <a:cs typeface="Century Gothic"/>
              </a:rPr>
              <a:t>sufficient ‘value’ </a:t>
            </a:r>
            <a:r>
              <a:rPr lang="en-US" sz="1950" dirty="0" smtClean="0">
                <a:solidFill>
                  <a:srgbClr val="7F7F7F"/>
                </a:solidFill>
                <a:latin typeface="Century Gothic"/>
                <a:cs typeface="Century Gothic"/>
              </a:rPr>
              <a:t>must be </a:t>
            </a:r>
            <a:r>
              <a:rPr lang="en-US" sz="1950" dirty="0">
                <a:solidFill>
                  <a:srgbClr val="7F7F7F"/>
                </a:solidFill>
                <a:latin typeface="Century Gothic"/>
                <a:cs typeface="Century Gothic"/>
              </a:rPr>
              <a:t>created </a:t>
            </a:r>
            <a:r>
              <a:rPr lang="en-US" sz="1950" b="1" i="1" dirty="0" smtClean="0">
                <a:solidFill>
                  <a:srgbClr val="7F7F7F"/>
                </a:solidFill>
                <a:latin typeface="Century Gothic"/>
                <a:cs typeface="Century Gothic"/>
              </a:rPr>
              <a:t>and</a:t>
            </a:r>
            <a:r>
              <a:rPr lang="en-US" sz="1950" dirty="0" smtClean="0">
                <a:solidFill>
                  <a:srgbClr val="7F7F7F"/>
                </a:solidFill>
                <a:latin typeface="Century Gothic"/>
                <a:cs typeface="Century Gothic"/>
              </a:rPr>
              <a:t> </a:t>
            </a:r>
            <a:r>
              <a:rPr lang="en-US" sz="1950" dirty="0">
                <a:solidFill>
                  <a:srgbClr val="7F7F7F"/>
                </a:solidFill>
                <a:latin typeface="Century Gothic"/>
                <a:cs typeface="Century Gothic"/>
              </a:rPr>
              <a:t>delivered </a:t>
            </a:r>
            <a:r>
              <a:rPr lang="en-US" sz="1950" dirty="0" smtClean="0">
                <a:solidFill>
                  <a:srgbClr val="7F7F7F"/>
                </a:solidFill>
                <a:latin typeface="Century Gothic"/>
                <a:cs typeface="Century Gothic"/>
              </a:rPr>
              <a:t>to ensure engagement, for example audiences attending Theatres or visitors attending ‘free’ Public Attractions or people going to Public </a:t>
            </a:r>
            <a:r>
              <a:rPr lang="en-US" sz="1950" dirty="0">
                <a:solidFill>
                  <a:srgbClr val="7F7F7F"/>
                </a:solidFill>
                <a:latin typeface="Century Gothic"/>
                <a:cs typeface="Century Gothic"/>
              </a:rPr>
              <a:t>L</a:t>
            </a:r>
            <a:r>
              <a:rPr lang="en-US" sz="1950" dirty="0" smtClean="0">
                <a:solidFill>
                  <a:srgbClr val="7F7F7F"/>
                </a:solidFill>
                <a:latin typeface="Century Gothic"/>
                <a:cs typeface="Century Gothic"/>
              </a:rPr>
              <a:t>ectures etc</a:t>
            </a:r>
            <a:r>
              <a:rPr lang="mr-IN" sz="1950" dirty="0" smtClean="0">
                <a:solidFill>
                  <a:srgbClr val="7F7F7F"/>
                </a:solidFill>
                <a:latin typeface="Century Gothic"/>
                <a:cs typeface="Century Gothic"/>
              </a:rPr>
              <a:t>…</a:t>
            </a:r>
            <a:endParaRPr lang="en-GB" sz="1950" dirty="0" smtClean="0">
              <a:solidFill>
                <a:srgbClr val="7F7F7F"/>
              </a:solidFill>
              <a:latin typeface="Century Gothic"/>
              <a:cs typeface="Century Gothic"/>
            </a:endParaRPr>
          </a:p>
          <a:p>
            <a:endParaRPr lang="en-GB" sz="1950" dirty="0">
              <a:solidFill>
                <a:srgbClr val="7F7F7F"/>
              </a:solidFill>
              <a:latin typeface="Century Gothic"/>
              <a:cs typeface="Century Gothic"/>
            </a:endParaRPr>
          </a:p>
          <a:p>
            <a:r>
              <a:rPr lang="en-GB" sz="1950" dirty="0" smtClean="0">
                <a:solidFill>
                  <a:srgbClr val="7F7F7F"/>
                </a:solidFill>
                <a:latin typeface="Century Gothic"/>
                <a:cs typeface="Century Gothic"/>
              </a:rPr>
              <a:t>Marketing can play a vital role in “</a:t>
            </a:r>
            <a:r>
              <a:rPr lang="en-US" sz="2000" dirty="0" smtClean="0">
                <a:solidFill>
                  <a:schemeClr val="bg1">
                    <a:lumMod val="50000"/>
                  </a:schemeClr>
                </a:solidFill>
                <a:latin typeface="Century Gothic"/>
                <a:cs typeface="Century Gothic"/>
              </a:rPr>
              <a:t>creating </a:t>
            </a:r>
            <a:r>
              <a:rPr lang="en-US" sz="2000" dirty="0">
                <a:solidFill>
                  <a:schemeClr val="bg1">
                    <a:lumMod val="50000"/>
                  </a:schemeClr>
                </a:solidFill>
                <a:latin typeface="Century Gothic"/>
                <a:cs typeface="Century Gothic"/>
              </a:rPr>
              <a:t>and delivering </a:t>
            </a:r>
            <a:r>
              <a:rPr lang="en-US" sz="2000" dirty="0" smtClean="0">
                <a:solidFill>
                  <a:schemeClr val="bg1">
                    <a:lumMod val="50000"/>
                  </a:schemeClr>
                </a:solidFill>
                <a:latin typeface="Century Gothic"/>
                <a:cs typeface="Century Gothic"/>
              </a:rPr>
              <a:t>value”.</a:t>
            </a:r>
            <a:r>
              <a:rPr lang="en-US" sz="2400" dirty="0" smtClean="0">
                <a:solidFill>
                  <a:srgbClr val="7F7F7F"/>
                </a:solidFill>
                <a:latin typeface="Century Gothic"/>
                <a:cs typeface="Century Gothic"/>
              </a:rPr>
              <a:t> </a:t>
            </a:r>
            <a:endParaRPr lang="en-US" sz="2400" dirty="0">
              <a:solidFill>
                <a:srgbClr val="7F7F7F"/>
              </a:solidFill>
              <a:latin typeface="Century Gothic"/>
              <a:cs typeface="Century Gothic"/>
            </a:endParaRPr>
          </a:p>
        </p:txBody>
      </p:sp>
      <p:sp>
        <p:nvSpPr>
          <p:cNvPr id="8" name="TextBox 7"/>
          <p:cNvSpPr txBox="1"/>
          <p:nvPr/>
        </p:nvSpPr>
        <p:spPr>
          <a:xfrm>
            <a:off x="5234226" y="6620916"/>
            <a:ext cx="1723549" cy="215444"/>
          </a:xfrm>
          <a:prstGeom prst="rect">
            <a:avLst/>
          </a:prstGeom>
          <a:noFill/>
        </p:spPr>
        <p:txBody>
          <a:bodyPr wrap="none" rtlCol="0">
            <a:spAutoFit/>
          </a:bodyPr>
          <a:lstStyle/>
          <a:p>
            <a:r>
              <a:rPr lang="en-US" sz="800" dirty="0" smtClean="0">
                <a:solidFill>
                  <a:srgbClr val="FFFFFF"/>
                </a:solidFill>
              </a:rPr>
              <a:t> </a:t>
            </a:r>
            <a:r>
              <a:rPr lang="en-US" sz="800" dirty="0" smtClean="0">
                <a:solidFill>
                  <a:schemeClr val="bg1">
                    <a:lumMod val="50000"/>
                  </a:schemeClr>
                </a:solidFill>
              </a:rPr>
              <a:t>© Copyright MBA Global AML 2017</a:t>
            </a:r>
            <a:endParaRPr lang="en-US" sz="800" dirty="0">
              <a:solidFill>
                <a:schemeClr val="bg1">
                  <a:lumMod val="50000"/>
                </a:schemeClr>
              </a:solidFill>
            </a:endParaRPr>
          </a:p>
        </p:txBody>
      </p:sp>
    </p:spTree>
    <p:custDataLst>
      <p:tags r:id="rId1"/>
    </p:custDataLst>
    <p:extLst>
      <p:ext uri="{BB962C8B-B14F-4D97-AF65-F5344CB8AC3E}">
        <p14:creationId xmlns:p14="http://schemas.microsoft.com/office/powerpoint/2010/main" val="3001098171"/>
      </p:ext>
    </p:extLst>
  </p:cSld>
  <p:clrMapOvr>
    <a:masterClrMapping/>
  </p:clrMapOvr>
  <mc:AlternateContent xmlns:mc="http://schemas.openxmlformats.org/markup-compatibility/2006" xmlns:p14="http://schemas.microsoft.com/office/powerpoint/2010/main">
    <mc:Choice Requires="p14">
      <p:transition spd="med" p14:dur="700" advTm="30276">
        <p:fade/>
      </p:transition>
    </mc:Choice>
    <mc:Fallback xmlns="">
      <p:transition spd="med" advTm="30276">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fade">
                                      <p:cBhvr>
                                        <p:cTn id="12" dur="500"/>
                                        <p:tgtEl>
                                          <p:spTgt spid="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fade">
                                      <p:cBhvr>
                                        <p:cTn id="17" dur="500"/>
                                        <p:tgtEl>
                                          <p:spTgt spid="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
                                            <p:txEl>
                                              <p:pRg st="4" end="4"/>
                                            </p:txEl>
                                          </p:spTgt>
                                        </p:tgtEl>
                                        <p:attrNameLst>
                                          <p:attrName>style.visibility</p:attrName>
                                        </p:attrNameLst>
                                      </p:cBhvr>
                                      <p:to>
                                        <p:strVal val="visible"/>
                                      </p:to>
                                    </p:set>
                                    <p:animEffect transition="in" filter="fade">
                                      <p:cBhvr>
                                        <p:cTn id="22" dur="500"/>
                                        <p:tgtEl>
                                          <p:spTgt spid="6">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6">
                                            <p:txEl>
                                              <p:pRg st="6" end="6"/>
                                            </p:txEl>
                                          </p:spTgt>
                                        </p:tgtEl>
                                        <p:attrNameLst>
                                          <p:attrName>style.visibility</p:attrName>
                                        </p:attrNameLst>
                                      </p:cBhvr>
                                      <p:to>
                                        <p:strVal val="visible"/>
                                      </p:to>
                                    </p:set>
                                    <p:animEffect transition="in" filter="fade">
                                      <p:cBhvr>
                                        <p:cTn id="27" dur="500"/>
                                        <p:tgtEl>
                                          <p:spTgt spid="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3.2|6.8|11.1"/>
</p:tagLst>
</file>

<file path=ppt/tags/tag10.xml><?xml version="1.0" encoding="utf-8"?>
<p:tagLst xmlns:a="http://schemas.openxmlformats.org/drawingml/2006/main" xmlns:r="http://schemas.openxmlformats.org/officeDocument/2006/relationships" xmlns:p="http://schemas.openxmlformats.org/presentationml/2006/main">
  <p:tag name="TIMING" val="|3.2|6.8|11.1"/>
</p:tagLst>
</file>

<file path=ppt/tags/tag11.xml><?xml version="1.0" encoding="utf-8"?>
<p:tagLst xmlns:a="http://schemas.openxmlformats.org/drawingml/2006/main" xmlns:r="http://schemas.openxmlformats.org/officeDocument/2006/relationships" xmlns:p="http://schemas.openxmlformats.org/presentationml/2006/main">
  <p:tag name="TIMING" val="|3.2|6.8|11.1"/>
</p:tagLst>
</file>

<file path=ppt/tags/tag12.xml><?xml version="1.0" encoding="utf-8"?>
<p:tagLst xmlns:a="http://schemas.openxmlformats.org/drawingml/2006/main" xmlns:r="http://schemas.openxmlformats.org/officeDocument/2006/relationships" xmlns:p="http://schemas.openxmlformats.org/presentationml/2006/main">
  <p:tag name="TIMING" val="|3.2|6.8|11.1"/>
</p:tagLst>
</file>

<file path=ppt/tags/tag13.xml><?xml version="1.0" encoding="utf-8"?>
<p:tagLst xmlns:a="http://schemas.openxmlformats.org/drawingml/2006/main" xmlns:r="http://schemas.openxmlformats.org/officeDocument/2006/relationships" xmlns:p="http://schemas.openxmlformats.org/presentationml/2006/main">
  <p:tag name="TIMING" val="|3.2|6.8|11.1"/>
</p:tagLst>
</file>

<file path=ppt/tags/tag14.xml><?xml version="1.0" encoding="utf-8"?>
<p:tagLst xmlns:a="http://schemas.openxmlformats.org/drawingml/2006/main" xmlns:r="http://schemas.openxmlformats.org/officeDocument/2006/relationships" xmlns:p="http://schemas.openxmlformats.org/presentationml/2006/main">
  <p:tag name="TIMING" val="|3.2|6.8|11.1"/>
</p:tagLst>
</file>

<file path=ppt/tags/tag15.xml><?xml version="1.0" encoding="utf-8"?>
<p:tagLst xmlns:a="http://schemas.openxmlformats.org/drawingml/2006/main" xmlns:r="http://schemas.openxmlformats.org/officeDocument/2006/relationships" xmlns:p="http://schemas.openxmlformats.org/presentationml/2006/main">
  <p:tag name="TIMING" val="|3.2|6.8|11.1"/>
</p:tagLst>
</file>

<file path=ppt/tags/tag16.xml><?xml version="1.0" encoding="utf-8"?>
<p:tagLst xmlns:a="http://schemas.openxmlformats.org/drawingml/2006/main" xmlns:r="http://schemas.openxmlformats.org/officeDocument/2006/relationships" xmlns:p="http://schemas.openxmlformats.org/presentationml/2006/main">
  <p:tag name="TIMING" val="|3.2|6.8|11.1"/>
</p:tagLst>
</file>

<file path=ppt/tags/tag17.xml><?xml version="1.0" encoding="utf-8"?>
<p:tagLst xmlns:a="http://schemas.openxmlformats.org/drawingml/2006/main" xmlns:r="http://schemas.openxmlformats.org/officeDocument/2006/relationships" xmlns:p="http://schemas.openxmlformats.org/presentationml/2006/main">
  <p:tag name="TIMING" val="|3.2|6.8|11.1"/>
</p:tagLst>
</file>

<file path=ppt/tags/tag18.xml><?xml version="1.0" encoding="utf-8"?>
<p:tagLst xmlns:a="http://schemas.openxmlformats.org/drawingml/2006/main" xmlns:r="http://schemas.openxmlformats.org/officeDocument/2006/relationships" xmlns:p="http://schemas.openxmlformats.org/presentationml/2006/main">
  <p:tag name="TIMING" val="|3.2|6.8|11.1"/>
</p:tagLst>
</file>

<file path=ppt/tags/tag19.xml><?xml version="1.0" encoding="utf-8"?>
<p:tagLst xmlns:a="http://schemas.openxmlformats.org/drawingml/2006/main" xmlns:r="http://schemas.openxmlformats.org/officeDocument/2006/relationships" xmlns:p="http://schemas.openxmlformats.org/presentationml/2006/main">
  <p:tag name="TIMING" val="|3.2|6.8|11.1"/>
</p:tagLst>
</file>

<file path=ppt/tags/tag2.xml><?xml version="1.0" encoding="utf-8"?>
<p:tagLst xmlns:a="http://schemas.openxmlformats.org/drawingml/2006/main" xmlns:r="http://schemas.openxmlformats.org/officeDocument/2006/relationships" xmlns:p="http://schemas.openxmlformats.org/presentationml/2006/main">
  <p:tag name="TIMING" val="|3.2|6.8|11.1"/>
</p:tagLst>
</file>

<file path=ppt/tags/tag20.xml><?xml version="1.0" encoding="utf-8"?>
<p:tagLst xmlns:a="http://schemas.openxmlformats.org/drawingml/2006/main" xmlns:r="http://schemas.openxmlformats.org/officeDocument/2006/relationships" xmlns:p="http://schemas.openxmlformats.org/presentationml/2006/main">
  <p:tag name="TIMING" val="|3.2|6.8|11.1"/>
</p:tagLst>
</file>

<file path=ppt/tags/tag21.xml><?xml version="1.0" encoding="utf-8"?>
<p:tagLst xmlns:a="http://schemas.openxmlformats.org/drawingml/2006/main" xmlns:r="http://schemas.openxmlformats.org/officeDocument/2006/relationships" xmlns:p="http://schemas.openxmlformats.org/presentationml/2006/main">
  <p:tag name="TIMING" val="|3.2|6.8|11.1"/>
</p:tagLst>
</file>

<file path=ppt/tags/tag22.xml><?xml version="1.0" encoding="utf-8"?>
<p:tagLst xmlns:a="http://schemas.openxmlformats.org/drawingml/2006/main" xmlns:r="http://schemas.openxmlformats.org/officeDocument/2006/relationships" xmlns:p="http://schemas.openxmlformats.org/presentationml/2006/main">
  <p:tag name="TIMING" val="|3.2|6.8|11.1"/>
</p:tagLst>
</file>

<file path=ppt/tags/tag23.xml><?xml version="1.0" encoding="utf-8"?>
<p:tagLst xmlns:a="http://schemas.openxmlformats.org/drawingml/2006/main" xmlns:r="http://schemas.openxmlformats.org/officeDocument/2006/relationships" xmlns:p="http://schemas.openxmlformats.org/presentationml/2006/main">
  <p:tag name="TIMING" val="|3.2|6.8|11.1"/>
</p:tagLst>
</file>

<file path=ppt/tags/tag3.xml><?xml version="1.0" encoding="utf-8"?>
<p:tagLst xmlns:a="http://schemas.openxmlformats.org/drawingml/2006/main" xmlns:r="http://schemas.openxmlformats.org/officeDocument/2006/relationships" xmlns:p="http://schemas.openxmlformats.org/presentationml/2006/main">
  <p:tag name="TIMING" val="|3.2|6.8|11.1"/>
</p:tagLst>
</file>

<file path=ppt/tags/tag4.xml><?xml version="1.0" encoding="utf-8"?>
<p:tagLst xmlns:a="http://schemas.openxmlformats.org/drawingml/2006/main" xmlns:r="http://schemas.openxmlformats.org/officeDocument/2006/relationships" xmlns:p="http://schemas.openxmlformats.org/presentationml/2006/main">
  <p:tag name="TIMING" val="|3.2|6.8|11.1"/>
</p:tagLst>
</file>

<file path=ppt/tags/tag5.xml><?xml version="1.0" encoding="utf-8"?>
<p:tagLst xmlns:a="http://schemas.openxmlformats.org/drawingml/2006/main" xmlns:r="http://schemas.openxmlformats.org/officeDocument/2006/relationships" xmlns:p="http://schemas.openxmlformats.org/presentationml/2006/main">
  <p:tag name="TIMING" val="|3.2|6.8|11.1"/>
</p:tagLst>
</file>

<file path=ppt/tags/tag6.xml><?xml version="1.0" encoding="utf-8"?>
<p:tagLst xmlns:a="http://schemas.openxmlformats.org/drawingml/2006/main" xmlns:r="http://schemas.openxmlformats.org/officeDocument/2006/relationships" xmlns:p="http://schemas.openxmlformats.org/presentationml/2006/main">
  <p:tag name="TIMING" val="|3.2|6.8|11.1"/>
</p:tagLst>
</file>

<file path=ppt/tags/tag7.xml><?xml version="1.0" encoding="utf-8"?>
<p:tagLst xmlns:a="http://schemas.openxmlformats.org/drawingml/2006/main" xmlns:r="http://schemas.openxmlformats.org/officeDocument/2006/relationships" xmlns:p="http://schemas.openxmlformats.org/presentationml/2006/main">
  <p:tag name="TIMING" val="|3.2|6.8|11.1"/>
</p:tagLst>
</file>

<file path=ppt/tags/tag8.xml><?xml version="1.0" encoding="utf-8"?>
<p:tagLst xmlns:a="http://schemas.openxmlformats.org/drawingml/2006/main" xmlns:r="http://schemas.openxmlformats.org/officeDocument/2006/relationships" xmlns:p="http://schemas.openxmlformats.org/presentationml/2006/main">
  <p:tag name="TIMING" val="|3.2|6.8|11.1"/>
</p:tagLst>
</file>

<file path=ppt/tags/tag9.xml><?xml version="1.0" encoding="utf-8"?>
<p:tagLst xmlns:a="http://schemas.openxmlformats.org/drawingml/2006/main" xmlns:r="http://schemas.openxmlformats.org/officeDocument/2006/relationships" xmlns:p="http://schemas.openxmlformats.org/presentationml/2006/main">
  <p:tag name="TIMING" val="|3.2|6.8|11.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18381</TotalTime>
  <Words>2042</Words>
  <Application>Microsoft Macintosh PowerPoint</Application>
  <PresentationFormat>Custom</PresentationFormat>
  <Paragraphs>197</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Liam Fennelly</dc:creator>
  <cp:lastModifiedBy>Greg Devlin</cp:lastModifiedBy>
  <cp:revision>121</cp:revision>
  <cp:lastPrinted>2017-09-12T17:09:03Z</cp:lastPrinted>
  <dcterms:created xsi:type="dcterms:W3CDTF">2017-08-22T15:35:19Z</dcterms:created>
  <dcterms:modified xsi:type="dcterms:W3CDTF">2017-09-18T13:48:50Z</dcterms:modified>
</cp:coreProperties>
</file>