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  <p:sldMasterId id="2147483660" r:id="rId2"/>
  </p:sldMasterIdLst>
  <p:sldIdLst>
    <p:sldId id="285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embeddedFontLst>
    <p:embeddedFont>
      <p:font typeface="A Jannat LT" panose="01000000000000000000" pitchFamily="2" charset="-78"/>
      <p:regular r:id="rId31"/>
      <p:bold r:id="rId32"/>
    </p:embeddedFont>
    <p:embeddedFont>
      <p:font typeface="AF_Taif Normal" pitchFamily="2" charset="-78"/>
      <p:regular r:id="rId33"/>
    </p:embeddedFont>
    <p:embeddedFont>
      <p:font typeface="Arial Black" panose="020B0A04020102020204" pitchFamily="34" charset="0"/>
      <p:bold r:id="rId34"/>
    </p:embeddedFont>
  </p:embeddedFontLst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7F3"/>
    <a:srgbClr val="F8F0E8"/>
    <a:srgbClr val="F4E8DC"/>
    <a:srgbClr val="E8CFB6"/>
    <a:srgbClr val="DEBA96"/>
    <a:srgbClr val="D4A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27" autoAdjust="0"/>
    <p:restoredTop sz="94660"/>
  </p:normalViewPr>
  <p:slideViewPr>
    <p:cSldViewPr snapToGrid="0">
      <p:cViewPr varScale="1">
        <p:scale>
          <a:sx n="65" d="100"/>
          <a:sy n="65" d="100"/>
        </p:scale>
        <p:origin x="552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B5BF21-CA89-9C88-1C33-4E599C05F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AB9F38-10E9-41C1-A83B-326878E12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514D682-D103-5640-F6A7-7F59A50C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85B1-C57D-4D14-831A-DA638CBC59A9}" type="datetimeFigureOut">
              <a:rPr lang="ar-JO" smtClean="0"/>
              <a:t>10/02/1447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1D5E5-BE96-F8A8-7A5B-7159052A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92EB66-2EE2-FAB5-F0B1-1F897724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E691-8960-432C-936E-F9895A7AA1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0345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7E3511-6E35-E833-9F27-9AEDD860F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09410AB-C4C2-A7E0-9633-6E7DBAA7E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2A0E45-4C29-6DEA-3245-D7757A8A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85B1-C57D-4D14-831A-DA638CBC59A9}" type="datetimeFigureOut">
              <a:rPr lang="ar-JO" smtClean="0"/>
              <a:t>10/02/1447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AFFCC5-F848-EB06-0D96-154C3CD4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7728A5A-A8AB-0A13-1862-82880147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E691-8960-432C-936E-F9895A7AA1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1467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3389C63-02B8-49BC-0082-F0208CB8F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6E5A6F7-D586-9B87-9152-DA3FA9992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C9963E-6D04-5FD1-F299-44D3D43D6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85B1-C57D-4D14-831A-DA638CBC59A9}" type="datetimeFigureOut">
              <a:rPr lang="ar-JO" smtClean="0"/>
              <a:t>10/02/1447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F2181C-235E-8130-4004-FE7B3FF78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5B63E6F-A7AB-A190-B387-E0DB53414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E691-8960-432C-936E-F9895A7AA1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36725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10/02/1447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5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671F11-0E51-95F3-1050-76EBAC0C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E34EEDA-723F-5365-0F36-8897FBF3B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9C5382-757A-AB49-1E2F-6E0D21B46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85B1-C57D-4D14-831A-DA638CBC59A9}" type="datetimeFigureOut">
              <a:rPr lang="ar-JO" smtClean="0"/>
              <a:t>10/02/1447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A3E8AD3-B0A6-83E5-3295-623B2EA07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32FD47-11AE-E5D7-9915-96950ED3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E691-8960-432C-936E-F9895A7AA1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1795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2D6F47-B75A-8B64-116E-2A4F0348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873BEC9-C75F-0E38-F2E3-654E489F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A0425F-D4DD-AA07-3C5B-3D7D74BA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85B1-C57D-4D14-831A-DA638CBC59A9}" type="datetimeFigureOut">
              <a:rPr lang="ar-JO" smtClean="0"/>
              <a:t>10/02/1447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72DAAC-3B63-DD25-001C-B1BDE432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AAD8C9-8061-7C95-4E50-6A164031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E691-8960-432C-936E-F9895A7AA1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7055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1F21FC-A996-F24E-A1FE-7978D6404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05E982D-3632-D66A-370B-D4B7D23F7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BE63942-280B-9F14-3FBD-26C8EB7EF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7AD179D-74B7-D4E9-599E-07EA2B34A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85B1-C57D-4D14-831A-DA638CBC59A9}" type="datetimeFigureOut">
              <a:rPr lang="ar-JO" smtClean="0"/>
              <a:t>10/02/1447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296ACA-83AB-CEC7-0A28-F44763AC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F20ACC2-A288-4C40-D64D-75E3D045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E691-8960-432C-936E-F9895A7AA1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5955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B10B52-AC85-0BC6-BD1A-530FCD4D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F2BAF1E-B473-B100-3800-D0B5687B8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C7C1E3C-290F-ACE8-71E0-D41580508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AAD0BD6-89AE-519D-93B6-2FC728C0C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4FA375D-838F-7BFF-C850-E33E064E0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467628E-050F-822F-6AF9-66CD8CFAA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85B1-C57D-4D14-831A-DA638CBC59A9}" type="datetimeFigureOut">
              <a:rPr lang="ar-JO" smtClean="0"/>
              <a:t>10/02/1447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8B91890-B6A4-9EA9-CCB5-4153BFE3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C3B7C0F-620E-E883-E2A7-9E6826A4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E691-8960-432C-936E-F9895A7AA1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1347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71E056-FF8A-C3A7-D0D5-18E65923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10F9843-4327-DB41-AA59-4FD21C1B5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85B1-C57D-4D14-831A-DA638CBC59A9}" type="datetimeFigureOut">
              <a:rPr lang="ar-JO" smtClean="0"/>
              <a:t>10/02/1447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65916F5-8936-9158-3398-B6509EDD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0F581EC-5F68-61E6-2214-726C65159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E691-8960-432C-936E-F9895A7AA1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4288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500AAA4-077C-3496-188B-584D2280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85B1-C57D-4D14-831A-DA638CBC59A9}" type="datetimeFigureOut">
              <a:rPr lang="ar-JO" smtClean="0"/>
              <a:t>10/02/1447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6673BC5-D51A-64F3-3207-AF9F565DD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761FB65-62CF-0491-88E0-AED1B776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E691-8960-432C-936E-F9895A7AA194}" type="slidenum">
              <a:rPr lang="ar-JO" smtClean="0"/>
              <a:t>‹#›</a:t>
            </a:fld>
            <a:endParaRPr lang="ar-JO"/>
          </a:p>
        </p:txBody>
      </p:sp>
      <p:pic>
        <p:nvPicPr>
          <p:cNvPr id="187" name="صورة 186">
            <a:extLst>
              <a:ext uri="{FF2B5EF4-FFF2-40B4-BE49-F238E27FC236}">
                <a16:creationId xmlns:a16="http://schemas.microsoft.com/office/drawing/2014/main" id="{0807BB1E-7213-F983-53B5-104819F235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63" b="30963"/>
          <a:stretch>
            <a:fillRect/>
          </a:stretch>
        </p:blipFill>
        <p:spPr>
          <a:xfrm>
            <a:off x="0" y="0"/>
            <a:ext cx="12192000" cy="391366"/>
          </a:xfrm>
          <a:prstGeom prst="rect">
            <a:avLst/>
          </a:prstGeom>
        </p:spPr>
      </p:pic>
      <p:pic>
        <p:nvPicPr>
          <p:cNvPr id="188" name="صورة 187">
            <a:extLst>
              <a:ext uri="{FF2B5EF4-FFF2-40B4-BE49-F238E27FC236}">
                <a16:creationId xmlns:a16="http://schemas.microsoft.com/office/drawing/2014/main" id="{AE4684F6-B2A1-C7A0-5510-3578F7243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63" b="30963"/>
          <a:stretch>
            <a:fillRect/>
          </a:stretch>
        </p:blipFill>
        <p:spPr>
          <a:xfrm>
            <a:off x="0" y="6466634"/>
            <a:ext cx="12192000" cy="39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2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AA31E8-14E7-6F2A-148D-29F0BEE62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74C6498-A51C-7238-5D33-DB9A05D5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53D54A2-BA84-9107-66FA-59F44D550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7F8742-1117-859D-8AE0-D4251F4A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85B1-C57D-4D14-831A-DA638CBC59A9}" type="datetimeFigureOut">
              <a:rPr lang="ar-JO" smtClean="0"/>
              <a:t>10/02/1447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DED14BD-AF62-31EC-F645-11EFDAE7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2B288DA-B4BE-49F4-376E-5ECC66B7E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E691-8960-432C-936E-F9895A7AA1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2145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1DDE93-4AB6-B2AD-68C6-2DF3E9E2C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66ECA64-0EF1-7F0F-38DC-D24B108C2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7C65DBB-D4A4-D0DA-9B02-2ECFCE049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DF9B2D8-1142-BD14-67AE-F0C2FC929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85B1-C57D-4D14-831A-DA638CBC59A9}" type="datetimeFigureOut">
              <a:rPr lang="ar-JO" smtClean="0"/>
              <a:t>10/02/1447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ED2891A-A21C-B0EF-3851-2D4A90DC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294E8AF-B074-83B7-2B0E-37270AF0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E691-8960-432C-936E-F9895A7AA1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2755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31C67A5-6E42-4A73-4EF5-8A7E793CB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BA6C2E0-6D5E-1313-234E-AFC21C9A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92A154-D52B-396C-11C7-43B7C525F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A485B1-C57D-4D14-831A-DA638CBC59A9}" type="datetimeFigureOut">
              <a:rPr lang="ar-JO" smtClean="0"/>
              <a:t>10/02/1447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46B1F3-40AE-EC3A-FE3F-5346F88B5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A0FFD76-CACD-127C-8343-80E0105D1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C5E691-8960-432C-936E-F9895A7AA1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2993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10/02/1447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3988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IslamicPowerPoint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C93441-74FD-4A7D-C0CA-6B64F7B4F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4E5F0E7-DCF8-C31F-13C3-5AFD967DD625}"/>
              </a:ext>
            </a:extLst>
          </p:cNvPr>
          <p:cNvSpPr txBox="1"/>
          <p:nvPr/>
        </p:nvSpPr>
        <p:spPr>
          <a:xfrm>
            <a:off x="2069123" y="3105834"/>
            <a:ext cx="8053754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دور المساجد في التربية والتعليم.</a:t>
            </a:r>
          </a:p>
        </p:txBody>
      </p:sp>
    </p:spTree>
    <p:extLst>
      <p:ext uri="{BB962C8B-B14F-4D97-AF65-F5344CB8AC3E}">
        <p14:creationId xmlns:p14="http://schemas.microsoft.com/office/powerpoint/2010/main" val="68957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7DA749-04B7-35FA-96ED-33690630B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26F03CCD-FA6D-0B22-1705-A9D6EA444C94}"/>
              </a:ext>
            </a:extLst>
          </p:cNvPr>
          <p:cNvSpPr/>
          <p:nvPr/>
        </p:nvSpPr>
        <p:spPr>
          <a:xfrm rot="5400000">
            <a:off x="9909417" y="-984204"/>
            <a:ext cx="720000" cy="3845169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DCB0591-5E7B-23D0-0509-F42EF6E7F792}"/>
              </a:ext>
            </a:extLst>
          </p:cNvPr>
          <p:cNvSpPr txBox="1"/>
          <p:nvPr/>
        </p:nvSpPr>
        <p:spPr>
          <a:xfrm>
            <a:off x="8382001" y="738325"/>
            <a:ext cx="3787296" cy="40011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20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دور المساجد في التربية والتعليم.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6278990-FB9F-E661-EAE3-B5BC77428BB6}"/>
              </a:ext>
            </a:extLst>
          </p:cNvPr>
          <p:cNvSpPr txBox="1"/>
          <p:nvPr/>
        </p:nvSpPr>
        <p:spPr>
          <a:xfrm>
            <a:off x="375138" y="2567230"/>
            <a:ext cx="11441724" cy="172354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تحفيظ القرآن الكريم: تعتبر المساجد مراكز رئيسية لتحفيظ القرآن الكريم، مما يرسخ المعرفة الدينية لدى الطلاب.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تعليم أصول الدين: تقدم المساجد دروسًا في العلوم الشرعية لتقوية فهم العقيدة الصحيحة بين الأجيال الجديدة.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06A0729-B9FD-C60A-E1E7-A2C405B69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69" y="5081712"/>
            <a:ext cx="996462" cy="9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56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0BA75B-381E-B96F-F772-8D6F68D53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6FCB9DCB-69FA-2E3A-CB48-0DB9787DE649}"/>
              </a:ext>
            </a:extLst>
          </p:cNvPr>
          <p:cNvSpPr txBox="1"/>
          <p:nvPr/>
        </p:nvSpPr>
        <p:spPr>
          <a:xfrm>
            <a:off x="2069123" y="3105834"/>
            <a:ext cx="8053754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إقامة الدروس والمحاضرات الدينية.</a:t>
            </a:r>
          </a:p>
        </p:txBody>
      </p:sp>
    </p:spTree>
    <p:extLst>
      <p:ext uri="{BB962C8B-B14F-4D97-AF65-F5344CB8AC3E}">
        <p14:creationId xmlns:p14="http://schemas.microsoft.com/office/powerpoint/2010/main" val="6120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2D4CE3-4580-23DD-67A5-B4B174C41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883630B5-D915-D854-8BA1-FBA541491832}"/>
              </a:ext>
            </a:extLst>
          </p:cNvPr>
          <p:cNvSpPr/>
          <p:nvPr/>
        </p:nvSpPr>
        <p:spPr>
          <a:xfrm rot="5400000">
            <a:off x="9827158" y="-844016"/>
            <a:ext cx="720000" cy="4009685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50AE5FF-89F4-590D-BC35-6CF2BF68C90A}"/>
              </a:ext>
            </a:extLst>
          </p:cNvPr>
          <p:cNvSpPr txBox="1"/>
          <p:nvPr/>
        </p:nvSpPr>
        <p:spPr>
          <a:xfrm>
            <a:off x="8264769" y="960771"/>
            <a:ext cx="3869359" cy="40011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20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إقامة الدروس والمحاضرات الدينية.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C19F232-37E8-A912-42A2-0F24F0D22F9F}"/>
              </a:ext>
            </a:extLst>
          </p:cNvPr>
          <p:cNvSpPr txBox="1"/>
          <p:nvPr/>
        </p:nvSpPr>
        <p:spPr>
          <a:xfrm>
            <a:off x="375138" y="2567230"/>
            <a:ext cx="11441724" cy="172354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تنظيم الدورات التعليمية: تنظم المساجد دورات تعليمية تهدف لتقديم الفهم الصحيح للدين الإسلامي وتعزيز الوعي الديني بين المسلمين.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تعزيز الفهم الديني: المحاضرات التثقيفية تساعد على بناء شخصية متزنة قائمة على مبادئ وقيم الإسلام الأصيلة.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1ED1C62-F750-7C90-4A8B-4395D7C00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69" y="5081712"/>
            <a:ext cx="996462" cy="9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66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D3F85A-298C-FBC6-052C-B40AFCE37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C60ECA73-538B-31E6-B721-6764E14039C8}"/>
              </a:ext>
            </a:extLst>
          </p:cNvPr>
          <p:cNvSpPr txBox="1"/>
          <p:nvPr/>
        </p:nvSpPr>
        <p:spPr>
          <a:xfrm>
            <a:off x="2069123" y="3105834"/>
            <a:ext cx="8053754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تنمية القيم الأخلاقية والسلوك الحسن.</a:t>
            </a:r>
          </a:p>
        </p:txBody>
      </p:sp>
    </p:spTree>
    <p:extLst>
      <p:ext uri="{BB962C8B-B14F-4D97-AF65-F5344CB8AC3E}">
        <p14:creationId xmlns:p14="http://schemas.microsoft.com/office/powerpoint/2010/main" val="67597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09EC28-61F1-722C-FF1F-E9F75AC7A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1AFD00B-C3FD-43F8-87F6-A3B4718D3C50}"/>
              </a:ext>
            </a:extLst>
          </p:cNvPr>
          <p:cNvSpPr/>
          <p:nvPr/>
        </p:nvSpPr>
        <p:spPr>
          <a:xfrm rot="5400000">
            <a:off x="9628433" y="-1042743"/>
            <a:ext cx="720000" cy="4407136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CECC33E-0247-A671-B2E7-31E78778CA60}"/>
              </a:ext>
            </a:extLst>
          </p:cNvPr>
          <p:cNvSpPr txBox="1"/>
          <p:nvPr/>
        </p:nvSpPr>
        <p:spPr>
          <a:xfrm>
            <a:off x="7842739" y="960769"/>
            <a:ext cx="4291389" cy="40011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20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تنمية القيم الأخلاقية والسلوك الحسن.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3CC0AA8-969A-95E9-3C8B-ADF1F28BC1A6}"/>
              </a:ext>
            </a:extLst>
          </p:cNvPr>
          <p:cNvSpPr txBox="1"/>
          <p:nvPr/>
        </p:nvSpPr>
        <p:spPr>
          <a:xfrm>
            <a:off x="375138" y="2567230"/>
            <a:ext cx="11441724" cy="172354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تعزيز الأخلاق الحميدة: المساجد تقدم برامج تعليمية لتعزيز القيم الأخلاقية بين أفراد المجتمع المسلم.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السلوكيات الإيجابية: تشجع المساجد السلوكيات الإيجابية التي تجعل المسلم قدوة حسنة في المجتمع.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2D6FB78-A63B-6982-4C84-47EF7514B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69" y="5081712"/>
            <a:ext cx="996462" cy="9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58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4022AD-5C04-8B53-77DD-13087BC5C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73D3D2BF-26F1-9EB2-F153-E84A160491DF}"/>
              </a:ext>
            </a:extLst>
          </p:cNvPr>
          <p:cNvSpPr txBox="1"/>
          <p:nvPr/>
        </p:nvSpPr>
        <p:spPr>
          <a:xfrm>
            <a:off x="867508" y="3105834"/>
            <a:ext cx="10456984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المسجد كمؤسسة لبناء الشخصية الإسلامية للأجيال.</a:t>
            </a:r>
          </a:p>
        </p:txBody>
      </p:sp>
    </p:spTree>
    <p:extLst>
      <p:ext uri="{BB962C8B-B14F-4D97-AF65-F5344CB8AC3E}">
        <p14:creationId xmlns:p14="http://schemas.microsoft.com/office/powerpoint/2010/main" val="335270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019774-796A-4C81-7163-E0BFB6062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2381DFE8-6B7D-4835-0C0C-15CE0DB3D2B3}"/>
              </a:ext>
            </a:extLst>
          </p:cNvPr>
          <p:cNvSpPr/>
          <p:nvPr/>
        </p:nvSpPr>
        <p:spPr>
          <a:xfrm rot="5400000">
            <a:off x="8989154" y="-1703020"/>
            <a:ext cx="720000" cy="568569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4A5D6FE-8CE8-C0CC-8B76-992C25B09B4E}"/>
              </a:ext>
            </a:extLst>
          </p:cNvPr>
          <p:cNvSpPr txBox="1"/>
          <p:nvPr/>
        </p:nvSpPr>
        <p:spPr>
          <a:xfrm>
            <a:off x="6506308" y="939771"/>
            <a:ext cx="5627820" cy="40011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20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المسجد كمؤسسة لبناء الشخصية الإسلامية للأجيال.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ED78ECE-1A12-EF00-203C-97220EBD5112}"/>
              </a:ext>
            </a:extLst>
          </p:cNvPr>
          <p:cNvSpPr txBox="1"/>
          <p:nvPr/>
        </p:nvSpPr>
        <p:spPr>
          <a:xfrm>
            <a:off x="375138" y="2567230"/>
            <a:ext cx="11441724" cy="172354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342900" indent="-342900" algn="justLow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تعزيز التعاون الاجتماعي: المسجد يشجع أفراد المجتمع على التعاون والتكافل لتحقيق أهداف مشتركة وخدمة الجميع.</a:t>
            </a:r>
          </a:p>
          <a:p>
            <a:pPr marL="342900" indent="-342900" algn="justLow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غرس حب الوطن: المسجد يغرس في النفوس حب الوطن والانتماء العميق للمجتمع الإسلامي.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0011C4F-17EF-0050-8FF3-E13EB9E39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69" y="5081712"/>
            <a:ext cx="996462" cy="9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99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50D302-10B5-4CD5-0C18-0A49E1389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A18FDD60-47FA-D920-C67A-1B661F491C34}"/>
              </a:ext>
            </a:extLst>
          </p:cNvPr>
          <p:cNvSpPr txBox="1"/>
          <p:nvPr/>
        </p:nvSpPr>
        <p:spPr>
          <a:xfrm>
            <a:off x="1101969" y="3105834"/>
            <a:ext cx="9988062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تعزيز السلوك الإيجابي والمسؤولية المجتمعية.</a:t>
            </a:r>
          </a:p>
        </p:txBody>
      </p:sp>
    </p:spTree>
    <p:extLst>
      <p:ext uri="{BB962C8B-B14F-4D97-AF65-F5344CB8AC3E}">
        <p14:creationId xmlns:p14="http://schemas.microsoft.com/office/powerpoint/2010/main" val="258689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65E57E-1828-04E1-F7A1-3C041E2B9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AB656290-44F8-65A1-CA1B-81E3E9BA600C}"/>
              </a:ext>
            </a:extLst>
          </p:cNvPr>
          <p:cNvSpPr/>
          <p:nvPr/>
        </p:nvSpPr>
        <p:spPr>
          <a:xfrm rot="5400000">
            <a:off x="9188448" y="-1482730"/>
            <a:ext cx="720000" cy="5287109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8E2223-BC2D-5010-95B2-5DFFC87DBABE}"/>
              </a:ext>
            </a:extLst>
          </p:cNvPr>
          <p:cNvSpPr txBox="1"/>
          <p:nvPr/>
        </p:nvSpPr>
        <p:spPr>
          <a:xfrm>
            <a:off x="6904893" y="960769"/>
            <a:ext cx="5229236" cy="40011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20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تعزيز السلوك الإيجابي والمسؤولية المجتمعية.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ABFB826-73BB-590D-A419-7B2CD0F8C5D0}"/>
              </a:ext>
            </a:extLst>
          </p:cNvPr>
          <p:cNvSpPr txBox="1"/>
          <p:nvPr/>
        </p:nvSpPr>
        <p:spPr>
          <a:xfrm>
            <a:off x="375138" y="2567230"/>
            <a:ext cx="11441724" cy="172354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342900" indent="-342900" algn="justLow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توجيه السلوك الإيجابي: المسجد يلعب دورًا محوريًا في تشجيع الأفراد على تبني السلوكيات الإيجابية التي تعكس القيم الإسلامية الأصيلة.</a:t>
            </a:r>
          </a:p>
          <a:p>
            <a:pPr marL="342900" indent="-342900" algn="justLow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المسؤولية المجتمعية: المسجد يعزز المسؤولية المجتمعية من خلال بناء مجتمع قوي ومتماسك قائم على التعاون والاحترام المتبادل.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706BF64-8559-A031-6BCD-9C94D569B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69" y="5081712"/>
            <a:ext cx="996462" cy="9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62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نص 1">
            <a:extLst>
              <a:ext uri="{FF2B5EF4-FFF2-40B4-BE49-F238E27FC236}">
                <a16:creationId xmlns:a16="http://schemas.microsoft.com/office/drawing/2014/main" id="{5F1B770B-7899-09D1-8F9E-EC2A409020C2}"/>
              </a:ext>
            </a:extLst>
          </p:cNvPr>
          <p:cNvSpPr txBox="1"/>
          <p:nvPr/>
        </p:nvSpPr>
        <p:spPr>
          <a:xfrm>
            <a:off x="2069123" y="2272335"/>
            <a:ext cx="8053754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 anchor="ctr">
            <a:spAutoFit/>
            <a:scene3d>
              <a:camera prst="orthographicFront"/>
              <a:lightRig rig="soft" dir="t"/>
            </a:scene3d>
            <a:sp3d prstMaterial="matte"/>
          </a:bodyPr>
          <a:lstStyle/>
          <a:p>
            <a:pPr algn="ctr" rtl="0"/>
            <a:r>
              <a:rPr lang="ar-JO" sz="4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F_Taif Normal" pitchFamily="2" charset="-78"/>
              </a:rPr>
              <a:t>أهمية المساجد في حياة المسلم</a:t>
            </a:r>
          </a:p>
          <a:p>
            <a:pPr algn="ctr" rtl="0"/>
            <a:r>
              <a:rPr lang="ar-JO" sz="4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F_Taif Normal" pitchFamily="2" charset="-78"/>
              </a:rPr>
              <a:t>ودورها في تنشأت الأجيال نشأة صحيحة</a:t>
            </a:r>
          </a:p>
        </p:txBody>
      </p:sp>
      <p:sp>
        <p:nvSpPr>
          <p:cNvPr id="5" name="نص 2">
            <a:hlinkClick r:id="rId3" tooltip="يسعدنا زيارتكم للقناة"/>
            <a:extLst>
              <a:ext uri="{FF2B5EF4-FFF2-40B4-BE49-F238E27FC236}">
                <a16:creationId xmlns:a16="http://schemas.microsoft.com/office/drawing/2014/main" id="{3521A2F9-AC2A-FA31-D589-CB7FC32088F7}"/>
              </a:ext>
            </a:extLst>
          </p:cNvPr>
          <p:cNvSpPr txBox="1"/>
          <p:nvPr/>
        </p:nvSpPr>
        <p:spPr>
          <a:xfrm>
            <a:off x="3140597" y="3723891"/>
            <a:ext cx="5910806" cy="8925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 anchor="ctr">
            <a:spAutoFit/>
            <a:scene3d>
              <a:camera prst="orthographicFront"/>
              <a:lightRig rig="soft" dir="t"/>
            </a:scene3d>
            <a:sp3d prstMaterial="matte"/>
          </a:bodyPr>
          <a:lstStyle/>
          <a:p>
            <a:pPr algn="ctr" rtl="0"/>
            <a:r>
              <a:rPr lang="ar-JO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F_Taif Normal" pitchFamily="2" charset="-78"/>
              </a:rPr>
              <a:t>قناة البوربوينت الإسلامي</a:t>
            </a:r>
          </a:p>
          <a:p>
            <a:pPr algn="ctr" rtl="0"/>
            <a:r>
              <a:rPr lang="en-US" sz="2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F_Taif Normal" pitchFamily="2" charset="-78"/>
              </a:rPr>
              <a:t>youtube.com/@IslamicPowerPoint</a:t>
            </a:r>
            <a:endParaRPr lang="ar-JO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F_Taif Norm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91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2603ED-09B4-EFDD-E31A-456EF07A8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863D4B0-2470-6D1E-9D53-082FDABBE7B2}"/>
              </a:ext>
            </a:extLst>
          </p:cNvPr>
          <p:cNvSpPr txBox="1"/>
          <p:nvPr/>
        </p:nvSpPr>
        <p:spPr>
          <a:xfrm>
            <a:off x="1101969" y="3105834"/>
            <a:ext cx="9988062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رعاية النشء في مواجهة التحديات الفكرية والسلوكية.</a:t>
            </a:r>
          </a:p>
        </p:txBody>
      </p:sp>
    </p:spTree>
    <p:extLst>
      <p:ext uri="{BB962C8B-B14F-4D97-AF65-F5344CB8AC3E}">
        <p14:creationId xmlns:p14="http://schemas.microsoft.com/office/powerpoint/2010/main" val="219729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8B0E6B-C610-06F2-229F-6FE981975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B3301574-4BDF-9A95-869F-69648730EDFF}"/>
              </a:ext>
            </a:extLst>
          </p:cNvPr>
          <p:cNvSpPr/>
          <p:nvPr/>
        </p:nvSpPr>
        <p:spPr>
          <a:xfrm rot="5400000">
            <a:off x="8924090" y="-1747085"/>
            <a:ext cx="720000" cy="5815819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7D75D62-E838-4D17-242D-41AC3AEF8B91}"/>
              </a:ext>
            </a:extLst>
          </p:cNvPr>
          <p:cNvSpPr txBox="1"/>
          <p:nvPr/>
        </p:nvSpPr>
        <p:spPr>
          <a:xfrm>
            <a:off x="6482862" y="960768"/>
            <a:ext cx="5651266" cy="40011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20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رعاية النشء في مواجهة التحديات الفكرية والسلوكية.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BFD87AE-73FA-BF38-986C-4857E788463C}"/>
              </a:ext>
            </a:extLst>
          </p:cNvPr>
          <p:cNvSpPr txBox="1"/>
          <p:nvPr/>
        </p:nvSpPr>
        <p:spPr>
          <a:xfrm>
            <a:off x="375138" y="2120954"/>
            <a:ext cx="11441724" cy="261610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342900" indent="-342900" algn="justLow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بيئة آمنة للشباب: يوفر المسجد مكانًا آمنًا يساهم في نمو الشباب روحيًا وفكريًا بعيدًا عن التأثيرات السلبية.</a:t>
            </a:r>
          </a:p>
          <a:p>
            <a:pPr marL="342900" indent="-342900" algn="justLow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التوجيه على مبادئ الدين: يتم توجيه النشء على مبادئ الدين السليمة لتقوية إيمانهم ومساعدتهم على اتخاذ القرارات الصحيحة.</a:t>
            </a:r>
          </a:p>
          <a:p>
            <a:pPr marL="342900" indent="-342900" algn="justLow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مواجهة التحديات الفكرية: يساعد المسجد في تجهيز الشباب لمواجهة الأفكار المغلوطة والتحديات الفكرية المعاصرة بثقة ووعي.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B021E59-A968-F9A3-5DDF-E6A2510F7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69" y="5081712"/>
            <a:ext cx="996462" cy="9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8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BC5047-49C7-532C-ECAA-FBD4FB701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FADA53F-C350-FCC4-3E19-CBA734895E84}"/>
              </a:ext>
            </a:extLst>
          </p:cNvPr>
          <p:cNvSpPr txBox="1"/>
          <p:nvPr/>
        </p:nvSpPr>
        <p:spPr>
          <a:xfrm>
            <a:off x="1101969" y="3105834"/>
            <a:ext cx="9988062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الأنشطة والبرامج الحديثة في خدمة الأجيال.</a:t>
            </a:r>
          </a:p>
        </p:txBody>
      </p:sp>
    </p:spTree>
    <p:extLst>
      <p:ext uri="{BB962C8B-B14F-4D97-AF65-F5344CB8AC3E}">
        <p14:creationId xmlns:p14="http://schemas.microsoft.com/office/powerpoint/2010/main" val="251491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15F54E-A085-A233-720B-994701858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E661DB4D-0755-45B1-E0C4-46C4BDEF46E3}"/>
              </a:ext>
            </a:extLst>
          </p:cNvPr>
          <p:cNvSpPr/>
          <p:nvPr/>
        </p:nvSpPr>
        <p:spPr>
          <a:xfrm rot="5400000">
            <a:off x="9323263" y="-1347915"/>
            <a:ext cx="720000" cy="5017479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1E9B64D-6378-4C3A-57F4-E2289B691542}"/>
              </a:ext>
            </a:extLst>
          </p:cNvPr>
          <p:cNvSpPr txBox="1"/>
          <p:nvPr/>
        </p:nvSpPr>
        <p:spPr>
          <a:xfrm>
            <a:off x="7174523" y="960768"/>
            <a:ext cx="4959605" cy="40011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20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الأنشطة والبرامج الحديثة في خدمة الأجيال.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021A365-724D-A3A6-EBF2-293CE2705EFB}"/>
              </a:ext>
            </a:extLst>
          </p:cNvPr>
          <p:cNvSpPr txBox="1"/>
          <p:nvPr/>
        </p:nvSpPr>
        <p:spPr>
          <a:xfrm>
            <a:off x="375138" y="2120954"/>
            <a:ext cx="11441724" cy="261610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342900" indent="-342900" algn="justLow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تنمية مهارات الشباب: الفعاليات التعليمية في المساجد تساعد على تعزيز مهارات الشباب وتنمية قدراتهم المختلفة.</a:t>
            </a:r>
          </a:p>
          <a:p>
            <a:pPr marL="342900" indent="-342900" algn="justLow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التحفيز على القيم الإسلامية: المساجد توفر بيئة مشجعة لتعزيز التمسك بالقيم الإسلامية بين الأطفال والشباب.</a:t>
            </a:r>
          </a:p>
          <a:p>
            <a:pPr marL="342900" indent="-342900" algn="justLow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الأنشطة الترفيهية: تنظيم أنشطة ترفيهية متوازنة لتشجيع المشاركة والتفاعل الإيجابي بين الشباب والأطفال.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EE2B8C3-18B2-9786-114D-D030DEE08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69" y="5081712"/>
            <a:ext cx="996462" cy="9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50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DFCDDD-B62C-F8F0-B2C0-3CEE2168C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9555346E-E4FA-4CE5-646B-EEEE48109290}"/>
              </a:ext>
            </a:extLst>
          </p:cNvPr>
          <p:cNvSpPr txBox="1"/>
          <p:nvPr/>
        </p:nvSpPr>
        <p:spPr>
          <a:xfrm>
            <a:off x="1101969" y="3105834"/>
            <a:ext cx="9988062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المبادرات الاجتماعية ورعاية الأسر المحتاجة.</a:t>
            </a:r>
          </a:p>
        </p:txBody>
      </p:sp>
    </p:spTree>
    <p:extLst>
      <p:ext uri="{BB962C8B-B14F-4D97-AF65-F5344CB8AC3E}">
        <p14:creationId xmlns:p14="http://schemas.microsoft.com/office/powerpoint/2010/main" val="42861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2B1EC0-C61B-26B2-71D1-8333C866A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8BFDECDF-1332-3245-636F-7A1BA275EDD1}"/>
              </a:ext>
            </a:extLst>
          </p:cNvPr>
          <p:cNvSpPr/>
          <p:nvPr/>
        </p:nvSpPr>
        <p:spPr>
          <a:xfrm rot="5400000">
            <a:off x="9323263" y="-1347915"/>
            <a:ext cx="720000" cy="5017479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CD519ED-21A8-8384-8846-C990BCB4CE81}"/>
              </a:ext>
            </a:extLst>
          </p:cNvPr>
          <p:cNvSpPr txBox="1"/>
          <p:nvPr/>
        </p:nvSpPr>
        <p:spPr>
          <a:xfrm>
            <a:off x="7174523" y="960768"/>
            <a:ext cx="4959605" cy="40011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20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المبادرات الاجتماعية ورعاية الأسر المحتاجة.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C5225B1-26C2-86C6-63C7-56925C8EAC89}"/>
              </a:ext>
            </a:extLst>
          </p:cNvPr>
          <p:cNvSpPr txBox="1"/>
          <p:nvPr/>
        </p:nvSpPr>
        <p:spPr>
          <a:xfrm>
            <a:off x="375138" y="2567230"/>
            <a:ext cx="11441724" cy="172354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342900" indent="-342900" algn="justLow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دور المساجد الاجتماعي: المساجد تلعب دوراً محورياً في دعم الأسر المحتاجة من خلال المبادرات الاجتماعية الفعالة.</a:t>
            </a:r>
          </a:p>
          <a:p>
            <a:pPr marL="342900" indent="-342900" algn="justLow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حملات الخير المجتمعية: تنظيم حملات الخير والمساعدة يعزز روح التكافل الاجتماعي بين أفراد المجتمع.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97B2BF4-356A-858E-01A3-8113863F3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69" y="5081712"/>
            <a:ext cx="996462" cy="9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77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06BBA3-9974-BCB7-08B7-F17C36126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716EB012-B955-6BB3-2D9F-F9838A685567}"/>
              </a:ext>
            </a:extLst>
          </p:cNvPr>
          <p:cNvSpPr txBox="1"/>
          <p:nvPr/>
        </p:nvSpPr>
        <p:spPr>
          <a:xfrm>
            <a:off x="1101969" y="3105834"/>
            <a:ext cx="9988062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التوجيه والإرشاد لمواجهة القضايا المعاصرة.</a:t>
            </a:r>
          </a:p>
        </p:txBody>
      </p:sp>
    </p:spTree>
    <p:extLst>
      <p:ext uri="{BB962C8B-B14F-4D97-AF65-F5344CB8AC3E}">
        <p14:creationId xmlns:p14="http://schemas.microsoft.com/office/powerpoint/2010/main" val="387105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6E01DD-BB0E-7A7E-1988-88E8632B8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4DE5E35A-E62C-8B87-A743-B8173E918F1C}"/>
              </a:ext>
            </a:extLst>
          </p:cNvPr>
          <p:cNvSpPr/>
          <p:nvPr/>
        </p:nvSpPr>
        <p:spPr>
          <a:xfrm rot="5400000">
            <a:off x="9323263" y="-1347915"/>
            <a:ext cx="720000" cy="5017479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B69E5F6-93E9-0B81-2023-27485CA29087}"/>
              </a:ext>
            </a:extLst>
          </p:cNvPr>
          <p:cNvSpPr txBox="1"/>
          <p:nvPr/>
        </p:nvSpPr>
        <p:spPr>
          <a:xfrm>
            <a:off x="7174523" y="960768"/>
            <a:ext cx="4959605" cy="40011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20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التوجيه والإرشاد لمواجهة القضايا المعاصرة.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589B8B9-79D1-706B-601B-2DB4DE738007}"/>
              </a:ext>
            </a:extLst>
          </p:cNvPr>
          <p:cNvSpPr txBox="1"/>
          <p:nvPr/>
        </p:nvSpPr>
        <p:spPr>
          <a:xfrm>
            <a:off x="375138" y="2567230"/>
            <a:ext cx="11441724" cy="172354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342900" indent="-342900" algn="justLow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الإرشاد الديني في المساجد: توفر المساجد التوجيه الديني المستند على تعاليم الدين لمساعدة المسلمين في مواجهة التحديات الحديثة.</a:t>
            </a:r>
          </a:p>
          <a:p>
            <a:pPr marL="342900" indent="-342900" algn="justLow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التعامل مع التحديات المعاصرة: يتم تقديم الإرشاد الفكري بأسلوب متزن وواعٍ لمواجهة قضايا العصر بفعالية وحكمة.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307682C-DA6F-8AC8-B3E9-0FC23CEF8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69" y="5081712"/>
            <a:ext cx="996462" cy="9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86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12C4D6-AFCA-3CA8-4D4B-F0FA6D53A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ستديرة 3">
            <a:extLst>
              <a:ext uri="{FF2B5EF4-FFF2-40B4-BE49-F238E27FC236}">
                <a16:creationId xmlns:a16="http://schemas.microsoft.com/office/drawing/2014/main" id="{3FB9B687-A214-32B4-6DD6-EFDD4C9C4AB5}"/>
              </a:ext>
            </a:extLst>
          </p:cNvPr>
          <p:cNvSpPr/>
          <p:nvPr/>
        </p:nvSpPr>
        <p:spPr>
          <a:xfrm rot="5400000">
            <a:off x="5736001" y="488688"/>
            <a:ext cx="720000" cy="265785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424DA8F-B380-D30F-128A-A4C45E55BB94}"/>
              </a:ext>
            </a:extLst>
          </p:cNvPr>
          <p:cNvSpPr txBox="1"/>
          <p:nvPr/>
        </p:nvSpPr>
        <p:spPr>
          <a:xfrm>
            <a:off x="3616198" y="1525227"/>
            <a:ext cx="4959605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2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خاتمة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09F88CF-95B8-B85F-3E59-340A43FD326B}"/>
              </a:ext>
            </a:extLst>
          </p:cNvPr>
          <p:cNvSpPr txBox="1"/>
          <p:nvPr/>
        </p:nvSpPr>
        <p:spPr>
          <a:xfrm>
            <a:off x="375138" y="2519539"/>
            <a:ext cx="11441724" cy="261610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342900" indent="-342900" algn="justLow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الدور الروحي للمساجد: المساجد تلعب دورًا أساسيًا في تعزيز الروحانية وتقوية العلاقة بين المسلم وربه.</a:t>
            </a:r>
          </a:p>
          <a:p>
            <a:pPr marL="342900" indent="-342900" algn="justLow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المساجد والمجتمع: المساجد تساهم في بناء المجتمع من خلال تعزيز القيم الاجتماعية والتربوية.</a:t>
            </a:r>
          </a:p>
          <a:p>
            <a:pPr marL="342900" indent="-342900" algn="justLow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تنشئة الأجيال الصالحة: تساهم المساجد في تربية أجيال تحمل القيم الإسلامية الأصيلة وتعمل على مستقبل مزدهر.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05F5BEE-1CFF-8BB5-1D3E-10808924C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69" y="5081712"/>
            <a:ext cx="996462" cy="9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75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9D3D7F-EEE3-06E4-D63D-40D2E308C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E8E058E-532D-C1D6-B6EB-359A3C845BE3}"/>
              </a:ext>
            </a:extLst>
          </p:cNvPr>
          <p:cNvSpPr txBox="1"/>
          <p:nvPr/>
        </p:nvSpPr>
        <p:spPr>
          <a:xfrm>
            <a:off x="1008185" y="2644169"/>
            <a:ext cx="10175630" cy="156966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2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المسجد ليس مجرد مكان للصلاة، بل مؤسسة تربوية واجتماعية روحية، تعمل على بناء شخصية الفرد والأمة عبر الأجيال، مستندين إلى القرآن الكريم والسنة النبوية الصحيحة.</a:t>
            </a:r>
          </a:p>
        </p:txBody>
      </p:sp>
    </p:spTree>
    <p:extLst>
      <p:ext uri="{BB962C8B-B14F-4D97-AF65-F5344CB8AC3E}">
        <p14:creationId xmlns:p14="http://schemas.microsoft.com/office/powerpoint/2010/main" val="3690719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105FB-6B9C-CDD8-9ACD-C28E0218E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8D33FB5-880F-9D05-5301-05D72C5767D3}"/>
              </a:ext>
            </a:extLst>
          </p:cNvPr>
          <p:cNvSpPr txBox="1"/>
          <p:nvPr/>
        </p:nvSpPr>
        <p:spPr>
          <a:xfrm>
            <a:off x="961292" y="3105834"/>
            <a:ext cx="10269416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المسجد كمركز روحي واجتماعي في حياة المسلم.</a:t>
            </a:r>
          </a:p>
        </p:txBody>
      </p:sp>
    </p:spTree>
    <p:extLst>
      <p:ext uri="{BB962C8B-B14F-4D97-AF65-F5344CB8AC3E}">
        <p14:creationId xmlns:p14="http://schemas.microsoft.com/office/powerpoint/2010/main" val="140226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9625CC-6F39-58AF-C627-D6777C878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30E04792-3D67-2F52-B883-A3F7BCD399B6}"/>
              </a:ext>
            </a:extLst>
          </p:cNvPr>
          <p:cNvSpPr/>
          <p:nvPr/>
        </p:nvSpPr>
        <p:spPr>
          <a:xfrm rot="5400000">
            <a:off x="9011231" y="-1902707"/>
            <a:ext cx="720000" cy="5641537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196C893-F047-7B3A-1E6C-B4C814EAC765}"/>
              </a:ext>
            </a:extLst>
          </p:cNvPr>
          <p:cNvSpPr txBox="1"/>
          <p:nvPr/>
        </p:nvSpPr>
        <p:spPr>
          <a:xfrm>
            <a:off x="6752492" y="718007"/>
            <a:ext cx="5275373" cy="40011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20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المسجد كمركز روحي واجتماعي في حياة المسلم.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E85E35D-EE65-69B4-6456-A3D0F61D7683}"/>
              </a:ext>
            </a:extLst>
          </p:cNvPr>
          <p:cNvSpPr txBox="1"/>
          <p:nvPr/>
        </p:nvSpPr>
        <p:spPr>
          <a:xfrm>
            <a:off x="744638" y="2120952"/>
            <a:ext cx="10702724" cy="261610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342900" indent="-342900" algn="justLow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مكان للعبادة الجماعية: المسجد يوفر بيئة مناسبة للصلاة الجماعية التي تعزز الشعور بالانتماء والوحدة بين المسلمين.</a:t>
            </a:r>
          </a:p>
          <a:p>
            <a:pPr marL="342900" indent="-342900" algn="justLow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تعزيز الذكر والروحانية: المسجد يشجع على ذكر الله المستمر، مما يعمق الروحانية ويقوي الإيمان لدى الأفراد.</a:t>
            </a:r>
          </a:p>
          <a:p>
            <a:pPr marL="342900" indent="-342900" algn="justLow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تقوية العلاقة مع الخالق: يوفر المسجد مكانًا للتقرب إلى الله وبناء علاقة روحية قوية مع الخالق.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DC3678F-6ABF-04B5-F36F-4828C229F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69" y="5081712"/>
            <a:ext cx="996462" cy="9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ECF360-17E6-C9BE-34FE-A7E391710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9779A677-8830-7A72-C145-69A78B641D11}"/>
              </a:ext>
            </a:extLst>
          </p:cNvPr>
          <p:cNvSpPr txBox="1"/>
          <p:nvPr/>
        </p:nvSpPr>
        <p:spPr>
          <a:xfrm>
            <a:off x="2069123" y="3105834"/>
            <a:ext cx="8053754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المسجد كمكان لتلاقي أفراد المجتمع.</a:t>
            </a:r>
          </a:p>
        </p:txBody>
      </p:sp>
    </p:spTree>
    <p:extLst>
      <p:ext uri="{BB962C8B-B14F-4D97-AF65-F5344CB8AC3E}">
        <p14:creationId xmlns:p14="http://schemas.microsoft.com/office/powerpoint/2010/main" val="360795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38F48B-7DF2-DE47-6788-66D7307D1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76E6D9E9-D7FF-2BE0-5247-EA9B08B084F3}"/>
              </a:ext>
            </a:extLst>
          </p:cNvPr>
          <p:cNvSpPr/>
          <p:nvPr/>
        </p:nvSpPr>
        <p:spPr>
          <a:xfrm rot="5400000">
            <a:off x="9485676" y="-1396220"/>
            <a:ext cx="720000" cy="466920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6D3D3B5-8553-2570-DE12-F688012AF954}"/>
              </a:ext>
            </a:extLst>
          </p:cNvPr>
          <p:cNvSpPr txBox="1"/>
          <p:nvPr/>
        </p:nvSpPr>
        <p:spPr>
          <a:xfrm>
            <a:off x="7706751" y="738325"/>
            <a:ext cx="4392208" cy="40011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20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المسجد كمكان لتلاقي أفراد المجتمع.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E8DFF29-78CB-08E8-7032-F9C0BA052D4F}"/>
              </a:ext>
            </a:extLst>
          </p:cNvPr>
          <p:cNvSpPr txBox="1"/>
          <p:nvPr/>
        </p:nvSpPr>
        <p:spPr>
          <a:xfrm>
            <a:off x="375138" y="2567229"/>
            <a:ext cx="11441724" cy="172354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المركز الاجتماعي للمسجد: يُعتبر المسجد مركزًا اجتماعيًا يجمع الناس لتبادل الأخبار وتعزيز الروابط الاجتماعية بشكل مستمر.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تنظيم الفعاليات المجتمعية: يقوم المسجد بتنظيم فعاليات تعزز التلاحم والتواصل بين أفراد المجتمع بشكل مستدام.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B135A63-B03A-F170-C99D-6949B9B52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69" y="5081712"/>
            <a:ext cx="996462" cy="9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82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340545-C244-4E62-11DA-034DA0A9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0EE00B4-5873-F871-8946-D8AAF2A37300}"/>
              </a:ext>
            </a:extLst>
          </p:cNvPr>
          <p:cNvSpPr txBox="1"/>
          <p:nvPr/>
        </p:nvSpPr>
        <p:spPr>
          <a:xfrm>
            <a:off x="2069123" y="3105834"/>
            <a:ext cx="8053754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أهمية الجماعة في أداء العبادات.</a:t>
            </a:r>
          </a:p>
        </p:txBody>
      </p:sp>
    </p:spTree>
    <p:extLst>
      <p:ext uri="{BB962C8B-B14F-4D97-AF65-F5344CB8AC3E}">
        <p14:creationId xmlns:p14="http://schemas.microsoft.com/office/powerpoint/2010/main" val="286098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809D63-7F89-D065-3A8E-4CB7D26BC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علوية مستديرة 5">
            <a:extLst>
              <a:ext uri="{FF2B5EF4-FFF2-40B4-BE49-F238E27FC236}">
                <a16:creationId xmlns:a16="http://schemas.microsoft.com/office/drawing/2014/main" id="{23EE9C11-7FAA-B3C0-65FF-6A8D747A925C}"/>
              </a:ext>
            </a:extLst>
          </p:cNvPr>
          <p:cNvSpPr/>
          <p:nvPr/>
        </p:nvSpPr>
        <p:spPr>
          <a:xfrm rot="5400000">
            <a:off x="9944585" y="-949035"/>
            <a:ext cx="720000" cy="37748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481E603-AC79-F515-BA01-30DA3928051D}"/>
              </a:ext>
            </a:extLst>
          </p:cNvPr>
          <p:cNvSpPr txBox="1"/>
          <p:nvPr/>
        </p:nvSpPr>
        <p:spPr>
          <a:xfrm>
            <a:off x="8417169" y="738325"/>
            <a:ext cx="3670067" cy="40011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20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أهمية الجماعة في أداء العبادات.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9D3D67F-C963-5B1F-B78C-8A275D96DCB5}"/>
              </a:ext>
            </a:extLst>
          </p:cNvPr>
          <p:cNvSpPr txBox="1"/>
          <p:nvPr/>
        </p:nvSpPr>
        <p:spPr>
          <a:xfrm>
            <a:off x="375138" y="2305620"/>
            <a:ext cx="11441724" cy="224676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تعزيز الشعور بالمسؤولية: الجماعة تعزز الالتزام بالعبادات وتزيد من حس المسؤولية بين المسلمين.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تعزيز التكافل الاجتماعي: التجمع في المسجد يعزز الروابط الاجتماعية والتكافل بين أفراد المجتمع.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زيادة بركة العبادة: العبادة في جماعة تزيد من البركة والتجربة الروحية المتكاملة.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82B39B2-501B-24B8-8B2F-BEB783EA3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69" y="5081712"/>
            <a:ext cx="996462" cy="9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60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برتقال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794</Words>
  <Application>Microsoft Office PowerPoint</Application>
  <PresentationFormat>شاشة عريضة</PresentationFormat>
  <Paragraphs>66</Paragraphs>
  <Slides>28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28</vt:i4>
      </vt:variant>
    </vt:vector>
  </HeadingPairs>
  <TitlesOfParts>
    <vt:vector size="38" baseType="lpstr">
      <vt:lpstr>A Jannat LT</vt:lpstr>
      <vt:lpstr>AF_Taif Normal</vt:lpstr>
      <vt:lpstr>Arial Black</vt:lpstr>
      <vt:lpstr>Calibri Light</vt:lpstr>
      <vt:lpstr>Arial</vt:lpstr>
      <vt:lpstr>Aptos Display</vt:lpstr>
      <vt:lpstr>Calibri</vt:lpstr>
      <vt:lpstr>Aptos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أهمية المساجد في حياة المسلم</dc:title>
  <dc:creator>قناة البوربوينت الإسلامي</dc:creator>
  <cp:lastModifiedBy>قناة البوربوينت الإسلامي</cp:lastModifiedBy>
  <cp:revision>30</cp:revision>
  <dcterms:created xsi:type="dcterms:W3CDTF">2025-08-02T15:52:13Z</dcterms:created>
  <dcterms:modified xsi:type="dcterms:W3CDTF">2025-08-04T02:10:18Z</dcterms:modified>
</cp:coreProperties>
</file>