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1"/>
  </p:notesMasterIdLst>
  <p:sldIdLst>
    <p:sldId id="256" r:id="rId4"/>
    <p:sldId id="380" r:id="rId5"/>
    <p:sldId id="294" r:id="rId6"/>
    <p:sldId id="374" r:id="rId7"/>
    <p:sldId id="369" r:id="rId8"/>
    <p:sldId id="377" r:id="rId9"/>
    <p:sldId id="3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F070"/>
    <a:srgbClr val="996600"/>
    <a:srgbClr val="CC0000"/>
    <a:srgbClr val="CCFF33"/>
    <a:srgbClr val="F6EEC0"/>
    <a:srgbClr val="FE6E97"/>
    <a:srgbClr val="CC6600"/>
    <a:srgbClr val="F4B978"/>
    <a:srgbClr val="D3E28A"/>
    <a:srgbClr val="EF5B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40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8576A-B51B-43B9-B146-B450444CB9D6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E0A9B-4E81-4E2A-9CEC-801270AF8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92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009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522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076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47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820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08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417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218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550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1973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2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832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833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9001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5788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6911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0226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2337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1170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8128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0341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864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248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625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4615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6984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1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98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058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97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991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911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438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546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90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62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radeprogramme.org/" TargetMode="External"/><Relationship Id="rId3" Type="http://schemas.openxmlformats.org/officeDocument/2006/relationships/image" Target="../media/image5.png"/><Relationship Id="rId7" Type="http://schemas.openxmlformats.org/officeDocument/2006/relationships/hyperlink" Target="mailto:npc@tradeprogramme.or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2969643" y="4364966"/>
            <a:ext cx="5981536" cy="2369880"/>
            <a:chOff x="2389517" y="3605842"/>
            <a:chExt cx="5981536" cy="2369880"/>
          </a:xfrm>
        </p:grpSpPr>
        <p:sp>
          <p:nvSpPr>
            <p:cNvPr id="4" name="TextBox 3"/>
            <p:cNvSpPr txBox="1"/>
            <p:nvPr/>
          </p:nvSpPr>
          <p:spPr>
            <a:xfrm>
              <a:off x="2389517" y="3605842"/>
              <a:ext cx="5981536" cy="23698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2000" b="1" spc="300" dirty="0" smtClean="0">
                  <a:latin typeface="Constantia" panose="02030602050306030303" pitchFamily="18" charset="0"/>
                  <a:cs typeface="Times New Roman" panose="02020603050405020304" pitchFamily="18" charset="0"/>
                </a:rPr>
                <a:t>TRADE ENVIRONMENT &amp; CLIMATE CHANGE</a:t>
              </a:r>
            </a:p>
            <a:p>
              <a:pPr algn="ctr"/>
              <a:r>
                <a:rPr lang="en-CA" sz="2000" b="1" spc="300" dirty="0" smtClean="0">
                  <a:latin typeface="Constantia" panose="02030602050306030303" pitchFamily="18" charset="0"/>
                  <a:cs typeface="Times New Roman" panose="02020603050405020304" pitchFamily="18" charset="0"/>
                </a:rPr>
                <a:t>REQUIREMENTS   </a:t>
              </a:r>
              <a:r>
                <a:rPr lang="en-US" dirty="0" smtClean="0">
                  <a:latin typeface="Constantia" panose="02030602050306030303" pitchFamily="18" charset="0"/>
                </a:rPr>
                <a:t> </a:t>
              </a:r>
              <a:endParaRPr lang="en-US" dirty="0">
                <a:latin typeface="Constantia" panose="02030602050306030303" pitchFamily="18" charset="0"/>
              </a:endParaRPr>
            </a:p>
            <a:p>
              <a:pPr algn="ctr"/>
              <a:r>
                <a:rPr lang="en-US" sz="1400" dirty="0">
                  <a:latin typeface="Constantia" panose="02030602050306030303" pitchFamily="18" charset="0"/>
                </a:rPr>
                <a:t> By</a:t>
              </a:r>
            </a:p>
            <a:p>
              <a:pPr algn="ctr"/>
              <a:r>
                <a:rPr lang="en-US" sz="2000" b="1" spc="300" dirty="0" smtClean="0">
                  <a:latin typeface="Constantia" panose="02030602050306030303" pitchFamily="18" charset="0"/>
                </a:rPr>
                <a:t>Amos Lupi </a:t>
              </a:r>
              <a:r>
                <a:rPr lang="en-US" sz="2000" b="1" spc="300" dirty="0" err="1" smtClean="0">
                  <a:latin typeface="Constantia" panose="02030602050306030303" pitchFamily="18" charset="0"/>
                </a:rPr>
                <a:t>Simwela</a:t>
              </a:r>
              <a:endParaRPr lang="en-US" sz="2000" b="1" spc="300" dirty="0">
                <a:latin typeface="Constantia" panose="02030602050306030303" pitchFamily="18" charset="0"/>
              </a:endParaRPr>
            </a:p>
            <a:p>
              <a:pPr algn="ctr"/>
              <a:r>
                <a:rPr lang="en-US" b="1" spc="300" dirty="0" smtClean="0">
                  <a:solidFill>
                    <a:srgbClr val="00B050"/>
                  </a:solidFill>
                  <a:latin typeface="London Tube" pitchFamily="2" charset="0"/>
                </a:rPr>
                <a:t>Environment &amp; Climate Change Specialist</a:t>
              </a:r>
              <a:endParaRPr lang="en-US" b="1" spc="300" dirty="0">
                <a:solidFill>
                  <a:srgbClr val="00B050"/>
                </a:solidFill>
                <a:latin typeface="London Tube" pitchFamily="2" charset="0"/>
              </a:endParaRPr>
            </a:p>
            <a:p>
              <a:pPr algn="ctr"/>
              <a:endParaRPr lang="en-CA" dirty="0">
                <a:latin typeface="Constantia" panose="02030602050306030303" pitchFamily="18" charset="0"/>
              </a:endParaRPr>
            </a:p>
          </p:txBody>
        </p:sp>
        <p:sp>
          <p:nvSpPr>
            <p:cNvPr id="8" name="Arc 7"/>
            <p:cNvSpPr/>
            <p:nvPr/>
          </p:nvSpPr>
          <p:spPr>
            <a:xfrm rot="10629141" flipV="1">
              <a:off x="3923812" y="5101746"/>
              <a:ext cx="3390998" cy="541170"/>
            </a:xfrm>
            <a:custGeom>
              <a:avLst/>
              <a:gdLst>
                <a:gd name="connsiteX0" fmla="*/ 2457667 w 4915334"/>
                <a:gd name="connsiteY0" fmla="*/ 0 h 780073"/>
                <a:gd name="connsiteX1" fmla="*/ 4896681 w 4915334"/>
                <a:gd name="connsiteY1" fmla="*/ 342074 h 780073"/>
                <a:gd name="connsiteX2" fmla="*/ 2457667 w 4915334"/>
                <a:gd name="connsiteY2" fmla="*/ 390037 h 780073"/>
                <a:gd name="connsiteX3" fmla="*/ 2457667 w 4915334"/>
                <a:gd name="connsiteY3" fmla="*/ 0 h 780073"/>
                <a:gd name="connsiteX0" fmla="*/ 2457667 w 4915334"/>
                <a:gd name="connsiteY0" fmla="*/ 0 h 780073"/>
                <a:gd name="connsiteX1" fmla="*/ 4896681 w 4915334"/>
                <a:gd name="connsiteY1" fmla="*/ 342074 h 780073"/>
                <a:gd name="connsiteX0" fmla="*/ 0 w 2706900"/>
                <a:gd name="connsiteY0" fmla="*/ 0 h 910089"/>
                <a:gd name="connsiteX1" fmla="*/ 2439014 w 2706900"/>
                <a:gd name="connsiteY1" fmla="*/ 342074 h 910089"/>
                <a:gd name="connsiteX2" fmla="*/ 0 w 2706900"/>
                <a:gd name="connsiteY2" fmla="*/ 390037 h 910089"/>
                <a:gd name="connsiteX3" fmla="*/ 0 w 2706900"/>
                <a:gd name="connsiteY3" fmla="*/ 0 h 910089"/>
                <a:gd name="connsiteX0" fmla="*/ 0 w 2706900"/>
                <a:gd name="connsiteY0" fmla="*/ 0 h 910089"/>
                <a:gd name="connsiteX1" fmla="*/ 2706900 w 2706900"/>
                <a:gd name="connsiteY1" fmla="*/ 910089 h 910089"/>
                <a:gd name="connsiteX0" fmla="*/ 0 w 2706900"/>
                <a:gd name="connsiteY0" fmla="*/ 0 h 910089"/>
                <a:gd name="connsiteX1" fmla="*/ 2439014 w 2706900"/>
                <a:gd name="connsiteY1" fmla="*/ 342074 h 910089"/>
                <a:gd name="connsiteX2" fmla="*/ 0 w 2706900"/>
                <a:gd name="connsiteY2" fmla="*/ 390037 h 910089"/>
                <a:gd name="connsiteX3" fmla="*/ 0 w 2706900"/>
                <a:gd name="connsiteY3" fmla="*/ 0 h 910089"/>
                <a:gd name="connsiteX0" fmla="*/ 0 w 2706900"/>
                <a:gd name="connsiteY0" fmla="*/ 0 h 910089"/>
                <a:gd name="connsiteX1" fmla="*/ 2706900 w 2706900"/>
                <a:gd name="connsiteY1" fmla="*/ 910089 h 910089"/>
                <a:gd name="connsiteX0" fmla="*/ 549723 w 3256623"/>
                <a:gd name="connsiteY0" fmla="*/ 62238 h 972327"/>
                <a:gd name="connsiteX1" fmla="*/ 2988737 w 3256623"/>
                <a:gd name="connsiteY1" fmla="*/ 404312 h 972327"/>
                <a:gd name="connsiteX2" fmla="*/ 549723 w 3256623"/>
                <a:gd name="connsiteY2" fmla="*/ 452275 h 972327"/>
                <a:gd name="connsiteX3" fmla="*/ 549723 w 3256623"/>
                <a:gd name="connsiteY3" fmla="*/ 62238 h 972327"/>
                <a:gd name="connsiteX0" fmla="*/ 0 w 3256623"/>
                <a:gd name="connsiteY0" fmla="*/ 0 h 972327"/>
                <a:gd name="connsiteX1" fmla="*/ 3256623 w 3256623"/>
                <a:gd name="connsiteY1" fmla="*/ 972327 h 972327"/>
                <a:gd name="connsiteX0" fmla="*/ 549723 w 3256623"/>
                <a:gd name="connsiteY0" fmla="*/ 62238 h 972327"/>
                <a:gd name="connsiteX1" fmla="*/ 2988737 w 3256623"/>
                <a:gd name="connsiteY1" fmla="*/ 404312 h 972327"/>
                <a:gd name="connsiteX2" fmla="*/ 549723 w 3256623"/>
                <a:gd name="connsiteY2" fmla="*/ 452275 h 972327"/>
                <a:gd name="connsiteX3" fmla="*/ 549723 w 3256623"/>
                <a:gd name="connsiteY3" fmla="*/ 62238 h 972327"/>
                <a:gd name="connsiteX0" fmla="*/ 0 w 3256623"/>
                <a:gd name="connsiteY0" fmla="*/ 0 h 972327"/>
                <a:gd name="connsiteX1" fmla="*/ 3256623 w 3256623"/>
                <a:gd name="connsiteY1" fmla="*/ 972327 h 972327"/>
                <a:gd name="connsiteX0" fmla="*/ 0 w 2706900"/>
                <a:gd name="connsiteY0" fmla="*/ 0 h 910089"/>
                <a:gd name="connsiteX1" fmla="*/ 2439014 w 2706900"/>
                <a:gd name="connsiteY1" fmla="*/ 342074 h 910089"/>
                <a:gd name="connsiteX2" fmla="*/ 0 w 2706900"/>
                <a:gd name="connsiteY2" fmla="*/ 390037 h 910089"/>
                <a:gd name="connsiteX3" fmla="*/ 0 w 2706900"/>
                <a:gd name="connsiteY3" fmla="*/ 0 h 910089"/>
                <a:gd name="connsiteX0" fmla="*/ 164737 w 2706900"/>
                <a:gd name="connsiteY0" fmla="*/ 4843 h 910089"/>
                <a:gd name="connsiteX1" fmla="*/ 2706900 w 2706900"/>
                <a:gd name="connsiteY1" fmla="*/ 910089 h 910089"/>
                <a:gd name="connsiteX0" fmla="*/ 0 w 2756343"/>
                <a:gd name="connsiteY0" fmla="*/ 6816 h 541170"/>
                <a:gd name="connsiteX1" fmla="*/ 2439014 w 2756343"/>
                <a:gd name="connsiteY1" fmla="*/ 348890 h 541170"/>
                <a:gd name="connsiteX2" fmla="*/ 0 w 2756343"/>
                <a:gd name="connsiteY2" fmla="*/ 396853 h 541170"/>
                <a:gd name="connsiteX3" fmla="*/ 0 w 2756343"/>
                <a:gd name="connsiteY3" fmla="*/ 6816 h 541170"/>
                <a:gd name="connsiteX0" fmla="*/ 164737 w 2756343"/>
                <a:gd name="connsiteY0" fmla="*/ 11659 h 541170"/>
                <a:gd name="connsiteX1" fmla="*/ 2756343 w 2756343"/>
                <a:gd name="connsiteY1" fmla="*/ 541170 h 541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756343" h="541170" stroke="0" extrusionOk="0">
                  <a:moveTo>
                    <a:pt x="0" y="6816"/>
                  </a:moveTo>
                  <a:cubicBezTo>
                    <a:pt x="1240464" y="6816"/>
                    <a:pt x="2286475" y="153520"/>
                    <a:pt x="2439014" y="348890"/>
                  </a:cubicBezTo>
                  <a:lnTo>
                    <a:pt x="0" y="396853"/>
                  </a:lnTo>
                  <a:lnTo>
                    <a:pt x="0" y="6816"/>
                  </a:lnTo>
                  <a:close/>
                </a:path>
                <a:path w="2756343" h="541170" fill="none">
                  <a:moveTo>
                    <a:pt x="164737" y="11659"/>
                  </a:moveTo>
                  <a:cubicBezTo>
                    <a:pt x="1329086" y="34718"/>
                    <a:pt x="2054008" y="-174937"/>
                    <a:pt x="2756343" y="541170"/>
                  </a:cubicBezTo>
                </a:path>
              </a:pathLst>
            </a:custGeom>
            <a:ln>
              <a:solidFill>
                <a:srgbClr val="996600"/>
              </a:solidFill>
            </a:ln>
            <a:scene3d>
              <a:camera prst="orthographicFront"/>
              <a:lightRig rig="threePt" dir="t"/>
            </a:scene3d>
            <a:sp3d>
              <a:bevelT w="101600" prst="riblet"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CA" sz="3200" spc="6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703780" y="397165"/>
            <a:ext cx="4599710" cy="3718817"/>
            <a:chOff x="3703780" y="397165"/>
            <a:chExt cx="4599710" cy="371881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932"/>
            <a:stretch/>
          </p:blipFill>
          <p:spPr>
            <a:xfrm>
              <a:off x="3841404" y="397165"/>
              <a:ext cx="4018742" cy="3519054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3703780" y="3854372"/>
              <a:ext cx="459971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b="1" dirty="0">
                  <a:solidFill>
                    <a:srgbClr val="996600"/>
                  </a:solidFill>
                </a:rPr>
                <a:t>Transforming Agriculture Through Diversification and Entrepreneurship 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4073237" y="4103663"/>
              <a:ext cx="3694545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6603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155871" y="-35"/>
            <a:ext cx="12054622" cy="688086"/>
            <a:chOff x="155871" y="-69776"/>
            <a:chExt cx="12054622" cy="688086"/>
          </a:xfrm>
        </p:grpSpPr>
        <p:sp>
          <p:nvSpPr>
            <p:cNvPr id="39" name="Google Shape;1371;p47"/>
            <p:cNvSpPr/>
            <p:nvPr/>
          </p:nvSpPr>
          <p:spPr>
            <a:xfrm>
              <a:off x="155871" y="-69776"/>
              <a:ext cx="12054622" cy="453640"/>
            </a:xfrm>
            <a:custGeom>
              <a:avLst/>
              <a:gdLst/>
              <a:ahLst/>
              <a:cxnLst/>
              <a:rect l="l" t="t" r="r" b="b"/>
              <a:pathLst>
                <a:path w="734" h="500" extrusionOk="0">
                  <a:moveTo>
                    <a:pt x="699" y="500"/>
                  </a:moveTo>
                  <a:cubicBezTo>
                    <a:pt x="0" y="500"/>
                    <a:pt x="0" y="500"/>
                    <a:pt x="0" y="50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15"/>
                    <a:pt x="15" y="0"/>
                    <a:pt x="35" y="0"/>
                  </a:cubicBezTo>
                  <a:cubicBezTo>
                    <a:pt x="699" y="0"/>
                    <a:pt x="699" y="0"/>
                    <a:pt x="699" y="0"/>
                  </a:cubicBezTo>
                  <a:cubicBezTo>
                    <a:pt x="718" y="0"/>
                    <a:pt x="734" y="15"/>
                    <a:pt x="734" y="35"/>
                  </a:cubicBezTo>
                  <a:cubicBezTo>
                    <a:pt x="734" y="465"/>
                    <a:pt x="734" y="465"/>
                    <a:pt x="734" y="465"/>
                  </a:cubicBezTo>
                  <a:cubicBezTo>
                    <a:pt x="734" y="484"/>
                    <a:pt x="718" y="500"/>
                    <a:pt x="699" y="500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Pts val="1400"/>
                <a:buFont typeface="Calibri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166917" y="383864"/>
              <a:ext cx="486299" cy="234446"/>
              <a:chOff x="155871" y="500513"/>
              <a:chExt cx="486299" cy="234446"/>
            </a:xfrm>
          </p:grpSpPr>
          <p:sp>
            <p:nvSpPr>
              <p:cNvPr id="41" name="Google Shape;1372;p47"/>
              <p:cNvSpPr/>
              <p:nvPr/>
            </p:nvSpPr>
            <p:spPr>
              <a:xfrm>
                <a:off x="155871" y="500513"/>
                <a:ext cx="486299" cy="135109"/>
              </a:xfrm>
              <a:custGeom>
                <a:avLst/>
                <a:gdLst/>
                <a:ahLst/>
                <a:cxnLst/>
                <a:rect l="l" t="t" r="r" b="b"/>
                <a:pathLst>
                  <a:path w="1126" h="313" extrusionOk="0">
                    <a:moveTo>
                      <a:pt x="1126" y="313"/>
                    </a:moveTo>
                    <a:lnTo>
                      <a:pt x="0" y="0"/>
                    </a:lnTo>
                    <a:lnTo>
                      <a:pt x="1126" y="0"/>
                    </a:lnTo>
                    <a:lnTo>
                      <a:pt x="1126" y="313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prstClr val="black"/>
                  </a:buClr>
                  <a:buSzPts val="1400"/>
                  <a:buFont typeface="Calibri"/>
                  <a:buNone/>
                  <a:tabLst/>
                  <a:defRPr/>
                </a:pPr>
                <a:endParaRPr kumimoji="0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" name="Google Shape;1373;p47"/>
              <p:cNvSpPr/>
              <p:nvPr/>
            </p:nvSpPr>
            <p:spPr>
              <a:xfrm>
                <a:off x="254199" y="527761"/>
                <a:ext cx="304044" cy="84606"/>
              </a:xfrm>
              <a:custGeom>
                <a:avLst/>
                <a:gdLst/>
                <a:ahLst/>
                <a:cxnLst/>
                <a:rect l="l" t="t" r="r" b="b"/>
                <a:pathLst>
                  <a:path w="704" h="196" extrusionOk="0">
                    <a:moveTo>
                      <a:pt x="0" y="196"/>
                    </a:moveTo>
                    <a:lnTo>
                      <a:pt x="704" y="196"/>
                    </a:lnTo>
                    <a:lnTo>
                      <a:pt x="0" y="0"/>
                    </a:lnTo>
                    <a:lnTo>
                      <a:pt x="0" y="196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prstClr val="black"/>
                  </a:buClr>
                  <a:buSzPts val="1400"/>
                  <a:buFont typeface="Calibri"/>
                  <a:buNone/>
                  <a:tabLst/>
                  <a:defRPr/>
                </a:pPr>
                <a:endParaRPr kumimoji="0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" name="Google Shape;1374;p47"/>
              <p:cNvSpPr/>
              <p:nvPr/>
            </p:nvSpPr>
            <p:spPr>
              <a:xfrm>
                <a:off x="254199" y="612367"/>
                <a:ext cx="152024" cy="122592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84" extrusionOk="0">
                    <a:moveTo>
                      <a:pt x="352" y="284"/>
                    </a:moveTo>
                    <a:lnTo>
                      <a:pt x="0" y="0"/>
                    </a:lnTo>
                    <a:lnTo>
                      <a:pt x="352" y="0"/>
                    </a:lnTo>
                    <a:lnTo>
                      <a:pt x="352" y="284"/>
                    </a:lnTo>
                  </a:path>
                </a:pathLst>
              </a:custGeom>
              <a:solidFill>
                <a:srgbClr val="00B050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prstClr val="black"/>
                  </a:buClr>
                  <a:buSzPts val="1400"/>
                  <a:buFont typeface="Calibri"/>
                  <a:buNone/>
                  <a:tabLst/>
                  <a:defRPr/>
                </a:pPr>
                <a:endParaRPr kumimoji="0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0" y="1155190"/>
            <a:ext cx="2701972" cy="4121425"/>
            <a:chOff x="0" y="1431235"/>
            <a:chExt cx="2701972" cy="4121425"/>
          </a:xfrm>
        </p:grpSpPr>
        <p:sp>
          <p:nvSpPr>
            <p:cNvPr id="9" name="Freeform 8"/>
            <p:cNvSpPr/>
            <p:nvPr/>
          </p:nvSpPr>
          <p:spPr>
            <a:xfrm>
              <a:off x="0" y="1925435"/>
              <a:ext cx="2701972" cy="3627225"/>
            </a:xfrm>
            <a:custGeom>
              <a:avLst/>
              <a:gdLst>
                <a:gd name="connsiteX0" fmla="*/ 0 w 2555018"/>
                <a:gd name="connsiteY0" fmla="*/ 0 h 1022007"/>
                <a:gd name="connsiteX1" fmla="*/ 2044015 w 2555018"/>
                <a:gd name="connsiteY1" fmla="*/ 0 h 1022007"/>
                <a:gd name="connsiteX2" fmla="*/ 2555018 w 2555018"/>
                <a:gd name="connsiteY2" fmla="*/ 511004 h 1022007"/>
                <a:gd name="connsiteX3" fmla="*/ 2044015 w 2555018"/>
                <a:gd name="connsiteY3" fmla="*/ 1022007 h 1022007"/>
                <a:gd name="connsiteX4" fmla="*/ 0 w 2555018"/>
                <a:gd name="connsiteY4" fmla="*/ 1022007 h 1022007"/>
                <a:gd name="connsiteX5" fmla="*/ 511004 w 2555018"/>
                <a:gd name="connsiteY5" fmla="*/ 511004 h 1022007"/>
                <a:gd name="connsiteX6" fmla="*/ 0 w 2555018"/>
                <a:gd name="connsiteY6" fmla="*/ 0 h 102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55018" h="1022007">
                  <a:moveTo>
                    <a:pt x="0" y="0"/>
                  </a:moveTo>
                  <a:lnTo>
                    <a:pt x="2044015" y="0"/>
                  </a:lnTo>
                  <a:lnTo>
                    <a:pt x="2555018" y="511004"/>
                  </a:lnTo>
                  <a:lnTo>
                    <a:pt x="2044015" y="1022007"/>
                  </a:lnTo>
                  <a:lnTo>
                    <a:pt x="0" y="1022007"/>
                  </a:lnTo>
                  <a:lnTo>
                    <a:pt x="511004" y="51100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spcFirstLastPara="0" vert="horz" wrap="square" lIns="575774" tIns="32385" rIns="511003" bIns="32385" numCol="1" spcCol="1270" anchor="ctr" anchorCtr="0">
              <a:noAutofit/>
            </a:bodyPr>
            <a:lstStyle/>
            <a:p>
              <a:pPr marL="0" marR="0" lvl="0" indent="0" algn="ctr" defTabSz="22669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5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32913" y="3246604"/>
              <a:ext cx="1820114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000" b="1" dirty="0" smtClean="0">
                  <a:solidFill>
                    <a:prstClr val="white"/>
                  </a:solidFill>
                  <a:latin typeface="Adobe Heiti Std R" panose="020B0400000000000000" pitchFamily="34" charset="-128"/>
                  <a:ea typeface="Adobe Heiti Std R" panose="020B0400000000000000" pitchFamily="34" charset="-128"/>
                </a:rPr>
                <a:t>Why Environment &amp;</a:t>
              </a:r>
              <a:r>
                <a:rPr kumimoji="0" lang="en-GB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dobe Heiti Std R" panose="020B0400000000000000" pitchFamily="34" charset="-128"/>
                  <a:ea typeface="Adobe Heiti Std R" panose="020B0400000000000000" pitchFamily="34" charset="-128"/>
                  <a:cs typeface="+mn-cs"/>
                </a:rPr>
                <a:t> Change </a:t>
              </a:r>
              <a:endPara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obe Heiti Std R" panose="020B0400000000000000" pitchFamily="34" charset="-128"/>
                <a:ea typeface="Adobe Heiti Std R" panose="020B0400000000000000" pitchFamily="34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569843" y="1431235"/>
              <a:ext cx="781143" cy="781143"/>
              <a:chOff x="569843" y="1007165"/>
              <a:chExt cx="781143" cy="781143"/>
            </a:xfrm>
          </p:grpSpPr>
          <p:sp>
            <p:nvSpPr>
              <p:cNvPr id="16" name="Oval 15"/>
              <p:cNvSpPr/>
              <p:nvPr/>
            </p:nvSpPr>
            <p:spPr>
              <a:xfrm>
                <a:off x="569843" y="1007165"/>
                <a:ext cx="781143" cy="781143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609599" y="1153651"/>
                <a:ext cx="7016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</a:t>
                </a:r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2834947" y="1154453"/>
            <a:ext cx="2701972" cy="4122161"/>
            <a:chOff x="2301234" y="1430498"/>
            <a:chExt cx="2701972" cy="4122161"/>
          </a:xfrm>
        </p:grpSpPr>
        <p:sp>
          <p:nvSpPr>
            <p:cNvPr id="5" name="Freeform 4"/>
            <p:cNvSpPr/>
            <p:nvPr/>
          </p:nvSpPr>
          <p:spPr>
            <a:xfrm>
              <a:off x="2301234" y="1925436"/>
              <a:ext cx="2701972" cy="3627223"/>
            </a:xfrm>
            <a:custGeom>
              <a:avLst/>
              <a:gdLst>
                <a:gd name="connsiteX0" fmla="*/ 0 w 2555018"/>
                <a:gd name="connsiteY0" fmla="*/ 0 h 1022007"/>
                <a:gd name="connsiteX1" fmla="*/ 2044015 w 2555018"/>
                <a:gd name="connsiteY1" fmla="*/ 0 h 1022007"/>
                <a:gd name="connsiteX2" fmla="*/ 2555018 w 2555018"/>
                <a:gd name="connsiteY2" fmla="*/ 511004 h 1022007"/>
                <a:gd name="connsiteX3" fmla="*/ 2044015 w 2555018"/>
                <a:gd name="connsiteY3" fmla="*/ 1022007 h 1022007"/>
                <a:gd name="connsiteX4" fmla="*/ 0 w 2555018"/>
                <a:gd name="connsiteY4" fmla="*/ 1022007 h 1022007"/>
                <a:gd name="connsiteX5" fmla="*/ 511004 w 2555018"/>
                <a:gd name="connsiteY5" fmla="*/ 511004 h 1022007"/>
                <a:gd name="connsiteX6" fmla="*/ 0 w 2555018"/>
                <a:gd name="connsiteY6" fmla="*/ 0 h 102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55018" h="1022007">
                  <a:moveTo>
                    <a:pt x="0" y="0"/>
                  </a:moveTo>
                  <a:lnTo>
                    <a:pt x="2044015" y="0"/>
                  </a:lnTo>
                  <a:lnTo>
                    <a:pt x="2555018" y="511004"/>
                  </a:lnTo>
                  <a:lnTo>
                    <a:pt x="2044015" y="1022007"/>
                  </a:lnTo>
                  <a:lnTo>
                    <a:pt x="0" y="1022007"/>
                  </a:lnTo>
                  <a:lnTo>
                    <a:pt x="511004" y="51100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spcFirstLastPara="0" vert="horz" wrap="square" lIns="575774" tIns="32385" rIns="511003" bIns="32385" numCol="1" spcCol="1270" anchor="ctr" anchorCtr="0">
              <a:noAutofit/>
            </a:bodyPr>
            <a:lstStyle/>
            <a:p>
              <a:pPr marL="0" marR="0" lvl="0" indent="0" algn="ctr" defTabSz="22669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5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884698" y="3185659"/>
              <a:ext cx="195833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000" b="1" dirty="0" smtClean="0">
                  <a:solidFill>
                    <a:prstClr val="white"/>
                  </a:solidFill>
                  <a:latin typeface="Adobe Heiti Std R" panose="020B0400000000000000" pitchFamily="34" charset="-128"/>
                  <a:ea typeface="Adobe Heiti Std R" panose="020B0400000000000000" pitchFamily="34" charset="-128"/>
                </a:rPr>
                <a:t>Outcome and Indicators </a:t>
              </a:r>
              <a:endPara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obe Heiti Std R" panose="020B0400000000000000" pitchFamily="34" charset="-128"/>
                <a:ea typeface="Adobe Heiti Std R" panose="020B0400000000000000" pitchFamily="34" charset="-128"/>
                <a:cs typeface="+mn-cs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3050724" y="1430498"/>
              <a:ext cx="781143" cy="781143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90480" y="1576984"/>
              <a:ext cx="7016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469296" y="1154453"/>
            <a:ext cx="2701972" cy="4122161"/>
            <a:chOff x="4624931" y="1430498"/>
            <a:chExt cx="2701972" cy="4122161"/>
          </a:xfrm>
        </p:grpSpPr>
        <p:sp>
          <p:nvSpPr>
            <p:cNvPr id="6" name="Freeform 5"/>
            <p:cNvSpPr/>
            <p:nvPr/>
          </p:nvSpPr>
          <p:spPr>
            <a:xfrm>
              <a:off x="4624931" y="1925436"/>
              <a:ext cx="2701972" cy="3627223"/>
            </a:xfrm>
            <a:custGeom>
              <a:avLst/>
              <a:gdLst>
                <a:gd name="connsiteX0" fmla="*/ 0 w 2555018"/>
                <a:gd name="connsiteY0" fmla="*/ 0 h 1022007"/>
                <a:gd name="connsiteX1" fmla="*/ 2044015 w 2555018"/>
                <a:gd name="connsiteY1" fmla="*/ 0 h 1022007"/>
                <a:gd name="connsiteX2" fmla="*/ 2555018 w 2555018"/>
                <a:gd name="connsiteY2" fmla="*/ 511004 h 1022007"/>
                <a:gd name="connsiteX3" fmla="*/ 2044015 w 2555018"/>
                <a:gd name="connsiteY3" fmla="*/ 1022007 h 1022007"/>
                <a:gd name="connsiteX4" fmla="*/ 0 w 2555018"/>
                <a:gd name="connsiteY4" fmla="*/ 1022007 h 1022007"/>
                <a:gd name="connsiteX5" fmla="*/ 511004 w 2555018"/>
                <a:gd name="connsiteY5" fmla="*/ 511004 h 1022007"/>
                <a:gd name="connsiteX6" fmla="*/ 0 w 2555018"/>
                <a:gd name="connsiteY6" fmla="*/ 0 h 102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55018" h="1022007">
                  <a:moveTo>
                    <a:pt x="0" y="0"/>
                  </a:moveTo>
                  <a:lnTo>
                    <a:pt x="2044015" y="0"/>
                  </a:lnTo>
                  <a:lnTo>
                    <a:pt x="2555018" y="511004"/>
                  </a:lnTo>
                  <a:lnTo>
                    <a:pt x="2044015" y="1022007"/>
                  </a:lnTo>
                  <a:lnTo>
                    <a:pt x="0" y="1022007"/>
                  </a:lnTo>
                  <a:lnTo>
                    <a:pt x="511004" y="51100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spcFirstLastPara="0" vert="horz" wrap="square" lIns="575774" tIns="32385" rIns="511003" bIns="32385" numCol="1" spcCol="1270" anchor="ctr" anchorCtr="0">
              <a:noAutofit/>
            </a:bodyPr>
            <a:lstStyle/>
            <a:p>
              <a:pPr marL="0" marR="0" lvl="0" indent="0" algn="ctr" defTabSz="22669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5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116558" y="3402809"/>
              <a:ext cx="21409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000" b="1" dirty="0" smtClean="0">
                  <a:solidFill>
                    <a:prstClr val="white"/>
                  </a:solidFill>
                  <a:latin typeface="Calibri" panose="020F0502020204030204"/>
                  <a:ea typeface="Adobe Heiti Std R" panose="020B0400000000000000" pitchFamily="34" charset="-128"/>
                </a:rPr>
                <a:t>Interventions </a:t>
              </a: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5289737" y="1430498"/>
              <a:ext cx="781143" cy="781143"/>
              <a:chOff x="569843" y="1007165"/>
              <a:chExt cx="781143" cy="781143"/>
            </a:xfrm>
          </p:grpSpPr>
          <p:sp>
            <p:nvSpPr>
              <p:cNvPr id="23" name="Oval 22"/>
              <p:cNvSpPr/>
              <p:nvPr/>
            </p:nvSpPr>
            <p:spPr>
              <a:xfrm>
                <a:off x="569843" y="1007165"/>
                <a:ext cx="781143" cy="781143"/>
              </a:xfrm>
              <a:prstGeom prst="ellipse">
                <a:avLst/>
              </a:prstGeom>
              <a:solidFill>
                <a:srgbClr val="92D050"/>
              </a:solidFill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609599" y="1153651"/>
                <a:ext cx="7016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</p:grpSp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98" y="5687032"/>
            <a:ext cx="1252179" cy="1104071"/>
          </a:xfrm>
          <a:prstGeom prst="rect">
            <a:avLst/>
          </a:prstGeom>
        </p:spPr>
      </p:pic>
      <p:grpSp>
        <p:nvGrpSpPr>
          <p:cNvPr id="37" name="Group 36"/>
          <p:cNvGrpSpPr/>
          <p:nvPr/>
        </p:nvGrpSpPr>
        <p:grpSpPr>
          <a:xfrm>
            <a:off x="8189124" y="1084115"/>
            <a:ext cx="2964603" cy="4088135"/>
            <a:chOff x="9913197" y="1154453"/>
            <a:chExt cx="2964603" cy="4088135"/>
          </a:xfrm>
        </p:grpSpPr>
        <p:grpSp>
          <p:nvGrpSpPr>
            <p:cNvPr id="34" name="Group 33"/>
            <p:cNvGrpSpPr/>
            <p:nvPr/>
          </p:nvGrpSpPr>
          <p:grpSpPr>
            <a:xfrm>
              <a:off x="9913197" y="1154453"/>
              <a:ext cx="2964603" cy="4088135"/>
              <a:chOff x="9913197" y="1430498"/>
              <a:chExt cx="2964603" cy="4088135"/>
            </a:xfrm>
          </p:grpSpPr>
          <p:sp>
            <p:nvSpPr>
              <p:cNvPr id="8" name="Freeform 7"/>
              <p:cNvSpPr/>
              <p:nvPr/>
            </p:nvSpPr>
            <p:spPr>
              <a:xfrm>
                <a:off x="9913197" y="1891407"/>
                <a:ext cx="2964603" cy="3627226"/>
              </a:xfrm>
              <a:custGeom>
                <a:avLst/>
                <a:gdLst>
                  <a:gd name="connsiteX0" fmla="*/ 0 w 2555018"/>
                  <a:gd name="connsiteY0" fmla="*/ 0 h 1022007"/>
                  <a:gd name="connsiteX1" fmla="*/ 2044015 w 2555018"/>
                  <a:gd name="connsiteY1" fmla="*/ 0 h 1022007"/>
                  <a:gd name="connsiteX2" fmla="*/ 2555018 w 2555018"/>
                  <a:gd name="connsiteY2" fmla="*/ 511004 h 1022007"/>
                  <a:gd name="connsiteX3" fmla="*/ 2044015 w 2555018"/>
                  <a:gd name="connsiteY3" fmla="*/ 1022007 h 1022007"/>
                  <a:gd name="connsiteX4" fmla="*/ 0 w 2555018"/>
                  <a:gd name="connsiteY4" fmla="*/ 1022007 h 1022007"/>
                  <a:gd name="connsiteX5" fmla="*/ 511004 w 2555018"/>
                  <a:gd name="connsiteY5" fmla="*/ 511004 h 1022007"/>
                  <a:gd name="connsiteX6" fmla="*/ 0 w 2555018"/>
                  <a:gd name="connsiteY6" fmla="*/ 0 h 10220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55018" h="1022007">
                    <a:moveTo>
                      <a:pt x="0" y="0"/>
                    </a:moveTo>
                    <a:lnTo>
                      <a:pt x="2044015" y="0"/>
                    </a:lnTo>
                    <a:lnTo>
                      <a:pt x="2555018" y="511004"/>
                    </a:lnTo>
                    <a:lnTo>
                      <a:pt x="2044015" y="1022007"/>
                    </a:lnTo>
                    <a:lnTo>
                      <a:pt x="0" y="1022007"/>
                    </a:lnTo>
                    <a:lnTo>
                      <a:pt x="511004" y="511004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spcFirstLastPara="0" vert="horz" wrap="square" lIns="575774" tIns="32385" rIns="511003" bIns="32385" numCol="1" spcCol="1270" anchor="ctr" anchorCtr="0">
                <a:noAutofit/>
              </a:bodyPr>
              <a:lstStyle/>
              <a:p>
                <a:pPr marL="0" marR="0" lvl="0" indent="0" algn="ctr" defTabSz="226695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Adobe Heiti Std R" panose="020B0400000000000000"/>
                  <a:cs typeface="+mn-cs"/>
                </a:endParaRPr>
              </a:p>
            </p:txBody>
          </p:sp>
          <p:grpSp>
            <p:nvGrpSpPr>
              <p:cNvPr id="28" name="Group 27"/>
              <p:cNvGrpSpPr/>
              <p:nvPr/>
            </p:nvGrpSpPr>
            <p:grpSpPr>
              <a:xfrm>
                <a:off x="10047924" y="1430498"/>
                <a:ext cx="781143" cy="781143"/>
                <a:chOff x="569843" y="1007165"/>
                <a:chExt cx="781143" cy="781143"/>
              </a:xfrm>
            </p:grpSpPr>
            <p:sp>
              <p:nvSpPr>
                <p:cNvPr id="29" name="Oval 28"/>
                <p:cNvSpPr/>
                <p:nvPr/>
              </p:nvSpPr>
              <p:spPr>
                <a:xfrm>
                  <a:off x="569843" y="1007165"/>
                  <a:ext cx="781143" cy="781143"/>
                </a:xfrm>
                <a:prstGeom prst="ellipse">
                  <a:avLst/>
                </a:prstGeom>
                <a:solidFill>
                  <a:srgbClr val="92D050"/>
                </a:solidFill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609599" y="1153651"/>
                  <a:ext cx="70162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GB" sz="2400" b="1" dirty="0">
                      <a:solidFill>
                        <a:prstClr val="white"/>
                      </a:solidFill>
                      <a:latin typeface="Calibri" panose="020F0502020204030204"/>
                    </a:rPr>
                    <a:t>4</a:t>
                  </a:r>
                  <a:endParaRPr kumimoji="0" lang="en-GB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36" name="TextBox 35"/>
            <p:cNvSpPr txBox="1"/>
            <p:nvPr/>
          </p:nvSpPr>
          <p:spPr>
            <a:xfrm>
              <a:off x="10689607" y="2702343"/>
              <a:ext cx="159248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400" dirty="0" smtClean="0">
                  <a:solidFill>
                    <a:schemeClr val="bg1"/>
                  </a:solidFill>
                  <a:latin typeface="Calibri" panose="020F0502020204030204"/>
                  <a:ea typeface="Adobe Heiti Std R" panose="020B0400000000000000"/>
                </a:rPr>
                <a:t>Targets &amp; Reporting </a:t>
              </a:r>
              <a:r>
                <a:rPr lang="en-CA" dirty="0" smtClean="0">
                  <a:solidFill>
                    <a:schemeClr val="bg1"/>
                  </a:solidFill>
                  <a:latin typeface="Calibri" panose="020F0502020204030204"/>
                </a:rPr>
                <a:t> </a:t>
              </a:r>
              <a:endPara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4383274" y="-92485"/>
            <a:ext cx="29436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O U T L I N E</a:t>
            </a:r>
          </a:p>
        </p:txBody>
      </p:sp>
    </p:spTree>
    <p:extLst>
      <p:ext uri="{BB962C8B-B14F-4D97-AF65-F5344CB8AC3E}">
        <p14:creationId xmlns:p14="http://schemas.microsoft.com/office/powerpoint/2010/main" val="407535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155871" y="-35"/>
            <a:ext cx="12054622" cy="688086"/>
            <a:chOff x="155871" y="-69776"/>
            <a:chExt cx="12054622" cy="688086"/>
          </a:xfrm>
        </p:grpSpPr>
        <p:sp>
          <p:nvSpPr>
            <p:cNvPr id="39" name="Google Shape;1371;p47"/>
            <p:cNvSpPr/>
            <p:nvPr/>
          </p:nvSpPr>
          <p:spPr>
            <a:xfrm>
              <a:off x="155871" y="-69776"/>
              <a:ext cx="12054622" cy="453640"/>
            </a:xfrm>
            <a:custGeom>
              <a:avLst/>
              <a:gdLst/>
              <a:ahLst/>
              <a:cxnLst/>
              <a:rect l="l" t="t" r="r" b="b"/>
              <a:pathLst>
                <a:path w="734" h="500" extrusionOk="0">
                  <a:moveTo>
                    <a:pt x="699" y="500"/>
                  </a:moveTo>
                  <a:cubicBezTo>
                    <a:pt x="0" y="500"/>
                    <a:pt x="0" y="500"/>
                    <a:pt x="0" y="50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15"/>
                    <a:pt x="15" y="0"/>
                    <a:pt x="35" y="0"/>
                  </a:cubicBezTo>
                  <a:cubicBezTo>
                    <a:pt x="699" y="0"/>
                    <a:pt x="699" y="0"/>
                    <a:pt x="699" y="0"/>
                  </a:cubicBezTo>
                  <a:cubicBezTo>
                    <a:pt x="718" y="0"/>
                    <a:pt x="734" y="15"/>
                    <a:pt x="734" y="35"/>
                  </a:cubicBezTo>
                  <a:cubicBezTo>
                    <a:pt x="734" y="465"/>
                    <a:pt x="734" y="465"/>
                    <a:pt x="734" y="465"/>
                  </a:cubicBezTo>
                  <a:cubicBezTo>
                    <a:pt x="734" y="484"/>
                    <a:pt x="718" y="500"/>
                    <a:pt x="699" y="500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166917" y="383864"/>
              <a:ext cx="486299" cy="234446"/>
              <a:chOff x="155871" y="500513"/>
              <a:chExt cx="486299" cy="234446"/>
            </a:xfrm>
          </p:grpSpPr>
          <p:sp>
            <p:nvSpPr>
              <p:cNvPr id="41" name="Google Shape;1372;p47"/>
              <p:cNvSpPr/>
              <p:nvPr/>
            </p:nvSpPr>
            <p:spPr>
              <a:xfrm>
                <a:off x="155871" y="500513"/>
                <a:ext cx="486299" cy="135109"/>
              </a:xfrm>
              <a:custGeom>
                <a:avLst/>
                <a:gdLst/>
                <a:ahLst/>
                <a:cxnLst/>
                <a:rect l="l" t="t" r="r" b="b"/>
                <a:pathLst>
                  <a:path w="1126" h="313" extrusionOk="0">
                    <a:moveTo>
                      <a:pt x="1126" y="313"/>
                    </a:moveTo>
                    <a:lnTo>
                      <a:pt x="0" y="0"/>
                    </a:lnTo>
                    <a:lnTo>
                      <a:pt x="1126" y="0"/>
                    </a:lnTo>
                    <a:lnTo>
                      <a:pt x="1126" y="313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" name="Google Shape;1373;p47"/>
              <p:cNvSpPr/>
              <p:nvPr/>
            </p:nvSpPr>
            <p:spPr>
              <a:xfrm>
                <a:off x="254199" y="527761"/>
                <a:ext cx="304044" cy="84606"/>
              </a:xfrm>
              <a:custGeom>
                <a:avLst/>
                <a:gdLst/>
                <a:ahLst/>
                <a:cxnLst/>
                <a:rect l="l" t="t" r="r" b="b"/>
                <a:pathLst>
                  <a:path w="704" h="196" extrusionOk="0">
                    <a:moveTo>
                      <a:pt x="0" y="196"/>
                    </a:moveTo>
                    <a:lnTo>
                      <a:pt x="704" y="196"/>
                    </a:lnTo>
                    <a:lnTo>
                      <a:pt x="0" y="0"/>
                    </a:lnTo>
                    <a:lnTo>
                      <a:pt x="0" y="196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" name="Google Shape;1374;p47"/>
              <p:cNvSpPr/>
              <p:nvPr/>
            </p:nvSpPr>
            <p:spPr>
              <a:xfrm>
                <a:off x="254199" y="612367"/>
                <a:ext cx="152024" cy="122592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84" extrusionOk="0">
                    <a:moveTo>
                      <a:pt x="352" y="284"/>
                    </a:moveTo>
                    <a:lnTo>
                      <a:pt x="0" y="0"/>
                    </a:lnTo>
                    <a:lnTo>
                      <a:pt x="352" y="0"/>
                    </a:lnTo>
                    <a:lnTo>
                      <a:pt x="352" y="284"/>
                    </a:lnTo>
                  </a:path>
                </a:pathLst>
              </a:custGeom>
              <a:solidFill>
                <a:srgbClr val="00B050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98" y="5687032"/>
            <a:ext cx="1252179" cy="1104071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265244" y="-92485"/>
            <a:ext cx="11737865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Constantia" panose="02030602050306030303" pitchFamily="18" charset="0"/>
              </a:rPr>
              <a:t>WHY ENVIRONMENT &amp; CLIMATE CHANGE?</a:t>
            </a:r>
            <a:endParaRPr lang="en-GB" sz="3600" b="1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GB" sz="3600" dirty="0"/>
              <a:t>The natural environment and climate change influence the lives of poor rural people in critical </a:t>
            </a:r>
            <a:r>
              <a:rPr lang="en-GB" sz="3600" dirty="0" smtClean="0"/>
              <a:t>ways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GB" sz="3600" dirty="0"/>
              <a:t>Sustained agricultural productivity and economic success depend on reliable access to environmental goods and services, as well as the assets and capacities to withstand environmental and climate hazards and </a:t>
            </a:r>
            <a:r>
              <a:rPr lang="en-GB" sz="3600" dirty="0" smtClean="0"/>
              <a:t>shocks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US" sz="3600" dirty="0"/>
              <a:t>Small rural producers and their communities are often on the frontlines of environmental stewardship, creating significant environmental value through their approaches to rural land </a:t>
            </a:r>
            <a:r>
              <a:rPr lang="en-US" sz="3600" dirty="0" smtClean="0"/>
              <a:t>management</a:t>
            </a:r>
            <a:endParaRPr lang="en-GB" sz="3600" dirty="0"/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GB" sz="3600" dirty="0" smtClean="0"/>
              <a:t>We all need to be conscious of the Environment and Climate Change in all our Development Intervention</a:t>
            </a:r>
            <a:endParaRPr lang="en-GB" sz="3600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GB" sz="3600" dirty="0"/>
          </a:p>
          <a:p>
            <a:r>
              <a:rPr lang="en-GB" sz="3600" b="1" dirty="0" smtClean="0">
                <a:solidFill>
                  <a:schemeClr val="bg1"/>
                </a:solidFill>
                <a:latin typeface="Constantia" panose="02030602050306030303" pitchFamily="18" charset="0"/>
              </a:rPr>
              <a:t> </a:t>
            </a:r>
            <a:endParaRPr lang="en-GB" sz="3600" b="1" dirty="0">
              <a:solidFill>
                <a:schemeClr val="bg1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71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4320567"/>
              </p:ext>
            </p:extLst>
          </p:nvPr>
        </p:nvGraphicFramePr>
        <p:xfrm>
          <a:off x="721217" y="1197736"/>
          <a:ext cx="10457647" cy="4419292"/>
        </p:xfrm>
        <a:graphic>
          <a:graphicData uri="http://schemas.openxmlformats.org/drawingml/2006/table">
            <a:tbl>
              <a:tblPr firstRow="1" firstCol="1" bandRow="1"/>
              <a:tblGrid>
                <a:gridCol w="19566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8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22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6015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 i="1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</a:rPr>
                        <a:t>Outcome 3</a:t>
                      </a:r>
                      <a:endParaRPr lang="en-GB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 i="1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</a:rPr>
                        <a:t>Smallholder producers’ adoption of climate smart agriculture enhanced</a:t>
                      </a:r>
                      <a:endParaRPr lang="en-GB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015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 i="1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</a:rPr>
                        <a:t>Output Indicators</a:t>
                      </a:r>
                      <a:endParaRPr lang="en-GB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 i="1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</a:rPr>
                        <a:t>Outcome Indicators</a:t>
                      </a:r>
                      <a:endParaRPr lang="en-GB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89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</a:rPr>
                        <a:t>3.1 CSA technologies / practices</a:t>
                      </a:r>
                      <a:endParaRPr lang="en-GB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Symbol" panose="05050102010706020507" pitchFamily="18" charset="2"/>
                        <a:buChar char=""/>
                      </a:pPr>
                      <a:r>
                        <a:rPr lang="en-GB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5000 </a:t>
                      </a:r>
                      <a:r>
                        <a:rPr lang="en-GB" sz="2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Groups (VNRMCs) </a:t>
                      </a:r>
                      <a:r>
                        <a:rPr lang="en-GB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supported to sustainably manage natural resources and climate-related risks</a:t>
                      </a:r>
                      <a:endParaRPr lang="en-GB" sz="24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Symbol" panose="05050102010706020507" pitchFamily="18" charset="2"/>
                        <a:buChar char=""/>
                      </a:pPr>
                      <a:r>
                        <a:rPr lang="en-GB" sz="2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70%</a:t>
                      </a:r>
                      <a:r>
                        <a:rPr lang="en-GB" sz="24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of all the h</a:t>
                      </a:r>
                      <a:r>
                        <a:rPr lang="en-GB" sz="2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ouseholds reached reporting </a:t>
                      </a:r>
                      <a:r>
                        <a:rPr lang="en-GB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adoption of environmentally sustainable and climate-resilient technologies and practices</a:t>
                      </a:r>
                      <a:endParaRPr lang="en-GB" sz="24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F6CDE1CF-D321-F8DB-A454-2C0AD34B16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98" y="5687032"/>
            <a:ext cx="1252179" cy="1104071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F6B4E612-AA71-02F8-D52A-AE240AB0689E}"/>
              </a:ext>
            </a:extLst>
          </p:cNvPr>
          <p:cNvGrpSpPr/>
          <p:nvPr/>
        </p:nvGrpSpPr>
        <p:grpSpPr>
          <a:xfrm>
            <a:off x="155871" y="212990"/>
            <a:ext cx="12054622" cy="688086"/>
            <a:chOff x="155871" y="7714"/>
            <a:chExt cx="12054622" cy="688086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DE92D3CE-36D6-8312-4052-B50ACE6765DE}"/>
                </a:ext>
              </a:extLst>
            </p:cNvPr>
            <p:cNvGrpSpPr/>
            <p:nvPr/>
          </p:nvGrpSpPr>
          <p:grpSpPr>
            <a:xfrm>
              <a:off x="155871" y="7714"/>
              <a:ext cx="12054622" cy="688086"/>
              <a:chOff x="155871" y="-69776"/>
              <a:chExt cx="12054622" cy="688086"/>
            </a:xfrm>
          </p:grpSpPr>
          <p:sp>
            <p:nvSpPr>
              <p:cNvPr id="22" name="Google Shape;1371;p47">
                <a:extLst>
                  <a:ext uri="{FF2B5EF4-FFF2-40B4-BE49-F238E27FC236}">
                    <a16:creationId xmlns:a16="http://schemas.microsoft.com/office/drawing/2014/main" id="{92049C3D-24EC-9CBA-BA31-9A0A52D24471}"/>
                  </a:ext>
                </a:extLst>
              </p:cNvPr>
              <p:cNvSpPr/>
              <p:nvPr/>
            </p:nvSpPr>
            <p:spPr>
              <a:xfrm>
                <a:off x="155871" y="-69776"/>
                <a:ext cx="12054622" cy="453640"/>
              </a:xfrm>
              <a:custGeom>
                <a:avLst/>
                <a:gdLst/>
                <a:ahLst/>
                <a:cxnLst/>
                <a:rect l="l" t="t" r="r" b="b"/>
                <a:pathLst>
                  <a:path w="734" h="500" extrusionOk="0">
                    <a:moveTo>
                      <a:pt x="699" y="500"/>
                    </a:moveTo>
                    <a:cubicBezTo>
                      <a:pt x="0" y="500"/>
                      <a:pt x="0" y="500"/>
                      <a:pt x="0" y="500"/>
                    </a:cubicBezTo>
                    <a:cubicBezTo>
                      <a:pt x="0" y="35"/>
                      <a:pt x="0" y="35"/>
                      <a:pt x="0" y="35"/>
                    </a:cubicBezTo>
                    <a:cubicBezTo>
                      <a:pt x="0" y="15"/>
                      <a:pt x="15" y="0"/>
                      <a:pt x="35" y="0"/>
                    </a:cubicBezTo>
                    <a:cubicBezTo>
                      <a:pt x="699" y="0"/>
                      <a:pt x="699" y="0"/>
                      <a:pt x="699" y="0"/>
                    </a:cubicBezTo>
                    <a:cubicBezTo>
                      <a:pt x="718" y="0"/>
                      <a:pt x="734" y="15"/>
                      <a:pt x="734" y="35"/>
                    </a:cubicBezTo>
                    <a:cubicBezTo>
                      <a:pt x="734" y="465"/>
                      <a:pt x="734" y="465"/>
                      <a:pt x="734" y="465"/>
                    </a:cubicBezTo>
                    <a:cubicBezTo>
                      <a:pt x="734" y="484"/>
                      <a:pt x="718" y="500"/>
                      <a:pt x="699" y="500"/>
                    </a:cubicBezTo>
                    <a:close/>
                  </a:path>
                </a:pathLst>
              </a:custGeom>
              <a:solidFill>
                <a:srgbClr val="00B050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2C4958D8-DAB0-5B24-19F8-6FD615EB839E}"/>
                  </a:ext>
                </a:extLst>
              </p:cNvPr>
              <p:cNvGrpSpPr/>
              <p:nvPr/>
            </p:nvGrpSpPr>
            <p:grpSpPr>
              <a:xfrm>
                <a:off x="166917" y="383864"/>
                <a:ext cx="486299" cy="234446"/>
                <a:chOff x="155871" y="500513"/>
                <a:chExt cx="486299" cy="234446"/>
              </a:xfrm>
            </p:grpSpPr>
            <p:sp>
              <p:nvSpPr>
                <p:cNvPr id="24" name="Google Shape;1372;p47">
                  <a:extLst>
                    <a:ext uri="{FF2B5EF4-FFF2-40B4-BE49-F238E27FC236}">
                      <a16:creationId xmlns:a16="http://schemas.microsoft.com/office/drawing/2014/main" id="{C2F7ED6C-A8A0-DEB7-51B4-2AEB72ED5A2B}"/>
                    </a:ext>
                  </a:extLst>
                </p:cNvPr>
                <p:cNvSpPr/>
                <p:nvPr/>
              </p:nvSpPr>
              <p:spPr>
                <a:xfrm>
                  <a:off x="155871" y="500513"/>
                  <a:ext cx="486299" cy="1351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26" h="313" extrusionOk="0">
                      <a:moveTo>
                        <a:pt x="1126" y="313"/>
                      </a:moveTo>
                      <a:lnTo>
                        <a:pt x="0" y="0"/>
                      </a:lnTo>
                      <a:lnTo>
                        <a:pt x="1126" y="0"/>
                      </a:lnTo>
                      <a:lnTo>
                        <a:pt x="1126" y="313"/>
                      </a:lnTo>
                      <a:close/>
                    </a:path>
                  </a:pathLst>
                </a:cu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txBody>
                <a:bodyPr spcFirstLastPara="1" wrap="square" lIns="68575" tIns="34275" rIns="68575" bIns="34275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400"/>
                    <a:buFont typeface="Calibri"/>
                    <a:buNone/>
                  </a:pPr>
                  <a:endParaRPr sz="14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" name="Google Shape;1373;p47">
                  <a:extLst>
                    <a:ext uri="{FF2B5EF4-FFF2-40B4-BE49-F238E27FC236}">
                      <a16:creationId xmlns:a16="http://schemas.microsoft.com/office/drawing/2014/main" id="{797EC5C5-A5CC-3E1C-2950-AEEFDCCFD9F4}"/>
                    </a:ext>
                  </a:extLst>
                </p:cNvPr>
                <p:cNvSpPr/>
                <p:nvPr/>
              </p:nvSpPr>
              <p:spPr>
                <a:xfrm>
                  <a:off x="254199" y="527761"/>
                  <a:ext cx="304044" cy="846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4" h="196" extrusionOk="0">
                      <a:moveTo>
                        <a:pt x="0" y="196"/>
                      </a:moveTo>
                      <a:lnTo>
                        <a:pt x="704" y="196"/>
                      </a:lnTo>
                      <a:lnTo>
                        <a:pt x="0" y="0"/>
                      </a:lnTo>
                      <a:lnTo>
                        <a:pt x="0" y="196"/>
                      </a:ln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txBody>
                <a:bodyPr spcFirstLastPara="1" wrap="square" lIns="68575" tIns="34275" rIns="68575" bIns="34275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400"/>
                    <a:buFont typeface="Calibri"/>
                    <a:buNone/>
                  </a:pPr>
                  <a:endParaRPr sz="14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" name="Google Shape;1374;p47">
                  <a:extLst>
                    <a:ext uri="{FF2B5EF4-FFF2-40B4-BE49-F238E27FC236}">
                      <a16:creationId xmlns:a16="http://schemas.microsoft.com/office/drawing/2014/main" id="{169A775C-D9B8-5419-D711-5AB6A40235E4}"/>
                    </a:ext>
                  </a:extLst>
                </p:cNvPr>
                <p:cNvSpPr/>
                <p:nvPr/>
              </p:nvSpPr>
              <p:spPr>
                <a:xfrm>
                  <a:off x="254199" y="612367"/>
                  <a:ext cx="152024" cy="1225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2" h="284" extrusionOk="0">
                      <a:moveTo>
                        <a:pt x="352" y="284"/>
                      </a:moveTo>
                      <a:lnTo>
                        <a:pt x="0" y="0"/>
                      </a:lnTo>
                      <a:lnTo>
                        <a:pt x="352" y="0"/>
                      </a:lnTo>
                      <a:lnTo>
                        <a:pt x="352" y="284"/>
                      </a:lnTo>
                    </a:path>
                  </a:pathLst>
                </a:custGeom>
                <a:solidFill>
                  <a:srgbClr val="00B050"/>
                </a:solidFill>
                <a:ln>
                  <a:noFill/>
                </a:ln>
              </p:spPr>
              <p:txBody>
                <a:bodyPr spcFirstLastPara="1" wrap="square" lIns="68575" tIns="34275" rIns="68575" bIns="34275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400"/>
                    <a:buFont typeface="Calibri"/>
                    <a:buNone/>
                  </a:pPr>
                  <a:endParaRPr sz="14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7" name="Title 1">
              <a:extLst>
                <a:ext uri="{FF2B5EF4-FFF2-40B4-BE49-F238E27FC236}">
                  <a16:creationId xmlns:a16="http://schemas.microsoft.com/office/drawing/2014/main" id="{C2F33C44-C57E-838B-77D7-BBE8B80ED54E}"/>
                </a:ext>
              </a:extLst>
            </p:cNvPr>
            <p:cNvSpPr txBox="1">
              <a:spLocks/>
            </p:cNvSpPr>
            <p:nvPr/>
          </p:nvSpPr>
          <p:spPr>
            <a:xfrm>
              <a:off x="375453" y="49438"/>
              <a:ext cx="11660676" cy="42227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3200" b="1" dirty="0" smtClean="0">
                  <a:solidFill>
                    <a:schemeClr val="bg1"/>
                  </a:solidFill>
                  <a:latin typeface="Constantia" panose="02030602050306030303" pitchFamily="18" charset="0"/>
                  <a:cs typeface="Times New Roman" panose="02020603050405020304" pitchFamily="18" charset="0"/>
                </a:rPr>
                <a:t>OUTCOME &amp; INDICATORS  </a:t>
              </a:r>
              <a:endParaRPr lang="en-US" sz="3200" b="1" dirty="0">
                <a:solidFill>
                  <a:schemeClr val="bg1"/>
                </a:solidFill>
                <a:latin typeface="Constantia" panose="02030602050306030303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385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155871" y="-35"/>
            <a:ext cx="12054622" cy="688086"/>
            <a:chOff x="155871" y="-69776"/>
            <a:chExt cx="12054622" cy="688086"/>
          </a:xfrm>
        </p:grpSpPr>
        <p:sp>
          <p:nvSpPr>
            <p:cNvPr id="39" name="Google Shape;1371;p47"/>
            <p:cNvSpPr/>
            <p:nvPr/>
          </p:nvSpPr>
          <p:spPr>
            <a:xfrm>
              <a:off x="155871" y="-69776"/>
              <a:ext cx="12054622" cy="453640"/>
            </a:xfrm>
            <a:custGeom>
              <a:avLst/>
              <a:gdLst/>
              <a:ahLst/>
              <a:cxnLst/>
              <a:rect l="l" t="t" r="r" b="b"/>
              <a:pathLst>
                <a:path w="734" h="500" extrusionOk="0">
                  <a:moveTo>
                    <a:pt x="699" y="500"/>
                  </a:moveTo>
                  <a:cubicBezTo>
                    <a:pt x="0" y="500"/>
                    <a:pt x="0" y="500"/>
                    <a:pt x="0" y="50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15"/>
                    <a:pt x="15" y="0"/>
                    <a:pt x="35" y="0"/>
                  </a:cubicBezTo>
                  <a:cubicBezTo>
                    <a:pt x="699" y="0"/>
                    <a:pt x="699" y="0"/>
                    <a:pt x="699" y="0"/>
                  </a:cubicBezTo>
                  <a:cubicBezTo>
                    <a:pt x="718" y="0"/>
                    <a:pt x="734" y="15"/>
                    <a:pt x="734" y="35"/>
                  </a:cubicBezTo>
                  <a:cubicBezTo>
                    <a:pt x="734" y="465"/>
                    <a:pt x="734" y="465"/>
                    <a:pt x="734" y="465"/>
                  </a:cubicBezTo>
                  <a:cubicBezTo>
                    <a:pt x="734" y="484"/>
                    <a:pt x="718" y="500"/>
                    <a:pt x="699" y="500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166917" y="383864"/>
              <a:ext cx="486299" cy="234446"/>
              <a:chOff x="155871" y="500513"/>
              <a:chExt cx="486299" cy="234446"/>
            </a:xfrm>
          </p:grpSpPr>
          <p:sp>
            <p:nvSpPr>
              <p:cNvPr id="41" name="Google Shape;1372;p47"/>
              <p:cNvSpPr/>
              <p:nvPr/>
            </p:nvSpPr>
            <p:spPr>
              <a:xfrm>
                <a:off x="155871" y="500513"/>
                <a:ext cx="486299" cy="135109"/>
              </a:xfrm>
              <a:custGeom>
                <a:avLst/>
                <a:gdLst/>
                <a:ahLst/>
                <a:cxnLst/>
                <a:rect l="l" t="t" r="r" b="b"/>
                <a:pathLst>
                  <a:path w="1126" h="313" extrusionOk="0">
                    <a:moveTo>
                      <a:pt x="1126" y="313"/>
                    </a:moveTo>
                    <a:lnTo>
                      <a:pt x="0" y="0"/>
                    </a:lnTo>
                    <a:lnTo>
                      <a:pt x="1126" y="0"/>
                    </a:lnTo>
                    <a:lnTo>
                      <a:pt x="1126" y="313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" name="Google Shape;1373;p47"/>
              <p:cNvSpPr/>
              <p:nvPr/>
            </p:nvSpPr>
            <p:spPr>
              <a:xfrm>
                <a:off x="254199" y="527761"/>
                <a:ext cx="304044" cy="84606"/>
              </a:xfrm>
              <a:custGeom>
                <a:avLst/>
                <a:gdLst/>
                <a:ahLst/>
                <a:cxnLst/>
                <a:rect l="l" t="t" r="r" b="b"/>
                <a:pathLst>
                  <a:path w="704" h="196" extrusionOk="0">
                    <a:moveTo>
                      <a:pt x="0" y="196"/>
                    </a:moveTo>
                    <a:lnTo>
                      <a:pt x="704" y="196"/>
                    </a:lnTo>
                    <a:lnTo>
                      <a:pt x="0" y="0"/>
                    </a:lnTo>
                    <a:lnTo>
                      <a:pt x="0" y="196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" name="Google Shape;1374;p47"/>
              <p:cNvSpPr/>
              <p:nvPr/>
            </p:nvSpPr>
            <p:spPr>
              <a:xfrm>
                <a:off x="254199" y="612367"/>
                <a:ext cx="152024" cy="122592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84" extrusionOk="0">
                    <a:moveTo>
                      <a:pt x="352" y="284"/>
                    </a:moveTo>
                    <a:lnTo>
                      <a:pt x="0" y="0"/>
                    </a:lnTo>
                    <a:lnTo>
                      <a:pt x="352" y="0"/>
                    </a:lnTo>
                    <a:lnTo>
                      <a:pt x="352" y="284"/>
                    </a:lnTo>
                  </a:path>
                </a:pathLst>
              </a:custGeom>
              <a:solidFill>
                <a:srgbClr val="00B050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98" y="5687032"/>
            <a:ext cx="1252179" cy="1104071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182698" y="-92485"/>
            <a:ext cx="12009302" cy="10618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Constantia" panose="02030602050306030303" pitchFamily="18" charset="0"/>
              </a:rPr>
              <a:t>TRADE ENV. &amp; CC INTERVENTIONS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Agroforestry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Manure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making and use </a:t>
            </a:r>
            <a:endParaRPr lang="en-GB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Low Carbon Stoves/Briquette Making and Use</a:t>
            </a: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Conservation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Agriculture (CA) </a:t>
            </a:r>
            <a:endParaRPr lang="en-GB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Soil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water </a:t>
            </a: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conservation (Contour and box ridges, grass) </a:t>
            </a: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en-GB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Hydroponic folder </a:t>
            </a: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Biogas making and use </a:t>
            </a: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Woodlot establishment and management </a:t>
            </a: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Natural Forest Regeneration </a:t>
            </a: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Small Scale/Drip Irrigation/Winter Cropping</a:t>
            </a: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  </a:t>
            </a:r>
            <a:endParaRPr lang="en-GB" sz="2400" dirty="0">
              <a:latin typeface="Constantia" panose="02030602050306030303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GB" sz="3600" b="1" dirty="0"/>
          </a:p>
          <a:p>
            <a:pPr marL="571500" lvl="0" indent="-571500" algn="just">
              <a:buFont typeface="Wingdings" panose="05000000000000000000" pitchFamily="2" charset="2"/>
              <a:buChar char="Ø"/>
            </a:pPr>
            <a:endParaRPr lang="en-GB" sz="3600" dirty="0" smtClean="0"/>
          </a:p>
          <a:p>
            <a:pPr marL="571500" lvl="0" indent="-571500" algn="just">
              <a:buFont typeface="Wingdings" panose="05000000000000000000" pitchFamily="2" charset="2"/>
              <a:buChar char="Ø"/>
            </a:pPr>
            <a:endParaRPr lang="en-GB" sz="3600" dirty="0" smtClean="0"/>
          </a:p>
          <a:p>
            <a:pPr marL="571500" lvl="0" indent="-571500" algn="just">
              <a:buFont typeface="Wingdings" panose="05000000000000000000" pitchFamily="2" charset="2"/>
              <a:buChar char="Ø"/>
            </a:pPr>
            <a:endParaRPr lang="en-GB" sz="3600" dirty="0">
              <a:solidFill>
                <a:srgbClr val="FF0000"/>
              </a:solidFill>
            </a:endParaRPr>
          </a:p>
          <a:p>
            <a:r>
              <a:rPr lang="en-GB" sz="3600" b="1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 </a:t>
            </a:r>
          </a:p>
          <a:p>
            <a:endParaRPr lang="en-GB" sz="3600" b="1" dirty="0">
              <a:solidFill>
                <a:schemeClr val="bg1"/>
              </a:solidFill>
              <a:latin typeface="Constantia" panose="02030602050306030303" pitchFamily="18" charset="0"/>
            </a:endParaRPr>
          </a:p>
          <a:p>
            <a:r>
              <a:rPr lang="en-GB" sz="3600" b="1" dirty="0" smtClean="0">
                <a:solidFill>
                  <a:schemeClr val="bg1"/>
                </a:solidFill>
                <a:latin typeface="Constantia" panose="02030602050306030303" pitchFamily="18" charset="0"/>
              </a:rPr>
              <a:t> </a:t>
            </a:r>
            <a:endParaRPr lang="en-GB" sz="3600" b="1" dirty="0">
              <a:solidFill>
                <a:schemeClr val="bg1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86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155871" y="-35"/>
            <a:ext cx="12054622" cy="688086"/>
            <a:chOff x="155871" y="-69776"/>
            <a:chExt cx="12054622" cy="688086"/>
          </a:xfrm>
        </p:grpSpPr>
        <p:sp>
          <p:nvSpPr>
            <p:cNvPr id="39" name="Google Shape;1371;p47"/>
            <p:cNvSpPr/>
            <p:nvPr/>
          </p:nvSpPr>
          <p:spPr>
            <a:xfrm>
              <a:off x="155871" y="-69776"/>
              <a:ext cx="12054622" cy="453640"/>
            </a:xfrm>
            <a:custGeom>
              <a:avLst/>
              <a:gdLst/>
              <a:ahLst/>
              <a:cxnLst/>
              <a:rect l="l" t="t" r="r" b="b"/>
              <a:pathLst>
                <a:path w="734" h="500" extrusionOk="0">
                  <a:moveTo>
                    <a:pt x="699" y="500"/>
                  </a:moveTo>
                  <a:cubicBezTo>
                    <a:pt x="0" y="500"/>
                    <a:pt x="0" y="500"/>
                    <a:pt x="0" y="50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15"/>
                    <a:pt x="15" y="0"/>
                    <a:pt x="35" y="0"/>
                  </a:cubicBezTo>
                  <a:cubicBezTo>
                    <a:pt x="699" y="0"/>
                    <a:pt x="699" y="0"/>
                    <a:pt x="699" y="0"/>
                  </a:cubicBezTo>
                  <a:cubicBezTo>
                    <a:pt x="718" y="0"/>
                    <a:pt x="734" y="15"/>
                    <a:pt x="734" y="35"/>
                  </a:cubicBezTo>
                  <a:cubicBezTo>
                    <a:pt x="734" y="465"/>
                    <a:pt x="734" y="465"/>
                    <a:pt x="734" y="465"/>
                  </a:cubicBezTo>
                  <a:cubicBezTo>
                    <a:pt x="734" y="484"/>
                    <a:pt x="718" y="500"/>
                    <a:pt x="699" y="500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166917" y="383864"/>
              <a:ext cx="486299" cy="234446"/>
              <a:chOff x="155871" y="500513"/>
              <a:chExt cx="486299" cy="234446"/>
            </a:xfrm>
          </p:grpSpPr>
          <p:sp>
            <p:nvSpPr>
              <p:cNvPr id="41" name="Google Shape;1372;p47"/>
              <p:cNvSpPr/>
              <p:nvPr/>
            </p:nvSpPr>
            <p:spPr>
              <a:xfrm>
                <a:off x="155871" y="500513"/>
                <a:ext cx="486299" cy="135109"/>
              </a:xfrm>
              <a:custGeom>
                <a:avLst/>
                <a:gdLst/>
                <a:ahLst/>
                <a:cxnLst/>
                <a:rect l="l" t="t" r="r" b="b"/>
                <a:pathLst>
                  <a:path w="1126" h="313" extrusionOk="0">
                    <a:moveTo>
                      <a:pt x="1126" y="313"/>
                    </a:moveTo>
                    <a:lnTo>
                      <a:pt x="0" y="0"/>
                    </a:lnTo>
                    <a:lnTo>
                      <a:pt x="1126" y="0"/>
                    </a:lnTo>
                    <a:lnTo>
                      <a:pt x="1126" y="313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" name="Google Shape;1373;p47"/>
              <p:cNvSpPr/>
              <p:nvPr/>
            </p:nvSpPr>
            <p:spPr>
              <a:xfrm>
                <a:off x="254199" y="527761"/>
                <a:ext cx="304044" cy="84606"/>
              </a:xfrm>
              <a:custGeom>
                <a:avLst/>
                <a:gdLst/>
                <a:ahLst/>
                <a:cxnLst/>
                <a:rect l="l" t="t" r="r" b="b"/>
                <a:pathLst>
                  <a:path w="704" h="196" extrusionOk="0">
                    <a:moveTo>
                      <a:pt x="0" y="196"/>
                    </a:moveTo>
                    <a:lnTo>
                      <a:pt x="704" y="196"/>
                    </a:lnTo>
                    <a:lnTo>
                      <a:pt x="0" y="0"/>
                    </a:lnTo>
                    <a:lnTo>
                      <a:pt x="0" y="196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" name="Google Shape;1374;p47"/>
              <p:cNvSpPr/>
              <p:nvPr/>
            </p:nvSpPr>
            <p:spPr>
              <a:xfrm>
                <a:off x="254199" y="612367"/>
                <a:ext cx="152024" cy="122592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84" extrusionOk="0">
                    <a:moveTo>
                      <a:pt x="352" y="284"/>
                    </a:moveTo>
                    <a:lnTo>
                      <a:pt x="0" y="0"/>
                    </a:lnTo>
                    <a:lnTo>
                      <a:pt x="352" y="0"/>
                    </a:lnTo>
                    <a:lnTo>
                      <a:pt x="352" y="284"/>
                    </a:lnTo>
                  </a:path>
                </a:pathLst>
              </a:custGeom>
              <a:solidFill>
                <a:srgbClr val="00B050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98" y="5687032"/>
            <a:ext cx="1252179" cy="1104071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182698" y="-92485"/>
            <a:ext cx="120093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Constantia" panose="02030602050306030303" pitchFamily="18" charset="0"/>
              </a:rPr>
              <a:t>TARGETS &amp; REPORTING </a:t>
            </a:r>
          </a:p>
          <a:p>
            <a:r>
              <a:rPr lang="en-GB" sz="3600" b="1" dirty="0" smtClean="0">
                <a:solidFill>
                  <a:schemeClr val="bg1"/>
                </a:solidFill>
                <a:latin typeface="Constantia" panose="02030602050306030303" pitchFamily="18" charset="0"/>
              </a:rPr>
              <a:t> </a:t>
            </a:r>
            <a:endParaRPr lang="en-GB" sz="3600" b="1" dirty="0">
              <a:solidFill>
                <a:schemeClr val="bg1"/>
              </a:solidFill>
              <a:latin typeface="Constantia" panose="02030602050306030303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550458"/>
              </p:ext>
            </p:extLst>
          </p:nvPr>
        </p:nvGraphicFramePr>
        <p:xfrm>
          <a:off x="1011116" y="719666"/>
          <a:ext cx="10155114" cy="6431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5038">
                  <a:extLst>
                    <a:ext uri="{9D8B030D-6E8A-4147-A177-3AD203B41FA5}">
                      <a16:colId xmlns:a16="http://schemas.microsoft.com/office/drawing/2014/main" val="4205140743"/>
                    </a:ext>
                  </a:extLst>
                </a:gridCol>
                <a:gridCol w="3385038">
                  <a:extLst>
                    <a:ext uri="{9D8B030D-6E8A-4147-A177-3AD203B41FA5}">
                      <a16:colId xmlns:a16="http://schemas.microsoft.com/office/drawing/2014/main" val="3834535140"/>
                    </a:ext>
                  </a:extLst>
                </a:gridCol>
                <a:gridCol w="3385038">
                  <a:extLst>
                    <a:ext uri="{9D8B030D-6E8A-4147-A177-3AD203B41FA5}">
                      <a16:colId xmlns:a16="http://schemas.microsoft.com/office/drawing/2014/main" val="1276981948"/>
                    </a:ext>
                  </a:extLst>
                </a:gridCol>
              </a:tblGrid>
              <a:tr h="1676834">
                <a:tc>
                  <a:txBody>
                    <a:bodyPr/>
                    <a:lstStyle/>
                    <a:p>
                      <a:r>
                        <a:rPr lang="en-US" dirty="0" smtClean="0"/>
                        <a:t>COMPONENT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TARGET/VNRMCs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REPORTING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535038"/>
                  </a:ext>
                </a:extLst>
              </a:tr>
              <a:tr h="1676834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nstantia" panose="02030602050306030303" pitchFamily="18" charset="0"/>
                        </a:rPr>
                        <a:t>Climate Change &amp; Climate Smart Agriculture</a:t>
                      </a:r>
                      <a:r>
                        <a:rPr lang="en-US" sz="2000" baseline="0" dirty="0" smtClean="0">
                          <a:latin typeface="Constantia" panose="02030602050306030303" pitchFamily="18" charset="0"/>
                        </a:rPr>
                        <a:t> </a:t>
                      </a:r>
                      <a:r>
                        <a:rPr lang="en-US" sz="2000" dirty="0" smtClean="0">
                          <a:latin typeface="Constantia" panose="02030602050306030303" pitchFamily="18" charset="0"/>
                        </a:rPr>
                        <a:t> </a:t>
                      </a:r>
                      <a:endParaRPr lang="en-US" sz="200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nstantia" panose="02030602050306030303" pitchFamily="18" charset="0"/>
                        </a:rPr>
                        <a:t>FBOs (Associations</a:t>
                      </a:r>
                      <a:r>
                        <a:rPr lang="en-US" sz="2000" baseline="0" dirty="0" smtClean="0">
                          <a:latin typeface="Constantia" panose="02030602050306030303" pitchFamily="18" charset="0"/>
                        </a:rPr>
                        <a:t>, Cooperatives, Clubs…</a:t>
                      </a:r>
                      <a:r>
                        <a:rPr lang="en-US" sz="2000" baseline="0" dirty="0" err="1" smtClean="0">
                          <a:latin typeface="Constantia" panose="02030602050306030303" pitchFamily="18" charset="0"/>
                        </a:rPr>
                        <a:t>etc</a:t>
                      </a:r>
                      <a:r>
                        <a:rPr lang="en-US" sz="2000" baseline="0" dirty="0" smtClean="0">
                          <a:latin typeface="Constantia" panose="02030602050306030303" pitchFamily="18" charset="0"/>
                        </a:rPr>
                        <a:t>) and HH  </a:t>
                      </a:r>
                      <a:endParaRPr lang="en-US" sz="200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nstantia" panose="02030602050306030303" pitchFamily="18" charset="0"/>
                        </a:rPr>
                        <a:t>#</a:t>
                      </a:r>
                      <a:r>
                        <a:rPr lang="en-US" sz="2000" baseline="0" dirty="0" smtClean="0">
                          <a:latin typeface="Constantia" panose="02030602050306030303" pitchFamily="18" charset="0"/>
                        </a:rPr>
                        <a:t> of HH, FBOs and Number of </a:t>
                      </a:r>
                      <a:endParaRPr lang="en-US" sz="2000" dirty="0" smtClean="0">
                        <a:latin typeface="Constantia" panose="02030602050306030303" pitchFamily="18" charset="0"/>
                      </a:endParaRPr>
                    </a:p>
                    <a:p>
                      <a:r>
                        <a:rPr lang="en-US" sz="2000" dirty="0" smtClean="0">
                          <a:latin typeface="Constantia" panose="02030602050306030303" pitchFamily="18" charset="0"/>
                        </a:rPr>
                        <a:t>Males</a:t>
                      </a:r>
                      <a:r>
                        <a:rPr lang="en-US" sz="2000" baseline="0" dirty="0" smtClean="0">
                          <a:latin typeface="Constantia" panose="02030602050306030303" pitchFamily="18" charset="0"/>
                        </a:rPr>
                        <a:t> </a:t>
                      </a:r>
                    </a:p>
                    <a:p>
                      <a:r>
                        <a:rPr lang="en-US" sz="2000" baseline="0" dirty="0" smtClean="0">
                          <a:latin typeface="Constantia" panose="02030602050306030303" pitchFamily="18" charset="0"/>
                        </a:rPr>
                        <a:t>Females </a:t>
                      </a:r>
                    </a:p>
                    <a:p>
                      <a:r>
                        <a:rPr lang="en-US" sz="2000" baseline="0" dirty="0" smtClean="0">
                          <a:latin typeface="Constantia" panose="02030602050306030303" pitchFamily="18" charset="0"/>
                        </a:rPr>
                        <a:t>Women </a:t>
                      </a:r>
                    </a:p>
                    <a:p>
                      <a:r>
                        <a:rPr lang="en-US" sz="2000" baseline="0" dirty="0" smtClean="0">
                          <a:latin typeface="Constantia" panose="02030602050306030303" pitchFamily="18" charset="0"/>
                        </a:rPr>
                        <a:t>Youths </a:t>
                      </a:r>
                    </a:p>
                    <a:p>
                      <a:r>
                        <a:rPr lang="en-US" sz="2000" baseline="0" dirty="0" smtClean="0">
                          <a:latin typeface="Constantia" panose="02030602050306030303" pitchFamily="18" charset="0"/>
                        </a:rPr>
                        <a:t>PLWD</a:t>
                      </a:r>
                      <a:endParaRPr lang="en-US" sz="200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255652"/>
                  </a:ext>
                </a:extLst>
              </a:tr>
              <a:tr h="1676834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nstantia" panose="02030602050306030303" pitchFamily="18" charset="0"/>
                        </a:rPr>
                        <a:t>Environment &amp; Natural Resources</a:t>
                      </a:r>
                      <a:r>
                        <a:rPr lang="en-US" sz="2000" baseline="0" dirty="0" smtClean="0">
                          <a:latin typeface="Constantia" panose="02030602050306030303" pitchFamily="18" charset="0"/>
                        </a:rPr>
                        <a:t> Management (ENRM)</a:t>
                      </a:r>
                      <a:endParaRPr lang="en-US" sz="200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nstantia" panose="02030602050306030303" pitchFamily="18" charset="0"/>
                        </a:rPr>
                        <a:t>VNRMCs</a:t>
                      </a:r>
                      <a:endParaRPr lang="en-US" sz="200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# of VNRMCs and Number of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Males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Females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Women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Youths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PLWD</a:t>
                      </a:r>
                    </a:p>
                    <a:p>
                      <a:endParaRPr lang="en-US" sz="200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519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597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37378" y="970640"/>
            <a:ext cx="12054622" cy="688086"/>
            <a:chOff x="155871" y="-69776"/>
            <a:chExt cx="12054622" cy="688086"/>
          </a:xfrm>
        </p:grpSpPr>
        <p:sp>
          <p:nvSpPr>
            <p:cNvPr id="24" name="Google Shape;1371;p47"/>
            <p:cNvSpPr/>
            <p:nvPr/>
          </p:nvSpPr>
          <p:spPr>
            <a:xfrm>
              <a:off x="155871" y="-69776"/>
              <a:ext cx="12054622" cy="453640"/>
            </a:xfrm>
            <a:custGeom>
              <a:avLst/>
              <a:gdLst/>
              <a:ahLst/>
              <a:cxnLst/>
              <a:rect l="l" t="t" r="r" b="b"/>
              <a:pathLst>
                <a:path w="734" h="500" extrusionOk="0">
                  <a:moveTo>
                    <a:pt x="699" y="500"/>
                  </a:moveTo>
                  <a:cubicBezTo>
                    <a:pt x="0" y="500"/>
                    <a:pt x="0" y="500"/>
                    <a:pt x="0" y="50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15"/>
                    <a:pt x="15" y="0"/>
                    <a:pt x="35" y="0"/>
                  </a:cubicBezTo>
                  <a:cubicBezTo>
                    <a:pt x="699" y="0"/>
                    <a:pt x="699" y="0"/>
                    <a:pt x="699" y="0"/>
                  </a:cubicBezTo>
                  <a:cubicBezTo>
                    <a:pt x="718" y="0"/>
                    <a:pt x="734" y="15"/>
                    <a:pt x="734" y="35"/>
                  </a:cubicBezTo>
                  <a:cubicBezTo>
                    <a:pt x="734" y="465"/>
                    <a:pt x="734" y="465"/>
                    <a:pt x="734" y="465"/>
                  </a:cubicBezTo>
                  <a:cubicBezTo>
                    <a:pt x="734" y="484"/>
                    <a:pt x="718" y="500"/>
                    <a:pt x="699" y="500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166917" y="383864"/>
              <a:ext cx="486299" cy="234446"/>
              <a:chOff x="155871" y="500513"/>
              <a:chExt cx="486299" cy="234446"/>
            </a:xfrm>
          </p:grpSpPr>
          <p:sp>
            <p:nvSpPr>
              <p:cNvPr id="26" name="Google Shape;1372;p47"/>
              <p:cNvSpPr/>
              <p:nvPr/>
            </p:nvSpPr>
            <p:spPr>
              <a:xfrm>
                <a:off x="155871" y="500513"/>
                <a:ext cx="486299" cy="135109"/>
              </a:xfrm>
              <a:custGeom>
                <a:avLst/>
                <a:gdLst/>
                <a:ahLst/>
                <a:cxnLst/>
                <a:rect l="l" t="t" r="r" b="b"/>
                <a:pathLst>
                  <a:path w="1126" h="313" extrusionOk="0">
                    <a:moveTo>
                      <a:pt x="1126" y="313"/>
                    </a:moveTo>
                    <a:lnTo>
                      <a:pt x="0" y="0"/>
                    </a:lnTo>
                    <a:lnTo>
                      <a:pt x="1126" y="0"/>
                    </a:lnTo>
                    <a:lnTo>
                      <a:pt x="1126" y="313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" name="Google Shape;1373;p47"/>
              <p:cNvSpPr/>
              <p:nvPr/>
            </p:nvSpPr>
            <p:spPr>
              <a:xfrm>
                <a:off x="254199" y="527761"/>
                <a:ext cx="304044" cy="84606"/>
              </a:xfrm>
              <a:custGeom>
                <a:avLst/>
                <a:gdLst/>
                <a:ahLst/>
                <a:cxnLst/>
                <a:rect l="l" t="t" r="r" b="b"/>
                <a:pathLst>
                  <a:path w="704" h="196" extrusionOk="0">
                    <a:moveTo>
                      <a:pt x="0" y="196"/>
                    </a:moveTo>
                    <a:lnTo>
                      <a:pt x="704" y="196"/>
                    </a:lnTo>
                    <a:lnTo>
                      <a:pt x="0" y="0"/>
                    </a:lnTo>
                    <a:lnTo>
                      <a:pt x="0" y="196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" name="Google Shape;1374;p47"/>
              <p:cNvSpPr/>
              <p:nvPr/>
            </p:nvSpPr>
            <p:spPr>
              <a:xfrm>
                <a:off x="254199" y="612367"/>
                <a:ext cx="152024" cy="122592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84" extrusionOk="0">
                    <a:moveTo>
                      <a:pt x="352" y="284"/>
                    </a:moveTo>
                    <a:lnTo>
                      <a:pt x="0" y="0"/>
                    </a:lnTo>
                    <a:lnTo>
                      <a:pt x="352" y="0"/>
                    </a:lnTo>
                    <a:lnTo>
                      <a:pt x="352" y="284"/>
                    </a:lnTo>
                  </a:path>
                </a:pathLst>
              </a:custGeom>
              <a:solidFill>
                <a:srgbClr val="00B050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6017" y="1476041"/>
            <a:ext cx="2966041" cy="280901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592" y="5940723"/>
            <a:ext cx="1547184" cy="75562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1765" y="5719547"/>
            <a:ext cx="914922" cy="93169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92" y="5714054"/>
            <a:ext cx="1219633" cy="99822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28036" y="5894403"/>
            <a:ext cx="926930" cy="817879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3482194" y="4294006"/>
            <a:ext cx="3979733" cy="1207361"/>
            <a:chOff x="4211768" y="3416129"/>
            <a:chExt cx="3979733" cy="1207361"/>
          </a:xfrm>
        </p:grpSpPr>
        <p:sp>
          <p:nvSpPr>
            <p:cNvPr id="4" name="TextBox 3"/>
            <p:cNvSpPr txBox="1"/>
            <p:nvPr/>
          </p:nvSpPr>
          <p:spPr>
            <a:xfrm>
              <a:off x="4431849" y="3416129"/>
              <a:ext cx="37596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Area9 Plot No: 328; Multichoice street</a:t>
              </a:r>
            </a:p>
            <a:p>
              <a:r>
                <a:rPr lang="en-US" dirty="0"/>
                <a:t>P.O Box 2135, Lilongwe.</a:t>
              </a:r>
            </a:p>
            <a:p>
              <a:r>
                <a:rPr lang="en-US" dirty="0">
                  <a:hlinkClick r:id="rId7"/>
                </a:rPr>
                <a:t>npc@tradeprogramme.org</a:t>
              </a:r>
              <a:endParaRPr lang="en-US" dirty="0"/>
            </a:p>
            <a:p>
              <a:r>
                <a:rPr lang="en-US" dirty="0">
                  <a:hlinkClick r:id="rId8"/>
                </a:rPr>
                <a:t>www.tradeprogramme.org</a:t>
              </a:r>
              <a:endParaRPr lang="en-US" dirty="0"/>
            </a:p>
          </p:txBody>
        </p:sp>
        <p:sp>
          <p:nvSpPr>
            <p:cNvPr id="12" name="Google Shape;727;p46"/>
            <p:cNvSpPr/>
            <p:nvPr/>
          </p:nvSpPr>
          <p:spPr>
            <a:xfrm>
              <a:off x="4211768" y="3750550"/>
              <a:ext cx="264576" cy="230900"/>
            </a:xfrm>
            <a:custGeom>
              <a:avLst/>
              <a:gdLst/>
              <a:ahLst/>
              <a:cxnLst/>
              <a:rect l="l" t="t" r="r" b="b"/>
              <a:pathLst>
                <a:path w="18416" h="16072" extrusionOk="0">
                  <a:moveTo>
                    <a:pt x="9208" y="1"/>
                  </a:moveTo>
                  <a:lnTo>
                    <a:pt x="1" y="8866"/>
                  </a:lnTo>
                  <a:lnTo>
                    <a:pt x="2882" y="8866"/>
                  </a:lnTo>
                  <a:lnTo>
                    <a:pt x="2882" y="15290"/>
                  </a:lnTo>
                  <a:lnTo>
                    <a:pt x="2907" y="15461"/>
                  </a:lnTo>
                  <a:lnTo>
                    <a:pt x="2956" y="15607"/>
                  </a:lnTo>
                  <a:lnTo>
                    <a:pt x="3029" y="15729"/>
                  </a:lnTo>
                  <a:lnTo>
                    <a:pt x="3102" y="15851"/>
                  </a:lnTo>
                  <a:lnTo>
                    <a:pt x="3224" y="15949"/>
                  </a:lnTo>
                  <a:lnTo>
                    <a:pt x="3371" y="16022"/>
                  </a:lnTo>
                  <a:lnTo>
                    <a:pt x="3517" y="16071"/>
                  </a:lnTo>
                  <a:lnTo>
                    <a:pt x="7425" y="16071"/>
                  </a:lnTo>
                  <a:lnTo>
                    <a:pt x="7425" y="13458"/>
                  </a:lnTo>
                  <a:lnTo>
                    <a:pt x="7450" y="13165"/>
                  </a:lnTo>
                  <a:lnTo>
                    <a:pt x="7547" y="12896"/>
                  </a:lnTo>
                  <a:lnTo>
                    <a:pt x="7669" y="12652"/>
                  </a:lnTo>
                  <a:lnTo>
                    <a:pt x="7840" y="12457"/>
                  </a:lnTo>
                  <a:lnTo>
                    <a:pt x="8060" y="12286"/>
                  </a:lnTo>
                  <a:lnTo>
                    <a:pt x="8280" y="12164"/>
                  </a:lnTo>
                  <a:lnTo>
                    <a:pt x="8549" y="12066"/>
                  </a:lnTo>
                  <a:lnTo>
                    <a:pt x="8842" y="12041"/>
                  </a:lnTo>
                  <a:lnTo>
                    <a:pt x="9574" y="12041"/>
                  </a:lnTo>
                  <a:lnTo>
                    <a:pt x="9867" y="12066"/>
                  </a:lnTo>
                  <a:lnTo>
                    <a:pt x="10136" y="12164"/>
                  </a:lnTo>
                  <a:lnTo>
                    <a:pt x="10356" y="12286"/>
                  </a:lnTo>
                  <a:lnTo>
                    <a:pt x="10576" y="12457"/>
                  </a:lnTo>
                  <a:lnTo>
                    <a:pt x="10747" y="12652"/>
                  </a:lnTo>
                  <a:lnTo>
                    <a:pt x="10869" y="12896"/>
                  </a:lnTo>
                  <a:lnTo>
                    <a:pt x="10967" y="13165"/>
                  </a:lnTo>
                  <a:lnTo>
                    <a:pt x="10991" y="13458"/>
                  </a:lnTo>
                  <a:lnTo>
                    <a:pt x="10991" y="16071"/>
                  </a:lnTo>
                  <a:lnTo>
                    <a:pt x="14899" y="16071"/>
                  </a:lnTo>
                  <a:lnTo>
                    <a:pt x="15045" y="16022"/>
                  </a:lnTo>
                  <a:lnTo>
                    <a:pt x="15192" y="15949"/>
                  </a:lnTo>
                  <a:lnTo>
                    <a:pt x="15314" y="15851"/>
                  </a:lnTo>
                  <a:lnTo>
                    <a:pt x="15387" y="15729"/>
                  </a:lnTo>
                  <a:lnTo>
                    <a:pt x="15460" y="15607"/>
                  </a:lnTo>
                  <a:lnTo>
                    <a:pt x="15509" y="15461"/>
                  </a:lnTo>
                  <a:lnTo>
                    <a:pt x="15534" y="15290"/>
                  </a:lnTo>
                  <a:lnTo>
                    <a:pt x="15534" y="8866"/>
                  </a:lnTo>
                  <a:lnTo>
                    <a:pt x="18416" y="8866"/>
                  </a:lnTo>
                  <a:lnTo>
                    <a:pt x="9208" y="1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717;p46"/>
            <p:cNvSpPr/>
            <p:nvPr/>
          </p:nvSpPr>
          <p:spPr>
            <a:xfrm>
              <a:off x="4230430" y="3458942"/>
              <a:ext cx="220080" cy="291608"/>
            </a:xfrm>
            <a:custGeom>
              <a:avLst/>
              <a:gdLst/>
              <a:ahLst/>
              <a:cxnLst/>
              <a:rect l="l" t="t" r="r" b="b"/>
              <a:pathLst>
                <a:path w="12018" h="15924" extrusionOk="0">
                  <a:moveTo>
                    <a:pt x="6278" y="3444"/>
                  </a:moveTo>
                  <a:lnTo>
                    <a:pt x="6522" y="3493"/>
                  </a:lnTo>
                  <a:lnTo>
                    <a:pt x="6766" y="3542"/>
                  </a:lnTo>
                  <a:lnTo>
                    <a:pt x="7010" y="3639"/>
                  </a:lnTo>
                  <a:lnTo>
                    <a:pt x="7230" y="3737"/>
                  </a:lnTo>
                  <a:lnTo>
                    <a:pt x="7450" y="3883"/>
                  </a:lnTo>
                  <a:lnTo>
                    <a:pt x="7645" y="4030"/>
                  </a:lnTo>
                  <a:lnTo>
                    <a:pt x="7816" y="4201"/>
                  </a:lnTo>
                  <a:lnTo>
                    <a:pt x="7987" y="4372"/>
                  </a:lnTo>
                  <a:lnTo>
                    <a:pt x="8134" y="4567"/>
                  </a:lnTo>
                  <a:lnTo>
                    <a:pt x="8280" y="4787"/>
                  </a:lnTo>
                  <a:lnTo>
                    <a:pt x="8378" y="5007"/>
                  </a:lnTo>
                  <a:lnTo>
                    <a:pt x="8476" y="5251"/>
                  </a:lnTo>
                  <a:lnTo>
                    <a:pt x="8525" y="5495"/>
                  </a:lnTo>
                  <a:lnTo>
                    <a:pt x="8573" y="5740"/>
                  </a:lnTo>
                  <a:lnTo>
                    <a:pt x="8573" y="6008"/>
                  </a:lnTo>
                  <a:lnTo>
                    <a:pt x="8573" y="6277"/>
                  </a:lnTo>
                  <a:lnTo>
                    <a:pt x="8525" y="6521"/>
                  </a:lnTo>
                  <a:lnTo>
                    <a:pt x="8476" y="6765"/>
                  </a:lnTo>
                  <a:lnTo>
                    <a:pt x="8378" y="7010"/>
                  </a:lnTo>
                  <a:lnTo>
                    <a:pt x="8280" y="7229"/>
                  </a:lnTo>
                  <a:lnTo>
                    <a:pt x="8134" y="7449"/>
                  </a:lnTo>
                  <a:lnTo>
                    <a:pt x="7987" y="7645"/>
                  </a:lnTo>
                  <a:lnTo>
                    <a:pt x="7816" y="7816"/>
                  </a:lnTo>
                  <a:lnTo>
                    <a:pt x="7645" y="7987"/>
                  </a:lnTo>
                  <a:lnTo>
                    <a:pt x="7450" y="8133"/>
                  </a:lnTo>
                  <a:lnTo>
                    <a:pt x="7230" y="8280"/>
                  </a:lnTo>
                  <a:lnTo>
                    <a:pt x="7010" y="8377"/>
                  </a:lnTo>
                  <a:lnTo>
                    <a:pt x="6766" y="8475"/>
                  </a:lnTo>
                  <a:lnTo>
                    <a:pt x="6522" y="8524"/>
                  </a:lnTo>
                  <a:lnTo>
                    <a:pt x="6278" y="8573"/>
                  </a:lnTo>
                  <a:lnTo>
                    <a:pt x="5740" y="8573"/>
                  </a:lnTo>
                  <a:lnTo>
                    <a:pt x="5496" y="8524"/>
                  </a:lnTo>
                  <a:lnTo>
                    <a:pt x="5252" y="8475"/>
                  </a:lnTo>
                  <a:lnTo>
                    <a:pt x="5008" y="8377"/>
                  </a:lnTo>
                  <a:lnTo>
                    <a:pt x="4788" y="8280"/>
                  </a:lnTo>
                  <a:lnTo>
                    <a:pt x="4568" y="8133"/>
                  </a:lnTo>
                  <a:lnTo>
                    <a:pt x="4373" y="7987"/>
                  </a:lnTo>
                  <a:lnTo>
                    <a:pt x="4202" y="7816"/>
                  </a:lnTo>
                  <a:lnTo>
                    <a:pt x="4031" y="7645"/>
                  </a:lnTo>
                  <a:lnTo>
                    <a:pt x="3884" y="7449"/>
                  </a:lnTo>
                  <a:lnTo>
                    <a:pt x="3738" y="7229"/>
                  </a:lnTo>
                  <a:lnTo>
                    <a:pt x="3640" y="7010"/>
                  </a:lnTo>
                  <a:lnTo>
                    <a:pt x="3542" y="6765"/>
                  </a:lnTo>
                  <a:lnTo>
                    <a:pt x="3493" y="6521"/>
                  </a:lnTo>
                  <a:lnTo>
                    <a:pt x="3445" y="6277"/>
                  </a:lnTo>
                  <a:lnTo>
                    <a:pt x="3445" y="6008"/>
                  </a:lnTo>
                  <a:lnTo>
                    <a:pt x="3445" y="5740"/>
                  </a:lnTo>
                  <a:lnTo>
                    <a:pt x="3493" y="5495"/>
                  </a:lnTo>
                  <a:lnTo>
                    <a:pt x="3542" y="5251"/>
                  </a:lnTo>
                  <a:lnTo>
                    <a:pt x="3640" y="5007"/>
                  </a:lnTo>
                  <a:lnTo>
                    <a:pt x="3738" y="4787"/>
                  </a:lnTo>
                  <a:lnTo>
                    <a:pt x="3884" y="4567"/>
                  </a:lnTo>
                  <a:lnTo>
                    <a:pt x="4031" y="4372"/>
                  </a:lnTo>
                  <a:lnTo>
                    <a:pt x="4202" y="4201"/>
                  </a:lnTo>
                  <a:lnTo>
                    <a:pt x="4373" y="4030"/>
                  </a:lnTo>
                  <a:lnTo>
                    <a:pt x="4568" y="3883"/>
                  </a:lnTo>
                  <a:lnTo>
                    <a:pt x="4788" y="3737"/>
                  </a:lnTo>
                  <a:lnTo>
                    <a:pt x="5008" y="3639"/>
                  </a:lnTo>
                  <a:lnTo>
                    <a:pt x="5252" y="3542"/>
                  </a:lnTo>
                  <a:lnTo>
                    <a:pt x="5496" y="3493"/>
                  </a:lnTo>
                  <a:lnTo>
                    <a:pt x="5740" y="3444"/>
                  </a:lnTo>
                  <a:close/>
                  <a:moveTo>
                    <a:pt x="5691" y="0"/>
                  </a:moveTo>
                  <a:lnTo>
                    <a:pt x="5398" y="25"/>
                  </a:lnTo>
                  <a:lnTo>
                    <a:pt x="5105" y="73"/>
                  </a:lnTo>
                  <a:lnTo>
                    <a:pt x="4788" y="122"/>
                  </a:lnTo>
                  <a:lnTo>
                    <a:pt x="4519" y="196"/>
                  </a:lnTo>
                  <a:lnTo>
                    <a:pt x="4226" y="269"/>
                  </a:lnTo>
                  <a:lnTo>
                    <a:pt x="3664" y="464"/>
                  </a:lnTo>
                  <a:lnTo>
                    <a:pt x="3152" y="733"/>
                  </a:lnTo>
                  <a:lnTo>
                    <a:pt x="2639" y="1026"/>
                  </a:lnTo>
                  <a:lnTo>
                    <a:pt x="2199" y="1368"/>
                  </a:lnTo>
                  <a:lnTo>
                    <a:pt x="1759" y="1759"/>
                  </a:lnTo>
                  <a:lnTo>
                    <a:pt x="1369" y="2198"/>
                  </a:lnTo>
                  <a:lnTo>
                    <a:pt x="1027" y="2638"/>
                  </a:lnTo>
                  <a:lnTo>
                    <a:pt x="734" y="3151"/>
                  </a:lnTo>
                  <a:lnTo>
                    <a:pt x="465" y="3664"/>
                  </a:lnTo>
                  <a:lnTo>
                    <a:pt x="270" y="4225"/>
                  </a:lnTo>
                  <a:lnTo>
                    <a:pt x="196" y="4518"/>
                  </a:lnTo>
                  <a:lnTo>
                    <a:pt x="123" y="4787"/>
                  </a:lnTo>
                  <a:lnTo>
                    <a:pt x="74" y="5105"/>
                  </a:lnTo>
                  <a:lnTo>
                    <a:pt x="25" y="5398"/>
                  </a:lnTo>
                  <a:lnTo>
                    <a:pt x="1" y="5691"/>
                  </a:lnTo>
                  <a:lnTo>
                    <a:pt x="1" y="6008"/>
                  </a:lnTo>
                  <a:lnTo>
                    <a:pt x="25" y="6448"/>
                  </a:lnTo>
                  <a:lnTo>
                    <a:pt x="74" y="6887"/>
                  </a:lnTo>
                  <a:lnTo>
                    <a:pt x="147" y="7352"/>
                  </a:lnTo>
                  <a:lnTo>
                    <a:pt x="270" y="7791"/>
                  </a:lnTo>
                  <a:lnTo>
                    <a:pt x="392" y="8231"/>
                  </a:lnTo>
                  <a:lnTo>
                    <a:pt x="563" y="8670"/>
                  </a:lnTo>
                  <a:lnTo>
                    <a:pt x="734" y="9110"/>
                  </a:lnTo>
                  <a:lnTo>
                    <a:pt x="929" y="9550"/>
                  </a:lnTo>
                  <a:lnTo>
                    <a:pt x="1149" y="9965"/>
                  </a:lnTo>
                  <a:lnTo>
                    <a:pt x="1393" y="10404"/>
                  </a:lnTo>
                  <a:lnTo>
                    <a:pt x="1906" y="11210"/>
                  </a:lnTo>
                  <a:lnTo>
                    <a:pt x="2443" y="11992"/>
                  </a:lnTo>
                  <a:lnTo>
                    <a:pt x="3005" y="12725"/>
                  </a:lnTo>
                  <a:lnTo>
                    <a:pt x="3567" y="13408"/>
                  </a:lnTo>
                  <a:lnTo>
                    <a:pt x="4104" y="14019"/>
                  </a:lnTo>
                  <a:lnTo>
                    <a:pt x="4617" y="14581"/>
                  </a:lnTo>
                  <a:lnTo>
                    <a:pt x="5081" y="15045"/>
                  </a:lnTo>
                  <a:lnTo>
                    <a:pt x="5740" y="15680"/>
                  </a:lnTo>
                  <a:lnTo>
                    <a:pt x="6009" y="15924"/>
                  </a:lnTo>
                  <a:lnTo>
                    <a:pt x="6278" y="15680"/>
                  </a:lnTo>
                  <a:lnTo>
                    <a:pt x="6937" y="15045"/>
                  </a:lnTo>
                  <a:lnTo>
                    <a:pt x="7401" y="14581"/>
                  </a:lnTo>
                  <a:lnTo>
                    <a:pt x="7914" y="14019"/>
                  </a:lnTo>
                  <a:lnTo>
                    <a:pt x="8451" y="13408"/>
                  </a:lnTo>
                  <a:lnTo>
                    <a:pt x="9013" y="12725"/>
                  </a:lnTo>
                  <a:lnTo>
                    <a:pt x="9575" y="11992"/>
                  </a:lnTo>
                  <a:lnTo>
                    <a:pt x="10112" y="11210"/>
                  </a:lnTo>
                  <a:lnTo>
                    <a:pt x="10625" y="10404"/>
                  </a:lnTo>
                  <a:lnTo>
                    <a:pt x="10869" y="9965"/>
                  </a:lnTo>
                  <a:lnTo>
                    <a:pt x="11089" y="9550"/>
                  </a:lnTo>
                  <a:lnTo>
                    <a:pt x="11284" y="9110"/>
                  </a:lnTo>
                  <a:lnTo>
                    <a:pt x="11455" y="8670"/>
                  </a:lnTo>
                  <a:lnTo>
                    <a:pt x="11626" y="8231"/>
                  </a:lnTo>
                  <a:lnTo>
                    <a:pt x="11748" y="7791"/>
                  </a:lnTo>
                  <a:lnTo>
                    <a:pt x="11871" y="7352"/>
                  </a:lnTo>
                  <a:lnTo>
                    <a:pt x="11944" y="6887"/>
                  </a:lnTo>
                  <a:lnTo>
                    <a:pt x="11993" y="6448"/>
                  </a:lnTo>
                  <a:lnTo>
                    <a:pt x="12017" y="6008"/>
                  </a:lnTo>
                  <a:lnTo>
                    <a:pt x="12017" y="5691"/>
                  </a:lnTo>
                  <a:lnTo>
                    <a:pt x="11993" y="5398"/>
                  </a:lnTo>
                  <a:lnTo>
                    <a:pt x="11944" y="5105"/>
                  </a:lnTo>
                  <a:lnTo>
                    <a:pt x="11895" y="4787"/>
                  </a:lnTo>
                  <a:lnTo>
                    <a:pt x="11822" y="4518"/>
                  </a:lnTo>
                  <a:lnTo>
                    <a:pt x="11748" y="4225"/>
                  </a:lnTo>
                  <a:lnTo>
                    <a:pt x="11553" y="3664"/>
                  </a:lnTo>
                  <a:lnTo>
                    <a:pt x="11284" y="3151"/>
                  </a:lnTo>
                  <a:lnTo>
                    <a:pt x="10991" y="2638"/>
                  </a:lnTo>
                  <a:lnTo>
                    <a:pt x="10649" y="2198"/>
                  </a:lnTo>
                  <a:lnTo>
                    <a:pt x="10259" y="1759"/>
                  </a:lnTo>
                  <a:lnTo>
                    <a:pt x="9819" y="1368"/>
                  </a:lnTo>
                  <a:lnTo>
                    <a:pt x="9379" y="1026"/>
                  </a:lnTo>
                  <a:lnTo>
                    <a:pt x="8866" y="733"/>
                  </a:lnTo>
                  <a:lnTo>
                    <a:pt x="8354" y="464"/>
                  </a:lnTo>
                  <a:lnTo>
                    <a:pt x="7792" y="269"/>
                  </a:lnTo>
                  <a:lnTo>
                    <a:pt x="7499" y="196"/>
                  </a:lnTo>
                  <a:lnTo>
                    <a:pt x="7230" y="122"/>
                  </a:lnTo>
                  <a:lnTo>
                    <a:pt x="6913" y="73"/>
                  </a:lnTo>
                  <a:lnTo>
                    <a:pt x="6620" y="25"/>
                  </a:lnTo>
                  <a:lnTo>
                    <a:pt x="6326" y="0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9" name="Google Shape;778;p46"/>
            <p:cNvGrpSpPr/>
            <p:nvPr/>
          </p:nvGrpSpPr>
          <p:grpSpPr>
            <a:xfrm>
              <a:off x="4215176" y="4065295"/>
              <a:ext cx="263012" cy="184531"/>
              <a:chOff x="559275" y="1683950"/>
              <a:chExt cx="466500" cy="327300"/>
            </a:xfrm>
            <a:solidFill>
              <a:srgbClr val="00B050"/>
            </a:solidFill>
          </p:grpSpPr>
          <p:sp>
            <p:nvSpPr>
              <p:cNvPr id="20" name="Google Shape;779;p46"/>
              <p:cNvSpPr/>
              <p:nvPr/>
            </p:nvSpPr>
            <p:spPr>
              <a:xfrm>
                <a:off x="559275" y="1683950"/>
                <a:ext cx="466500" cy="197850"/>
              </a:xfrm>
              <a:custGeom>
                <a:avLst/>
                <a:gdLst/>
                <a:ahLst/>
                <a:cxnLst/>
                <a:rect l="l" t="t" r="r" b="b"/>
                <a:pathLst>
                  <a:path w="18660" h="7914" extrusionOk="0">
                    <a:moveTo>
                      <a:pt x="391" y="1"/>
                    </a:moveTo>
                    <a:lnTo>
                      <a:pt x="293" y="50"/>
                    </a:lnTo>
                    <a:lnTo>
                      <a:pt x="220" y="74"/>
                    </a:lnTo>
                    <a:lnTo>
                      <a:pt x="147" y="147"/>
                    </a:lnTo>
                    <a:lnTo>
                      <a:pt x="74" y="221"/>
                    </a:lnTo>
                    <a:lnTo>
                      <a:pt x="49" y="294"/>
                    </a:lnTo>
                    <a:lnTo>
                      <a:pt x="0" y="392"/>
                    </a:lnTo>
                    <a:lnTo>
                      <a:pt x="0" y="489"/>
                    </a:lnTo>
                    <a:lnTo>
                      <a:pt x="0" y="1173"/>
                    </a:lnTo>
                    <a:lnTo>
                      <a:pt x="9330" y="7914"/>
                    </a:lnTo>
                    <a:lnTo>
                      <a:pt x="18659" y="1173"/>
                    </a:lnTo>
                    <a:lnTo>
                      <a:pt x="18659" y="489"/>
                    </a:lnTo>
                    <a:lnTo>
                      <a:pt x="18659" y="392"/>
                    </a:lnTo>
                    <a:lnTo>
                      <a:pt x="18611" y="294"/>
                    </a:lnTo>
                    <a:lnTo>
                      <a:pt x="18586" y="221"/>
                    </a:lnTo>
                    <a:lnTo>
                      <a:pt x="18513" y="147"/>
                    </a:lnTo>
                    <a:lnTo>
                      <a:pt x="18440" y="74"/>
                    </a:lnTo>
                    <a:lnTo>
                      <a:pt x="18366" y="50"/>
                    </a:lnTo>
                    <a:lnTo>
                      <a:pt x="18269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780;p46"/>
              <p:cNvSpPr/>
              <p:nvPr/>
            </p:nvSpPr>
            <p:spPr>
              <a:xfrm>
                <a:off x="559275" y="1727925"/>
                <a:ext cx="466500" cy="283325"/>
              </a:xfrm>
              <a:custGeom>
                <a:avLst/>
                <a:gdLst/>
                <a:ahLst/>
                <a:cxnLst/>
                <a:rect l="l" t="t" r="r" b="b"/>
                <a:pathLst>
                  <a:path w="18660" h="11333" extrusionOk="0">
                    <a:moveTo>
                      <a:pt x="0" y="0"/>
                    </a:moveTo>
                    <a:lnTo>
                      <a:pt x="0" y="10844"/>
                    </a:lnTo>
                    <a:lnTo>
                      <a:pt x="0" y="10917"/>
                    </a:lnTo>
                    <a:lnTo>
                      <a:pt x="5129" y="7230"/>
                    </a:lnTo>
                    <a:lnTo>
                      <a:pt x="5227" y="7181"/>
                    </a:lnTo>
                    <a:lnTo>
                      <a:pt x="5325" y="7181"/>
                    </a:lnTo>
                    <a:lnTo>
                      <a:pt x="5398" y="7205"/>
                    </a:lnTo>
                    <a:lnTo>
                      <a:pt x="5471" y="7278"/>
                    </a:lnTo>
                    <a:lnTo>
                      <a:pt x="5520" y="7376"/>
                    </a:lnTo>
                    <a:lnTo>
                      <a:pt x="5520" y="7474"/>
                    </a:lnTo>
                    <a:lnTo>
                      <a:pt x="5471" y="7547"/>
                    </a:lnTo>
                    <a:lnTo>
                      <a:pt x="5422" y="7620"/>
                    </a:lnTo>
                    <a:lnTo>
                      <a:pt x="318" y="11308"/>
                    </a:lnTo>
                    <a:lnTo>
                      <a:pt x="415" y="11333"/>
                    </a:lnTo>
                    <a:lnTo>
                      <a:pt x="18244" y="11333"/>
                    </a:lnTo>
                    <a:lnTo>
                      <a:pt x="18342" y="11308"/>
                    </a:lnTo>
                    <a:lnTo>
                      <a:pt x="13238" y="7620"/>
                    </a:lnTo>
                    <a:lnTo>
                      <a:pt x="13189" y="7547"/>
                    </a:lnTo>
                    <a:lnTo>
                      <a:pt x="13140" y="7474"/>
                    </a:lnTo>
                    <a:lnTo>
                      <a:pt x="13140" y="7376"/>
                    </a:lnTo>
                    <a:lnTo>
                      <a:pt x="13189" y="7278"/>
                    </a:lnTo>
                    <a:lnTo>
                      <a:pt x="13262" y="7205"/>
                    </a:lnTo>
                    <a:lnTo>
                      <a:pt x="13335" y="7181"/>
                    </a:lnTo>
                    <a:lnTo>
                      <a:pt x="13433" y="7181"/>
                    </a:lnTo>
                    <a:lnTo>
                      <a:pt x="13531" y="7230"/>
                    </a:lnTo>
                    <a:lnTo>
                      <a:pt x="18659" y="10917"/>
                    </a:lnTo>
                    <a:lnTo>
                      <a:pt x="18659" y="10844"/>
                    </a:lnTo>
                    <a:lnTo>
                      <a:pt x="18659" y="0"/>
                    </a:lnTo>
                    <a:lnTo>
                      <a:pt x="9476" y="6643"/>
                    </a:lnTo>
                    <a:lnTo>
                      <a:pt x="9403" y="6692"/>
                    </a:lnTo>
                    <a:lnTo>
                      <a:pt x="9257" y="6692"/>
                    </a:lnTo>
                    <a:lnTo>
                      <a:pt x="9183" y="664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2" name="Google Shape;900;p46"/>
            <p:cNvSpPr/>
            <p:nvPr/>
          </p:nvSpPr>
          <p:spPr>
            <a:xfrm>
              <a:off x="4211768" y="4348834"/>
              <a:ext cx="274670" cy="274656"/>
            </a:xfrm>
            <a:custGeom>
              <a:avLst/>
              <a:gdLst/>
              <a:ahLst/>
              <a:cxnLst/>
              <a:rect l="l" t="t" r="r" b="b"/>
              <a:pathLst>
                <a:path w="18758" h="18757" extrusionOk="0">
                  <a:moveTo>
                    <a:pt x="10039" y="2467"/>
                  </a:moveTo>
                  <a:lnTo>
                    <a:pt x="10380" y="2491"/>
                  </a:lnTo>
                  <a:lnTo>
                    <a:pt x="10674" y="2516"/>
                  </a:lnTo>
                  <a:lnTo>
                    <a:pt x="10869" y="2540"/>
                  </a:lnTo>
                  <a:lnTo>
                    <a:pt x="10967" y="2564"/>
                  </a:lnTo>
                  <a:lnTo>
                    <a:pt x="10991" y="2589"/>
                  </a:lnTo>
                  <a:lnTo>
                    <a:pt x="10967" y="2638"/>
                  </a:lnTo>
                  <a:lnTo>
                    <a:pt x="10893" y="2784"/>
                  </a:lnTo>
                  <a:lnTo>
                    <a:pt x="10771" y="2955"/>
                  </a:lnTo>
                  <a:lnTo>
                    <a:pt x="10600" y="3151"/>
                  </a:lnTo>
                  <a:lnTo>
                    <a:pt x="10405" y="3322"/>
                  </a:lnTo>
                  <a:lnTo>
                    <a:pt x="10209" y="3468"/>
                  </a:lnTo>
                  <a:lnTo>
                    <a:pt x="10039" y="3590"/>
                  </a:lnTo>
                  <a:lnTo>
                    <a:pt x="9941" y="3615"/>
                  </a:lnTo>
                  <a:lnTo>
                    <a:pt x="9843" y="3639"/>
                  </a:lnTo>
                  <a:lnTo>
                    <a:pt x="9745" y="3663"/>
                  </a:lnTo>
                  <a:lnTo>
                    <a:pt x="9648" y="3737"/>
                  </a:lnTo>
                  <a:lnTo>
                    <a:pt x="9550" y="3810"/>
                  </a:lnTo>
                  <a:lnTo>
                    <a:pt x="9452" y="3883"/>
                  </a:lnTo>
                  <a:lnTo>
                    <a:pt x="9355" y="3957"/>
                  </a:lnTo>
                  <a:lnTo>
                    <a:pt x="9257" y="3981"/>
                  </a:lnTo>
                  <a:lnTo>
                    <a:pt x="9159" y="4005"/>
                  </a:lnTo>
                  <a:lnTo>
                    <a:pt x="9086" y="4005"/>
                  </a:lnTo>
                  <a:lnTo>
                    <a:pt x="8988" y="4054"/>
                  </a:lnTo>
                  <a:lnTo>
                    <a:pt x="8866" y="4128"/>
                  </a:lnTo>
                  <a:lnTo>
                    <a:pt x="8793" y="4201"/>
                  </a:lnTo>
                  <a:lnTo>
                    <a:pt x="8695" y="4274"/>
                  </a:lnTo>
                  <a:lnTo>
                    <a:pt x="8598" y="4323"/>
                  </a:lnTo>
                  <a:lnTo>
                    <a:pt x="8500" y="4372"/>
                  </a:lnTo>
                  <a:lnTo>
                    <a:pt x="8304" y="4372"/>
                  </a:lnTo>
                  <a:lnTo>
                    <a:pt x="8207" y="4323"/>
                  </a:lnTo>
                  <a:lnTo>
                    <a:pt x="8109" y="4274"/>
                  </a:lnTo>
                  <a:lnTo>
                    <a:pt x="8036" y="4201"/>
                  </a:lnTo>
                  <a:lnTo>
                    <a:pt x="7963" y="4103"/>
                  </a:lnTo>
                  <a:lnTo>
                    <a:pt x="7938" y="4005"/>
                  </a:lnTo>
                  <a:lnTo>
                    <a:pt x="7963" y="3908"/>
                  </a:lnTo>
                  <a:lnTo>
                    <a:pt x="8036" y="3810"/>
                  </a:lnTo>
                  <a:lnTo>
                    <a:pt x="8109" y="3712"/>
                  </a:lnTo>
                  <a:lnTo>
                    <a:pt x="8158" y="3615"/>
                  </a:lnTo>
                  <a:lnTo>
                    <a:pt x="8207" y="3517"/>
                  </a:lnTo>
                  <a:lnTo>
                    <a:pt x="8207" y="3419"/>
                  </a:lnTo>
                  <a:lnTo>
                    <a:pt x="8182" y="3273"/>
                  </a:lnTo>
                  <a:lnTo>
                    <a:pt x="8158" y="3199"/>
                  </a:lnTo>
                  <a:lnTo>
                    <a:pt x="8109" y="3151"/>
                  </a:lnTo>
                  <a:lnTo>
                    <a:pt x="8060" y="3102"/>
                  </a:lnTo>
                  <a:lnTo>
                    <a:pt x="7987" y="3077"/>
                  </a:lnTo>
                  <a:lnTo>
                    <a:pt x="7840" y="3053"/>
                  </a:lnTo>
                  <a:lnTo>
                    <a:pt x="7669" y="3028"/>
                  </a:lnTo>
                  <a:lnTo>
                    <a:pt x="7596" y="2980"/>
                  </a:lnTo>
                  <a:lnTo>
                    <a:pt x="7547" y="2955"/>
                  </a:lnTo>
                  <a:lnTo>
                    <a:pt x="7523" y="2906"/>
                  </a:lnTo>
                  <a:lnTo>
                    <a:pt x="7547" y="2833"/>
                  </a:lnTo>
                  <a:lnTo>
                    <a:pt x="7572" y="2760"/>
                  </a:lnTo>
                  <a:lnTo>
                    <a:pt x="7645" y="2662"/>
                  </a:lnTo>
                  <a:lnTo>
                    <a:pt x="7694" y="2638"/>
                  </a:lnTo>
                  <a:lnTo>
                    <a:pt x="7792" y="2589"/>
                  </a:lnTo>
                  <a:lnTo>
                    <a:pt x="8036" y="2540"/>
                  </a:lnTo>
                  <a:lnTo>
                    <a:pt x="8329" y="2491"/>
                  </a:lnTo>
                  <a:lnTo>
                    <a:pt x="8671" y="2467"/>
                  </a:lnTo>
                  <a:close/>
                  <a:moveTo>
                    <a:pt x="11455" y="4763"/>
                  </a:moveTo>
                  <a:lnTo>
                    <a:pt x="11528" y="4787"/>
                  </a:lnTo>
                  <a:lnTo>
                    <a:pt x="11577" y="4811"/>
                  </a:lnTo>
                  <a:lnTo>
                    <a:pt x="11626" y="4885"/>
                  </a:lnTo>
                  <a:lnTo>
                    <a:pt x="11650" y="4958"/>
                  </a:lnTo>
                  <a:lnTo>
                    <a:pt x="11626" y="5031"/>
                  </a:lnTo>
                  <a:lnTo>
                    <a:pt x="11577" y="5153"/>
                  </a:lnTo>
                  <a:lnTo>
                    <a:pt x="11528" y="5251"/>
                  </a:lnTo>
                  <a:lnTo>
                    <a:pt x="11455" y="5324"/>
                  </a:lnTo>
                  <a:lnTo>
                    <a:pt x="11357" y="5398"/>
                  </a:lnTo>
                  <a:lnTo>
                    <a:pt x="11260" y="5471"/>
                  </a:lnTo>
                  <a:lnTo>
                    <a:pt x="11162" y="5520"/>
                  </a:lnTo>
                  <a:lnTo>
                    <a:pt x="10991" y="5520"/>
                  </a:lnTo>
                  <a:lnTo>
                    <a:pt x="10942" y="5471"/>
                  </a:lnTo>
                  <a:lnTo>
                    <a:pt x="10893" y="5398"/>
                  </a:lnTo>
                  <a:lnTo>
                    <a:pt x="10869" y="5324"/>
                  </a:lnTo>
                  <a:lnTo>
                    <a:pt x="10893" y="5251"/>
                  </a:lnTo>
                  <a:lnTo>
                    <a:pt x="10942" y="5153"/>
                  </a:lnTo>
                  <a:lnTo>
                    <a:pt x="10991" y="5031"/>
                  </a:lnTo>
                  <a:lnTo>
                    <a:pt x="11064" y="4958"/>
                  </a:lnTo>
                  <a:lnTo>
                    <a:pt x="11162" y="4885"/>
                  </a:lnTo>
                  <a:lnTo>
                    <a:pt x="11260" y="4811"/>
                  </a:lnTo>
                  <a:lnTo>
                    <a:pt x="11357" y="4787"/>
                  </a:lnTo>
                  <a:lnTo>
                    <a:pt x="11455" y="4763"/>
                  </a:lnTo>
                  <a:close/>
                  <a:moveTo>
                    <a:pt x="16437" y="12260"/>
                  </a:moveTo>
                  <a:lnTo>
                    <a:pt x="16511" y="12285"/>
                  </a:lnTo>
                  <a:lnTo>
                    <a:pt x="16535" y="12334"/>
                  </a:lnTo>
                  <a:lnTo>
                    <a:pt x="16559" y="12407"/>
                  </a:lnTo>
                  <a:lnTo>
                    <a:pt x="16584" y="12578"/>
                  </a:lnTo>
                  <a:lnTo>
                    <a:pt x="16584" y="12651"/>
                  </a:lnTo>
                  <a:lnTo>
                    <a:pt x="16535" y="12749"/>
                  </a:lnTo>
                  <a:lnTo>
                    <a:pt x="16486" y="12871"/>
                  </a:lnTo>
                  <a:lnTo>
                    <a:pt x="16413" y="12944"/>
                  </a:lnTo>
                  <a:lnTo>
                    <a:pt x="16340" y="13042"/>
                  </a:lnTo>
                  <a:lnTo>
                    <a:pt x="16266" y="13140"/>
                  </a:lnTo>
                  <a:lnTo>
                    <a:pt x="16218" y="13237"/>
                  </a:lnTo>
                  <a:lnTo>
                    <a:pt x="16218" y="13335"/>
                  </a:lnTo>
                  <a:lnTo>
                    <a:pt x="16193" y="13482"/>
                  </a:lnTo>
                  <a:lnTo>
                    <a:pt x="16144" y="13555"/>
                  </a:lnTo>
                  <a:lnTo>
                    <a:pt x="16120" y="13628"/>
                  </a:lnTo>
                  <a:lnTo>
                    <a:pt x="16071" y="13653"/>
                  </a:lnTo>
                  <a:lnTo>
                    <a:pt x="15973" y="13653"/>
                  </a:lnTo>
                  <a:lnTo>
                    <a:pt x="15924" y="13628"/>
                  </a:lnTo>
                  <a:lnTo>
                    <a:pt x="15900" y="13555"/>
                  </a:lnTo>
                  <a:lnTo>
                    <a:pt x="15851" y="13433"/>
                  </a:lnTo>
                  <a:lnTo>
                    <a:pt x="15851" y="13286"/>
                  </a:lnTo>
                  <a:lnTo>
                    <a:pt x="15827" y="13140"/>
                  </a:lnTo>
                  <a:lnTo>
                    <a:pt x="15851" y="12969"/>
                  </a:lnTo>
                  <a:lnTo>
                    <a:pt x="15924" y="12798"/>
                  </a:lnTo>
                  <a:lnTo>
                    <a:pt x="15998" y="12627"/>
                  </a:lnTo>
                  <a:lnTo>
                    <a:pt x="16120" y="12480"/>
                  </a:lnTo>
                  <a:lnTo>
                    <a:pt x="16242" y="12383"/>
                  </a:lnTo>
                  <a:lnTo>
                    <a:pt x="16340" y="12309"/>
                  </a:lnTo>
                  <a:lnTo>
                    <a:pt x="16437" y="12260"/>
                  </a:lnTo>
                  <a:close/>
                  <a:moveTo>
                    <a:pt x="13922" y="3615"/>
                  </a:moveTo>
                  <a:lnTo>
                    <a:pt x="14239" y="3639"/>
                  </a:lnTo>
                  <a:lnTo>
                    <a:pt x="14483" y="3639"/>
                  </a:lnTo>
                  <a:lnTo>
                    <a:pt x="14679" y="3688"/>
                  </a:lnTo>
                  <a:lnTo>
                    <a:pt x="14777" y="3712"/>
                  </a:lnTo>
                  <a:lnTo>
                    <a:pt x="14825" y="3737"/>
                  </a:lnTo>
                  <a:lnTo>
                    <a:pt x="14874" y="3761"/>
                  </a:lnTo>
                  <a:lnTo>
                    <a:pt x="14923" y="3737"/>
                  </a:lnTo>
                  <a:lnTo>
                    <a:pt x="14972" y="3712"/>
                  </a:lnTo>
                  <a:lnTo>
                    <a:pt x="15045" y="3688"/>
                  </a:lnTo>
                  <a:lnTo>
                    <a:pt x="15143" y="3663"/>
                  </a:lnTo>
                  <a:lnTo>
                    <a:pt x="15485" y="3639"/>
                  </a:lnTo>
                  <a:lnTo>
                    <a:pt x="15900" y="4103"/>
                  </a:lnTo>
                  <a:lnTo>
                    <a:pt x="16291" y="4616"/>
                  </a:lnTo>
                  <a:lnTo>
                    <a:pt x="16633" y="5153"/>
                  </a:lnTo>
                  <a:lnTo>
                    <a:pt x="16926" y="5715"/>
                  </a:lnTo>
                  <a:lnTo>
                    <a:pt x="17194" y="6301"/>
                  </a:lnTo>
                  <a:lnTo>
                    <a:pt x="17390" y="6912"/>
                  </a:lnTo>
                  <a:lnTo>
                    <a:pt x="17561" y="7547"/>
                  </a:lnTo>
                  <a:lnTo>
                    <a:pt x="17683" y="8182"/>
                  </a:lnTo>
                  <a:lnTo>
                    <a:pt x="17414" y="8157"/>
                  </a:lnTo>
                  <a:lnTo>
                    <a:pt x="17317" y="8133"/>
                  </a:lnTo>
                  <a:lnTo>
                    <a:pt x="17268" y="8084"/>
                  </a:lnTo>
                  <a:lnTo>
                    <a:pt x="17219" y="8060"/>
                  </a:lnTo>
                  <a:lnTo>
                    <a:pt x="17146" y="8035"/>
                  </a:lnTo>
                  <a:lnTo>
                    <a:pt x="16975" y="8011"/>
                  </a:lnTo>
                  <a:lnTo>
                    <a:pt x="16877" y="7986"/>
                  </a:lnTo>
                  <a:lnTo>
                    <a:pt x="16779" y="7938"/>
                  </a:lnTo>
                  <a:lnTo>
                    <a:pt x="16682" y="7889"/>
                  </a:lnTo>
                  <a:lnTo>
                    <a:pt x="16584" y="7815"/>
                  </a:lnTo>
                  <a:lnTo>
                    <a:pt x="16511" y="7742"/>
                  </a:lnTo>
                  <a:lnTo>
                    <a:pt x="16437" y="7693"/>
                  </a:lnTo>
                  <a:lnTo>
                    <a:pt x="16364" y="7693"/>
                  </a:lnTo>
                  <a:lnTo>
                    <a:pt x="16315" y="7718"/>
                  </a:lnTo>
                  <a:lnTo>
                    <a:pt x="16291" y="7767"/>
                  </a:lnTo>
                  <a:lnTo>
                    <a:pt x="16291" y="7840"/>
                  </a:lnTo>
                  <a:lnTo>
                    <a:pt x="16340" y="7913"/>
                  </a:lnTo>
                  <a:lnTo>
                    <a:pt x="16413" y="8011"/>
                  </a:lnTo>
                  <a:lnTo>
                    <a:pt x="16486" y="8084"/>
                  </a:lnTo>
                  <a:lnTo>
                    <a:pt x="16584" y="8133"/>
                  </a:lnTo>
                  <a:lnTo>
                    <a:pt x="16706" y="8182"/>
                  </a:lnTo>
                  <a:lnTo>
                    <a:pt x="16779" y="8182"/>
                  </a:lnTo>
                  <a:lnTo>
                    <a:pt x="16877" y="8206"/>
                  </a:lnTo>
                  <a:lnTo>
                    <a:pt x="16975" y="8255"/>
                  </a:lnTo>
                  <a:lnTo>
                    <a:pt x="17072" y="8304"/>
                  </a:lnTo>
                  <a:lnTo>
                    <a:pt x="17170" y="8377"/>
                  </a:lnTo>
                  <a:lnTo>
                    <a:pt x="17194" y="8426"/>
                  </a:lnTo>
                  <a:lnTo>
                    <a:pt x="17219" y="8475"/>
                  </a:lnTo>
                  <a:lnTo>
                    <a:pt x="17194" y="8621"/>
                  </a:lnTo>
                  <a:lnTo>
                    <a:pt x="17097" y="8792"/>
                  </a:lnTo>
                  <a:lnTo>
                    <a:pt x="16975" y="8963"/>
                  </a:lnTo>
                  <a:lnTo>
                    <a:pt x="16804" y="9110"/>
                  </a:lnTo>
                  <a:lnTo>
                    <a:pt x="16657" y="9232"/>
                  </a:lnTo>
                  <a:lnTo>
                    <a:pt x="16511" y="9305"/>
                  </a:lnTo>
                  <a:lnTo>
                    <a:pt x="16413" y="9330"/>
                  </a:lnTo>
                  <a:lnTo>
                    <a:pt x="16242" y="9354"/>
                  </a:lnTo>
                  <a:lnTo>
                    <a:pt x="16169" y="9378"/>
                  </a:lnTo>
                  <a:lnTo>
                    <a:pt x="16120" y="9427"/>
                  </a:lnTo>
                  <a:lnTo>
                    <a:pt x="16071" y="9452"/>
                  </a:lnTo>
                  <a:lnTo>
                    <a:pt x="16022" y="9476"/>
                  </a:lnTo>
                  <a:lnTo>
                    <a:pt x="15973" y="9452"/>
                  </a:lnTo>
                  <a:lnTo>
                    <a:pt x="15924" y="9427"/>
                  </a:lnTo>
                  <a:lnTo>
                    <a:pt x="15900" y="9378"/>
                  </a:lnTo>
                  <a:lnTo>
                    <a:pt x="15851" y="9305"/>
                  </a:lnTo>
                  <a:lnTo>
                    <a:pt x="15827" y="9134"/>
                  </a:lnTo>
                  <a:lnTo>
                    <a:pt x="15802" y="9037"/>
                  </a:lnTo>
                  <a:lnTo>
                    <a:pt x="15729" y="8890"/>
                  </a:lnTo>
                  <a:lnTo>
                    <a:pt x="15607" y="8743"/>
                  </a:lnTo>
                  <a:lnTo>
                    <a:pt x="15460" y="8573"/>
                  </a:lnTo>
                  <a:lnTo>
                    <a:pt x="15314" y="8402"/>
                  </a:lnTo>
                  <a:lnTo>
                    <a:pt x="15192" y="8255"/>
                  </a:lnTo>
                  <a:lnTo>
                    <a:pt x="15094" y="8108"/>
                  </a:lnTo>
                  <a:lnTo>
                    <a:pt x="15070" y="8011"/>
                  </a:lnTo>
                  <a:lnTo>
                    <a:pt x="15070" y="7938"/>
                  </a:lnTo>
                  <a:lnTo>
                    <a:pt x="15045" y="7889"/>
                  </a:lnTo>
                  <a:lnTo>
                    <a:pt x="15021" y="7889"/>
                  </a:lnTo>
                  <a:lnTo>
                    <a:pt x="14972" y="7913"/>
                  </a:lnTo>
                  <a:lnTo>
                    <a:pt x="14948" y="7962"/>
                  </a:lnTo>
                  <a:lnTo>
                    <a:pt x="14899" y="8035"/>
                  </a:lnTo>
                  <a:lnTo>
                    <a:pt x="14874" y="8182"/>
                  </a:lnTo>
                  <a:lnTo>
                    <a:pt x="14899" y="8279"/>
                  </a:lnTo>
                  <a:lnTo>
                    <a:pt x="14972" y="8402"/>
                  </a:lnTo>
                  <a:lnTo>
                    <a:pt x="15045" y="8548"/>
                  </a:lnTo>
                  <a:lnTo>
                    <a:pt x="15167" y="8670"/>
                  </a:lnTo>
                  <a:lnTo>
                    <a:pt x="15265" y="8792"/>
                  </a:lnTo>
                  <a:lnTo>
                    <a:pt x="15363" y="8914"/>
                  </a:lnTo>
                  <a:lnTo>
                    <a:pt x="15436" y="9037"/>
                  </a:lnTo>
                  <a:lnTo>
                    <a:pt x="15460" y="9134"/>
                  </a:lnTo>
                  <a:lnTo>
                    <a:pt x="15460" y="9232"/>
                  </a:lnTo>
                  <a:lnTo>
                    <a:pt x="15509" y="9330"/>
                  </a:lnTo>
                  <a:lnTo>
                    <a:pt x="15558" y="9427"/>
                  </a:lnTo>
                  <a:lnTo>
                    <a:pt x="15631" y="9525"/>
                  </a:lnTo>
                  <a:lnTo>
                    <a:pt x="15753" y="9598"/>
                  </a:lnTo>
                  <a:lnTo>
                    <a:pt x="15900" y="9647"/>
                  </a:lnTo>
                  <a:lnTo>
                    <a:pt x="16047" y="9696"/>
                  </a:lnTo>
                  <a:lnTo>
                    <a:pt x="16218" y="9720"/>
                  </a:lnTo>
                  <a:lnTo>
                    <a:pt x="16364" y="9720"/>
                  </a:lnTo>
                  <a:lnTo>
                    <a:pt x="16486" y="9769"/>
                  </a:lnTo>
                  <a:lnTo>
                    <a:pt x="16559" y="9818"/>
                  </a:lnTo>
                  <a:lnTo>
                    <a:pt x="16584" y="9867"/>
                  </a:lnTo>
                  <a:lnTo>
                    <a:pt x="16584" y="9916"/>
                  </a:lnTo>
                  <a:lnTo>
                    <a:pt x="16559" y="10013"/>
                  </a:lnTo>
                  <a:lnTo>
                    <a:pt x="16437" y="10209"/>
                  </a:lnTo>
                  <a:lnTo>
                    <a:pt x="16242" y="10429"/>
                  </a:lnTo>
                  <a:lnTo>
                    <a:pt x="16022" y="10673"/>
                  </a:lnTo>
                  <a:lnTo>
                    <a:pt x="15802" y="10917"/>
                  </a:lnTo>
                  <a:lnTo>
                    <a:pt x="15631" y="11186"/>
                  </a:lnTo>
                  <a:lnTo>
                    <a:pt x="15485" y="11430"/>
                  </a:lnTo>
                  <a:lnTo>
                    <a:pt x="15460" y="11528"/>
                  </a:lnTo>
                  <a:lnTo>
                    <a:pt x="15460" y="11625"/>
                  </a:lnTo>
                  <a:lnTo>
                    <a:pt x="15460" y="11772"/>
                  </a:lnTo>
                  <a:lnTo>
                    <a:pt x="15485" y="11918"/>
                  </a:lnTo>
                  <a:lnTo>
                    <a:pt x="15509" y="12016"/>
                  </a:lnTo>
                  <a:lnTo>
                    <a:pt x="15558" y="12089"/>
                  </a:lnTo>
                  <a:lnTo>
                    <a:pt x="15583" y="12138"/>
                  </a:lnTo>
                  <a:lnTo>
                    <a:pt x="15607" y="12212"/>
                  </a:lnTo>
                  <a:lnTo>
                    <a:pt x="15631" y="12383"/>
                  </a:lnTo>
                  <a:lnTo>
                    <a:pt x="15607" y="12480"/>
                  </a:lnTo>
                  <a:lnTo>
                    <a:pt x="15509" y="12651"/>
                  </a:lnTo>
                  <a:lnTo>
                    <a:pt x="15363" y="12847"/>
                  </a:lnTo>
                  <a:lnTo>
                    <a:pt x="15167" y="13042"/>
                  </a:lnTo>
                  <a:lnTo>
                    <a:pt x="14972" y="13237"/>
                  </a:lnTo>
                  <a:lnTo>
                    <a:pt x="14825" y="13433"/>
                  </a:lnTo>
                  <a:lnTo>
                    <a:pt x="14728" y="13604"/>
                  </a:lnTo>
                  <a:lnTo>
                    <a:pt x="14679" y="13701"/>
                  </a:lnTo>
                  <a:lnTo>
                    <a:pt x="14654" y="13823"/>
                  </a:lnTo>
                  <a:lnTo>
                    <a:pt x="14581" y="13970"/>
                  </a:lnTo>
                  <a:lnTo>
                    <a:pt x="14459" y="14117"/>
                  </a:lnTo>
                  <a:lnTo>
                    <a:pt x="14313" y="14288"/>
                  </a:lnTo>
                  <a:lnTo>
                    <a:pt x="14142" y="14434"/>
                  </a:lnTo>
                  <a:lnTo>
                    <a:pt x="13995" y="14556"/>
                  </a:lnTo>
                  <a:lnTo>
                    <a:pt x="13848" y="14629"/>
                  </a:lnTo>
                  <a:lnTo>
                    <a:pt x="13726" y="14654"/>
                  </a:lnTo>
                  <a:lnTo>
                    <a:pt x="13653" y="14654"/>
                  </a:lnTo>
                  <a:lnTo>
                    <a:pt x="13555" y="14605"/>
                  </a:lnTo>
                  <a:lnTo>
                    <a:pt x="13458" y="14556"/>
                  </a:lnTo>
                  <a:lnTo>
                    <a:pt x="13360" y="14483"/>
                  </a:lnTo>
                  <a:lnTo>
                    <a:pt x="13287" y="14385"/>
                  </a:lnTo>
                  <a:lnTo>
                    <a:pt x="13213" y="14288"/>
                  </a:lnTo>
                  <a:lnTo>
                    <a:pt x="13189" y="14190"/>
                  </a:lnTo>
                  <a:lnTo>
                    <a:pt x="13165" y="14092"/>
                  </a:lnTo>
                  <a:lnTo>
                    <a:pt x="13140" y="13921"/>
                  </a:lnTo>
                  <a:lnTo>
                    <a:pt x="13116" y="13848"/>
                  </a:lnTo>
                  <a:lnTo>
                    <a:pt x="13067" y="13799"/>
                  </a:lnTo>
                  <a:lnTo>
                    <a:pt x="13043" y="13750"/>
                  </a:lnTo>
                  <a:lnTo>
                    <a:pt x="12994" y="13677"/>
                  </a:lnTo>
                  <a:lnTo>
                    <a:pt x="12969" y="13530"/>
                  </a:lnTo>
                  <a:lnTo>
                    <a:pt x="12945" y="13359"/>
                  </a:lnTo>
                  <a:lnTo>
                    <a:pt x="12920" y="13286"/>
                  </a:lnTo>
                  <a:lnTo>
                    <a:pt x="12872" y="13237"/>
                  </a:lnTo>
                  <a:lnTo>
                    <a:pt x="12847" y="13164"/>
                  </a:lnTo>
                  <a:lnTo>
                    <a:pt x="12823" y="13066"/>
                  </a:lnTo>
                  <a:lnTo>
                    <a:pt x="12798" y="12920"/>
                  </a:lnTo>
                  <a:lnTo>
                    <a:pt x="12774" y="12749"/>
                  </a:lnTo>
                  <a:lnTo>
                    <a:pt x="12798" y="12602"/>
                  </a:lnTo>
                  <a:lnTo>
                    <a:pt x="12823" y="12456"/>
                  </a:lnTo>
                  <a:lnTo>
                    <a:pt x="12847" y="12358"/>
                  </a:lnTo>
                  <a:lnTo>
                    <a:pt x="12872" y="12285"/>
                  </a:lnTo>
                  <a:lnTo>
                    <a:pt x="12920" y="12236"/>
                  </a:lnTo>
                  <a:lnTo>
                    <a:pt x="12945" y="12163"/>
                  </a:lnTo>
                  <a:lnTo>
                    <a:pt x="12969" y="11992"/>
                  </a:lnTo>
                  <a:lnTo>
                    <a:pt x="12945" y="11894"/>
                  </a:lnTo>
                  <a:lnTo>
                    <a:pt x="12896" y="11772"/>
                  </a:lnTo>
                  <a:lnTo>
                    <a:pt x="12798" y="11650"/>
                  </a:lnTo>
                  <a:lnTo>
                    <a:pt x="12701" y="11528"/>
                  </a:lnTo>
                  <a:lnTo>
                    <a:pt x="12578" y="11381"/>
                  </a:lnTo>
                  <a:lnTo>
                    <a:pt x="12481" y="11210"/>
                  </a:lnTo>
                  <a:lnTo>
                    <a:pt x="12432" y="11015"/>
                  </a:lnTo>
                  <a:lnTo>
                    <a:pt x="12408" y="10844"/>
                  </a:lnTo>
                  <a:lnTo>
                    <a:pt x="12408" y="10697"/>
                  </a:lnTo>
                  <a:lnTo>
                    <a:pt x="12383" y="10551"/>
                  </a:lnTo>
                  <a:lnTo>
                    <a:pt x="12334" y="10453"/>
                  </a:lnTo>
                  <a:lnTo>
                    <a:pt x="12310" y="10380"/>
                  </a:lnTo>
                  <a:lnTo>
                    <a:pt x="12261" y="10331"/>
                  </a:lnTo>
                  <a:lnTo>
                    <a:pt x="12188" y="10307"/>
                  </a:lnTo>
                  <a:lnTo>
                    <a:pt x="12017" y="10282"/>
                  </a:lnTo>
                  <a:lnTo>
                    <a:pt x="11870" y="10307"/>
                  </a:lnTo>
                  <a:lnTo>
                    <a:pt x="11797" y="10331"/>
                  </a:lnTo>
                  <a:lnTo>
                    <a:pt x="11748" y="10380"/>
                  </a:lnTo>
                  <a:lnTo>
                    <a:pt x="11675" y="10429"/>
                  </a:lnTo>
                  <a:lnTo>
                    <a:pt x="11553" y="10453"/>
                  </a:lnTo>
                  <a:lnTo>
                    <a:pt x="11406" y="10478"/>
                  </a:lnTo>
                  <a:lnTo>
                    <a:pt x="11260" y="10478"/>
                  </a:lnTo>
                  <a:lnTo>
                    <a:pt x="11089" y="10453"/>
                  </a:lnTo>
                  <a:lnTo>
                    <a:pt x="10893" y="10355"/>
                  </a:lnTo>
                  <a:lnTo>
                    <a:pt x="10674" y="10233"/>
                  </a:lnTo>
                  <a:lnTo>
                    <a:pt x="10503" y="10087"/>
                  </a:lnTo>
                  <a:lnTo>
                    <a:pt x="10429" y="10013"/>
                  </a:lnTo>
                  <a:lnTo>
                    <a:pt x="10356" y="9891"/>
                  </a:lnTo>
                  <a:lnTo>
                    <a:pt x="10234" y="9598"/>
                  </a:lnTo>
                  <a:lnTo>
                    <a:pt x="10161" y="9281"/>
                  </a:lnTo>
                  <a:lnTo>
                    <a:pt x="10112" y="8963"/>
                  </a:lnTo>
                  <a:lnTo>
                    <a:pt x="10136" y="8792"/>
                  </a:lnTo>
                  <a:lnTo>
                    <a:pt x="10161" y="8621"/>
                  </a:lnTo>
                  <a:lnTo>
                    <a:pt x="10258" y="8279"/>
                  </a:lnTo>
                  <a:lnTo>
                    <a:pt x="10332" y="8108"/>
                  </a:lnTo>
                  <a:lnTo>
                    <a:pt x="10405" y="7962"/>
                  </a:lnTo>
                  <a:lnTo>
                    <a:pt x="10503" y="7815"/>
                  </a:lnTo>
                  <a:lnTo>
                    <a:pt x="10600" y="7718"/>
                  </a:lnTo>
                  <a:lnTo>
                    <a:pt x="10796" y="7522"/>
                  </a:lnTo>
                  <a:lnTo>
                    <a:pt x="10991" y="7376"/>
                  </a:lnTo>
                  <a:lnTo>
                    <a:pt x="11162" y="7278"/>
                  </a:lnTo>
                  <a:lnTo>
                    <a:pt x="11260" y="7229"/>
                  </a:lnTo>
                  <a:lnTo>
                    <a:pt x="11431" y="7205"/>
                  </a:lnTo>
                  <a:lnTo>
                    <a:pt x="11504" y="7180"/>
                  </a:lnTo>
                  <a:lnTo>
                    <a:pt x="11553" y="7132"/>
                  </a:lnTo>
                  <a:lnTo>
                    <a:pt x="11626" y="7107"/>
                  </a:lnTo>
                  <a:lnTo>
                    <a:pt x="11724" y="7083"/>
                  </a:lnTo>
                  <a:lnTo>
                    <a:pt x="11870" y="7058"/>
                  </a:lnTo>
                  <a:lnTo>
                    <a:pt x="12188" y="7058"/>
                  </a:lnTo>
                  <a:lnTo>
                    <a:pt x="12359" y="7107"/>
                  </a:lnTo>
                  <a:lnTo>
                    <a:pt x="12481" y="7156"/>
                  </a:lnTo>
                  <a:lnTo>
                    <a:pt x="12603" y="7229"/>
                  </a:lnTo>
                  <a:lnTo>
                    <a:pt x="12676" y="7303"/>
                  </a:lnTo>
                  <a:lnTo>
                    <a:pt x="12774" y="7376"/>
                  </a:lnTo>
                  <a:lnTo>
                    <a:pt x="12896" y="7425"/>
                  </a:lnTo>
                  <a:lnTo>
                    <a:pt x="12969" y="7425"/>
                  </a:lnTo>
                  <a:lnTo>
                    <a:pt x="13140" y="7449"/>
                  </a:lnTo>
                  <a:lnTo>
                    <a:pt x="13213" y="7498"/>
                  </a:lnTo>
                  <a:lnTo>
                    <a:pt x="13262" y="7522"/>
                  </a:lnTo>
                  <a:lnTo>
                    <a:pt x="13311" y="7547"/>
                  </a:lnTo>
                  <a:lnTo>
                    <a:pt x="13360" y="7571"/>
                  </a:lnTo>
                  <a:lnTo>
                    <a:pt x="13409" y="7547"/>
                  </a:lnTo>
                  <a:lnTo>
                    <a:pt x="13458" y="7522"/>
                  </a:lnTo>
                  <a:lnTo>
                    <a:pt x="13507" y="7498"/>
                  </a:lnTo>
                  <a:lnTo>
                    <a:pt x="13580" y="7449"/>
                  </a:lnTo>
                  <a:lnTo>
                    <a:pt x="13726" y="7425"/>
                  </a:lnTo>
                  <a:lnTo>
                    <a:pt x="13897" y="7449"/>
                  </a:lnTo>
                  <a:lnTo>
                    <a:pt x="13971" y="7498"/>
                  </a:lnTo>
                  <a:lnTo>
                    <a:pt x="14019" y="7522"/>
                  </a:lnTo>
                  <a:lnTo>
                    <a:pt x="14093" y="7571"/>
                  </a:lnTo>
                  <a:lnTo>
                    <a:pt x="14190" y="7596"/>
                  </a:lnTo>
                  <a:lnTo>
                    <a:pt x="14337" y="7620"/>
                  </a:lnTo>
                  <a:lnTo>
                    <a:pt x="14654" y="7620"/>
                  </a:lnTo>
                  <a:lnTo>
                    <a:pt x="14801" y="7596"/>
                  </a:lnTo>
                  <a:lnTo>
                    <a:pt x="14899" y="7571"/>
                  </a:lnTo>
                  <a:lnTo>
                    <a:pt x="14972" y="7522"/>
                  </a:lnTo>
                  <a:lnTo>
                    <a:pt x="15021" y="7473"/>
                  </a:lnTo>
                  <a:lnTo>
                    <a:pt x="15045" y="7400"/>
                  </a:lnTo>
                  <a:lnTo>
                    <a:pt x="15070" y="7229"/>
                  </a:lnTo>
                  <a:lnTo>
                    <a:pt x="15070" y="7205"/>
                  </a:lnTo>
                  <a:lnTo>
                    <a:pt x="15045" y="7156"/>
                  </a:lnTo>
                  <a:lnTo>
                    <a:pt x="14948" y="7107"/>
                  </a:lnTo>
                  <a:lnTo>
                    <a:pt x="14825" y="7058"/>
                  </a:lnTo>
                  <a:lnTo>
                    <a:pt x="14679" y="7058"/>
                  </a:lnTo>
                  <a:lnTo>
                    <a:pt x="14532" y="7034"/>
                  </a:lnTo>
                  <a:lnTo>
                    <a:pt x="14361" y="6985"/>
                  </a:lnTo>
                  <a:lnTo>
                    <a:pt x="14215" y="6936"/>
                  </a:lnTo>
                  <a:lnTo>
                    <a:pt x="14117" y="6863"/>
                  </a:lnTo>
                  <a:lnTo>
                    <a:pt x="14019" y="6790"/>
                  </a:lnTo>
                  <a:lnTo>
                    <a:pt x="13922" y="6716"/>
                  </a:lnTo>
                  <a:lnTo>
                    <a:pt x="13824" y="6692"/>
                  </a:lnTo>
                  <a:lnTo>
                    <a:pt x="13726" y="6668"/>
                  </a:lnTo>
                  <a:lnTo>
                    <a:pt x="13653" y="6643"/>
                  </a:lnTo>
                  <a:lnTo>
                    <a:pt x="13555" y="6619"/>
                  </a:lnTo>
                  <a:lnTo>
                    <a:pt x="13458" y="6545"/>
                  </a:lnTo>
                  <a:lnTo>
                    <a:pt x="13360" y="6472"/>
                  </a:lnTo>
                  <a:lnTo>
                    <a:pt x="13287" y="6399"/>
                  </a:lnTo>
                  <a:lnTo>
                    <a:pt x="13189" y="6374"/>
                  </a:lnTo>
                  <a:lnTo>
                    <a:pt x="13116" y="6350"/>
                  </a:lnTo>
                  <a:lnTo>
                    <a:pt x="13067" y="6374"/>
                  </a:lnTo>
                  <a:lnTo>
                    <a:pt x="13018" y="6399"/>
                  </a:lnTo>
                  <a:lnTo>
                    <a:pt x="12945" y="6399"/>
                  </a:lnTo>
                  <a:lnTo>
                    <a:pt x="12872" y="6350"/>
                  </a:lnTo>
                  <a:lnTo>
                    <a:pt x="12774" y="6277"/>
                  </a:lnTo>
                  <a:lnTo>
                    <a:pt x="12701" y="6228"/>
                  </a:lnTo>
                  <a:lnTo>
                    <a:pt x="12627" y="6179"/>
                  </a:lnTo>
                  <a:lnTo>
                    <a:pt x="12505" y="6179"/>
                  </a:lnTo>
                  <a:lnTo>
                    <a:pt x="12456" y="6228"/>
                  </a:lnTo>
                  <a:lnTo>
                    <a:pt x="12383" y="6252"/>
                  </a:lnTo>
                  <a:lnTo>
                    <a:pt x="12212" y="6277"/>
                  </a:lnTo>
                  <a:lnTo>
                    <a:pt x="12114" y="6326"/>
                  </a:lnTo>
                  <a:lnTo>
                    <a:pt x="11968" y="6399"/>
                  </a:lnTo>
                  <a:lnTo>
                    <a:pt x="11797" y="6521"/>
                  </a:lnTo>
                  <a:lnTo>
                    <a:pt x="11650" y="6668"/>
                  </a:lnTo>
                  <a:lnTo>
                    <a:pt x="11479" y="6814"/>
                  </a:lnTo>
                  <a:lnTo>
                    <a:pt x="11309" y="6936"/>
                  </a:lnTo>
                  <a:lnTo>
                    <a:pt x="11186" y="7009"/>
                  </a:lnTo>
                  <a:lnTo>
                    <a:pt x="11064" y="7058"/>
                  </a:lnTo>
                  <a:lnTo>
                    <a:pt x="10918" y="7009"/>
                  </a:lnTo>
                  <a:lnTo>
                    <a:pt x="10844" y="6985"/>
                  </a:lnTo>
                  <a:lnTo>
                    <a:pt x="10796" y="6961"/>
                  </a:lnTo>
                  <a:lnTo>
                    <a:pt x="10747" y="6912"/>
                  </a:lnTo>
                  <a:lnTo>
                    <a:pt x="10722" y="6838"/>
                  </a:lnTo>
                  <a:lnTo>
                    <a:pt x="10698" y="6668"/>
                  </a:lnTo>
                  <a:lnTo>
                    <a:pt x="10722" y="6497"/>
                  </a:lnTo>
                  <a:lnTo>
                    <a:pt x="10747" y="6423"/>
                  </a:lnTo>
                  <a:lnTo>
                    <a:pt x="10796" y="6374"/>
                  </a:lnTo>
                  <a:lnTo>
                    <a:pt x="10844" y="6350"/>
                  </a:lnTo>
                  <a:lnTo>
                    <a:pt x="10967" y="6326"/>
                  </a:lnTo>
                  <a:lnTo>
                    <a:pt x="11113" y="6301"/>
                  </a:lnTo>
                  <a:lnTo>
                    <a:pt x="11260" y="6277"/>
                  </a:lnTo>
                  <a:lnTo>
                    <a:pt x="11406" y="6277"/>
                  </a:lnTo>
                  <a:lnTo>
                    <a:pt x="11528" y="6228"/>
                  </a:lnTo>
                  <a:lnTo>
                    <a:pt x="11602" y="6179"/>
                  </a:lnTo>
                  <a:lnTo>
                    <a:pt x="11626" y="6130"/>
                  </a:lnTo>
                  <a:lnTo>
                    <a:pt x="11650" y="6106"/>
                  </a:lnTo>
                  <a:lnTo>
                    <a:pt x="11602" y="5935"/>
                  </a:lnTo>
                  <a:lnTo>
                    <a:pt x="11577" y="5862"/>
                  </a:lnTo>
                  <a:lnTo>
                    <a:pt x="11553" y="5813"/>
                  </a:lnTo>
                  <a:lnTo>
                    <a:pt x="11504" y="5764"/>
                  </a:lnTo>
                  <a:lnTo>
                    <a:pt x="11504" y="5715"/>
                  </a:lnTo>
                  <a:lnTo>
                    <a:pt x="11504" y="5666"/>
                  </a:lnTo>
                  <a:lnTo>
                    <a:pt x="11553" y="5617"/>
                  </a:lnTo>
                  <a:lnTo>
                    <a:pt x="11602" y="5593"/>
                  </a:lnTo>
                  <a:lnTo>
                    <a:pt x="11675" y="5544"/>
                  </a:lnTo>
                  <a:lnTo>
                    <a:pt x="11821" y="5520"/>
                  </a:lnTo>
                  <a:lnTo>
                    <a:pt x="11919" y="5520"/>
                  </a:lnTo>
                  <a:lnTo>
                    <a:pt x="12017" y="5471"/>
                  </a:lnTo>
                  <a:lnTo>
                    <a:pt x="12114" y="5398"/>
                  </a:lnTo>
                  <a:lnTo>
                    <a:pt x="12212" y="5324"/>
                  </a:lnTo>
                  <a:lnTo>
                    <a:pt x="12285" y="5251"/>
                  </a:lnTo>
                  <a:lnTo>
                    <a:pt x="12359" y="5153"/>
                  </a:lnTo>
                  <a:lnTo>
                    <a:pt x="12383" y="5031"/>
                  </a:lnTo>
                  <a:lnTo>
                    <a:pt x="12408" y="4958"/>
                  </a:lnTo>
                  <a:lnTo>
                    <a:pt x="12383" y="4787"/>
                  </a:lnTo>
                  <a:lnTo>
                    <a:pt x="12334" y="4714"/>
                  </a:lnTo>
                  <a:lnTo>
                    <a:pt x="12310" y="4665"/>
                  </a:lnTo>
                  <a:lnTo>
                    <a:pt x="12310" y="4640"/>
                  </a:lnTo>
                  <a:lnTo>
                    <a:pt x="12310" y="4592"/>
                  </a:lnTo>
                  <a:lnTo>
                    <a:pt x="12383" y="4469"/>
                  </a:lnTo>
                  <a:lnTo>
                    <a:pt x="12505" y="4298"/>
                  </a:lnTo>
                  <a:lnTo>
                    <a:pt x="12701" y="4103"/>
                  </a:lnTo>
                  <a:lnTo>
                    <a:pt x="12798" y="4005"/>
                  </a:lnTo>
                  <a:lnTo>
                    <a:pt x="12945" y="3908"/>
                  </a:lnTo>
                  <a:lnTo>
                    <a:pt x="13091" y="3834"/>
                  </a:lnTo>
                  <a:lnTo>
                    <a:pt x="13262" y="3761"/>
                  </a:lnTo>
                  <a:lnTo>
                    <a:pt x="13604" y="3663"/>
                  </a:lnTo>
                  <a:lnTo>
                    <a:pt x="13775" y="3639"/>
                  </a:lnTo>
                  <a:lnTo>
                    <a:pt x="13922" y="3615"/>
                  </a:lnTo>
                  <a:close/>
                  <a:moveTo>
                    <a:pt x="6888" y="2467"/>
                  </a:moveTo>
                  <a:lnTo>
                    <a:pt x="6986" y="2491"/>
                  </a:lnTo>
                  <a:lnTo>
                    <a:pt x="7083" y="2516"/>
                  </a:lnTo>
                  <a:lnTo>
                    <a:pt x="7132" y="2540"/>
                  </a:lnTo>
                  <a:lnTo>
                    <a:pt x="7181" y="2589"/>
                  </a:lnTo>
                  <a:lnTo>
                    <a:pt x="7181" y="2638"/>
                  </a:lnTo>
                  <a:lnTo>
                    <a:pt x="7181" y="2711"/>
                  </a:lnTo>
                  <a:lnTo>
                    <a:pt x="7132" y="2784"/>
                  </a:lnTo>
                  <a:lnTo>
                    <a:pt x="7083" y="2858"/>
                  </a:lnTo>
                  <a:lnTo>
                    <a:pt x="6937" y="3028"/>
                  </a:lnTo>
                  <a:lnTo>
                    <a:pt x="6864" y="3175"/>
                  </a:lnTo>
                  <a:lnTo>
                    <a:pt x="6839" y="3322"/>
                  </a:lnTo>
                  <a:lnTo>
                    <a:pt x="6864" y="3395"/>
                  </a:lnTo>
                  <a:lnTo>
                    <a:pt x="6888" y="3419"/>
                  </a:lnTo>
                  <a:lnTo>
                    <a:pt x="6961" y="3517"/>
                  </a:lnTo>
                  <a:lnTo>
                    <a:pt x="7010" y="3615"/>
                  </a:lnTo>
                  <a:lnTo>
                    <a:pt x="7059" y="3712"/>
                  </a:lnTo>
                  <a:lnTo>
                    <a:pt x="7083" y="3810"/>
                  </a:lnTo>
                  <a:lnTo>
                    <a:pt x="7059" y="3908"/>
                  </a:lnTo>
                  <a:lnTo>
                    <a:pt x="7010" y="4005"/>
                  </a:lnTo>
                  <a:lnTo>
                    <a:pt x="6961" y="4103"/>
                  </a:lnTo>
                  <a:lnTo>
                    <a:pt x="6888" y="4201"/>
                  </a:lnTo>
                  <a:lnTo>
                    <a:pt x="6839" y="4225"/>
                  </a:lnTo>
                  <a:lnTo>
                    <a:pt x="6644" y="4225"/>
                  </a:lnTo>
                  <a:lnTo>
                    <a:pt x="6473" y="4128"/>
                  </a:lnTo>
                  <a:lnTo>
                    <a:pt x="6302" y="4005"/>
                  </a:lnTo>
                  <a:lnTo>
                    <a:pt x="6155" y="3859"/>
                  </a:lnTo>
                  <a:lnTo>
                    <a:pt x="5984" y="3786"/>
                  </a:lnTo>
                  <a:lnTo>
                    <a:pt x="5838" y="3761"/>
                  </a:lnTo>
                  <a:lnTo>
                    <a:pt x="5789" y="3786"/>
                  </a:lnTo>
                  <a:lnTo>
                    <a:pt x="5740" y="3810"/>
                  </a:lnTo>
                  <a:lnTo>
                    <a:pt x="5642" y="3883"/>
                  </a:lnTo>
                  <a:lnTo>
                    <a:pt x="5545" y="3957"/>
                  </a:lnTo>
                  <a:lnTo>
                    <a:pt x="5447" y="3981"/>
                  </a:lnTo>
                  <a:lnTo>
                    <a:pt x="5349" y="4005"/>
                  </a:lnTo>
                  <a:lnTo>
                    <a:pt x="5203" y="4030"/>
                  </a:lnTo>
                  <a:lnTo>
                    <a:pt x="5129" y="4054"/>
                  </a:lnTo>
                  <a:lnTo>
                    <a:pt x="5081" y="4103"/>
                  </a:lnTo>
                  <a:lnTo>
                    <a:pt x="5032" y="4128"/>
                  </a:lnTo>
                  <a:lnTo>
                    <a:pt x="4959" y="4152"/>
                  </a:lnTo>
                  <a:lnTo>
                    <a:pt x="4788" y="4201"/>
                  </a:lnTo>
                  <a:lnTo>
                    <a:pt x="4690" y="4201"/>
                  </a:lnTo>
                  <a:lnTo>
                    <a:pt x="4592" y="4250"/>
                  </a:lnTo>
                  <a:lnTo>
                    <a:pt x="4494" y="4298"/>
                  </a:lnTo>
                  <a:lnTo>
                    <a:pt x="4397" y="4372"/>
                  </a:lnTo>
                  <a:lnTo>
                    <a:pt x="4372" y="4421"/>
                  </a:lnTo>
                  <a:lnTo>
                    <a:pt x="4372" y="4494"/>
                  </a:lnTo>
                  <a:lnTo>
                    <a:pt x="4372" y="4616"/>
                  </a:lnTo>
                  <a:lnTo>
                    <a:pt x="4470" y="4787"/>
                  </a:lnTo>
                  <a:lnTo>
                    <a:pt x="4592" y="4958"/>
                  </a:lnTo>
                  <a:lnTo>
                    <a:pt x="4690" y="5031"/>
                  </a:lnTo>
                  <a:lnTo>
                    <a:pt x="4788" y="5056"/>
                  </a:lnTo>
                  <a:lnTo>
                    <a:pt x="4885" y="5080"/>
                  </a:lnTo>
                  <a:lnTo>
                    <a:pt x="5007" y="5080"/>
                  </a:lnTo>
                  <a:lnTo>
                    <a:pt x="5129" y="5056"/>
                  </a:lnTo>
                  <a:lnTo>
                    <a:pt x="5227" y="5007"/>
                  </a:lnTo>
                  <a:lnTo>
                    <a:pt x="5349" y="4933"/>
                  </a:lnTo>
                  <a:lnTo>
                    <a:pt x="5447" y="4860"/>
                  </a:lnTo>
                  <a:lnTo>
                    <a:pt x="5642" y="4665"/>
                  </a:lnTo>
                  <a:lnTo>
                    <a:pt x="5838" y="4518"/>
                  </a:lnTo>
                  <a:lnTo>
                    <a:pt x="6009" y="4421"/>
                  </a:lnTo>
                  <a:lnTo>
                    <a:pt x="6131" y="4372"/>
                  </a:lnTo>
                  <a:lnTo>
                    <a:pt x="6204" y="4396"/>
                  </a:lnTo>
                  <a:lnTo>
                    <a:pt x="6253" y="4445"/>
                  </a:lnTo>
                  <a:lnTo>
                    <a:pt x="6302" y="4494"/>
                  </a:lnTo>
                  <a:lnTo>
                    <a:pt x="6302" y="4567"/>
                  </a:lnTo>
                  <a:lnTo>
                    <a:pt x="6326" y="4640"/>
                  </a:lnTo>
                  <a:lnTo>
                    <a:pt x="6375" y="4714"/>
                  </a:lnTo>
                  <a:lnTo>
                    <a:pt x="6424" y="4738"/>
                  </a:lnTo>
                  <a:lnTo>
                    <a:pt x="6497" y="4763"/>
                  </a:lnTo>
                  <a:lnTo>
                    <a:pt x="6595" y="4787"/>
                  </a:lnTo>
                  <a:lnTo>
                    <a:pt x="6693" y="4811"/>
                  </a:lnTo>
                  <a:lnTo>
                    <a:pt x="6790" y="4885"/>
                  </a:lnTo>
                  <a:lnTo>
                    <a:pt x="6888" y="4958"/>
                  </a:lnTo>
                  <a:lnTo>
                    <a:pt x="6937" y="5031"/>
                  </a:lnTo>
                  <a:lnTo>
                    <a:pt x="6961" y="5153"/>
                  </a:lnTo>
                  <a:lnTo>
                    <a:pt x="6937" y="5251"/>
                  </a:lnTo>
                  <a:lnTo>
                    <a:pt x="6888" y="5324"/>
                  </a:lnTo>
                  <a:lnTo>
                    <a:pt x="6790" y="5398"/>
                  </a:lnTo>
                  <a:lnTo>
                    <a:pt x="6693" y="5471"/>
                  </a:lnTo>
                  <a:lnTo>
                    <a:pt x="6595" y="5520"/>
                  </a:lnTo>
                  <a:lnTo>
                    <a:pt x="6497" y="5520"/>
                  </a:lnTo>
                  <a:lnTo>
                    <a:pt x="6399" y="5544"/>
                  </a:lnTo>
                  <a:lnTo>
                    <a:pt x="6253" y="5642"/>
                  </a:lnTo>
                  <a:lnTo>
                    <a:pt x="6082" y="5764"/>
                  </a:lnTo>
                  <a:lnTo>
                    <a:pt x="5935" y="5910"/>
                  </a:lnTo>
                  <a:lnTo>
                    <a:pt x="5764" y="6057"/>
                  </a:lnTo>
                  <a:lnTo>
                    <a:pt x="5594" y="6179"/>
                  </a:lnTo>
                  <a:lnTo>
                    <a:pt x="5471" y="6252"/>
                  </a:lnTo>
                  <a:lnTo>
                    <a:pt x="5349" y="6277"/>
                  </a:lnTo>
                  <a:lnTo>
                    <a:pt x="5227" y="6326"/>
                  </a:lnTo>
                  <a:lnTo>
                    <a:pt x="5056" y="6448"/>
                  </a:lnTo>
                  <a:lnTo>
                    <a:pt x="4812" y="6643"/>
                  </a:lnTo>
                  <a:lnTo>
                    <a:pt x="4568" y="6887"/>
                  </a:lnTo>
                  <a:lnTo>
                    <a:pt x="4226" y="7229"/>
                  </a:lnTo>
                  <a:lnTo>
                    <a:pt x="4104" y="7327"/>
                  </a:lnTo>
                  <a:lnTo>
                    <a:pt x="3957" y="7449"/>
                  </a:lnTo>
                  <a:lnTo>
                    <a:pt x="3640" y="7644"/>
                  </a:lnTo>
                  <a:lnTo>
                    <a:pt x="3347" y="7767"/>
                  </a:lnTo>
                  <a:lnTo>
                    <a:pt x="3200" y="7791"/>
                  </a:lnTo>
                  <a:lnTo>
                    <a:pt x="3078" y="7815"/>
                  </a:lnTo>
                  <a:lnTo>
                    <a:pt x="2834" y="7815"/>
                  </a:lnTo>
                  <a:lnTo>
                    <a:pt x="2614" y="7864"/>
                  </a:lnTo>
                  <a:lnTo>
                    <a:pt x="2443" y="7938"/>
                  </a:lnTo>
                  <a:lnTo>
                    <a:pt x="2321" y="8011"/>
                  </a:lnTo>
                  <a:lnTo>
                    <a:pt x="2248" y="8084"/>
                  </a:lnTo>
                  <a:lnTo>
                    <a:pt x="2174" y="8182"/>
                  </a:lnTo>
                  <a:lnTo>
                    <a:pt x="2125" y="8279"/>
                  </a:lnTo>
                  <a:lnTo>
                    <a:pt x="2125" y="8377"/>
                  </a:lnTo>
                  <a:lnTo>
                    <a:pt x="2125" y="8475"/>
                  </a:lnTo>
                  <a:lnTo>
                    <a:pt x="2174" y="8573"/>
                  </a:lnTo>
                  <a:lnTo>
                    <a:pt x="2248" y="8670"/>
                  </a:lnTo>
                  <a:lnTo>
                    <a:pt x="2321" y="8768"/>
                  </a:lnTo>
                  <a:lnTo>
                    <a:pt x="2394" y="8841"/>
                  </a:lnTo>
                  <a:lnTo>
                    <a:pt x="2492" y="8890"/>
                  </a:lnTo>
                  <a:lnTo>
                    <a:pt x="2614" y="8939"/>
                  </a:lnTo>
                  <a:lnTo>
                    <a:pt x="2687" y="8939"/>
                  </a:lnTo>
                  <a:lnTo>
                    <a:pt x="2809" y="8988"/>
                  </a:lnTo>
                  <a:lnTo>
                    <a:pt x="2956" y="9085"/>
                  </a:lnTo>
                  <a:lnTo>
                    <a:pt x="3151" y="9232"/>
                  </a:lnTo>
                  <a:lnTo>
                    <a:pt x="3371" y="9427"/>
                  </a:lnTo>
                  <a:lnTo>
                    <a:pt x="3566" y="9623"/>
                  </a:lnTo>
                  <a:lnTo>
                    <a:pt x="3762" y="9769"/>
                  </a:lnTo>
                  <a:lnTo>
                    <a:pt x="3908" y="9867"/>
                  </a:lnTo>
                  <a:lnTo>
                    <a:pt x="4030" y="9891"/>
                  </a:lnTo>
                  <a:lnTo>
                    <a:pt x="4177" y="9867"/>
                  </a:lnTo>
                  <a:lnTo>
                    <a:pt x="4250" y="9843"/>
                  </a:lnTo>
                  <a:lnTo>
                    <a:pt x="4324" y="9818"/>
                  </a:lnTo>
                  <a:lnTo>
                    <a:pt x="4372" y="9769"/>
                  </a:lnTo>
                  <a:lnTo>
                    <a:pt x="4494" y="9745"/>
                  </a:lnTo>
                  <a:lnTo>
                    <a:pt x="4641" y="9720"/>
                  </a:lnTo>
                  <a:lnTo>
                    <a:pt x="4959" y="9720"/>
                  </a:lnTo>
                  <a:lnTo>
                    <a:pt x="5105" y="9769"/>
                  </a:lnTo>
                  <a:lnTo>
                    <a:pt x="5252" y="9818"/>
                  </a:lnTo>
                  <a:lnTo>
                    <a:pt x="5349" y="9916"/>
                  </a:lnTo>
                  <a:lnTo>
                    <a:pt x="5447" y="9989"/>
                  </a:lnTo>
                  <a:lnTo>
                    <a:pt x="5545" y="10038"/>
                  </a:lnTo>
                  <a:lnTo>
                    <a:pt x="5642" y="10087"/>
                  </a:lnTo>
                  <a:lnTo>
                    <a:pt x="5740" y="10087"/>
                  </a:lnTo>
                  <a:lnTo>
                    <a:pt x="5838" y="10136"/>
                  </a:lnTo>
                  <a:lnTo>
                    <a:pt x="5984" y="10209"/>
                  </a:lnTo>
                  <a:lnTo>
                    <a:pt x="6155" y="10331"/>
                  </a:lnTo>
                  <a:lnTo>
                    <a:pt x="6302" y="10478"/>
                  </a:lnTo>
                  <a:lnTo>
                    <a:pt x="6473" y="10624"/>
                  </a:lnTo>
                  <a:lnTo>
                    <a:pt x="6644" y="10746"/>
                  </a:lnTo>
                  <a:lnTo>
                    <a:pt x="6790" y="10819"/>
                  </a:lnTo>
                  <a:lnTo>
                    <a:pt x="6888" y="10844"/>
                  </a:lnTo>
                  <a:lnTo>
                    <a:pt x="6961" y="10868"/>
                  </a:lnTo>
                  <a:lnTo>
                    <a:pt x="7083" y="10917"/>
                  </a:lnTo>
                  <a:lnTo>
                    <a:pt x="7181" y="10966"/>
                  </a:lnTo>
                  <a:lnTo>
                    <a:pt x="7254" y="11039"/>
                  </a:lnTo>
                  <a:lnTo>
                    <a:pt x="7352" y="11113"/>
                  </a:lnTo>
                  <a:lnTo>
                    <a:pt x="7450" y="11186"/>
                  </a:lnTo>
                  <a:lnTo>
                    <a:pt x="7547" y="11210"/>
                  </a:lnTo>
                  <a:lnTo>
                    <a:pt x="7645" y="11235"/>
                  </a:lnTo>
                  <a:lnTo>
                    <a:pt x="7743" y="11259"/>
                  </a:lnTo>
                  <a:lnTo>
                    <a:pt x="7840" y="11283"/>
                  </a:lnTo>
                  <a:lnTo>
                    <a:pt x="7938" y="11357"/>
                  </a:lnTo>
                  <a:lnTo>
                    <a:pt x="8036" y="11430"/>
                  </a:lnTo>
                  <a:lnTo>
                    <a:pt x="8109" y="11528"/>
                  </a:lnTo>
                  <a:lnTo>
                    <a:pt x="8158" y="11625"/>
                  </a:lnTo>
                  <a:lnTo>
                    <a:pt x="8207" y="11723"/>
                  </a:lnTo>
                  <a:lnTo>
                    <a:pt x="8207" y="11796"/>
                  </a:lnTo>
                  <a:lnTo>
                    <a:pt x="8207" y="11894"/>
                  </a:lnTo>
                  <a:lnTo>
                    <a:pt x="8158" y="11992"/>
                  </a:lnTo>
                  <a:lnTo>
                    <a:pt x="8109" y="12089"/>
                  </a:lnTo>
                  <a:lnTo>
                    <a:pt x="8036" y="12187"/>
                  </a:lnTo>
                  <a:lnTo>
                    <a:pt x="7963" y="12285"/>
                  </a:lnTo>
                  <a:lnTo>
                    <a:pt x="7889" y="12383"/>
                  </a:lnTo>
                  <a:lnTo>
                    <a:pt x="7840" y="12480"/>
                  </a:lnTo>
                  <a:lnTo>
                    <a:pt x="7840" y="12578"/>
                  </a:lnTo>
                  <a:lnTo>
                    <a:pt x="7816" y="12676"/>
                  </a:lnTo>
                  <a:lnTo>
                    <a:pt x="7718" y="12822"/>
                  </a:lnTo>
                  <a:lnTo>
                    <a:pt x="7596" y="12969"/>
                  </a:lnTo>
                  <a:lnTo>
                    <a:pt x="7450" y="13140"/>
                  </a:lnTo>
                  <a:lnTo>
                    <a:pt x="7303" y="13311"/>
                  </a:lnTo>
                  <a:lnTo>
                    <a:pt x="7181" y="13457"/>
                  </a:lnTo>
                  <a:lnTo>
                    <a:pt x="7108" y="13604"/>
                  </a:lnTo>
                  <a:lnTo>
                    <a:pt x="7083" y="13701"/>
                  </a:lnTo>
                  <a:lnTo>
                    <a:pt x="7034" y="13823"/>
                  </a:lnTo>
                  <a:lnTo>
                    <a:pt x="6961" y="13970"/>
                  </a:lnTo>
                  <a:lnTo>
                    <a:pt x="6839" y="14117"/>
                  </a:lnTo>
                  <a:lnTo>
                    <a:pt x="6693" y="14288"/>
                  </a:lnTo>
                  <a:lnTo>
                    <a:pt x="6546" y="14434"/>
                  </a:lnTo>
                  <a:lnTo>
                    <a:pt x="6424" y="14605"/>
                  </a:lnTo>
                  <a:lnTo>
                    <a:pt x="6351" y="14752"/>
                  </a:lnTo>
                  <a:lnTo>
                    <a:pt x="6302" y="14849"/>
                  </a:lnTo>
                  <a:lnTo>
                    <a:pt x="6277" y="14947"/>
                  </a:lnTo>
                  <a:lnTo>
                    <a:pt x="6229" y="15069"/>
                  </a:lnTo>
                  <a:lnTo>
                    <a:pt x="6131" y="15216"/>
                  </a:lnTo>
                  <a:lnTo>
                    <a:pt x="6033" y="15338"/>
                  </a:lnTo>
                  <a:lnTo>
                    <a:pt x="5911" y="15460"/>
                  </a:lnTo>
                  <a:lnTo>
                    <a:pt x="5813" y="15582"/>
                  </a:lnTo>
                  <a:lnTo>
                    <a:pt x="5764" y="15704"/>
                  </a:lnTo>
                  <a:lnTo>
                    <a:pt x="5740" y="15802"/>
                  </a:lnTo>
                  <a:lnTo>
                    <a:pt x="5764" y="15973"/>
                  </a:lnTo>
                  <a:lnTo>
                    <a:pt x="5789" y="16046"/>
                  </a:lnTo>
                  <a:lnTo>
                    <a:pt x="5838" y="16095"/>
                  </a:lnTo>
                  <a:lnTo>
                    <a:pt x="5862" y="16144"/>
                  </a:lnTo>
                  <a:lnTo>
                    <a:pt x="5911" y="16217"/>
                  </a:lnTo>
                  <a:lnTo>
                    <a:pt x="5935" y="16388"/>
                  </a:lnTo>
                  <a:lnTo>
                    <a:pt x="5911" y="16461"/>
                  </a:lnTo>
                  <a:lnTo>
                    <a:pt x="5862" y="16510"/>
                  </a:lnTo>
                  <a:lnTo>
                    <a:pt x="5813" y="16559"/>
                  </a:lnTo>
                  <a:lnTo>
                    <a:pt x="5642" y="16559"/>
                  </a:lnTo>
                  <a:lnTo>
                    <a:pt x="5545" y="16510"/>
                  </a:lnTo>
                  <a:lnTo>
                    <a:pt x="5447" y="16461"/>
                  </a:lnTo>
                  <a:lnTo>
                    <a:pt x="5349" y="16388"/>
                  </a:lnTo>
                  <a:lnTo>
                    <a:pt x="5276" y="16266"/>
                  </a:lnTo>
                  <a:lnTo>
                    <a:pt x="5227" y="16119"/>
                  </a:lnTo>
                  <a:lnTo>
                    <a:pt x="5178" y="15973"/>
                  </a:lnTo>
                  <a:lnTo>
                    <a:pt x="5178" y="15802"/>
                  </a:lnTo>
                  <a:lnTo>
                    <a:pt x="5154" y="15655"/>
                  </a:lnTo>
                  <a:lnTo>
                    <a:pt x="5105" y="15484"/>
                  </a:lnTo>
                  <a:lnTo>
                    <a:pt x="5056" y="15338"/>
                  </a:lnTo>
                  <a:lnTo>
                    <a:pt x="4983" y="15240"/>
                  </a:lnTo>
                  <a:lnTo>
                    <a:pt x="4934" y="15191"/>
                  </a:lnTo>
                  <a:lnTo>
                    <a:pt x="4910" y="15093"/>
                  </a:lnTo>
                  <a:lnTo>
                    <a:pt x="4836" y="14849"/>
                  </a:lnTo>
                  <a:lnTo>
                    <a:pt x="4812" y="14556"/>
                  </a:lnTo>
                  <a:lnTo>
                    <a:pt x="4788" y="14214"/>
                  </a:lnTo>
                  <a:lnTo>
                    <a:pt x="4788" y="13970"/>
                  </a:lnTo>
                  <a:lnTo>
                    <a:pt x="4788" y="13799"/>
                  </a:lnTo>
                  <a:lnTo>
                    <a:pt x="4739" y="13604"/>
                  </a:lnTo>
                  <a:lnTo>
                    <a:pt x="4714" y="13433"/>
                  </a:lnTo>
                  <a:lnTo>
                    <a:pt x="4641" y="13237"/>
                  </a:lnTo>
                  <a:lnTo>
                    <a:pt x="4568" y="13066"/>
                  </a:lnTo>
                  <a:lnTo>
                    <a:pt x="4494" y="12920"/>
                  </a:lnTo>
                  <a:lnTo>
                    <a:pt x="4397" y="12773"/>
                  </a:lnTo>
                  <a:lnTo>
                    <a:pt x="4324" y="12676"/>
                  </a:lnTo>
                  <a:lnTo>
                    <a:pt x="4128" y="12456"/>
                  </a:lnTo>
                  <a:lnTo>
                    <a:pt x="3982" y="12260"/>
                  </a:lnTo>
                  <a:lnTo>
                    <a:pt x="3884" y="12114"/>
                  </a:lnTo>
                  <a:lnTo>
                    <a:pt x="3835" y="11992"/>
                  </a:lnTo>
                  <a:lnTo>
                    <a:pt x="3811" y="11845"/>
                  </a:lnTo>
                  <a:lnTo>
                    <a:pt x="3786" y="11772"/>
                  </a:lnTo>
                  <a:lnTo>
                    <a:pt x="3737" y="11723"/>
                  </a:lnTo>
                  <a:lnTo>
                    <a:pt x="3713" y="11650"/>
                  </a:lnTo>
                  <a:lnTo>
                    <a:pt x="3664" y="11528"/>
                  </a:lnTo>
                  <a:lnTo>
                    <a:pt x="3664" y="11381"/>
                  </a:lnTo>
                  <a:lnTo>
                    <a:pt x="3640" y="11235"/>
                  </a:lnTo>
                  <a:lnTo>
                    <a:pt x="3664" y="11088"/>
                  </a:lnTo>
                  <a:lnTo>
                    <a:pt x="3664" y="10942"/>
                  </a:lnTo>
                  <a:lnTo>
                    <a:pt x="3713" y="10819"/>
                  </a:lnTo>
                  <a:lnTo>
                    <a:pt x="3737" y="10771"/>
                  </a:lnTo>
                  <a:lnTo>
                    <a:pt x="3786" y="10697"/>
                  </a:lnTo>
                  <a:lnTo>
                    <a:pt x="3811" y="10648"/>
                  </a:lnTo>
                  <a:lnTo>
                    <a:pt x="3835" y="10478"/>
                  </a:lnTo>
                  <a:lnTo>
                    <a:pt x="3811" y="10307"/>
                  </a:lnTo>
                  <a:lnTo>
                    <a:pt x="3786" y="10233"/>
                  </a:lnTo>
                  <a:lnTo>
                    <a:pt x="3737" y="10184"/>
                  </a:lnTo>
                  <a:lnTo>
                    <a:pt x="3689" y="10160"/>
                  </a:lnTo>
                  <a:lnTo>
                    <a:pt x="3615" y="10111"/>
                  </a:lnTo>
                  <a:lnTo>
                    <a:pt x="3444" y="10087"/>
                  </a:lnTo>
                  <a:lnTo>
                    <a:pt x="3347" y="10062"/>
                  </a:lnTo>
                  <a:lnTo>
                    <a:pt x="3200" y="9989"/>
                  </a:lnTo>
                  <a:lnTo>
                    <a:pt x="3054" y="9867"/>
                  </a:lnTo>
                  <a:lnTo>
                    <a:pt x="2883" y="9720"/>
                  </a:lnTo>
                  <a:lnTo>
                    <a:pt x="2712" y="9574"/>
                  </a:lnTo>
                  <a:lnTo>
                    <a:pt x="2565" y="9452"/>
                  </a:lnTo>
                  <a:lnTo>
                    <a:pt x="2419" y="9354"/>
                  </a:lnTo>
                  <a:lnTo>
                    <a:pt x="2321" y="9330"/>
                  </a:lnTo>
                  <a:lnTo>
                    <a:pt x="2199" y="9281"/>
                  </a:lnTo>
                  <a:lnTo>
                    <a:pt x="2003" y="9159"/>
                  </a:lnTo>
                  <a:lnTo>
                    <a:pt x="1784" y="8988"/>
                  </a:lnTo>
                  <a:lnTo>
                    <a:pt x="1539" y="8768"/>
                  </a:lnTo>
                  <a:lnTo>
                    <a:pt x="1246" y="8402"/>
                  </a:lnTo>
                  <a:lnTo>
                    <a:pt x="1078" y="8185"/>
                  </a:lnTo>
                  <a:lnTo>
                    <a:pt x="1124" y="7840"/>
                  </a:lnTo>
                  <a:lnTo>
                    <a:pt x="1197" y="7473"/>
                  </a:lnTo>
                  <a:lnTo>
                    <a:pt x="1295" y="7132"/>
                  </a:lnTo>
                  <a:lnTo>
                    <a:pt x="1393" y="6790"/>
                  </a:lnTo>
                  <a:lnTo>
                    <a:pt x="1515" y="6448"/>
                  </a:lnTo>
                  <a:lnTo>
                    <a:pt x="1637" y="6106"/>
                  </a:lnTo>
                  <a:lnTo>
                    <a:pt x="1784" y="5788"/>
                  </a:lnTo>
                  <a:lnTo>
                    <a:pt x="1954" y="5471"/>
                  </a:lnTo>
                  <a:lnTo>
                    <a:pt x="2125" y="5153"/>
                  </a:lnTo>
                  <a:lnTo>
                    <a:pt x="2296" y="4860"/>
                  </a:lnTo>
                  <a:lnTo>
                    <a:pt x="2516" y="4567"/>
                  </a:lnTo>
                  <a:lnTo>
                    <a:pt x="2712" y="4298"/>
                  </a:lnTo>
                  <a:lnTo>
                    <a:pt x="3151" y="3737"/>
                  </a:lnTo>
                  <a:lnTo>
                    <a:pt x="3664" y="3248"/>
                  </a:lnTo>
                  <a:lnTo>
                    <a:pt x="4079" y="3248"/>
                  </a:lnTo>
                  <a:lnTo>
                    <a:pt x="4299" y="3297"/>
                  </a:lnTo>
                  <a:lnTo>
                    <a:pt x="4470" y="3346"/>
                  </a:lnTo>
                  <a:lnTo>
                    <a:pt x="4592" y="3419"/>
                  </a:lnTo>
                  <a:lnTo>
                    <a:pt x="4690" y="3493"/>
                  </a:lnTo>
                  <a:lnTo>
                    <a:pt x="4788" y="3517"/>
                  </a:lnTo>
                  <a:lnTo>
                    <a:pt x="4885" y="3493"/>
                  </a:lnTo>
                  <a:lnTo>
                    <a:pt x="4983" y="3419"/>
                  </a:lnTo>
                  <a:lnTo>
                    <a:pt x="5056" y="3346"/>
                  </a:lnTo>
                  <a:lnTo>
                    <a:pt x="5178" y="3297"/>
                  </a:lnTo>
                  <a:lnTo>
                    <a:pt x="5276" y="3248"/>
                  </a:lnTo>
                  <a:lnTo>
                    <a:pt x="5349" y="3248"/>
                  </a:lnTo>
                  <a:lnTo>
                    <a:pt x="5471" y="3199"/>
                  </a:lnTo>
                  <a:lnTo>
                    <a:pt x="5594" y="3126"/>
                  </a:lnTo>
                  <a:lnTo>
                    <a:pt x="5764" y="3004"/>
                  </a:lnTo>
                  <a:lnTo>
                    <a:pt x="5935" y="2858"/>
                  </a:lnTo>
                  <a:lnTo>
                    <a:pt x="6131" y="2711"/>
                  </a:lnTo>
                  <a:lnTo>
                    <a:pt x="6375" y="2589"/>
                  </a:lnTo>
                  <a:lnTo>
                    <a:pt x="6619" y="2516"/>
                  </a:lnTo>
                  <a:lnTo>
                    <a:pt x="6888" y="2467"/>
                  </a:lnTo>
                  <a:close/>
                  <a:moveTo>
                    <a:pt x="9379" y="0"/>
                  </a:moveTo>
                  <a:lnTo>
                    <a:pt x="8891" y="24"/>
                  </a:lnTo>
                  <a:lnTo>
                    <a:pt x="8427" y="49"/>
                  </a:lnTo>
                  <a:lnTo>
                    <a:pt x="7963" y="122"/>
                  </a:lnTo>
                  <a:lnTo>
                    <a:pt x="7499" y="195"/>
                  </a:lnTo>
                  <a:lnTo>
                    <a:pt x="7034" y="293"/>
                  </a:lnTo>
                  <a:lnTo>
                    <a:pt x="6595" y="440"/>
                  </a:lnTo>
                  <a:lnTo>
                    <a:pt x="6155" y="586"/>
                  </a:lnTo>
                  <a:lnTo>
                    <a:pt x="5740" y="733"/>
                  </a:lnTo>
                  <a:lnTo>
                    <a:pt x="5325" y="928"/>
                  </a:lnTo>
                  <a:lnTo>
                    <a:pt x="4910" y="1148"/>
                  </a:lnTo>
                  <a:lnTo>
                    <a:pt x="4519" y="1368"/>
                  </a:lnTo>
                  <a:lnTo>
                    <a:pt x="4128" y="1612"/>
                  </a:lnTo>
                  <a:lnTo>
                    <a:pt x="3762" y="1881"/>
                  </a:lnTo>
                  <a:lnTo>
                    <a:pt x="3420" y="2149"/>
                  </a:lnTo>
                  <a:lnTo>
                    <a:pt x="3078" y="2442"/>
                  </a:lnTo>
                  <a:lnTo>
                    <a:pt x="2760" y="2760"/>
                  </a:lnTo>
                  <a:lnTo>
                    <a:pt x="2443" y="3077"/>
                  </a:lnTo>
                  <a:lnTo>
                    <a:pt x="2150" y="3419"/>
                  </a:lnTo>
                  <a:lnTo>
                    <a:pt x="1881" y="3761"/>
                  </a:lnTo>
                  <a:lnTo>
                    <a:pt x="1613" y="4128"/>
                  </a:lnTo>
                  <a:lnTo>
                    <a:pt x="1368" y="4518"/>
                  </a:lnTo>
                  <a:lnTo>
                    <a:pt x="1149" y="4909"/>
                  </a:lnTo>
                  <a:lnTo>
                    <a:pt x="929" y="5324"/>
                  </a:lnTo>
                  <a:lnTo>
                    <a:pt x="733" y="5739"/>
                  </a:lnTo>
                  <a:lnTo>
                    <a:pt x="587" y="6155"/>
                  </a:lnTo>
                  <a:lnTo>
                    <a:pt x="440" y="6594"/>
                  </a:lnTo>
                  <a:lnTo>
                    <a:pt x="294" y="7034"/>
                  </a:lnTo>
                  <a:lnTo>
                    <a:pt x="196" y="7498"/>
                  </a:lnTo>
                  <a:lnTo>
                    <a:pt x="123" y="7962"/>
                  </a:lnTo>
                  <a:lnTo>
                    <a:pt x="49" y="8426"/>
                  </a:lnTo>
                  <a:lnTo>
                    <a:pt x="25" y="8890"/>
                  </a:lnTo>
                  <a:lnTo>
                    <a:pt x="1" y="9378"/>
                  </a:lnTo>
                  <a:lnTo>
                    <a:pt x="25" y="9867"/>
                  </a:lnTo>
                  <a:lnTo>
                    <a:pt x="49" y="10331"/>
                  </a:lnTo>
                  <a:lnTo>
                    <a:pt x="123" y="10795"/>
                  </a:lnTo>
                  <a:lnTo>
                    <a:pt x="196" y="11259"/>
                  </a:lnTo>
                  <a:lnTo>
                    <a:pt x="294" y="11723"/>
                  </a:lnTo>
                  <a:lnTo>
                    <a:pt x="440" y="12163"/>
                  </a:lnTo>
                  <a:lnTo>
                    <a:pt x="587" y="12602"/>
                  </a:lnTo>
                  <a:lnTo>
                    <a:pt x="733" y="13018"/>
                  </a:lnTo>
                  <a:lnTo>
                    <a:pt x="929" y="13433"/>
                  </a:lnTo>
                  <a:lnTo>
                    <a:pt x="1149" y="13848"/>
                  </a:lnTo>
                  <a:lnTo>
                    <a:pt x="1368" y="14239"/>
                  </a:lnTo>
                  <a:lnTo>
                    <a:pt x="1613" y="14629"/>
                  </a:lnTo>
                  <a:lnTo>
                    <a:pt x="1881" y="14996"/>
                  </a:lnTo>
                  <a:lnTo>
                    <a:pt x="2150" y="15338"/>
                  </a:lnTo>
                  <a:lnTo>
                    <a:pt x="2443" y="15680"/>
                  </a:lnTo>
                  <a:lnTo>
                    <a:pt x="2760" y="15997"/>
                  </a:lnTo>
                  <a:lnTo>
                    <a:pt x="3078" y="16315"/>
                  </a:lnTo>
                  <a:lnTo>
                    <a:pt x="3420" y="16608"/>
                  </a:lnTo>
                  <a:lnTo>
                    <a:pt x="3762" y="16876"/>
                  </a:lnTo>
                  <a:lnTo>
                    <a:pt x="4128" y="17145"/>
                  </a:lnTo>
                  <a:lnTo>
                    <a:pt x="4519" y="17389"/>
                  </a:lnTo>
                  <a:lnTo>
                    <a:pt x="4910" y="17609"/>
                  </a:lnTo>
                  <a:lnTo>
                    <a:pt x="5325" y="17829"/>
                  </a:lnTo>
                  <a:lnTo>
                    <a:pt x="5740" y="18024"/>
                  </a:lnTo>
                  <a:lnTo>
                    <a:pt x="6155" y="18171"/>
                  </a:lnTo>
                  <a:lnTo>
                    <a:pt x="6595" y="18317"/>
                  </a:lnTo>
                  <a:lnTo>
                    <a:pt x="7034" y="18464"/>
                  </a:lnTo>
                  <a:lnTo>
                    <a:pt x="7499" y="18562"/>
                  </a:lnTo>
                  <a:lnTo>
                    <a:pt x="7963" y="18635"/>
                  </a:lnTo>
                  <a:lnTo>
                    <a:pt x="8427" y="18708"/>
                  </a:lnTo>
                  <a:lnTo>
                    <a:pt x="8891" y="18733"/>
                  </a:lnTo>
                  <a:lnTo>
                    <a:pt x="9379" y="18757"/>
                  </a:lnTo>
                  <a:lnTo>
                    <a:pt x="9868" y="18733"/>
                  </a:lnTo>
                  <a:lnTo>
                    <a:pt x="10332" y="18708"/>
                  </a:lnTo>
                  <a:lnTo>
                    <a:pt x="10796" y="18635"/>
                  </a:lnTo>
                  <a:lnTo>
                    <a:pt x="11260" y="18562"/>
                  </a:lnTo>
                  <a:lnTo>
                    <a:pt x="11724" y="18464"/>
                  </a:lnTo>
                  <a:lnTo>
                    <a:pt x="12163" y="18317"/>
                  </a:lnTo>
                  <a:lnTo>
                    <a:pt x="12603" y="18171"/>
                  </a:lnTo>
                  <a:lnTo>
                    <a:pt x="13018" y="18024"/>
                  </a:lnTo>
                  <a:lnTo>
                    <a:pt x="13433" y="17829"/>
                  </a:lnTo>
                  <a:lnTo>
                    <a:pt x="13848" y="17609"/>
                  </a:lnTo>
                  <a:lnTo>
                    <a:pt x="14239" y="17389"/>
                  </a:lnTo>
                  <a:lnTo>
                    <a:pt x="14630" y="17145"/>
                  </a:lnTo>
                  <a:lnTo>
                    <a:pt x="14996" y="16876"/>
                  </a:lnTo>
                  <a:lnTo>
                    <a:pt x="15338" y="16608"/>
                  </a:lnTo>
                  <a:lnTo>
                    <a:pt x="15680" y="16315"/>
                  </a:lnTo>
                  <a:lnTo>
                    <a:pt x="15998" y="15997"/>
                  </a:lnTo>
                  <a:lnTo>
                    <a:pt x="16315" y="15680"/>
                  </a:lnTo>
                  <a:lnTo>
                    <a:pt x="16608" y="15338"/>
                  </a:lnTo>
                  <a:lnTo>
                    <a:pt x="16877" y="14996"/>
                  </a:lnTo>
                  <a:lnTo>
                    <a:pt x="17146" y="14629"/>
                  </a:lnTo>
                  <a:lnTo>
                    <a:pt x="17390" y="14239"/>
                  </a:lnTo>
                  <a:lnTo>
                    <a:pt x="17610" y="13848"/>
                  </a:lnTo>
                  <a:lnTo>
                    <a:pt x="17829" y="13433"/>
                  </a:lnTo>
                  <a:lnTo>
                    <a:pt x="18025" y="13018"/>
                  </a:lnTo>
                  <a:lnTo>
                    <a:pt x="18171" y="12602"/>
                  </a:lnTo>
                  <a:lnTo>
                    <a:pt x="18318" y="12163"/>
                  </a:lnTo>
                  <a:lnTo>
                    <a:pt x="18464" y="11723"/>
                  </a:lnTo>
                  <a:lnTo>
                    <a:pt x="18562" y="11259"/>
                  </a:lnTo>
                  <a:lnTo>
                    <a:pt x="18635" y="10795"/>
                  </a:lnTo>
                  <a:lnTo>
                    <a:pt x="18709" y="10331"/>
                  </a:lnTo>
                  <a:lnTo>
                    <a:pt x="18733" y="9867"/>
                  </a:lnTo>
                  <a:lnTo>
                    <a:pt x="18758" y="9378"/>
                  </a:lnTo>
                  <a:lnTo>
                    <a:pt x="18733" y="8890"/>
                  </a:lnTo>
                  <a:lnTo>
                    <a:pt x="18709" y="8426"/>
                  </a:lnTo>
                  <a:lnTo>
                    <a:pt x="18635" y="7962"/>
                  </a:lnTo>
                  <a:lnTo>
                    <a:pt x="18562" y="7498"/>
                  </a:lnTo>
                  <a:lnTo>
                    <a:pt x="18464" y="7034"/>
                  </a:lnTo>
                  <a:lnTo>
                    <a:pt x="18318" y="6594"/>
                  </a:lnTo>
                  <a:lnTo>
                    <a:pt x="18171" y="6155"/>
                  </a:lnTo>
                  <a:lnTo>
                    <a:pt x="18025" y="5739"/>
                  </a:lnTo>
                  <a:lnTo>
                    <a:pt x="17829" y="5324"/>
                  </a:lnTo>
                  <a:lnTo>
                    <a:pt x="17610" y="4909"/>
                  </a:lnTo>
                  <a:lnTo>
                    <a:pt x="17390" y="4518"/>
                  </a:lnTo>
                  <a:lnTo>
                    <a:pt x="17146" y="4128"/>
                  </a:lnTo>
                  <a:lnTo>
                    <a:pt x="16877" y="3761"/>
                  </a:lnTo>
                  <a:lnTo>
                    <a:pt x="16608" y="3419"/>
                  </a:lnTo>
                  <a:lnTo>
                    <a:pt x="16315" y="3077"/>
                  </a:lnTo>
                  <a:lnTo>
                    <a:pt x="15998" y="2760"/>
                  </a:lnTo>
                  <a:lnTo>
                    <a:pt x="15680" y="2442"/>
                  </a:lnTo>
                  <a:lnTo>
                    <a:pt x="15338" y="2149"/>
                  </a:lnTo>
                  <a:lnTo>
                    <a:pt x="14996" y="1881"/>
                  </a:lnTo>
                  <a:lnTo>
                    <a:pt x="14630" y="1612"/>
                  </a:lnTo>
                  <a:lnTo>
                    <a:pt x="14239" y="1368"/>
                  </a:lnTo>
                  <a:lnTo>
                    <a:pt x="13848" y="1148"/>
                  </a:lnTo>
                  <a:lnTo>
                    <a:pt x="13433" y="928"/>
                  </a:lnTo>
                  <a:lnTo>
                    <a:pt x="13018" y="733"/>
                  </a:lnTo>
                  <a:lnTo>
                    <a:pt x="12603" y="586"/>
                  </a:lnTo>
                  <a:lnTo>
                    <a:pt x="12163" y="440"/>
                  </a:lnTo>
                  <a:lnTo>
                    <a:pt x="11724" y="293"/>
                  </a:lnTo>
                  <a:lnTo>
                    <a:pt x="11260" y="195"/>
                  </a:lnTo>
                  <a:lnTo>
                    <a:pt x="10796" y="122"/>
                  </a:lnTo>
                  <a:lnTo>
                    <a:pt x="10332" y="49"/>
                  </a:lnTo>
                  <a:lnTo>
                    <a:pt x="9868" y="24"/>
                  </a:lnTo>
                  <a:lnTo>
                    <a:pt x="9379" y="0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908304" y="875813"/>
            <a:ext cx="5440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spc="600" dirty="0">
                <a:solidFill>
                  <a:schemeClr val="bg1"/>
                </a:solidFill>
                <a:latin typeface="Constantia" panose="02030602050306030303" pitchFamily="18" charset="0"/>
              </a:rPr>
              <a:t>THANK YOU !!</a:t>
            </a:r>
          </a:p>
        </p:txBody>
      </p:sp>
    </p:spTree>
    <p:extLst>
      <p:ext uri="{BB962C8B-B14F-4D97-AF65-F5344CB8AC3E}">
        <p14:creationId xmlns:p14="http://schemas.microsoft.com/office/powerpoint/2010/main" val="221401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5035</TotalTime>
  <Words>343</Words>
  <Application>Microsoft Office PowerPoint</Application>
  <PresentationFormat>Widescreen</PresentationFormat>
  <Paragraphs>75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20" baseType="lpstr">
      <vt:lpstr>Adobe Heiti Std R</vt:lpstr>
      <vt:lpstr>Arial</vt:lpstr>
      <vt:lpstr>Arial Unicode MS</vt:lpstr>
      <vt:lpstr>Calibri</vt:lpstr>
      <vt:lpstr>Calibri Light</vt:lpstr>
      <vt:lpstr>Constantia</vt:lpstr>
      <vt:lpstr>London Tube</vt:lpstr>
      <vt:lpstr>Symbol</vt:lpstr>
      <vt:lpstr>Times New Roman</vt:lpstr>
      <vt:lpstr>Wingdings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Transforming Agriculture through Diversification and Entrepreneurship (TRADE)</dc:title>
  <dc:creator>Peter Nahuwo</dc:creator>
  <cp:lastModifiedBy>HP</cp:lastModifiedBy>
  <cp:revision>427</cp:revision>
  <dcterms:created xsi:type="dcterms:W3CDTF">2021-11-09T16:26:30Z</dcterms:created>
  <dcterms:modified xsi:type="dcterms:W3CDTF">2024-02-14T19:30:25Z</dcterms:modified>
</cp:coreProperties>
</file>