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63" r:id="rId5"/>
    <p:sldId id="261" r:id="rId6"/>
    <p:sldId id="258" r:id="rId7"/>
    <p:sldId id="265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4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6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76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5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3139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76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34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8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5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7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2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9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976-F214-48E8-84A3-3DD55AB55E1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318674-BCFB-4D86-80EC-1D4E5DF69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Gender Equality and Social Inclusion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Ekari Jimusole</a:t>
            </a:r>
          </a:p>
          <a:p>
            <a:r>
              <a:rPr lang="en-US" dirty="0" smtClean="0"/>
              <a:t>Gender and Social Inclusion 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81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5752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sz="4400" b="1" dirty="0" smtClean="0"/>
              <a:t>Gender Transformation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869" y="1345223"/>
            <a:ext cx="10440743" cy="5292969"/>
          </a:xfrm>
        </p:spPr>
        <p:txBody>
          <a:bodyPr>
            <a:normAutofit/>
          </a:bodyPr>
          <a:lstStyle/>
          <a:p>
            <a:r>
              <a:rPr lang="en-US" b="1" dirty="0" smtClean="0"/>
              <a:t>Outcome Indicator: </a:t>
            </a:r>
            <a:r>
              <a:rPr lang="en-US" b="1" dirty="0"/>
              <a:t>Percentage of </a:t>
            </a:r>
            <a:r>
              <a:rPr lang="en-US" b="1" dirty="0" smtClean="0"/>
              <a:t>women (70%) </a:t>
            </a:r>
            <a:r>
              <a:rPr lang="en-US" b="1" dirty="0"/>
              <a:t>reporting improved empowerment index at project </a:t>
            </a:r>
            <a:r>
              <a:rPr lang="en-US" b="1" dirty="0" smtClean="0"/>
              <a:t>level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721457"/>
              </p:ext>
            </p:extLst>
          </p:nvPr>
        </p:nvGraphicFramePr>
        <p:xfrm>
          <a:off x="1547447" y="2031025"/>
          <a:ext cx="9957165" cy="4631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0007">
                  <a:extLst>
                    <a:ext uri="{9D8B030D-6E8A-4147-A177-3AD203B41FA5}">
                      <a16:colId xmlns:a16="http://schemas.microsoft.com/office/drawing/2014/main" val="3519057409"/>
                    </a:ext>
                  </a:extLst>
                </a:gridCol>
                <a:gridCol w="3270738">
                  <a:extLst>
                    <a:ext uri="{9D8B030D-6E8A-4147-A177-3AD203B41FA5}">
                      <a16:colId xmlns:a16="http://schemas.microsoft.com/office/drawing/2014/main" val="659789662"/>
                    </a:ext>
                  </a:extLst>
                </a:gridCol>
                <a:gridCol w="4866420">
                  <a:extLst>
                    <a:ext uri="{9D8B030D-6E8A-4147-A177-3AD203B41FA5}">
                      <a16:colId xmlns:a16="http://schemas.microsoft.com/office/drawing/2014/main" val="1119462113"/>
                    </a:ext>
                  </a:extLst>
                </a:gridCol>
              </a:tblGrid>
              <a:tr h="755739">
                <a:tc>
                  <a:txBody>
                    <a:bodyPr/>
                    <a:lstStyle/>
                    <a:p>
                      <a:r>
                        <a:rPr lang="en-US" dirty="0" smtClean="0"/>
                        <a:t>Dimension of Empowerment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 Constraints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602003"/>
                  </a:ext>
                </a:extLst>
              </a:tr>
              <a:tr h="139259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Production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Input in productive</a:t>
                      </a:r>
                      <a:r>
                        <a:rPr lang="en-US" sz="2000" baseline="0" dirty="0" smtClean="0"/>
                        <a:t> decisions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Autonomy in production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Lack of input</a:t>
                      </a:r>
                      <a:r>
                        <a:rPr lang="en-US" sz="2000" baseline="0" dirty="0" smtClean="0"/>
                        <a:t> in Productive decisions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Insufficient autonomy in production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907112"/>
                  </a:ext>
                </a:extLst>
              </a:tr>
              <a:tr h="172740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Resources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Ownership</a:t>
                      </a:r>
                      <a:r>
                        <a:rPr lang="en-US" sz="2000" baseline="0" dirty="0" smtClean="0"/>
                        <a:t> of assets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Purchase, Sale, transfer of assets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Inadequate ownership</a:t>
                      </a:r>
                      <a:r>
                        <a:rPr lang="en-US" sz="2000" baseline="0" dirty="0" smtClean="0"/>
                        <a:t> of assets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Lack of input in decisions over purchase, sale or transfer of assets 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 smtClean="0"/>
                        <a:t>Insufficient access to and control over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671886"/>
                  </a:ext>
                </a:extLst>
              </a:tr>
              <a:tr h="75573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Income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Control over the use of income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Lack</a:t>
                      </a:r>
                      <a:r>
                        <a:rPr lang="en-US" sz="2000" baseline="0" dirty="0" smtClean="0"/>
                        <a:t> of control over use of income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910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76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sz="4000" b="1" dirty="0" smtClean="0"/>
              <a:t>Gender Transformation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46" y="2133600"/>
            <a:ext cx="10185766" cy="4601308"/>
          </a:xfrm>
        </p:spPr>
        <p:txBody>
          <a:bodyPr>
            <a:normAutofit/>
          </a:bodyPr>
          <a:lstStyle/>
          <a:p>
            <a:r>
              <a:rPr lang="en-US" b="1" dirty="0" smtClean="0"/>
              <a:t>Outcome Indicator: </a:t>
            </a:r>
            <a:r>
              <a:rPr lang="en-US" b="1" dirty="0"/>
              <a:t>Percentage of </a:t>
            </a:r>
            <a:r>
              <a:rPr lang="en-US" b="1" dirty="0" smtClean="0"/>
              <a:t>women (70%) </a:t>
            </a:r>
            <a:r>
              <a:rPr lang="en-US" b="1" dirty="0"/>
              <a:t>reporting improved empowerment index at project level </a:t>
            </a:r>
            <a:endParaRPr lang="en-US" b="1" dirty="0" smtClean="0"/>
          </a:p>
          <a:p>
            <a:pPr marL="128016" lvl="1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017337"/>
              </p:ext>
            </p:extLst>
          </p:nvPr>
        </p:nvGraphicFramePr>
        <p:xfrm>
          <a:off x="1538654" y="3077308"/>
          <a:ext cx="996595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154">
                  <a:extLst>
                    <a:ext uri="{9D8B030D-6E8A-4147-A177-3AD203B41FA5}">
                      <a16:colId xmlns:a16="http://schemas.microsoft.com/office/drawing/2014/main" val="3519057409"/>
                    </a:ext>
                  </a:extLst>
                </a:gridCol>
                <a:gridCol w="2985087">
                  <a:extLst>
                    <a:ext uri="{9D8B030D-6E8A-4147-A177-3AD203B41FA5}">
                      <a16:colId xmlns:a16="http://schemas.microsoft.com/office/drawing/2014/main" val="659789662"/>
                    </a:ext>
                  </a:extLst>
                </a:gridCol>
                <a:gridCol w="4870718">
                  <a:extLst>
                    <a:ext uri="{9D8B030D-6E8A-4147-A177-3AD203B41FA5}">
                      <a16:colId xmlns:a16="http://schemas.microsoft.com/office/drawing/2014/main" val="1119462113"/>
                    </a:ext>
                  </a:extLst>
                </a:gridCol>
              </a:tblGrid>
              <a:tr h="64463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Dimension of Empowerment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Meaning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Key constraints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602003"/>
                  </a:ext>
                </a:extLst>
              </a:tr>
              <a:tr h="119718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Leadership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Group</a:t>
                      </a:r>
                      <a:r>
                        <a:rPr lang="en-US" sz="2400" baseline="0" dirty="0" smtClean="0"/>
                        <a:t> member/leader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Speaking in public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Lack of group membership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Lack of grou</a:t>
                      </a:r>
                      <a:r>
                        <a:rPr lang="en-US" sz="2400" baseline="0" dirty="0" smtClean="0"/>
                        <a:t>p/leadership representation</a:t>
                      </a:r>
                      <a:endParaRPr lang="en-US" sz="2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Discomfort speaking in public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27934"/>
                  </a:ext>
                </a:extLst>
              </a:tr>
              <a:tr h="64463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Workload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Leisure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Dissatisfaction</a:t>
                      </a:r>
                      <a:r>
                        <a:rPr lang="en-US" sz="2400" baseline="0" dirty="0" smtClean="0"/>
                        <a:t> with workload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Inadequate leisure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15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444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/>
              <a:t>Targeting and reporting </a:t>
            </a:r>
            <a:br>
              <a:rPr lang="en-US" sz="4400" b="1" dirty="0" smtClean="0"/>
            </a:br>
            <a:r>
              <a:rPr lang="en-US" sz="4400" b="1" dirty="0"/>
              <a:t/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1408" y="1371600"/>
            <a:ext cx="9913204" cy="4539622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/>
              <a:t>127,000 direct beneficiaries </a:t>
            </a:r>
          </a:p>
          <a:p>
            <a:r>
              <a:rPr lang="en-US" sz="3500" dirty="0" smtClean="0"/>
              <a:t>300,000 households including indirect beneficiaries</a:t>
            </a:r>
          </a:p>
          <a:p>
            <a:r>
              <a:rPr lang="en-US" sz="3500" dirty="0" smtClean="0"/>
              <a:t>55% Women, 50% Youth, 5% Persons with Disabilities</a:t>
            </a:r>
          </a:p>
          <a:p>
            <a:r>
              <a:rPr lang="en-US" sz="3500" dirty="0" smtClean="0"/>
              <a:t>Sex disaggregated data</a:t>
            </a:r>
          </a:p>
          <a:p>
            <a:r>
              <a:rPr lang="en-US" sz="3500" dirty="0" smtClean="0"/>
              <a:t>Age disaggregated data (18-24, 25-35, Over 35)</a:t>
            </a:r>
          </a:p>
          <a:p>
            <a:r>
              <a:rPr lang="en-US" sz="3500" dirty="0" smtClean="0"/>
              <a:t>Disability disaggregated data </a:t>
            </a:r>
          </a:p>
          <a:p>
            <a:pPr marL="0" indent="0">
              <a:buNone/>
            </a:pPr>
            <a:endParaRPr lang="en-US" sz="3500" dirty="0" smtClean="0"/>
          </a:p>
          <a:p>
            <a:pPr marL="128016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608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 </a:t>
            </a:r>
            <a:r>
              <a:rPr lang="en-US" b="1" dirty="0" smtClean="0"/>
              <a:t>Gender Transformation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4693" y="1573823"/>
            <a:ext cx="10009920" cy="43373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000" dirty="0" smtClean="0"/>
              <a:t>Possible Interventions: </a:t>
            </a:r>
          </a:p>
          <a:p>
            <a:r>
              <a:rPr lang="en-US" sz="4000" dirty="0" smtClean="0"/>
              <a:t>Gender Action Learning System (GALS)</a:t>
            </a:r>
          </a:p>
          <a:p>
            <a:r>
              <a:rPr lang="en-US" sz="4000" dirty="0" smtClean="0"/>
              <a:t>Gender Dialogue sessions</a:t>
            </a:r>
          </a:p>
          <a:p>
            <a:r>
              <a:rPr lang="en-US" sz="4000" dirty="0" smtClean="0"/>
              <a:t>Male engagement</a:t>
            </a:r>
          </a:p>
          <a:p>
            <a:r>
              <a:rPr lang="en-US" sz="4000" dirty="0" smtClean="0"/>
              <a:t>Leadership quotas</a:t>
            </a:r>
          </a:p>
          <a:p>
            <a:r>
              <a:rPr lang="en-US" sz="4000" dirty="0" smtClean="0"/>
              <a:t>Access to resources and technologies</a:t>
            </a:r>
          </a:p>
          <a:p>
            <a:r>
              <a:rPr lang="en-US" sz="4000" dirty="0" smtClean="0"/>
              <a:t>Promote-labor saving technologies</a:t>
            </a:r>
          </a:p>
          <a:p>
            <a:r>
              <a:rPr lang="en-US" sz="4000" dirty="0" smtClean="0"/>
              <a:t>Benefits from value chain activities</a:t>
            </a:r>
          </a:p>
          <a:p>
            <a:pPr marL="0" indent="0">
              <a:buNone/>
            </a:pPr>
            <a:endParaRPr lang="en-US" sz="4000" dirty="0" smtClean="0"/>
          </a:p>
          <a:p>
            <a:pPr marL="128016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2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2. Nutrition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254" y="1652953"/>
            <a:ext cx="9737358" cy="4730261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Output Indicator: Number of people provided with targeted support to improve their nutrition</a:t>
            </a:r>
          </a:p>
          <a:p>
            <a:r>
              <a:rPr lang="en-US" sz="2400" b="1" dirty="0" smtClean="0"/>
              <a:t>Outcome Indicator: Number of women reporting improved quality of their diets (MDDW)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Nutrition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Establish seed multiplication gardens for indigenous species  including orange flesh sweet potato and </a:t>
            </a:r>
            <a:r>
              <a:rPr lang="en-GB" sz="2400" dirty="0" smtClean="0"/>
              <a:t>vines, fruit trees</a:t>
            </a: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Conduct community mobilisation on integrated homestead farming for </a:t>
            </a:r>
            <a:r>
              <a:rPr lang="en-GB" sz="2400" dirty="0" smtClean="0"/>
              <a:t>the promotion </a:t>
            </a:r>
            <a:r>
              <a:rPr lang="en-GB" sz="2400" dirty="0"/>
              <a:t>of consumption of </a:t>
            </a:r>
            <a:r>
              <a:rPr lang="en-GB" sz="2400" dirty="0" smtClean="0"/>
              <a:t>micronutrient-rich </a:t>
            </a:r>
            <a:r>
              <a:rPr lang="en-GB" sz="2400" dirty="0"/>
              <a:t>foods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Promote food safety </a:t>
            </a:r>
          </a:p>
        </p:txBody>
      </p:sp>
    </p:spTree>
    <p:extLst>
      <p:ext uri="{BB962C8B-B14F-4D97-AF65-F5344CB8AC3E}">
        <p14:creationId xmlns:p14="http://schemas.microsoft.com/office/powerpoint/2010/main" val="136496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2. Nutrition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254" y="1652953"/>
            <a:ext cx="9737358" cy="4730261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Awareness and Advocacy campaigns </a:t>
            </a:r>
            <a:r>
              <a:rPr lang="en-GB" sz="3600" dirty="0"/>
              <a:t>for the production and consumption  of diversified and high nutritious food crops including indigenous crops, fish and animals such as poultry, small ruminants and milk-producing animals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Cooking demonstrations and food displays to promote dietary diversity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Male engagement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Provision of  small ruminants, seeds and fruit trees for vulnerable households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Revamping dysfunctional nutrition coordination structures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1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INCLUSION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Outreach</a:t>
            </a:r>
            <a:r>
              <a:rPr lang="en-US" sz="3200" b="1" dirty="0"/>
              <a:t> </a:t>
            </a:r>
            <a:r>
              <a:rPr lang="en-US" sz="3200" b="1" dirty="0" smtClean="0"/>
              <a:t>indicator: </a:t>
            </a:r>
            <a:r>
              <a:rPr lang="en-US" sz="3200" dirty="0" smtClean="0"/>
              <a:t>Number </a:t>
            </a:r>
            <a:r>
              <a:rPr lang="en-US" sz="3200" dirty="0"/>
              <a:t>of </a:t>
            </a:r>
            <a:r>
              <a:rPr lang="en-US" sz="3200" dirty="0" smtClean="0"/>
              <a:t>PWD reached with project interventions</a:t>
            </a:r>
          </a:p>
          <a:p>
            <a:r>
              <a:rPr lang="en-US" sz="3200" dirty="0" smtClean="0"/>
              <a:t>specific interventions targeting persons with disabilities</a:t>
            </a:r>
          </a:p>
          <a:p>
            <a:endParaRPr lang="en-US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1276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23847</TotalTime>
  <Words>382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Gender Equality and Social Inclusion</vt:lpstr>
      <vt:lpstr>1. Gender Transformation</vt:lpstr>
      <vt:lpstr>1. Gender Transformation</vt:lpstr>
      <vt:lpstr>Targeting and reporting   </vt:lpstr>
      <vt:lpstr> Gender Transformation</vt:lpstr>
      <vt:lpstr>2. Nutrition</vt:lpstr>
      <vt:lpstr>2. Nutrition</vt:lpstr>
      <vt:lpstr>DISABILITY INCLUSION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USER</cp:lastModifiedBy>
  <cp:revision>36</cp:revision>
  <dcterms:created xsi:type="dcterms:W3CDTF">2024-01-09T16:53:30Z</dcterms:created>
  <dcterms:modified xsi:type="dcterms:W3CDTF">2024-02-14T13:52:36Z</dcterms:modified>
</cp:coreProperties>
</file>