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56" r:id="rId4"/>
    <p:sldId id="294" r:id="rId5"/>
    <p:sldId id="394" r:id="rId6"/>
    <p:sldId id="389" r:id="rId7"/>
    <p:sldId id="418" r:id="rId8"/>
    <p:sldId id="419" r:id="rId9"/>
    <p:sldId id="420" r:id="rId10"/>
    <p:sldId id="421" r:id="rId11"/>
    <p:sldId id="268" r:id="rId12"/>
    <p:sldId id="396" r:id="rId13"/>
    <p:sldId id="397" r:id="rId14"/>
    <p:sldId id="412" r:id="rId15"/>
    <p:sldId id="415" r:id="rId16"/>
    <p:sldId id="416" r:id="rId17"/>
    <p:sldId id="405" r:id="rId18"/>
    <p:sldId id="409" r:id="rId19"/>
    <p:sldId id="3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568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F070"/>
    <a:srgbClr val="996600"/>
    <a:srgbClr val="CC0000"/>
    <a:srgbClr val="CCFF33"/>
    <a:srgbClr val="F6EEC0"/>
    <a:srgbClr val="FE6E97"/>
    <a:srgbClr val="CC6600"/>
    <a:srgbClr val="F4B978"/>
    <a:srgbClr val="D3E28A"/>
    <a:srgbClr val="EF5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518" y="77"/>
      </p:cViewPr>
      <p:guideLst>
        <p:guide pos="3568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8576A-B51B-43B9-B146-B450444CB9D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E0A9B-4E81-4E2A-9CEC-801270AF8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2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2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0764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47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20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0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17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18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550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97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2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83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3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001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78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91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226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337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1170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8128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341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64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24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2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461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98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1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9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5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97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91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1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3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4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0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36D41-6581-47F9-9E9C-2A68FCE3A071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58251-76D6-4B8F-BEBE-7741400E9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2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radeprogramme.org/" TargetMode="External"/><Relationship Id="rId3" Type="http://schemas.openxmlformats.org/officeDocument/2006/relationships/image" Target="../media/image8.png"/><Relationship Id="rId7" Type="http://schemas.openxmlformats.org/officeDocument/2006/relationships/hyperlink" Target="mailto:npc@tradeprogramme.or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69643" y="4364966"/>
            <a:ext cx="5981536" cy="2037074"/>
            <a:chOff x="2389517" y="3605842"/>
            <a:chExt cx="5981536" cy="2037074"/>
          </a:xfrm>
        </p:grpSpPr>
        <p:sp>
          <p:nvSpPr>
            <p:cNvPr id="4" name="TextBox 3"/>
            <p:cNvSpPr txBox="1"/>
            <p:nvPr/>
          </p:nvSpPr>
          <p:spPr>
            <a:xfrm>
              <a:off x="2389517" y="3605842"/>
              <a:ext cx="5981536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onstantia" panose="02030602050306030303" pitchFamily="18" charset="0"/>
                </a:rPr>
                <a:t>OVERVIEW OF M&amp;E </a:t>
              </a:r>
            </a:p>
            <a:p>
              <a:pPr algn="ctr"/>
              <a:endParaRPr lang="en-US" sz="1400" dirty="0">
                <a:latin typeface="Constantia" panose="02030602050306030303" pitchFamily="18" charset="0"/>
              </a:endParaRPr>
            </a:p>
            <a:p>
              <a:pPr algn="ctr"/>
              <a:r>
                <a:rPr lang="en-US" sz="1400" dirty="0">
                  <a:latin typeface="Constantia" panose="02030602050306030303" pitchFamily="18" charset="0"/>
                </a:rPr>
                <a:t>By</a:t>
              </a:r>
            </a:p>
            <a:p>
              <a:pPr algn="ctr"/>
              <a:endParaRPr lang="en-US" sz="1400" dirty="0">
                <a:latin typeface="Constantia" panose="02030602050306030303" pitchFamily="18" charset="0"/>
              </a:endParaRPr>
            </a:p>
            <a:p>
              <a:pPr algn="ctr"/>
              <a:r>
                <a:rPr lang="en-US" sz="2000" b="1" spc="300" dirty="0">
                  <a:latin typeface="Constantia" panose="02030602050306030303" pitchFamily="18" charset="0"/>
                </a:rPr>
                <a:t>Charles Chinangwa</a:t>
              </a:r>
            </a:p>
            <a:p>
              <a:pPr algn="ctr"/>
              <a:endParaRPr lang="en-CA" dirty="0">
                <a:latin typeface="Constantia" panose="02030602050306030303" pitchFamily="18" charset="0"/>
              </a:endParaRPr>
            </a:p>
          </p:txBody>
        </p:sp>
        <p:sp>
          <p:nvSpPr>
            <p:cNvPr id="8" name="Arc 7"/>
            <p:cNvSpPr/>
            <p:nvPr/>
          </p:nvSpPr>
          <p:spPr>
            <a:xfrm rot="10629141" flipV="1">
              <a:off x="3923812" y="5101746"/>
              <a:ext cx="3390998" cy="541170"/>
            </a:xfrm>
            <a:custGeom>
              <a:avLst/>
              <a:gdLst>
                <a:gd name="connsiteX0" fmla="*/ 2457667 w 4915334"/>
                <a:gd name="connsiteY0" fmla="*/ 0 h 780073"/>
                <a:gd name="connsiteX1" fmla="*/ 4896681 w 4915334"/>
                <a:gd name="connsiteY1" fmla="*/ 342074 h 780073"/>
                <a:gd name="connsiteX2" fmla="*/ 2457667 w 4915334"/>
                <a:gd name="connsiteY2" fmla="*/ 390037 h 780073"/>
                <a:gd name="connsiteX3" fmla="*/ 2457667 w 4915334"/>
                <a:gd name="connsiteY3" fmla="*/ 0 h 780073"/>
                <a:gd name="connsiteX0" fmla="*/ 2457667 w 4915334"/>
                <a:gd name="connsiteY0" fmla="*/ 0 h 780073"/>
                <a:gd name="connsiteX1" fmla="*/ 4896681 w 4915334"/>
                <a:gd name="connsiteY1" fmla="*/ 342074 h 780073"/>
                <a:gd name="connsiteX0" fmla="*/ 0 w 2706900"/>
                <a:gd name="connsiteY0" fmla="*/ 0 h 910089"/>
                <a:gd name="connsiteX1" fmla="*/ 2439014 w 2706900"/>
                <a:gd name="connsiteY1" fmla="*/ 342074 h 910089"/>
                <a:gd name="connsiteX2" fmla="*/ 0 w 2706900"/>
                <a:gd name="connsiteY2" fmla="*/ 390037 h 910089"/>
                <a:gd name="connsiteX3" fmla="*/ 0 w 2706900"/>
                <a:gd name="connsiteY3" fmla="*/ 0 h 910089"/>
                <a:gd name="connsiteX0" fmla="*/ 0 w 2706900"/>
                <a:gd name="connsiteY0" fmla="*/ 0 h 910089"/>
                <a:gd name="connsiteX1" fmla="*/ 2706900 w 2706900"/>
                <a:gd name="connsiteY1" fmla="*/ 910089 h 910089"/>
                <a:gd name="connsiteX0" fmla="*/ 0 w 2706900"/>
                <a:gd name="connsiteY0" fmla="*/ 0 h 910089"/>
                <a:gd name="connsiteX1" fmla="*/ 2439014 w 2706900"/>
                <a:gd name="connsiteY1" fmla="*/ 342074 h 910089"/>
                <a:gd name="connsiteX2" fmla="*/ 0 w 2706900"/>
                <a:gd name="connsiteY2" fmla="*/ 390037 h 910089"/>
                <a:gd name="connsiteX3" fmla="*/ 0 w 2706900"/>
                <a:gd name="connsiteY3" fmla="*/ 0 h 910089"/>
                <a:gd name="connsiteX0" fmla="*/ 0 w 2706900"/>
                <a:gd name="connsiteY0" fmla="*/ 0 h 910089"/>
                <a:gd name="connsiteX1" fmla="*/ 2706900 w 2706900"/>
                <a:gd name="connsiteY1" fmla="*/ 910089 h 910089"/>
                <a:gd name="connsiteX0" fmla="*/ 549723 w 3256623"/>
                <a:gd name="connsiteY0" fmla="*/ 62238 h 972327"/>
                <a:gd name="connsiteX1" fmla="*/ 2988737 w 3256623"/>
                <a:gd name="connsiteY1" fmla="*/ 404312 h 972327"/>
                <a:gd name="connsiteX2" fmla="*/ 549723 w 3256623"/>
                <a:gd name="connsiteY2" fmla="*/ 452275 h 972327"/>
                <a:gd name="connsiteX3" fmla="*/ 549723 w 3256623"/>
                <a:gd name="connsiteY3" fmla="*/ 62238 h 972327"/>
                <a:gd name="connsiteX0" fmla="*/ 0 w 3256623"/>
                <a:gd name="connsiteY0" fmla="*/ 0 h 972327"/>
                <a:gd name="connsiteX1" fmla="*/ 3256623 w 3256623"/>
                <a:gd name="connsiteY1" fmla="*/ 972327 h 972327"/>
                <a:gd name="connsiteX0" fmla="*/ 549723 w 3256623"/>
                <a:gd name="connsiteY0" fmla="*/ 62238 h 972327"/>
                <a:gd name="connsiteX1" fmla="*/ 2988737 w 3256623"/>
                <a:gd name="connsiteY1" fmla="*/ 404312 h 972327"/>
                <a:gd name="connsiteX2" fmla="*/ 549723 w 3256623"/>
                <a:gd name="connsiteY2" fmla="*/ 452275 h 972327"/>
                <a:gd name="connsiteX3" fmla="*/ 549723 w 3256623"/>
                <a:gd name="connsiteY3" fmla="*/ 62238 h 972327"/>
                <a:gd name="connsiteX0" fmla="*/ 0 w 3256623"/>
                <a:gd name="connsiteY0" fmla="*/ 0 h 972327"/>
                <a:gd name="connsiteX1" fmla="*/ 3256623 w 3256623"/>
                <a:gd name="connsiteY1" fmla="*/ 972327 h 972327"/>
                <a:gd name="connsiteX0" fmla="*/ 0 w 2706900"/>
                <a:gd name="connsiteY0" fmla="*/ 0 h 910089"/>
                <a:gd name="connsiteX1" fmla="*/ 2439014 w 2706900"/>
                <a:gd name="connsiteY1" fmla="*/ 342074 h 910089"/>
                <a:gd name="connsiteX2" fmla="*/ 0 w 2706900"/>
                <a:gd name="connsiteY2" fmla="*/ 390037 h 910089"/>
                <a:gd name="connsiteX3" fmla="*/ 0 w 2706900"/>
                <a:gd name="connsiteY3" fmla="*/ 0 h 910089"/>
                <a:gd name="connsiteX0" fmla="*/ 164737 w 2706900"/>
                <a:gd name="connsiteY0" fmla="*/ 4843 h 910089"/>
                <a:gd name="connsiteX1" fmla="*/ 2706900 w 2706900"/>
                <a:gd name="connsiteY1" fmla="*/ 910089 h 910089"/>
                <a:gd name="connsiteX0" fmla="*/ 0 w 2756343"/>
                <a:gd name="connsiteY0" fmla="*/ 6816 h 541170"/>
                <a:gd name="connsiteX1" fmla="*/ 2439014 w 2756343"/>
                <a:gd name="connsiteY1" fmla="*/ 348890 h 541170"/>
                <a:gd name="connsiteX2" fmla="*/ 0 w 2756343"/>
                <a:gd name="connsiteY2" fmla="*/ 396853 h 541170"/>
                <a:gd name="connsiteX3" fmla="*/ 0 w 2756343"/>
                <a:gd name="connsiteY3" fmla="*/ 6816 h 541170"/>
                <a:gd name="connsiteX0" fmla="*/ 164737 w 2756343"/>
                <a:gd name="connsiteY0" fmla="*/ 11659 h 541170"/>
                <a:gd name="connsiteX1" fmla="*/ 2756343 w 2756343"/>
                <a:gd name="connsiteY1" fmla="*/ 541170 h 541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756343" h="541170" stroke="0" extrusionOk="0">
                  <a:moveTo>
                    <a:pt x="0" y="6816"/>
                  </a:moveTo>
                  <a:cubicBezTo>
                    <a:pt x="1240464" y="6816"/>
                    <a:pt x="2286475" y="153520"/>
                    <a:pt x="2439014" y="348890"/>
                  </a:cubicBezTo>
                  <a:lnTo>
                    <a:pt x="0" y="396853"/>
                  </a:lnTo>
                  <a:lnTo>
                    <a:pt x="0" y="6816"/>
                  </a:lnTo>
                  <a:close/>
                </a:path>
                <a:path w="2756343" h="541170" fill="none">
                  <a:moveTo>
                    <a:pt x="164737" y="11659"/>
                  </a:moveTo>
                  <a:cubicBezTo>
                    <a:pt x="1329086" y="34718"/>
                    <a:pt x="2054008" y="-174937"/>
                    <a:pt x="2756343" y="541170"/>
                  </a:cubicBezTo>
                </a:path>
              </a:pathLst>
            </a:custGeom>
            <a:ln>
              <a:solidFill>
                <a:srgbClr val="996600"/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CA" sz="3200" spc="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03780" y="397165"/>
            <a:ext cx="4599710" cy="3718817"/>
            <a:chOff x="3703780" y="397165"/>
            <a:chExt cx="4599710" cy="37188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"/>
            <a:stretch/>
          </p:blipFill>
          <p:spPr>
            <a:xfrm>
              <a:off x="3841404" y="397165"/>
              <a:ext cx="4018742" cy="351905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703780" y="3854372"/>
              <a:ext cx="4599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b="1" dirty="0">
                  <a:solidFill>
                    <a:srgbClr val="996600"/>
                  </a:solidFill>
                </a:rPr>
                <a:t>Transforming Agriculture Through Diversification and Entrepreneurship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073237" y="4103663"/>
              <a:ext cx="3694545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6038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7" y="5603908"/>
            <a:ext cx="1252179" cy="11040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5871" y="7714"/>
            <a:ext cx="12054622" cy="688086"/>
            <a:chOff x="155871" y="-69776"/>
            <a:chExt cx="12054622" cy="688086"/>
          </a:xfrm>
        </p:grpSpPr>
        <p:sp>
          <p:nvSpPr>
            <p:cNvPr id="8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3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9493" y="7714"/>
            <a:ext cx="9114433" cy="5306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INDICATORS AND TARGETS CONT………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285870"/>
              </p:ext>
            </p:extLst>
          </p:nvPr>
        </p:nvGraphicFramePr>
        <p:xfrm>
          <a:off x="417267" y="479104"/>
          <a:ext cx="11607817" cy="6049518"/>
        </p:xfrm>
        <a:graphic>
          <a:graphicData uri="http://schemas.openxmlformats.org/drawingml/2006/table">
            <a:tbl>
              <a:tblPr firstRow="1" firstCol="1" bandRow="1"/>
              <a:tblGrid>
                <a:gridCol w="1646250">
                  <a:extLst>
                    <a:ext uri="{9D8B030D-6E8A-4147-A177-3AD203B41FA5}">
                      <a16:colId xmlns:a16="http://schemas.microsoft.com/office/drawing/2014/main" val="1270411563"/>
                    </a:ext>
                  </a:extLst>
                </a:gridCol>
                <a:gridCol w="2578445">
                  <a:extLst>
                    <a:ext uri="{9D8B030D-6E8A-4147-A177-3AD203B41FA5}">
                      <a16:colId xmlns:a16="http://schemas.microsoft.com/office/drawing/2014/main" val="606529048"/>
                    </a:ext>
                  </a:extLst>
                </a:gridCol>
                <a:gridCol w="844616">
                  <a:extLst>
                    <a:ext uri="{9D8B030D-6E8A-4147-A177-3AD203B41FA5}">
                      <a16:colId xmlns:a16="http://schemas.microsoft.com/office/drawing/2014/main" val="3345047022"/>
                    </a:ext>
                  </a:extLst>
                </a:gridCol>
                <a:gridCol w="1067430">
                  <a:extLst>
                    <a:ext uri="{9D8B030D-6E8A-4147-A177-3AD203B41FA5}">
                      <a16:colId xmlns:a16="http://schemas.microsoft.com/office/drawing/2014/main" val="3810099706"/>
                    </a:ext>
                  </a:extLst>
                </a:gridCol>
                <a:gridCol w="1067430">
                  <a:extLst>
                    <a:ext uri="{9D8B030D-6E8A-4147-A177-3AD203B41FA5}">
                      <a16:colId xmlns:a16="http://schemas.microsoft.com/office/drawing/2014/main" val="2889933738"/>
                    </a:ext>
                  </a:extLst>
                </a:gridCol>
                <a:gridCol w="1067430">
                  <a:extLst>
                    <a:ext uri="{9D8B030D-6E8A-4147-A177-3AD203B41FA5}">
                      <a16:colId xmlns:a16="http://schemas.microsoft.com/office/drawing/2014/main" val="2781163234"/>
                    </a:ext>
                  </a:extLst>
                </a:gridCol>
                <a:gridCol w="1130456">
                  <a:extLst>
                    <a:ext uri="{9D8B030D-6E8A-4147-A177-3AD203B41FA5}">
                      <a16:colId xmlns:a16="http://schemas.microsoft.com/office/drawing/2014/main" val="2258984643"/>
                    </a:ext>
                  </a:extLst>
                </a:gridCol>
                <a:gridCol w="1012285">
                  <a:extLst>
                    <a:ext uri="{9D8B030D-6E8A-4147-A177-3AD203B41FA5}">
                      <a16:colId xmlns:a16="http://schemas.microsoft.com/office/drawing/2014/main" val="3482550113"/>
                    </a:ext>
                  </a:extLst>
                </a:gridCol>
                <a:gridCol w="1193475">
                  <a:extLst>
                    <a:ext uri="{9D8B030D-6E8A-4147-A177-3AD203B41FA5}">
                      <a16:colId xmlns:a16="http://schemas.microsoft.com/office/drawing/2014/main" val="2997404982"/>
                    </a:ext>
                  </a:extLst>
                </a:gridCol>
              </a:tblGrid>
              <a:tr h="279905">
                <a:tc rowSpan="1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Development Objective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Increased value chain commercialisation and resilience of rural poor and smallholders’ producers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Average increase in production of targeted commodities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200355"/>
                  </a:ext>
                </a:extLst>
              </a:tr>
              <a:tr h="45141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- Percentage (%)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-3.7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96.57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9673277"/>
                  </a:ext>
                </a:extLst>
              </a:tr>
              <a:tr h="83971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Groundnuts, excluding shelled (2017 – 2021) Percentage yield change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-11.8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8810229"/>
                  </a:ext>
                </a:extLst>
              </a:tr>
              <a:tr h="55981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Potatoes (2017 – 2021) Percentage yield change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6942640"/>
                  </a:ext>
                </a:extLst>
              </a:tr>
              <a:tr h="55981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Soya Beans (2017 – 2021) Percentage yield change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-7.4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519459"/>
                  </a:ext>
                </a:extLst>
              </a:tr>
              <a:tr h="55981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Honey – </a:t>
                      </a:r>
                      <a:r>
                        <a:rPr lang="en-GB" sz="1800" i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not available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n/a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8605148"/>
                  </a:ext>
                </a:extLst>
              </a:tr>
              <a:tr h="55981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Beef (2021) Percentage production change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7.28%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306127"/>
                  </a:ext>
                </a:extLst>
              </a:tr>
              <a:tr h="55981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Milk (2021) Percentage yield change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8.5%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049593"/>
                  </a:ext>
                </a:extLst>
              </a:tr>
              <a:tr h="27990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Smallholders’ producers’ income level increase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621015"/>
                  </a:ext>
                </a:extLst>
              </a:tr>
              <a:tr h="55981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Increase - Percentage (%)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MK81,298.40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79.88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744945"/>
                  </a:ext>
                </a:extLst>
              </a:tr>
              <a:tr h="27990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IE.2.1 Individuals demonstrating an improvement in empowerment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076472"/>
                  </a:ext>
                </a:extLst>
              </a:tr>
              <a:tr h="55981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persons - Percentage (%)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004" marR="420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188686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360613" y="12811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C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1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7" y="5603908"/>
            <a:ext cx="1252179" cy="11040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6917" y="0"/>
            <a:ext cx="12054622" cy="688086"/>
            <a:chOff x="155871" y="-69776"/>
            <a:chExt cx="12054622" cy="688086"/>
          </a:xfrm>
        </p:grpSpPr>
        <p:sp>
          <p:nvSpPr>
            <p:cNvPr id="8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3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37" y="19775"/>
            <a:ext cx="8982635" cy="5306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INDICATORS AND TARGETS CONT………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342295" y="1567585"/>
            <a:ext cx="37162941" cy="51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014957"/>
              </p:ext>
            </p:extLst>
          </p:nvPr>
        </p:nvGraphicFramePr>
        <p:xfrm>
          <a:off x="276291" y="548043"/>
          <a:ext cx="11737745" cy="1552447"/>
        </p:xfrm>
        <a:graphic>
          <a:graphicData uri="http://schemas.openxmlformats.org/drawingml/2006/table">
            <a:tbl>
              <a:tblPr firstRow="1" firstCol="1" bandRow="1"/>
              <a:tblGrid>
                <a:gridCol w="2356377">
                  <a:extLst>
                    <a:ext uri="{9D8B030D-6E8A-4147-A177-3AD203B41FA5}">
                      <a16:colId xmlns:a16="http://schemas.microsoft.com/office/drawing/2014/main" val="1819146045"/>
                    </a:ext>
                  </a:extLst>
                </a:gridCol>
                <a:gridCol w="3126177">
                  <a:extLst>
                    <a:ext uri="{9D8B030D-6E8A-4147-A177-3AD203B41FA5}">
                      <a16:colId xmlns:a16="http://schemas.microsoft.com/office/drawing/2014/main" val="1293141570"/>
                    </a:ext>
                  </a:extLst>
                </a:gridCol>
                <a:gridCol w="1502766">
                  <a:extLst>
                    <a:ext uri="{9D8B030D-6E8A-4147-A177-3AD203B41FA5}">
                      <a16:colId xmlns:a16="http://schemas.microsoft.com/office/drawing/2014/main" val="2520300119"/>
                    </a:ext>
                  </a:extLst>
                </a:gridCol>
                <a:gridCol w="974280">
                  <a:extLst>
                    <a:ext uri="{9D8B030D-6E8A-4147-A177-3AD203B41FA5}">
                      <a16:colId xmlns:a16="http://schemas.microsoft.com/office/drawing/2014/main" val="264465046"/>
                    </a:ext>
                  </a:extLst>
                </a:gridCol>
                <a:gridCol w="974280">
                  <a:extLst>
                    <a:ext uri="{9D8B030D-6E8A-4147-A177-3AD203B41FA5}">
                      <a16:colId xmlns:a16="http://schemas.microsoft.com/office/drawing/2014/main" val="1311478849"/>
                    </a:ext>
                  </a:extLst>
                </a:gridCol>
                <a:gridCol w="974280">
                  <a:extLst>
                    <a:ext uri="{9D8B030D-6E8A-4147-A177-3AD203B41FA5}">
                      <a16:colId xmlns:a16="http://schemas.microsoft.com/office/drawing/2014/main" val="4191376076"/>
                    </a:ext>
                  </a:extLst>
                </a:gridCol>
                <a:gridCol w="1031804">
                  <a:extLst>
                    <a:ext uri="{9D8B030D-6E8A-4147-A177-3AD203B41FA5}">
                      <a16:colId xmlns:a16="http://schemas.microsoft.com/office/drawing/2014/main" val="3770995237"/>
                    </a:ext>
                  </a:extLst>
                </a:gridCol>
                <a:gridCol w="797781">
                  <a:extLst>
                    <a:ext uri="{9D8B030D-6E8A-4147-A177-3AD203B41FA5}">
                      <a16:colId xmlns:a16="http://schemas.microsoft.com/office/drawing/2014/main" val="1116442105"/>
                    </a:ext>
                  </a:extLst>
                </a:gridCol>
              </a:tblGrid>
              <a:tr h="238863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Smallholder producers increased access to market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small holder producers with improved access to markets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320644"/>
                  </a:ext>
                </a:extLst>
              </a:tr>
              <a:tr h="23886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80%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02354"/>
                  </a:ext>
                </a:extLst>
              </a:tr>
              <a:tr h="23886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1.2.8 Women reporting minimum dietary diversity (MDDW)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257627"/>
                  </a:ext>
                </a:extLst>
              </a:tr>
              <a:tr h="24732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Women (%) - Percentage (%)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891558"/>
                  </a:ext>
                </a:extLst>
              </a:tr>
              <a:tr h="23886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SF.2.1 Households satisfied with project-supported services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653366"/>
                  </a:ext>
                </a:extLst>
              </a:tr>
              <a:tr h="32976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Households (%) - Percentage (%)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48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056" marR="340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887300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4470B65-DD21-2880-71FA-67CA8DEC4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497128"/>
              </p:ext>
            </p:extLst>
          </p:nvPr>
        </p:nvGraphicFramePr>
        <p:xfrm>
          <a:off x="276290" y="2117941"/>
          <a:ext cx="11737745" cy="3611045"/>
        </p:xfrm>
        <a:graphic>
          <a:graphicData uri="http://schemas.openxmlformats.org/drawingml/2006/table">
            <a:tbl>
              <a:tblPr firstRow="1" firstCol="1" bandRow="1"/>
              <a:tblGrid>
                <a:gridCol w="2366426">
                  <a:extLst>
                    <a:ext uri="{9D8B030D-6E8A-4147-A177-3AD203B41FA5}">
                      <a16:colId xmlns:a16="http://schemas.microsoft.com/office/drawing/2014/main" val="3522542839"/>
                    </a:ext>
                  </a:extLst>
                </a:gridCol>
                <a:gridCol w="1491407">
                  <a:extLst>
                    <a:ext uri="{9D8B030D-6E8A-4147-A177-3AD203B41FA5}">
                      <a16:colId xmlns:a16="http://schemas.microsoft.com/office/drawing/2014/main" val="3890998959"/>
                    </a:ext>
                  </a:extLst>
                </a:gridCol>
                <a:gridCol w="1855666">
                  <a:extLst>
                    <a:ext uri="{9D8B030D-6E8A-4147-A177-3AD203B41FA5}">
                      <a16:colId xmlns:a16="http://schemas.microsoft.com/office/drawing/2014/main" val="2781316517"/>
                    </a:ext>
                  </a:extLst>
                </a:gridCol>
                <a:gridCol w="1203073">
                  <a:extLst>
                    <a:ext uri="{9D8B030D-6E8A-4147-A177-3AD203B41FA5}">
                      <a16:colId xmlns:a16="http://schemas.microsoft.com/office/drawing/2014/main" val="2472121984"/>
                    </a:ext>
                  </a:extLst>
                </a:gridCol>
                <a:gridCol w="1203073">
                  <a:extLst>
                    <a:ext uri="{9D8B030D-6E8A-4147-A177-3AD203B41FA5}">
                      <a16:colId xmlns:a16="http://schemas.microsoft.com/office/drawing/2014/main" val="1529511936"/>
                    </a:ext>
                  </a:extLst>
                </a:gridCol>
                <a:gridCol w="1203073">
                  <a:extLst>
                    <a:ext uri="{9D8B030D-6E8A-4147-A177-3AD203B41FA5}">
                      <a16:colId xmlns:a16="http://schemas.microsoft.com/office/drawing/2014/main" val="83831449"/>
                    </a:ext>
                  </a:extLst>
                </a:gridCol>
                <a:gridCol w="1274104">
                  <a:extLst>
                    <a:ext uri="{9D8B030D-6E8A-4147-A177-3AD203B41FA5}">
                      <a16:colId xmlns:a16="http://schemas.microsoft.com/office/drawing/2014/main" val="538059798"/>
                    </a:ext>
                  </a:extLst>
                </a:gridCol>
                <a:gridCol w="1140923">
                  <a:extLst>
                    <a:ext uri="{9D8B030D-6E8A-4147-A177-3AD203B41FA5}">
                      <a16:colId xmlns:a16="http://schemas.microsoft.com/office/drawing/2014/main" val="2779002160"/>
                    </a:ext>
                  </a:extLst>
                </a:gridCol>
              </a:tblGrid>
              <a:tr h="315888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Win-win partnerships between smallholder producers and public and private entities supported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formal partnerships/agreements or contracts with public or private entities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726356"/>
                  </a:ext>
                </a:extLst>
              </a:tr>
              <a:tr h="47383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 of agreements - Number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1241101"/>
                  </a:ext>
                </a:extLst>
              </a:tr>
              <a:tr h="22822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1.1.8 Households provided with targeted support to improve their nutrition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780301"/>
                  </a:ext>
                </a:extLst>
              </a:tr>
              <a:tr h="15794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persons participating - Number of people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150101"/>
                  </a:ext>
                </a:extLst>
              </a:tr>
              <a:tr h="61291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Females/Households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20000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40000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60000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80000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100000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211474"/>
                  </a:ext>
                </a:extLst>
              </a:tr>
              <a:tr h="15794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Strengthened business skills of smallholder producers to engage in commercial agriculture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2.1.2 Persons trained in income-generating activities or business management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381978"/>
                  </a:ext>
                </a:extLst>
              </a:tr>
              <a:tr h="94766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Persons trained in IGAs or BM (total) - Number of people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25400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50800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76200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101600</a:t>
                      </a:r>
                      <a:endParaRPr lang="en-CA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127000</a:t>
                      </a:r>
                      <a:endParaRPr lang="en-CA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659" marR="296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3605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5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7" y="5603908"/>
            <a:ext cx="1252179" cy="11040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6917" y="0"/>
            <a:ext cx="12054622" cy="688086"/>
            <a:chOff x="155871" y="-69776"/>
            <a:chExt cx="12054622" cy="688086"/>
          </a:xfrm>
        </p:grpSpPr>
        <p:sp>
          <p:nvSpPr>
            <p:cNvPr id="8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3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37" y="19775"/>
            <a:ext cx="8982635" cy="5306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INDICATORS AND TARGETS CONT………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342295" y="1567585"/>
            <a:ext cx="37162941" cy="51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477035"/>
              </p:ext>
            </p:extLst>
          </p:nvPr>
        </p:nvGraphicFramePr>
        <p:xfrm>
          <a:off x="276291" y="772693"/>
          <a:ext cx="11737747" cy="2392304"/>
        </p:xfrm>
        <a:graphic>
          <a:graphicData uri="http://schemas.openxmlformats.org/drawingml/2006/table">
            <a:tbl>
              <a:tblPr firstRow="1" firstCol="1" bandRow="1"/>
              <a:tblGrid>
                <a:gridCol w="2512694">
                  <a:extLst>
                    <a:ext uri="{9D8B030D-6E8A-4147-A177-3AD203B41FA5}">
                      <a16:colId xmlns:a16="http://schemas.microsoft.com/office/drawing/2014/main" val="4034451267"/>
                    </a:ext>
                  </a:extLst>
                </a:gridCol>
                <a:gridCol w="1345137">
                  <a:extLst>
                    <a:ext uri="{9D8B030D-6E8A-4147-A177-3AD203B41FA5}">
                      <a16:colId xmlns:a16="http://schemas.microsoft.com/office/drawing/2014/main" val="2222235620"/>
                    </a:ext>
                  </a:extLst>
                </a:gridCol>
                <a:gridCol w="1855666">
                  <a:extLst>
                    <a:ext uri="{9D8B030D-6E8A-4147-A177-3AD203B41FA5}">
                      <a16:colId xmlns:a16="http://schemas.microsoft.com/office/drawing/2014/main" val="1925588618"/>
                    </a:ext>
                  </a:extLst>
                </a:gridCol>
                <a:gridCol w="1203074">
                  <a:extLst>
                    <a:ext uri="{9D8B030D-6E8A-4147-A177-3AD203B41FA5}">
                      <a16:colId xmlns:a16="http://schemas.microsoft.com/office/drawing/2014/main" val="2097912975"/>
                    </a:ext>
                  </a:extLst>
                </a:gridCol>
                <a:gridCol w="1203074">
                  <a:extLst>
                    <a:ext uri="{9D8B030D-6E8A-4147-A177-3AD203B41FA5}">
                      <a16:colId xmlns:a16="http://schemas.microsoft.com/office/drawing/2014/main" val="2391552226"/>
                    </a:ext>
                  </a:extLst>
                </a:gridCol>
                <a:gridCol w="1203074">
                  <a:extLst>
                    <a:ext uri="{9D8B030D-6E8A-4147-A177-3AD203B41FA5}">
                      <a16:colId xmlns:a16="http://schemas.microsoft.com/office/drawing/2014/main" val="2200519308"/>
                    </a:ext>
                  </a:extLst>
                </a:gridCol>
                <a:gridCol w="1274104">
                  <a:extLst>
                    <a:ext uri="{9D8B030D-6E8A-4147-A177-3AD203B41FA5}">
                      <a16:colId xmlns:a16="http://schemas.microsoft.com/office/drawing/2014/main" val="4286170379"/>
                    </a:ext>
                  </a:extLst>
                </a:gridCol>
                <a:gridCol w="1140924">
                  <a:extLst>
                    <a:ext uri="{9D8B030D-6E8A-4147-A177-3AD203B41FA5}">
                      <a16:colId xmlns:a16="http://schemas.microsoft.com/office/drawing/2014/main" val="1505893008"/>
                    </a:ext>
                  </a:extLst>
                </a:gridCol>
              </a:tblGrid>
              <a:tr h="17157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Strengthened FBOs skills for collective services and market linkages 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2.1.3 Rural producers’ organizations supported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09616"/>
                  </a:ext>
                </a:extLst>
              </a:tr>
              <a:tr h="5298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Rural POs supported - Organizations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253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335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417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499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582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807660"/>
                  </a:ext>
                </a:extLst>
              </a:tr>
              <a:tr h="480968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 Smallholder producers’ and FBOs access to financial services increased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people and FBOs linked/accessing financial services through FARMSE 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808363"/>
                  </a:ext>
                </a:extLst>
              </a:tr>
              <a:tr h="42402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People - Number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12400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24800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37200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49600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62000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503537"/>
                  </a:ext>
                </a:extLst>
              </a:tr>
              <a:tr h="63117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FBOs - Percentage 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35851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725A7AC-5CF3-07A2-1830-C1C299E004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461474"/>
              </p:ext>
            </p:extLst>
          </p:nvPr>
        </p:nvGraphicFramePr>
        <p:xfrm>
          <a:off x="276290" y="3180625"/>
          <a:ext cx="11737747" cy="3057547"/>
        </p:xfrm>
        <a:graphic>
          <a:graphicData uri="http://schemas.openxmlformats.org/drawingml/2006/table">
            <a:tbl>
              <a:tblPr firstRow="1" firstCol="1" bandRow="1"/>
              <a:tblGrid>
                <a:gridCol w="2517152">
                  <a:extLst>
                    <a:ext uri="{9D8B030D-6E8A-4147-A177-3AD203B41FA5}">
                      <a16:colId xmlns:a16="http://schemas.microsoft.com/office/drawing/2014/main" val="316211106"/>
                    </a:ext>
                  </a:extLst>
                </a:gridCol>
                <a:gridCol w="1340677">
                  <a:extLst>
                    <a:ext uri="{9D8B030D-6E8A-4147-A177-3AD203B41FA5}">
                      <a16:colId xmlns:a16="http://schemas.microsoft.com/office/drawing/2014/main" val="269257478"/>
                    </a:ext>
                  </a:extLst>
                </a:gridCol>
                <a:gridCol w="1855663">
                  <a:extLst>
                    <a:ext uri="{9D8B030D-6E8A-4147-A177-3AD203B41FA5}">
                      <a16:colId xmlns:a16="http://schemas.microsoft.com/office/drawing/2014/main" val="836201931"/>
                    </a:ext>
                  </a:extLst>
                </a:gridCol>
                <a:gridCol w="1203076">
                  <a:extLst>
                    <a:ext uri="{9D8B030D-6E8A-4147-A177-3AD203B41FA5}">
                      <a16:colId xmlns:a16="http://schemas.microsoft.com/office/drawing/2014/main" val="475489021"/>
                    </a:ext>
                  </a:extLst>
                </a:gridCol>
                <a:gridCol w="1203076">
                  <a:extLst>
                    <a:ext uri="{9D8B030D-6E8A-4147-A177-3AD203B41FA5}">
                      <a16:colId xmlns:a16="http://schemas.microsoft.com/office/drawing/2014/main" val="2145276195"/>
                    </a:ext>
                  </a:extLst>
                </a:gridCol>
                <a:gridCol w="1203076">
                  <a:extLst>
                    <a:ext uri="{9D8B030D-6E8A-4147-A177-3AD203B41FA5}">
                      <a16:colId xmlns:a16="http://schemas.microsoft.com/office/drawing/2014/main" val="3901224991"/>
                    </a:ext>
                  </a:extLst>
                </a:gridCol>
                <a:gridCol w="1274106">
                  <a:extLst>
                    <a:ext uri="{9D8B030D-6E8A-4147-A177-3AD203B41FA5}">
                      <a16:colId xmlns:a16="http://schemas.microsoft.com/office/drawing/2014/main" val="1256204888"/>
                    </a:ext>
                  </a:extLst>
                </a:gridCol>
                <a:gridCol w="1140921">
                  <a:extLst>
                    <a:ext uri="{9D8B030D-6E8A-4147-A177-3AD203B41FA5}">
                      <a16:colId xmlns:a16="http://schemas.microsoft.com/office/drawing/2014/main" val="1202717038"/>
                    </a:ext>
                  </a:extLst>
                </a:gridCol>
              </a:tblGrid>
              <a:tr h="18987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Smallholder producers’ increased productivity and product quality   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1.2.4 Households reporting an increase in production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8738568"/>
                  </a:ext>
                </a:extLst>
              </a:tr>
              <a:tr h="71058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Households - Households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11.3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3614274"/>
                  </a:ext>
                </a:extLst>
              </a:tr>
              <a:tr h="180094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Strengthened production skills of smallholder producers to engage in commercial agriculture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1.1.4 Persons trained in production practices and/or technologies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288304"/>
                  </a:ext>
                </a:extLst>
              </a:tr>
              <a:tr h="79748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persons trained in crop - Number of people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8900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17800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26700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35600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44500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430806"/>
                  </a:ext>
                </a:extLst>
              </a:tr>
              <a:tr h="90046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persons trained in livestock - Number of people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8900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17800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26700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35600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44500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814" marR="438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222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32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7" y="5603908"/>
            <a:ext cx="1252179" cy="11040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6917" y="0"/>
            <a:ext cx="12054622" cy="688086"/>
            <a:chOff x="155871" y="-69776"/>
            <a:chExt cx="12054622" cy="688086"/>
          </a:xfrm>
        </p:grpSpPr>
        <p:sp>
          <p:nvSpPr>
            <p:cNvPr id="8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3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37" y="19775"/>
            <a:ext cx="8982635" cy="5306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INDICATORS AND TARGETS CONT………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342295" y="1567585"/>
            <a:ext cx="37162941" cy="51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85678"/>
              </p:ext>
            </p:extLst>
          </p:nvPr>
        </p:nvGraphicFramePr>
        <p:xfrm>
          <a:off x="352301" y="480888"/>
          <a:ext cx="11563408" cy="5811618"/>
        </p:xfrm>
        <a:graphic>
          <a:graphicData uri="http://schemas.openxmlformats.org/drawingml/2006/table">
            <a:tbl>
              <a:tblPr firstRow="1" firstCol="1" bandRow="1"/>
              <a:tblGrid>
                <a:gridCol w="2741892">
                  <a:extLst>
                    <a:ext uri="{9D8B030D-6E8A-4147-A177-3AD203B41FA5}">
                      <a16:colId xmlns:a16="http://schemas.microsoft.com/office/drawing/2014/main" val="859472710"/>
                    </a:ext>
                  </a:extLst>
                </a:gridCol>
                <a:gridCol w="1467831">
                  <a:extLst>
                    <a:ext uri="{9D8B030D-6E8A-4147-A177-3AD203B41FA5}">
                      <a16:colId xmlns:a16="http://schemas.microsoft.com/office/drawing/2014/main" val="3470597216"/>
                    </a:ext>
                  </a:extLst>
                </a:gridCol>
                <a:gridCol w="2024929">
                  <a:extLst>
                    <a:ext uri="{9D8B030D-6E8A-4147-A177-3AD203B41FA5}">
                      <a16:colId xmlns:a16="http://schemas.microsoft.com/office/drawing/2014/main" val="827695187"/>
                    </a:ext>
                  </a:extLst>
                </a:gridCol>
                <a:gridCol w="1312811">
                  <a:extLst>
                    <a:ext uri="{9D8B030D-6E8A-4147-A177-3AD203B41FA5}">
                      <a16:colId xmlns:a16="http://schemas.microsoft.com/office/drawing/2014/main" val="1721055908"/>
                    </a:ext>
                  </a:extLst>
                </a:gridCol>
                <a:gridCol w="1312811">
                  <a:extLst>
                    <a:ext uri="{9D8B030D-6E8A-4147-A177-3AD203B41FA5}">
                      <a16:colId xmlns:a16="http://schemas.microsoft.com/office/drawing/2014/main" val="1901893245"/>
                    </a:ext>
                  </a:extLst>
                </a:gridCol>
                <a:gridCol w="1312811">
                  <a:extLst>
                    <a:ext uri="{9D8B030D-6E8A-4147-A177-3AD203B41FA5}">
                      <a16:colId xmlns:a16="http://schemas.microsoft.com/office/drawing/2014/main" val="4060336997"/>
                    </a:ext>
                  </a:extLst>
                </a:gridCol>
                <a:gridCol w="1390323">
                  <a:extLst>
                    <a:ext uri="{9D8B030D-6E8A-4147-A177-3AD203B41FA5}">
                      <a16:colId xmlns:a16="http://schemas.microsoft.com/office/drawing/2014/main" val="4164761653"/>
                    </a:ext>
                  </a:extLst>
                </a:gridCol>
              </a:tblGrid>
              <a:tr h="525544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Smallholder producers’ adoption of climate smart agriculture enhanced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3.2.2 Households reporting adoption of environmentally sustainable and climate-resilient technologies and practices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02869"/>
                  </a:ext>
                </a:extLst>
              </a:tr>
              <a:tr h="52554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Households - Percentage (%)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59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70%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734475"/>
                  </a:ext>
                </a:extLst>
              </a:tr>
              <a:tr h="262771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Increased knowledge and access to CSA technologies/practices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3.1.1 Groups supported to sustainably manage natural resources and climate-related risks 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873542"/>
                  </a:ext>
                </a:extLst>
              </a:tr>
              <a:tr h="55618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CA" sz="1600" dirty="0"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Households</a:t>
                      </a: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25400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50800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76200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127000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738179"/>
                  </a:ext>
                </a:extLst>
              </a:tr>
              <a:tr h="78831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Groups supported - Groups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2000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3000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5000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268418"/>
                  </a:ext>
                </a:extLst>
              </a:tr>
              <a:tr h="525544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Enabling environment improved for commercialisation of smallholder agriculture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small holders’ producers reporting improved access to markets, processing and storage  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87855"/>
                  </a:ext>
                </a:extLst>
              </a:tr>
              <a:tr h="52554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Households - Percentage (%)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80%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053545"/>
                  </a:ext>
                </a:extLst>
              </a:tr>
              <a:tr h="26277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SMEs reporting improved business environment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9884070"/>
                  </a:ext>
                </a:extLst>
              </a:tr>
              <a:tr h="52554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SMEs - Percentage (%)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48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80%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0054686"/>
                  </a:ext>
                </a:extLst>
              </a:tr>
              <a:tr h="52554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SF.2.2 Households reporting they can influence decision-making of local authorities and project-supported service providers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75802"/>
                  </a:ext>
                </a:extLst>
              </a:tr>
              <a:tr h="78831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Households (%) - Percentage (%)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58.8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80%</a:t>
                      </a:r>
                      <a:endParaRPr lang="en-CA" sz="1600" dirty="0">
                        <a:effectLst/>
                        <a:latin typeface="Constantia" panose="0203060205030603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2058" marR="320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1449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77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7" y="5603908"/>
            <a:ext cx="1252179" cy="11040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6917" y="0"/>
            <a:ext cx="12054622" cy="688086"/>
            <a:chOff x="155871" y="-69776"/>
            <a:chExt cx="12054622" cy="688086"/>
          </a:xfrm>
        </p:grpSpPr>
        <p:sp>
          <p:nvSpPr>
            <p:cNvPr id="8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3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37" y="19775"/>
            <a:ext cx="8982635" cy="5306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INDICATORS AND TARGETS CONT………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512581"/>
              </p:ext>
            </p:extLst>
          </p:nvPr>
        </p:nvGraphicFramePr>
        <p:xfrm>
          <a:off x="352303" y="772692"/>
          <a:ext cx="11534898" cy="5425078"/>
        </p:xfrm>
        <a:graphic>
          <a:graphicData uri="http://schemas.openxmlformats.org/drawingml/2006/table">
            <a:tbl>
              <a:tblPr firstRow="1" firstCol="1" bandRow="1"/>
              <a:tblGrid>
                <a:gridCol w="1983216">
                  <a:extLst>
                    <a:ext uri="{9D8B030D-6E8A-4147-A177-3AD203B41FA5}">
                      <a16:colId xmlns:a16="http://schemas.microsoft.com/office/drawing/2014/main" val="2231326348"/>
                    </a:ext>
                  </a:extLst>
                </a:gridCol>
                <a:gridCol w="1811525">
                  <a:extLst>
                    <a:ext uri="{9D8B030D-6E8A-4147-A177-3AD203B41FA5}">
                      <a16:colId xmlns:a16="http://schemas.microsoft.com/office/drawing/2014/main" val="1189964559"/>
                    </a:ext>
                  </a:extLst>
                </a:gridCol>
                <a:gridCol w="1464639">
                  <a:extLst>
                    <a:ext uri="{9D8B030D-6E8A-4147-A177-3AD203B41FA5}">
                      <a16:colId xmlns:a16="http://schemas.microsoft.com/office/drawing/2014/main" val="3651594454"/>
                    </a:ext>
                  </a:extLst>
                </a:gridCol>
                <a:gridCol w="1464639">
                  <a:extLst>
                    <a:ext uri="{9D8B030D-6E8A-4147-A177-3AD203B41FA5}">
                      <a16:colId xmlns:a16="http://schemas.microsoft.com/office/drawing/2014/main" val="1251894047"/>
                    </a:ext>
                  </a:extLst>
                </a:gridCol>
                <a:gridCol w="949563">
                  <a:extLst>
                    <a:ext uri="{9D8B030D-6E8A-4147-A177-3AD203B41FA5}">
                      <a16:colId xmlns:a16="http://schemas.microsoft.com/office/drawing/2014/main" val="2870269410"/>
                    </a:ext>
                  </a:extLst>
                </a:gridCol>
                <a:gridCol w="949563">
                  <a:extLst>
                    <a:ext uri="{9D8B030D-6E8A-4147-A177-3AD203B41FA5}">
                      <a16:colId xmlns:a16="http://schemas.microsoft.com/office/drawing/2014/main" val="462082509"/>
                    </a:ext>
                  </a:extLst>
                </a:gridCol>
                <a:gridCol w="1005624">
                  <a:extLst>
                    <a:ext uri="{9D8B030D-6E8A-4147-A177-3AD203B41FA5}">
                      <a16:colId xmlns:a16="http://schemas.microsoft.com/office/drawing/2014/main" val="3209459474"/>
                    </a:ext>
                  </a:extLst>
                </a:gridCol>
                <a:gridCol w="1005624">
                  <a:extLst>
                    <a:ext uri="{9D8B030D-6E8A-4147-A177-3AD203B41FA5}">
                      <a16:colId xmlns:a16="http://schemas.microsoft.com/office/drawing/2014/main" val="1145836397"/>
                    </a:ext>
                  </a:extLst>
                </a:gridCol>
                <a:gridCol w="900505">
                  <a:extLst>
                    <a:ext uri="{9D8B030D-6E8A-4147-A177-3AD203B41FA5}">
                      <a16:colId xmlns:a16="http://schemas.microsoft.com/office/drawing/2014/main" val="1767234138"/>
                    </a:ext>
                  </a:extLst>
                </a:gridCol>
              </a:tblGrid>
              <a:tr h="24922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Increased policy Influencing capacity and formal business arrangements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Policy 2 Functioning multi-stakeholder platforms supported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7861409"/>
                  </a:ext>
                </a:extLst>
              </a:tr>
              <a:tr h="551241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- Platforms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397431"/>
                  </a:ext>
                </a:extLst>
              </a:tr>
              <a:tr h="24922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Infrastructure to support VCs development build/rehabilitated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2.1.6 Market, processing or storage facilities constructed or rehabilitated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275910"/>
                  </a:ext>
                </a:extLst>
              </a:tr>
              <a:tr h="49845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number of facilities - Facilities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68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570922"/>
                  </a:ext>
                </a:extLst>
              </a:tr>
              <a:tr h="24922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2.1.5 Roads constructed, rehabilitated or upgraded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184873"/>
                  </a:ext>
                </a:extLst>
              </a:tr>
              <a:tr h="61985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Length of roads - Km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636874"/>
                  </a:ext>
                </a:extLst>
              </a:tr>
              <a:tr h="49845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Institutional performance and knowledge management is improved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Percentage of government officials and staff reporting increased ability in knowledge on VC development 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958878"/>
                  </a:ext>
                </a:extLst>
              </a:tr>
              <a:tr h="99691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officials and staff - Percentage (%)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52.4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75%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307351"/>
                  </a:ext>
                </a:extLst>
              </a:tr>
              <a:tr h="24922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 Strengthened institutional capacity and knowledge mgt. for VC development  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government officials and staff trained in value chain development 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099544"/>
                  </a:ext>
                </a:extLst>
              </a:tr>
              <a:tr h="99691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No. of staff - Number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240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320</a:t>
                      </a:r>
                      <a:endParaRPr lang="en-CA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400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</a:t>
                      </a:r>
                      <a:endParaRPr lang="en-CA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121" marR="591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024122"/>
                  </a:ext>
                </a:extLst>
              </a:tr>
            </a:tbl>
          </a:graphicData>
        </a:graphic>
      </p:graphicFrame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780801" y="1274550"/>
            <a:ext cx="126217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C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53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7" y="5603908"/>
            <a:ext cx="1252179" cy="11040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5871" y="7714"/>
            <a:ext cx="12054622" cy="688086"/>
            <a:chOff x="155871" y="-69776"/>
            <a:chExt cx="12054622" cy="688086"/>
          </a:xfrm>
        </p:grpSpPr>
        <p:sp>
          <p:nvSpPr>
            <p:cNvPr id="8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3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37" y="19775"/>
            <a:ext cx="8982635" cy="5306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DATA FLOW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360767" y="1506781"/>
            <a:ext cx="37162941" cy="51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9377805" y="1741227"/>
            <a:ext cx="37238168" cy="4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/>
          <a:srcRect t="4867" b="5960"/>
          <a:stretch/>
        </p:blipFill>
        <p:spPr>
          <a:xfrm>
            <a:off x="2436134" y="461354"/>
            <a:ext cx="7733102" cy="623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97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7" y="5603908"/>
            <a:ext cx="1252179" cy="11040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5871" y="7714"/>
            <a:ext cx="12054622" cy="688086"/>
            <a:chOff x="155871" y="-69776"/>
            <a:chExt cx="12054622" cy="688086"/>
          </a:xfrm>
        </p:grpSpPr>
        <p:sp>
          <p:nvSpPr>
            <p:cNvPr id="8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3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544" y="-38620"/>
            <a:ext cx="10515600" cy="72682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7424" y="634504"/>
            <a:ext cx="9836376" cy="6019771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Font typeface="+mj-lt"/>
              <a:buAutoNum type="arabicPeriod"/>
            </a:pPr>
            <a:r>
              <a:rPr lang="fr-FR" sz="29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Coi questionnaire (IFAD </a:t>
            </a:r>
            <a:r>
              <a:rPr lang="fr-FR" sz="2900" dirty="0" err="1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Tool</a:t>
            </a:r>
            <a:r>
              <a:rPr lang="fr-FR" sz="29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C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9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MOU template</a:t>
            </a:r>
            <a:endParaRPr lang="en-C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9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Nutrition training assessment sheet</a:t>
            </a:r>
            <a:endParaRPr lang="en-C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9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Business training assessment sheet</a:t>
            </a:r>
            <a:endParaRPr lang="en-C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9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FBO assessment sheet</a:t>
            </a:r>
            <a:endParaRPr lang="en-C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9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ACIF register</a:t>
            </a:r>
            <a:endParaRPr lang="en-C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9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TRADE/FARMSE synergy register</a:t>
            </a:r>
            <a:endParaRPr lang="en-C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9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Crop management trainings assessment sheet</a:t>
            </a:r>
            <a:endParaRPr lang="en-C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9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Livestock management trainings assessment sheet</a:t>
            </a:r>
            <a:endParaRPr lang="en-C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9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training assessment sheet</a:t>
            </a:r>
            <a:endParaRPr lang="en-C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9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Infrastructure assessment register</a:t>
            </a:r>
            <a:endParaRPr lang="en-C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9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Road assessment register</a:t>
            </a:r>
            <a:endParaRPr lang="en-C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9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 stakeholders training sheet</a:t>
            </a:r>
            <a:endParaRPr lang="en-C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9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FDG guide</a:t>
            </a:r>
            <a:endParaRPr lang="en-C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CA" sz="2900" dirty="0">
                <a:latin typeface="Constantia" panose="0203060205030603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 informant guide</a:t>
            </a:r>
            <a:endParaRPr lang="en-CA" sz="2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CA" dirty="0">
              <a:latin typeface="Constantia" panose="02030602050306030303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360767" y="1506781"/>
            <a:ext cx="37162941" cy="51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7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37378" y="970640"/>
            <a:ext cx="12054622" cy="688086"/>
            <a:chOff x="155871" y="-69776"/>
            <a:chExt cx="12054622" cy="688086"/>
          </a:xfrm>
        </p:grpSpPr>
        <p:sp>
          <p:nvSpPr>
            <p:cNvPr id="24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26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377" y="1452022"/>
            <a:ext cx="2966041" cy="28090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592" y="5940723"/>
            <a:ext cx="1547184" cy="7556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765" y="5719547"/>
            <a:ext cx="914922" cy="9316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92" y="5714054"/>
            <a:ext cx="1219633" cy="998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8036" y="5894403"/>
            <a:ext cx="926930" cy="8178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482194" y="4294006"/>
            <a:ext cx="3979733" cy="1207361"/>
            <a:chOff x="4211768" y="3416129"/>
            <a:chExt cx="3979733" cy="1207361"/>
          </a:xfrm>
        </p:grpSpPr>
        <p:sp>
          <p:nvSpPr>
            <p:cNvPr id="4" name="TextBox 3"/>
            <p:cNvSpPr txBox="1"/>
            <p:nvPr/>
          </p:nvSpPr>
          <p:spPr>
            <a:xfrm>
              <a:off x="4431849" y="3416129"/>
              <a:ext cx="375965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Area9 Plot No: 328; Multichoice street</a:t>
              </a:r>
            </a:p>
            <a:p>
              <a:r>
                <a:rPr lang="en-US" dirty="0"/>
                <a:t>P.O Box 2135, Lilongwe.</a:t>
              </a:r>
            </a:p>
            <a:p>
              <a:r>
                <a:rPr lang="en-US" dirty="0">
                  <a:hlinkClick r:id="rId7"/>
                </a:rPr>
                <a:t>npc@tradeprogramme.org</a:t>
              </a:r>
              <a:endParaRPr lang="en-US" dirty="0"/>
            </a:p>
            <a:p>
              <a:r>
                <a:rPr lang="en-US" dirty="0">
                  <a:hlinkClick r:id="rId8"/>
                </a:rPr>
                <a:t>www.tradeprogramme.org</a:t>
              </a:r>
              <a:endParaRPr lang="en-US" dirty="0"/>
            </a:p>
          </p:txBody>
        </p:sp>
        <p:sp>
          <p:nvSpPr>
            <p:cNvPr id="12" name="Google Shape;727;p46"/>
            <p:cNvSpPr/>
            <p:nvPr/>
          </p:nvSpPr>
          <p:spPr>
            <a:xfrm>
              <a:off x="4211768" y="3750550"/>
              <a:ext cx="264576" cy="230900"/>
            </a:xfrm>
            <a:custGeom>
              <a:avLst/>
              <a:gdLst/>
              <a:ahLst/>
              <a:cxnLst/>
              <a:rect l="l" t="t" r="r" b="b"/>
              <a:pathLst>
                <a:path w="18416" h="16072" extrusionOk="0">
                  <a:moveTo>
                    <a:pt x="9208" y="1"/>
                  </a:moveTo>
                  <a:lnTo>
                    <a:pt x="1" y="8866"/>
                  </a:lnTo>
                  <a:lnTo>
                    <a:pt x="2882" y="8866"/>
                  </a:lnTo>
                  <a:lnTo>
                    <a:pt x="2882" y="15290"/>
                  </a:lnTo>
                  <a:lnTo>
                    <a:pt x="2907" y="15461"/>
                  </a:lnTo>
                  <a:lnTo>
                    <a:pt x="2956" y="15607"/>
                  </a:lnTo>
                  <a:lnTo>
                    <a:pt x="3029" y="15729"/>
                  </a:lnTo>
                  <a:lnTo>
                    <a:pt x="3102" y="15851"/>
                  </a:lnTo>
                  <a:lnTo>
                    <a:pt x="3224" y="15949"/>
                  </a:lnTo>
                  <a:lnTo>
                    <a:pt x="3371" y="16022"/>
                  </a:lnTo>
                  <a:lnTo>
                    <a:pt x="3517" y="16071"/>
                  </a:lnTo>
                  <a:lnTo>
                    <a:pt x="7425" y="16071"/>
                  </a:lnTo>
                  <a:lnTo>
                    <a:pt x="7425" y="13458"/>
                  </a:lnTo>
                  <a:lnTo>
                    <a:pt x="7450" y="13165"/>
                  </a:lnTo>
                  <a:lnTo>
                    <a:pt x="7547" y="12896"/>
                  </a:lnTo>
                  <a:lnTo>
                    <a:pt x="7669" y="12652"/>
                  </a:lnTo>
                  <a:lnTo>
                    <a:pt x="7840" y="12457"/>
                  </a:lnTo>
                  <a:lnTo>
                    <a:pt x="8060" y="12286"/>
                  </a:lnTo>
                  <a:lnTo>
                    <a:pt x="8280" y="12164"/>
                  </a:lnTo>
                  <a:lnTo>
                    <a:pt x="8549" y="12066"/>
                  </a:lnTo>
                  <a:lnTo>
                    <a:pt x="8842" y="12041"/>
                  </a:lnTo>
                  <a:lnTo>
                    <a:pt x="9574" y="12041"/>
                  </a:lnTo>
                  <a:lnTo>
                    <a:pt x="9867" y="12066"/>
                  </a:lnTo>
                  <a:lnTo>
                    <a:pt x="10136" y="12164"/>
                  </a:lnTo>
                  <a:lnTo>
                    <a:pt x="10356" y="12286"/>
                  </a:lnTo>
                  <a:lnTo>
                    <a:pt x="10576" y="12457"/>
                  </a:lnTo>
                  <a:lnTo>
                    <a:pt x="10747" y="12652"/>
                  </a:lnTo>
                  <a:lnTo>
                    <a:pt x="10869" y="12896"/>
                  </a:lnTo>
                  <a:lnTo>
                    <a:pt x="10967" y="13165"/>
                  </a:lnTo>
                  <a:lnTo>
                    <a:pt x="10991" y="13458"/>
                  </a:lnTo>
                  <a:lnTo>
                    <a:pt x="10991" y="16071"/>
                  </a:lnTo>
                  <a:lnTo>
                    <a:pt x="14899" y="16071"/>
                  </a:lnTo>
                  <a:lnTo>
                    <a:pt x="15045" y="16022"/>
                  </a:lnTo>
                  <a:lnTo>
                    <a:pt x="15192" y="15949"/>
                  </a:lnTo>
                  <a:lnTo>
                    <a:pt x="15314" y="15851"/>
                  </a:lnTo>
                  <a:lnTo>
                    <a:pt x="15387" y="15729"/>
                  </a:lnTo>
                  <a:lnTo>
                    <a:pt x="15460" y="15607"/>
                  </a:lnTo>
                  <a:lnTo>
                    <a:pt x="15509" y="15461"/>
                  </a:lnTo>
                  <a:lnTo>
                    <a:pt x="15534" y="15290"/>
                  </a:lnTo>
                  <a:lnTo>
                    <a:pt x="15534" y="8866"/>
                  </a:lnTo>
                  <a:lnTo>
                    <a:pt x="18416" y="8866"/>
                  </a:lnTo>
                  <a:lnTo>
                    <a:pt x="9208" y="1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17;p46"/>
            <p:cNvSpPr/>
            <p:nvPr/>
          </p:nvSpPr>
          <p:spPr>
            <a:xfrm>
              <a:off x="4211768" y="3458942"/>
              <a:ext cx="220080" cy="291608"/>
            </a:xfrm>
            <a:custGeom>
              <a:avLst/>
              <a:gdLst/>
              <a:ahLst/>
              <a:cxnLst/>
              <a:rect l="l" t="t" r="r" b="b"/>
              <a:pathLst>
                <a:path w="12018" h="15924" extrusionOk="0">
                  <a:moveTo>
                    <a:pt x="6278" y="3444"/>
                  </a:moveTo>
                  <a:lnTo>
                    <a:pt x="6522" y="3493"/>
                  </a:lnTo>
                  <a:lnTo>
                    <a:pt x="6766" y="3542"/>
                  </a:lnTo>
                  <a:lnTo>
                    <a:pt x="7010" y="3639"/>
                  </a:lnTo>
                  <a:lnTo>
                    <a:pt x="7230" y="3737"/>
                  </a:lnTo>
                  <a:lnTo>
                    <a:pt x="7450" y="3883"/>
                  </a:lnTo>
                  <a:lnTo>
                    <a:pt x="7645" y="4030"/>
                  </a:lnTo>
                  <a:lnTo>
                    <a:pt x="7816" y="4201"/>
                  </a:lnTo>
                  <a:lnTo>
                    <a:pt x="7987" y="4372"/>
                  </a:lnTo>
                  <a:lnTo>
                    <a:pt x="8134" y="4567"/>
                  </a:lnTo>
                  <a:lnTo>
                    <a:pt x="8280" y="4787"/>
                  </a:lnTo>
                  <a:lnTo>
                    <a:pt x="8378" y="5007"/>
                  </a:lnTo>
                  <a:lnTo>
                    <a:pt x="8476" y="5251"/>
                  </a:lnTo>
                  <a:lnTo>
                    <a:pt x="8525" y="5495"/>
                  </a:lnTo>
                  <a:lnTo>
                    <a:pt x="8573" y="5740"/>
                  </a:lnTo>
                  <a:lnTo>
                    <a:pt x="8573" y="6008"/>
                  </a:lnTo>
                  <a:lnTo>
                    <a:pt x="8573" y="6277"/>
                  </a:lnTo>
                  <a:lnTo>
                    <a:pt x="8525" y="6521"/>
                  </a:lnTo>
                  <a:lnTo>
                    <a:pt x="8476" y="6765"/>
                  </a:lnTo>
                  <a:lnTo>
                    <a:pt x="8378" y="7010"/>
                  </a:lnTo>
                  <a:lnTo>
                    <a:pt x="8280" y="7229"/>
                  </a:lnTo>
                  <a:lnTo>
                    <a:pt x="8134" y="7449"/>
                  </a:lnTo>
                  <a:lnTo>
                    <a:pt x="7987" y="7645"/>
                  </a:lnTo>
                  <a:lnTo>
                    <a:pt x="7816" y="7816"/>
                  </a:lnTo>
                  <a:lnTo>
                    <a:pt x="7645" y="7987"/>
                  </a:lnTo>
                  <a:lnTo>
                    <a:pt x="7450" y="8133"/>
                  </a:lnTo>
                  <a:lnTo>
                    <a:pt x="7230" y="8280"/>
                  </a:lnTo>
                  <a:lnTo>
                    <a:pt x="7010" y="8377"/>
                  </a:lnTo>
                  <a:lnTo>
                    <a:pt x="6766" y="8475"/>
                  </a:lnTo>
                  <a:lnTo>
                    <a:pt x="6522" y="8524"/>
                  </a:lnTo>
                  <a:lnTo>
                    <a:pt x="6278" y="8573"/>
                  </a:lnTo>
                  <a:lnTo>
                    <a:pt x="5740" y="8573"/>
                  </a:lnTo>
                  <a:lnTo>
                    <a:pt x="5496" y="8524"/>
                  </a:lnTo>
                  <a:lnTo>
                    <a:pt x="5252" y="8475"/>
                  </a:lnTo>
                  <a:lnTo>
                    <a:pt x="5008" y="8377"/>
                  </a:lnTo>
                  <a:lnTo>
                    <a:pt x="4788" y="8280"/>
                  </a:lnTo>
                  <a:lnTo>
                    <a:pt x="4568" y="8133"/>
                  </a:lnTo>
                  <a:lnTo>
                    <a:pt x="4373" y="7987"/>
                  </a:lnTo>
                  <a:lnTo>
                    <a:pt x="4202" y="7816"/>
                  </a:lnTo>
                  <a:lnTo>
                    <a:pt x="4031" y="7645"/>
                  </a:lnTo>
                  <a:lnTo>
                    <a:pt x="3884" y="7449"/>
                  </a:lnTo>
                  <a:lnTo>
                    <a:pt x="3738" y="7229"/>
                  </a:lnTo>
                  <a:lnTo>
                    <a:pt x="3640" y="7010"/>
                  </a:lnTo>
                  <a:lnTo>
                    <a:pt x="3542" y="6765"/>
                  </a:lnTo>
                  <a:lnTo>
                    <a:pt x="3493" y="6521"/>
                  </a:lnTo>
                  <a:lnTo>
                    <a:pt x="3445" y="6277"/>
                  </a:lnTo>
                  <a:lnTo>
                    <a:pt x="3445" y="6008"/>
                  </a:lnTo>
                  <a:lnTo>
                    <a:pt x="3445" y="5740"/>
                  </a:lnTo>
                  <a:lnTo>
                    <a:pt x="3493" y="5495"/>
                  </a:lnTo>
                  <a:lnTo>
                    <a:pt x="3542" y="5251"/>
                  </a:lnTo>
                  <a:lnTo>
                    <a:pt x="3640" y="5007"/>
                  </a:lnTo>
                  <a:lnTo>
                    <a:pt x="3738" y="4787"/>
                  </a:lnTo>
                  <a:lnTo>
                    <a:pt x="3884" y="4567"/>
                  </a:lnTo>
                  <a:lnTo>
                    <a:pt x="4031" y="4372"/>
                  </a:lnTo>
                  <a:lnTo>
                    <a:pt x="4202" y="4201"/>
                  </a:lnTo>
                  <a:lnTo>
                    <a:pt x="4373" y="4030"/>
                  </a:lnTo>
                  <a:lnTo>
                    <a:pt x="4568" y="3883"/>
                  </a:lnTo>
                  <a:lnTo>
                    <a:pt x="4788" y="3737"/>
                  </a:lnTo>
                  <a:lnTo>
                    <a:pt x="5008" y="3639"/>
                  </a:lnTo>
                  <a:lnTo>
                    <a:pt x="5252" y="3542"/>
                  </a:lnTo>
                  <a:lnTo>
                    <a:pt x="5496" y="3493"/>
                  </a:lnTo>
                  <a:lnTo>
                    <a:pt x="5740" y="3444"/>
                  </a:lnTo>
                  <a:close/>
                  <a:moveTo>
                    <a:pt x="5691" y="0"/>
                  </a:moveTo>
                  <a:lnTo>
                    <a:pt x="5398" y="25"/>
                  </a:lnTo>
                  <a:lnTo>
                    <a:pt x="5105" y="73"/>
                  </a:lnTo>
                  <a:lnTo>
                    <a:pt x="4788" y="122"/>
                  </a:lnTo>
                  <a:lnTo>
                    <a:pt x="4519" y="196"/>
                  </a:lnTo>
                  <a:lnTo>
                    <a:pt x="4226" y="269"/>
                  </a:lnTo>
                  <a:lnTo>
                    <a:pt x="3664" y="464"/>
                  </a:lnTo>
                  <a:lnTo>
                    <a:pt x="3152" y="733"/>
                  </a:lnTo>
                  <a:lnTo>
                    <a:pt x="2639" y="1026"/>
                  </a:lnTo>
                  <a:lnTo>
                    <a:pt x="2199" y="1368"/>
                  </a:lnTo>
                  <a:lnTo>
                    <a:pt x="1759" y="1759"/>
                  </a:lnTo>
                  <a:lnTo>
                    <a:pt x="1369" y="2198"/>
                  </a:lnTo>
                  <a:lnTo>
                    <a:pt x="1027" y="2638"/>
                  </a:lnTo>
                  <a:lnTo>
                    <a:pt x="734" y="3151"/>
                  </a:lnTo>
                  <a:lnTo>
                    <a:pt x="465" y="3664"/>
                  </a:lnTo>
                  <a:lnTo>
                    <a:pt x="270" y="4225"/>
                  </a:lnTo>
                  <a:lnTo>
                    <a:pt x="196" y="4518"/>
                  </a:lnTo>
                  <a:lnTo>
                    <a:pt x="123" y="4787"/>
                  </a:lnTo>
                  <a:lnTo>
                    <a:pt x="74" y="5105"/>
                  </a:lnTo>
                  <a:lnTo>
                    <a:pt x="25" y="5398"/>
                  </a:lnTo>
                  <a:lnTo>
                    <a:pt x="1" y="5691"/>
                  </a:lnTo>
                  <a:lnTo>
                    <a:pt x="1" y="6008"/>
                  </a:lnTo>
                  <a:lnTo>
                    <a:pt x="25" y="6448"/>
                  </a:lnTo>
                  <a:lnTo>
                    <a:pt x="74" y="6887"/>
                  </a:lnTo>
                  <a:lnTo>
                    <a:pt x="147" y="7352"/>
                  </a:lnTo>
                  <a:lnTo>
                    <a:pt x="270" y="7791"/>
                  </a:lnTo>
                  <a:lnTo>
                    <a:pt x="392" y="8231"/>
                  </a:lnTo>
                  <a:lnTo>
                    <a:pt x="563" y="8670"/>
                  </a:lnTo>
                  <a:lnTo>
                    <a:pt x="734" y="9110"/>
                  </a:lnTo>
                  <a:lnTo>
                    <a:pt x="929" y="9550"/>
                  </a:lnTo>
                  <a:lnTo>
                    <a:pt x="1149" y="9965"/>
                  </a:lnTo>
                  <a:lnTo>
                    <a:pt x="1393" y="10404"/>
                  </a:lnTo>
                  <a:lnTo>
                    <a:pt x="1906" y="11210"/>
                  </a:lnTo>
                  <a:lnTo>
                    <a:pt x="2443" y="11992"/>
                  </a:lnTo>
                  <a:lnTo>
                    <a:pt x="3005" y="12725"/>
                  </a:lnTo>
                  <a:lnTo>
                    <a:pt x="3567" y="13408"/>
                  </a:lnTo>
                  <a:lnTo>
                    <a:pt x="4104" y="14019"/>
                  </a:lnTo>
                  <a:lnTo>
                    <a:pt x="4617" y="14581"/>
                  </a:lnTo>
                  <a:lnTo>
                    <a:pt x="5081" y="15045"/>
                  </a:lnTo>
                  <a:lnTo>
                    <a:pt x="5740" y="15680"/>
                  </a:lnTo>
                  <a:lnTo>
                    <a:pt x="6009" y="15924"/>
                  </a:lnTo>
                  <a:lnTo>
                    <a:pt x="6278" y="15680"/>
                  </a:lnTo>
                  <a:lnTo>
                    <a:pt x="6937" y="15045"/>
                  </a:lnTo>
                  <a:lnTo>
                    <a:pt x="7401" y="14581"/>
                  </a:lnTo>
                  <a:lnTo>
                    <a:pt x="7914" y="14019"/>
                  </a:lnTo>
                  <a:lnTo>
                    <a:pt x="8451" y="13408"/>
                  </a:lnTo>
                  <a:lnTo>
                    <a:pt x="9013" y="12725"/>
                  </a:lnTo>
                  <a:lnTo>
                    <a:pt x="9575" y="11992"/>
                  </a:lnTo>
                  <a:lnTo>
                    <a:pt x="10112" y="11210"/>
                  </a:lnTo>
                  <a:lnTo>
                    <a:pt x="10625" y="10404"/>
                  </a:lnTo>
                  <a:lnTo>
                    <a:pt x="10869" y="9965"/>
                  </a:lnTo>
                  <a:lnTo>
                    <a:pt x="11089" y="9550"/>
                  </a:lnTo>
                  <a:lnTo>
                    <a:pt x="11284" y="9110"/>
                  </a:lnTo>
                  <a:lnTo>
                    <a:pt x="11455" y="8670"/>
                  </a:lnTo>
                  <a:lnTo>
                    <a:pt x="11626" y="8231"/>
                  </a:lnTo>
                  <a:lnTo>
                    <a:pt x="11748" y="7791"/>
                  </a:lnTo>
                  <a:lnTo>
                    <a:pt x="11871" y="7352"/>
                  </a:lnTo>
                  <a:lnTo>
                    <a:pt x="11944" y="6887"/>
                  </a:lnTo>
                  <a:lnTo>
                    <a:pt x="11993" y="6448"/>
                  </a:lnTo>
                  <a:lnTo>
                    <a:pt x="12017" y="6008"/>
                  </a:lnTo>
                  <a:lnTo>
                    <a:pt x="12017" y="5691"/>
                  </a:lnTo>
                  <a:lnTo>
                    <a:pt x="11993" y="5398"/>
                  </a:lnTo>
                  <a:lnTo>
                    <a:pt x="11944" y="5105"/>
                  </a:lnTo>
                  <a:lnTo>
                    <a:pt x="11895" y="4787"/>
                  </a:lnTo>
                  <a:lnTo>
                    <a:pt x="11822" y="4518"/>
                  </a:lnTo>
                  <a:lnTo>
                    <a:pt x="11748" y="4225"/>
                  </a:lnTo>
                  <a:lnTo>
                    <a:pt x="11553" y="3664"/>
                  </a:lnTo>
                  <a:lnTo>
                    <a:pt x="11284" y="3151"/>
                  </a:lnTo>
                  <a:lnTo>
                    <a:pt x="10991" y="2638"/>
                  </a:lnTo>
                  <a:lnTo>
                    <a:pt x="10649" y="2198"/>
                  </a:lnTo>
                  <a:lnTo>
                    <a:pt x="10259" y="1759"/>
                  </a:lnTo>
                  <a:lnTo>
                    <a:pt x="9819" y="1368"/>
                  </a:lnTo>
                  <a:lnTo>
                    <a:pt x="9379" y="1026"/>
                  </a:lnTo>
                  <a:lnTo>
                    <a:pt x="8866" y="733"/>
                  </a:lnTo>
                  <a:lnTo>
                    <a:pt x="8354" y="464"/>
                  </a:lnTo>
                  <a:lnTo>
                    <a:pt x="7792" y="269"/>
                  </a:lnTo>
                  <a:lnTo>
                    <a:pt x="7499" y="196"/>
                  </a:lnTo>
                  <a:lnTo>
                    <a:pt x="7230" y="122"/>
                  </a:lnTo>
                  <a:lnTo>
                    <a:pt x="6913" y="73"/>
                  </a:lnTo>
                  <a:lnTo>
                    <a:pt x="6620" y="25"/>
                  </a:lnTo>
                  <a:lnTo>
                    <a:pt x="6326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778;p46"/>
            <p:cNvGrpSpPr/>
            <p:nvPr/>
          </p:nvGrpSpPr>
          <p:grpSpPr>
            <a:xfrm>
              <a:off x="4215176" y="4065295"/>
              <a:ext cx="263012" cy="184531"/>
              <a:chOff x="559275" y="1683950"/>
              <a:chExt cx="466500" cy="327300"/>
            </a:xfrm>
            <a:solidFill>
              <a:srgbClr val="00B050"/>
            </a:solidFill>
          </p:grpSpPr>
          <p:sp>
            <p:nvSpPr>
              <p:cNvPr id="20" name="Google Shape;779;p46"/>
              <p:cNvSpPr/>
              <p:nvPr/>
            </p:nvSpPr>
            <p:spPr>
              <a:xfrm>
                <a:off x="559275" y="1683950"/>
                <a:ext cx="466500" cy="197850"/>
              </a:xfrm>
              <a:custGeom>
                <a:avLst/>
                <a:gdLst/>
                <a:ahLst/>
                <a:cxnLst/>
                <a:rect l="l" t="t" r="r" b="b"/>
                <a:pathLst>
                  <a:path w="18660" h="7914" extrusionOk="0">
                    <a:moveTo>
                      <a:pt x="391" y="1"/>
                    </a:moveTo>
                    <a:lnTo>
                      <a:pt x="293" y="50"/>
                    </a:lnTo>
                    <a:lnTo>
                      <a:pt x="220" y="74"/>
                    </a:lnTo>
                    <a:lnTo>
                      <a:pt x="147" y="147"/>
                    </a:lnTo>
                    <a:lnTo>
                      <a:pt x="74" y="221"/>
                    </a:lnTo>
                    <a:lnTo>
                      <a:pt x="49" y="294"/>
                    </a:lnTo>
                    <a:lnTo>
                      <a:pt x="0" y="392"/>
                    </a:lnTo>
                    <a:lnTo>
                      <a:pt x="0" y="489"/>
                    </a:lnTo>
                    <a:lnTo>
                      <a:pt x="0" y="1173"/>
                    </a:lnTo>
                    <a:lnTo>
                      <a:pt x="9330" y="7914"/>
                    </a:lnTo>
                    <a:lnTo>
                      <a:pt x="18659" y="1173"/>
                    </a:lnTo>
                    <a:lnTo>
                      <a:pt x="18659" y="489"/>
                    </a:lnTo>
                    <a:lnTo>
                      <a:pt x="18659" y="392"/>
                    </a:lnTo>
                    <a:lnTo>
                      <a:pt x="18611" y="294"/>
                    </a:lnTo>
                    <a:lnTo>
                      <a:pt x="18586" y="221"/>
                    </a:lnTo>
                    <a:lnTo>
                      <a:pt x="18513" y="147"/>
                    </a:lnTo>
                    <a:lnTo>
                      <a:pt x="18440" y="74"/>
                    </a:lnTo>
                    <a:lnTo>
                      <a:pt x="18366" y="50"/>
                    </a:lnTo>
                    <a:lnTo>
                      <a:pt x="1826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80;p46"/>
              <p:cNvSpPr/>
              <p:nvPr/>
            </p:nvSpPr>
            <p:spPr>
              <a:xfrm>
                <a:off x="559275" y="1727925"/>
                <a:ext cx="466500" cy="283325"/>
              </a:xfrm>
              <a:custGeom>
                <a:avLst/>
                <a:gdLst/>
                <a:ahLst/>
                <a:cxnLst/>
                <a:rect l="l" t="t" r="r" b="b"/>
                <a:pathLst>
                  <a:path w="18660" h="11333" extrusionOk="0">
                    <a:moveTo>
                      <a:pt x="0" y="0"/>
                    </a:moveTo>
                    <a:lnTo>
                      <a:pt x="0" y="10844"/>
                    </a:lnTo>
                    <a:lnTo>
                      <a:pt x="0" y="10917"/>
                    </a:lnTo>
                    <a:lnTo>
                      <a:pt x="5129" y="7230"/>
                    </a:lnTo>
                    <a:lnTo>
                      <a:pt x="5227" y="7181"/>
                    </a:lnTo>
                    <a:lnTo>
                      <a:pt x="5325" y="7181"/>
                    </a:lnTo>
                    <a:lnTo>
                      <a:pt x="5398" y="7205"/>
                    </a:lnTo>
                    <a:lnTo>
                      <a:pt x="5471" y="7278"/>
                    </a:lnTo>
                    <a:lnTo>
                      <a:pt x="5520" y="7376"/>
                    </a:lnTo>
                    <a:lnTo>
                      <a:pt x="5520" y="7474"/>
                    </a:lnTo>
                    <a:lnTo>
                      <a:pt x="5471" y="7547"/>
                    </a:lnTo>
                    <a:lnTo>
                      <a:pt x="5422" y="7620"/>
                    </a:lnTo>
                    <a:lnTo>
                      <a:pt x="318" y="11308"/>
                    </a:lnTo>
                    <a:lnTo>
                      <a:pt x="415" y="11333"/>
                    </a:lnTo>
                    <a:lnTo>
                      <a:pt x="18244" y="11333"/>
                    </a:lnTo>
                    <a:lnTo>
                      <a:pt x="18342" y="11308"/>
                    </a:lnTo>
                    <a:lnTo>
                      <a:pt x="13238" y="7620"/>
                    </a:lnTo>
                    <a:lnTo>
                      <a:pt x="13189" y="7547"/>
                    </a:lnTo>
                    <a:lnTo>
                      <a:pt x="13140" y="7474"/>
                    </a:lnTo>
                    <a:lnTo>
                      <a:pt x="13140" y="7376"/>
                    </a:lnTo>
                    <a:lnTo>
                      <a:pt x="13189" y="7278"/>
                    </a:lnTo>
                    <a:lnTo>
                      <a:pt x="13262" y="7205"/>
                    </a:lnTo>
                    <a:lnTo>
                      <a:pt x="13335" y="7181"/>
                    </a:lnTo>
                    <a:lnTo>
                      <a:pt x="13433" y="7181"/>
                    </a:lnTo>
                    <a:lnTo>
                      <a:pt x="13531" y="7230"/>
                    </a:lnTo>
                    <a:lnTo>
                      <a:pt x="18659" y="10917"/>
                    </a:lnTo>
                    <a:lnTo>
                      <a:pt x="18659" y="10844"/>
                    </a:lnTo>
                    <a:lnTo>
                      <a:pt x="18659" y="0"/>
                    </a:lnTo>
                    <a:lnTo>
                      <a:pt x="9476" y="6643"/>
                    </a:lnTo>
                    <a:lnTo>
                      <a:pt x="9403" y="6692"/>
                    </a:lnTo>
                    <a:lnTo>
                      <a:pt x="9257" y="6692"/>
                    </a:lnTo>
                    <a:lnTo>
                      <a:pt x="9183" y="664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900;p46"/>
            <p:cNvSpPr/>
            <p:nvPr/>
          </p:nvSpPr>
          <p:spPr>
            <a:xfrm>
              <a:off x="4211768" y="4348834"/>
              <a:ext cx="274670" cy="274656"/>
            </a:xfrm>
            <a:custGeom>
              <a:avLst/>
              <a:gdLst/>
              <a:ahLst/>
              <a:cxnLst/>
              <a:rect l="l" t="t" r="r" b="b"/>
              <a:pathLst>
                <a:path w="18758" h="18757" extrusionOk="0">
                  <a:moveTo>
                    <a:pt x="10039" y="2467"/>
                  </a:moveTo>
                  <a:lnTo>
                    <a:pt x="10380" y="2491"/>
                  </a:lnTo>
                  <a:lnTo>
                    <a:pt x="10674" y="2516"/>
                  </a:lnTo>
                  <a:lnTo>
                    <a:pt x="10869" y="2540"/>
                  </a:lnTo>
                  <a:lnTo>
                    <a:pt x="10967" y="2564"/>
                  </a:lnTo>
                  <a:lnTo>
                    <a:pt x="10991" y="2589"/>
                  </a:lnTo>
                  <a:lnTo>
                    <a:pt x="10967" y="2638"/>
                  </a:lnTo>
                  <a:lnTo>
                    <a:pt x="10893" y="2784"/>
                  </a:lnTo>
                  <a:lnTo>
                    <a:pt x="10771" y="2955"/>
                  </a:lnTo>
                  <a:lnTo>
                    <a:pt x="10600" y="3151"/>
                  </a:lnTo>
                  <a:lnTo>
                    <a:pt x="10405" y="3322"/>
                  </a:lnTo>
                  <a:lnTo>
                    <a:pt x="10209" y="3468"/>
                  </a:lnTo>
                  <a:lnTo>
                    <a:pt x="10039" y="3590"/>
                  </a:lnTo>
                  <a:lnTo>
                    <a:pt x="9941" y="3615"/>
                  </a:lnTo>
                  <a:lnTo>
                    <a:pt x="9843" y="3639"/>
                  </a:lnTo>
                  <a:lnTo>
                    <a:pt x="9745" y="3663"/>
                  </a:lnTo>
                  <a:lnTo>
                    <a:pt x="9648" y="3737"/>
                  </a:lnTo>
                  <a:lnTo>
                    <a:pt x="9550" y="3810"/>
                  </a:lnTo>
                  <a:lnTo>
                    <a:pt x="9452" y="3883"/>
                  </a:lnTo>
                  <a:lnTo>
                    <a:pt x="9355" y="3957"/>
                  </a:lnTo>
                  <a:lnTo>
                    <a:pt x="9257" y="3981"/>
                  </a:lnTo>
                  <a:lnTo>
                    <a:pt x="9159" y="4005"/>
                  </a:lnTo>
                  <a:lnTo>
                    <a:pt x="9086" y="4005"/>
                  </a:lnTo>
                  <a:lnTo>
                    <a:pt x="8988" y="4054"/>
                  </a:lnTo>
                  <a:lnTo>
                    <a:pt x="8866" y="4128"/>
                  </a:lnTo>
                  <a:lnTo>
                    <a:pt x="8793" y="4201"/>
                  </a:lnTo>
                  <a:lnTo>
                    <a:pt x="8695" y="4274"/>
                  </a:lnTo>
                  <a:lnTo>
                    <a:pt x="8598" y="4323"/>
                  </a:lnTo>
                  <a:lnTo>
                    <a:pt x="8500" y="4372"/>
                  </a:lnTo>
                  <a:lnTo>
                    <a:pt x="8304" y="4372"/>
                  </a:lnTo>
                  <a:lnTo>
                    <a:pt x="8207" y="4323"/>
                  </a:lnTo>
                  <a:lnTo>
                    <a:pt x="8109" y="4274"/>
                  </a:lnTo>
                  <a:lnTo>
                    <a:pt x="8036" y="4201"/>
                  </a:lnTo>
                  <a:lnTo>
                    <a:pt x="7963" y="4103"/>
                  </a:lnTo>
                  <a:lnTo>
                    <a:pt x="7938" y="4005"/>
                  </a:lnTo>
                  <a:lnTo>
                    <a:pt x="7963" y="3908"/>
                  </a:lnTo>
                  <a:lnTo>
                    <a:pt x="8036" y="3810"/>
                  </a:lnTo>
                  <a:lnTo>
                    <a:pt x="8109" y="3712"/>
                  </a:lnTo>
                  <a:lnTo>
                    <a:pt x="8158" y="3615"/>
                  </a:lnTo>
                  <a:lnTo>
                    <a:pt x="8207" y="3517"/>
                  </a:lnTo>
                  <a:lnTo>
                    <a:pt x="8207" y="3419"/>
                  </a:lnTo>
                  <a:lnTo>
                    <a:pt x="8182" y="3273"/>
                  </a:lnTo>
                  <a:lnTo>
                    <a:pt x="8158" y="3199"/>
                  </a:lnTo>
                  <a:lnTo>
                    <a:pt x="8109" y="3151"/>
                  </a:lnTo>
                  <a:lnTo>
                    <a:pt x="8060" y="3102"/>
                  </a:lnTo>
                  <a:lnTo>
                    <a:pt x="7987" y="3077"/>
                  </a:lnTo>
                  <a:lnTo>
                    <a:pt x="7840" y="3053"/>
                  </a:lnTo>
                  <a:lnTo>
                    <a:pt x="7669" y="3028"/>
                  </a:lnTo>
                  <a:lnTo>
                    <a:pt x="7596" y="2980"/>
                  </a:lnTo>
                  <a:lnTo>
                    <a:pt x="7547" y="2955"/>
                  </a:lnTo>
                  <a:lnTo>
                    <a:pt x="7523" y="2906"/>
                  </a:lnTo>
                  <a:lnTo>
                    <a:pt x="7547" y="2833"/>
                  </a:lnTo>
                  <a:lnTo>
                    <a:pt x="7572" y="2760"/>
                  </a:lnTo>
                  <a:lnTo>
                    <a:pt x="7645" y="2662"/>
                  </a:lnTo>
                  <a:lnTo>
                    <a:pt x="7694" y="2638"/>
                  </a:lnTo>
                  <a:lnTo>
                    <a:pt x="7792" y="2589"/>
                  </a:lnTo>
                  <a:lnTo>
                    <a:pt x="8036" y="2540"/>
                  </a:lnTo>
                  <a:lnTo>
                    <a:pt x="8329" y="2491"/>
                  </a:lnTo>
                  <a:lnTo>
                    <a:pt x="8671" y="2467"/>
                  </a:lnTo>
                  <a:close/>
                  <a:moveTo>
                    <a:pt x="11455" y="4763"/>
                  </a:moveTo>
                  <a:lnTo>
                    <a:pt x="11528" y="4787"/>
                  </a:lnTo>
                  <a:lnTo>
                    <a:pt x="11577" y="4811"/>
                  </a:lnTo>
                  <a:lnTo>
                    <a:pt x="11626" y="4885"/>
                  </a:lnTo>
                  <a:lnTo>
                    <a:pt x="11650" y="4958"/>
                  </a:lnTo>
                  <a:lnTo>
                    <a:pt x="11626" y="5031"/>
                  </a:lnTo>
                  <a:lnTo>
                    <a:pt x="11577" y="5153"/>
                  </a:lnTo>
                  <a:lnTo>
                    <a:pt x="11528" y="5251"/>
                  </a:lnTo>
                  <a:lnTo>
                    <a:pt x="11455" y="5324"/>
                  </a:lnTo>
                  <a:lnTo>
                    <a:pt x="11357" y="5398"/>
                  </a:lnTo>
                  <a:lnTo>
                    <a:pt x="11260" y="5471"/>
                  </a:lnTo>
                  <a:lnTo>
                    <a:pt x="11162" y="5520"/>
                  </a:lnTo>
                  <a:lnTo>
                    <a:pt x="10991" y="5520"/>
                  </a:lnTo>
                  <a:lnTo>
                    <a:pt x="10942" y="5471"/>
                  </a:lnTo>
                  <a:lnTo>
                    <a:pt x="10893" y="5398"/>
                  </a:lnTo>
                  <a:lnTo>
                    <a:pt x="10869" y="5324"/>
                  </a:lnTo>
                  <a:lnTo>
                    <a:pt x="10893" y="5251"/>
                  </a:lnTo>
                  <a:lnTo>
                    <a:pt x="10942" y="5153"/>
                  </a:lnTo>
                  <a:lnTo>
                    <a:pt x="10991" y="5031"/>
                  </a:lnTo>
                  <a:lnTo>
                    <a:pt x="11064" y="4958"/>
                  </a:lnTo>
                  <a:lnTo>
                    <a:pt x="11162" y="4885"/>
                  </a:lnTo>
                  <a:lnTo>
                    <a:pt x="11260" y="4811"/>
                  </a:lnTo>
                  <a:lnTo>
                    <a:pt x="11357" y="4787"/>
                  </a:lnTo>
                  <a:lnTo>
                    <a:pt x="11455" y="4763"/>
                  </a:lnTo>
                  <a:close/>
                  <a:moveTo>
                    <a:pt x="16437" y="12260"/>
                  </a:moveTo>
                  <a:lnTo>
                    <a:pt x="16511" y="12285"/>
                  </a:lnTo>
                  <a:lnTo>
                    <a:pt x="16535" y="12334"/>
                  </a:lnTo>
                  <a:lnTo>
                    <a:pt x="16559" y="12407"/>
                  </a:lnTo>
                  <a:lnTo>
                    <a:pt x="16584" y="12578"/>
                  </a:lnTo>
                  <a:lnTo>
                    <a:pt x="16584" y="12651"/>
                  </a:lnTo>
                  <a:lnTo>
                    <a:pt x="16535" y="12749"/>
                  </a:lnTo>
                  <a:lnTo>
                    <a:pt x="16486" y="12871"/>
                  </a:lnTo>
                  <a:lnTo>
                    <a:pt x="16413" y="12944"/>
                  </a:lnTo>
                  <a:lnTo>
                    <a:pt x="16340" y="13042"/>
                  </a:lnTo>
                  <a:lnTo>
                    <a:pt x="16266" y="13140"/>
                  </a:lnTo>
                  <a:lnTo>
                    <a:pt x="16218" y="13237"/>
                  </a:lnTo>
                  <a:lnTo>
                    <a:pt x="16218" y="13335"/>
                  </a:lnTo>
                  <a:lnTo>
                    <a:pt x="16193" y="13482"/>
                  </a:lnTo>
                  <a:lnTo>
                    <a:pt x="16144" y="13555"/>
                  </a:lnTo>
                  <a:lnTo>
                    <a:pt x="16120" y="13628"/>
                  </a:lnTo>
                  <a:lnTo>
                    <a:pt x="16071" y="13653"/>
                  </a:lnTo>
                  <a:lnTo>
                    <a:pt x="15973" y="13653"/>
                  </a:lnTo>
                  <a:lnTo>
                    <a:pt x="15924" y="13628"/>
                  </a:lnTo>
                  <a:lnTo>
                    <a:pt x="15900" y="13555"/>
                  </a:lnTo>
                  <a:lnTo>
                    <a:pt x="15851" y="13433"/>
                  </a:lnTo>
                  <a:lnTo>
                    <a:pt x="15851" y="13286"/>
                  </a:lnTo>
                  <a:lnTo>
                    <a:pt x="15827" y="13140"/>
                  </a:lnTo>
                  <a:lnTo>
                    <a:pt x="15851" y="12969"/>
                  </a:lnTo>
                  <a:lnTo>
                    <a:pt x="15924" y="12798"/>
                  </a:lnTo>
                  <a:lnTo>
                    <a:pt x="15998" y="12627"/>
                  </a:lnTo>
                  <a:lnTo>
                    <a:pt x="16120" y="12480"/>
                  </a:lnTo>
                  <a:lnTo>
                    <a:pt x="16242" y="12383"/>
                  </a:lnTo>
                  <a:lnTo>
                    <a:pt x="16340" y="12309"/>
                  </a:lnTo>
                  <a:lnTo>
                    <a:pt x="16437" y="12260"/>
                  </a:lnTo>
                  <a:close/>
                  <a:moveTo>
                    <a:pt x="13922" y="3615"/>
                  </a:moveTo>
                  <a:lnTo>
                    <a:pt x="14239" y="3639"/>
                  </a:lnTo>
                  <a:lnTo>
                    <a:pt x="14483" y="3639"/>
                  </a:lnTo>
                  <a:lnTo>
                    <a:pt x="14679" y="3688"/>
                  </a:lnTo>
                  <a:lnTo>
                    <a:pt x="14777" y="3712"/>
                  </a:lnTo>
                  <a:lnTo>
                    <a:pt x="14825" y="3737"/>
                  </a:lnTo>
                  <a:lnTo>
                    <a:pt x="14874" y="3761"/>
                  </a:lnTo>
                  <a:lnTo>
                    <a:pt x="14923" y="3737"/>
                  </a:lnTo>
                  <a:lnTo>
                    <a:pt x="14972" y="3712"/>
                  </a:lnTo>
                  <a:lnTo>
                    <a:pt x="15045" y="3688"/>
                  </a:lnTo>
                  <a:lnTo>
                    <a:pt x="15143" y="3663"/>
                  </a:lnTo>
                  <a:lnTo>
                    <a:pt x="15485" y="3639"/>
                  </a:lnTo>
                  <a:lnTo>
                    <a:pt x="15900" y="4103"/>
                  </a:lnTo>
                  <a:lnTo>
                    <a:pt x="16291" y="4616"/>
                  </a:lnTo>
                  <a:lnTo>
                    <a:pt x="16633" y="5153"/>
                  </a:lnTo>
                  <a:lnTo>
                    <a:pt x="16926" y="5715"/>
                  </a:lnTo>
                  <a:lnTo>
                    <a:pt x="17194" y="6301"/>
                  </a:lnTo>
                  <a:lnTo>
                    <a:pt x="17390" y="6912"/>
                  </a:lnTo>
                  <a:lnTo>
                    <a:pt x="17561" y="7547"/>
                  </a:lnTo>
                  <a:lnTo>
                    <a:pt x="17683" y="8182"/>
                  </a:lnTo>
                  <a:lnTo>
                    <a:pt x="17414" y="8157"/>
                  </a:lnTo>
                  <a:lnTo>
                    <a:pt x="17317" y="8133"/>
                  </a:lnTo>
                  <a:lnTo>
                    <a:pt x="17268" y="8084"/>
                  </a:lnTo>
                  <a:lnTo>
                    <a:pt x="17219" y="8060"/>
                  </a:lnTo>
                  <a:lnTo>
                    <a:pt x="17146" y="8035"/>
                  </a:lnTo>
                  <a:lnTo>
                    <a:pt x="16975" y="8011"/>
                  </a:lnTo>
                  <a:lnTo>
                    <a:pt x="16877" y="7986"/>
                  </a:lnTo>
                  <a:lnTo>
                    <a:pt x="16779" y="7938"/>
                  </a:lnTo>
                  <a:lnTo>
                    <a:pt x="16682" y="7889"/>
                  </a:lnTo>
                  <a:lnTo>
                    <a:pt x="16584" y="7815"/>
                  </a:lnTo>
                  <a:lnTo>
                    <a:pt x="16511" y="7742"/>
                  </a:lnTo>
                  <a:lnTo>
                    <a:pt x="16437" y="7693"/>
                  </a:lnTo>
                  <a:lnTo>
                    <a:pt x="16364" y="7693"/>
                  </a:lnTo>
                  <a:lnTo>
                    <a:pt x="16315" y="7718"/>
                  </a:lnTo>
                  <a:lnTo>
                    <a:pt x="16291" y="7767"/>
                  </a:lnTo>
                  <a:lnTo>
                    <a:pt x="16291" y="7840"/>
                  </a:lnTo>
                  <a:lnTo>
                    <a:pt x="16340" y="7913"/>
                  </a:lnTo>
                  <a:lnTo>
                    <a:pt x="16413" y="8011"/>
                  </a:lnTo>
                  <a:lnTo>
                    <a:pt x="16486" y="8084"/>
                  </a:lnTo>
                  <a:lnTo>
                    <a:pt x="16584" y="8133"/>
                  </a:lnTo>
                  <a:lnTo>
                    <a:pt x="16706" y="8182"/>
                  </a:lnTo>
                  <a:lnTo>
                    <a:pt x="16779" y="8182"/>
                  </a:lnTo>
                  <a:lnTo>
                    <a:pt x="16877" y="8206"/>
                  </a:lnTo>
                  <a:lnTo>
                    <a:pt x="16975" y="8255"/>
                  </a:lnTo>
                  <a:lnTo>
                    <a:pt x="17072" y="8304"/>
                  </a:lnTo>
                  <a:lnTo>
                    <a:pt x="17170" y="8377"/>
                  </a:lnTo>
                  <a:lnTo>
                    <a:pt x="17194" y="8426"/>
                  </a:lnTo>
                  <a:lnTo>
                    <a:pt x="17219" y="8475"/>
                  </a:lnTo>
                  <a:lnTo>
                    <a:pt x="17194" y="8621"/>
                  </a:lnTo>
                  <a:lnTo>
                    <a:pt x="17097" y="8792"/>
                  </a:lnTo>
                  <a:lnTo>
                    <a:pt x="16975" y="8963"/>
                  </a:lnTo>
                  <a:lnTo>
                    <a:pt x="16804" y="9110"/>
                  </a:lnTo>
                  <a:lnTo>
                    <a:pt x="16657" y="9232"/>
                  </a:lnTo>
                  <a:lnTo>
                    <a:pt x="16511" y="9305"/>
                  </a:lnTo>
                  <a:lnTo>
                    <a:pt x="16413" y="9330"/>
                  </a:lnTo>
                  <a:lnTo>
                    <a:pt x="16242" y="9354"/>
                  </a:lnTo>
                  <a:lnTo>
                    <a:pt x="16169" y="9378"/>
                  </a:lnTo>
                  <a:lnTo>
                    <a:pt x="16120" y="9427"/>
                  </a:lnTo>
                  <a:lnTo>
                    <a:pt x="16071" y="9452"/>
                  </a:lnTo>
                  <a:lnTo>
                    <a:pt x="16022" y="9476"/>
                  </a:lnTo>
                  <a:lnTo>
                    <a:pt x="15973" y="9452"/>
                  </a:lnTo>
                  <a:lnTo>
                    <a:pt x="15924" y="9427"/>
                  </a:lnTo>
                  <a:lnTo>
                    <a:pt x="15900" y="9378"/>
                  </a:lnTo>
                  <a:lnTo>
                    <a:pt x="15851" y="9305"/>
                  </a:lnTo>
                  <a:lnTo>
                    <a:pt x="15827" y="9134"/>
                  </a:lnTo>
                  <a:lnTo>
                    <a:pt x="15802" y="9037"/>
                  </a:lnTo>
                  <a:lnTo>
                    <a:pt x="15729" y="8890"/>
                  </a:lnTo>
                  <a:lnTo>
                    <a:pt x="15607" y="8743"/>
                  </a:lnTo>
                  <a:lnTo>
                    <a:pt x="15460" y="8573"/>
                  </a:lnTo>
                  <a:lnTo>
                    <a:pt x="15314" y="8402"/>
                  </a:lnTo>
                  <a:lnTo>
                    <a:pt x="15192" y="8255"/>
                  </a:lnTo>
                  <a:lnTo>
                    <a:pt x="15094" y="8108"/>
                  </a:lnTo>
                  <a:lnTo>
                    <a:pt x="15070" y="8011"/>
                  </a:lnTo>
                  <a:lnTo>
                    <a:pt x="15070" y="7938"/>
                  </a:lnTo>
                  <a:lnTo>
                    <a:pt x="15045" y="7889"/>
                  </a:lnTo>
                  <a:lnTo>
                    <a:pt x="15021" y="7889"/>
                  </a:lnTo>
                  <a:lnTo>
                    <a:pt x="14972" y="7913"/>
                  </a:lnTo>
                  <a:lnTo>
                    <a:pt x="14948" y="7962"/>
                  </a:lnTo>
                  <a:lnTo>
                    <a:pt x="14899" y="8035"/>
                  </a:lnTo>
                  <a:lnTo>
                    <a:pt x="14874" y="8182"/>
                  </a:lnTo>
                  <a:lnTo>
                    <a:pt x="14899" y="8279"/>
                  </a:lnTo>
                  <a:lnTo>
                    <a:pt x="14972" y="8402"/>
                  </a:lnTo>
                  <a:lnTo>
                    <a:pt x="15045" y="8548"/>
                  </a:lnTo>
                  <a:lnTo>
                    <a:pt x="15167" y="8670"/>
                  </a:lnTo>
                  <a:lnTo>
                    <a:pt x="15265" y="8792"/>
                  </a:lnTo>
                  <a:lnTo>
                    <a:pt x="15363" y="8914"/>
                  </a:lnTo>
                  <a:lnTo>
                    <a:pt x="15436" y="9037"/>
                  </a:lnTo>
                  <a:lnTo>
                    <a:pt x="15460" y="9134"/>
                  </a:lnTo>
                  <a:lnTo>
                    <a:pt x="15460" y="9232"/>
                  </a:lnTo>
                  <a:lnTo>
                    <a:pt x="15509" y="9330"/>
                  </a:lnTo>
                  <a:lnTo>
                    <a:pt x="15558" y="9427"/>
                  </a:lnTo>
                  <a:lnTo>
                    <a:pt x="15631" y="9525"/>
                  </a:lnTo>
                  <a:lnTo>
                    <a:pt x="15753" y="9598"/>
                  </a:lnTo>
                  <a:lnTo>
                    <a:pt x="15900" y="9647"/>
                  </a:lnTo>
                  <a:lnTo>
                    <a:pt x="16047" y="9696"/>
                  </a:lnTo>
                  <a:lnTo>
                    <a:pt x="16218" y="9720"/>
                  </a:lnTo>
                  <a:lnTo>
                    <a:pt x="16364" y="9720"/>
                  </a:lnTo>
                  <a:lnTo>
                    <a:pt x="16486" y="9769"/>
                  </a:lnTo>
                  <a:lnTo>
                    <a:pt x="16559" y="9818"/>
                  </a:lnTo>
                  <a:lnTo>
                    <a:pt x="16584" y="9867"/>
                  </a:lnTo>
                  <a:lnTo>
                    <a:pt x="16584" y="9916"/>
                  </a:lnTo>
                  <a:lnTo>
                    <a:pt x="16559" y="10013"/>
                  </a:lnTo>
                  <a:lnTo>
                    <a:pt x="16437" y="10209"/>
                  </a:lnTo>
                  <a:lnTo>
                    <a:pt x="16242" y="10429"/>
                  </a:lnTo>
                  <a:lnTo>
                    <a:pt x="16022" y="10673"/>
                  </a:lnTo>
                  <a:lnTo>
                    <a:pt x="15802" y="10917"/>
                  </a:lnTo>
                  <a:lnTo>
                    <a:pt x="15631" y="11186"/>
                  </a:lnTo>
                  <a:lnTo>
                    <a:pt x="15485" y="11430"/>
                  </a:lnTo>
                  <a:lnTo>
                    <a:pt x="15460" y="11528"/>
                  </a:lnTo>
                  <a:lnTo>
                    <a:pt x="15460" y="11625"/>
                  </a:lnTo>
                  <a:lnTo>
                    <a:pt x="15460" y="11772"/>
                  </a:lnTo>
                  <a:lnTo>
                    <a:pt x="15485" y="11918"/>
                  </a:lnTo>
                  <a:lnTo>
                    <a:pt x="15509" y="12016"/>
                  </a:lnTo>
                  <a:lnTo>
                    <a:pt x="15558" y="12089"/>
                  </a:lnTo>
                  <a:lnTo>
                    <a:pt x="15583" y="12138"/>
                  </a:lnTo>
                  <a:lnTo>
                    <a:pt x="15607" y="12212"/>
                  </a:lnTo>
                  <a:lnTo>
                    <a:pt x="15631" y="12383"/>
                  </a:lnTo>
                  <a:lnTo>
                    <a:pt x="15607" y="12480"/>
                  </a:lnTo>
                  <a:lnTo>
                    <a:pt x="15509" y="12651"/>
                  </a:lnTo>
                  <a:lnTo>
                    <a:pt x="15363" y="12847"/>
                  </a:lnTo>
                  <a:lnTo>
                    <a:pt x="15167" y="13042"/>
                  </a:lnTo>
                  <a:lnTo>
                    <a:pt x="14972" y="13237"/>
                  </a:lnTo>
                  <a:lnTo>
                    <a:pt x="14825" y="13433"/>
                  </a:lnTo>
                  <a:lnTo>
                    <a:pt x="14728" y="13604"/>
                  </a:lnTo>
                  <a:lnTo>
                    <a:pt x="14679" y="13701"/>
                  </a:lnTo>
                  <a:lnTo>
                    <a:pt x="14654" y="13823"/>
                  </a:lnTo>
                  <a:lnTo>
                    <a:pt x="14581" y="13970"/>
                  </a:lnTo>
                  <a:lnTo>
                    <a:pt x="14459" y="14117"/>
                  </a:lnTo>
                  <a:lnTo>
                    <a:pt x="14313" y="14288"/>
                  </a:lnTo>
                  <a:lnTo>
                    <a:pt x="14142" y="14434"/>
                  </a:lnTo>
                  <a:lnTo>
                    <a:pt x="13995" y="14556"/>
                  </a:lnTo>
                  <a:lnTo>
                    <a:pt x="13848" y="14629"/>
                  </a:lnTo>
                  <a:lnTo>
                    <a:pt x="13726" y="14654"/>
                  </a:lnTo>
                  <a:lnTo>
                    <a:pt x="13653" y="14654"/>
                  </a:lnTo>
                  <a:lnTo>
                    <a:pt x="13555" y="14605"/>
                  </a:lnTo>
                  <a:lnTo>
                    <a:pt x="13458" y="14556"/>
                  </a:lnTo>
                  <a:lnTo>
                    <a:pt x="13360" y="14483"/>
                  </a:lnTo>
                  <a:lnTo>
                    <a:pt x="13287" y="14385"/>
                  </a:lnTo>
                  <a:lnTo>
                    <a:pt x="13213" y="14288"/>
                  </a:lnTo>
                  <a:lnTo>
                    <a:pt x="13189" y="14190"/>
                  </a:lnTo>
                  <a:lnTo>
                    <a:pt x="13165" y="14092"/>
                  </a:lnTo>
                  <a:lnTo>
                    <a:pt x="13140" y="13921"/>
                  </a:lnTo>
                  <a:lnTo>
                    <a:pt x="13116" y="13848"/>
                  </a:lnTo>
                  <a:lnTo>
                    <a:pt x="13067" y="13799"/>
                  </a:lnTo>
                  <a:lnTo>
                    <a:pt x="13043" y="13750"/>
                  </a:lnTo>
                  <a:lnTo>
                    <a:pt x="12994" y="13677"/>
                  </a:lnTo>
                  <a:lnTo>
                    <a:pt x="12969" y="13530"/>
                  </a:lnTo>
                  <a:lnTo>
                    <a:pt x="12945" y="13359"/>
                  </a:lnTo>
                  <a:lnTo>
                    <a:pt x="12920" y="13286"/>
                  </a:lnTo>
                  <a:lnTo>
                    <a:pt x="12872" y="13237"/>
                  </a:lnTo>
                  <a:lnTo>
                    <a:pt x="12847" y="13164"/>
                  </a:lnTo>
                  <a:lnTo>
                    <a:pt x="12823" y="13066"/>
                  </a:lnTo>
                  <a:lnTo>
                    <a:pt x="12798" y="12920"/>
                  </a:lnTo>
                  <a:lnTo>
                    <a:pt x="12774" y="12749"/>
                  </a:lnTo>
                  <a:lnTo>
                    <a:pt x="12798" y="12602"/>
                  </a:lnTo>
                  <a:lnTo>
                    <a:pt x="12823" y="12456"/>
                  </a:lnTo>
                  <a:lnTo>
                    <a:pt x="12847" y="12358"/>
                  </a:lnTo>
                  <a:lnTo>
                    <a:pt x="12872" y="12285"/>
                  </a:lnTo>
                  <a:lnTo>
                    <a:pt x="12920" y="12236"/>
                  </a:lnTo>
                  <a:lnTo>
                    <a:pt x="12945" y="12163"/>
                  </a:lnTo>
                  <a:lnTo>
                    <a:pt x="12969" y="11992"/>
                  </a:lnTo>
                  <a:lnTo>
                    <a:pt x="12945" y="11894"/>
                  </a:lnTo>
                  <a:lnTo>
                    <a:pt x="12896" y="11772"/>
                  </a:lnTo>
                  <a:lnTo>
                    <a:pt x="12798" y="11650"/>
                  </a:lnTo>
                  <a:lnTo>
                    <a:pt x="12701" y="11528"/>
                  </a:lnTo>
                  <a:lnTo>
                    <a:pt x="12578" y="11381"/>
                  </a:lnTo>
                  <a:lnTo>
                    <a:pt x="12481" y="11210"/>
                  </a:lnTo>
                  <a:lnTo>
                    <a:pt x="12432" y="11015"/>
                  </a:lnTo>
                  <a:lnTo>
                    <a:pt x="12408" y="10844"/>
                  </a:lnTo>
                  <a:lnTo>
                    <a:pt x="12408" y="10697"/>
                  </a:lnTo>
                  <a:lnTo>
                    <a:pt x="12383" y="10551"/>
                  </a:lnTo>
                  <a:lnTo>
                    <a:pt x="12334" y="10453"/>
                  </a:lnTo>
                  <a:lnTo>
                    <a:pt x="12310" y="10380"/>
                  </a:lnTo>
                  <a:lnTo>
                    <a:pt x="12261" y="10331"/>
                  </a:lnTo>
                  <a:lnTo>
                    <a:pt x="12188" y="10307"/>
                  </a:lnTo>
                  <a:lnTo>
                    <a:pt x="12017" y="10282"/>
                  </a:lnTo>
                  <a:lnTo>
                    <a:pt x="11870" y="10307"/>
                  </a:lnTo>
                  <a:lnTo>
                    <a:pt x="11797" y="10331"/>
                  </a:lnTo>
                  <a:lnTo>
                    <a:pt x="11748" y="10380"/>
                  </a:lnTo>
                  <a:lnTo>
                    <a:pt x="11675" y="10429"/>
                  </a:lnTo>
                  <a:lnTo>
                    <a:pt x="11553" y="10453"/>
                  </a:lnTo>
                  <a:lnTo>
                    <a:pt x="11406" y="10478"/>
                  </a:lnTo>
                  <a:lnTo>
                    <a:pt x="11260" y="10478"/>
                  </a:lnTo>
                  <a:lnTo>
                    <a:pt x="11089" y="10453"/>
                  </a:lnTo>
                  <a:lnTo>
                    <a:pt x="10893" y="10355"/>
                  </a:lnTo>
                  <a:lnTo>
                    <a:pt x="10674" y="10233"/>
                  </a:lnTo>
                  <a:lnTo>
                    <a:pt x="10503" y="10087"/>
                  </a:lnTo>
                  <a:lnTo>
                    <a:pt x="10429" y="10013"/>
                  </a:lnTo>
                  <a:lnTo>
                    <a:pt x="10356" y="9891"/>
                  </a:lnTo>
                  <a:lnTo>
                    <a:pt x="10234" y="9598"/>
                  </a:lnTo>
                  <a:lnTo>
                    <a:pt x="10161" y="9281"/>
                  </a:lnTo>
                  <a:lnTo>
                    <a:pt x="10112" y="8963"/>
                  </a:lnTo>
                  <a:lnTo>
                    <a:pt x="10136" y="8792"/>
                  </a:lnTo>
                  <a:lnTo>
                    <a:pt x="10161" y="8621"/>
                  </a:lnTo>
                  <a:lnTo>
                    <a:pt x="10258" y="8279"/>
                  </a:lnTo>
                  <a:lnTo>
                    <a:pt x="10332" y="8108"/>
                  </a:lnTo>
                  <a:lnTo>
                    <a:pt x="10405" y="7962"/>
                  </a:lnTo>
                  <a:lnTo>
                    <a:pt x="10503" y="7815"/>
                  </a:lnTo>
                  <a:lnTo>
                    <a:pt x="10600" y="7718"/>
                  </a:lnTo>
                  <a:lnTo>
                    <a:pt x="10796" y="7522"/>
                  </a:lnTo>
                  <a:lnTo>
                    <a:pt x="10991" y="7376"/>
                  </a:lnTo>
                  <a:lnTo>
                    <a:pt x="11162" y="7278"/>
                  </a:lnTo>
                  <a:lnTo>
                    <a:pt x="11260" y="7229"/>
                  </a:lnTo>
                  <a:lnTo>
                    <a:pt x="11431" y="7205"/>
                  </a:lnTo>
                  <a:lnTo>
                    <a:pt x="11504" y="7180"/>
                  </a:lnTo>
                  <a:lnTo>
                    <a:pt x="11553" y="7132"/>
                  </a:lnTo>
                  <a:lnTo>
                    <a:pt x="11626" y="7107"/>
                  </a:lnTo>
                  <a:lnTo>
                    <a:pt x="11724" y="7083"/>
                  </a:lnTo>
                  <a:lnTo>
                    <a:pt x="11870" y="7058"/>
                  </a:lnTo>
                  <a:lnTo>
                    <a:pt x="12188" y="7058"/>
                  </a:lnTo>
                  <a:lnTo>
                    <a:pt x="12359" y="7107"/>
                  </a:lnTo>
                  <a:lnTo>
                    <a:pt x="12481" y="7156"/>
                  </a:lnTo>
                  <a:lnTo>
                    <a:pt x="12603" y="7229"/>
                  </a:lnTo>
                  <a:lnTo>
                    <a:pt x="12676" y="7303"/>
                  </a:lnTo>
                  <a:lnTo>
                    <a:pt x="12774" y="7376"/>
                  </a:lnTo>
                  <a:lnTo>
                    <a:pt x="12896" y="7425"/>
                  </a:lnTo>
                  <a:lnTo>
                    <a:pt x="12969" y="7425"/>
                  </a:lnTo>
                  <a:lnTo>
                    <a:pt x="13140" y="7449"/>
                  </a:lnTo>
                  <a:lnTo>
                    <a:pt x="13213" y="7498"/>
                  </a:lnTo>
                  <a:lnTo>
                    <a:pt x="13262" y="7522"/>
                  </a:lnTo>
                  <a:lnTo>
                    <a:pt x="13311" y="7547"/>
                  </a:lnTo>
                  <a:lnTo>
                    <a:pt x="13360" y="7571"/>
                  </a:lnTo>
                  <a:lnTo>
                    <a:pt x="13409" y="7547"/>
                  </a:lnTo>
                  <a:lnTo>
                    <a:pt x="13458" y="7522"/>
                  </a:lnTo>
                  <a:lnTo>
                    <a:pt x="13507" y="7498"/>
                  </a:lnTo>
                  <a:lnTo>
                    <a:pt x="13580" y="7449"/>
                  </a:lnTo>
                  <a:lnTo>
                    <a:pt x="13726" y="7425"/>
                  </a:lnTo>
                  <a:lnTo>
                    <a:pt x="13897" y="7449"/>
                  </a:lnTo>
                  <a:lnTo>
                    <a:pt x="13971" y="7498"/>
                  </a:lnTo>
                  <a:lnTo>
                    <a:pt x="14019" y="7522"/>
                  </a:lnTo>
                  <a:lnTo>
                    <a:pt x="14093" y="7571"/>
                  </a:lnTo>
                  <a:lnTo>
                    <a:pt x="14190" y="7596"/>
                  </a:lnTo>
                  <a:lnTo>
                    <a:pt x="14337" y="7620"/>
                  </a:lnTo>
                  <a:lnTo>
                    <a:pt x="14654" y="7620"/>
                  </a:lnTo>
                  <a:lnTo>
                    <a:pt x="14801" y="7596"/>
                  </a:lnTo>
                  <a:lnTo>
                    <a:pt x="14899" y="7571"/>
                  </a:lnTo>
                  <a:lnTo>
                    <a:pt x="14972" y="7522"/>
                  </a:lnTo>
                  <a:lnTo>
                    <a:pt x="15021" y="7473"/>
                  </a:lnTo>
                  <a:lnTo>
                    <a:pt x="15045" y="7400"/>
                  </a:lnTo>
                  <a:lnTo>
                    <a:pt x="15070" y="7229"/>
                  </a:lnTo>
                  <a:lnTo>
                    <a:pt x="15070" y="7205"/>
                  </a:lnTo>
                  <a:lnTo>
                    <a:pt x="15045" y="7156"/>
                  </a:lnTo>
                  <a:lnTo>
                    <a:pt x="14948" y="7107"/>
                  </a:lnTo>
                  <a:lnTo>
                    <a:pt x="14825" y="7058"/>
                  </a:lnTo>
                  <a:lnTo>
                    <a:pt x="14679" y="7058"/>
                  </a:lnTo>
                  <a:lnTo>
                    <a:pt x="14532" y="7034"/>
                  </a:lnTo>
                  <a:lnTo>
                    <a:pt x="14361" y="6985"/>
                  </a:lnTo>
                  <a:lnTo>
                    <a:pt x="14215" y="6936"/>
                  </a:lnTo>
                  <a:lnTo>
                    <a:pt x="14117" y="6863"/>
                  </a:lnTo>
                  <a:lnTo>
                    <a:pt x="14019" y="6790"/>
                  </a:lnTo>
                  <a:lnTo>
                    <a:pt x="13922" y="6716"/>
                  </a:lnTo>
                  <a:lnTo>
                    <a:pt x="13824" y="6692"/>
                  </a:lnTo>
                  <a:lnTo>
                    <a:pt x="13726" y="6668"/>
                  </a:lnTo>
                  <a:lnTo>
                    <a:pt x="13653" y="6643"/>
                  </a:lnTo>
                  <a:lnTo>
                    <a:pt x="13555" y="6619"/>
                  </a:lnTo>
                  <a:lnTo>
                    <a:pt x="13458" y="6545"/>
                  </a:lnTo>
                  <a:lnTo>
                    <a:pt x="13360" y="6472"/>
                  </a:lnTo>
                  <a:lnTo>
                    <a:pt x="13287" y="6399"/>
                  </a:lnTo>
                  <a:lnTo>
                    <a:pt x="13189" y="6374"/>
                  </a:lnTo>
                  <a:lnTo>
                    <a:pt x="13116" y="6350"/>
                  </a:lnTo>
                  <a:lnTo>
                    <a:pt x="13067" y="6374"/>
                  </a:lnTo>
                  <a:lnTo>
                    <a:pt x="13018" y="6399"/>
                  </a:lnTo>
                  <a:lnTo>
                    <a:pt x="12945" y="6399"/>
                  </a:lnTo>
                  <a:lnTo>
                    <a:pt x="12872" y="6350"/>
                  </a:lnTo>
                  <a:lnTo>
                    <a:pt x="12774" y="6277"/>
                  </a:lnTo>
                  <a:lnTo>
                    <a:pt x="12701" y="6228"/>
                  </a:lnTo>
                  <a:lnTo>
                    <a:pt x="12627" y="6179"/>
                  </a:lnTo>
                  <a:lnTo>
                    <a:pt x="12505" y="6179"/>
                  </a:lnTo>
                  <a:lnTo>
                    <a:pt x="12456" y="6228"/>
                  </a:lnTo>
                  <a:lnTo>
                    <a:pt x="12383" y="6252"/>
                  </a:lnTo>
                  <a:lnTo>
                    <a:pt x="12212" y="6277"/>
                  </a:lnTo>
                  <a:lnTo>
                    <a:pt x="12114" y="6326"/>
                  </a:lnTo>
                  <a:lnTo>
                    <a:pt x="11968" y="6399"/>
                  </a:lnTo>
                  <a:lnTo>
                    <a:pt x="11797" y="6521"/>
                  </a:lnTo>
                  <a:lnTo>
                    <a:pt x="11650" y="6668"/>
                  </a:lnTo>
                  <a:lnTo>
                    <a:pt x="11479" y="6814"/>
                  </a:lnTo>
                  <a:lnTo>
                    <a:pt x="11309" y="6936"/>
                  </a:lnTo>
                  <a:lnTo>
                    <a:pt x="11186" y="7009"/>
                  </a:lnTo>
                  <a:lnTo>
                    <a:pt x="11064" y="7058"/>
                  </a:lnTo>
                  <a:lnTo>
                    <a:pt x="10918" y="7009"/>
                  </a:lnTo>
                  <a:lnTo>
                    <a:pt x="10844" y="6985"/>
                  </a:lnTo>
                  <a:lnTo>
                    <a:pt x="10796" y="6961"/>
                  </a:lnTo>
                  <a:lnTo>
                    <a:pt x="10747" y="6912"/>
                  </a:lnTo>
                  <a:lnTo>
                    <a:pt x="10722" y="6838"/>
                  </a:lnTo>
                  <a:lnTo>
                    <a:pt x="10698" y="6668"/>
                  </a:lnTo>
                  <a:lnTo>
                    <a:pt x="10722" y="6497"/>
                  </a:lnTo>
                  <a:lnTo>
                    <a:pt x="10747" y="6423"/>
                  </a:lnTo>
                  <a:lnTo>
                    <a:pt x="10796" y="6374"/>
                  </a:lnTo>
                  <a:lnTo>
                    <a:pt x="10844" y="6350"/>
                  </a:lnTo>
                  <a:lnTo>
                    <a:pt x="10967" y="6326"/>
                  </a:lnTo>
                  <a:lnTo>
                    <a:pt x="11113" y="6301"/>
                  </a:lnTo>
                  <a:lnTo>
                    <a:pt x="11260" y="6277"/>
                  </a:lnTo>
                  <a:lnTo>
                    <a:pt x="11406" y="6277"/>
                  </a:lnTo>
                  <a:lnTo>
                    <a:pt x="11528" y="6228"/>
                  </a:lnTo>
                  <a:lnTo>
                    <a:pt x="11602" y="6179"/>
                  </a:lnTo>
                  <a:lnTo>
                    <a:pt x="11626" y="6130"/>
                  </a:lnTo>
                  <a:lnTo>
                    <a:pt x="11650" y="6106"/>
                  </a:lnTo>
                  <a:lnTo>
                    <a:pt x="11602" y="5935"/>
                  </a:lnTo>
                  <a:lnTo>
                    <a:pt x="11577" y="5862"/>
                  </a:lnTo>
                  <a:lnTo>
                    <a:pt x="11553" y="5813"/>
                  </a:lnTo>
                  <a:lnTo>
                    <a:pt x="11504" y="5764"/>
                  </a:lnTo>
                  <a:lnTo>
                    <a:pt x="11504" y="5715"/>
                  </a:lnTo>
                  <a:lnTo>
                    <a:pt x="11504" y="5666"/>
                  </a:lnTo>
                  <a:lnTo>
                    <a:pt x="11553" y="5617"/>
                  </a:lnTo>
                  <a:lnTo>
                    <a:pt x="11602" y="5593"/>
                  </a:lnTo>
                  <a:lnTo>
                    <a:pt x="11675" y="5544"/>
                  </a:lnTo>
                  <a:lnTo>
                    <a:pt x="11821" y="5520"/>
                  </a:lnTo>
                  <a:lnTo>
                    <a:pt x="11919" y="5520"/>
                  </a:lnTo>
                  <a:lnTo>
                    <a:pt x="12017" y="5471"/>
                  </a:lnTo>
                  <a:lnTo>
                    <a:pt x="12114" y="5398"/>
                  </a:lnTo>
                  <a:lnTo>
                    <a:pt x="12212" y="5324"/>
                  </a:lnTo>
                  <a:lnTo>
                    <a:pt x="12285" y="5251"/>
                  </a:lnTo>
                  <a:lnTo>
                    <a:pt x="12359" y="5153"/>
                  </a:lnTo>
                  <a:lnTo>
                    <a:pt x="12383" y="5031"/>
                  </a:lnTo>
                  <a:lnTo>
                    <a:pt x="12408" y="4958"/>
                  </a:lnTo>
                  <a:lnTo>
                    <a:pt x="12383" y="4787"/>
                  </a:lnTo>
                  <a:lnTo>
                    <a:pt x="12334" y="4714"/>
                  </a:lnTo>
                  <a:lnTo>
                    <a:pt x="12310" y="4665"/>
                  </a:lnTo>
                  <a:lnTo>
                    <a:pt x="12310" y="4640"/>
                  </a:lnTo>
                  <a:lnTo>
                    <a:pt x="12310" y="4592"/>
                  </a:lnTo>
                  <a:lnTo>
                    <a:pt x="12383" y="4469"/>
                  </a:lnTo>
                  <a:lnTo>
                    <a:pt x="12505" y="4298"/>
                  </a:lnTo>
                  <a:lnTo>
                    <a:pt x="12701" y="4103"/>
                  </a:lnTo>
                  <a:lnTo>
                    <a:pt x="12798" y="4005"/>
                  </a:lnTo>
                  <a:lnTo>
                    <a:pt x="12945" y="3908"/>
                  </a:lnTo>
                  <a:lnTo>
                    <a:pt x="13091" y="3834"/>
                  </a:lnTo>
                  <a:lnTo>
                    <a:pt x="13262" y="3761"/>
                  </a:lnTo>
                  <a:lnTo>
                    <a:pt x="13604" y="3663"/>
                  </a:lnTo>
                  <a:lnTo>
                    <a:pt x="13775" y="3639"/>
                  </a:lnTo>
                  <a:lnTo>
                    <a:pt x="13922" y="3615"/>
                  </a:lnTo>
                  <a:close/>
                  <a:moveTo>
                    <a:pt x="6888" y="2467"/>
                  </a:moveTo>
                  <a:lnTo>
                    <a:pt x="6986" y="2491"/>
                  </a:lnTo>
                  <a:lnTo>
                    <a:pt x="7083" y="2516"/>
                  </a:lnTo>
                  <a:lnTo>
                    <a:pt x="7132" y="2540"/>
                  </a:lnTo>
                  <a:lnTo>
                    <a:pt x="7181" y="2589"/>
                  </a:lnTo>
                  <a:lnTo>
                    <a:pt x="7181" y="2638"/>
                  </a:lnTo>
                  <a:lnTo>
                    <a:pt x="7181" y="2711"/>
                  </a:lnTo>
                  <a:lnTo>
                    <a:pt x="7132" y="2784"/>
                  </a:lnTo>
                  <a:lnTo>
                    <a:pt x="7083" y="2858"/>
                  </a:lnTo>
                  <a:lnTo>
                    <a:pt x="6937" y="3028"/>
                  </a:lnTo>
                  <a:lnTo>
                    <a:pt x="6864" y="3175"/>
                  </a:lnTo>
                  <a:lnTo>
                    <a:pt x="6839" y="3322"/>
                  </a:lnTo>
                  <a:lnTo>
                    <a:pt x="6864" y="3395"/>
                  </a:lnTo>
                  <a:lnTo>
                    <a:pt x="6888" y="3419"/>
                  </a:lnTo>
                  <a:lnTo>
                    <a:pt x="6961" y="3517"/>
                  </a:lnTo>
                  <a:lnTo>
                    <a:pt x="7010" y="3615"/>
                  </a:lnTo>
                  <a:lnTo>
                    <a:pt x="7059" y="3712"/>
                  </a:lnTo>
                  <a:lnTo>
                    <a:pt x="7083" y="3810"/>
                  </a:lnTo>
                  <a:lnTo>
                    <a:pt x="7059" y="3908"/>
                  </a:lnTo>
                  <a:lnTo>
                    <a:pt x="7010" y="4005"/>
                  </a:lnTo>
                  <a:lnTo>
                    <a:pt x="6961" y="4103"/>
                  </a:lnTo>
                  <a:lnTo>
                    <a:pt x="6888" y="4201"/>
                  </a:lnTo>
                  <a:lnTo>
                    <a:pt x="6839" y="4225"/>
                  </a:lnTo>
                  <a:lnTo>
                    <a:pt x="6644" y="4225"/>
                  </a:lnTo>
                  <a:lnTo>
                    <a:pt x="6473" y="4128"/>
                  </a:lnTo>
                  <a:lnTo>
                    <a:pt x="6302" y="4005"/>
                  </a:lnTo>
                  <a:lnTo>
                    <a:pt x="6155" y="3859"/>
                  </a:lnTo>
                  <a:lnTo>
                    <a:pt x="5984" y="3786"/>
                  </a:lnTo>
                  <a:lnTo>
                    <a:pt x="5838" y="3761"/>
                  </a:lnTo>
                  <a:lnTo>
                    <a:pt x="5789" y="3786"/>
                  </a:lnTo>
                  <a:lnTo>
                    <a:pt x="5740" y="3810"/>
                  </a:lnTo>
                  <a:lnTo>
                    <a:pt x="5642" y="3883"/>
                  </a:lnTo>
                  <a:lnTo>
                    <a:pt x="5545" y="3957"/>
                  </a:lnTo>
                  <a:lnTo>
                    <a:pt x="5447" y="3981"/>
                  </a:lnTo>
                  <a:lnTo>
                    <a:pt x="5349" y="4005"/>
                  </a:lnTo>
                  <a:lnTo>
                    <a:pt x="5203" y="4030"/>
                  </a:lnTo>
                  <a:lnTo>
                    <a:pt x="5129" y="4054"/>
                  </a:lnTo>
                  <a:lnTo>
                    <a:pt x="5081" y="4103"/>
                  </a:lnTo>
                  <a:lnTo>
                    <a:pt x="5032" y="4128"/>
                  </a:lnTo>
                  <a:lnTo>
                    <a:pt x="4959" y="4152"/>
                  </a:lnTo>
                  <a:lnTo>
                    <a:pt x="4788" y="4201"/>
                  </a:lnTo>
                  <a:lnTo>
                    <a:pt x="4690" y="4201"/>
                  </a:lnTo>
                  <a:lnTo>
                    <a:pt x="4592" y="4250"/>
                  </a:lnTo>
                  <a:lnTo>
                    <a:pt x="4494" y="4298"/>
                  </a:lnTo>
                  <a:lnTo>
                    <a:pt x="4397" y="4372"/>
                  </a:lnTo>
                  <a:lnTo>
                    <a:pt x="4372" y="4421"/>
                  </a:lnTo>
                  <a:lnTo>
                    <a:pt x="4372" y="4494"/>
                  </a:lnTo>
                  <a:lnTo>
                    <a:pt x="4372" y="4616"/>
                  </a:lnTo>
                  <a:lnTo>
                    <a:pt x="4470" y="4787"/>
                  </a:lnTo>
                  <a:lnTo>
                    <a:pt x="4592" y="4958"/>
                  </a:lnTo>
                  <a:lnTo>
                    <a:pt x="4690" y="5031"/>
                  </a:lnTo>
                  <a:lnTo>
                    <a:pt x="4788" y="5056"/>
                  </a:lnTo>
                  <a:lnTo>
                    <a:pt x="4885" y="5080"/>
                  </a:lnTo>
                  <a:lnTo>
                    <a:pt x="5007" y="5080"/>
                  </a:lnTo>
                  <a:lnTo>
                    <a:pt x="5129" y="5056"/>
                  </a:lnTo>
                  <a:lnTo>
                    <a:pt x="5227" y="5007"/>
                  </a:lnTo>
                  <a:lnTo>
                    <a:pt x="5349" y="4933"/>
                  </a:lnTo>
                  <a:lnTo>
                    <a:pt x="5447" y="4860"/>
                  </a:lnTo>
                  <a:lnTo>
                    <a:pt x="5642" y="4665"/>
                  </a:lnTo>
                  <a:lnTo>
                    <a:pt x="5838" y="4518"/>
                  </a:lnTo>
                  <a:lnTo>
                    <a:pt x="6009" y="4421"/>
                  </a:lnTo>
                  <a:lnTo>
                    <a:pt x="6131" y="4372"/>
                  </a:lnTo>
                  <a:lnTo>
                    <a:pt x="6204" y="4396"/>
                  </a:lnTo>
                  <a:lnTo>
                    <a:pt x="6253" y="4445"/>
                  </a:lnTo>
                  <a:lnTo>
                    <a:pt x="6302" y="4494"/>
                  </a:lnTo>
                  <a:lnTo>
                    <a:pt x="6302" y="4567"/>
                  </a:lnTo>
                  <a:lnTo>
                    <a:pt x="6326" y="4640"/>
                  </a:lnTo>
                  <a:lnTo>
                    <a:pt x="6375" y="4714"/>
                  </a:lnTo>
                  <a:lnTo>
                    <a:pt x="6424" y="4738"/>
                  </a:lnTo>
                  <a:lnTo>
                    <a:pt x="6497" y="4763"/>
                  </a:lnTo>
                  <a:lnTo>
                    <a:pt x="6595" y="4787"/>
                  </a:lnTo>
                  <a:lnTo>
                    <a:pt x="6693" y="4811"/>
                  </a:lnTo>
                  <a:lnTo>
                    <a:pt x="6790" y="4885"/>
                  </a:lnTo>
                  <a:lnTo>
                    <a:pt x="6888" y="4958"/>
                  </a:lnTo>
                  <a:lnTo>
                    <a:pt x="6937" y="5031"/>
                  </a:lnTo>
                  <a:lnTo>
                    <a:pt x="6961" y="5153"/>
                  </a:lnTo>
                  <a:lnTo>
                    <a:pt x="6937" y="5251"/>
                  </a:lnTo>
                  <a:lnTo>
                    <a:pt x="6888" y="5324"/>
                  </a:lnTo>
                  <a:lnTo>
                    <a:pt x="6790" y="5398"/>
                  </a:lnTo>
                  <a:lnTo>
                    <a:pt x="6693" y="5471"/>
                  </a:lnTo>
                  <a:lnTo>
                    <a:pt x="6595" y="5520"/>
                  </a:lnTo>
                  <a:lnTo>
                    <a:pt x="6497" y="5520"/>
                  </a:lnTo>
                  <a:lnTo>
                    <a:pt x="6399" y="5544"/>
                  </a:lnTo>
                  <a:lnTo>
                    <a:pt x="6253" y="5642"/>
                  </a:lnTo>
                  <a:lnTo>
                    <a:pt x="6082" y="5764"/>
                  </a:lnTo>
                  <a:lnTo>
                    <a:pt x="5935" y="5910"/>
                  </a:lnTo>
                  <a:lnTo>
                    <a:pt x="5764" y="6057"/>
                  </a:lnTo>
                  <a:lnTo>
                    <a:pt x="5594" y="6179"/>
                  </a:lnTo>
                  <a:lnTo>
                    <a:pt x="5471" y="6252"/>
                  </a:lnTo>
                  <a:lnTo>
                    <a:pt x="5349" y="6277"/>
                  </a:lnTo>
                  <a:lnTo>
                    <a:pt x="5227" y="6326"/>
                  </a:lnTo>
                  <a:lnTo>
                    <a:pt x="5056" y="6448"/>
                  </a:lnTo>
                  <a:lnTo>
                    <a:pt x="4812" y="6643"/>
                  </a:lnTo>
                  <a:lnTo>
                    <a:pt x="4568" y="6887"/>
                  </a:lnTo>
                  <a:lnTo>
                    <a:pt x="4226" y="7229"/>
                  </a:lnTo>
                  <a:lnTo>
                    <a:pt x="4104" y="7327"/>
                  </a:lnTo>
                  <a:lnTo>
                    <a:pt x="3957" y="7449"/>
                  </a:lnTo>
                  <a:lnTo>
                    <a:pt x="3640" y="7644"/>
                  </a:lnTo>
                  <a:lnTo>
                    <a:pt x="3347" y="7767"/>
                  </a:lnTo>
                  <a:lnTo>
                    <a:pt x="3200" y="7791"/>
                  </a:lnTo>
                  <a:lnTo>
                    <a:pt x="3078" y="7815"/>
                  </a:lnTo>
                  <a:lnTo>
                    <a:pt x="2834" y="7815"/>
                  </a:lnTo>
                  <a:lnTo>
                    <a:pt x="2614" y="7864"/>
                  </a:lnTo>
                  <a:lnTo>
                    <a:pt x="2443" y="7938"/>
                  </a:lnTo>
                  <a:lnTo>
                    <a:pt x="2321" y="8011"/>
                  </a:lnTo>
                  <a:lnTo>
                    <a:pt x="2248" y="8084"/>
                  </a:lnTo>
                  <a:lnTo>
                    <a:pt x="2174" y="8182"/>
                  </a:lnTo>
                  <a:lnTo>
                    <a:pt x="2125" y="8279"/>
                  </a:lnTo>
                  <a:lnTo>
                    <a:pt x="2125" y="8377"/>
                  </a:lnTo>
                  <a:lnTo>
                    <a:pt x="2125" y="8475"/>
                  </a:lnTo>
                  <a:lnTo>
                    <a:pt x="2174" y="8573"/>
                  </a:lnTo>
                  <a:lnTo>
                    <a:pt x="2248" y="8670"/>
                  </a:lnTo>
                  <a:lnTo>
                    <a:pt x="2321" y="8768"/>
                  </a:lnTo>
                  <a:lnTo>
                    <a:pt x="2394" y="8841"/>
                  </a:lnTo>
                  <a:lnTo>
                    <a:pt x="2492" y="8890"/>
                  </a:lnTo>
                  <a:lnTo>
                    <a:pt x="2614" y="8939"/>
                  </a:lnTo>
                  <a:lnTo>
                    <a:pt x="2687" y="8939"/>
                  </a:lnTo>
                  <a:lnTo>
                    <a:pt x="2809" y="8988"/>
                  </a:lnTo>
                  <a:lnTo>
                    <a:pt x="2956" y="9085"/>
                  </a:lnTo>
                  <a:lnTo>
                    <a:pt x="3151" y="9232"/>
                  </a:lnTo>
                  <a:lnTo>
                    <a:pt x="3371" y="9427"/>
                  </a:lnTo>
                  <a:lnTo>
                    <a:pt x="3566" y="9623"/>
                  </a:lnTo>
                  <a:lnTo>
                    <a:pt x="3762" y="9769"/>
                  </a:lnTo>
                  <a:lnTo>
                    <a:pt x="3908" y="9867"/>
                  </a:lnTo>
                  <a:lnTo>
                    <a:pt x="4030" y="9891"/>
                  </a:lnTo>
                  <a:lnTo>
                    <a:pt x="4177" y="9867"/>
                  </a:lnTo>
                  <a:lnTo>
                    <a:pt x="4250" y="9843"/>
                  </a:lnTo>
                  <a:lnTo>
                    <a:pt x="4324" y="9818"/>
                  </a:lnTo>
                  <a:lnTo>
                    <a:pt x="4372" y="9769"/>
                  </a:lnTo>
                  <a:lnTo>
                    <a:pt x="4494" y="9745"/>
                  </a:lnTo>
                  <a:lnTo>
                    <a:pt x="4641" y="9720"/>
                  </a:lnTo>
                  <a:lnTo>
                    <a:pt x="4959" y="9720"/>
                  </a:lnTo>
                  <a:lnTo>
                    <a:pt x="5105" y="9769"/>
                  </a:lnTo>
                  <a:lnTo>
                    <a:pt x="5252" y="9818"/>
                  </a:lnTo>
                  <a:lnTo>
                    <a:pt x="5349" y="9916"/>
                  </a:lnTo>
                  <a:lnTo>
                    <a:pt x="5447" y="9989"/>
                  </a:lnTo>
                  <a:lnTo>
                    <a:pt x="5545" y="10038"/>
                  </a:lnTo>
                  <a:lnTo>
                    <a:pt x="5642" y="10087"/>
                  </a:lnTo>
                  <a:lnTo>
                    <a:pt x="5740" y="10087"/>
                  </a:lnTo>
                  <a:lnTo>
                    <a:pt x="5838" y="10136"/>
                  </a:lnTo>
                  <a:lnTo>
                    <a:pt x="5984" y="10209"/>
                  </a:lnTo>
                  <a:lnTo>
                    <a:pt x="6155" y="10331"/>
                  </a:lnTo>
                  <a:lnTo>
                    <a:pt x="6302" y="10478"/>
                  </a:lnTo>
                  <a:lnTo>
                    <a:pt x="6473" y="10624"/>
                  </a:lnTo>
                  <a:lnTo>
                    <a:pt x="6644" y="10746"/>
                  </a:lnTo>
                  <a:lnTo>
                    <a:pt x="6790" y="10819"/>
                  </a:lnTo>
                  <a:lnTo>
                    <a:pt x="6888" y="10844"/>
                  </a:lnTo>
                  <a:lnTo>
                    <a:pt x="6961" y="10868"/>
                  </a:lnTo>
                  <a:lnTo>
                    <a:pt x="7083" y="10917"/>
                  </a:lnTo>
                  <a:lnTo>
                    <a:pt x="7181" y="10966"/>
                  </a:lnTo>
                  <a:lnTo>
                    <a:pt x="7254" y="11039"/>
                  </a:lnTo>
                  <a:lnTo>
                    <a:pt x="7352" y="11113"/>
                  </a:lnTo>
                  <a:lnTo>
                    <a:pt x="7450" y="11186"/>
                  </a:lnTo>
                  <a:lnTo>
                    <a:pt x="7547" y="11210"/>
                  </a:lnTo>
                  <a:lnTo>
                    <a:pt x="7645" y="11235"/>
                  </a:lnTo>
                  <a:lnTo>
                    <a:pt x="7743" y="11259"/>
                  </a:lnTo>
                  <a:lnTo>
                    <a:pt x="7840" y="11283"/>
                  </a:lnTo>
                  <a:lnTo>
                    <a:pt x="7938" y="11357"/>
                  </a:lnTo>
                  <a:lnTo>
                    <a:pt x="8036" y="11430"/>
                  </a:lnTo>
                  <a:lnTo>
                    <a:pt x="8109" y="11528"/>
                  </a:lnTo>
                  <a:lnTo>
                    <a:pt x="8158" y="11625"/>
                  </a:lnTo>
                  <a:lnTo>
                    <a:pt x="8207" y="11723"/>
                  </a:lnTo>
                  <a:lnTo>
                    <a:pt x="8207" y="11796"/>
                  </a:lnTo>
                  <a:lnTo>
                    <a:pt x="8207" y="11894"/>
                  </a:lnTo>
                  <a:lnTo>
                    <a:pt x="8158" y="11992"/>
                  </a:lnTo>
                  <a:lnTo>
                    <a:pt x="8109" y="12089"/>
                  </a:lnTo>
                  <a:lnTo>
                    <a:pt x="8036" y="12187"/>
                  </a:lnTo>
                  <a:lnTo>
                    <a:pt x="7963" y="12285"/>
                  </a:lnTo>
                  <a:lnTo>
                    <a:pt x="7889" y="12383"/>
                  </a:lnTo>
                  <a:lnTo>
                    <a:pt x="7840" y="12480"/>
                  </a:lnTo>
                  <a:lnTo>
                    <a:pt x="7840" y="12578"/>
                  </a:lnTo>
                  <a:lnTo>
                    <a:pt x="7816" y="12676"/>
                  </a:lnTo>
                  <a:lnTo>
                    <a:pt x="7718" y="12822"/>
                  </a:lnTo>
                  <a:lnTo>
                    <a:pt x="7596" y="12969"/>
                  </a:lnTo>
                  <a:lnTo>
                    <a:pt x="7450" y="13140"/>
                  </a:lnTo>
                  <a:lnTo>
                    <a:pt x="7303" y="13311"/>
                  </a:lnTo>
                  <a:lnTo>
                    <a:pt x="7181" y="13457"/>
                  </a:lnTo>
                  <a:lnTo>
                    <a:pt x="7108" y="13604"/>
                  </a:lnTo>
                  <a:lnTo>
                    <a:pt x="7083" y="13701"/>
                  </a:lnTo>
                  <a:lnTo>
                    <a:pt x="7034" y="13823"/>
                  </a:lnTo>
                  <a:lnTo>
                    <a:pt x="6961" y="13970"/>
                  </a:lnTo>
                  <a:lnTo>
                    <a:pt x="6839" y="14117"/>
                  </a:lnTo>
                  <a:lnTo>
                    <a:pt x="6693" y="14288"/>
                  </a:lnTo>
                  <a:lnTo>
                    <a:pt x="6546" y="14434"/>
                  </a:lnTo>
                  <a:lnTo>
                    <a:pt x="6424" y="14605"/>
                  </a:lnTo>
                  <a:lnTo>
                    <a:pt x="6351" y="14752"/>
                  </a:lnTo>
                  <a:lnTo>
                    <a:pt x="6302" y="14849"/>
                  </a:lnTo>
                  <a:lnTo>
                    <a:pt x="6277" y="14947"/>
                  </a:lnTo>
                  <a:lnTo>
                    <a:pt x="6229" y="15069"/>
                  </a:lnTo>
                  <a:lnTo>
                    <a:pt x="6131" y="15216"/>
                  </a:lnTo>
                  <a:lnTo>
                    <a:pt x="6033" y="15338"/>
                  </a:lnTo>
                  <a:lnTo>
                    <a:pt x="5911" y="15460"/>
                  </a:lnTo>
                  <a:lnTo>
                    <a:pt x="5813" y="15582"/>
                  </a:lnTo>
                  <a:lnTo>
                    <a:pt x="5764" y="15704"/>
                  </a:lnTo>
                  <a:lnTo>
                    <a:pt x="5740" y="15802"/>
                  </a:lnTo>
                  <a:lnTo>
                    <a:pt x="5764" y="15973"/>
                  </a:lnTo>
                  <a:lnTo>
                    <a:pt x="5789" y="16046"/>
                  </a:lnTo>
                  <a:lnTo>
                    <a:pt x="5838" y="16095"/>
                  </a:lnTo>
                  <a:lnTo>
                    <a:pt x="5862" y="16144"/>
                  </a:lnTo>
                  <a:lnTo>
                    <a:pt x="5911" y="16217"/>
                  </a:lnTo>
                  <a:lnTo>
                    <a:pt x="5935" y="16388"/>
                  </a:lnTo>
                  <a:lnTo>
                    <a:pt x="5911" y="16461"/>
                  </a:lnTo>
                  <a:lnTo>
                    <a:pt x="5862" y="16510"/>
                  </a:lnTo>
                  <a:lnTo>
                    <a:pt x="5813" y="16559"/>
                  </a:lnTo>
                  <a:lnTo>
                    <a:pt x="5642" y="16559"/>
                  </a:lnTo>
                  <a:lnTo>
                    <a:pt x="5545" y="16510"/>
                  </a:lnTo>
                  <a:lnTo>
                    <a:pt x="5447" y="16461"/>
                  </a:lnTo>
                  <a:lnTo>
                    <a:pt x="5349" y="16388"/>
                  </a:lnTo>
                  <a:lnTo>
                    <a:pt x="5276" y="16266"/>
                  </a:lnTo>
                  <a:lnTo>
                    <a:pt x="5227" y="16119"/>
                  </a:lnTo>
                  <a:lnTo>
                    <a:pt x="5178" y="15973"/>
                  </a:lnTo>
                  <a:lnTo>
                    <a:pt x="5178" y="15802"/>
                  </a:lnTo>
                  <a:lnTo>
                    <a:pt x="5154" y="15655"/>
                  </a:lnTo>
                  <a:lnTo>
                    <a:pt x="5105" y="15484"/>
                  </a:lnTo>
                  <a:lnTo>
                    <a:pt x="5056" y="15338"/>
                  </a:lnTo>
                  <a:lnTo>
                    <a:pt x="4983" y="15240"/>
                  </a:lnTo>
                  <a:lnTo>
                    <a:pt x="4934" y="15191"/>
                  </a:lnTo>
                  <a:lnTo>
                    <a:pt x="4910" y="15093"/>
                  </a:lnTo>
                  <a:lnTo>
                    <a:pt x="4836" y="14849"/>
                  </a:lnTo>
                  <a:lnTo>
                    <a:pt x="4812" y="14556"/>
                  </a:lnTo>
                  <a:lnTo>
                    <a:pt x="4788" y="14214"/>
                  </a:lnTo>
                  <a:lnTo>
                    <a:pt x="4788" y="13970"/>
                  </a:lnTo>
                  <a:lnTo>
                    <a:pt x="4788" y="13799"/>
                  </a:lnTo>
                  <a:lnTo>
                    <a:pt x="4739" y="13604"/>
                  </a:lnTo>
                  <a:lnTo>
                    <a:pt x="4714" y="13433"/>
                  </a:lnTo>
                  <a:lnTo>
                    <a:pt x="4641" y="13237"/>
                  </a:lnTo>
                  <a:lnTo>
                    <a:pt x="4568" y="13066"/>
                  </a:lnTo>
                  <a:lnTo>
                    <a:pt x="4494" y="12920"/>
                  </a:lnTo>
                  <a:lnTo>
                    <a:pt x="4397" y="12773"/>
                  </a:lnTo>
                  <a:lnTo>
                    <a:pt x="4324" y="12676"/>
                  </a:lnTo>
                  <a:lnTo>
                    <a:pt x="4128" y="12456"/>
                  </a:lnTo>
                  <a:lnTo>
                    <a:pt x="3982" y="12260"/>
                  </a:lnTo>
                  <a:lnTo>
                    <a:pt x="3884" y="12114"/>
                  </a:lnTo>
                  <a:lnTo>
                    <a:pt x="3835" y="11992"/>
                  </a:lnTo>
                  <a:lnTo>
                    <a:pt x="3811" y="11845"/>
                  </a:lnTo>
                  <a:lnTo>
                    <a:pt x="3786" y="11772"/>
                  </a:lnTo>
                  <a:lnTo>
                    <a:pt x="3737" y="11723"/>
                  </a:lnTo>
                  <a:lnTo>
                    <a:pt x="3713" y="11650"/>
                  </a:lnTo>
                  <a:lnTo>
                    <a:pt x="3664" y="11528"/>
                  </a:lnTo>
                  <a:lnTo>
                    <a:pt x="3664" y="11381"/>
                  </a:lnTo>
                  <a:lnTo>
                    <a:pt x="3640" y="11235"/>
                  </a:lnTo>
                  <a:lnTo>
                    <a:pt x="3664" y="11088"/>
                  </a:lnTo>
                  <a:lnTo>
                    <a:pt x="3664" y="10942"/>
                  </a:lnTo>
                  <a:lnTo>
                    <a:pt x="3713" y="10819"/>
                  </a:lnTo>
                  <a:lnTo>
                    <a:pt x="3737" y="10771"/>
                  </a:lnTo>
                  <a:lnTo>
                    <a:pt x="3786" y="10697"/>
                  </a:lnTo>
                  <a:lnTo>
                    <a:pt x="3811" y="10648"/>
                  </a:lnTo>
                  <a:lnTo>
                    <a:pt x="3835" y="10478"/>
                  </a:lnTo>
                  <a:lnTo>
                    <a:pt x="3811" y="10307"/>
                  </a:lnTo>
                  <a:lnTo>
                    <a:pt x="3786" y="10233"/>
                  </a:lnTo>
                  <a:lnTo>
                    <a:pt x="3737" y="10184"/>
                  </a:lnTo>
                  <a:lnTo>
                    <a:pt x="3689" y="10160"/>
                  </a:lnTo>
                  <a:lnTo>
                    <a:pt x="3615" y="10111"/>
                  </a:lnTo>
                  <a:lnTo>
                    <a:pt x="3444" y="10087"/>
                  </a:lnTo>
                  <a:lnTo>
                    <a:pt x="3347" y="10062"/>
                  </a:lnTo>
                  <a:lnTo>
                    <a:pt x="3200" y="9989"/>
                  </a:lnTo>
                  <a:lnTo>
                    <a:pt x="3054" y="9867"/>
                  </a:lnTo>
                  <a:lnTo>
                    <a:pt x="2883" y="9720"/>
                  </a:lnTo>
                  <a:lnTo>
                    <a:pt x="2712" y="9574"/>
                  </a:lnTo>
                  <a:lnTo>
                    <a:pt x="2565" y="9452"/>
                  </a:lnTo>
                  <a:lnTo>
                    <a:pt x="2419" y="9354"/>
                  </a:lnTo>
                  <a:lnTo>
                    <a:pt x="2321" y="9330"/>
                  </a:lnTo>
                  <a:lnTo>
                    <a:pt x="2199" y="9281"/>
                  </a:lnTo>
                  <a:lnTo>
                    <a:pt x="2003" y="9159"/>
                  </a:lnTo>
                  <a:lnTo>
                    <a:pt x="1784" y="8988"/>
                  </a:lnTo>
                  <a:lnTo>
                    <a:pt x="1539" y="8768"/>
                  </a:lnTo>
                  <a:lnTo>
                    <a:pt x="1246" y="8402"/>
                  </a:lnTo>
                  <a:lnTo>
                    <a:pt x="1078" y="8185"/>
                  </a:lnTo>
                  <a:lnTo>
                    <a:pt x="1124" y="7840"/>
                  </a:lnTo>
                  <a:lnTo>
                    <a:pt x="1197" y="7473"/>
                  </a:lnTo>
                  <a:lnTo>
                    <a:pt x="1295" y="7132"/>
                  </a:lnTo>
                  <a:lnTo>
                    <a:pt x="1393" y="6790"/>
                  </a:lnTo>
                  <a:lnTo>
                    <a:pt x="1515" y="6448"/>
                  </a:lnTo>
                  <a:lnTo>
                    <a:pt x="1637" y="6106"/>
                  </a:lnTo>
                  <a:lnTo>
                    <a:pt x="1784" y="5788"/>
                  </a:lnTo>
                  <a:lnTo>
                    <a:pt x="1954" y="5471"/>
                  </a:lnTo>
                  <a:lnTo>
                    <a:pt x="2125" y="5153"/>
                  </a:lnTo>
                  <a:lnTo>
                    <a:pt x="2296" y="4860"/>
                  </a:lnTo>
                  <a:lnTo>
                    <a:pt x="2516" y="4567"/>
                  </a:lnTo>
                  <a:lnTo>
                    <a:pt x="2712" y="4298"/>
                  </a:lnTo>
                  <a:lnTo>
                    <a:pt x="3151" y="3737"/>
                  </a:lnTo>
                  <a:lnTo>
                    <a:pt x="3664" y="3248"/>
                  </a:lnTo>
                  <a:lnTo>
                    <a:pt x="4079" y="3248"/>
                  </a:lnTo>
                  <a:lnTo>
                    <a:pt x="4299" y="3297"/>
                  </a:lnTo>
                  <a:lnTo>
                    <a:pt x="4470" y="3346"/>
                  </a:lnTo>
                  <a:lnTo>
                    <a:pt x="4592" y="3419"/>
                  </a:lnTo>
                  <a:lnTo>
                    <a:pt x="4690" y="3493"/>
                  </a:lnTo>
                  <a:lnTo>
                    <a:pt x="4788" y="3517"/>
                  </a:lnTo>
                  <a:lnTo>
                    <a:pt x="4885" y="3493"/>
                  </a:lnTo>
                  <a:lnTo>
                    <a:pt x="4983" y="3419"/>
                  </a:lnTo>
                  <a:lnTo>
                    <a:pt x="5056" y="3346"/>
                  </a:lnTo>
                  <a:lnTo>
                    <a:pt x="5178" y="3297"/>
                  </a:lnTo>
                  <a:lnTo>
                    <a:pt x="5276" y="3248"/>
                  </a:lnTo>
                  <a:lnTo>
                    <a:pt x="5349" y="3248"/>
                  </a:lnTo>
                  <a:lnTo>
                    <a:pt x="5471" y="3199"/>
                  </a:lnTo>
                  <a:lnTo>
                    <a:pt x="5594" y="3126"/>
                  </a:lnTo>
                  <a:lnTo>
                    <a:pt x="5764" y="3004"/>
                  </a:lnTo>
                  <a:lnTo>
                    <a:pt x="5935" y="2858"/>
                  </a:lnTo>
                  <a:lnTo>
                    <a:pt x="6131" y="2711"/>
                  </a:lnTo>
                  <a:lnTo>
                    <a:pt x="6375" y="2589"/>
                  </a:lnTo>
                  <a:lnTo>
                    <a:pt x="6619" y="2516"/>
                  </a:lnTo>
                  <a:lnTo>
                    <a:pt x="6888" y="2467"/>
                  </a:lnTo>
                  <a:close/>
                  <a:moveTo>
                    <a:pt x="9379" y="0"/>
                  </a:moveTo>
                  <a:lnTo>
                    <a:pt x="8891" y="24"/>
                  </a:lnTo>
                  <a:lnTo>
                    <a:pt x="8427" y="49"/>
                  </a:lnTo>
                  <a:lnTo>
                    <a:pt x="7963" y="122"/>
                  </a:lnTo>
                  <a:lnTo>
                    <a:pt x="7499" y="195"/>
                  </a:lnTo>
                  <a:lnTo>
                    <a:pt x="7034" y="293"/>
                  </a:lnTo>
                  <a:lnTo>
                    <a:pt x="6595" y="440"/>
                  </a:lnTo>
                  <a:lnTo>
                    <a:pt x="6155" y="586"/>
                  </a:lnTo>
                  <a:lnTo>
                    <a:pt x="5740" y="733"/>
                  </a:lnTo>
                  <a:lnTo>
                    <a:pt x="5325" y="928"/>
                  </a:lnTo>
                  <a:lnTo>
                    <a:pt x="4910" y="1148"/>
                  </a:lnTo>
                  <a:lnTo>
                    <a:pt x="4519" y="1368"/>
                  </a:lnTo>
                  <a:lnTo>
                    <a:pt x="4128" y="1612"/>
                  </a:lnTo>
                  <a:lnTo>
                    <a:pt x="3762" y="1881"/>
                  </a:lnTo>
                  <a:lnTo>
                    <a:pt x="3420" y="2149"/>
                  </a:lnTo>
                  <a:lnTo>
                    <a:pt x="3078" y="2442"/>
                  </a:lnTo>
                  <a:lnTo>
                    <a:pt x="2760" y="2760"/>
                  </a:lnTo>
                  <a:lnTo>
                    <a:pt x="2443" y="3077"/>
                  </a:lnTo>
                  <a:lnTo>
                    <a:pt x="2150" y="3419"/>
                  </a:lnTo>
                  <a:lnTo>
                    <a:pt x="1881" y="3761"/>
                  </a:lnTo>
                  <a:lnTo>
                    <a:pt x="1613" y="4128"/>
                  </a:lnTo>
                  <a:lnTo>
                    <a:pt x="1368" y="4518"/>
                  </a:lnTo>
                  <a:lnTo>
                    <a:pt x="1149" y="4909"/>
                  </a:lnTo>
                  <a:lnTo>
                    <a:pt x="929" y="5324"/>
                  </a:lnTo>
                  <a:lnTo>
                    <a:pt x="733" y="5739"/>
                  </a:lnTo>
                  <a:lnTo>
                    <a:pt x="587" y="6155"/>
                  </a:lnTo>
                  <a:lnTo>
                    <a:pt x="440" y="6594"/>
                  </a:lnTo>
                  <a:lnTo>
                    <a:pt x="294" y="7034"/>
                  </a:lnTo>
                  <a:lnTo>
                    <a:pt x="196" y="7498"/>
                  </a:lnTo>
                  <a:lnTo>
                    <a:pt x="123" y="7962"/>
                  </a:lnTo>
                  <a:lnTo>
                    <a:pt x="49" y="8426"/>
                  </a:lnTo>
                  <a:lnTo>
                    <a:pt x="25" y="8890"/>
                  </a:lnTo>
                  <a:lnTo>
                    <a:pt x="1" y="9378"/>
                  </a:lnTo>
                  <a:lnTo>
                    <a:pt x="25" y="9867"/>
                  </a:lnTo>
                  <a:lnTo>
                    <a:pt x="49" y="10331"/>
                  </a:lnTo>
                  <a:lnTo>
                    <a:pt x="123" y="10795"/>
                  </a:lnTo>
                  <a:lnTo>
                    <a:pt x="196" y="11259"/>
                  </a:lnTo>
                  <a:lnTo>
                    <a:pt x="294" y="11723"/>
                  </a:lnTo>
                  <a:lnTo>
                    <a:pt x="440" y="12163"/>
                  </a:lnTo>
                  <a:lnTo>
                    <a:pt x="587" y="12602"/>
                  </a:lnTo>
                  <a:lnTo>
                    <a:pt x="733" y="13018"/>
                  </a:lnTo>
                  <a:lnTo>
                    <a:pt x="929" y="13433"/>
                  </a:lnTo>
                  <a:lnTo>
                    <a:pt x="1149" y="13848"/>
                  </a:lnTo>
                  <a:lnTo>
                    <a:pt x="1368" y="14239"/>
                  </a:lnTo>
                  <a:lnTo>
                    <a:pt x="1613" y="14629"/>
                  </a:lnTo>
                  <a:lnTo>
                    <a:pt x="1881" y="14996"/>
                  </a:lnTo>
                  <a:lnTo>
                    <a:pt x="2150" y="15338"/>
                  </a:lnTo>
                  <a:lnTo>
                    <a:pt x="2443" y="15680"/>
                  </a:lnTo>
                  <a:lnTo>
                    <a:pt x="2760" y="15997"/>
                  </a:lnTo>
                  <a:lnTo>
                    <a:pt x="3078" y="16315"/>
                  </a:lnTo>
                  <a:lnTo>
                    <a:pt x="3420" y="16608"/>
                  </a:lnTo>
                  <a:lnTo>
                    <a:pt x="3762" y="16876"/>
                  </a:lnTo>
                  <a:lnTo>
                    <a:pt x="4128" y="17145"/>
                  </a:lnTo>
                  <a:lnTo>
                    <a:pt x="4519" y="17389"/>
                  </a:lnTo>
                  <a:lnTo>
                    <a:pt x="4910" y="17609"/>
                  </a:lnTo>
                  <a:lnTo>
                    <a:pt x="5325" y="17829"/>
                  </a:lnTo>
                  <a:lnTo>
                    <a:pt x="5740" y="18024"/>
                  </a:lnTo>
                  <a:lnTo>
                    <a:pt x="6155" y="18171"/>
                  </a:lnTo>
                  <a:lnTo>
                    <a:pt x="6595" y="18317"/>
                  </a:lnTo>
                  <a:lnTo>
                    <a:pt x="7034" y="18464"/>
                  </a:lnTo>
                  <a:lnTo>
                    <a:pt x="7499" y="18562"/>
                  </a:lnTo>
                  <a:lnTo>
                    <a:pt x="7963" y="18635"/>
                  </a:lnTo>
                  <a:lnTo>
                    <a:pt x="8427" y="18708"/>
                  </a:lnTo>
                  <a:lnTo>
                    <a:pt x="8891" y="18733"/>
                  </a:lnTo>
                  <a:lnTo>
                    <a:pt x="9379" y="18757"/>
                  </a:lnTo>
                  <a:lnTo>
                    <a:pt x="9868" y="18733"/>
                  </a:lnTo>
                  <a:lnTo>
                    <a:pt x="10332" y="18708"/>
                  </a:lnTo>
                  <a:lnTo>
                    <a:pt x="10796" y="18635"/>
                  </a:lnTo>
                  <a:lnTo>
                    <a:pt x="11260" y="18562"/>
                  </a:lnTo>
                  <a:lnTo>
                    <a:pt x="11724" y="18464"/>
                  </a:lnTo>
                  <a:lnTo>
                    <a:pt x="12163" y="18317"/>
                  </a:lnTo>
                  <a:lnTo>
                    <a:pt x="12603" y="18171"/>
                  </a:lnTo>
                  <a:lnTo>
                    <a:pt x="13018" y="18024"/>
                  </a:lnTo>
                  <a:lnTo>
                    <a:pt x="13433" y="17829"/>
                  </a:lnTo>
                  <a:lnTo>
                    <a:pt x="13848" y="17609"/>
                  </a:lnTo>
                  <a:lnTo>
                    <a:pt x="14239" y="17389"/>
                  </a:lnTo>
                  <a:lnTo>
                    <a:pt x="14630" y="17145"/>
                  </a:lnTo>
                  <a:lnTo>
                    <a:pt x="14996" y="16876"/>
                  </a:lnTo>
                  <a:lnTo>
                    <a:pt x="15338" y="16608"/>
                  </a:lnTo>
                  <a:lnTo>
                    <a:pt x="15680" y="16315"/>
                  </a:lnTo>
                  <a:lnTo>
                    <a:pt x="15998" y="15997"/>
                  </a:lnTo>
                  <a:lnTo>
                    <a:pt x="16315" y="15680"/>
                  </a:lnTo>
                  <a:lnTo>
                    <a:pt x="16608" y="15338"/>
                  </a:lnTo>
                  <a:lnTo>
                    <a:pt x="16877" y="14996"/>
                  </a:lnTo>
                  <a:lnTo>
                    <a:pt x="17146" y="14629"/>
                  </a:lnTo>
                  <a:lnTo>
                    <a:pt x="17390" y="14239"/>
                  </a:lnTo>
                  <a:lnTo>
                    <a:pt x="17610" y="13848"/>
                  </a:lnTo>
                  <a:lnTo>
                    <a:pt x="17829" y="13433"/>
                  </a:lnTo>
                  <a:lnTo>
                    <a:pt x="18025" y="13018"/>
                  </a:lnTo>
                  <a:lnTo>
                    <a:pt x="18171" y="12602"/>
                  </a:lnTo>
                  <a:lnTo>
                    <a:pt x="18318" y="12163"/>
                  </a:lnTo>
                  <a:lnTo>
                    <a:pt x="18464" y="11723"/>
                  </a:lnTo>
                  <a:lnTo>
                    <a:pt x="18562" y="11259"/>
                  </a:lnTo>
                  <a:lnTo>
                    <a:pt x="18635" y="10795"/>
                  </a:lnTo>
                  <a:lnTo>
                    <a:pt x="18709" y="10331"/>
                  </a:lnTo>
                  <a:lnTo>
                    <a:pt x="18733" y="9867"/>
                  </a:lnTo>
                  <a:lnTo>
                    <a:pt x="18758" y="9378"/>
                  </a:lnTo>
                  <a:lnTo>
                    <a:pt x="18733" y="8890"/>
                  </a:lnTo>
                  <a:lnTo>
                    <a:pt x="18709" y="8426"/>
                  </a:lnTo>
                  <a:lnTo>
                    <a:pt x="18635" y="7962"/>
                  </a:lnTo>
                  <a:lnTo>
                    <a:pt x="18562" y="7498"/>
                  </a:lnTo>
                  <a:lnTo>
                    <a:pt x="18464" y="7034"/>
                  </a:lnTo>
                  <a:lnTo>
                    <a:pt x="18318" y="6594"/>
                  </a:lnTo>
                  <a:lnTo>
                    <a:pt x="18171" y="6155"/>
                  </a:lnTo>
                  <a:lnTo>
                    <a:pt x="18025" y="5739"/>
                  </a:lnTo>
                  <a:lnTo>
                    <a:pt x="17829" y="5324"/>
                  </a:lnTo>
                  <a:lnTo>
                    <a:pt x="17610" y="4909"/>
                  </a:lnTo>
                  <a:lnTo>
                    <a:pt x="17390" y="4518"/>
                  </a:lnTo>
                  <a:lnTo>
                    <a:pt x="17146" y="4128"/>
                  </a:lnTo>
                  <a:lnTo>
                    <a:pt x="16877" y="3761"/>
                  </a:lnTo>
                  <a:lnTo>
                    <a:pt x="16608" y="3419"/>
                  </a:lnTo>
                  <a:lnTo>
                    <a:pt x="16315" y="3077"/>
                  </a:lnTo>
                  <a:lnTo>
                    <a:pt x="15998" y="2760"/>
                  </a:lnTo>
                  <a:lnTo>
                    <a:pt x="15680" y="2442"/>
                  </a:lnTo>
                  <a:lnTo>
                    <a:pt x="15338" y="2149"/>
                  </a:lnTo>
                  <a:lnTo>
                    <a:pt x="14996" y="1881"/>
                  </a:lnTo>
                  <a:lnTo>
                    <a:pt x="14630" y="1612"/>
                  </a:lnTo>
                  <a:lnTo>
                    <a:pt x="14239" y="1368"/>
                  </a:lnTo>
                  <a:lnTo>
                    <a:pt x="13848" y="1148"/>
                  </a:lnTo>
                  <a:lnTo>
                    <a:pt x="13433" y="928"/>
                  </a:lnTo>
                  <a:lnTo>
                    <a:pt x="13018" y="733"/>
                  </a:lnTo>
                  <a:lnTo>
                    <a:pt x="12603" y="586"/>
                  </a:lnTo>
                  <a:lnTo>
                    <a:pt x="12163" y="440"/>
                  </a:lnTo>
                  <a:lnTo>
                    <a:pt x="11724" y="293"/>
                  </a:lnTo>
                  <a:lnTo>
                    <a:pt x="11260" y="195"/>
                  </a:lnTo>
                  <a:lnTo>
                    <a:pt x="10796" y="122"/>
                  </a:lnTo>
                  <a:lnTo>
                    <a:pt x="10332" y="49"/>
                  </a:lnTo>
                  <a:lnTo>
                    <a:pt x="9868" y="24"/>
                  </a:lnTo>
                  <a:lnTo>
                    <a:pt x="937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08304" y="875813"/>
            <a:ext cx="5440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pc="600" dirty="0">
                <a:solidFill>
                  <a:schemeClr val="bg1"/>
                </a:solidFill>
                <a:latin typeface="Constantia" panose="02030602050306030303" pitchFamily="18" charset="0"/>
              </a:rPr>
              <a:t>THANK YOU !!</a:t>
            </a:r>
          </a:p>
        </p:txBody>
      </p:sp>
    </p:spTree>
    <p:extLst>
      <p:ext uri="{BB962C8B-B14F-4D97-AF65-F5344CB8AC3E}">
        <p14:creationId xmlns:p14="http://schemas.microsoft.com/office/powerpoint/2010/main" val="2214012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/>
          <p:cNvGrpSpPr/>
          <p:nvPr/>
        </p:nvGrpSpPr>
        <p:grpSpPr>
          <a:xfrm>
            <a:off x="155871" y="-35"/>
            <a:ext cx="12054622" cy="688086"/>
            <a:chOff x="155871" y="-69776"/>
            <a:chExt cx="12054622" cy="688086"/>
          </a:xfrm>
        </p:grpSpPr>
        <p:sp>
          <p:nvSpPr>
            <p:cNvPr id="39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41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340985" y="760773"/>
            <a:ext cx="2701972" cy="4121425"/>
            <a:chOff x="0" y="1431235"/>
            <a:chExt cx="2701972" cy="4121425"/>
          </a:xfrm>
        </p:grpSpPr>
        <p:sp>
          <p:nvSpPr>
            <p:cNvPr id="9" name="Freeform 8"/>
            <p:cNvSpPr/>
            <p:nvPr/>
          </p:nvSpPr>
          <p:spPr>
            <a:xfrm>
              <a:off x="0" y="1925435"/>
              <a:ext cx="2701972" cy="3627225"/>
            </a:xfrm>
            <a:custGeom>
              <a:avLst/>
              <a:gdLst>
                <a:gd name="connsiteX0" fmla="*/ 0 w 2555018"/>
                <a:gd name="connsiteY0" fmla="*/ 0 h 1022007"/>
                <a:gd name="connsiteX1" fmla="*/ 2044015 w 2555018"/>
                <a:gd name="connsiteY1" fmla="*/ 0 h 1022007"/>
                <a:gd name="connsiteX2" fmla="*/ 2555018 w 2555018"/>
                <a:gd name="connsiteY2" fmla="*/ 511004 h 1022007"/>
                <a:gd name="connsiteX3" fmla="*/ 2044015 w 2555018"/>
                <a:gd name="connsiteY3" fmla="*/ 1022007 h 1022007"/>
                <a:gd name="connsiteX4" fmla="*/ 0 w 2555018"/>
                <a:gd name="connsiteY4" fmla="*/ 1022007 h 1022007"/>
                <a:gd name="connsiteX5" fmla="*/ 511004 w 2555018"/>
                <a:gd name="connsiteY5" fmla="*/ 511004 h 1022007"/>
                <a:gd name="connsiteX6" fmla="*/ 0 w 2555018"/>
                <a:gd name="connsiteY6" fmla="*/ 0 h 102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5018" h="1022007">
                  <a:moveTo>
                    <a:pt x="0" y="0"/>
                  </a:moveTo>
                  <a:lnTo>
                    <a:pt x="2044015" y="0"/>
                  </a:lnTo>
                  <a:lnTo>
                    <a:pt x="2555018" y="511004"/>
                  </a:lnTo>
                  <a:lnTo>
                    <a:pt x="2044015" y="1022007"/>
                  </a:lnTo>
                  <a:lnTo>
                    <a:pt x="0" y="1022007"/>
                  </a:lnTo>
                  <a:lnTo>
                    <a:pt x="511004" y="5110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575774" tIns="32385" rIns="511003" bIns="32385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10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2913" y="3246604"/>
              <a:ext cx="1820114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prstClr val="white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WHERE WE ARE </a:t>
              </a:r>
            </a:p>
            <a:p>
              <a:pPr algn="ctr"/>
              <a:endParaRPr lang="en-GB" dirty="0">
                <a:solidFill>
                  <a:prstClr val="black"/>
                </a:solidFill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569843" y="1431235"/>
              <a:ext cx="781143" cy="781143"/>
              <a:chOff x="569843" y="1007165"/>
              <a:chExt cx="781143" cy="781143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569843" y="1007165"/>
                <a:ext cx="781143" cy="78114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09599" y="1153651"/>
                <a:ext cx="701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576677" y="760037"/>
            <a:ext cx="2701972" cy="4122161"/>
            <a:chOff x="2301234" y="1430498"/>
            <a:chExt cx="2701972" cy="4122161"/>
          </a:xfrm>
        </p:grpSpPr>
        <p:sp>
          <p:nvSpPr>
            <p:cNvPr id="5" name="Freeform 4"/>
            <p:cNvSpPr/>
            <p:nvPr/>
          </p:nvSpPr>
          <p:spPr>
            <a:xfrm>
              <a:off x="2301234" y="1925436"/>
              <a:ext cx="2701972" cy="3627223"/>
            </a:xfrm>
            <a:custGeom>
              <a:avLst/>
              <a:gdLst>
                <a:gd name="connsiteX0" fmla="*/ 0 w 2555018"/>
                <a:gd name="connsiteY0" fmla="*/ 0 h 1022007"/>
                <a:gd name="connsiteX1" fmla="*/ 2044015 w 2555018"/>
                <a:gd name="connsiteY1" fmla="*/ 0 h 1022007"/>
                <a:gd name="connsiteX2" fmla="*/ 2555018 w 2555018"/>
                <a:gd name="connsiteY2" fmla="*/ 511004 h 1022007"/>
                <a:gd name="connsiteX3" fmla="*/ 2044015 w 2555018"/>
                <a:gd name="connsiteY3" fmla="*/ 1022007 h 1022007"/>
                <a:gd name="connsiteX4" fmla="*/ 0 w 2555018"/>
                <a:gd name="connsiteY4" fmla="*/ 1022007 h 1022007"/>
                <a:gd name="connsiteX5" fmla="*/ 511004 w 2555018"/>
                <a:gd name="connsiteY5" fmla="*/ 511004 h 1022007"/>
                <a:gd name="connsiteX6" fmla="*/ 0 w 2555018"/>
                <a:gd name="connsiteY6" fmla="*/ 0 h 102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5018" h="1022007">
                  <a:moveTo>
                    <a:pt x="0" y="0"/>
                  </a:moveTo>
                  <a:lnTo>
                    <a:pt x="2044015" y="0"/>
                  </a:lnTo>
                  <a:lnTo>
                    <a:pt x="2555018" y="511004"/>
                  </a:lnTo>
                  <a:lnTo>
                    <a:pt x="2044015" y="1022007"/>
                  </a:lnTo>
                  <a:lnTo>
                    <a:pt x="0" y="1022007"/>
                  </a:lnTo>
                  <a:lnTo>
                    <a:pt x="511004" y="5110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575774" tIns="32385" rIns="511003" bIns="32385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10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84698" y="3185659"/>
              <a:ext cx="19583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prstClr val="white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DEFINITIONS AND DATA FLOWS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3050724" y="1430498"/>
              <a:ext cx="781143" cy="78114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090480" y="1576984"/>
              <a:ext cx="701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425966" y="909478"/>
            <a:ext cx="2701972" cy="4122161"/>
            <a:chOff x="4624931" y="1430498"/>
            <a:chExt cx="2701972" cy="4122161"/>
          </a:xfrm>
        </p:grpSpPr>
        <p:sp>
          <p:nvSpPr>
            <p:cNvPr id="6" name="Freeform 5"/>
            <p:cNvSpPr/>
            <p:nvPr/>
          </p:nvSpPr>
          <p:spPr>
            <a:xfrm>
              <a:off x="4624931" y="1925436"/>
              <a:ext cx="2701972" cy="3627223"/>
            </a:xfrm>
            <a:custGeom>
              <a:avLst/>
              <a:gdLst>
                <a:gd name="connsiteX0" fmla="*/ 0 w 2555018"/>
                <a:gd name="connsiteY0" fmla="*/ 0 h 1022007"/>
                <a:gd name="connsiteX1" fmla="*/ 2044015 w 2555018"/>
                <a:gd name="connsiteY1" fmla="*/ 0 h 1022007"/>
                <a:gd name="connsiteX2" fmla="*/ 2555018 w 2555018"/>
                <a:gd name="connsiteY2" fmla="*/ 511004 h 1022007"/>
                <a:gd name="connsiteX3" fmla="*/ 2044015 w 2555018"/>
                <a:gd name="connsiteY3" fmla="*/ 1022007 h 1022007"/>
                <a:gd name="connsiteX4" fmla="*/ 0 w 2555018"/>
                <a:gd name="connsiteY4" fmla="*/ 1022007 h 1022007"/>
                <a:gd name="connsiteX5" fmla="*/ 511004 w 2555018"/>
                <a:gd name="connsiteY5" fmla="*/ 511004 h 1022007"/>
                <a:gd name="connsiteX6" fmla="*/ 0 w 2555018"/>
                <a:gd name="connsiteY6" fmla="*/ 0 h 102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5018" h="1022007">
                  <a:moveTo>
                    <a:pt x="0" y="0"/>
                  </a:moveTo>
                  <a:lnTo>
                    <a:pt x="2044015" y="0"/>
                  </a:lnTo>
                  <a:lnTo>
                    <a:pt x="2555018" y="511004"/>
                  </a:lnTo>
                  <a:lnTo>
                    <a:pt x="2044015" y="1022007"/>
                  </a:lnTo>
                  <a:lnTo>
                    <a:pt x="0" y="1022007"/>
                  </a:lnTo>
                  <a:lnTo>
                    <a:pt x="511004" y="5110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575774" tIns="32385" rIns="511003" bIns="32385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100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75823" y="3152003"/>
              <a:ext cx="21409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TOOLS, REPORTING AND DATA MANAGEMENT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5289737" y="1430498"/>
              <a:ext cx="781143" cy="781143"/>
              <a:chOff x="569843" y="1007165"/>
              <a:chExt cx="781143" cy="781143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569843" y="1007165"/>
                <a:ext cx="781143" cy="781143"/>
              </a:xfrm>
              <a:prstGeom prst="ellipse">
                <a:avLst/>
              </a:prstGeom>
              <a:solidFill>
                <a:srgbClr val="92D05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09599" y="1153651"/>
                <a:ext cx="701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98" y="5687032"/>
            <a:ext cx="1252179" cy="110407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383274" y="-92485"/>
            <a:ext cx="294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O U T L I N 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874705" y="864403"/>
            <a:ext cx="2701972" cy="4017795"/>
            <a:chOff x="552938" y="1381726"/>
            <a:chExt cx="2701972" cy="4017795"/>
          </a:xfrm>
        </p:grpSpPr>
        <p:sp>
          <p:nvSpPr>
            <p:cNvPr id="28" name="Freeform 27"/>
            <p:cNvSpPr/>
            <p:nvPr/>
          </p:nvSpPr>
          <p:spPr>
            <a:xfrm>
              <a:off x="552938" y="1772298"/>
              <a:ext cx="2701972" cy="3627223"/>
            </a:xfrm>
            <a:custGeom>
              <a:avLst/>
              <a:gdLst>
                <a:gd name="connsiteX0" fmla="*/ 0 w 2555018"/>
                <a:gd name="connsiteY0" fmla="*/ 0 h 1022007"/>
                <a:gd name="connsiteX1" fmla="*/ 2044015 w 2555018"/>
                <a:gd name="connsiteY1" fmla="*/ 0 h 1022007"/>
                <a:gd name="connsiteX2" fmla="*/ 2555018 w 2555018"/>
                <a:gd name="connsiteY2" fmla="*/ 511004 h 1022007"/>
                <a:gd name="connsiteX3" fmla="*/ 2044015 w 2555018"/>
                <a:gd name="connsiteY3" fmla="*/ 1022007 h 1022007"/>
                <a:gd name="connsiteX4" fmla="*/ 0 w 2555018"/>
                <a:gd name="connsiteY4" fmla="*/ 1022007 h 1022007"/>
                <a:gd name="connsiteX5" fmla="*/ 511004 w 2555018"/>
                <a:gd name="connsiteY5" fmla="*/ 511004 h 1022007"/>
                <a:gd name="connsiteX6" fmla="*/ 0 w 2555018"/>
                <a:gd name="connsiteY6" fmla="*/ 0 h 1022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55018" h="1022007">
                  <a:moveTo>
                    <a:pt x="0" y="0"/>
                  </a:moveTo>
                  <a:lnTo>
                    <a:pt x="2044015" y="0"/>
                  </a:lnTo>
                  <a:lnTo>
                    <a:pt x="2555018" y="511004"/>
                  </a:lnTo>
                  <a:lnTo>
                    <a:pt x="2044015" y="1022007"/>
                  </a:lnTo>
                  <a:lnTo>
                    <a:pt x="0" y="1022007"/>
                  </a:lnTo>
                  <a:lnTo>
                    <a:pt x="511004" y="51100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575774" tIns="32385" rIns="511003" bIns="32385" numCol="1" spcCol="1270" anchor="ctr" anchorCtr="0">
              <a:noAutofit/>
            </a:bodyPr>
            <a:lstStyle/>
            <a:p>
              <a:pPr algn="ctr" defTabSz="2266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510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4504" y="2851857"/>
              <a:ext cx="19583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>
                  <a:solidFill>
                    <a:prstClr val="white"/>
                  </a:solidFill>
                  <a:latin typeface="Adobe Heiti Std R" panose="020B0400000000000000" pitchFamily="34" charset="-128"/>
                  <a:ea typeface="Adobe Heiti Std R" panose="020B0400000000000000" pitchFamily="34" charset="-128"/>
                </a:rPr>
                <a:t>TARGETED NUMBERS &amp; INDICATORS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1329126" y="1381726"/>
              <a:ext cx="781143" cy="78114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68882" y="1541465"/>
              <a:ext cx="7016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771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Group 157"/>
          <p:cNvGrpSpPr/>
          <p:nvPr/>
        </p:nvGrpSpPr>
        <p:grpSpPr>
          <a:xfrm>
            <a:off x="155871" y="-35"/>
            <a:ext cx="12054622" cy="688086"/>
            <a:chOff x="155871" y="-69776"/>
            <a:chExt cx="12054622" cy="688086"/>
          </a:xfrm>
        </p:grpSpPr>
        <p:sp>
          <p:nvSpPr>
            <p:cNvPr id="159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61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4" name="Title 1"/>
          <p:cNvSpPr txBox="1">
            <a:spLocks/>
          </p:cNvSpPr>
          <p:nvPr/>
        </p:nvSpPr>
        <p:spPr>
          <a:xfrm>
            <a:off x="3485017" y="-49747"/>
            <a:ext cx="4565290" cy="59671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WHERE WE ARE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378823"/>
              </p:ext>
            </p:extLst>
          </p:nvPr>
        </p:nvGraphicFramePr>
        <p:xfrm>
          <a:off x="417268" y="753033"/>
          <a:ext cx="11344425" cy="5647770"/>
        </p:xfrm>
        <a:graphic>
          <a:graphicData uri="http://schemas.openxmlformats.org/drawingml/2006/table">
            <a:tbl>
              <a:tblPr firstRow="1" firstCol="1" bandRow="1"/>
              <a:tblGrid>
                <a:gridCol w="510803">
                  <a:extLst>
                    <a:ext uri="{9D8B030D-6E8A-4147-A177-3AD203B41FA5}">
                      <a16:colId xmlns:a16="http://schemas.microsoft.com/office/drawing/2014/main" val="4287087200"/>
                    </a:ext>
                  </a:extLst>
                </a:gridCol>
                <a:gridCol w="3204658">
                  <a:extLst>
                    <a:ext uri="{9D8B030D-6E8A-4147-A177-3AD203B41FA5}">
                      <a16:colId xmlns:a16="http://schemas.microsoft.com/office/drawing/2014/main" val="3722758626"/>
                    </a:ext>
                  </a:extLst>
                </a:gridCol>
                <a:gridCol w="7628964">
                  <a:extLst>
                    <a:ext uri="{9D8B030D-6E8A-4147-A177-3AD203B41FA5}">
                      <a16:colId xmlns:a16="http://schemas.microsoft.com/office/drawing/2014/main" val="3907828562"/>
                    </a:ext>
                  </a:extLst>
                </a:gridCol>
              </a:tblGrid>
              <a:tr h="868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EPA(s)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162438"/>
                  </a:ext>
                </a:extLst>
              </a:tr>
              <a:tr h="4344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Chitipa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Chisenga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Lufita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123892"/>
                  </a:ext>
                </a:extLst>
              </a:tr>
              <a:tr h="4344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Karonga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Vinkhukutu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Mpata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Lupembe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Nyungwe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982569"/>
                  </a:ext>
                </a:extLst>
              </a:tr>
              <a:tr h="4344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Rumphi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Bolero,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Mhuju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Ntchenachena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Mwazisi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129615"/>
                  </a:ext>
                </a:extLst>
              </a:tr>
              <a:tr h="4344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Nkhata-Bay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Mzenga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Mpamba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Chintheche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Chikwina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290444"/>
                  </a:ext>
                </a:extLst>
              </a:tr>
              <a:tr h="4344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Kasungu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Chulu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595949"/>
                  </a:ext>
                </a:extLst>
              </a:tr>
              <a:tr h="4344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Ntchisi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Chikwatula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Malomo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Kalira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6625260"/>
                  </a:ext>
                </a:extLst>
              </a:tr>
              <a:tr h="4344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Lilongwe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Chingothi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Chitekwere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Mpingu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Ukwe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Ming'ong'o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3326340"/>
                  </a:ext>
                </a:extLst>
              </a:tr>
              <a:tr h="4344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Mchinji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Mulonyeni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Zulu,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Chiosha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Mkanda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2612365"/>
                  </a:ext>
                </a:extLst>
              </a:tr>
              <a:tr h="4344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Dedza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Mayani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Kanyama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Chafumbwa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9582967"/>
                  </a:ext>
                </a:extLst>
              </a:tr>
              <a:tr h="4344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Blantyre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Nthonda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GB" sz="2000" dirty="0" err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Chipande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15474"/>
                  </a:ext>
                </a:extLst>
              </a:tr>
              <a:tr h="43444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Thyolo</a:t>
                      </a:r>
                      <a:endParaRPr lang="en-CA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Thyolo Central, Khonjeni, Dwale &amp; Matapwata</a:t>
                      </a:r>
                      <a:endParaRPr lang="en-CA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9728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137378" y="0"/>
            <a:ext cx="12054622" cy="688086"/>
            <a:chOff x="155871" y="-69776"/>
            <a:chExt cx="12054622" cy="688086"/>
          </a:xfrm>
        </p:grpSpPr>
        <p:sp>
          <p:nvSpPr>
            <p:cNvPr id="57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59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1" name="Pictur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" y="5892288"/>
            <a:ext cx="923649" cy="8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-429065"/>
            <a:ext cx="9144000" cy="95025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TARGETED NUMBERS </a:t>
            </a:r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>
          <a:xfrm>
            <a:off x="398776" y="882705"/>
            <a:ext cx="11443600" cy="4910246"/>
          </a:xfrm>
        </p:spPr>
        <p:txBody>
          <a:bodyPr/>
          <a:lstStyle/>
          <a:p>
            <a:pPr algn="l"/>
            <a:endParaRPr lang="en-CA" dirty="0"/>
          </a:p>
          <a:p>
            <a:pPr marL="342900" indent="-342900" algn="l">
              <a:buFont typeface="Wingdings" panose="05000000000000000000" pitchFamily="2" charset="2"/>
              <a:buChar char="q"/>
            </a:pP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294" y="637144"/>
            <a:ext cx="8713694" cy="606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9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7" y="5603908"/>
            <a:ext cx="1252179" cy="11040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5871" y="7714"/>
            <a:ext cx="12054622" cy="688086"/>
            <a:chOff x="155871" y="-69776"/>
            <a:chExt cx="12054622" cy="688086"/>
          </a:xfrm>
        </p:grpSpPr>
        <p:sp>
          <p:nvSpPr>
            <p:cNvPr id="8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3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544" y="-38620"/>
            <a:ext cx="10515600" cy="726828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BENEFICIARY TRACKING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360767" y="1506781"/>
            <a:ext cx="37162941" cy="51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651" t="40549" r="35407" b="31839"/>
          <a:stretch/>
        </p:blipFill>
        <p:spPr>
          <a:xfrm>
            <a:off x="1810327" y="1089891"/>
            <a:ext cx="8737600" cy="517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1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7" y="5603908"/>
            <a:ext cx="1252179" cy="11040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5871" y="7714"/>
            <a:ext cx="12054622" cy="688086"/>
            <a:chOff x="155871" y="-69776"/>
            <a:chExt cx="12054622" cy="688086"/>
          </a:xfrm>
        </p:grpSpPr>
        <p:sp>
          <p:nvSpPr>
            <p:cNvPr id="8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3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37" y="19775"/>
            <a:ext cx="8982635" cy="5306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DEFINITION OF INDICATORS………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342295" y="1567585"/>
            <a:ext cx="37162941" cy="51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66916" y="695801"/>
          <a:ext cx="11775701" cy="5825071"/>
        </p:xfrm>
        <a:graphic>
          <a:graphicData uri="http://schemas.openxmlformats.org/drawingml/2006/table">
            <a:tbl>
              <a:tblPr firstRow="1" firstCol="1" bandRow="1"/>
              <a:tblGrid>
                <a:gridCol w="1504475">
                  <a:extLst>
                    <a:ext uri="{9D8B030D-6E8A-4147-A177-3AD203B41FA5}">
                      <a16:colId xmlns:a16="http://schemas.microsoft.com/office/drawing/2014/main" val="4054655293"/>
                    </a:ext>
                  </a:extLst>
                </a:gridCol>
                <a:gridCol w="3689266">
                  <a:extLst>
                    <a:ext uri="{9D8B030D-6E8A-4147-A177-3AD203B41FA5}">
                      <a16:colId xmlns:a16="http://schemas.microsoft.com/office/drawing/2014/main" val="3656080580"/>
                    </a:ext>
                  </a:extLst>
                </a:gridCol>
                <a:gridCol w="6581960">
                  <a:extLst>
                    <a:ext uri="{9D8B030D-6E8A-4147-A177-3AD203B41FA5}">
                      <a16:colId xmlns:a16="http://schemas.microsoft.com/office/drawing/2014/main" val="3139709982"/>
                    </a:ext>
                  </a:extLst>
                </a:gridCol>
              </a:tblGrid>
              <a:tr h="6652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Results Hierarchy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96" marR="56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96" marR="56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Definition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96" marR="5679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877098"/>
                  </a:ext>
                </a:extLst>
              </a:tr>
              <a:tr h="96186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Outreach Indicators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96" marR="56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1.a. Persons receiving services promoted or supported by the project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96" marR="56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people reached out by TRADE interventions and projects (both direct and Indirect).</a:t>
                      </a:r>
                      <a:endParaRPr lang="en-CA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96" marR="56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6112187"/>
                  </a:ext>
                </a:extLst>
              </a:tr>
              <a:tr h="69965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1.b.  Corresponding number of households reached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96" marR="56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Number of beneficiary households under TRADE Programme</a:t>
                      </a:r>
                      <a:endParaRPr lang="en-CA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96" marR="56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863673"/>
                  </a:ext>
                </a:extLst>
              </a:tr>
              <a:tr h="87456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1.c. Estimated corresponding total number of households members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96" marR="56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product of Total Number of beneficiary households and average household sizes</a:t>
                      </a:r>
                      <a:endParaRPr lang="en-CA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96" marR="56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499703"/>
                  </a:ext>
                </a:extLst>
              </a:tr>
              <a:tr h="87456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Development Objective</a:t>
                      </a:r>
                      <a:br>
                        <a:rPr lang="en-GB" sz="18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8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96" marR="56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Average increase in production of targeted commodities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96" marR="56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Change recorded in the farm quantities harvested per household arising due to TRADE Programme (double)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96" marR="56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042485"/>
                  </a:ext>
                </a:extLst>
              </a:tr>
              <a:tr h="69965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Smallholders producers income level increase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96" marR="56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Increase in the average Incomes per household due to TRADE interventions (double)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96" marR="56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782635"/>
                  </a:ext>
                </a:extLst>
              </a:tr>
              <a:tr h="104947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highlight>
                            <a:srgbClr val="FF00FF"/>
                          </a:highlight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IE.2.1 Individuals demonstrating an improvement in empowerment</a:t>
                      </a:r>
                      <a:endParaRPr lang="en-CA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96" marR="56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Access to productive assets, land, water, markets, finances and technologies of the targeted households has been enhanced. </a:t>
                      </a:r>
                      <a:endParaRPr lang="en-CA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796" marR="567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511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67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7" y="5603908"/>
            <a:ext cx="1252179" cy="11040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5871" y="7714"/>
            <a:ext cx="12054622" cy="688086"/>
            <a:chOff x="155871" y="-69776"/>
            <a:chExt cx="12054622" cy="688086"/>
          </a:xfrm>
        </p:grpSpPr>
        <p:sp>
          <p:nvSpPr>
            <p:cNvPr id="8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3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37" y="19775"/>
            <a:ext cx="8982635" cy="5306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DEFINITION OF INDICATORS </a:t>
            </a:r>
            <a:r>
              <a:rPr lang="en-US" sz="36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Cont</a:t>
            </a:r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………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342295" y="1567585"/>
            <a:ext cx="37162941" cy="51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5245" y="596463"/>
          <a:ext cx="11695845" cy="6073466"/>
        </p:xfrm>
        <a:graphic>
          <a:graphicData uri="http://schemas.openxmlformats.org/drawingml/2006/table">
            <a:tbl>
              <a:tblPr firstRow="1" firstCol="1" bandRow="1"/>
              <a:tblGrid>
                <a:gridCol w="1027846">
                  <a:extLst>
                    <a:ext uri="{9D8B030D-6E8A-4147-A177-3AD203B41FA5}">
                      <a16:colId xmlns:a16="http://schemas.microsoft.com/office/drawing/2014/main" val="1307005603"/>
                    </a:ext>
                  </a:extLst>
                </a:gridCol>
                <a:gridCol w="3380509">
                  <a:extLst>
                    <a:ext uri="{9D8B030D-6E8A-4147-A177-3AD203B41FA5}">
                      <a16:colId xmlns:a16="http://schemas.microsoft.com/office/drawing/2014/main" val="2089087286"/>
                    </a:ext>
                  </a:extLst>
                </a:gridCol>
                <a:gridCol w="7287490">
                  <a:extLst>
                    <a:ext uri="{9D8B030D-6E8A-4147-A177-3AD203B41FA5}">
                      <a16:colId xmlns:a16="http://schemas.microsoft.com/office/drawing/2014/main" val="2411108673"/>
                    </a:ext>
                  </a:extLst>
                </a:gridCol>
              </a:tblGrid>
              <a:tr h="321589">
                <a:tc rowSpan="9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 Indicators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small holder producers with improved access to markets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Availability of reliable markets to the farmers (Readily</a:t>
                      </a:r>
                      <a:r>
                        <a:rPr lang="en-GB" sz="1500" baseline="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Available </a:t>
                      </a:r>
                      <a:r>
                        <a:rPr lang="en-GB" sz="1500" baseline="0" dirty="0" err="1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offtakers</a:t>
                      </a:r>
                      <a:r>
                        <a:rPr lang="en-GB" sz="1500" baseline="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 value chains at least 2 every value chain)</a:t>
                      </a:r>
                      <a:r>
                        <a:rPr lang="en-GB" sz="15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9194305"/>
                  </a:ext>
                </a:extLst>
              </a:tr>
              <a:tr h="64714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highlight>
                            <a:srgbClr val="FF00FF"/>
                          </a:highlight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1.2.8  Women reporting minimum dietary diversity (MDDW)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dichotomous indicator based on ten (10) food groups and is considered the standard for measuring population-level dietary diversity in women of reproductive age. (subject to country situation).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7374711"/>
                  </a:ext>
                </a:extLst>
              </a:tr>
              <a:tr h="42878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highlight>
                            <a:srgbClr val="FF00FF"/>
                          </a:highlight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SF.2.1 Households satisfied with project-supported services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TRADE Programme meeting the wishes, expectations or needs of the communities.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942971"/>
                  </a:ext>
                </a:extLst>
              </a:tr>
              <a:tr h="32158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1.2.4  Households reporting an increase in production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reporting increasing farm quantities harvested (Double)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8170664"/>
                  </a:ext>
                </a:extLst>
              </a:tr>
              <a:tr h="643177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3.2.2  Households reporting adoption of environmentally sustainable and climate-resilient technologies and practices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Households applying and showing climate smart agriculture technologies promoted by TRADE programme.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0308168"/>
                  </a:ext>
                </a:extLst>
              </a:tr>
              <a:tr h="53598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small holders producers reporting improved access to markets, processing and storage  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Farmers reporting the presence of reliable markets, and good storage and processing facilities 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0473412"/>
                  </a:ext>
                </a:extLst>
              </a:tr>
              <a:tr h="53448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SMEs reporting improved business environment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SMEs reporting increase in sales, reduction in costs and time, access to better quality products and improved access to capital.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877507"/>
                  </a:ext>
                </a:extLst>
              </a:tr>
              <a:tr h="63730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highlight>
                            <a:srgbClr val="FF00FF"/>
                          </a:highlight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SF.2.2 Households reporting they can influence decision-making of local authorities and project-supported service providers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Household Members reporting participation in the local development processes conducted at a community level (VAPs)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654352"/>
                  </a:ext>
                </a:extLst>
              </a:tr>
              <a:tr h="53598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government officials and staff reporting increased ability  in knowledge on VC development </a:t>
                      </a:r>
                      <a:endParaRPr lang="en-CA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Human Capital development of Government workers through Trainings sponsored by TRADE.</a:t>
                      </a:r>
                      <a:endParaRPr lang="en-CA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106" marR="39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9801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33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7" y="5603908"/>
            <a:ext cx="1252179" cy="11040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5871" y="7714"/>
            <a:ext cx="12054622" cy="688086"/>
            <a:chOff x="155871" y="-69776"/>
            <a:chExt cx="12054622" cy="688086"/>
          </a:xfrm>
        </p:grpSpPr>
        <p:sp>
          <p:nvSpPr>
            <p:cNvPr id="8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black"/>
                </a:buClr>
                <a:buSzPts val="1400"/>
                <a:buFont typeface="Calibri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3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Pts val="1400"/>
                  <a:buFont typeface="Calibri"/>
                  <a:buNone/>
                  <a:tabLst/>
                  <a:defRPr/>
                </a:pPr>
                <a:endParaRPr kumimoji="0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0537" y="19775"/>
            <a:ext cx="8982635" cy="5306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DEFINITION OF INDICATORS </a:t>
            </a:r>
            <a:r>
              <a:rPr lang="en-US" sz="3600" b="1" dirty="0" err="1">
                <a:solidFill>
                  <a:schemeClr val="bg1"/>
                </a:solidFill>
                <a:latin typeface="Constantia" panose="02030602050306030303" pitchFamily="18" charset="0"/>
              </a:rPr>
              <a:t>Cont</a:t>
            </a:r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………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342295" y="1567585"/>
            <a:ext cx="37162941" cy="512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6917" y="488602"/>
          <a:ext cx="11914247" cy="6234566"/>
        </p:xfrm>
        <a:graphic>
          <a:graphicData uri="http://schemas.openxmlformats.org/drawingml/2006/table">
            <a:tbl>
              <a:tblPr firstRow="1" firstCol="1" bandRow="1"/>
              <a:tblGrid>
                <a:gridCol w="886029">
                  <a:extLst>
                    <a:ext uri="{9D8B030D-6E8A-4147-A177-3AD203B41FA5}">
                      <a16:colId xmlns:a16="http://schemas.microsoft.com/office/drawing/2014/main" val="1812697367"/>
                    </a:ext>
                  </a:extLst>
                </a:gridCol>
                <a:gridCol w="3066473">
                  <a:extLst>
                    <a:ext uri="{9D8B030D-6E8A-4147-A177-3AD203B41FA5}">
                      <a16:colId xmlns:a16="http://schemas.microsoft.com/office/drawing/2014/main" val="431297007"/>
                    </a:ext>
                  </a:extLst>
                </a:gridCol>
                <a:gridCol w="7961745">
                  <a:extLst>
                    <a:ext uri="{9D8B030D-6E8A-4147-A177-3AD203B41FA5}">
                      <a16:colId xmlns:a16="http://schemas.microsoft.com/office/drawing/2014/main" val="500864010"/>
                    </a:ext>
                  </a:extLst>
                </a:gridCol>
              </a:tblGrid>
              <a:tr h="603286">
                <a:tc rowSpan="1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Output Indicators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formal partnerships/agreements or contracts with public or private entities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Presence of formal contracts between TRADE Beneficiaries and Private Entities, signed and endorsed by both parties. The contracts will focus on production and selling of products.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5192696"/>
                  </a:ext>
                </a:extLst>
              </a:tr>
              <a:tr h="60328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1.1.8  Households provided with targeted support to improve their nutrition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TRADE Beneficiaries equipped with Nutrition Knowledge and skills through Nutrition Trainings offered by TRADE Programme. 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628130"/>
                  </a:ext>
                </a:extLst>
              </a:tr>
              <a:tr h="60328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2.1.2 Persons trained in income-generating activities or business management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Income generating initiatives promoted amongst TRADE Beneficiaries through business management trainings and exchange visits.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6872978"/>
                  </a:ext>
                </a:extLst>
              </a:tr>
              <a:tr h="45616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2.1.3  Rural producers’ organizations supported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Farmer Based Organizations Supported in terms of capacity buildings and access to capital (Known by The District Structures). 100 members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945886"/>
                  </a:ext>
                </a:extLst>
              </a:tr>
              <a:tr h="60328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people  and FBOs linked/accessing financial services though FARMSE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TRADE Beneficiaries having access to financial capital offered by FARMSE Programme.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851219"/>
                  </a:ext>
                </a:extLst>
              </a:tr>
              <a:tr h="52133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1.1.4  Persons trained in production practices and/or technologies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TRADE Beneficiaries trained in Crop and Livestock Management Technologies  championed by Malawi Policies and Strategy.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576221"/>
                  </a:ext>
                </a:extLst>
              </a:tr>
              <a:tr h="60328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3.1.1  Groups supported to sustainably manage natural resources and climate-related risks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VNRMCs</a:t>
                      </a:r>
                      <a:r>
                        <a:rPr lang="en-GB" sz="1200" baseline="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within TRADE EPAs</a:t>
                      </a: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capacitated and supported with material capital (e.g. tree seedlings) to practice climate smart agriculture.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980589"/>
                  </a:ext>
                </a:extLst>
              </a:tr>
              <a:tr h="782003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Policy 2  Functioning multi-stakeholder platforms supported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Commodity Platforms in Malawi supported by TRADE programme through financial resources and trainings to effectively lobby for policy and regulatory amendments to effectively support and protect smallholder farmers.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492766"/>
                  </a:ext>
                </a:extLst>
              </a:tr>
              <a:tr h="45616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2.1.6  Market, processing or storage facilities constructed or rehabilitated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Infrastructure to improve marketing of targeted value chains, constructed by TRADE programme in selected EPAs across Malawi (TBD). 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172690"/>
                  </a:ext>
                </a:extLst>
              </a:tr>
              <a:tr h="39917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2.1.5  Roads constructed, rehabilitated or upgraded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Roads rehabilitated/Upgraded by TRADE Programme to improve networking between Farmers and Off-takers.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869464"/>
                  </a:ext>
                </a:extLst>
              </a:tr>
              <a:tr h="60328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government officials and staff trained in value chain development </a:t>
                      </a:r>
                      <a:endParaRPr lang="en-C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nstantia" panose="020306020503060303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Government Officials capacitated/refreshed in new various crop and livestock technologies to improve efficiency and effectiveness in TRADE Programme.</a:t>
                      </a:r>
                      <a:endParaRPr lang="en-C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161" marR="2416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378148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9377805" y="1741227"/>
            <a:ext cx="37238168" cy="4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110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7" y="5603908"/>
            <a:ext cx="1252179" cy="11040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5871" y="7714"/>
            <a:ext cx="12054622" cy="688086"/>
            <a:chOff x="155871" y="-69776"/>
            <a:chExt cx="12054622" cy="688086"/>
          </a:xfrm>
        </p:grpSpPr>
        <p:sp>
          <p:nvSpPr>
            <p:cNvPr id="8" name="Google Shape;1371;p47"/>
            <p:cNvSpPr/>
            <p:nvPr/>
          </p:nvSpPr>
          <p:spPr>
            <a:xfrm>
              <a:off x="155871" y="-69776"/>
              <a:ext cx="12054622" cy="453640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66917" y="383864"/>
              <a:ext cx="486299" cy="234446"/>
              <a:chOff x="155871" y="500513"/>
              <a:chExt cx="486299" cy="234446"/>
            </a:xfrm>
          </p:grpSpPr>
          <p:sp>
            <p:nvSpPr>
              <p:cNvPr id="13" name="Google Shape;1372;p47"/>
              <p:cNvSpPr/>
              <p:nvPr/>
            </p:nvSpPr>
            <p:spPr>
              <a:xfrm>
                <a:off x="155871" y="500513"/>
                <a:ext cx="486299" cy="135109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313" extrusionOk="0">
                    <a:moveTo>
                      <a:pt x="1126" y="313"/>
                    </a:moveTo>
                    <a:lnTo>
                      <a:pt x="0" y="0"/>
                    </a:lnTo>
                    <a:lnTo>
                      <a:pt x="1126" y="0"/>
                    </a:lnTo>
                    <a:lnTo>
                      <a:pt x="1126" y="313"/>
                    </a:ln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" name="Google Shape;1373;p47"/>
              <p:cNvSpPr/>
              <p:nvPr/>
            </p:nvSpPr>
            <p:spPr>
              <a:xfrm>
                <a:off x="254199" y="527761"/>
                <a:ext cx="304044" cy="84606"/>
              </a:xfrm>
              <a:custGeom>
                <a:avLst/>
                <a:gdLst/>
                <a:ahLst/>
                <a:cxnLst/>
                <a:rect l="l" t="t" r="r" b="b"/>
                <a:pathLst>
                  <a:path w="704" h="196" extrusionOk="0">
                    <a:moveTo>
                      <a:pt x="0" y="196"/>
                    </a:moveTo>
                    <a:lnTo>
                      <a:pt x="704" y="196"/>
                    </a:lnTo>
                    <a:lnTo>
                      <a:pt x="0" y="0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" name="Google Shape;1374;p47"/>
              <p:cNvSpPr/>
              <p:nvPr/>
            </p:nvSpPr>
            <p:spPr>
              <a:xfrm>
                <a:off x="254199" y="612367"/>
                <a:ext cx="152024" cy="122592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84" extrusionOk="0">
                    <a:moveTo>
                      <a:pt x="352" y="284"/>
                    </a:moveTo>
                    <a:lnTo>
                      <a:pt x="0" y="0"/>
                    </a:lnTo>
                    <a:lnTo>
                      <a:pt x="352" y="0"/>
                    </a:lnTo>
                    <a:lnTo>
                      <a:pt x="352" y="284"/>
                    </a:lnTo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408" y="8699"/>
            <a:ext cx="7538049" cy="53061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onstantia" panose="02030602050306030303" pitchFamily="18" charset="0"/>
              </a:rPr>
              <a:t>INDICATORS AND TARGETS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59122"/>
              </p:ext>
            </p:extLst>
          </p:nvPr>
        </p:nvGraphicFramePr>
        <p:xfrm>
          <a:off x="341257" y="581924"/>
          <a:ext cx="11683825" cy="6035040"/>
        </p:xfrm>
        <a:graphic>
          <a:graphicData uri="http://schemas.openxmlformats.org/drawingml/2006/table">
            <a:tbl>
              <a:tblPr firstRow="1" firstCol="1" bandRow="1"/>
              <a:tblGrid>
                <a:gridCol w="1342859">
                  <a:extLst>
                    <a:ext uri="{9D8B030D-6E8A-4147-A177-3AD203B41FA5}">
                      <a16:colId xmlns:a16="http://schemas.microsoft.com/office/drawing/2014/main" val="3501644343"/>
                    </a:ext>
                  </a:extLst>
                </a:gridCol>
                <a:gridCol w="2102421">
                  <a:extLst>
                    <a:ext uri="{9D8B030D-6E8A-4147-A177-3AD203B41FA5}">
                      <a16:colId xmlns:a16="http://schemas.microsoft.com/office/drawing/2014/main" val="1184648711"/>
                    </a:ext>
                  </a:extLst>
                </a:gridCol>
                <a:gridCol w="1657223">
                  <a:extLst>
                    <a:ext uri="{9D8B030D-6E8A-4147-A177-3AD203B41FA5}">
                      <a16:colId xmlns:a16="http://schemas.microsoft.com/office/drawing/2014/main" val="2114588865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2220134928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206291658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640564193"/>
                    </a:ext>
                  </a:extLst>
                </a:gridCol>
                <a:gridCol w="1137855">
                  <a:extLst>
                    <a:ext uri="{9D8B030D-6E8A-4147-A177-3AD203B41FA5}">
                      <a16:colId xmlns:a16="http://schemas.microsoft.com/office/drawing/2014/main" val="608043327"/>
                    </a:ext>
                  </a:extLst>
                </a:gridCol>
                <a:gridCol w="1018915">
                  <a:extLst>
                    <a:ext uri="{9D8B030D-6E8A-4147-A177-3AD203B41FA5}">
                      <a16:colId xmlns:a16="http://schemas.microsoft.com/office/drawing/2014/main" val="1648719920"/>
                    </a:ext>
                  </a:extLst>
                </a:gridCol>
                <a:gridCol w="1201292">
                  <a:extLst>
                    <a:ext uri="{9D8B030D-6E8A-4147-A177-3AD203B41FA5}">
                      <a16:colId xmlns:a16="http://schemas.microsoft.com/office/drawing/2014/main" val="737845438"/>
                    </a:ext>
                  </a:extLst>
                </a:gridCol>
              </a:tblGrid>
              <a:tr h="160632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Results Hierarchy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Indicators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638955"/>
                  </a:ext>
                </a:extLst>
              </a:tr>
              <a:tr h="442808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Baseline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 (Mid-term)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 Target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010213"/>
                  </a:ext>
                </a:extLst>
              </a:tr>
              <a:tr h="160632">
                <a:tc rowSpan="9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Outreach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Persons receiving services promoted or supported by the project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11517"/>
                  </a:ext>
                </a:extLst>
              </a:tr>
              <a:tr h="1955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Males - Males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11,237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54000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81000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135000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135000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203834"/>
                  </a:ext>
                </a:extLst>
              </a:tr>
              <a:tr h="19550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Females - Females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13711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132000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165000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165000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0493847"/>
                  </a:ext>
                </a:extLst>
              </a:tr>
              <a:tr h="29520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Young - Young people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10376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150000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150000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3005655"/>
                  </a:ext>
                </a:extLst>
              </a:tr>
              <a:tr h="68424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number of persons receiving services - Number of people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24948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180000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240000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300000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5066575"/>
                  </a:ext>
                </a:extLst>
              </a:tr>
              <a:tr h="160632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1.a Corresponding number of households reached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546677"/>
                  </a:ext>
                </a:extLst>
              </a:tr>
              <a:tr h="48874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Women-headed households - Households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2458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12000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791876"/>
                  </a:ext>
                </a:extLst>
              </a:tr>
              <a:tr h="58649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Non-women-headed households - Households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7231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48000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96000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144000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192000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240000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240000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43494"/>
                  </a:ext>
                </a:extLst>
              </a:tr>
              <a:tr h="29520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Households - Households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300000</a:t>
                      </a:r>
                      <a:endParaRPr lang="en-CA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441" marR="394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082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701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4063</TotalTime>
  <Words>1575</Words>
  <Application>Microsoft Office PowerPoint</Application>
  <PresentationFormat>Widescreen</PresentationFormat>
  <Paragraphs>487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Adobe Heiti Std R</vt:lpstr>
      <vt:lpstr>Arial</vt:lpstr>
      <vt:lpstr>Calibri</vt:lpstr>
      <vt:lpstr>Calibri Light</vt:lpstr>
      <vt:lpstr>Constantia</vt:lpstr>
      <vt:lpstr>Times New Roman</vt:lpstr>
      <vt:lpstr>Wingdings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TARGETED NUMBERS </vt:lpstr>
      <vt:lpstr>BENEFICIARY TRACKING</vt:lpstr>
      <vt:lpstr>DEFINITION OF INDICATORS………</vt:lpstr>
      <vt:lpstr>DEFINITION OF INDICATORS Cont………</vt:lpstr>
      <vt:lpstr>DEFINITION OF INDICATORS Cont………</vt:lpstr>
      <vt:lpstr>INDICATORS AND TARGETS</vt:lpstr>
      <vt:lpstr>INDICATORS AND TARGETS CONT………</vt:lpstr>
      <vt:lpstr>INDICATORS AND TARGETS CONT………</vt:lpstr>
      <vt:lpstr>INDICATORS AND TARGETS CONT………</vt:lpstr>
      <vt:lpstr>INDICATORS AND TARGETS CONT………</vt:lpstr>
      <vt:lpstr>INDICATORS AND TARGETS CONT………</vt:lpstr>
      <vt:lpstr>DATA FLOW</vt:lpstr>
      <vt:lpstr>TOOLS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Agriculture through Diversification and Entrepreneurship (TRADE)</dc:title>
  <dc:creator>Peter Nahuwo</dc:creator>
  <cp:lastModifiedBy>USER</cp:lastModifiedBy>
  <cp:revision>480</cp:revision>
  <dcterms:created xsi:type="dcterms:W3CDTF">2021-11-09T16:26:30Z</dcterms:created>
  <dcterms:modified xsi:type="dcterms:W3CDTF">2024-02-14T13:52:04Z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544332</vt:lpwstr>
  </property>
  <property fmtid="{D5CDD505-2E9C-101B-9397-08002B2CF9AE}" pid="3" name="NXPowerLiteSettings">
    <vt:lpwstr>E700052003A000</vt:lpwstr>
  </property>
  <property fmtid="{D5CDD505-2E9C-101B-9397-08002B2CF9AE}" pid="4" name="NXPowerLiteVersion">
    <vt:lpwstr>D9.1.4</vt:lpwstr>
  </property>
</Properties>
</file>