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  <p:sldMasterId id="2147483660" r:id="rId2"/>
    <p:sldMasterId id="2147483672" r:id="rId3"/>
  </p:sldMasterIdLst>
  <p:notesMasterIdLst>
    <p:notesMasterId r:id="rId18"/>
  </p:notesMasterIdLst>
  <p:sldIdLst>
    <p:sldId id="256" r:id="rId4"/>
    <p:sldId id="472" r:id="rId5"/>
    <p:sldId id="551" r:id="rId6"/>
    <p:sldId id="550" r:id="rId7"/>
    <p:sldId id="492" r:id="rId8"/>
    <p:sldId id="536" r:id="rId9"/>
    <p:sldId id="537" r:id="rId10"/>
    <p:sldId id="538" r:id="rId11"/>
    <p:sldId id="539" r:id="rId12"/>
    <p:sldId id="547" r:id="rId13"/>
    <p:sldId id="540" r:id="rId14"/>
    <p:sldId id="541" r:id="rId15"/>
    <p:sldId id="546" r:id="rId16"/>
    <p:sldId id="3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773CA4"/>
    <a:srgbClr val="B0F070"/>
    <a:srgbClr val="ED7D31"/>
    <a:srgbClr val="A5A5A5"/>
    <a:srgbClr val="996600"/>
    <a:srgbClr val="FE6E97"/>
    <a:srgbClr val="CC0000"/>
    <a:srgbClr val="EF5BDA"/>
    <a:srgbClr val="DAE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8576A-B51B-43B9-B146-B450444CB9D6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E0A9B-4E81-4E2A-9CEC-801270AF8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0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2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76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47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20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0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17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1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55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97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2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83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33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00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788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6911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226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337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17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128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341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6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48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25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615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984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1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9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5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97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99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1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3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4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0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36D41-6581-47F9-9E9C-2A68FCE3A071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8251-76D6-4B8F-BEBE-7741400E9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2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radeprogramme.org/" TargetMode="External"/><Relationship Id="rId3" Type="http://schemas.openxmlformats.org/officeDocument/2006/relationships/image" Target="../media/image13.png"/><Relationship Id="rId7" Type="http://schemas.openxmlformats.org/officeDocument/2006/relationships/hyperlink" Target="mailto:npc@tradeprogramme.org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8999" y="4456054"/>
            <a:ext cx="54978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tantia" panose="02030602050306030303" pitchFamily="18" charset="0"/>
              </a:rPr>
              <a:t> </a:t>
            </a:r>
            <a:r>
              <a:rPr lang="en-GB" b="1" dirty="0" smtClean="0">
                <a:latin typeface="Abadi" panose="020B0604020104020204" pitchFamily="34" charset="0"/>
              </a:rPr>
              <a:t>INTERVENTIONS BY TECHNICAL SERVICE PROVIDERS </a:t>
            </a:r>
            <a:endParaRPr lang="en-US" b="1" spc="300" dirty="0">
              <a:latin typeface="Abadi" panose="020B0604020104020204" pitchFamily="34" charset="0"/>
            </a:endParaRPr>
          </a:p>
          <a:p>
            <a:pPr algn="ctr"/>
            <a:endParaRPr lang="en-US" b="1" spc="300" dirty="0">
              <a:solidFill>
                <a:srgbClr val="00B050"/>
              </a:solidFill>
              <a:latin typeface="Constantia" panose="02030602050306030303" pitchFamily="18" charset="0"/>
            </a:endParaRPr>
          </a:p>
          <a:p>
            <a:pPr algn="ctr"/>
            <a:r>
              <a:rPr lang="en-US" b="1" spc="300" dirty="0">
                <a:solidFill>
                  <a:srgbClr val="00B050"/>
                </a:solidFill>
                <a:latin typeface="Constantia" panose="02030602050306030303" pitchFamily="18" charset="0"/>
              </a:rPr>
              <a:t>TRADE PMU</a:t>
            </a:r>
          </a:p>
          <a:p>
            <a:pPr algn="ctr"/>
            <a:r>
              <a:rPr lang="en-US" b="1" spc="300" dirty="0">
                <a:solidFill>
                  <a:srgbClr val="00B050"/>
                </a:solidFill>
                <a:latin typeface="Constantia" panose="02030602050306030303" pitchFamily="18" charset="0"/>
              </a:rPr>
              <a:t>DATE: </a:t>
            </a:r>
            <a:r>
              <a:rPr lang="en-US" b="1" spc="300" dirty="0" smtClean="0">
                <a:solidFill>
                  <a:srgbClr val="00B050"/>
                </a:solidFill>
                <a:latin typeface="Constantia" panose="02030602050306030303" pitchFamily="18" charset="0"/>
              </a:rPr>
              <a:t>14</a:t>
            </a:r>
            <a:r>
              <a:rPr lang="en-US" b="1" spc="300" baseline="30000" dirty="0" smtClean="0">
                <a:solidFill>
                  <a:srgbClr val="00B050"/>
                </a:solidFill>
                <a:latin typeface="Constantia" panose="02030602050306030303" pitchFamily="18" charset="0"/>
              </a:rPr>
              <a:t>TH</a:t>
            </a:r>
            <a:r>
              <a:rPr lang="en-US" b="1" spc="300" dirty="0" smtClean="0">
                <a:solidFill>
                  <a:srgbClr val="00B050"/>
                </a:solidFill>
                <a:latin typeface="Constantia" panose="02030602050306030303" pitchFamily="18" charset="0"/>
              </a:rPr>
              <a:t> FEBRUARY 2024 </a:t>
            </a:r>
            <a:endParaRPr lang="en-US" b="1" spc="300" dirty="0">
              <a:solidFill>
                <a:srgbClr val="00B050"/>
              </a:solidFill>
              <a:latin typeface="Constantia" panose="02030602050306030303" pitchFamily="18" charset="0"/>
            </a:endParaRPr>
          </a:p>
          <a:p>
            <a:pPr algn="ctr"/>
            <a:endParaRPr lang="en-US" b="1" spc="300" dirty="0">
              <a:solidFill>
                <a:srgbClr val="00B050"/>
              </a:solidFill>
              <a:latin typeface="Constantia" panose="02030602050306030303" pitchFamily="18" charset="0"/>
            </a:endParaRPr>
          </a:p>
          <a:p>
            <a:pPr algn="ctr"/>
            <a:endParaRPr lang="en-US" b="1" spc="300" baseline="30000" dirty="0">
              <a:solidFill>
                <a:srgbClr val="00B050"/>
              </a:solidFill>
              <a:latin typeface="Constantia" panose="02030602050306030303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35926" y="602973"/>
            <a:ext cx="4599710" cy="3718817"/>
            <a:chOff x="3703780" y="397165"/>
            <a:chExt cx="4599710" cy="371881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5"/>
            <a:stretch/>
          </p:blipFill>
          <p:spPr>
            <a:xfrm>
              <a:off x="3841404" y="397165"/>
              <a:ext cx="4018742" cy="3519054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3703780" y="3854372"/>
              <a:ext cx="459971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b="1" dirty="0">
                  <a:solidFill>
                    <a:srgbClr val="996600"/>
                  </a:solidFill>
                </a:rPr>
                <a:t>Transforming Agriculture Through Diversification and Entrepreneurship 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4073237" y="4103663"/>
              <a:ext cx="369454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" name="Graphic 2" descr="Presentation with pie chart with solid fill">
            <a:extLst>
              <a:ext uri="{FF2B5EF4-FFF2-40B4-BE49-F238E27FC236}">
                <a16:creationId xmlns:a16="http://schemas.microsoft.com/office/drawing/2014/main" id="{50A27572-C7F7-7398-5867-366D5A44CE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543365" y="4456054"/>
            <a:ext cx="1446550" cy="1446550"/>
          </a:xfrm>
          <a:prstGeom prst="rect">
            <a:avLst/>
          </a:prstGeom>
        </p:spPr>
      </p:pic>
      <p:pic>
        <p:nvPicPr>
          <p:cNvPr id="8" name="Graphic 7" descr="Teacher with solid fill">
            <a:extLst>
              <a:ext uri="{FF2B5EF4-FFF2-40B4-BE49-F238E27FC236}">
                <a16:creationId xmlns:a16="http://schemas.microsoft.com/office/drawing/2014/main" id="{F221C96A-2E59-95B0-9C42-2A2C458AE29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259586" y="4456054"/>
            <a:ext cx="1563493" cy="156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03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2F5AAF55-82FC-6D41-F4DF-A6CDE01A1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61" y="986345"/>
            <a:ext cx="739648" cy="652162"/>
          </a:xfrm>
          <a:prstGeom prst="rect">
            <a:avLst/>
          </a:prstGeom>
        </p:spPr>
      </p:pic>
      <p:sp>
        <p:nvSpPr>
          <p:cNvPr id="66" name="Google Shape;1371;p47">
            <a:extLst>
              <a:ext uri="{FF2B5EF4-FFF2-40B4-BE49-F238E27FC236}">
                <a16:creationId xmlns:a16="http://schemas.microsoft.com/office/drawing/2014/main" id="{5DBDF2DF-A905-FB7B-B33B-431E42928F16}"/>
              </a:ext>
            </a:extLst>
          </p:cNvPr>
          <p:cNvSpPr/>
          <p:nvPr/>
        </p:nvSpPr>
        <p:spPr>
          <a:xfrm>
            <a:off x="0" y="328316"/>
            <a:ext cx="12204331" cy="579100"/>
          </a:xfrm>
          <a:custGeom>
            <a:avLst/>
            <a:gdLst/>
            <a:ahLst/>
            <a:cxnLst/>
            <a:rect l="l" t="t" r="r" b="b"/>
            <a:pathLst>
              <a:path w="734" h="500" extrusionOk="0">
                <a:moveTo>
                  <a:pt x="699" y="500"/>
                </a:moveTo>
                <a:cubicBezTo>
                  <a:pt x="0" y="500"/>
                  <a:pt x="0" y="500"/>
                  <a:pt x="0" y="50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5"/>
                  <a:pt x="15" y="0"/>
                  <a:pt x="35" y="0"/>
                </a:cubicBezTo>
                <a:cubicBezTo>
                  <a:pt x="699" y="0"/>
                  <a:pt x="699" y="0"/>
                  <a:pt x="699" y="0"/>
                </a:cubicBezTo>
                <a:cubicBezTo>
                  <a:pt x="718" y="0"/>
                  <a:pt x="734" y="15"/>
                  <a:pt x="734" y="35"/>
                </a:cubicBezTo>
                <a:cubicBezTo>
                  <a:pt x="734" y="465"/>
                  <a:pt x="734" y="465"/>
                  <a:pt x="734" y="465"/>
                </a:cubicBezTo>
                <a:cubicBezTo>
                  <a:pt x="734" y="484"/>
                  <a:pt x="718" y="500"/>
                  <a:pt x="699" y="50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"/>
                <a:ea typeface="+mn-ea"/>
                <a:cs typeface="+mn-cs"/>
              </a:rPr>
              <a:t>Output 6: Increased knowledge and access to CSA technologies/practices.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"/>
              <a:ea typeface="+mn-ea"/>
              <a:cs typeface="+mn-cs"/>
            </a:endParaRP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5AD53692-90BE-80F9-647B-F1592C98EE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4" name="Picture 3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C8DB08E1-160D-5EA6-B47D-3301316E4A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610" y="6146334"/>
            <a:ext cx="680052" cy="701592"/>
          </a:xfrm>
          <a:prstGeom prst="rect">
            <a:avLst/>
          </a:prstGeom>
        </p:spPr>
      </p:pic>
      <p:pic>
        <p:nvPicPr>
          <p:cNvPr id="5" name="Picture 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AB9172BB-B33C-9941-A06D-BAEF573336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54791" y="986345"/>
            <a:ext cx="10779853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●"/>
              <a:tabLst>
                <a:tab pos="-1828800" algn="l"/>
                <a:tab pos="548640" algn="l"/>
              </a:tabLst>
            </a:pPr>
            <a:r>
              <a:rPr lang="en-GB" sz="2800" dirty="0"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Build the capacity of at least 70% of targeted </a:t>
            </a:r>
            <a:r>
              <a:rPr lang="en-GB" sz="2800" dirty="0" smtClean="0"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farmers </a:t>
            </a:r>
            <a:r>
              <a:rPr lang="en-GB" sz="2800" dirty="0"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in </a:t>
            </a:r>
            <a:r>
              <a:rPr lang="en-GB" sz="2800" dirty="0" smtClean="0"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CSA technologies such as: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Agroforestry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Manure making and use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Low Carbon Stoves/Briquette Making and Use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Conservation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Agriculture (CA)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Soil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water conservation (Contour and box ridges, grass)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Disaster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Biogas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making and use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Woodlot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 and management 9. Natural Forest Regeneration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Small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Scale/Drip Irrigation/Winter Cropping   </a:t>
            </a:r>
            <a:endParaRPr lang="en-GB" sz="2400" dirty="0">
              <a:latin typeface="Constantia" panose="02030602050306030303" pitchFamily="18" charset="0"/>
            </a:endParaRPr>
          </a:p>
          <a:p>
            <a:pPr marL="342900" marR="0" lvl="0" indent="-3429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●"/>
              <a:tabLst>
                <a:tab pos="-1828800" algn="l"/>
                <a:tab pos="548640" algn="l"/>
              </a:tabLst>
            </a:pPr>
            <a:endParaRPr lang="en-US" sz="2800" dirty="0">
              <a:effectLst/>
              <a:latin typeface="Noto Sans Symbols"/>
              <a:ea typeface="Noto Sans Symbols"/>
              <a:cs typeface="Noto Sans Symbols"/>
            </a:endParaRPr>
          </a:p>
        </p:txBody>
      </p:sp>
    </p:spTree>
    <p:extLst>
      <p:ext uri="{BB962C8B-B14F-4D97-AF65-F5344CB8AC3E}">
        <p14:creationId xmlns:p14="http://schemas.microsoft.com/office/powerpoint/2010/main" val="2826409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2F5AAF55-82FC-6D41-F4DF-A6CDE01A1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2" y="930515"/>
            <a:ext cx="939894" cy="828722"/>
          </a:xfrm>
          <a:prstGeom prst="rect">
            <a:avLst/>
          </a:prstGeom>
        </p:spPr>
      </p:pic>
      <p:sp>
        <p:nvSpPr>
          <p:cNvPr id="66" name="Google Shape;1371;p47">
            <a:extLst>
              <a:ext uri="{FF2B5EF4-FFF2-40B4-BE49-F238E27FC236}">
                <a16:creationId xmlns:a16="http://schemas.microsoft.com/office/drawing/2014/main" id="{5DBDF2DF-A905-FB7B-B33B-431E42928F16}"/>
              </a:ext>
            </a:extLst>
          </p:cNvPr>
          <p:cNvSpPr/>
          <p:nvPr/>
        </p:nvSpPr>
        <p:spPr>
          <a:xfrm>
            <a:off x="61592" y="31790"/>
            <a:ext cx="12068816" cy="966760"/>
          </a:xfrm>
          <a:custGeom>
            <a:avLst/>
            <a:gdLst/>
            <a:ahLst/>
            <a:cxnLst/>
            <a:rect l="l" t="t" r="r" b="b"/>
            <a:pathLst>
              <a:path w="734" h="500" extrusionOk="0">
                <a:moveTo>
                  <a:pt x="699" y="500"/>
                </a:moveTo>
                <a:cubicBezTo>
                  <a:pt x="0" y="500"/>
                  <a:pt x="0" y="500"/>
                  <a:pt x="0" y="50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5"/>
                  <a:pt x="15" y="0"/>
                  <a:pt x="35" y="0"/>
                </a:cubicBezTo>
                <a:cubicBezTo>
                  <a:pt x="699" y="0"/>
                  <a:pt x="699" y="0"/>
                  <a:pt x="699" y="0"/>
                </a:cubicBezTo>
                <a:cubicBezTo>
                  <a:pt x="718" y="0"/>
                  <a:pt x="734" y="15"/>
                  <a:pt x="734" y="35"/>
                </a:cubicBezTo>
                <a:cubicBezTo>
                  <a:pt x="734" y="465"/>
                  <a:pt x="734" y="465"/>
                  <a:pt x="734" y="465"/>
                </a:cubicBezTo>
                <a:cubicBezTo>
                  <a:pt x="734" y="484"/>
                  <a:pt x="718" y="500"/>
                  <a:pt x="699" y="50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"/>
                <a:ea typeface="+mn-ea"/>
                <a:cs typeface="+mn-cs"/>
              </a:rPr>
              <a:t>Output 7: Increased policy Influencing capacity and formal business arrangements.</a:t>
            </a: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C04A863F-A8CB-8BB1-1ADE-67A44C3595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4" name="Picture 3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D84EFD6A-7367-4A1E-6CFB-8F626C5280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149" y="6094286"/>
            <a:ext cx="680052" cy="701592"/>
          </a:xfrm>
          <a:prstGeom prst="rect">
            <a:avLst/>
          </a:prstGeom>
        </p:spPr>
      </p:pic>
      <p:pic>
        <p:nvPicPr>
          <p:cNvPr id="5" name="Picture 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1D553C97-F8C2-9A4E-CF37-A0324E1521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115736" y="1759237"/>
            <a:ext cx="10721130" cy="99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prstClr val="black"/>
                </a:solidFill>
              </a:rPr>
              <a:t>C</a:t>
            </a:r>
            <a:r>
              <a:rPr lang="en-US" sz="2800" dirty="0" smtClean="0">
                <a:solidFill>
                  <a:prstClr val="black"/>
                </a:solidFill>
              </a:rPr>
              <a:t>apacity development of EPA </a:t>
            </a:r>
            <a:r>
              <a:rPr lang="en-US" sz="2800" dirty="0">
                <a:solidFill>
                  <a:prstClr val="black"/>
                </a:solidFill>
              </a:rPr>
              <a:t>commodity platforms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800" dirty="0" smtClean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831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2F5AAF55-82FC-6D41-F4DF-A6CDE01A1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61" y="986345"/>
            <a:ext cx="739648" cy="652162"/>
          </a:xfrm>
          <a:prstGeom prst="rect">
            <a:avLst/>
          </a:prstGeom>
        </p:spPr>
      </p:pic>
      <p:sp>
        <p:nvSpPr>
          <p:cNvPr id="66" name="Google Shape;1371;p47">
            <a:extLst>
              <a:ext uri="{FF2B5EF4-FFF2-40B4-BE49-F238E27FC236}">
                <a16:creationId xmlns:a16="http://schemas.microsoft.com/office/drawing/2014/main" id="{5DBDF2DF-A905-FB7B-B33B-431E42928F16}"/>
              </a:ext>
            </a:extLst>
          </p:cNvPr>
          <p:cNvSpPr/>
          <p:nvPr/>
        </p:nvSpPr>
        <p:spPr>
          <a:xfrm>
            <a:off x="0" y="62122"/>
            <a:ext cx="12204331" cy="845294"/>
          </a:xfrm>
          <a:custGeom>
            <a:avLst/>
            <a:gdLst/>
            <a:ahLst/>
            <a:cxnLst/>
            <a:rect l="l" t="t" r="r" b="b"/>
            <a:pathLst>
              <a:path w="734" h="500" extrusionOk="0">
                <a:moveTo>
                  <a:pt x="699" y="500"/>
                </a:moveTo>
                <a:cubicBezTo>
                  <a:pt x="0" y="500"/>
                  <a:pt x="0" y="500"/>
                  <a:pt x="0" y="50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5"/>
                  <a:pt x="15" y="0"/>
                  <a:pt x="35" y="0"/>
                </a:cubicBezTo>
                <a:cubicBezTo>
                  <a:pt x="699" y="0"/>
                  <a:pt x="699" y="0"/>
                  <a:pt x="699" y="0"/>
                </a:cubicBezTo>
                <a:cubicBezTo>
                  <a:pt x="718" y="0"/>
                  <a:pt x="734" y="15"/>
                  <a:pt x="734" y="35"/>
                </a:cubicBezTo>
                <a:cubicBezTo>
                  <a:pt x="734" y="465"/>
                  <a:pt x="734" y="465"/>
                  <a:pt x="734" y="465"/>
                </a:cubicBezTo>
                <a:cubicBezTo>
                  <a:pt x="734" y="484"/>
                  <a:pt x="718" y="500"/>
                  <a:pt x="699" y="50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"/>
                <a:ea typeface="+mn-ea"/>
                <a:cs typeface="+mn-cs"/>
              </a:rPr>
              <a:t>Output 8: Infrastructure to support VCs development build/rehabilitated.</a:t>
            </a: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5AD53692-90BE-80F9-647B-F1592C98EE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4" name="Picture 3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C8DB08E1-160D-5EA6-B47D-3301316E4A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610" y="6146334"/>
            <a:ext cx="680052" cy="701592"/>
          </a:xfrm>
          <a:prstGeom prst="rect">
            <a:avLst/>
          </a:prstGeom>
        </p:spPr>
      </p:pic>
      <p:pic>
        <p:nvPicPr>
          <p:cNvPr id="5" name="Picture 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AB9172BB-B33C-9941-A06D-BAEF573336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15081" y="1764944"/>
            <a:ext cx="8870489" cy="99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Participate in infrastructure needs assessments for FBOs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16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2F5AAF55-82FC-6D41-F4DF-A6CDE01A1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61" y="986345"/>
            <a:ext cx="739648" cy="652162"/>
          </a:xfrm>
          <a:prstGeom prst="rect">
            <a:avLst/>
          </a:prstGeom>
        </p:spPr>
      </p:pic>
      <p:sp>
        <p:nvSpPr>
          <p:cNvPr id="66" name="Google Shape;1371;p47">
            <a:extLst>
              <a:ext uri="{FF2B5EF4-FFF2-40B4-BE49-F238E27FC236}">
                <a16:creationId xmlns:a16="http://schemas.microsoft.com/office/drawing/2014/main" id="{5DBDF2DF-A905-FB7B-B33B-431E42928F16}"/>
              </a:ext>
            </a:extLst>
          </p:cNvPr>
          <p:cNvSpPr/>
          <p:nvPr/>
        </p:nvSpPr>
        <p:spPr>
          <a:xfrm>
            <a:off x="0" y="328316"/>
            <a:ext cx="12204331" cy="579100"/>
          </a:xfrm>
          <a:custGeom>
            <a:avLst/>
            <a:gdLst/>
            <a:ahLst/>
            <a:cxnLst/>
            <a:rect l="l" t="t" r="r" b="b"/>
            <a:pathLst>
              <a:path w="734" h="500" extrusionOk="0">
                <a:moveTo>
                  <a:pt x="699" y="500"/>
                </a:moveTo>
                <a:cubicBezTo>
                  <a:pt x="0" y="500"/>
                  <a:pt x="0" y="500"/>
                  <a:pt x="0" y="50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5"/>
                  <a:pt x="15" y="0"/>
                  <a:pt x="35" y="0"/>
                </a:cubicBezTo>
                <a:cubicBezTo>
                  <a:pt x="699" y="0"/>
                  <a:pt x="699" y="0"/>
                  <a:pt x="699" y="0"/>
                </a:cubicBezTo>
                <a:cubicBezTo>
                  <a:pt x="718" y="0"/>
                  <a:pt x="734" y="15"/>
                  <a:pt x="734" y="35"/>
                </a:cubicBezTo>
                <a:cubicBezTo>
                  <a:pt x="734" y="465"/>
                  <a:pt x="734" y="465"/>
                  <a:pt x="734" y="465"/>
                </a:cubicBezTo>
                <a:cubicBezTo>
                  <a:pt x="734" y="484"/>
                  <a:pt x="718" y="500"/>
                  <a:pt x="699" y="50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"/>
                <a:ea typeface="+mn-ea"/>
                <a:cs typeface="+mn-cs"/>
              </a:rPr>
              <a:t>Output 9: Strengthened institutional capacity and knowledge mgt. for VC development.</a:t>
            </a: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5AD53692-90BE-80F9-647B-F1592C98EE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4" name="Picture 3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C8DB08E1-160D-5EA6-B47D-3301316E4A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610" y="6146334"/>
            <a:ext cx="680052" cy="701592"/>
          </a:xfrm>
          <a:prstGeom prst="rect">
            <a:avLst/>
          </a:prstGeom>
        </p:spPr>
      </p:pic>
      <p:pic>
        <p:nvPicPr>
          <p:cNvPr id="5" name="Picture 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AB9172BB-B33C-9941-A06D-BAEF573336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543574" y="1686187"/>
            <a:ext cx="9613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apacity building of government extension workers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emerging and recommended technologies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95764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37378" y="970640"/>
            <a:ext cx="12054622" cy="688086"/>
            <a:chOff x="155871" y="-69776"/>
            <a:chExt cx="12054622" cy="688086"/>
          </a:xfrm>
        </p:grpSpPr>
        <p:sp>
          <p:nvSpPr>
            <p:cNvPr id="24" name="Google Shape;1371;p47"/>
            <p:cNvSpPr/>
            <p:nvPr/>
          </p:nvSpPr>
          <p:spPr>
            <a:xfrm>
              <a:off x="155871" y="-69776"/>
              <a:ext cx="12054622" cy="453640"/>
            </a:xfrm>
            <a:custGeom>
              <a:avLst/>
              <a:gdLst/>
              <a:ahLst/>
              <a:cxnLst/>
              <a:rect l="l" t="t" r="r" b="b"/>
              <a:pathLst>
                <a:path w="734" h="500" extrusionOk="0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166917" y="383864"/>
              <a:ext cx="486299" cy="234446"/>
              <a:chOff x="155871" y="500513"/>
              <a:chExt cx="486299" cy="234446"/>
            </a:xfrm>
          </p:grpSpPr>
          <p:sp>
            <p:nvSpPr>
              <p:cNvPr id="26" name="Google Shape;1372;p47"/>
              <p:cNvSpPr/>
              <p:nvPr/>
            </p:nvSpPr>
            <p:spPr>
              <a:xfrm>
                <a:off x="155871" y="500513"/>
                <a:ext cx="486299" cy="135109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313" extrusionOk="0">
                    <a:moveTo>
                      <a:pt x="1126" y="313"/>
                    </a:moveTo>
                    <a:lnTo>
                      <a:pt x="0" y="0"/>
                    </a:lnTo>
                    <a:lnTo>
                      <a:pt x="1126" y="0"/>
                    </a:lnTo>
                    <a:lnTo>
                      <a:pt x="1126" y="313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1373;p47"/>
              <p:cNvSpPr/>
              <p:nvPr/>
            </p:nvSpPr>
            <p:spPr>
              <a:xfrm>
                <a:off x="254199" y="527761"/>
                <a:ext cx="304044" cy="8460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196" extrusionOk="0">
                    <a:moveTo>
                      <a:pt x="0" y="196"/>
                    </a:moveTo>
                    <a:lnTo>
                      <a:pt x="704" y="196"/>
                    </a:lnTo>
                    <a:lnTo>
                      <a:pt x="0" y="0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" name="Google Shape;1374;p47"/>
              <p:cNvSpPr/>
              <p:nvPr/>
            </p:nvSpPr>
            <p:spPr>
              <a:xfrm>
                <a:off x="254199" y="612367"/>
                <a:ext cx="152024" cy="12259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84" extrusionOk="0">
                    <a:moveTo>
                      <a:pt x="352" y="284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284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017" y="1476041"/>
            <a:ext cx="2966041" cy="280901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592" y="5940723"/>
            <a:ext cx="1547184" cy="75562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1765" y="5719547"/>
            <a:ext cx="914922" cy="9316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92" y="5714054"/>
            <a:ext cx="1219633" cy="9982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28036" y="5894403"/>
            <a:ext cx="926930" cy="817879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3482194" y="4294006"/>
            <a:ext cx="3979733" cy="1207361"/>
            <a:chOff x="4211768" y="3416129"/>
            <a:chExt cx="3979733" cy="1207361"/>
          </a:xfrm>
        </p:grpSpPr>
        <p:sp>
          <p:nvSpPr>
            <p:cNvPr id="4" name="TextBox 3"/>
            <p:cNvSpPr txBox="1"/>
            <p:nvPr/>
          </p:nvSpPr>
          <p:spPr>
            <a:xfrm>
              <a:off x="4431849" y="3416129"/>
              <a:ext cx="37596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Area9 Plot No: 328; Multichoice street</a:t>
              </a:r>
            </a:p>
            <a:p>
              <a:r>
                <a:rPr lang="en-US" dirty="0"/>
                <a:t>P.O Box 2135, Lilongwe.</a:t>
              </a:r>
            </a:p>
            <a:p>
              <a:r>
                <a:rPr lang="en-US" dirty="0">
                  <a:hlinkClick r:id="rId7"/>
                </a:rPr>
                <a:t>npc@tradeprogramme.org</a:t>
              </a:r>
              <a:endParaRPr lang="en-US" dirty="0"/>
            </a:p>
            <a:p>
              <a:r>
                <a:rPr lang="en-US" dirty="0">
                  <a:hlinkClick r:id="rId8"/>
                </a:rPr>
                <a:t>www.tradeprogramme.org</a:t>
              </a:r>
              <a:endParaRPr lang="en-US" dirty="0"/>
            </a:p>
          </p:txBody>
        </p:sp>
        <p:sp>
          <p:nvSpPr>
            <p:cNvPr id="12" name="Google Shape;727;p46"/>
            <p:cNvSpPr/>
            <p:nvPr/>
          </p:nvSpPr>
          <p:spPr>
            <a:xfrm>
              <a:off x="4211768" y="3750550"/>
              <a:ext cx="264576" cy="230900"/>
            </a:xfrm>
            <a:custGeom>
              <a:avLst/>
              <a:gdLst/>
              <a:ahLst/>
              <a:cxnLst/>
              <a:rect l="l" t="t" r="r" b="b"/>
              <a:pathLst>
                <a:path w="18416" h="16072" extrusionOk="0">
                  <a:moveTo>
                    <a:pt x="9208" y="1"/>
                  </a:moveTo>
                  <a:lnTo>
                    <a:pt x="1" y="8866"/>
                  </a:lnTo>
                  <a:lnTo>
                    <a:pt x="2882" y="8866"/>
                  </a:lnTo>
                  <a:lnTo>
                    <a:pt x="2882" y="15290"/>
                  </a:lnTo>
                  <a:lnTo>
                    <a:pt x="2907" y="15461"/>
                  </a:lnTo>
                  <a:lnTo>
                    <a:pt x="2956" y="15607"/>
                  </a:lnTo>
                  <a:lnTo>
                    <a:pt x="3029" y="15729"/>
                  </a:lnTo>
                  <a:lnTo>
                    <a:pt x="3102" y="15851"/>
                  </a:lnTo>
                  <a:lnTo>
                    <a:pt x="3224" y="15949"/>
                  </a:lnTo>
                  <a:lnTo>
                    <a:pt x="3371" y="16022"/>
                  </a:lnTo>
                  <a:lnTo>
                    <a:pt x="3517" y="16071"/>
                  </a:lnTo>
                  <a:lnTo>
                    <a:pt x="7425" y="16071"/>
                  </a:lnTo>
                  <a:lnTo>
                    <a:pt x="7425" y="13458"/>
                  </a:lnTo>
                  <a:lnTo>
                    <a:pt x="7450" y="13165"/>
                  </a:lnTo>
                  <a:lnTo>
                    <a:pt x="7547" y="12896"/>
                  </a:lnTo>
                  <a:lnTo>
                    <a:pt x="7669" y="12652"/>
                  </a:lnTo>
                  <a:lnTo>
                    <a:pt x="7840" y="12457"/>
                  </a:lnTo>
                  <a:lnTo>
                    <a:pt x="8060" y="12286"/>
                  </a:lnTo>
                  <a:lnTo>
                    <a:pt x="8280" y="12164"/>
                  </a:lnTo>
                  <a:lnTo>
                    <a:pt x="8549" y="12066"/>
                  </a:lnTo>
                  <a:lnTo>
                    <a:pt x="8842" y="12041"/>
                  </a:lnTo>
                  <a:lnTo>
                    <a:pt x="9574" y="12041"/>
                  </a:lnTo>
                  <a:lnTo>
                    <a:pt x="9867" y="12066"/>
                  </a:lnTo>
                  <a:lnTo>
                    <a:pt x="10136" y="12164"/>
                  </a:lnTo>
                  <a:lnTo>
                    <a:pt x="10356" y="12286"/>
                  </a:lnTo>
                  <a:lnTo>
                    <a:pt x="10576" y="12457"/>
                  </a:lnTo>
                  <a:lnTo>
                    <a:pt x="10747" y="12652"/>
                  </a:lnTo>
                  <a:lnTo>
                    <a:pt x="10869" y="12896"/>
                  </a:lnTo>
                  <a:lnTo>
                    <a:pt x="10967" y="13165"/>
                  </a:lnTo>
                  <a:lnTo>
                    <a:pt x="10991" y="13458"/>
                  </a:lnTo>
                  <a:lnTo>
                    <a:pt x="10991" y="16071"/>
                  </a:lnTo>
                  <a:lnTo>
                    <a:pt x="14899" y="16071"/>
                  </a:lnTo>
                  <a:lnTo>
                    <a:pt x="15045" y="16022"/>
                  </a:lnTo>
                  <a:lnTo>
                    <a:pt x="15192" y="15949"/>
                  </a:lnTo>
                  <a:lnTo>
                    <a:pt x="15314" y="15851"/>
                  </a:lnTo>
                  <a:lnTo>
                    <a:pt x="15387" y="15729"/>
                  </a:lnTo>
                  <a:lnTo>
                    <a:pt x="15460" y="15607"/>
                  </a:lnTo>
                  <a:lnTo>
                    <a:pt x="15509" y="15461"/>
                  </a:lnTo>
                  <a:lnTo>
                    <a:pt x="15534" y="15290"/>
                  </a:lnTo>
                  <a:lnTo>
                    <a:pt x="15534" y="8866"/>
                  </a:lnTo>
                  <a:lnTo>
                    <a:pt x="18416" y="8866"/>
                  </a:lnTo>
                  <a:lnTo>
                    <a:pt x="9208" y="1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17;p46"/>
            <p:cNvSpPr/>
            <p:nvPr/>
          </p:nvSpPr>
          <p:spPr>
            <a:xfrm>
              <a:off x="4230430" y="3458942"/>
              <a:ext cx="220080" cy="291608"/>
            </a:xfrm>
            <a:custGeom>
              <a:avLst/>
              <a:gdLst/>
              <a:ahLst/>
              <a:cxnLst/>
              <a:rect l="l" t="t" r="r" b="b"/>
              <a:pathLst>
                <a:path w="12018" h="15924" extrusionOk="0">
                  <a:moveTo>
                    <a:pt x="6278" y="3444"/>
                  </a:moveTo>
                  <a:lnTo>
                    <a:pt x="6522" y="3493"/>
                  </a:lnTo>
                  <a:lnTo>
                    <a:pt x="6766" y="3542"/>
                  </a:lnTo>
                  <a:lnTo>
                    <a:pt x="7010" y="3639"/>
                  </a:lnTo>
                  <a:lnTo>
                    <a:pt x="7230" y="3737"/>
                  </a:lnTo>
                  <a:lnTo>
                    <a:pt x="7450" y="3883"/>
                  </a:lnTo>
                  <a:lnTo>
                    <a:pt x="7645" y="4030"/>
                  </a:lnTo>
                  <a:lnTo>
                    <a:pt x="7816" y="4201"/>
                  </a:lnTo>
                  <a:lnTo>
                    <a:pt x="7987" y="4372"/>
                  </a:lnTo>
                  <a:lnTo>
                    <a:pt x="8134" y="4567"/>
                  </a:lnTo>
                  <a:lnTo>
                    <a:pt x="8280" y="4787"/>
                  </a:lnTo>
                  <a:lnTo>
                    <a:pt x="8378" y="5007"/>
                  </a:lnTo>
                  <a:lnTo>
                    <a:pt x="8476" y="5251"/>
                  </a:lnTo>
                  <a:lnTo>
                    <a:pt x="8525" y="5495"/>
                  </a:lnTo>
                  <a:lnTo>
                    <a:pt x="8573" y="5740"/>
                  </a:lnTo>
                  <a:lnTo>
                    <a:pt x="8573" y="6008"/>
                  </a:lnTo>
                  <a:lnTo>
                    <a:pt x="8573" y="6277"/>
                  </a:lnTo>
                  <a:lnTo>
                    <a:pt x="8525" y="6521"/>
                  </a:lnTo>
                  <a:lnTo>
                    <a:pt x="8476" y="6765"/>
                  </a:lnTo>
                  <a:lnTo>
                    <a:pt x="8378" y="7010"/>
                  </a:lnTo>
                  <a:lnTo>
                    <a:pt x="8280" y="7229"/>
                  </a:lnTo>
                  <a:lnTo>
                    <a:pt x="8134" y="7449"/>
                  </a:lnTo>
                  <a:lnTo>
                    <a:pt x="7987" y="7645"/>
                  </a:lnTo>
                  <a:lnTo>
                    <a:pt x="7816" y="7816"/>
                  </a:lnTo>
                  <a:lnTo>
                    <a:pt x="7645" y="7987"/>
                  </a:lnTo>
                  <a:lnTo>
                    <a:pt x="7450" y="8133"/>
                  </a:lnTo>
                  <a:lnTo>
                    <a:pt x="7230" y="8280"/>
                  </a:lnTo>
                  <a:lnTo>
                    <a:pt x="7010" y="8377"/>
                  </a:lnTo>
                  <a:lnTo>
                    <a:pt x="6766" y="8475"/>
                  </a:lnTo>
                  <a:lnTo>
                    <a:pt x="6522" y="8524"/>
                  </a:lnTo>
                  <a:lnTo>
                    <a:pt x="6278" y="8573"/>
                  </a:lnTo>
                  <a:lnTo>
                    <a:pt x="5740" y="8573"/>
                  </a:lnTo>
                  <a:lnTo>
                    <a:pt x="5496" y="8524"/>
                  </a:lnTo>
                  <a:lnTo>
                    <a:pt x="5252" y="8475"/>
                  </a:lnTo>
                  <a:lnTo>
                    <a:pt x="5008" y="8377"/>
                  </a:lnTo>
                  <a:lnTo>
                    <a:pt x="4788" y="8280"/>
                  </a:lnTo>
                  <a:lnTo>
                    <a:pt x="4568" y="8133"/>
                  </a:lnTo>
                  <a:lnTo>
                    <a:pt x="4373" y="7987"/>
                  </a:lnTo>
                  <a:lnTo>
                    <a:pt x="4202" y="7816"/>
                  </a:lnTo>
                  <a:lnTo>
                    <a:pt x="4031" y="7645"/>
                  </a:lnTo>
                  <a:lnTo>
                    <a:pt x="3884" y="7449"/>
                  </a:lnTo>
                  <a:lnTo>
                    <a:pt x="3738" y="7229"/>
                  </a:lnTo>
                  <a:lnTo>
                    <a:pt x="3640" y="7010"/>
                  </a:lnTo>
                  <a:lnTo>
                    <a:pt x="3542" y="6765"/>
                  </a:lnTo>
                  <a:lnTo>
                    <a:pt x="3493" y="6521"/>
                  </a:lnTo>
                  <a:lnTo>
                    <a:pt x="3445" y="6277"/>
                  </a:lnTo>
                  <a:lnTo>
                    <a:pt x="3445" y="6008"/>
                  </a:lnTo>
                  <a:lnTo>
                    <a:pt x="3445" y="5740"/>
                  </a:lnTo>
                  <a:lnTo>
                    <a:pt x="3493" y="5495"/>
                  </a:lnTo>
                  <a:lnTo>
                    <a:pt x="3542" y="5251"/>
                  </a:lnTo>
                  <a:lnTo>
                    <a:pt x="3640" y="5007"/>
                  </a:lnTo>
                  <a:lnTo>
                    <a:pt x="3738" y="4787"/>
                  </a:lnTo>
                  <a:lnTo>
                    <a:pt x="3884" y="4567"/>
                  </a:lnTo>
                  <a:lnTo>
                    <a:pt x="4031" y="4372"/>
                  </a:lnTo>
                  <a:lnTo>
                    <a:pt x="4202" y="4201"/>
                  </a:lnTo>
                  <a:lnTo>
                    <a:pt x="4373" y="4030"/>
                  </a:lnTo>
                  <a:lnTo>
                    <a:pt x="4568" y="3883"/>
                  </a:lnTo>
                  <a:lnTo>
                    <a:pt x="4788" y="3737"/>
                  </a:lnTo>
                  <a:lnTo>
                    <a:pt x="5008" y="3639"/>
                  </a:lnTo>
                  <a:lnTo>
                    <a:pt x="5252" y="3542"/>
                  </a:lnTo>
                  <a:lnTo>
                    <a:pt x="5496" y="3493"/>
                  </a:lnTo>
                  <a:lnTo>
                    <a:pt x="5740" y="3444"/>
                  </a:lnTo>
                  <a:close/>
                  <a:moveTo>
                    <a:pt x="5691" y="0"/>
                  </a:moveTo>
                  <a:lnTo>
                    <a:pt x="5398" y="25"/>
                  </a:lnTo>
                  <a:lnTo>
                    <a:pt x="5105" y="73"/>
                  </a:lnTo>
                  <a:lnTo>
                    <a:pt x="4788" y="122"/>
                  </a:lnTo>
                  <a:lnTo>
                    <a:pt x="4519" y="196"/>
                  </a:lnTo>
                  <a:lnTo>
                    <a:pt x="4226" y="269"/>
                  </a:lnTo>
                  <a:lnTo>
                    <a:pt x="3664" y="464"/>
                  </a:lnTo>
                  <a:lnTo>
                    <a:pt x="3152" y="733"/>
                  </a:lnTo>
                  <a:lnTo>
                    <a:pt x="2639" y="1026"/>
                  </a:lnTo>
                  <a:lnTo>
                    <a:pt x="2199" y="1368"/>
                  </a:lnTo>
                  <a:lnTo>
                    <a:pt x="1759" y="1759"/>
                  </a:lnTo>
                  <a:lnTo>
                    <a:pt x="1369" y="2198"/>
                  </a:lnTo>
                  <a:lnTo>
                    <a:pt x="1027" y="2638"/>
                  </a:lnTo>
                  <a:lnTo>
                    <a:pt x="734" y="3151"/>
                  </a:lnTo>
                  <a:lnTo>
                    <a:pt x="465" y="3664"/>
                  </a:lnTo>
                  <a:lnTo>
                    <a:pt x="270" y="4225"/>
                  </a:lnTo>
                  <a:lnTo>
                    <a:pt x="196" y="4518"/>
                  </a:lnTo>
                  <a:lnTo>
                    <a:pt x="123" y="4787"/>
                  </a:lnTo>
                  <a:lnTo>
                    <a:pt x="74" y="5105"/>
                  </a:lnTo>
                  <a:lnTo>
                    <a:pt x="25" y="5398"/>
                  </a:lnTo>
                  <a:lnTo>
                    <a:pt x="1" y="5691"/>
                  </a:lnTo>
                  <a:lnTo>
                    <a:pt x="1" y="6008"/>
                  </a:lnTo>
                  <a:lnTo>
                    <a:pt x="25" y="6448"/>
                  </a:lnTo>
                  <a:lnTo>
                    <a:pt x="74" y="6887"/>
                  </a:lnTo>
                  <a:lnTo>
                    <a:pt x="147" y="7352"/>
                  </a:lnTo>
                  <a:lnTo>
                    <a:pt x="270" y="7791"/>
                  </a:lnTo>
                  <a:lnTo>
                    <a:pt x="392" y="8231"/>
                  </a:lnTo>
                  <a:lnTo>
                    <a:pt x="563" y="8670"/>
                  </a:lnTo>
                  <a:lnTo>
                    <a:pt x="734" y="9110"/>
                  </a:lnTo>
                  <a:lnTo>
                    <a:pt x="929" y="9550"/>
                  </a:lnTo>
                  <a:lnTo>
                    <a:pt x="1149" y="9965"/>
                  </a:lnTo>
                  <a:lnTo>
                    <a:pt x="1393" y="10404"/>
                  </a:lnTo>
                  <a:lnTo>
                    <a:pt x="1906" y="11210"/>
                  </a:lnTo>
                  <a:lnTo>
                    <a:pt x="2443" y="11992"/>
                  </a:lnTo>
                  <a:lnTo>
                    <a:pt x="3005" y="12725"/>
                  </a:lnTo>
                  <a:lnTo>
                    <a:pt x="3567" y="13408"/>
                  </a:lnTo>
                  <a:lnTo>
                    <a:pt x="4104" y="14019"/>
                  </a:lnTo>
                  <a:lnTo>
                    <a:pt x="4617" y="14581"/>
                  </a:lnTo>
                  <a:lnTo>
                    <a:pt x="5081" y="15045"/>
                  </a:lnTo>
                  <a:lnTo>
                    <a:pt x="5740" y="15680"/>
                  </a:lnTo>
                  <a:lnTo>
                    <a:pt x="6009" y="15924"/>
                  </a:lnTo>
                  <a:lnTo>
                    <a:pt x="6278" y="15680"/>
                  </a:lnTo>
                  <a:lnTo>
                    <a:pt x="6937" y="15045"/>
                  </a:lnTo>
                  <a:lnTo>
                    <a:pt x="7401" y="14581"/>
                  </a:lnTo>
                  <a:lnTo>
                    <a:pt x="7914" y="14019"/>
                  </a:lnTo>
                  <a:lnTo>
                    <a:pt x="8451" y="13408"/>
                  </a:lnTo>
                  <a:lnTo>
                    <a:pt x="9013" y="12725"/>
                  </a:lnTo>
                  <a:lnTo>
                    <a:pt x="9575" y="11992"/>
                  </a:lnTo>
                  <a:lnTo>
                    <a:pt x="10112" y="11210"/>
                  </a:lnTo>
                  <a:lnTo>
                    <a:pt x="10625" y="10404"/>
                  </a:lnTo>
                  <a:lnTo>
                    <a:pt x="10869" y="9965"/>
                  </a:lnTo>
                  <a:lnTo>
                    <a:pt x="11089" y="9550"/>
                  </a:lnTo>
                  <a:lnTo>
                    <a:pt x="11284" y="9110"/>
                  </a:lnTo>
                  <a:lnTo>
                    <a:pt x="11455" y="8670"/>
                  </a:lnTo>
                  <a:lnTo>
                    <a:pt x="11626" y="8231"/>
                  </a:lnTo>
                  <a:lnTo>
                    <a:pt x="11748" y="7791"/>
                  </a:lnTo>
                  <a:lnTo>
                    <a:pt x="11871" y="7352"/>
                  </a:lnTo>
                  <a:lnTo>
                    <a:pt x="11944" y="6887"/>
                  </a:lnTo>
                  <a:lnTo>
                    <a:pt x="11993" y="6448"/>
                  </a:lnTo>
                  <a:lnTo>
                    <a:pt x="12017" y="6008"/>
                  </a:lnTo>
                  <a:lnTo>
                    <a:pt x="12017" y="5691"/>
                  </a:lnTo>
                  <a:lnTo>
                    <a:pt x="11993" y="5398"/>
                  </a:lnTo>
                  <a:lnTo>
                    <a:pt x="11944" y="5105"/>
                  </a:lnTo>
                  <a:lnTo>
                    <a:pt x="11895" y="4787"/>
                  </a:lnTo>
                  <a:lnTo>
                    <a:pt x="11822" y="4518"/>
                  </a:lnTo>
                  <a:lnTo>
                    <a:pt x="11748" y="4225"/>
                  </a:lnTo>
                  <a:lnTo>
                    <a:pt x="11553" y="3664"/>
                  </a:lnTo>
                  <a:lnTo>
                    <a:pt x="11284" y="3151"/>
                  </a:lnTo>
                  <a:lnTo>
                    <a:pt x="10991" y="2638"/>
                  </a:lnTo>
                  <a:lnTo>
                    <a:pt x="10649" y="2198"/>
                  </a:lnTo>
                  <a:lnTo>
                    <a:pt x="10259" y="1759"/>
                  </a:lnTo>
                  <a:lnTo>
                    <a:pt x="9819" y="1368"/>
                  </a:lnTo>
                  <a:lnTo>
                    <a:pt x="9379" y="1026"/>
                  </a:lnTo>
                  <a:lnTo>
                    <a:pt x="8866" y="733"/>
                  </a:lnTo>
                  <a:lnTo>
                    <a:pt x="8354" y="464"/>
                  </a:lnTo>
                  <a:lnTo>
                    <a:pt x="7792" y="269"/>
                  </a:lnTo>
                  <a:lnTo>
                    <a:pt x="7499" y="196"/>
                  </a:lnTo>
                  <a:lnTo>
                    <a:pt x="7230" y="122"/>
                  </a:lnTo>
                  <a:lnTo>
                    <a:pt x="6913" y="73"/>
                  </a:lnTo>
                  <a:lnTo>
                    <a:pt x="6620" y="25"/>
                  </a:lnTo>
                  <a:lnTo>
                    <a:pt x="6326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9" name="Google Shape;778;p46"/>
            <p:cNvGrpSpPr/>
            <p:nvPr/>
          </p:nvGrpSpPr>
          <p:grpSpPr>
            <a:xfrm>
              <a:off x="4215176" y="4065295"/>
              <a:ext cx="263012" cy="184531"/>
              <a:chOff x="559275" y="1683950"/>
              <a:chExt cx="466500" cy="327300"/>
            </a:xfrm>
            <a:solidFill>
              <a:srgbClr val="00B050"/>
            </a:solidFill>
          </p:grpSpPr>
          <p:sp>
            <p:nvSpPr>
              <p:cNvPr id="20" name="Google Shape;779;p46"/>
              <p:cNvSpPr/>
              <p:nvPr/>
            </p:nvSpPr>
            <p:spPr>
              <a:xfrm>
                <a:off x="559275" y="1683950"/>
                <a:ext cx="466500" cy="197850"/>
              </a:xfrm>
              <a:custGeom>
                <a:avLst/>
                <a:gdLst/>
                <a:ahLst/>
                <a:cxnLst/>
                <a:rect l="l" t="t" r="r" b="b"/>
                <a:pathLst>
                  <a:path w="18660" h="7914" extrusionOk="0">
                    <a:moveTo>
                      <a:pt x="391" y="1"/>
                    </a:moveTo>
                    <a:lnTo>
                      <a:pt x="293" y="50"/>
                    </a:lnTo>
                    <a:lnTo>
                      <a:pt x="220" y="74"/>
                    </a:lnTo>
                    <a:lnTo>
                      <a:pt x="147" y="147"/>
                    </a:lnTo>
                    <a:lnTo>
                      <a:pt x="74" y="221"/>
                    </a:lnTo>
                    <a:lnTo>
                      <a:pt x="49" y="294"/>
                    </a:lnTo>
                    <a:lnTo>
                      <a:pt x="0" y="392"/>
                    </a:lnTo>
                    <a:lnTo>
                      <a:pt x="0" y="489"/>
                    </a:lnTo>
                    <a:lnTo>
                      <a:pt x="0" y="1173"/>
                    </a:lnTo>
                    <a:lnTo>
                      <a:pt x="9330" y="7914"/>
                    </a:lnTo>
                    <a:lnTo>
                      <a:pt x="18659" y="1173"/>
                    </a:lnTo>
                    <a:lnTo>
                      <a:pt x="18659" y="489"/>
                    </a:lnTo>
                    <a:lnTo>
                      <a:pt x="18659" y="392"/>
                    </a:lnTo>
                    <a:lnTo>
                      <a:pt x="18611" y="294"/>
                    </a:lnTo>
                    <a:lnTo>
                      <a:pt x="18586" y="221"/>
                    </a:lnTo>
                    <a:lnTo>
                      <a:pt x="18513" y="147"/>
                    </a:lnTo>
                    <a:lnTo>
                      <a:pt x="18440" y="74"/>
                    </a:lnTo>
                    <a:lnTo>
                      <a:pt x="18366" y="50"/>
                    </a:lnTo>
                    <a:lnTo>
                      <a:pt x="1826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80;p46"/>
              <p:cNvSpPr/>
              <p:nvPr/>
            </p:nvSpPr>
            <p:spPr>
              <a:xfrm>
                <a:off x="559275" y="1727925"/>
                <a:ext cx="466500" cy="283325"/>
              </a:xfrm>
              <a:custGeom>
                <a:avLst/>
                <a:gdLst/>
                <a:ahLst/>
                <a:cxnLst/>
                <a:rect l="l" t="t" r="r" b="b"/>
                <a:pathLst>
                  <a:path w="18660" h="11333" extrusionOk="0">
                    <a:moveTo>
                      <a:pt x="0" y="0"/>
                    </a:moveTo>
                    <a:lnTo>
                      <a:pt x="0" y="10844"/>
                    </a:lnTo>
                    <a:lnTo>
                      <a:pt x="0" y="10917"/>
                    </a:lnTo>
                    <a:lnTo>
                      <a:pt x="5129" y="7230"/>
                    </a:lnTo>
                    <a:lnTo>
                      <a:pt x="5227" y="7181"/>
                    </a:lnTo>
                    <a:lnTo>
                      <a:pt x="5325" y="7181"/>
                    </a:lnTo>
                    <a:lnTo>
                      <a:pt x="5398" y="7205"/>
                    </a:lnTo>
                    <a:lnTo>
                      <a:pt x="5471" y="7278"/>
                    </a:lnTo>
                    <a:lnTo>
                      <a:pt x="5520" y="7376"/>
                    </a:lnTo>
                    <a:lnTo>
                      <a:pt x="5520" y="7474"/>
                    </a:lnTo>
                    <a:lnTo>
                      <a:pt x="5471" y="7547"/>
                    </a:lnTo>
                    <a:lnTo>
                      <a:pt x="5422" y="7620"/>
                    </a:lnTo>
                    <a:lnTo>
                      <a:pt x="318" y="11308"/>
                    </a:lnTo>
                    <a:lnTo>
                      <a:pt x="415" y="11333"/>
                    </a:lnTo>
                    <a:lnTo>
                      <a:pt x="18244" y="11333"/>
                    </a:lnTo>
                    <a:lnTo>
                      <a:pt x="18342" y="11308"/>
                    </a:lnTo>
                    <a:lnTo>
                      <a:pt x="13238" y="7620"/>
                    </a:lnTo>
                    <a:lnTo>
                      <a:pt x="13189" y="7547"/>
                    </a:lnTo>
                    <a:lnTo>
                      <a:pt x="13140" y="7474"/>
                    </a:lnTo>
                    <a:lnTo>
                      <a:pt x="13140" y="7376"/>
                    </a:lnTo>
                    <a:lnTo>
                      <a:pt x="13189" y="7278"/>
                    </a:lnTo>
                    <a:lnTo>
                      <a:pt x="13262" y="7205"/>
                    </a:lnTo>
                    <a:lnTo>
                      <a:pt x="13335" y="7181"/>
                    </a:lnTo>
                    <a:lnTo>
                      <a:pt x="13433" y="7181"/>
                    </a:lnTo>
                    <a:lnTo>
                      <a:pt x="13531" y="7230"/>
                    </a:lnTo>
                    <a:lnTo>
                      <a:pt x="18659" y="10917"/>
                    </a:lnTo>
                    <a:lnTo>
                      <a:pt x="18659" y="10844"/>
                    </a:lnTo>
                    <a:lnTo>
                      <a:pt x="18659" y="0"/>
                    </a:lnTo>
                    <a:lnTo>
                      <a:pt x="9476" y="6643"/>
                    </a:lnTo>
                    <a:lnTo>
                      <a:pt x="9403" y="6692"/>
                    </a:lnTo>
                    <a:lnTo>
                      <a:pt x="9257" y="6692"/>
                    </a:lnTo>
                    <a:lnTo>
                      <a:pt x="9183" y="664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" name="Google Shape;900;p46"/>
            <p:cNvSpPr/>
            <p:nvPr/>
          </p:nvSpPr>
          <p:spPr>
            <a:xfrm>
              <a:off x="4211768" y="4348834"/>
              <a:ext cx="274670" cy="274656"/>
            </a:xfrm>
            <a:custGeom>
              <a:avLst/>
              <a:gdLst/>
              <a:ahLst/>
              <a:cxnLst/>
              <a:rect l="l" t="t" r="r" b="b"/>
              <a:pathLst>
                <a:path w="18758" h="18757" extrusionOk="0">
                  <a:moveTo>
                    <a:pt x="10039" y="2467"/>
                  </a:moveTo>
                  <a:lnTo>
                    <a:pt x="10380" y="2491"/>
                  </a:lnTo>
                  <a:lnTo>
                    <a:pt x="10674" y="2516"/>
                  </a:lnTo>
                  <a:lnTo>
                    <a:pt x="10869" y="2540"/>
                  </a:lnTo>
                  <a:lnTo>
                    <a:pt x="10967" y="2564"/>
                  </a:lnTo>
                  <a:lnTo>
                    <a:pt x="10991" y="2589"/>
                  </a:lnTo>
                  <a:lnTo>
                    <a:pt x="10967" y="2638"/>
                  </a:lnTo>
                  <a:lnTo>
                    <a:pt x="10893" y="2784"/>
                  </a:lnTo>
                  <a:lnTo>
                    <a:pt x="10771" y="2955"/>
                  </a:lnTo>
                  <a:lnTo>
                    <a:pt x="10600" y="3151"/>
                  </a:lnTo>
                  <a:lnTo>
                    <a:pt x="10405" y="3322"/>
                  </a:lnTo>
                  <a:lnTo>
                    <a:pt x="10209" y="3468"/>
                  </a:lnTo>
                  <a:lnTo>
                    <a:pt x="10039" y="3590"/>
                  </a:lnTo>
                  <a:lnTo>
                    <a:pt x="9941" y="3615"/>
                  </a:lnTo>
                  <a:lnTo>
                    <a:pt x="9843" y="3639"/>
                  </a:lnTo>
                  <a:lnTo>
                    <a:pt x="9745" y="3663"/>
                  </a:lnTo>
                  <a:lnTo>
                    <a:pt x="9648" y="3737"/>
                  </a:lnTo>
                  <a:lnTo>
                    <a:pt x="9550" y="3810"/>
                  </a:lnTo>
                  <a:lnTo>
                    <a:pt x="9452" y="3883"/>
                  </a:lnTo>
                  <a:lnTo>
                    <a:pt x="9355" y="3957"/>
                  </a:lnTo>
                  <a:lnTo>
                    <a:pt x="9257" y="3981"/>
                  </a:lnTo>
                  <a:lnTo>
                    <a:pt x="9159" y="4005"/>
                  </a:lnTo>
                  <a:lnTo>
                    <a:pt x="9086" y="4005"/>
                  </a:lnTo>
                  <a:lnTo>
                    <a:pt x="8988" y="4054"/>
                  </a:lnTo>
                  <a:lnTo>
                    <a:pt x="8866" y="4128"/>
                  </a:lnTo>
                  <a:lnTo>
                    <a:pt x="8793" y="4201"/>
                  </a:lnTo>
                  <a:lnTo>
                    <a:pt x="8695" y="4274"/>
                  </a:lnTo>
                  <a:lnTo>
                    <a:pt x="8598" y="4323"/>
                  </a:lnTo>
                  <a:lnTo>
                    <a:pt x="8500" y="4372"/>
                  </a:lnTo>
                  <a:lnTo>
                    <a:pt x="8304" y="4372"/>
                  </a:lnTo>
                  <a:lnTo>
                    <a:pt x="8207" y="4323"/>
                  </a:lnTo>
                  <a:lnTo>
                    <a:pt x="8109" y="4274"/>
                  </a:lnTo>
                  <a:lnTo>
                    <a:pt x="8036" y="4201"/>
                  </a:lnTo>
                  <a:lnTo>
                    <a:pt x="7963" y="4103"/>
                  </a:lnTo>
                  <a:lnTo>
                    <a:pt x="7938" y="4005"/>
                  </a:lnTo>
                  <a:lnTo>
                    <a:pt x="7963" y="3908"/>
                  </a:lnTo>
                  <a:lnTo>
                    <a:pt x="8036" y="3810"/>
                  </a:lnTo>
                  <a:lnTo>
                    <a:pt x="8109" y="3712"/>
                  </a:lnTo>
                  <a:lnTo>
                    <a:pt x="8158" y="3615"/>
                  </a:lnTo>
                  <a:lnTo>
                    <a:pt x="8207" y="3517"/>
                  </a:lnTo>
                  <a:lnTo>
                    <a:pt x="8207" y="3419"/>
                  </a:lnTo>
                  <a:lnTo>
                    <a:pt x="8182" y="3273"/>
                  </a:lnTo>
                  <a:lnTo>
                    <a:pt x="8158" y="3199"/>
                  </a:lnTo>
                  <a:lnTo>
                    <a:pt x="8109" y="3151"/>
                  </a:lnTo>
                  <a:lnTo>
                    <a:pt x="8060" y="3102"/>
                  </a:lnTo>
                  <a:lnTo>
                    <a:pt x="7987" y="3077"/>
                  </a:lnTo>
                  <a:lnTo>
                    <a:pt x="7840" y="3053"/>
                  </a:lnTo>
                  <a:lnTo>
                    <a:pt x="7669" y="3028"/>
                  </a:lnTo>
                  <a:lnTo>
                    <a:pt x="7596" y="2980"/>
                  </a:lnTo>
                  <a:lnTo>
                    <a:pt x="7547" y="2955"/>
                  </a:lnTo>
                  <a:lnTo>
                    <a:pt x="7523" y="2906"/>
                  </a:lnTo>
                  <a:lnTo>
                    <a:pt x="7547" y="2833"/>
                  </a:lnTo>
                  <a:lnTo>
                    <a:pt x="7572" y="2760"/>
                  </a:lnTo>
                  <a:lnTo>
                    <a:pt x="7645" y="2662"/>
                  </a:lnTo>
                  <a:lnTo>
                    <a:pt x="7694" y="2638"/>
                  </a:lnTo>
                  <a:lnTo>
                    <a:pt x="7792" y="2589"/>
                  </a:lnTo>
                  <a:lnTo>
                    <a:pt x="8036" y="2540"/>
                  </a:lnTo>
                  <a:lnTo>
                    <a:pt x="8329" y="2491"/>
                  </a:lnTo>
                  <a:lnTo>
                    <a:pt x="8671" y="2467"/>
                  </a:lnTo>
                  <a:close/>
                  <a:moveTo>
                    <a:pt x="11455" y="4763"/>
                  </a:moveTo>
                  <a:lnTo>
                    <a:pt x="11528" y="4787"/>
                  </a:lnTo>
                  <a:lnTo>
                    <a:pt x="11577" y="4811"/>
                  </a:lnTo>
                  <a:lnTo>
                    <a:pt x="11626" y="4885"/>
                  </a:lnTo>
                  <a:lnTo>
                    <a:pt x="11650" y="4958"/>
                  </a:lnTo>
                  <a:lnTo>
                    <a:pt x="11626" y="5031"/>
                  </a:lnTo>
                  <a:lnTo>
                    <a:pt x="11577" y="5153"/>
                  </a:lnTo>
                  <a:lnTo>
                    <a:pt x="11528" y="5251"/>
                  </a:lnTo>
                  <a:lnTo>
                    <a:pt x="11455" y="5324"/>
                  </a:lnTo>
                  <a:lnTo>
                    <a:pt x="11357" y="5398"/>
                  </a:lnTo>
                  <a:lnTo>
                    <a:pt x="11260" y="5471"/>
                  </a:lnTo>
                  <a:lnTo>
                    <a:pt x="11162" y="5520"/>
                  </a:lnTo>
                  <a:lnTo>
                    <a:pt x="10991" y="5520"/>
                  </a:lnTo>
                  <a:lnTo>
                    <a:pt x="10942" y="5471"/>
                  </a:lnTo>
                  <a:lnTo>
                    <a:pt x="10893" y="5398"/>
                  </a:lnTo>
                  <a:lnTo>
                    <a:pt x="10869" y="5324"/>
                  </a:lnTo>
                  <a:lnTo>
                    <a:pt x="10893" y="5251"/>
                  </a:lnTo>
                  <a:lnTo>
                    <a:pt x="10942" y="5153"/>
                  </a:lnTo>
                  <a:lnTo>
                    <a:pt x="10991" y="5031"/>
                  </a:lnTo>
                  <a:lnTo>
                    <a:pt x="11064" y="4958"/>
                  </a:lnTo>
                  <a:lnTo>
                    <a:pt x="11162" y="4885"/>
                  </a:lnTo>
                  <a:lnTo>
                    <a:pt x="11260" y="4811"/>
                  </a:lnTo>
                  <a:lnTo>
                    <a:pt x="11357" y="4787"/>
                  </a:lnTo>
                  <a:lnTo>
                    <a:pt x="11455" y="4763"/>
                  </a:lnTo>
                  <a:close/>
                  <a:moveTo>
                    <a:pt x="16437" y="12260"/>
                  </a:moveTo>
                  <a:lnTo>
                    <a:pt x="16511" y="12285"/>
                  </a:lnTo>
                  <a:lnTo>
                    <a:pt x="16535" y="12334"/>
                  </a:lnTo>
                  <a:lnTo>
                    <a:pt x="16559" y="12407"/>
                  </a:lnTo>
                  <a:lnTo>
                    <a:pt x="16584" y="12578"/>
                  </a:lnTo>
                  <a:lnTo>
                    <a:pt x="16584" y="12651"/>
                  </a:lnTo>
                  <a:lnTo>
                    <a:pt x="16535" y="12749"/>
                  </a:lnTo>
                  <a:lnTo>
                    <a:pt x="16486" y="12871"/>
                  </a:lnTo>
                  <a:lnTo>
                    <a:pt x="16413" y="12944"/>
                  </a:lnTo>
                  <a:lnTo>
                    <a:pt x="16340" y="13042"/>
                  </a:lnTo>
                  <a:lnTo>
                    <a:pt x="16266" y="13140"/>
                  </a:lnTo>
                  <a:lnTo>
                    <a:pt x="16218" y="13237"/>
                  </a:lnTo>
                  <a:lnTo>
                    <a:pt x="16218" y="13335"/>
                  </a:lnTo>
                  <a:lnTo>
                    <a:pt x="16193" y="13482"/>
                  </a:lnTo>
                  <a:lnTo>
                    <a:pt x="16144" y="13555"/>
                  </a:lnTo>
                  <a:lnTo>
                    <a:pt x="16120" y="13628"/>
                  </a:lnTo>
                  <a:lnTo>
                    <a:pt x="16071" y="13653"/>
                  </a:lnTo>
                  <a:lnTo>
                    <a:pt x="15973" y="13653"/>
                  </a:lnTo>
                  <a:lnTo>
                    <a:pt x="15924" y="13628"/>
                  </a:lnTo>
                  <a:lnTo>
                    <a:pt x="15900" y="13555"/>
                  </a:lnTo>
                  <a:lnTo>
                    <a:pt x="15851" y="13433"/>
                  </a:lnTo>
                  <a:lnTo>
                    <a:pt x="15851" y="13286"/>
                  </a:lnTo>
                  <a:lnTo>
                    <a:pt x="15827" y="13140"/>
                  </a:lnTo>
                  <a:lnTo>
                    <a:pt x="15851" y="12969"/>
                  </a:lnTo>
                  <a:lnTo>
                    <a:pt x="15924" y="12798"/>
                  </a:lnTo>
                  <a:lnTo>
                    <a:pt x="15998" y="12627"/>
                  </a:lnTo>
                  <a:lnTo>
                    <a:pt x="16120" y="12480"/>
                  </a:lnTo>
                  <a:lnTo>
                    <a:pt x="16242" y="12383"/>
                  </a:lnTo>
                  <a:lnTo>
                    <a:pt x="16340" y="12309"/>
                  </a:lnTo>
                  <a:lnTo>
                    <a:pt x="16437" y="12260"/>
                  </a:lnTo>
                  <a:close/>
                  <a:moveTo>
                    <a:pt x="13922" y="3615"/>
                  </a:moveTo>
                  <a:lnTo>
                    <a:pt x="14239" y="3639"/>
                  </a:lnTo>
                  <a:lnTo>
                    <a:pt x="14483" y="3639"/>
                  </a:lnTo>
                  <a:lnTo>
                    <a:pt x="14679" y="3688"/>
                  </a:lnTo>
                  <a:lnTo>
                    <a:pt x="14777" y="3712"/>
                  </a:lnTo>
                  <a:lnTo>
                    <a:pt x="14825" y="3737"/>
                  </a:lnTo>
                  <a:lnTo>
                    <a:pt x="14874" y="3761"/>
                  </a:lnTo>
                  <a:lnTo>
                    <a:pt x="14923" y="3737"/>
                  </a:lnTo>
                  <a:lnTo>
                    <a:pt x="14972" y="3712"/>
                  </a:lnTo>
                  <a:lnTo>
                    <a:pt x="15045" y="3688"/>
                  </a:lnTo>
                  <a:lnTo>
                    <a:pt x="15143" y="3663"/>
                  </a:lnTo>
                  <a:lnTo>
                    <a:pt x="15485" y="3639"/>
                  </a:lnTo>
                  <a:lnTo>
                    <a:pt x="15900" y="4103"/>
                  </a:lnTo>
                  <a:lnTo>
                    <a:pt x="16291" y="4616"/>
                  </a:lnTo>
                  <a:lnTo>
                    <a:pt x="16633" y="5153"/>
                  </a:lnTo>
                  <a:lnTo>
                    <a:pt x="16926" y="5715"/>
                  </a:lnTo>
                  <a:lnTo>
                    <a:pt x="17194" y="6301"/>
                  </a:lnTo>
                  <a:lnTo>
                    <a:pt x="17390" y="6912"/>
                  </a:lnTo>
                  <a:lnTo>
                    <a:pt x="17561" y="7547"/>
                  </a:lnTo>
                  <a:lnTo>
                    <a:pt x="17683" y="8182"/>
                  </a:lnTo>
                  <a:lnTo>
                    <a:pt x="17414" y="8157"/>
                  </a:lnTo>
                  <a:lnTo>
                    <a:pt x="17317" y="8133"/>
                  </a:lnTo>
                  <a:lnTo>
                    <a:pt x="17268" y="8084"/>
                  </a:lnTo>
                  <a:lnTo>
                    <a:pt x="17219" y="8060"/>
                  </a:lnTo>
                  <a:lnTo>
                    <a:pt x="17146" y="8035"/>
                  </a:lnTo>
                  <a:lnTo>
                    <a:pt x="16975" y="8011"/>
                  </a:lnTo>
                  <a:lnTo>
                    <a:pt x="16877" y="7986"/>
                  </a:lnTo>
                  <a:lnTo>
                    <a:pt x="16779" y="7938"/>
                  </a:lnTo>
                  <a:lnTo>
                    <a:pt x="16682" y="7889"/>
                  </a:lnTo>
                  <a:lnTo>
                    <a:pt x="16584" y="7815"/>
                  </a:lnTo>
                  <a:lnTo>
                    <a:pt x="16511" y="7742"/>
                  </a:lnTo>
                  <a:lnTo>
                    <a:pt x="16437" y="7693"/>
                  </a:lnTo>
                  <a:lnTo>
                    <a:pt x="16364" y="7693"/>
                  </a:lnTo>
                  <a:lnTo>
                    <a:pt x="16315" y="7718"/>
                  </a:lnTo>
                  <a:lnTo>
                    <a:pt x="16291" y="7767"/>
                  </a:lnTo>
                  <a:lnTo>
                    <a:pt x="16291" y="7840"/>
                  </a:lnTo>
                  <a:lnTo>
                    <a:pt x="16340" y="7913"/>
                  </a:lnTo>
                  <a:lnTo>
                    <a:pt x="16413" y="8011"/>
                  </a:lnTo>
                  <a:lnTo>
                    <a:pt x="16486" y="8084"/>
                  </a:lnTo>
                  <a:lnTo>
                    <a:pt x="16584" y="8133"/>
                  </a:lnTo>
                  <a:lnTo>
                    <a:pt x="16706" y="8182"/>
                  </a:lnTo>
                  <a:lnTo>
                    <a:pt x="16779" y="8182"/>
                  </a:lnTo>
                  <a:lnTo>
                    <a:pt x="16877" y="8206"/>
                  </a:lnTo>
                  <a:lnTo>
                    <a:pt x="16975" y="8255"/>
                  </a:lnTo>
                  <a:lnTo>
                    <a:pt x="17072" y="8304"/>
                  </a:lnTo>
                  <a:lnTo>
                    <a:pt x="17170" y="8377"/>
                  </a:lnTo>
                  <a:lnTo>
                    <a:pt x="17194" y="8426"/>
                  </a:lnTo>
                  <a:lnTo>
                    <a:pt x="17219" y="8475"/>
                  </a:lnTo>
                  <a:lnTo>
                    <a:pt x="17194" y="8621"/>
                  </a:lnTo>
                  <a:lnTo>
                    <a:pt x="17097" y="8792"/>
                  </a:lnTo>
                  <a:lnTo>
                    <a:pt x="16975" y="8963"/>
                  </a:lnTo>
                  <a:lnTo>
                    <a:pt x="16804" y="9110"/>
                  </a:lnTo>
                  <a:lnTo>
                    <a:pt x="16657" y="9232"/>
                  </a:lnTo>
                  <a:lnTo>
                    <a:pt x="16511" y="9305"/>
                  </a:lnTo>
                  <a:lnTo>
                    <a:pt x="16413" y="9330"/>
                  </a:lnTo>
                  <a:lnTo>
                    <a:pt x="16242" y="9354"/>
                  </a:lnTo>
                  <a:lnTo>
                    <a:pt x="16169" y="9378"/>
                  </a:lnTo>
                  <a:lnTo>
                    <a:pt x="16120" y="9427"/>
                  </a:lnTo>
                  <a:lnTo>
                    <a:pt x="16071" y="9452"/>
                  </a:lnTo>
                  <a:lnTo>
                    <a:pt x="16022" y="9476"/>
                  </a:lnTo>
                  <a:lnTo>
                    <a:pt x="15973" y="9452"/>
                  </a:lnTo>
                  <a:lnTo>
                    <a:pt x="15924" y="9427"/>
                  </a:lnTo>
                  <a:lnTo>
                    <a:pt x="15900" y="9378"/>
                  </a:lnTo>
                  <a:lnTo>
                    <a:pt x="15851" y="9305"/>
                  </a:lnTo>
                  <a:lnTo>
                    <a:pt x="15827" y="9134"/>
                  </a:lnTo>
                  <a:lnTo>
                    <a:pt x="15802" y="9037"/>
                  </a:lnTo>
                  <a:lnTo>
                    <a:pt x="15729" y="8890"/>
                  </a:lnTo>
                  <a:lnTo>
                    <a:pt x="15607" y="8743"/>
                  </a:lnTo>
                  <a:lnTo>
                    <a:pt x="15460" y="8573"/>
                  </a:lnTo>
                  <a:lnTo>
                    <a:pt x="15314" y="8402"/>
                  </a:lnTo>
                  <a:lnTo>
                    <a:pt x="15192" y="8255"/>
                  </a:lnTo>
                  <a:lnTo>
                    <a:pt x="15094" y="8108"/>
                  </a:lnTo>
                  <a:lnTo>
                    <a:pt x="15070" y="8011"/>
                  </a:lnTo>
                  <a:lnTo>
                    <a:pt x="15070" y="7938"/>
                  </a:lnTo>
                  <a:lnTo>
                    <a:pt x="15045" y="7889"/>
                  </a:lnTo>
                  <a:lnTo>
                    <a:pt x="15021" y="7889"/>
                  </a:lnTo>
                  <a:lnTo>
                    <a:pt x="14972" y="7913"/>
                  </a:lnTo>
                  <a:lnTo>
                    <a:pt x="14948" y="7962"/>
                  </a:lnTo>
                  <a:lnTo>
                    <a:pt x="14899" y="8035"/>
                  </a:lnTo>
                  <a:lnTo>
                    <a:pt x="14874" y="8182"/>
                  </a:lnTo>
                  <a:lnTo>
                    <a:pt x="14899" y="8279"/>
                  </a:lnTo>
                  <a:lnTo>
                    <a:pt x="14972" y="8402"/>
                  </a:lnTo>
                  <a:lnTo>
                    <a:pt x="15045" y="8548"/>
                  </a:lnTo>
                  <a:lnTo>
                    <a:pt x="15167" y="8670"/>
                  </a:lnTo>
                  <a:lnTo>
                    <a:pt x="15265" y="8792"/>
                  </a:lnTo>
                  <a:lnTo>
                    <a:pt x="15363" y="8914"/>
                  </a:lnTo>
                  <a:lnTo>
                    <a:pt x="15436" y="9037"/>
                  </a:lnTo>
                  <a:lnTo>
                    <a:pt x="15460" y="9134"/>
                  </a:lnTo>
                  <a:lnTo>
                    <a:pt x="15460" y="9232"/>
                  </a:lnTo>
                  <a:lnTo>
                    <a:pt x="15509" y="9330"/>
                  </a:lnTo>
                  <a:lnTo>
                    <a:pt x="15558" y="9427"/>
                  </a:lnTo>
                  <a:lnTo>
                    <a:pt x="15631" y="9525"/>
                  </a:lnTo>
                  <a:lnTo>
                    <a:pt x="15753" y="9598"/>
                  </a:lnTo>
                  <a:lnTo>
                    <a:pt x="15900" y="9647"/>
                  </a:lnTo>
                  <a:lnTo>
                    <a:pt x="16047" y="9696"/>
                  </a:lnTo>
                  <a:lnTo>
                    <a:pt x="16218" y="9720"/>
                  </a:lnTo>
                  <a:lnTo>
                    <a:pt x="16364" y="9720"/>
                  </a:lnTo>
                  <a:lnTo>
                    <a:pt x="16486" y="9769"/>
                  </a:lnTo>
                  <a:lnTo>
                    <a:pt x="16559" y="9818"/>
                  </a:lnTo>
                  <a:lnTo>
                    <a:pt x="16584" y="9867"/>
                  </a:lnTo>
                  <a:lnTo>
                    <a:pt x="16584" y="9916"/>
                  </a:lnTo>
                  <a:lnTo>
                    <a:pt x="16559" y="10013"/>
                  </a:lnTo>
                  <a:lnTo>
                    <a:pt x="16437" y="10209"/>
                  </a:lnTo>
                  <a:lnTo>
                    <a:pt x="16242" y="10429"/>
                  </a:lnTo>
                  <a:lnTo>
                    <a:pt x="16022" y="10673"/>
                  </a:lnTo>
                  <a:lnTo>
                    <a:pt x="15802" y="10917"/>
                  </a:lnTo>
                  <a:lnTo>
                    <a:pt x="15631" y="11186"/>
                  </a:lnTo>
                  <a:lnTo>
                    <a:pt x="15485" y="11430"/>
                  </a:lnTo>
                  <a:lnTo>
                    <a:pt x="15460" y="11528"/>
                  </a:lnTo>
                  <a:lnTo>
                    <a:pt x="15460" y="11625"/>
                  </a:lnTo>
                  <a:lnTo>
                    <a:pt x="15460" y="11772"/>
                  </a:lnTo>
                  <a:lnTo>
                    <a:pt x="15485" y="11918"/>
                  </a:lnTo>
                  <a:lnTo>
                    <a:pt x="15509" y="12016"/>
                  </a:lnTo>
                  <a:lnTo>
                    <a:pt x="15558" y="12089"/>
                  </a:lnTo>
                  <a:lnTo>
                    <a:pt x="15583" y="12138"/>
                  </a:lnTo>
                  <a:lnTo>
                    <a:pt x="15607" y="12212"/>
                  </a:lnTo>
                  <a:lnTo>
                    <a:pt x="15631" y="12383"/>
                  </a:lnTo>
                  <a:lnTo>
                    <a:pt x="15607" y="12480"/>
                  </a:lnTo>
                  <a:lnTo>
                    <a:pt x="15509" y="12651"/>
                  </a:lnTo>
                  <a:lnTo>
                    <a:pt x="15363" y="12847"/>
                  </a:lnTo>
                  <a:lnTo>
                    <a:pt x="15167" y="13042"/>
                  </a:lnTo>
                  <a:lnTo>
                    <a:pt x="14972" y="13237"/>
                  </a:lnTo>
                  <a:lnTo>
                    <a:pt x="14825" y="13433"/>
                  </a:lnTo>
                  <a:lnTo>
                    <a:pt x="14728" y="13604"/>
                  </a:lnTo>
                  <a:lnTo>
                    <a:pt x="14679" y="13701"/>
                  </a:lnTo>
                  <a:lnTo>
                    <a:pt x="14654" y="13823"/>
                  </a:lnTo>
                  <a:lnTo>
                    <a:pt x="14581" y="13970"/>
                  </a:lnTo>
                  <a:lnTo>
                    <a:pt x="14459" y="14117"/>
                  </a:lnTo>
                  <a:lnTo>
                    <a:pt x="14313" y="14288"/>
                  </a:lnTo>
                  <a:lnTo>
                    <a:pt x="14142" y="14434"/>
                  </a:lnTo>
                  <a:lnTo>
                    <a:pt x="13995" y="14556"/>
                  </a:lnTo>
                  <a:lnTo>
                    <a:pt x="13848" y="14629"/>
                  </a:lnTo>
                  <a:lnTo>
                    <a:pt x="13726" y="14654"/>
                  </a:lnTo>
                  <a:lnTo>
                    <a:pt x="13653" y="14654"/>
                  </a:lnTo>
                  <a:lnTo>
                    <a:pt x="13555" y="14605"/>
                  </a:lnTo>
                  <a:lnTo>
                    <a:pt x="13458" y="14556"/>
                  </a:lnTo>
                  <a:lnTo>
                    <a:pt x="13360" y="14483"/>
                  </a:lnTo>
                  <a:lnTo>
                    <a:pt x="13287" y="14385"/>
                  </a:lnTo>
                  <a:lnTo>
                    <a:pt x="13213" y="14288"/>
                  </a:lnTo>
                  <a:lnTo>
                    <a:pt x="13189" y="14190"/>
                  </a:lnTo>
                  <a:lnTo>
                    <a:pt x="13165" y="14092"/>
                  </a:lnTo>
                  <a:lnTo>
                    <a:pt x="13140" y="13921"/>
                  </a:lnTo>
                  <a:lnTo>
                    <a:pt x="13116" y="13848"/>
                  </a:lnTo>
                  <a:lnTo>
                    <a:pt x="13067" y="13799"/>
                  </a:lnTo>
                  <a:lnTo>
                    <a:pt x="13043" y="13750"/>
                  </a:lnTo>
                  <a:lnTo>
                    <a:pt x="12994" y="13677"/>
                  </a:lnTo>
                  <a:lnTo>
                    <a:pt x="12969" y="13530"/>
                  </a:lnTo>
                  <a:lnTo>
                    <a:pt x="12945" y="13359"/>
                  </a:lnTo>
                  <a:lnTo>
                    <a:pt x="12920" y="13286"/>
                  </a:lnTo>
                  <a:lnTo>
                    <a:pt x="12872" y="13237"/>
                  </a:lnTo>
                  <a:lnTo>
                    <a:pt x="12847" y="13164"/>
                  </a:lnTo>
                  <a:lnTo>
                    <a:pt x="12823" y="13066"/>
                  </a:lnTo>
                  <a:lnTo>
                    <a:pt x="12798" y="12920"/>
                  </a:lnTo>
                  <a:lnTo>
                    <a:pt x="12774" y="12749"/>
                  </a:lnTo>
                  <a:lnTo>
                    <a:pt x="12798" y="12602"/>
                  </a:lnTo>
                  <a:lnTo>
                    <a:pt x="12823" y="12456"/>
                  </a:lnTo>
                  <a:lnTo>
                    <a:pt x="12847" y="12358"/>
                  </a:lnTo>
                  <a:lnTo>
                    <a:pt x="12872" y="12285"/>
                  </a:lnTo>
                  <a:lnTo>
                    <a:pt x="12920" y="12236"/>
                  </a:lnTo>
                  <a:lnTo>
                    <a:pt x="12945" y="12163"/>
                  </a:lnTo>
                  <a:lnTo>
                    <a:pt x="12969" y="11992"/>
                  </a:lnTo>
                  <a:lnTo>
                    <a:pt x="12945" y="11894"/>
                  </a:lnTo>
                  <a:lnTo>
                    <a:pt x="12896" y="11772"/>
                  </a:lnTo>
                  <a:lnTo>
                    <a:pt x="12798" y="11650"/>
                  </a:lnTo>
                  <a:lnTo>
                    <a:pt x="12701" y="11528"/>
                  </a:lnTo>
                  <a:lnTo>
                    <a:pt x="12578" y="11381"/>
                  </a:lnTo>
                  <a:lnTo>
                    <a:pt x="12481" y="11210"/>
                  </a:lnTo>
                  <a:lnTo>
                    <a:pt x="12432" y="11015"/>
                  </a:lnTo>
                  <a:lnTo>
                    <a:pt x="12408" y="10844"/>
                  </a:lnTo>
                  <a:lnTo>
                    <a:pt x="12408" y="10697"/>
                  </a:lnTo>
                  <a:lnTo>
                    <a:pt x="12383" y="10551"/>
                  </a:lnTo>
                  <a:lnTo>
                    <a:pt x="12334" y="10453"/>
                  </a:lnTo>
                  <a:lnTo>
                    <a:pt x="12310" y="10380"/>
                  </a:lnTo>
                  <a:lnTo>
                    <a:pt x="12261" y="10331"/>
                  </a:lnTo>
                  <a:lnTo>
                    <a:pt x="12188" y="10307"/>
                  </a:lnTo>
                  <a:lnTo>
                    <a:pt x="12017" y="10282"/>
                  </a:lnTo>
                  <a:lnTo>
                    <a:pt x="11870" y="10307"/>
                  </a:lnTo>
                  <a:lnTo>
                    <a:pt x="11797" y="10331"/>
                  </a:lnTo>
                  <a:lnTo>
                    <a:pt x="11748" y="10380"/>
                  </a:lnTo>
                  <a:lnTo>
                    <a:pt x="11675" y="10429"/>
                  </a:lnTo>
                  <a:lnTo>
                    <a:pt x="11553" y="10453"/>
                  </a:lnTo>
                  <a:lnTo>
                    <a:pt x="11406" y="10478"/>
                  </a:lnTo>
                  <a:lnTo>
                    <a:pt x="11260" y="10478"/>
                  </a:lnTo>
                  <a:lnTo>
                    <a:pt x="11089" y="10453"/>
                  </a:lnTo>
                  <a:lnTo>
                    <a:pt x="10893" y="10355"/>
                  </a:lnTo>
                  <a:lnTo>
                    <a:pt x="10674" y="10233"/>
                  </a:lnTo>
                  <a:lnTo>
                    <a:pt x="10503" y="10087"/>
                  </a:lnTo>
                  <a:lnTo>
                    <a:pt x="10429" y="10013"/>
                  </a:lnTo>
                  <a:lnTo>
                    <a:pt x="10356" y="9891"/>
                  </a:lnTo>
                  <a:lnTo>
                    <a:pt x="10234" y="9598"/>
                  </a:lnTo>
                  <a:lnTo>
                    <a:pt x="10161" y="9281"/>
                  </a:lnTo>
                  <a:lnTo>
                    <a:pt x="10112" y="8963"/>
                  </a:lnTo>
                  <a:lnTo>
                    <a:pt x="10136" y="8792"/>
                  </a:lnTo>
                  <a:lnTo>
                    <a:pt x="10161" y="8621"/>
                  </a:lnTo>
                  <a:lnTo>
                    <a:pt x="10258" y="8279"/>
                  </a:lnTo>
                  <a:lnTo>
                    <a:pt x="10332" y="8108"/>
                  </a:lnTo>
                  <a:lnTo>
                    <a:pt x="10405" y="7962"/>
                  </a:lnTo>
                  <a:lnTo>
                    <a:pt x="10503" y="7815"/>
                  </a:lnTo>
                  <a:lnTo>
                    <a:pt x="10600" y="7718"/>
                  </a:lnTo>
                  <a:lnTo>
                    <a:pt x="10796" y="7522"/>
                  </a:lnTo>
                  <a:lnTo>
                    <a:pt x="10991" y="7376"/>
                  </a:lnTo>
                  <a:lnTo>
                    <a:pt x="11162" y="7278"/>
                  </a:lnTo>
                  <a:lnTo>
                    <a:pt x="11260" y="7229"/>
                  </a:lnTo>
                  <a:lnTo>
                    <a:pt x="11431" y="7205"/>
                  </a:lnTo>
                  <a:lnTo>
                    <a:pt x="11504" y="7180"/>
                  </a:lnTo>
                  <a:lnTo>
                    <a:pt x="11553" y="7132"/>
                  </a:lnTo>
                  <a:lnTo>
                    <a:pt x="11626" y="7107"/>
                  </a:lnTo>
                  <a:lnTo>
                    <a:pt x="11724" y="7083"/>
                  </a:lnTo>
                  <a:lnTo>
                    <a:pt x="11870" y="7058"/>
                  </a:lnTo>
                  <a:lnTo>
                    <a:pt x="12188" y="7058"/>
                  </a:lnTo>
                  <a:lnTo>
                    <a:pt x="12359" y="7107"/>
                  </a:lnTo>
                  <a:lnTo>
                    <a:pt x="12481" y="7156"/>
                  </a:lnTo>
                  <a:lnTo>
                    <a:pt x="12603" y="7229"/>
                  </a:lnTo>
                  <a:lnTo>
                    <a:pt x="12676" y="7303"/>
                  </a:lnTo>
                  <a:lnTo>
                    <a:pt x="12774" y="7376"/>
                  </a:lnTo>
                  <a:lnTo>
                    <a:pt x="12896" y="7425"/>
                  </a:lnTo>
                  <a:lnTo>
                    <a:pt x="12969" y="7425"/>
                  </a:lnTo>
                  <a:lnTo>
                    <a:pt x="13140" y="7449"/>
                  </a:lnTo>
                  <a:lnTo>
                    <a:pt x="13213" y="7498"/>
                  </a:lnTo>
                  <a:lnTo>
                    <a:pt x="13262" y="7522"/>
                  </a:lnTo>
                  <a:lnTo>
                    <a:pt x="13311" y="7547"/>
                  </a:lnTo>
                  <a:lnTo>
                    <a:pt x="13360" y="7571"/>
                  </a:lnTo>
                  <a:lnTo>
                    <a:pt x="13409" y="7547"/>
                  </a:lnTo>
                  <a:lnTo>
                    <a:pt x="13458" y="7522"/>
                  </a:lnTo>
                  <a:lnTo>
                    <a:pt x="13507" y="7498"/>
                  </a:lnTo>
                  <a:lnTo>
                    <a:pt x="13580" y="7449"/>
                  </a:lnTo>
                  <a:lnTo>
                    <a:pt x="13726" y="7425"/>
                  </a:lnTo>
                  <a:lnTo>
                    <a:pt x="13897" y="7449"/>
                  </a:lnTo>
                  <a:lnTo>
                    <a:pt x="13971" y="7498"/>
                  </a:lnTo>
                  <a:lnTo>
                    <a:pt x="14019" y="7522"/>
                  </a:lnTo>
                  <a:lnTo>
                    <a:pt x="14093" y="7571"/>
                  </a:lnTo>
                  <a:lnTo>
                    <a:pt x="14190" y="7596"/>
                  </a:lnTo>
                  <a:lnTo>
                    <a:pt x="14337" y="7620"/>
                  </a:lnTo>
                  <a:lnTo>
                    <a:pt x="14654" y="7620"/>
                  </a:lnTo>
                  <a:lnTo>
                    <a:pt x="14801" y="7596"/>
                  </a:lnTo>
                  <a:lnTo>
                    <a:pt x="14899" y="7571"/>
                  </a:lnTo>
                  <a:lnTo>
                    <a:pt x="14972" y="7522"/>
                  </a:lnTo>
                  <a:lnTo>
                    <a:pt x="15021" y="7473"/>
                  </a:lnTo>
                  <a:lnTo>
                    <a:pt x="15045" y="7400"/>
                  </a:lnTo>
                  <a:lnTo>
                    <a:pt x="15070" y="7229"/>
                  </a:lnTo>
                  <a:lnTo>
                    <a:pt x="15070" y="7205"/>
                  </a:lnTo>
                  <a:lnTo>
                    <a:pt x="15045" y="7156"/>
                  </a:lnTo>
                  <a:lnTo>
                    <a:pt x="14948" y="7107"/>
                  </a:lnTo>
                  <a:lnTo>
                    <a:pt x="14825" y="7058"/>
                  </a:lnTo>
                  <a:lnTo>
                    <a:pt x="14679" y="7058"/>
                  </a:lnTo>
                  <a:lnTo>
                    <a:pt x="14532" y="7034"/>
                  </a:lnTo>
                  <a:lnTo>
                    <a:pt x="14361" y="6985"/>
                  </a:lnTo>
                  <a:lnTo>
                    <a:pt x="14215" y="6936"/>
                  </a:lnTo>
                  <a:lnTo>
                    <a:pt x="14117" y="6863"/>
                  </a:lnTo>
                  <a:lnTo>
                    <a:pt x="14019" y="6790"/>
                  </a:lnTo>
                  <a:lnTo>
                    <a:pt x="13922" y="6716"/>
                  </a:lnTo>
                  <a:lnTo>
                    <a:pt x="13824" y="6692"/>
                  </a:lnTo>
                  <a:lnTo>
                    <a:pt x="13726" y="6668"/>
                  </a:lnTo>
                  <a:lnTo>
                    <a:pt x="13653" y="6643"/>
                  </a:lnTo>
                  <a:lnTo>
                    <a:pt x="13555" y="6619"/>
                  </a:lnTo>
                  <a:lnTo>
                    <a:pt x="13458" y="6545"/>
                  </a:lnTo>
                  <a:lnTo>
                    <a:pt x="13360" y="6472"/>
                  </a:lnTo>
                  <a:lnTo>
                    <a:pt x="13287" y="6399"/>
                  </a:lnTo>
                  <a:lnTo>
                    <a:pt x="13189" y="6374"/>
                  </a:lnTo>
                  <a:lnTo>
                    <a:pt x="13116" y="6350"/>
                  </a:lnTo>
                  <a:lnTo>
                    <a:pt x="13067" y="6374"/>
                  </a:lnTo>
                  <a:lnTo>
                    <a:pt x="13018" y="6399"/>
                  </a:lnTo>
                  <a:lnTo>
                    <a:pt x="12945" y="6399"/>
                  </a:lnTo>
                  <a:lnTo>
                    <a:pt x="12872" y="6350"/>
                  </a:lnTo>
                  <a:lnTo>
                    <a:pt x="12774" y="6277"/>
                  </a:lnTo>
                  <a:lnTo>
                    <a:pt x="12701" y="6228"/>
                  </a:lnTo>
                  <a:lnTo>
                    <a:pt x="12627" y="6179"/>
                  </a:lnTo>
                  <a:lnTo>
                    <a:pt x="12505" y="6179"/>
                  </a:lnTo>
                  <a:lnTo>
                    <a:pt x="12456" y="6228"/>
                  </a:lnTo>
                  <a:lnTo>
                    <a:pt x="12383" y="6252"/>
                  </a:lnTo>
                  <a:lnTo>
                    <a:pt x="12212" y="6277"/>
                  </a:lnTo>
                  <a:lnTo>
                    <a:pt x="12114" y="6326"/>
                  </a:lnTo>
                  <a:lnTo>
                    <a:pt x="11968" y="6399"/>
                  </a:lnTo>
                  <a:lnTo>
                    <a:pt x="11797" y="6521"/>
                  </a:lnTo>
                  <a:lnTo>
                    <a:pt x="11650" y="6668"/>
                  </a:lnTo>
                  <a:lnTo>
                    <a:pt x="11479" y="6814"/>
                  </a:lnTo>
                  <a:lnTo>
                    <a:pt x="11309" y="6936"/>
                  </a:lnTo>
                  <a:lnTo>
                    <a:pt x="11186" y="7009"/>
                  </a:lnTo>
                  <a:lnTo>
                    <a:pt x="11064" y="7058"/>
                  </a:lnTo>
                  <a:lnTo>
                    <a:pt x="10918" y="7009"/>
                  </a:lnTo>
                  <a:lnTo>
                    <a:pt x="10844" y="6985"/>
                  </a:lnTo>
                  <a:lnTo>
                    <a:pt x="10796" y="6961"/>
                  </a:lnTo>
                  <a:lnTo>
                    <a:pt x="10747" y="6912"/>
                  </a:lnTo>
                  <a:lnTo>
                    <a:pt x="10722" y="6838"/>
                  </a:lnTo>
                  <a:lnTo>
                    <a:pt x="10698" y="6668"/>
                  </a:lnTo>
                  <a:lnTo>
                    <a:pt x="10722" y="6497"/>
                  </a:lnTo>
                  <a:lnTo>
                    <a:pt x="10747" y="6423"/>
                  </a:lnTo>
                  <a:lnTo>
                    <a:pt x="10796" y="6374"/>
                  </a:lnTo>
                  <a:lnTo>
                    <a:pt x="10844" y="6350"/>
                  </a:lnTo>
                  <a:lnTo>
                    <a:pt x="10967" y="6326"/>
                  </a:lnTo>
                  <a:lnTo>
                    <a:pt x="11113" y="6301"/>
                  </a:lnTo>
                  <a:lnTo>
                    <a:pt x="11260" y="6277"/>
                  </a:lnTo>
                  <a:lnTo>
                    <a:pt x="11406" y="6277"/>
                  </a:lnTo>
                  <a:lnTo>
                    <a:pt x="11528" y="6228"/>
                  </a:lnTo>
                  <a:lnTo>
                    <a:pt x="11602" y="6179"/>
                  </a:lnTo>
                  <a:lnTo>
                    <a:pt x="11626" y="6130"/>
                  </a:lnTo>
                  <a:lnTo>
                    <a:pt x="11650" y="6106"/>
                  </a:lnTo>
                  <a:lnTo>
                    <a:pt x="11602" y="5935"/>
                  </a:lnTo>
                  <a:lnTo>
                    <a:pt x="11577" y="5862"/>
                  </a:lnTo>
                  <a:lnTo>
                    <a:pt x="11553" y="5813"/>
                  </a:lnTo>
                  <a:lnTo>
                    <a:pt x="11504" y="5764"/>
                  </a:lnTo>
                  <a:lnTo>
                    <a:pt x="11504" y="5715"/>
                  </a:lnTo>
                  <a:lnTo>
                    <a:pt x="11504" y="5666"/>
                  </a:lnTo>
                  <a:lnTo>
                    <a:pt x="11553" y="5617"/>
                  </a:lnTo>
                  <a:lnTo>
                    <a:pt x="11602" y="5593"/>
                  </a:lnTo>
                  <a:lnTo>
                    <a:pt x="11675" y="5544"/>
                  </a:lnTo>
                  <a:lnTo>
                    <a:pt x="11821" y="5520"/>
                  </a:lnTo>
                  <a:lnTo>
                    <a:pt x="11919" y="5520"/>
                  </a:lnTo>
                  <a:lnTo>
                    <a:pt x="12017" y="5471"/>
                  </a:lnTo>
                  <a:lnTo>
                    <a:pt x="12114" y="5398"/>
                  </a:lnTo>
                  <a:lnTo>
                    <a:pt x="12212" y="5324"/>
                  </a:lnTo>
                  <a:lnTo>
                    <a:pt x="12285" y="5251"/>
                  </a:lnTo>
                  <a:lnTo>
                    <a:pt x="12359" y="5153"/>
                  </a:lnTo>
                  <a:lnTo>
                    <a:pt x="12383" y="5031"/>
                  </a:lnTo>
                  <a:lnTo>
                    <a:pt x="12408" y="4958"/>
                  </a:lnTo>
                  <a:lnTo>
                    <a:pt x="12383" y="4787"/>
                  </a:lnTo>
                  <a:lnTo>
                    <a:pt x="12334" y="4714"/>
                  </a:lnTo>
                  <a:lnTo>
                    <a:pt x="12310" y="4665"/>
                  </a:lnTo>
                  <a:lnTo>
                    <a:pt x="12310" y="4640"/>
                  </a:lnTo>
                  <a:lnTo>
                    <a:pt x="12310" y="4592"/>
                  </a:lnTo>
                  <a:lnTo>
                    <a:pt x="12383" y="4469"/>
                  </a:lnTo>
                  <a:lnTo>
                    <a:pt x="12505" y="4298"/>
                  </a:lnTo>
                  <a:lnTo>
                    <a:pt x="12701" y="4103"/>
                  </a:lnTo>
                  <a:lnTo>
                    <a:pt x="12798" y="4005"/>
                  </a:lnTo>
                  <a:lnTo>
                    <a:pt x="12945" y="3908"/>
                  </a:lnTo>
                  <a:lnTo>
                    <a:pt x="13091" y="3834"/>
                  </a:lnTo>
                  <a:lnTo>
                    <a:pt x="13262" y="3761"/>
                  </a:lnTo>
                  <a:lnTo>
                    <a:pt x="13604" y="3663"/>
                  </a:lnTo>
                  <a:lnTo>
                    <a:pt x="13775" y="3639"/>
                  </a:lnTo>
                  <a:lnTo>
                    <a:pt x="13922" y="3615"/>
                  </a:lnTo>
                  <a:close/>
                  <a:moveTo>
                    <a:pt x="6888" y="2467"/>
                  </a:moveTo>
                  <a:lnTo>
                    <a:pt x="6986" y="2491"/>
                  </a:lnTo>
                  <a:lnTo>
                    <a:pt x="7083" y="2516"/>
                  </a:lnTo>
                  <a:lnTo>
                    <a:pt x="7132" y="2540"/>
                  </a:lnTo>
                  <a:lnTo>
                    <a:pt x="7181" y="2589"/>
                  </a:lnTo>
                  <a:lnTo>
                    <a:pt x="7181" y="2638"/>
                  </a:lnTo>
                  <a:lnTo>
                    <a:pt x="7181" y="2711"/>
                  </a:lnTo>
                  <a:lnTo>
                    <a:pt x="7132" y="2784"/>
                  </a:lnTo>
                  <a:lnTo>
                    <a:pt x="7083" y="2858"/>
                  </a:lnTo>
                  <a:lnTo>
                    <a:pt x="6937" y="3028"/>
                  </a:lnTo>
                  <a:lnTo>
                    <a:pt x="6864" y="3175"/>
                  </a:lnTo>
                  <a:lnTo>
                    <a:pt x="6839" y="3322"/>
                  </a:lnTo>
                  <a:lnTo>
                    <a:pt x="6864" y="3395"/>
                  </a:lnTo>
                  <a:lnTo>
                    <a:pt x="6888" y="3419"/>
                  </a:lnTo>
                  <a:lnTo>
                    <a:pt x="6961" y="3517"/>
                  </a:lnTo>
                  <a:lnTo>
                    <a:pt x="7010" y="3615"/>
                  </a:lnTo>
                  <a:lnTo>
                    <a:pt x="7059" y="3712"/>
                  </a:lnTo>
                  <a:lnTo>
                    <a:pt x="7083" y="3810"/>
                  </a:lnTo>
                  <a:lnTo>
                    <a:pt x="7059" y="3908"/>
                  </a:lnTo>
                  <a:lnTo>
                    <a:pt x="7010" y="4005"/>
                  </a:lnTo>
                  <a:lnTo>
                    <a:pt x="6961" y="4103"/>
                  </a:lnTo>
                  <a:lnTo>
                    <a:pt x="6888" y="4201"/>
                  </a:lnTo>
                  <a:lnTo>
                    <a:pt x="6839" y="4225"/>
                  </a:lnTo>
                  <a:lnTo>
                    <a:pt x="6644" y="4225"/>
                  </a:lnTo>
                  <a:lnTo>
                    <a:pt x="6473" y="4128"/>
                  </a:lnTo>
                  <a:lnTo>
                    <a:pt x="6302" y="4005"/>
                  </a:lnTo>
                  <a:lnTo>
                    <a:pt x="6155" y="3859"/>
                  </a:lnTo>
                  <a:lnTo>
                    <a:pt x="5984" y="3786"/>
                  </a:lnTo>
                  <a:lnTo>
                    <a:pt x="5838" y="3761"/>
                  </a:lnTo>
                  <a:lnTo>
                    <a:pt x="5789" y="3786"/>
                  </a:lnTo>
                  <a:lnTo>
                    <a:pt x="5740" y="3810"/>
                  </a:lnTo>
                  <a:lnTo>
                    <a:pt x="5642" y="3883"/>
                  </a:lnTo>
                  <a:lnTo>
                    <a:pt x="5545" y="3957"/>
                  </a:lnTo>
                  <a:lnTo>
                    <a:pt x="5447" y="3981"/>
                  </a:lnTo>
                  <a:lnTo>
                    <a:pt x="5349" y="4005"/>
                  </a:lnTo>
                  <a:lnTo>
                    <a:pt x="5203" y="4030"/>
                  </a:lnTo>
                  <a:lnTo>
                    <a:pt x="5129" y="4054"/>
                  </a:lnTo>
                  <a:lnTo>
                    <a:pt x="5081" y="4103"/>
                  </a:lnTo>
                  <a:lnTo>
                    <a:pt x="5032" y="4128"/>
                  </a:lnTo>
                  <a:lnTo>
                    <a:pt x="4959" y="4152"/>
                  </a:lnTo>
                  <a:lnTo>
                    <a:pt x="4788" y="4201"/>
                  </a:lnTo>
                  <a:lnTo>
                    <a:pt x="4690" y="4201"/>
                  </a:lnTo>
                  <a:lnTo>
                    <a:pt x="4592" y="4250"/>
                  </a:lnTo>
                  <a:lnTo>
                    <a:pt x="4494" y="4298"/>
                  </a:lnTo>
                  <a:lnTo>
                    <a:pt x="4397" y="4372"/>
                  </a:lnTo>
                  <a:lnTo>
                    <a:pt x="4372" y="4421"/>
                  </a:lnTo>
                  <a:lnTo>
                    <a:pt x="4372" y="4494"/>
                  </a:lnTo>
                  <a:lnTo>
                    <a:pt x="4372" y="4616"/>
                  </a:lnTo>
                  <a:lnTo>
                    <a:pt x="4470" y="4787"/>
                  </a:lnTo>
                  <a:lnTo>
                    <a:pt x="4592" y="4958"/>
                  </a:lnTo>
                  <a:lnTo>
                    <a:pt x="4690" y="5031"/>
                  </a:lnTo>
                  <a:lnTo>
                    <a:pt x="4788" y="5056"/>
                  </a:lnTo>
                  <a:lnTo>
                    <a:pt x="4885" y="5080"/>
                  </a:lnTo>
                  <a:lnTo>
                    <a:pt x="5007" y="5080"/>
                  </a:lnTo>
                  <a:lnTo>
                    <a:pt x="5129" y="5056"/>
                  </a:lnTo>
                  <a:lnTo>
                    <a:pt x="5227" y="5007"/>
                  </a:lnTo>
                  <a:lnTo>
                    <a:pt x="5349" y="4933"/>
                  </a:lnTo>
                  <a:lnTo>
                    <a:pt x="5447" y="4860"/>
                  </a:lnTo>
                  <a:lnTo>
                    <a:pt x="5642" y="4665"/>
                  </a:lnTo>
                  <a:lnTo>
                    <a:pt x="5838" y="4518"/>
                  </a:lnTo>
                  <a:lnTo>
                    <a:pt x="6009" y="4421"/>
                  </a:lnTo>
                  <a:lnTo>
                    <a:pt x="6131" y="4372"/>
                  </a:lnTo>
                  <a:lnTo>
                    <a:pt x="6204" y="4396"/>
                  </a:lnTo>
                  <a:lnTo>
                    <a:pt x="6253" y="4445"/>
                  </a:lnTo>
                  <a:lnTo>
                    <a:pt x="6302" y="4494"/>
                  </a:lnTo>
                  <a:lnTo>
                    <a:pt x="6302" y="4567"/>
                  </a:lnTo>
                  <a:lnTo>
                    <a:pt x="6326" y="4640"/>
                  </a:lnTo>
                  <a:lnTo>
                    <a:pt x="6375" y="4714"/>
                  </a:lnTo>
                  <a:lnTo>
                    <a:pt x="6424" y="4738"/>
                  </a:lnTo>
                  <a:lnTo>
                    <a:pt x="6497" y="4763"/>
                  </a:lnTo>
                  <a:lnTo>
                    <a:pt x="6595" y="4787"/>
                  </a:lnTo>
                  <a:lnTo>
                    <a:pt x="6693" y="4811"/>
                  </a:lnTo>
                  <a:lnTo>
                    <a:pt x="6790" y="4885"/>
                  </a:lnTo>
                  <a:lnTo>
                    <a:pt x="6888" y="4958"/>
                  </a:lnTo>
                  <a:lnTo>
                    <a:pt x="6937" y="5031"/>
                  </a:lnTo>
                  <a:lnTo>
                    <a:pt x="6961" y="5153"/>
                  </a:lnTo>
                  <a:lnTo>
                    <a:pt x="6937" y="5251"/>
                  </a:lnTo>
                  <a:lnTo>
                    <a:pt x="6888" y="5324"/>
                  </a:lnTo>
                  <a:lnTo>
                    <a:pt x="6790" y="5398"/>
                  </a:lnTo>
                  <a:lnTo>
                    <a:pt x="6693" y="5471"/>
                  </a:lnTo>
                  <a:lnTo>
                    <a:pt x="6595" y="5520"/>
                  </a:lnTo>
                  <a:lnTo>
                    <a:pt x="6497" y="5520"/>
                  </a:lnTo>
                  <a:lnTo>
                    <a:pt x="6399" y="5544"/>
                  </a:lnTo>
                  <a:lnTo>
                    <a:pt x="6253" y="5642"/>
                  </a:lnTo>
                  <a:lnTo>
                    <a:pt x="6082" y="5764"/>
                  </a:lnTo>
                  <a:lnTo>
                    <a:pt x="5935" y="5910"/>
                  </a:lnTo>
                  <a:lnTo>
                    <a:pt x="5764" y="6057"/>
                  </a:lnTo>
                  <a:lnTo>
                    <a:pt x="5594" y="6179"/>
                  </a:lnTo>
                  <a:lnTo>
                    <a:pt x="5471" y="6252"/>
                  </a:lnTo>
                  <a:lnTo>
                    <a:pt x="5349" y="6277"/>
                  </a:lnTo>
                  <a:lnTo>
                    <a:pt x="5227" y="6326"/>
                  </a:lnTo>
                  <a:lnTo>
                    <a:pt x="5056" y="6448"/>
                  </a:lnTo>
                  <a:lnTo>
                    <a:pt x="4812" y="6643"/>
                  </a:lnTo>
                  <a:lnTo>
                    <a:pt x="4568" y="6887"/>
                  </a:lnTo>
                  <a:lnTo>
                    <a:pt x="4226" y="7229"/>
                  </a:lnTo>
                  <a:lnTo>
                    <a:pt x="4104" y="7327"/>
                  </a:lnTo>
                  <a:lnTo>
                    <a:pt x="3957" y="7449"/>
                  </a:lnTo>
                  <a:lnTo>
                    <a:pt x="3640" y="7644"/>
                  </a:lnTo>
                  <a:lnTo>
                    <a:pt x="3347" y="7767"/>
                  </a:lnTo>
                  <a:lnTo>
                    <a:pt x="3200" y="7791"/>
                  </a:lnTo>
                  <a:lnTo>
                    <a:pt x="3078" y="7815"/>
                  </a:lnTo>
                  <a:lnTo>
                    <a:pt x="2834" y="7815"/>
                  </a:lnTo>
                  <a:lnTo>
                    <a:pt x="2614" y="7864"/>
                  </a:lnTo>
                  <a:lnTo>
                    <a:pt x="2443" y="7938"/>
                  </a:lnTo>
                  <a:lnTo>
                    <a:pt x="2321" y="8011"/>
                  </a:lnTo>
                  <a:lnTo>
                    <a:pt x="2248" y="8084"/>
                  </a:lnTo>
                  <a:lnTo>
                    <a:pt x="2174" y="8182"/>
                  </a:lnTo>
                  <a:lnTo>
                    <a:pt x="2125" y="8279"/>
                  </a:lnTo>
                  <a:lnTo>
                    <a:pt x="2125" y="8377"/>
                  </a:lnTo>
                  <a:lnTo>
                    <a:pt x="2125" y="8475"/>
                  </a:lnTo>
                  <a:lnTo>
                    <a:pt x="2174" y="8573"/>
                  </a:lnTo>
                  <a:lnTo>
                    <a:pt x="2248" y="8670"/>
                  </a:lnTo>
                  <a:lnTo>
                    <a:pt x="2321" y="8768"/>
                  </a:lnTo>
                  <a:lnTo>
                    <a:pt x="2394" y="8841"/>
                  </a:lnTo>
                  <a:lnTo>
                    <a:pt x="2492" y="8890"/>
                  </a:lnTo>
                  <a:lnTo>
                    <a:pt x="2614" y="8939"/>
                  </a:lnTo>
                  <a:lnTo>
                    <a:pt x="2687" y="8939"/>
                  </a:lnTo>
                  <a:lnTo>
                    <a:pt x="2809" y="8988"/>
                  </a:lnTo>
                  <a:lnTo>
                    <a:pt x="2956" y="9085"/>
                  </a:lnTo>
                  <a:lnTo>
                    <a:pt x="3151" y="9232"/>
                  </a:lnTo>
                  <a:lnTo>
                    <a:pt x="3371" y="9427"/>
                  </a:lnTo>
                  <a:lnTo>
                    <a:pt x="3566" y="9623"/>
                  </a:lnTo>
                  <a:lnTo>
                    <a:pt x="3762" y="9769"/>
                  </a:lnTo>
                  <a:lnTo>
                    <a:pt x="3908" y="9867"/>
                  </a:lnTo>
                  <a:lnTo>
                    <a:pt x="4030" y="9891"/>
                  </a:lnTo>
                  <a:lnTo>
                    <a:pt x="4177" y="9867"/>
                  </a:lnTo>
                  <a:lnTo>
                    <a:pt x="4250" y="9843"/>
                  </a:lnTo>
                  <a:lnTo>
                    <a:pt x="4324" y="9818"/>
                  </a:lnTo>
                  <a:lnTo>
                    <a:pt x="4372" y="9769"/>
                  </a:lnTo>
                  <a:lnTo>
                    <a:pt x="4494" y="9745"/>
                  </a:lnTo>
                  <a:lnTo>
                    <a:pt x="4641" y="9720"/>
                  </a:lnTo>
                  <a:lnTo>
                    <a:pt x="4959" y="9720"/>
                  </a:lnTo>
                  <a:lnTo>
                    <a:pt x="5105" y="9769"/>
                  </a:lnTo>
                  <a:lnTo>
                    <a:pt x="5252" y="9818"/>
                  </a:lnTo>
                  <a:lnTo>
                    <a:pt x="5349" y="9916"/>
                  </a:lnTo>
                  <a:lnTo>
                    <a:pt x="5447" y="9989"/>
                  </a:lnTo>
                  <a:lnTo>
                    <a:pt x="5545" y="10038"/>
                  </a:lnTo>
                  <a:lnTo>
                    <a:pt x="5642" y="10087"/>
                  </a:lnTo>
                  <a:lnTo>
                    <a:pt x="5740" y="10087"/>
                  </a:lnTo>
                  <a:lnTo>
                    <a:pt x="5838" y="10136"/>
                  </a:lnTo>
                  <a:lnTo>
                    <a:pt x="5984" y="10209"/>
                  </a:lnTo>
                  <a:lnTo>
                    <a:pt x="6155" y="10331"/>
                  </a:lnTo>
                  <a:lnTo>
                    <a:pt x="6302" y="10478"/>
                  </a:lnTo>
                  <a:lnTo>
                    <a:pt x="6473" y="10624"/>
                  </a:lnTo>
                  <a:lnTo>
                    <a:pt x="6644" y="10746"/>
                  </a:lnTo>
                  <a:lnTo>
                    <a:pt x="6790" y="10819"/>
                  </a:lnTo>
                  <a:lnTo>
                    <a:pt x="6888" y="10844"/>
                  </a:lnTo>
                  <a:lnTo>
                    <a:pt x="6961" y="10868"/>
                  </a:lnTo>
                  <a:lnTo>
                    <a:pt x="7083" y="10917"/>
                  </a:lnTo>
                  <a:lnTo>
                    <a:pt x="7181" y="10966"/>
                  </a:lnTo>
                  <a:lnTo>
                    <a:pt x="7254" y="11039"/>
                  </a:lnTo>
                  <a:lnTo>
                    <a:pt x="7352" y="11113"/>
                  </a:lnTo>
                  <a:lnTo>
                    <a:pt x="7450" y="11186"/>
                  </a:lnTo>
                  <a:lnTo>
                    <a:pt x="7547" y="11210"/>
                  </a:lnTo>
                  <a:lnTo>
                    <a:pt x="7645" y="11235"/>
                  </a:lnTo>
                  <a:lnTo>
                    <a:pt x="7743" y="11259"/>
                  </a:lnTo>
                  <a:lnTo>
                    <a:pt x="7840" y="11283"/>
                  </a:lnTo>
                  <a:lnTo>
                    <a:pt x="7938" y="11357"/>
                  </a:lnTo>
                  <a:lnTo>
                    <a:pt x="8036" y="11430"/>
                  </a:lnTo>
                  <a:lnTo>
                    <a:pt x="8109" y="11528"/>
                  </a:lnTo>
                  <a:lnTo>
                    <a:pt x="8158" y="11625"/>
                  </a:lnTo>
                  <a:lnTo>
                    <a:pt x="8207" y="11723"/>
                  </a:lnTo>
                  <a:lnTo>
                    <a:pt x="8207" y="11796"/>
                  </a:lnTo>
                  <a:lnTo>
                    <a:pt x="8207" y="11894"/>
                  </a:lnTo>
                  <a:lnTo>
                    <a:pt x="8158" y="11992"/>
                  </a:lnTo>
                  <a:lnTo>
                    <a:pt x="8109" y="12089"/>
                  </a:lnTo>
                  <a:lnTo>
                    <a:pt x="8036" y="12187"/>
                  </a:lnTo>
                  <a:lnTo>
                    <a:pt x="7963" y="12285"/>
                  </a:lnTo>
                  <a:lnTo>
                    <a:pt x="7889" y="12383"/>
                  </a:lnTo>
                  <a:lnTo>
                    <a:pt x="7840" y="12480"/>
                  </a:lnTo>
                  <a:lnTo>
                    <a:pt x="7840" y="12578"/>
                  </a:lnTo>
                  <a:lnTo>
                    <a:pt x="7816" y="12676"/>
                  </a:lnTo>
                  <a:lnTo>
                    <a:pt x="7718" y="12822"/>
                  </a:lnTo>
                  <a:lnTo>
                    <a:pt x="7596" y="12969"/>
                  </a:lnTo>
                  <a:lnTo>
                    <a:pt x="7450" y="13140"/>
                  </a:lnTo>
                  <a:lnTo>
                    <a:pt x="7303" y="13311"/>
                  </a:lnTo>
                  <a:lnTo>
                    <a:pt x="7181" y="13457"/>
                  </a:lnTo>
                  <a:lnTo>
                    <a:pt x="7108" y="13604"/>
                  </a:lnTo>
                  <a:lnTo>
                    <a:pt x="7083" y="13701"/>
                  </a:lnTo>
                  <a:lnTo>
                    <a:pt x="7034" y="13823"/>
                  </a:lnTo>
                  <a:lnTo>
                    <a:pt x="6961" y="13970"/>
                  </a:lnTo>
                  <a:lnTo>
                    <a:pt x="6839" y="14117"/>
                  </a:lnTo>
                  <a:lnTo>
                    <a:pt x="6693" y="14288"/>
                  </a:lnTo>
                  <a:lnTo>
                    <a:pt x="6546" y="14434"/>
                  </a:lnTo>
                  <a:lnTo>
                    <a:pt x="6424" y="14605"/>
                  </a:lnTo>
                  <a:lnTo>
                    <a:pt x="6351" y="14752"/>
                  </a:lnTo>
                  <a:lnTo>
                    <a:pt x="6302" y="14849"/>
                  </a:lnTo>
                  <a:lnTo>
                    <a:pt x="6277" y="14947"/>
                  </a:lnTo>
                  <a:lnTo>
                    <a:pt x="6229" y="15069"/>
                  </a:lnTo>
                  <a:lnTo>
                    <a:pt x="6131" y="15216"/>
                  </a:lnTo>
                  <a:lnTo>
                    <a:pt x="6033" y="15338"/>
                  </a:lnTo>
                  <a:lnTo>
                    <a:pt x="5911" y="15460"/>
                  </a:lnTo>
                  <a:lnTo>
                    <a:pt x="5813" y="15582"/>
                  </a:lnTo>
                  <a:lnTo>
                    <a:pt x="5764" y="15704"/>
                  </a:lnTo>
                  <a:lnTo>
                    <a:pt x="5740" y="15802"/>
                  </a:lnTo>
                  <a:lnTo>
                    <a:pt x="5764" y="15973"/>
                  </a:lnTo>
                  <a:lnTo>
                    <a:pt x="5789" y="16046"/>
                  </a:lnTo>
                  <a:lnTo>
                    <a:pt x="5838" y="16095"/>
                  </a:lnTo>
                  <a:lnTo>
                    <a:pt x="5862" y="16144"/>
                  </a:lnTo>
                  <a:lnTo>
                    <a:pt x="5911" y="16217"/>
                  </a:lnTo>
                  <a:lnTo>
                    <a:pt x="5935" y="16388"/>
                  </a:lnTo>
                  <a:lnTo>
                    <a:pt x="5911" y="16461"/>
                  </a:lnTo>
                  <a:lnTo>
                    <a:pt x="5862" y="16510"/>
                  </a:lnTo>
                  <a:lnTo>
                    <a:pt x="5813" y="16559"/>
                  </a:lnTo>
                  <a:lnTo>
                    <a:pt x="5642" y="16559"/>
                  </a:lnTo>
                  <a:lnTo>
                    <a:pt x="5545" y="16510"/>
                  </a:lnTo>
                  <a:lnTo>
                    <a:pt x="5447" y="16461"/>
                  </a:lnTo>
                  <a:lnTo>
                    <a:pt x="5349" y="16388"/>
                  </a:lnTo>
                  <a:lnTo>
                    <a:pt x="5276" y="16266"/>
                  </a:lnTo>
                  <a:lnTo>
                    <a:pt x="5227" y="16119"/>
                  </a:lnTo>
                  <a:lnTo>
                    <a:pt x="5178" y="15973"/>
                  </a:lnTo>
                  <a:lnTo>
                    <a:pt x="5178" y="15802"/>
                  </a:lnTo>
                  <a:lnTo>
                    <a:pt x="5154" y="15655"/>
                  </a:lnTo>
                  <a:lnTo>
                    <a:pt x="5105" y="15484"/>
                  </a:lnTo>
                  <a:lnTo>
                    <a:pt x="5056" y="15338"/>
                  </a:lnTo>
                  <a:lnTo>
                    <a:pt x="4983" y="15240"/>
                  </a:lnTo>
                  <a:lnTo>
                    <a:pt x="4934" y="15191"/>
                  </a:lnTo>
                  <a:lnTo>
                    <a:pt x="4910" y="15093"/>
                  </a:lnTo>
                  <a:lnTo>
                    <a:pt x="4836" y="14849"/>
                  </a:lnTo>
                  <a:lnTo>
                    <a:pt x="4812" y="14556"/>
                  </a:lnTo>
                  <a:lnTo>
                    <a:pt x="4788" y="14214"/>
                  </a:lnTo>
                  <a:lnTo>
                    <a:pt x="4788" y="13970"/>
                  </a:lnTo>
                  <a:lnTo>
                    <a:pt x="4788" y="13799"/>
                  </a:lnTo>
                  <a:lnTo>
                    <a:pt x="4739" y="13604"/>
                  </a:lnTo>
                  <a:lnTo>
                    <a:pt x="4714" y="13433"/>
                  </a:lnTo>
                  <a:lnTo>
                    <a:pt x="4641" y="13237"/>
                  </a:lnTo>
                  <a:lnTo>
                    <a:pt x="4568" y="13066"/>
                  </a:lnTo>
                  <a:lnTo>
                    <a:pt x="4494" y="12920"/>
                  </a:lnTo>
                  <a:lnTo>
                    <a:pt x="4397" y="12773"/>
                  </a:lnTo>
                  <a:lnTo>
                    <a:pt x="4324" y="12676"/>
                  </a:lnTo>
                  <a:lnTo>
                    <a:pt x="4128" y="12456"/>
                  </a:lnTo>
                  <a:lnTo>
                    <a:pt x="3982" y="12260"/>
                  </a:lnTo>
                  <a:lnTo>
                    <a:pt x="3884" y="12114"/>
                  </a:lnTo>
                  <a:lnTo>
                    <a:pt x="3835" y="11992"/>
                  </a:lnTo>
                  <a:lnTo>
                    <a:pt x="3811" y="11845"/>
                  </a:lnTo>
                  <a:lnTo>
                    <a:pt x="3786" y="11772"/>
                  </a:lnTo>
                  <a:lnTo>
                    <a:pt x="3737" y="11723"/>
                  </a:lnTo>
                  <a:lnTo>
                    <a:pt x="3713" y="11650"/>
                  </a:lnTo>
                  <a:lnTo>
                    <a:pt x="3664" y="11528"/>
                  </a:lnTo>
                  <a:lnTo>
                    <a:pt x="3664" y="11381"/>
                  </a:lnTo>
                  <a:lnTo>
                    <a:pt x="3640" y="11235"/>
                  </a:lnTo>
                  <a:lnTo>
                    <a:pt x="3664" y="11088"/>
                  </a:lnTo>
                  <a:lnTo>
                    <a:pt x="3664" y="10942"/>
                  </a:lnTo>
                  <a:lnTo>
                    <a:pt x="3713" y="10819"/>
                  </a:lnTo>
                  <a:lnTo>
                    <a:pt x="3737" y="10771"/>
                  </a:lnTo>
                  <a:lnTo>
                    <a:pt x="3786" y="10697"/>
                  </a:lnTo>
                  <a:lnTo>
                    <a:pt x="3811" y="10648"/>
                  </a:lnTo>
                  <a:lnTo>
                    <a:pt x="3835" y="10478"/>
                  </a:lnTo>
                  <a:lnTo>
                    <a:pt x="3811" y="10307"/>
                  </a:lnTo>
                  <a:lnTo>
                    <a:pt x="3786" y="10233"/>
                  </a:lnTo>
                  <a:lnTo>
                    <a:pt x="3737" y="10184"/>
                  </a:lnTo>
                  <a:lnTo>
                    <a:pt x="3689" y="10160"/>
                  </a:lnTo>
                  <a:lnTo>
                    <a:pt x="3615" y="10111"/>
                  </a:lnTo>
                  <a:lnTo>
                    <a:pt x="3444" y="10087"/>
                  </a:lnTo>
                  <a:lnTo>
                    <a:pt x="3347" y="10062"/>
                  </a:lnTo>
                  <a:lnTo>
                    <a:pt x="3200" y="9989"/>
                  </a:lnTo>
                  <a:lnTo>
                    <a:pt x="3054" y="9867"/>
                  </a:lnTo>
                  <a:lnTo>
                    <a:pt x="2883" y="9720"/>
                  </a:lnTo>
                  <a:lnTo>
                    <a:pt x="2712" y="9574"/>
                  </a:lnTo>
                  <a:lnTo>
                    <a:pt x="2565" y="9452"/>
                  </a:lnTo>
                  <a:lnTo>
                    <a:pt x="2419" y="9354"/>
                  </a:lnTo>
                  <a:lnTo>
                    <a:pt x="2321" y="9330"/>
                  </a:lnTo>
                  <a:lnTo>
                    <a:pt x="2199" y="9281"/>
                  </a:lnTo>
                  <a:lnTo>
                    <a:pt x="2003" y="9159"/>
                  </a:lnTo>
                  <a:lnTo>
                    <a:pt x="1784" y="8988"/>
                  </a:lnTo>
                  <a:lnTo>
                    <a:pt x="1539" y="8768"/>
                  </a:lnTo>
                  <a:lnTo>
                    <a:pt x="1246" y="8402"/>
                  </a:lnTo>
                  <a:lnTo>
                    <a:pt x="1078" y="8185"/>
                  </a:lnTo>
                  <a:lnTo>
                    <a:pt x="1124" y="7840"/>
                  </a:lnTo>
                  <a:lnTo>
                    <a:pt x="1197" y="7473"/>
                  </a:lnTo>
                  <a:lnTo>
                    <a:pt x="1295" y="7132"/>
                  </a:lnTo>
                  <a:lnTo>
                    <a:pt x="1393" y="6790"/>
                  </a:lnTo>
                  <a:lnTo>
                    <a:pt x="1515" y="6448"/>
                  </a:lnTo>
                  <a:lnTo>
                    <a:pt x="1637" y="6106"/>
                  </a:lnTo>
                  <a:lnTo>
                    <a:pt x="1784" y="5788"/>
                  </a:lnTo>
                  <a:lnTo>
                    <a:pt x="1954" y="5471"/>
                  </a:lnTo>
                  <a:lnTo>
                    <a:pt x="2125" y="5153"/>
                  </a:lnTo>
                  <a:lnTo>
                    <a:pt x="2296" y="4860"/>
                  </a:lnTo>
                  <a:lnTo>
                    <a:pt x="2516" y="4567"/>
                  </a:lnTo>
                  <a:lnTo>
                    <a:pt x="2712" y="4298"/>
                  </a:lnTo>
                  <a:lnTo>
                    <a:pt x="3151" y="3737"/>
                  </a:lnTo>
                  <a:lnTo>
                    <a:pt x="3664" y="3248"/>
                  </a:lnTo>
                  <a:lnTo>
                    <a:pt x="4079" y="3248"/>
                  </a:lnTo>
                  <a:lnTo>
                    <a:pt x="4299" y="3297"/>
                  </a:lnTo>
                  <a:lnTo>
                    <a:pt x="4470" y="3346"/>
                  </a:lnTo>
                  <a:lnTo>
                    <a:pt x="4592" y="3419"/>
                  </a:lnTo>
                  <a:lnTo>
                    <a:pt x="4690" y="3493"/>
                  </a:lnTo>
                  <a:lnTo>
                    <a:pt x="4788" y="3517"/>
                  </a:lnTo>
                  <a:lnTo>
                    <a:pt x="4885" y="3493"/>
                  </a:lnTo>
                  <a:lnTo>
                    <a:pt x="4983" y="3419"/>
                  </a:lnTo>
                  <a:lnTo>
                    <a:pt x="5056" y="3346"/>
                  </a:lnTo>
                  <a:lnTo>
                    <a:pt x="5178" y="3297"/>
                  </a:lnTo>
                  <a:lnTo>
                    <a:pt x="5276" y="3248"/>
                  </a:lnTo>
                  <a:lnTo>
                    <a:pt x="5349" y="3248"/>
                  </a:lnTo>
                  <a:lnTo>
                    <a:pt x="5471" y="3199"/>
                  </a:lnTo>
                  <a:lnTo>
                    <a:pt x="5594" y="3126"/>
                  </a:lnTo>
                  <a:lnTo>
                    <a:pt x="5764" y="3004"/>
                  </a:lnTo>
                  <a:lnTo>
                    <a:pt x="5935" y="2858"/>
                  </a:lnTo>
                  <a:lnTo>
                    <a:pt x="6131" y="2711"/>
                  </a:lnTo>
                  <a:lnTo>
                    <a:pt x="6375" y="2589"/>
                  </a:lnTo>
                  <a:lnTo>
                    <a:pt x="6619" y="2516"/>
                  </a:lnTo>
                  <a:lnTo>
                    <a:pt x="6888" y="2467"/>
                  </a:lnTo>
                  <a:close/>
                  <a:moveTo>
                    <a:pt x="9379" y="0"/>
                  </a:moveTo>
                  <a:lnTo>
                    <a:pt x="8891" y="24"/>
                  </a:lnTo>
                  <a:lnTo>
                    <a:pt x="8427" y="49"/>
                  </a:lnTo>
                  <a:lnTo>
                    <a:pt x="7963" y="122"/>
                  </a:lnTo>
                  <a:lnTo>
                    <a:pt x="7499" y="195"/>
                  </a:lnTo>
                  <a:lnTo>
                    <a:pt x="7034" y="293"/>
                  </a:lnTo>
                  <a:lnTo>
                    <a:pt x="6595" y="440"/>
                  </a:lnTo>
                  <a:lnTo>
                    <a:pt x="6155" y="586"/>
                  </a:lnTo>
                  <a:lnTo>
                    <a:pt x="5740" y="733"/>
                  </a:lnTo>
                  <a:lnTo>
                    <a:pt x="5325" y="928"/>
                  </a:lnTo>
                  <a:lnTo>
                    <a:pt x="4910" y="1148"/>
                  </a:lnTo>
                  <a:lnTo>
                    <a:pt x="4519" y="1368"/>
                  </a:lnTo>
                  <a:lnTo>
                    <a:pt x="4128" y="1612"/>
                  </a:lnTo>
                  <a:lnTo>
                    <a:pt x="3762" y="1881"/>
                  </a:lnTo>
                  <a:lnTo>
                    <a:pt x="3420" y="2149"/>
                  </a:lnTo>
                  <a:lnTo>
                    <a:pt x="3078" y="2442"/>
                  </a:lnTo>
                  <a:lnTo>
                    <a:pt x="2760" y="2760"/>
                  </a:lnTo>
                  <a:lnTo>
                    <a:pt x="2443" y="3077"/>
                  </a:lnTo>
                  <a:lnTo>
                    <a:pt x="2150" y="3419"/>
                  </a:lnTo>
                  <a:lnTo>
                    <a:pt x="1881" y="3761"/>
                  </a:lnTo>
                  <a:lnTo>
                    <a:pt x="1613" y="4128"/>
                  </a:lnTo>
                  <a:lnTo>
                    <a:pt x="1368" y="4518"/>
                  </a:lnTo>
                  <a:lnTo>
                    <a:pt x="1149" y="4909"/>
                  </a:lnTo>
                  <a:lnTo>
                    <a:pt x="929" y="5324"/>
                  </a:lnTo>
                  <a:lnTo>
                    <a:pt x="733" y="5739"/>
                  </a:lnTo>
                  <a:lnTo>
                    <a:pt x="587" y="6155"/>
                  </a:lnTo>
                  <a:lnTo>
                    <a:pt x="440" y="6594"/>
                  </a:lnTo>
                  <a:lnTo>
                    <a:pt x="294" y="7034"/>
                  </a:lnTo>
                  <a:lnTo>
                    <a:pt x="196" y="7498"/>
                  </a:lnTo>
                  <a:lnTo>
                    <a:pt x="123" y="7962"/>
                  </a:lnTo>
                  <a:lnTo>
                    <a:pt x="49" y="8426"/>
                  </a:lnTo>
                  <a:lnTo>
                    <a:pt x="25" y="8890"/>
                  </a:lnTo>
                  <a:lnTo>
                    <a:pt x="1" y="9378"/>
                  </a:lnTo>
                  <a:lnTo>
                    <a:pt x="25" y="9867"/>
                  </a:lnTo>
                  <a:lnTo>
                    <a:pt x="49" y="10331"/>
                  </a:lnTo>
                  <a:lnTo>
                    <a:pt x="123" y="10795"/>
                  </a:lnTo>
                  <a:lnTo>
                    <a:pt x="196" y="11259"/>
                  </a:lnTo>
                  <a:lnTo>
                    <a:pt x="294" y="11723"/>
                  </a:lnTo>
                  <a:lnTo>
                    <a:pt x="440" y="12163"/>
                  </a:lnTo>
                  <a:lnTo>
                    <a:pt x="587" y="12602"/>
                  </a:lnTo>
                  <a:lnTo>
                    <a:pt x="733" y="13018"/>
                  </a:lnTo>
                  <a:lnTo>
                    <a:pt x="929" y="13433"/>
                  </a:lnTo>
                  <a:lnTo>
                    <a:pt x="1149" y="13848"/>
                  </a:lnTo>
                  <a:lnTo>
                    <a:pt x="1368" y="14239"/>
                  </a:lnTo>
                  <a:lnTo>
                    <a:pt x="1613" y="14629"/>
                  </a:lnTo>
                  <a:lnTo>
                    <a:pt x="1881" y="14996"/>
                  </a:lnTo>
                  <a:lnTo>
                    <a:pt x="2150" y="15338"/>
                  </a:lnTo>
                  <a:lnTo>
                    <a:pt x="2443" y="15680"/>
                  </a:lnTo>
                  <a:lnTo>
                    <a:pt x="2760" y="15997"/>
                  </a:lnTo>
                  <a:lnTo>
                    <a:pt x="3078" y="16315"/>
                  </a:lnTo>
                  <a:lnTo>
                    <a:pt x="3420" y="16608"/>
                  </a:lnTo>
                  <a:lnTo>
                    <a:pt x="3762" y="16876"/>
                  </a:lnTo>
                  <a:lnTo>
                    <a:pt x="4128" y="17145"/>
                  </a:lnTo>
                  <a:lnTo>
                    <a:pt x="4519" y="17389"/>
                  </a:lnTo>
                  <a:lnTo>
                    <a:pt x="4910" y="17609"/>
                  </a:lnTo>
                  <a:lnTo>
                    <a:pt x="5325" y="17829"/>
                  </a:lnTo>
                  <a:lnTo>
                    <a:pt x="5740" y="18024"/>
                  </a:lnTo>
                  <a:lnTo>
                    <a:pt x="6155" y="18171"/>
                  </a:lnTo>
                  <a:lnTo>
                    <a:pt x="6595" y="18317"/>
                  </a:lnTo>
                  <a:lnTo>
                    <a:pt x="7034" y="18464"/>
                  </a:lnTo>
                  <a:lnTo>
                    <a:pt x="7499" y="18562"/>
                  </a:lnTo>
                  <a:lnTo>
                    <a:pt x="7963" y="18635"/>
                  </a:lnTo>
                  <a:lnTo>
                    <a:pt x="8427" y="18708"/>
                  </a:lnTo>
                  <a:lnTo>
                    <a:pt x="8891" y="18733"/>
                  </a:lnTo>
                  <a:lnTo>
                    <a:pt x="9379" y="18757"/>
                  </a:lnTo>
                  <a:lnTo>
                    <a:pt x="9868" y="18733"/>
                  </a:lnTo>
                  <a:lnTo>
                    <a:pt x="10332" y="18708"/>
                  </a:lnTo>
                  <a:lnTo>
                    <a:pt x="10796" y="18635"/>
                  </a:lnTo>
                  <a:lnTo>
                    <a:pt x="11260" y="18562"/>
                  </a:lnTo>
                  <a:lnTo>
                    <a:pt x="11724" y="18464"/>
                  </a:lnTo>
                  <a:lnTo>
                    <a:pt x="12163" y="18317"/>
                  </a:lnTo>
                  <a:lnTo>
                    <a:pt x="12603" y="18171"/>
                  </a:lnTo>
                  <a:lnTo>
                    <a:pt x="13018" y="18024"/>
                  </a:lnTo>
                  <a:lnTo>
                    <a:pt x="13433" y="17829"/>
                  </a:lnTo>
                  <a:lnTo>
                    <a:pt x="13848" y="17609"/>
                  </a:lnTo>
                  <a:lnTo>
                    <a:pt x="14239" y="17389"/>
                  </a:lnTo>
                  <a:lnTo>
                    <a:pt x="14630" y="17145"/>
                  </a:lnTo>
                  <a:lnTo>
                    <a:pt x="14996" y="16876"/>
                  </a:lnTo>
                  <a:lnTo>
                    <a:pt x="15338" y="16608"/>
                  </a:lnTo>
                  <a:lnTo>
                    <a:pt x="15680" y="16315"/>
                  </a:lnTo>
                  <a:lnTo>
                    <a:pt x="15998" y="15997"/>
                  </a:lnTo>
                  <a:lnTo>
                    <a:pt x="16315" y="15680"/>
                  </a:lnTo>
                  <a:lnTo>
                    <a:pt x="16608" y="15338"/>
                  </a:lnTo>
                  <a:lnTo>
                    <a:pt x="16877" y="14996"/>
                  </a:lnTo>
                  <a:lnTo>
                    <a:pt x="17146" y="14629"/>
                  </a:lnTo>
                  <a:lnTo>
                    <a:pt x="17390" y="14239"/>
                  </a:lnTo>
                  <a:lnTo>
                    <a:pt x="17610" y="13848"/>
                  </a:lnTo>
                  <a:lnTo>
                    <a:pt x="17829" y="13433"/>
                  </a:lnTo>
                  <a:lnTo>
                    <a:pt x="18025" y="13018"/>
                  </a:lnTo>
                  <a:lnTo>
                    <a:pt x="18171" y="12602"/>
                  </a:lnTo>
                  <a:lnTo>
                    <a:pt x="18318" y="12163"/>
                  </a:lnTo>
                  <a:lnTo>
                    <a:pt x="18464" y="11723"/>
                  </a:lnTo>
                  <a:lnTo>
                    <a:pt x="18562" y="11259"/>
                  </a:lnTo>
                  <a:lnTo>
                    <a:pt x="18635" y="10795"/>
                  </a:lnTo>
                  <a:lnTo>
                    <a:pt x="18709" y="10331"/>
                  </a:lnTo>
                  <a:lnTo>
                    <a:pt x="18733" y="9867"/>
                  </a:lnTo>
                  <a:lnTo>
                    <a:pt x="18758" y="9378"/>
                  </a:lnTo>
                  <a:lnTo>
                    <a:pt x="18733" y="8890"/>
                  </a:lnTo>
                  <a:lnTo>
                    <a:pt x="18709" y="8426"/>
                  </a:lnTo>
                  <a:lnTo>
                    <a:pt x="18635" y="7962"/>
                  </a:lnTo>
                  <a:lnTo>
                    <a:pt x="18562" y="7498"/>
                  </a:lnTo>
                  <a:lnTo>
                    <a:pt x="18464" y="7034"/>
                  </a:lnTo>
                  <a:lnTo>
                    <a:pt x="18318" y="6594"/>
                  </a:lnTo>
                  <a:lnTo>
                    <a:pt x="18171" y="6155"/>
                  </a:lnTo>
                  <a:lnTo>
                    <a:pt x="18025" y="5739"/>
                  </a:lnTo>
                  <a:lnTo>
                    <a:pt x="17829" y="5324"/>
                  </a:lnTo>
                  <a:lnTo>
                    <a:pt x="17610" y="4909"/>
                  </a:lnTo>
                  <a:lnTo>
                    <a:pt x="17390" y="4518"/>
                  </a:lnTo>
                  <a:lnTo>
                    <a:pt x="17146" y="4128"/>
                  </a:lnTo>
                  <a:lnTo>
                    <a:pt x="16877" y="3761"/>
                  </a:lnTo>
                  <a:lnTo>
                    <a:pt x="16608" y="3419"/>
                  </a:lnTo>
                  <a:lnTo>
                    <a:pt x="16315" y="3077"/>
                  </a:lnTo>
                  <a:lnTo>
                    <a:pt x="15998" y="2760"/>
                  </a:lnTo>
                  <a:lnTo>
                    <a:pt x="15680" y="2442"/>
                  </a:lnTo>
                  <a:lnTo>
                    <a:pt x="15338" y="2149"/>
                  </a:lnTo>
                  <a:lnTo>
                    <a:pt x="14996" y="1881"/>
                  </a:lnTo>
                  <a:lnTo>
                    <a:pt x="14630" y="1612"/>
                  </a:lnTo>
                  <a:lnTo>
                    <a:pt x="14239" y="1368"/>
                  </a:lnTo>
                  <a:lnTo>
                    <a:pt x="13848" y="1148"/>
                  </a:lnTo>
                  <a:lnTo>
                    <a:pt x="13433" y="928"/>
                  </a:lnTo>
                  <a:lnTo>
                    <a:pt x="13018" y="733"/>
                  </a:lnTo>
                  <a:lnTo>
                    <a:pt x="12603" y="586"/>
                  </a:lnTo>
                  <a:lnTo>
                    <a:pt x="12163" y="440"/>
                  </a:lnTo>
                  <a:lnTo>
                    <a:pt x="11724" y="293"/>
                  </a:lnTo>
                  <a:lnTo>
                    <a:pt x="11260" y="195"/>
                  </a:lnTo>
                  <a:lnTo>
                    <a:pt x="10796" y="122"/>
                  </a:lnTo>
                  <a:lnTo>
                    <a:pt x="10332" y="49"/>
                  </a:lnTo>
                  <a:lnTo>
                    <a:pt x="9868" y="24"/>
                  </a:lnTo>
                  <a:lnTo>
                    <a:pt x="9379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908304" y="875813"/>
            <a:ext cx="5440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spc="600" dirty="0">
                <a:solidFill>
                  <a:schemeClr val="bg1"/>
                </a:solidFill>
                <a:latin typeface="Constantia" panose="02030602050306030303" pitchFamily="18" charset="0"/>
              </a:rPr>
              <a:t>THANK YOU !!</a:t>
            </a:r>
          </a:p>
        </p:txBody>
      </p:sp>
    </p:spTree>
    <p:extLst>
      <p:ext uri="{BB962C8B-B14F-4D97-AF65-F5344CB8AC3E}">
        <p14:creationId xmlns:p14="http://schemas.microsoft.com/office/powerpoint/2010/main" val="2214012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96"/>
          <p:cNvGrpSpPr/>
          <p:nvPr/>
        </p:nvGrpSpPr>
        <p:grpSpPr>
          <a:xfrm>
            <a:off x="166917" y="76702"/>
            <a:ext cx="12043575" cy="619097"/>
            <a:chOff x="166917" y="-69776"/>
            <a:chExt cx="12043575" cy="688086"/>
          </a:xfrm>
        </p:grpSpPr>
        <p:sp>
          <p:nvSpPr>
            <p:cNvPr id="101" name="Google Shape;1371;p47"/>
            <p:cNvSpPr/>
            <p:nvPr/>
          </p:nvSpPr>
          <p:spPr>
            <a:xfrm>
              <a:off x="182697" y="-69776"/>
              <a:ext cx="12027795" cy="534998"/>
            </a:xfrm>
            <a:custGeom>
              <a:avLst/>
              <a:gdLst/>
              <a:ahLst/>
              <a:cxnLst/>
              <a:rect l="l" t="t" r="r" b="b"/>
              <a:pathLst>
                <a:path w="734" h="500" extrusionOk="0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2" name="Group 101"/>
            <p:cNvGrpSpPr/>
            <p:nvPr/>
          </p:nvGrpSpPr>
          <p:grpSpPr>
            <a:xfrm>
              <a:off x="166917" y="383864"/>
              <a:ext cx="486299" cy="234446"/>
              <a:chOff x="155871" y="500513"/>
              <a:chExt cx="486299" cy="234446"/>
            </a:xfrm>
          </p:grpSpPr>
          <p:sp>
            <p:nvSpPr>
              <p:cNvPr id="103" name="Google Shape;1372;p47"/>
              <p:cNvSpPr/>
              <p:nvPr/>
            </p:nvSpPr>
            <p:spPr>
              <a:xfrm>
                <a:off x="155871" y="500513"/>
                <a:ext cx="486299" cy="135109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313" extrusionOk="0">
                    <a:moveTo>
                      <a:pt x="1126" y="313"/>
                    </a:moveTo>
                    <a:lnTo>
                      <a:pt x="0" y="0"/>
                    </a:lnTo>
                    <a:lnTo>
                      <a:pt x="1126" y="0"/>
                    </a:lnTo>
                    <a:lnTo>
                      <a:pt x="1126" y="313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373;p47"/>
              <p:cNvSpPr/>
              <p:nvPr/>
            </p:nvSpPr>
            <p:spPr>
              <a:xfrm>
                <a:off x="254199" y="527761"/>
                <a:ext cx="304044" cy="8460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196" extrusionOk="0">
                    <a:moveTo>
                      <a:pt x="0" y="196"/>
                    </a:moveTo>
                    <a:lnTo>
                      <a:pt x="704" y="196"/>
                    </a:lnTo>
                    <a:lnTo>
                      <a:pt x="0" y="0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374;p47"/>
              <p:cNvSpPr/>
              <p:nvPr/>
            </p:nvSpPr>
            <p:spPr>
              <a:xfrm>
                <a:off x="254199" y="612367"/>
                <a:ext cx="152024" cy="12259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84" extrusionOk="0">
                    <a:moveTo>
                      <a:pt x="352" y="284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284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99" name="Picture 9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9" y="662676"/>
            <a:ext cx="686394" cy="6052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066" y="28739"/>
            <a:ext cx="11571155" cy="561107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onstantia" panose="02030602050306030303" pitchFamily="18" charset="0"/>
              </a:rPr>
              <a:t>TRADE Geographical Targeting  and  Commodities</a:t>
            </a:r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1E22D5AF-0341-3479-4E1A-ED151CC47C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4" name="Picture 3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E357165A-7305-03CC-766C-66AC9DC179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238" y="6124618"/>
            <a:ext cx="680052" cy="701592"/>
          </a:xfrm>
          <a:prstGeom prst="rect">
            <a:avLst/>
          </a:prstGeom>
        </p:spPr>
      </p:pic>
      <p:pic>
        <p:nvPicPr>
          <p:cNvPr id="5" name="Picture 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A7B702C0-AC54-D0F3-7805-7FAC17F4891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480428"/>
              </p:ext>
            </p:extLst>
          </p:nvPr>
        </p:nvGraphicFramePr>
        <p:xfrm>
          <a:off x="939567" y="558057"/>
          <a:ext cx="10888910" cy="5993780"/>
        </p:xfrm>
        <a:graphic>
          <a:graphicData uri="http://schemas.openxmlformats.org/drawingml/2006/table">
            <a:tbl>
              <a:tblPr bandRow="1"/>
              <a:tblGrid>
                <a:gridCol w="1976208">
                  <a:extLst>
                    <a:ext uri="{9D8B030D-6E8A-4147-A177-3AD203B41FA5}">
                      <a16:colId xmlns:a16="http://schemas.microsoft.com/office/drawing/2014/main" val="2217838676"/>
                    </a:ext>
                  </a:extLst>
                </a:gridCol>
                <a:gridCol w="5731006">
                  <a:extLst>
                    <a:ext uri="{9D8B030D-6E8A-4147-A177-3AD203B41FA5}">
                      <a16:colId xmlns:a16="http://schemas.microsoft.com/office/drawing/2014/main" val="1264884533"/>
                    </a:ext>
                  </a:extLst>
                </a:gridCol>
                <a:gridCol w="3181696">
                  <a:extLst>
                    <a:ext uri="{9D8B030D-6E8A-4147-A177-3AD203B41FA5}">
                      <a16:colId xmlns:a16="http://schemas.microsoft.com/office/drawing/2014/main" val="928984480"/>
                    </a:ext>
                  </a:extLst>
                </a:gridCol>
              </a:tblGrid>
              <a:tr h="4223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District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Targeted EPA (s)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Value chain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939481"/>
                  </a:ext>
                </a:extLst>
              </a:tr>
              <a:tr h="4223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Chitipa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Chisenga and Lufita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Beef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16516"/>
                  </a:ext>
                </a:extLst>
              </a:tr>
              <a:tr h="4223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Karonga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 smtClean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Vinthukutu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,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Mpata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,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Lupembe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and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Nyungwe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Beef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888470"/>
                  </a:ext>
                </a:extLst>
              </a:tr>
              <a:tr h="4223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Rumphi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Bolero, Mhuju, Ntchenachena and Mwazisi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Beef and Honey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434031"/>
                  </a:ext>
                </a:extLst>
              </a:tr>
              <a:tr h="4223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Nkhatabay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Mzenga, Mpamba, Chintheche and Chikwina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Honey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605481"/>
                  </a:ext>
                </a:extLst>
              </a:tr>
              <a:tr h="67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Ntchisi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Chikwatula, Kalira and Malomo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Potato, Soybean, Groundnuts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310610"/>
                  </a:ext>
                </a:extLst>
              </a:tr>
              <a:tr h="4223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Kasungu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Chulu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Soybean and Sunflower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891544"/>
                  </a:ext>
                </a:extLst>
              </a:tr>
              <a:tr h="67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Lilongwe Rural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Chingothi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,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Chitekwere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,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Mpingu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,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Ukwe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and </a:t>
                      </a:r>
                      <a:r>
                        <a:rPr lang="en-GB" sz="2000" dirty="0" err="1" smtClean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Ming'ongo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Soybean and Sunflower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9588102"/>
                  </a:ext>
                </a:extLst>
              </a:tr>
              <a:tr h="8207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Mchinji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 smtClean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Mlonyeni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, Zulu,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Chioshya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and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Mkanda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Soybean, Groundnuts, Sunflowers and Potato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669865"/>
                  </a:ext>
                </a:extLst>
              </a:tr>
              <a:tr h="4223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Dedza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Mayani, Kanyama and Chafumbwa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Potato and Groundnuts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316321"/>
                  </a:ext>
                </a:extLst>
              </a:tr>
              <a:tr h="4223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Thyolo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Thyolo Central, Khonjeni, Dwale and Matapwata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Dairy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0178438"/>
                  </a:ext>
                </a:extLst>
              </a:tr>
              <a:tr h="4394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Blantyre Rural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Ntonda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and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Chipande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Dairy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6337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68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96"/>
          <p:cNvGrpSpPr/>
          <p:nvPr/>
        </p:nvGrpSpPr>
        <p:grpSpPr>
          <a:xfrm>
            <a:off x="166917" y="75501"/>
            <a:ext cx="12043575" cy="1192381"/>
            <a:chOff x="166917" y="-69776"/>
            <a:chExt cx="12043575" cy="688086"/>
          </a:xfrm>
        </p:grpSpPr>
        <p:sp>
          <p:nvSpPr>
            <p:cNvPr id="101" name="Google Shape;1371;p47"/>
            <p:cNvSpPr/>
            <p:nvPr/>
          </p:nvSpPr>
          <p:spPr>
            <a:xfrm>
              <a:off x="182697" y="-69776"/>
              <a:ext cx="12027795" cy="534998"/>
            </a:xfrm>
            <a:custGeom>
              <a:avLst/>
              <a:gdLst/>
              <a:ahLst/>
              <a:cxnLst/>
              <a:rect l="l" t="t" r="r" b="b"/>
              <a:pathLst>
                <a:path w="734" h="500" extrusionOk="0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Pts val="1400"/>
                <a:buFont typeface="Calibri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2" name="Group 101"/>
            <p:cNvGrpSpPr/>
            <p:nvPr/>
          </p:nvGrpSpPr>
          <p:grpSpPr>
            <a:xfrm>
              <a:off x="166917" y="383864"/>
              <a:ext cx="486299" cy="234446"/>
              <a:chOff x="155871" y="500513"/>
              <a:chExt cx="486299" cy="234446"/>
            </a:xfrm>
          </p:grpSpPr>
          <p:sp>
            <p:nvSpPr>
              <p:cNvPr id="103" name="Google Shape;1372;p47"/>
              <p:cNvSpPr/>
              <p:nvPr/>
            </p:nvSpPr>
            <p:spPr>
              <a:xfrm>
                <a:off x="155871" y="500513"/>
                <a:ext cx="486299" cy="135109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313" extrusionOk="0">
                    <a:moveTo>
                      <a:pt x="1126" y="313"/>
                    </a:moveTo>
                    <a:lnTo>
                      <a:pt x="0" y="0"/>
                    </a:lnTo>
                    <a:lnTo>
                      <a:pt x="1126" y="0"/>
                    </a:lnTo>
                    <a:lnTo>
                      <a:pt x="1126" y="313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black"/>
                  </a:buClr>
                  <a:buSzPts val="1400"/>
                  <a:buFont typeface="Calibri"/>
                  <a:buNone/>
                  <a:tabLst/>
                  <a:defRPr/>
                </a:pPr>
                <a:endParaRPr kumimoji="0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373;p47"/>
              <p:cNvSpPr/>
              <p:nvPr/>
            </p:nvSpPr>
            <p:spPr>
              <a:xfrm>
                <a:off x="254199" y="527761"/>
                <a:ext cx="304044" cy="8460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196" extrusionOk="0">
                    <a:moveTo>
                      <a:pt x="0" y="196"/>
                    </a:moveTo>
                    <a:lnTo>
                      <a:pt x="704" y="196"/>
                    </a:lnTo>
                    <a:lnTo>
                      <a:pt x="0" y="0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black"/>
                  </a:buClr>
                  <a:buSzPts val="1400"/>
                  <a:buFont typeface="Calibri"/>
                  <a:buNone/>
                  <a:tabLst/>
                  <a:defRPr/>
                </a:pPr>
                <a:endParaRPr kumimoji="0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374;p47"/>
              <p:cNvSpPr/>
              <p:nvPr/>
            </p:nvSpPr>
            <p:spPr>
              <a:xfrm>
                <a:off x="254199" y="612367"/>
                <a:ext cx="152024" cy="12259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84" extrusionOk="0">
                    <a:moveTo>
                      <a:pt x="352" y="284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284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black"/>
                  </a:buClr>
                  <a:buSzPts val="1400"/>
                  <a:buFont typeface="Calibri"/>
                  <a:buNone/>
                  <a:tabLst/>
                  <a:defRPr/>
                </a:pPr>
                <a:endParaRPr kumimoji="0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pic>
        <p:nvPicPr>
          <p:cNvPr id="99" name="Picture 9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9" y="662676"/>
            <a:ext cx="686394" cy="6052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639" y="-2213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Constantia" panose="02030602050306030303" pitchFamily="18" charset="0"/>
              </a:rPr>
              <a:t>Technical SP engagement</a:t>
            </a:r>
            <a:endParaRPr lang="en-US" sz="3600" b="1" dirty="0">
              <a:solidFill>
                <a:schemeClr val="bg1"/>
              </a:solidFill>
              <a:latin typeface="Constantia" panose="02030602050306030303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9A0730A-CE98-BDAC-057F-056899EAF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95313"/>
            <a:ext cx="10812332" cy="45739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dirty="0" smtClean="0"/>
              <a:t>Project duration </a:t>
            </a:r>
            <a:r>
              <a:rPr lang="en-GB" dirty="0"/>
              <a:t>of </a:t>
            </a:r>
            <a:r>
              <a:rPr lang="en-GB" dirty="0" smtClean="0"/>
              <a:t> minimum 24 </a:t>
            </a:r>
            <a:r>
              <a:rPr lang="en-GB" dirty="0"/>
              <a:t>months and </a:t>
            </a:r>
            <a:r>
              <a:rPr lang="en-GB" dirty="0" smtClean="0"/>
              <a:t>maximum </a:t>
            </a:r>
            <a:r>
              <a:rPr lang="en-GB" dirty="0"/>
              <a:t>of 36 months </a:t>
            </a:r>
            <a:endParaRPr lang="en-GB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Project funding </a:t>
            </a:r>
            <a:r>
              <a:rPr lang="en-GB" dirty="0" smtClean="0"/>
              <a:t>of minimum </a:t>
            </a:r>
            <a:r>
              <a:rPr lang="en-GB" dirty="0"/>
              <a:t>USD 150,000 to </a:t>
            </a:r>
            <a:r>
              <a:rPr lang="en-GB" dirty="0" smtClean="0"/>
              <a:t>maximum USD </a:t>
            </a:r>
            <a:r>
              <a:rPr lang="en-GB" dirty="0"/>
              <a:t>500,000 with a maximum of 15% going towards overhead costs</a:t>
            </a:r>
            <a:r>
              <a:rPr lang="en-GB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The </a:t>
            </a:r>
            <a:r>
              <a:rPr lang="en-GB" dirty="0" smtClean="0"/>
              <a:t>organisation contribution of </a:t>
            </a:r>
            <a:r>
              <a:rPr lang="en-GB" dirty="0"/>
              <a:t>at least 10% cash during the project implementation period</a:t>
            </a:r>
            <a:endParaRPr lang="en-US" dirty="0"/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n-C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1E22D5AF-0341-3479-4E1A-ED151CC47C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4" name="Picture 3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E357165A-7305-03CC-766C-66AC9DC179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238" y="6124618"/>
            <a:ext cx="680052" cy="701592"/>
          </a:xfrm>
          <a:prstGeom prst="rect">
            <a:avLst/>
          </a:prstGeom>
        </p:spPr>
      </p:pic>
      <p:pic>
        <p:nvPicPr>
          <p:cNvPr id="5" name="Picture 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A7B702C0-AC54-D0F3-7805-7FAC17F4891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75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9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9" y="662676"/>
            <a:ext cx="686394" cy="605206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F5C1D01-AB56-0136-30CB-4315E1539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263" y="1182847"/>
            <a:ext cx="11322823" cy="49941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b="1" dirty="0">
              <a:latin typeface="Constantia" panose="02030602050306030303" pitchFamily="18" charset="0"/>
            </a:endParaRPr>
          </a:p>
          <a:p>
            <a:pPr marL="0" indent="0" algn="ctr">
              <a:buNone/>
            </a:pPr>
            <a:endParaRPr lang="en-US" sz="4800" b="1" dirty="0">
              <a:latin typeface="Constantia" panose="02030602050306030303" pitchFamily="18" charset="0"/>
            </a:endParaRPr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1E22D5AF-0341-3479-4E1A-ED151CC47C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4" name="Picture 3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E357165A-7305-03CC-766C-66AC9DC179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238" y="6124618"/>
            <a:ext cx="680052" cy="701592"/>
          </a:xfrm>
          <a:prstGeom prst="rect">
            <a:avLst/>
          </a:prstGeom>
        </p:spPr>
      </p:pic>
      <p:pic>
        <p:nvPicPr>
          <p:cNvPr id="5" name="Picture 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A7B702C0-AC54-D0F3-7805-7FAC17F4891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674620"/>
              </p:ext>
            </p:extLst>
          </p:nvPr>
        </p:nvGraphicFramePr>
        <p:xfrm>
          <a:off x="753263" y="1090063"/>
          <a:ext cx="10244704" cy="5034551"/>
        </p:xfrm>
        <a:graphic>
          <a:graphicData uri="http://schemas.openxmlformats.org/drawingml/2006/table">
            <a:tbl>
              <a:tblPr bandRow="1"/>
              <a:tblGrid>
                <a:gridCol w="645587">
                  <a:extLst>
                    <a:ext uri="{9D8B030D-6E8A-4147-A177-3AD203B41FA5}">
                      <a16:colId xmlns:a16="http://schemas.microsoft.com/office/drawing/2014/main" val="4124036355"/>
                    </a:ext>
                  </a:extLst>
                </a:gridCol>
                <a:gridCol w="4648233">
                  <a:extLst>
                    <a:ext uri="{9D8B030D-6E8A-4147-A177-3AD203B41FA5}">
                      <a16:colId xmlns:a16="http://schemas.microsoft.com/office/drawing/2014/main" val="1954005309"/>
                    </a:ext>
                  </a:extLst>
                </a:gridCol>
                <a:gridCol w="4950884">
                  <a:extLst>
                    <a:ext uri="{9D8B030D-6E8A-4147-A177-3AD203B41FA5}">
                      <a16:colId xmlns:a16="http://schemas.microsoft.com/office/drawing/2014/main" val="809216750"/>
                    </a:ext>
                  </a:extLst>
                </a:gridCol>
              </a:tblGrid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Target districts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b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Target value chains and clusters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548984"/>
                  </a:ext>
                </a:extLst>
              </a:tr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Chitipa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and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Karonga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Beef Cluster 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6574036"/>
                  </a:ext>
                </a:extLst>
              </a:tr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Rumphi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Beef Cluster 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6260106"/>
                  </a:ext>
                </a:extLst>
              </a:tr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Rumphi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and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NkhataBay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Honey Cluster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539533"/>
                  </a:ext>
                </a:extLst>
              </a:tr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Kasungu and Ntchisi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Legumes and Oilseeds Cluster 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831949"/>
                  </a:ext>
                </a:extLst>
              </a:tr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Lilongwe and Dedza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Legumes and Oilseeds Cluster 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722507"/>
                  </a:ext>
                </a:extLst>
              </a:tr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Mchinji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Legumes and Oilseeds Cluster 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551265"/>
                  </a:ext>
                </a:extLst>
              </a:tr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Dedza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Potato Cluster 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428744"/>
                  </a:ext>
                </a:extLst>
              </a:tr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Ntchisi and Mchinji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Potato Cluster 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77538"/>
                  </a:ext>
                </a:extLst>
              </a:tr>
              <a:tr h="42608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Blantyre and </a:t>
                      </a: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Thyolo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Dairy Cluster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5420"/>
                  </a:ext>
                </a:extLst>
              </a:tr>
              <a:tr h="773751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All Districts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548640" algn="l"/>
                          <a:tab pos="-1828800" algn="l"/>
                        </a:tabLs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Outreach and Digital E</a:t>
                      </a:r>
                      <a:r>
                        <a:rPr lang="en-GB" sz="2000" dirty="0"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xtension </a:t>
                      </a:r>
                      <a:r>
                        <a:rPr lang="en-GB" sz="2000" dirty="0" smtClean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  <a:ea typeface="Constantia" panose="02030602050306030303" pitchFamily="18" charset="0"/>
                          <a:cs typeface="Constantia" panose="02030602050306030303" pitchFamily="18" charset="0"/>
                        </a:rPr>
                        <a:t>Cluster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1035372"/>
                  </a:ext>
                </a:extLst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15914" y="84161"/>
            <a:ext cx="11787395" cy="711979"/>
            <a:chOff x="166917" y="-69776"/>
            <a:chExt cx="12043575" cy="688086"/>
          </a:xfrm>
        </p:grpSpPr>
        <p:sp>
          <p:nvSpPr>
            <p:cNvPr id="9" name="Google Shape;1371;p47"/>
            <p:cNvSpPr/>
            <p:nvPr/>
          </p:nvSpPr>
          <p:spPr>
            <a:xfrm>
              <a:off x="182697" y="-69776"/>
              <a:ext cx="12027795" cy="534998"/>
            </a:xfrm>
            <a:custGeom>
              <a:avLst/>
              <a:gdLst/>
              <a:ahLst/>
              <a:cxnLst/>
              <a:rect l="l" t="t" r="r" b="b"/>
              <a:pathLst>
                <a:path w="734" h="500" extrusionOk="0">
                  <a:moveTo>
                    <a:pt x="699" y="500"/>
                  </a:moveTo>
                  <a:cubicBezTo>
                    <a:pt x="0" y="500"/>
                    <a:pt x="0" y="500"/>
                    <a:pt x="0" y="50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718" y="0"/>
                    <a:pt x="734" y="15"/>
                    <a:pt x="734" y="35"/>
                  </a:cubicBezTo>
                  <a:cubicBezTo>
                    <a:pt x="734" y="465"/>
                    <a:pt x="734" y="465"/>
                    <a:pt x="734" y="465"/>
                  </a:cubicBezTo>
                  <a:cubicBezTo>
                    <a:pt x="734" y="484"/>
                    <a:pt x="718" y="500"/>
                    <a:pt x="699" y="50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black"/>
                </a:buClr>
                <a:buSzPts val="1400"/>
                <a:buFont typeface="Calibri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66917" y="383864"/>
              <a:ext cx="486299" cy="234446"/>
              <a:chOff x="155871" y="500513"/>
              <a:chExt cx="486299" cy="234446"/>
            </a:xfrm>
          </p:grpSpPr>
          <p:sp>
            <p:nvSpPr>
              <p:cNvPr id="12" name="Google Shape;1372;p47"/>
              <p:cNvSpPr/>
              <p:nvPr/>
            </p:nvSpPr>
            <p:spPr>
              <a:xfrm>
                <a:off x="155871" y="500513"/>
                <a:ext cx="486299" cy="135109"/>
              </a:xfrm>
              <a:custGeom>
                <a:avLst/>
                <a:gdLst/>
                <a:ahLst/>
                <a:cxnLst/>
                <a:rect l="l" t="t" r="r" b="b"/>
                <a:pathLst>
                  <a:path w="1126" h="313" extrusionOk="0">
                    <a:moveTo>
                      <a:pt x="1126" y="313"/>
                    </a:moveTo>
                    <a:lnTo>
                      <a:pt x="0" y="0"/>
                    </a:lnTo>
                    <a:lnTo>
                      <a:pt x="1126" y="0"/>
                    </a:lnTo>
                    <a:lnTo>
                      <a:pt x="1126" y="313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black"/>
                  </a:buClr>
                  <a:buSzPts val="1400"/>
                  <a:buFont typeface="Calibri"/>
                  <a:buNone/>
                  <a:tabLst/>
                  <a:defRPr/>
                </a:pPr>
                <a:endParaRPr kumimoji="0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1373;p47"/>
              <p:cNvSpPr/>
              <p:nvPr/>
            </p:nvSpPr>
            <p:spPr>
              <a:xfrm>
                <a:off x="254199" y="527761"/>
                <a:ext cx="304044" cy="84606"/>
              </a:xfrm>
              <a:custGeom>
                <a:avLst/>
                <a:gdLst/>
                <a:ahLst/>
                <a:cxnLst/>
                <a:rect l="l" t="t" r="r" b="b"/>
                <a:pathLst>
                  <a:path w="704" h="196" extrusionOk="0">
                    <a:moveTo>
                      <a:pt x="0" y="196"/>
                    </a:moveTo>
                    <a:lnTo>
                      <a:pt x="704" y="196"/>
                    </a:lnTo>
                    <a:lnTo>
                      <a:pt x="0" y="0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black"/>
                  </a:buClr>
                  <a:buSzPts val="1400"/>
                  <a:buFont typeface="Calibri"/>
                  <a:buNone/>
                  <a:tabLst/>
                  <a:defRPr/>
                </a:pPr>
                <a:endParaRPr kumimoji="0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" name="Google Shape;1374;p47"/>
              <p:cNvSpPr/>
              <p:nvPr/>
            </p:nvSpPr>
            <p:spPr>
              <a:xfrm>
                <a:off x="254199" y="612367"/>
                <a:ext cx="152024" cy="122592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84" extrusionOk="0">
                    <a:moveTo>
                      <a:pt x="352" y="284"/>
                    </a:moveTo>
                    <a:lnTo>
                      <a:pt x="0" y="0"/>
                    </a:lnTo>
                    <a:lnTo>
                      <a:pt x="352" y="0"/>
                    </a:lnTo>
                    <a:lnTo>
                      <a:pt x="352" y="284"/>
                    </a:lnTo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prstClr val="black"/>
                  </a:buClr>
                  <a:buSzPts val="1400"/>
                  <a:buFont typeface="Calibri"/>
                  <a:buNone/>
                  <a:tabLst/>
                  <a:defRPr/>
                </a:pPr>
                <a:endParaRPr kumimoji="0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" name="Rectangle 5"/>
          <p:cNvSpPr/>
          <p:nvPr/>
        </p:nvSpPr>
        <p:spPr>
          <a:xfrm>
            <a:off x="2516697" y="200555"/>
            <a:ext cx="5436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tabLst>
                <a:tab pos="548640" algn="l"/>
                <a:tab pos="-1828800" algn="l"/>
              </a:tabLst>
            </a:pPr>
            <a:r>
              <a:rPr lang="en-GB" b="1" dirty="0">
                <a:solidFill>
                  <a:schemeClr val="bg1"/>
                </a:solidFill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CLUSTERS FOR THE VALUE CHAIN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96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2F5AAF55-82FC-6D41-F4DF-A6CDE01A1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3520"/>
            <a:ext cx="723368" cy="637808"/>
          </a:xfrm>
          <a:prstGeom prst="rect">
            <a:avLst/>
          </a:prstGeom>
        </p:spPr>
      </p:pic>
      <p:sp>
        <p:nvSpPr>
          <p:cNvPr id="66" name="Google Shape;1371;p47">
            <a:extLst>
              <a:ext uri="{FF2B5EF4-FFF2-40B4-BE49-F238E27FC236}">
                <a16:creationId xmlns:a16="http://schemas.microsoft.com/office/drawing/2014/main" id="{5DBDF2DF-A905-FB7B-B33B-431E42928F16}"/>
              </a:ext>
            </a:extLst>
          </p:cNvPr>
          <p:cNvSpPr/>
          <p:nvPr/>
        </p:nvSpPr>
        <p:spPr>
          <a:xfrm>
            <a:off x="0" y="165405"/>
            <a:ext cx="12216664" cy="958720"/>
          </a:xfrm>
          <a:custGeom>
            <a:avLst/>
            <a:gdLst/>
            <a:ahLst/>
            <a:cxnLst/>
            <a:rect l="l" t="t" r="r" b="b"/>
            <a:pathLst>
              <a:path w="734" h="500" extrusionOk="0">
                <a:moveTo>
                  <a:pt x="699" y="500"/>
                </a:moveTo>
                <a:cubicBezTo>
                  <a:pt x="0" y="500"/>
                  <a:pt x="0" y="500"/>
                  <a:pt x="0" y="50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5"/>
                  <a:pt x="15" y="0"/>
                  <a:pt x="35" y="0"/>
                </a:cubicBezTo>
                <a:cubicBezTo>
                  <a:pt x="699" y="0"/>
                  <a:pt x="699" y="0"/>
                  <a:pt x="699" y="0"/>
                </a:cubicBezTo>
                <a:cubicBezTo>
                  <a:pt x="718" y="0"/>
                  <a:pt x="734" y="15"/>
                  <a:pt x="734" y="35"/>
                </a:cubicBezTo>
                <a:cubicBezTo>
                  <a:pt x="734" y="465"/>
                  <a:pt x="734" y="465"/>
                  <a:pt x="734" y="465"/>
                </a:cubicBezTo>
                <a:cubicBezTo>
                  <a:pt x="734" y="484"/>
                  <a:pt x="718" y="500"/>
                  <a:pt x="699" y="50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lvl="0" algn="ctr">
              <a:buClr>
                <a:prstClr val="black"/>
              </a:buClr>
              <a:buSzPts val="1400"/>
              <a:defRPr/>
            </a:pPr>
            <a:r>
              <a:rPr lang="en-US" sz="2800" b="1" dirty="0">
                <a:solidFill>
                  <a:schemeClr val="bg1"/>
                </a:solidFill>
                <a:ea typeface="Calibri"/>
                <a:cs typeface="Calibri"/>
                <a:sym typeface="Calibri"/>
              </a:rPr>
              <a:t>Output 1: </a:t>
            </a:r>
            <a:r>
              <a:rPr lang="en-GB" sz="2800" dirty="0">
                <a:solidFill>
                  <a:schemeClr val="bg1"/>
                </a:solidFill>
              </a:rPr>
              <a:t>Win-Win partnerships between smallholder Producers and Public and Private (4P) entities Supported</a:t>
            </a:r>
            <a:endParaRPr lang="en-US" sz="2800" dirty="0">
              <a:solidFill>
                <a:schemeClr val="bg1"/>
              </a:solidFill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5E1E624A-04CF-8B08-4E67-9E2DCCD9EB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156" y="6282565"/>
            <a:ext cx="1083006" cy="552333"/>
          </a:xfrm>
          <a:prstGeom prst="rect">
            <a:avLst/>
          </a:prstGeom>
        </p:spPr>
      </p:pic>
      <p:pic>
        <p:nvPicPr>
          <p:cNvPr id="3" name="Picture 2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8B9DE8A6-BE2E-9260-F2B2-A6FCC9F850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430" y="6133306"/>
            <a:ext cx="680052" cy="701592"/>
          </a:xfrm>
          <a:prstGeom prst="rect">
            <a:avLst/>
          </a:prstGeom>
        </p:spPr>
      </p:pic>
      <p:pic>
        <p:nvPicPr>
          <p:cNvPr id="4" name="Picture 3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4D00F3A0-839C-7009-A5F4-F94CE0B92D7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33" y="6184203"/>
            <a:ext cx="738877" cy="65815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166070" y="1702965"/>
            <a:ext cx="7860484" cy="1900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Linkage of </a:t>
            </a:r>
            <a:r>
              <a:rPr lang="en-US" sz="2800" dirty="0">
                <a:solidFill>
                  <a:prstClr val="black"/>
                </a:solidFill>
              </a:rPr>
              <a:t>FBOs to formal market agreements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Provision of </a:t>
            </a:r>
            <a:r>
              <a:rPr lang="en-US" sz="2800" dirty="0">
                <a:solidFill>
                  <a:prstClr val="black"/>
                </a:solidFill>
              </a:rPr>
              <a:t>technical support to ACIF grant awardees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Facilitation of </a:t>
            </a:r>
            <a:r>
              <a:rPr lang="en-US" sz="2800" dirty="0">
                <a:solidFill>
                  <a:prstClr val="black"/>
                </a:solidFill>
              </a:rPr>
              <a:t>contract farming initiatives</a:t>
            </a:r>
          </a:p>
        </p:txBody>
      </p:sp>
    </p:spTree>
    <p:extLst>
      <p:ext uri="{BB962C8B-B14F-4D97-AF65-F5344CB8AC3E}">
        <p14:creationId xmlns:p14="http://schemas.microsoft.com/office/powerpoint/2010/main" val="2005841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2F5AAF55-82FC-6D41-F4DF-A6CDE01A1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33" y="1042389"/>
            <a:ext cx="638836" cy="563274"/>
          </a:xfrm>
          <a:prstGeom prst="rect">
            <a:avLst/>
          </a:prstGeom>
        </p:spPr>
      </p:pic>
      <p:sp>
        <p:nvSpPr>
          <p:cNvPr id="66" name="Google Shape;1371;p47">
            <a:extLst>
              <a:ext uri="{FF2B5EF4-FFF2-40B4-BE49-F238E27FC236}">
                <a16:creationId xmlns:a16="http://schemas.microsoft.com/office/drawing/2014/main" id="{5DBDF2DF-A905-FB7B-B33B-431E42928F16}"/>
              </a:ext>
            </a:extLst>
          </p:cNvPr>
          <p:cNvSpPr/>
          <p:nvPr/>
        </p:nvSpPr>
        <p:spPr>
          <a:xfrm>
            <a:off x="-12333" y="95814"/>
            <a:ext cx="12216664" cy="915725"/>
          </a:xfrm>
          <a:custGeom>
            <a:avLst/>
            <a:gdLst/>
            <a:ahLst/>
            <a:cxnLst/>
            <a:rect l="l" t="t" r="r" b="b"/>
            <a:pathLst>
              <a:path w="734" h="500" extrusionOk="0">
                <a:moveTo>
                  <a:pt x="699" y="500"/>
                </a:moveTo>
                <a:cubicBezTo>
                  <a:pt x="0" y="500"/>
                  <a:pt x="0" y="500"/>
                  <a:pt x="0" y="50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5"/>
                  <a:pt x="15" y="0"/>
                  <a:pt x="35" y="0"/>
                </a:cubicBezTo>
                <a:cubicBezTo>
                  <a:pt x="699" y="0"/>
                  <a:pt x="699" y="0"/>
                  <a:pt x="699" y="0"/>
                </a:cubicBezTo>
                <a:cubicBezTo>
                  <a:pt x="718" y="0"/>
                  <a:pt x="734" y="15"/>
                  <a:pt x="734" y="35"/>
                </a:cubicBezTo>
                <a:cubicBezTo>
                  <a:pt x="734" y="465"/>
                  <a:pt x="734" y="465"/>
                  <a:pt x="734" y="465"/>
                </a:cubicBezTo>
                <a:cubicBezTo>
                  <a:pt x="734" y="484"/>
                  <a:pt x="718" y="500"/>
                  <a:pt x="699" y="50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 panose="02030602050306030303" pitchFamily="18" charset="0"/>
              </a:rPr>
              <a:t>Output 2: Strengthened business skills of smallholder producers to engage in commercial agriculture </a:t>
            </a: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D0488185-22C9-FD42-AEDF-A16A25A210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413" y="6538109"/>
            <a:ext cx="644748" cy="328820"/>
          </a:xfrm>
          <a:prstGeom prst="rect">
            <a:avLst/>
          </a:prstGeom>
        </p:spPr>
      </p:pic>
      <p:pic>
        <p:nvPicPr>
          <p:cNvPr id="3" name="Picture 2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5063EF14-97BD-A3C7-48FF-52B62BCB8D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553" y="6449381"/>
            <a:ext cx="404856" cy="417680"/>
          </a:xfrm>
          <a:prstGeom prst="rect">
            <a:avLst/>
          </a:prstGeom>
        </p:spPr>
      </p:pic>
      <p:pic>
        <p:nvPicPr>
          <p:cNvPr id="35" name="Picture 3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ACE5E933-8269-F228-201C-A33540BF01D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31" y="6484027"/>
            <a:ext cx="439878" cy="391822"/>
          </a:xfrm>
          <a:prstGeom prst="rect">
            <a:avLst/>
          </a:prstGeom>
        </p:spPr>
      </p:pic>
      <p:sp>
        <p:nvSpPr>
          <p:cNvPr id="48" name="Rectangle 3">
            <a:extLst>
              <a:ext uri="{FF2B5EF4-FFF2-40B4-BE49-F238E27FC236}">
                <a16:creationId xmlns:a16="http://schemas.microsoft.com/office/drawing/2014/main" id="{674CBE39-0B23-8C1D-7800-4F09C1BD9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009" y="43960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1157079" y="1784650"/>
            <a:ext cx="8867765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prstClr val="black"/>
                </a:solidFill>
              </a:rPr>
              <a:t>C</a:t>
            </a:r>
            <a:r>
              <a:rPr lang="en-US" sz="2800" dirty="0" smtClean="0">
                <a:solidFill>
                  <a:prstClr val="black"/>
                </a:solidFill>
              </a:rPr>
              <a:t>apacity building of </a:t>
            </a:r>
            <a:r>
              <a:rPr lang="en-US" sz="2800" dirty="0">
                <a:solidFill>
                  <a:prstClr val="black"/>
                </a:solidFill>
              </a:rPr>
              <a:t>farmers in market oriented </a:t>
            </a:r>
            <a:r>
              <a:rPr lang="en-US" sz="2800" dirty="0" smtClean="0">
                <a:solidFill>
                  <a:prstClr val="black"/>
                </a:solidFill>
              </a:rPr>
              <a:t>farming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062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2F5AAF55-82FC-6D41-F4DF-A6CDE01A1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89" y="1011539"/>
            <a:ext cx="805878" cy="710558"/>
          </a:xfrm>
          <a:prstGeom prst="rect">
            <a:avLst/>
          </a:prstGeom>
        </p:spPr>
      </p:pic>
      <p:sp>
        <p:nvSpPr>
          <p:cNvPr id="66" name="Google Shape;1371;p47">
            <a:extLst>
              <a:ext uri="{FF2B5EF4-FFF2-40B4-BE49-F238E27FC236}">
                <a16:creationId xmlns:a16="http://schemas.microsoft.com/office/drawing/2014/main" id="{5DBDF2DF-A905-FB7B-B33B-431E42928F16}"/>
              </a:ext>
            </a:extLst>
          </p:cNvPr>
          <p:cNvSpPr/>
          <p:nvPr/>
        </p:nvSpPr>
        <p:spPr>
          <a:xfrm>
            <a:off x="-12333" y="95814"/>
            <a:ext cx="12216664" cy="915725"/>
          </a:xfrm>
          <a:custGeom>
            <a:avLst/>
            <a:gdLst/>
            <a:ahLst/>
            <a:cxnLst/>
            <a:rect l="l" t="t" r="r" b="b"/>
            <a:pathLst>
              <a:path w="734" h="500" extrusionOk="0">
                <a:moveTo>
                  <a:pt x="699" y="500"/>
                </a:moveTo>
                <a:cubicBezTo>
                  <a:pt x="0" y="500"/>
                  <a:pt x="0" y="500"/>
                  <a:pt x="0" y="50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5"/>
                  <a:pt x="15" y="0"/>
                  <a:pt x="35" y="0"/>
                </a:cubicBezTo>
                <a:cubicBezTo>
                  <a:pt x="699" y="0"/>
                  <a:pt x="699" y="0"/>
                  <a:pt x="699" y="0"/>
                </a:cubicBezTo>
                <a:cubicBezTo>
                  <a:pt x="718" y="0"/>
                  <a:pt x="734" y="15"/>
                  <a:pt x="734" y="35"/>
                </a:cubicBezTo>
                <a:cubicBezTo>
                  <a:pt x="734" y="465"/>
                  <a:pt x="734" y="465"/>
                  <a:pt x="734" y="465"/>
                </a:cubicBezTo>
                <a:cubicBezTo>
                  <a:pt x="734" y="484"/>
                  <a:pt x="718" y="500"/>
                  <a:pt x="699" y="50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"/>
                <a:ea typeface="+mn-ea"/>
                <a:cs typeface="+mn-cs"/>
              </a:rPr>
              <a:t>Output 3: Strengthened FBOs skills for collective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"/>
                <a:ea typeface="+mn-ea"/>
                <a:cs typeface="+mn-cs"/>
              </a:rPr>
              <a:t>services &amp; market linkages</a:t>
            </a: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E10D176E-B527-7DB7-9DC6-9CD32D475E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3" name="Picture 2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DE89AB57-EA16-DBE1-E97B-98177592803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610" y="6150565"/>
            <a:ext cx="680052" cy="701592"/>
          </a:xfrm>
          <a:prstGeom prst="rect">
            <a:avLst/>
          </a:prstGeom>
        </p:spPr>
      </p:pic>
      <p:pic>
        <p:nvPicPr>
          <p:cNvPr id="4" name="Picture 3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9E8E43B9-4AF9-2E69-6699-093BEF411AA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142224" y="1659184"/>
            <a:ext cx="9949343" cy="3835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Capacity building of </a:t>
            </a:r>
            <a:r>
              <a:rPr lang="en-US" sz="2800" dirty="0">
                <a:solidFill>
                  <a:prstClr val="black"/>
                </a:solidFill>
              </a:rPr>
              <a:t>farmer </a:t>
            </a:r>
            <a:r>
              <a:rPr lang="en-US" sz="2800" dirty="0" smtClean="0">
                <a:solidFill>
                  <a:prstClr val="black"/>
                </a:solidFill>
              </a:rPr>
              <a:t>groups </a:t>
            </a:r>
            <a:r>
              <a:rPr lang="en-US" sz="2800" dirty="0">
                <a:solidFill>
                  <a:prstClr val="black"/>
                </a:solidFill>
              </a:rPr>
              <a:t>in FBO management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Maximization of usage of infrastructures </a:t>
            </a:r>
            <a:r>
              <a:rPr lang="en-US" sz="2800" dirty="0" err="1" smtClean="0">
                <a:solidFill>
                  <a:prstClr val="black"/>
                </a:solidFill>
              </a:rPr>
              <a:t>i.e</a:t>
            </a:r>
            <a:r>
              <a:rPr lang="en-US" sz="2800" dirty="0" smtClean="0">
                <a:solidFill>
                  <a:prstClr val="black"/>
                </a:solidFill>
              </a:rPr>
              <a:t> warehouses, Milk bulking houses, market sheds and honey collection centers among FBOs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Enhance collective </a:t>
            </a:r>
            <a:r>
              <a:rPr lang="en-US" sz="2800" dirty="0">
                <a:solidFill>
                  <a:prstClr val="black"/>
                </a:solidFill>
              </a:rPr>
              <a:t>marketing and </a:t>
            </a:r>
            <a:r>
              <a:rPr lang="en-US" sz="2800" dirty="0" smtClean="0">
                <a:solidFill>
                  <a:prstClr val="black"/>
                </a:solidFill>
              </a:rPr>
              <a:t>aggregation for FBOs</a:t>
            </a:r>
            <a:endParaRPr lang="en-US" sz="2800" dirty="0">
              <a:solidFill>
                <a:prstClr val="black"/>
              </a:solidFill>
            </a:endParaRP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prstClr val="black"/>
                </a:solidFill>
              </a:rPr>
              <a:t>Promote value addition initiatives among FBOs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prstClr val="black"/>
                </a:solidFill>
              </a:rPr>
              <a:t>Facilitate MBS certification of FBO value added products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Linkage of </a:t>
            </a:r>
            <a:r>
              <a:rPr lang="en-US" sz="2800" dirty="0">
                <a:solidFill>
                  <a:prstClr val="black"/>
                </a:solidFill>
              </a:rPr>
              <a:t>FBOs to input and output markets</a:t>
            </a:r>
          </a:p>
        </p:txBody>
      </p:sp>
    </p:spTree>
    <p:extLst>
      <p:ext uri="{BB962C8B-B14F-4D97-AF65-F5344CB8AC3E}">
        <p14:creationId xmlns:p14="http://schemas.microsoft.com/office/powerpoint/2010/main" val="830126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2F5AAF55-82FC-6D41-F4DF-A6CDE01A1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33" y="764324"/>
            <a:ext cx="838924" cy="739696"/>
          </a:xfrm>
          <a:prstGeom prst="rect">
            <a:avLst/>
          </a:prstGeom>
        </p:spPr>
      </p:pic>
      <p:sp>
        <p:nvSpPr>
          <p:cNvPr id="66" name="Google Shape;1371;p47">
            <a:extLst>
              <a:ext uri="{FF2B5EF4-FFF2-40B4-BE49-F238E27FC236}">
                <a16:creationId xmlns:a16="http://schemas.microsoft.com/office/drawing/2014/main" id="{5DBDF2DF-A905-FB7B-B33B-431E42928F16}"/>
              </a:ext>
            </a:extLst>
          </p:cNvPr>
          <p:cNvSpPr/>
          <p:nvPr/>
        </p:nvSpPr>
        <p:spPr>
          <a:xfrm>
            <a:off x="40536" y="48102"/>
            <a:ext cx="12216664" cy="870975"/>
          </a:xfrm>
          <a:custGeom>
            <a:avLst/>
            <a:gdLst/>
            <a:ahLst/>
            <a:cxnLst/>
            <a:rect l="l" t="t" r="r" b="b"/>
            <a:pathLst>
              <a:path w="734" h="500" extrusionOk="0">
                <a:moveTo>
                  <a:pt x="699" y="500"/>
                </a:moveTo>
                <a:cubicBezTo>
                  <a:pt x="0" y="500"/>
                  <a:pt x="0" y="500"/>
                  <a:pt x="0" y="50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5"/>
                  <a:pt x="15" y="0"/>
                  <a:pt x="35" y="0"/>
                </a:cubicBezTo>
                <a:cubicBezTo>
                  <a:pt x="699" y="0"/>
                  <a:pt x="699" y="0"/>
                  <a:pt x="699" y="0"/>
                </a:cubicBezTo>
                <a:cubicBezTo>
                  <a:pt x="718" y="0"/>
                  <a:pt x="734" y="15"/>
                  <a:pt x="734" y="35"/>
                </a:cubicBezTo>
                <a:cubicBezTo>
                  <a:pt x="734" y="465"/>
                  <a:pt x="734" y="465"/>
                  <a:pt x="734" y="465"/>
                </a:cubicBezTo>
                <a:cubicBezTo>
                  <a:pt x="734" y="484"/>
                  <a:pt x="718" y="500"/>
                  <a:pt x="699" y="50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"/>
                <a:ea typeface="+mn-ea"/>
                <a:cs typeface="+mn-cs"/>
              </a:rPr>
              <a:t>Output 4: Smallholder producers’ and FBOs access to financial services increased.</a:t>
            </a: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F6D2C1F2-0ED2-D7C8-358F-4E2FF0561A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4" name="Picture 3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BF708AA1-3072-0F8D-DA5B-E34F7D0DA70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197" y="6088711"/>
            <a:ext cx="680052" cy="701592"/>
          </a:xfrm>
          <a:prstGeom prst="rect">
            <a:avLst/>
          </a:prstGeom>
        </p:spPr>
      </p:pic>
      <p:pic>
        <p:nvPicPr>
          <p:cNvPr id="5" name="Picture 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68C0EB85-F75E-D50B-8C42-601EA0A3712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54791" y="1381260"/>
            <a:ext cx="9857950" cy="3319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Linkage of </a:t>
            </a:r>
            <a:r>
              <a:rPr lang="en-US" sz="2800" dirty="0">
                <a:solidFill>
                  <a:prstClr val="black"/>
                </a:solidFill>
              </a:rPr>
              <a:t>FBOs and youth clubs to microfinance institutions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Establishment and Strengthening of </a:t>
            </a:r>
            <a:r>
              <a:rPr lang="en-US" sz="2800" dirty="0">
                <a:solidFill>
                  <a:prstClr val="black"/>
                </a:solidFill>
              </a:rPr>
              <a:t>Village Savings and Loans groups within the target FBOs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Build </a:t>
            </a:r>
            <a:r>
              <a:rPr lang="en-US" sz="2800" dirty="0">
                <a:solidFill>
                  <a:prstClr val="black"/>
                </a:solidFill>
              </a:rPr>
              <a:t>FBOs in financial literacy 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Linkage of </a:t>
            </a:r>
            <a:r>
              <a:rPr lang="en-US" sz="2800" dirty="0">
                <a:solidFill>
                  <a:prstClr val="black"/>
                </a:solidFill>
              </a:rPr>
              <a:t>FBOs to benefit from financial products promoted by FARMSE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Explore </a:t>
            </a:r>
            <a:r>
              <a:rPr lang="en-US" sz="2800" dirty="0">
                <a:solidFill>
                  <a:prstClr val="black"/>
                </a:solidFill>
              </a:rPr>
              <a:t>digital </a:t>
            </a:r>
            <a:r>
              <a:rPr lang="en-US" sz="2800" dirty="0" smtClean="0">
                <a:solidFill>
                  <a:prstClr val="black"/>
                </a:solidFill>
              </a:rPr>
              <a:t>financing with FBOs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47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2F5AAF55-82FC-6D41-F4DF-A6CDE01A1E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5108"/>
            <a:ext cx="880906" cy="776710"/>
          </a:xfrm>
          <a:prstGeom prst="rect">
            <a:avLst/>
          </a:prstGeom>
        </p:spPr>
      </p:pic>
      <p:sp>
        <p:nvSpPr>
          <p:cNvPr id="66" name="Google Shape;1371;p47">
            <a:extLst>
              <a:ext uri="{FF2B5EF4-FFF2-40B4-BE49-F238E27FC236}">
                <a16:creationId xmlns:a16="http://schemas.microsoft.com/office/drawing/2014/main" id="{5DBDF2DF-A905-FB7B-B33B-431E42928F16}"/>
              </a:ext>
            </a:extLst>
          </p:cNvPr>
          <p:cNvSpPr/>
          <p:nvPr/>
        </p:nvSpPr>
        <p:spPr>
          <a:xfrm>
            <a:off x="0" y="328316"/>
            <a:ext cx="12204331" cy="854532"/>
          </a:xfrm>
          <a:custGeom>
            <a:avLst/>
            <a:gdLst/>
            <a:ahLst/>
            <a:cxnLst/>
            <a:rect l="l" t="t" r="r" b="b"/>
            <a:pathLst>
              <a:path w="734" h="500" extrusionOk="0">
                <a:moveTo>
                  <a:pt x="699" y="500"/>
                </a:moveTo>
                <a:cubicBezTo>
                  <a:pt x="0" y="500"/>
                  <a:pt x="0" y="500"/>
                  <a:pt x="0" y="500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15"/>
                  <a:pt x="15" y="0"/>
                  <a:pt x="35" y="0"/>
                </a:cubicBezTo>
                <a:cubicBezTo>
                  <a:pt x="699" y="0"/>
                  <a:pt x="699" y="0"/>
                  <a:pt x="699" y="0"/>
                </a:cubicBezTo>
                <a:cubicBezTo>
                  <a:pt x="718" y="0"/>
                  <a:pt x="734" y="15"/>
                  <a:pt x="734" y="35"/>
                </a:cubicBezTo>
                <a:cubicBezTo>
                  <a:pt x="734" y="465"/>
                  <a:pt x="734" y="465"/>
                  <a:pt x="734" y="465"/>
                </a:cubicBezTo>
                <a:cubicBezTo>
                  <a:pt x="734" y="484"/>
                  <a:pt x="718" y="500"/>
                  <a:pt x="699" y="50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lvl="0" algn="ctr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"/>
                <a:ea typeface="+mn-ea"/>
                <a:cs typeface="+mn-cs"/>
              </a:rPr>
              <a:t>Output 5: </a:t>
            </a:r>
            <a:r>
              <a:rPr lang="en-GB" sz="2800" b="1" dirty="0">
                <a:solidFill>
                  <a:schemeClr val="bg1"/>
                </a:solidFill>
              </a:rPr>
              <a:t>Production skills of smallholder producers to engage in commercial agriculture strengthened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pic>
        <p:nvPicPr>
          <p:cNvPr id="2" name="Picture 1" descr="A black and white logo&#10;&#10;Description automatically generated">
            <a:extLst>
              <a:ext uri="{FF2B5EF4-FFF2-40B4-BE49-F238E27FC236}">
                <a16:creationId xmlns:a16="http://schemas.microsoft.com/office/drawing/2014/main" id="{E13DC199-490E-9717-3A8B-94BFE793FE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567" y="6243545"/>
            <a:ext cx="1083006" cy="552333"/>
          </a:xfrm>
          <a:prstGeom prst="rect">
            <a:avLst/>
          </a:prstGeom>
        </p:spPr>
      </p:pic>
      <p:pic>
        <p:nvPicPr>
          <p:cNvPr id="4" name="Picture 3" descr="A lion and cheetah with a shield and a bird&#10;&#10;Description automatically generated">
            <a:extLst>
              <a:ext uri="{FF2B5EF4-FFF2-40B4-BE49-F238E27FC236}">
                <a16:creationId xmlns:a16="http://schemas.microsoft.com/office/drawing/2014/main" id="{359133DD-B2B8-0CA2-FE40-806622E849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710" y="6115675"/>
            <a:ext cx="680052" cy="701592"/>
          </a:xfrm>
          <a:prstGeom prst="rect">
            <a:avLst/>
          </a:prstGeom>
        </p:spPr>
      </p:pic>
      <p:pic>
        <p:nvPicPr>
          <p:cNvPr id="5" name="Picture 4" descr="A logo with blue and yellow lines&#10;&#10;Description automatically generated">
            <a:extLst>
              <a:ext uri="{FF2B5EF4-FFF2-40B4-BE49-F238E27FC236}">
                <a16:creationId xmlns:a16="http://schemas.microsoft.com/office/drawing/2014/main" id="{30CEAC7D-43F3-6CE5-DC28-81742EE9A93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4" y="6168051"/>
            <a:ext cx="738877" cy="65815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15068" y="1593399"/>
            <a:ext cx="10419125" cy="306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Improve commodity productivity and quality </a:t>
            </a:r>
            <a:endParaRPr lang="en-US" sz="2800" dirty="0">
              <a:solidFill>
                <a:prstClr val="black"/>
              </a:solidFill>
            </a:endParaRP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prstClr val="black"/>
                </a:solidFill>
              </a:rPr>
              <a:t>Promote youth involvement in value chain development  </a:t>
            </a:r>
            <a:r>
              <a:rPr lang="en-US" sz="2800" dirty="0" smtClean="0">
                <a:solidFill>
                  <a:prstClr val="black"/>
                </a:solidFill>
              </a:rPr>
              <a:t>  </a:t>
            </a:r>
            <a:endParaRPr lang="en-US" sz="2800" dirty="0">
              <a:solidFill>
                <a:prstClr val="black"/>
              </a:solidFill>
            </a:endParaRP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Identification and Promotion of effective post- harvest handling</a:t>
            </a:r>
            <a:endParaRPr lang="en-US" sz="2800" dirty="0">
              <a:solidFill>
                <a:prstClr val="black"/>
              </a:solidFill>
            </a:endParaRP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prstClr val="black"/>
                </a:solidFill>
              </a:rPr>
              <a:t>Participate in </a:t>
            </a:r>
            <a:r>
              <a:rPr lang="en-US" sz="2800" dirty="0">
                <a:solidFill>
                  <a:prstClr val="black"/>
                </a:solidFill>
              </a:rPr>
              <a:t>research on technologies that enhance productivity 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prstClr val="black"/>
                </a:solidFill>
              </a:rPr>
              <a:t>Promote adoption of improved technologies </a:t>
            </a:r>
            <a:r>
              <a:rPr lang="en-US" sz="2800" dirty="0" smtClean="0">
                <a:solidFill>
                  <a:prstClr val="black"/>
                </a:solidFill>
              </a:rPr>
              <a:t>among </a:t>
            </a:r>
            <a:r>
              <a:rPr lang="en-US" sz="2800" dirty="0">
                <a:solidFill>
                  <a:prstClr val="black"/>
                </a:solidFill>
              </a:rPr>
              <a:t>farmers 	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prstClr val="black"/>
                </a:solidFill>
              </a:rPr>
              <a:t>Promote labor saving technologies among farmers </a:t>
            </a:r>
          </a:p>
        </p:txBody>
      </p:sp>
    </p:spTree>
    <p:extLst>
      <p:ext uri="{BB962C8B-B14F-4D97-AF65-F5344CB8AC3E}">
        <p14:creationId xmlns:p14="http://schemas.microsoft.com/office/powerpoint/2010/main" val="2375964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5900</TotalTime>
  <Words>658</Words>
  <Application>Microsoft Office PowerPoint</Application>
  <PresentationFormat>Widescreen</PresentationFormat>
  <Paragraphs>130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Abadi</vt:lpstr>
      <vt:lpstr>Arial</vt:lpstr>
      <vt:lpstr>Calibri</vt:lpstr>
      <vt:lpstr>Calibri Light</vt:lpstr>
      <vt:lpstr>Constantia</vt:lpstr>
      <vt:lpstr>Lato </vt:lpstr>
      <vt:lpstr>Noto Sans Symbols</vt:lpstr>
      <vt:lpstr>Times New Roman</vt:lpstr>
      <vt:lpstr>Wingdings</vt:lpstr>
      <vt:lpstr>Office Theme</vt:lpstr>
      <vt:lpstr>1_Office Theme</vt:lpstr>
      <vt:lpstr>2_Office Theme</vt:lpstr>
      <vt:lpstr>PowerPoint Presentation</vt:lpstr>
      <vt:lpstr>TRADE Geographical Targeting  and  Commodities</vt:lpstr>
      <vt:lpstr>Technical SP engagement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Transforming Agriculture through Diversification and Entrepreneurship (TRADE)</dc:title>
  <dc:creator>Peter Nahuwo</dc:creator>
  <cp:lastModifiedBy>HP</cp:lastModifiedBy>
  <cp:revision>538</cp:revision>
  <dcterms:created xsi:type="dcterms:W3CDTF">2021-11-09T16:26:30Z</dcterms:created>
  <dcterms:modified xsi:type="dcterms:W3CDTF">2024-02-14T06:29:41Z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567978</vt:lpwstr>
  </property>
  <property fmtid="{D5CDD505-2E9C-101B-9397-08002B2CF9AE}" pid="3" name="NXPowerLiteSettings">
    <vt:lpwstr>E700052003A000</vt:lpwstr>
  </property>
  <property fmtid="{D5CDD505-2E9C-101B-9397-08002B2CF9AE}" pid="4" name="NXPowerLiteVersion">
    <vt:lpwstr>D9.1.4</vt:lpwstr>
  </property>
</Properties>
</file>