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</p:sldMasterIdLst>
  <p:sldIdLst>
    <p:sldId id="285" r:id="rId3"/>
    <p:sldId id="284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64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6" r:id="rId30"/>
  </p:sldIdLst>
  <p:sldSz cx="12192000" cy="6858000"/>
  <p:notesSz cx="6858000" cy="9144000"/>
  <p:defaultTextStyle>
    <a:defPPr>
      <a:defRPr lang="ar-JO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  <a:srgbClr val="E0A9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166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5105EF3-FFFF-51A3-8EAC-E64D1AE10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1C7A3222-8AA1-416D-1A47-45D6CA6435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JO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3C4B2E3-5FAB-5B81-0BE0-B5FE4DF0F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1BBE-890F-40BF-BE9F-92B6800C37DB}" type="datetimeFigureOut">
              <a:rPr lang="ar-JO" smtClean="0"/>
              <a:t>11/09/1447</a:t>
            </a:fld>
            <a:endParaRPr lang="ar-JO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5C4150-B73D-C074-90D6-5C5416728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6FD8A4B-CB2D-E0B8-2391-97E39137C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133C4-B329-4B10-9AD4-088F449B6786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892984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F09D075-7C95-AFA3-8FD9-4C6179B2C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8181858-1771-ED76-DAB3-7CA4BAF445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5ADB92C-CC9B-F3AF-BF02-9B211ECB4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1BBE-890F-40BF-BE9F-92B6800C37DB}" type="datetimeFigureOut">
              <a:rPr lang="ar-JO" smtClean="0"/>
              <a:t>11/09/1447</a:t>
            </a:fld>
            <a:endParaRPr lang="ar-JO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3EF35F2-D62F-10D8-38D1-53F4C7A9B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AB7B41E-2E09-752F-79F2-8AC5FEC45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133C4-B329-4B10-9AD4-088F449B6786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810302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A973A086-E97E-684F-4C1E-198D03228A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6F695A5-6095-FDDA-3085-079649B0EE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8F67184-64E3-7A75-3D36-F6D2A0251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1BBE-890F-40BF-BE9F-92B6800C37DB}" type="datetimeFigureOut">
              <a:rPr lang="ar-JO" smtClean="0"/>
              <a:t>11/09/1447</a:t>
            </a:fld>
            <a:endParaRPr lang="ar-JO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058E302-53A6-0059-5C99-61413BA8E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B6DF78F-B94F-7AE4-F405-79FA075C0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133C4-B329-4B10-9AD4-088F449B6786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982551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27FD8C8-1F4D-9B3A-1C92-5ABCF302A2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3755CAF-BDC1-0CE1-7C2F-DBC0C9B29E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JO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6AB6747-B8BF-62BB-BA60-F68A12C71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7488D8-EB0E-423F-81C1-0F7BC0B04D81}" type="datetimeFigureOut">
              <a:rPr kumimoji="0" 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11/09/1447</a:t>
            </a:fld>
            <a:endParaRPr kumimoji="0" lang="ar-J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B43EF66-7BBC-2B6B-0A55-F50D9F2F1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FD614FB-4F9D-1FBD-BB89-C7B264C7D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51D081-0B4F-410B-BD58-E9CBF16D179D}" type="slidenum">
              <a:rPr kumimoji="0" lang="ar-J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ar-JO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757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8B8C3DD-E1DD-8F7E-3690-A1CCB61DD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EE14791-8890-BF33-29AA-0FE0C192A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0ED6665-6919-3C4C-430D-7781CB506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1BBE-890F-40BF-BE9F-92B6800C37DB}" type="datetimeFigureOut">
              <a:rPr lang="ar-JO" smtClean="0"/>
              <a:t>11/09/1447</a:t>
            </a:fld>
            <a:endParaRPr lang="ar-JO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2E10B61-642A-52BF-AA3C-5F5ADC0F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D09F004-1B18-BBA1-A3D7-C93014C5B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133C4-B329-4B10-9AD4-088F449B6786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017649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7B35695-DE4D-0833-9D0A-99966E6E6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3B22A5C-B2CB-4B0B-5590-216EB278F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969B1E8-30CE-EE2B-63E0-517E9EB97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1BBE-890F-40BF-BE9F-92B6800C37DB}" type="datetimeFigureOut">
              <a:rPr lang="ar-JO" smtClean="0"/>
              <a:t>11/09/1447</a:t>
            </a:fld>
            <a:endParaRPr lang="ar-JO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A478DB4-65BC-3B07-A3BE-58D5F065B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5529333-C37B-A0AD-43E9-45D5336BE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133C4-B329-4B10-9AD4-088F449B6786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4056595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735067C-A8F5-189D-4FC5-221BC5C45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3C83CA2B-FC71-FC9E-5954-4FE408D2F8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A7AD92CB-98ED-5C38-C918-5E2267EEAF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683E53E-AB1A-EA5E-FE0C-7391AF745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1BBE-890F-40BF-BE9F-92B6800C37DB}" type="datetimeFigureOut">
              <a:rPr lang="ar-JO" smtClean="0"/>
              <a:t>11/09/1447</a:t>
            </a:fld>
            <a:endParaRPr lang="ar-JO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8920562-93AA-25A9-AE82-3E27DCF9A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D140F217-11AF-04CC-4866-BBFEF9280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133C4-B329-4B10-9AD4-088F449B6786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944763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45FDE79-2C2B-2C47-6CDD-C875DF0BF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0FB8C36-CAA9-8CC2-1A93-2E4E50E5D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FC85831-1A7B-6877-AD4B-460F98EC32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F8E5DBCC-5A43-75B5-CE12-107CB45DB6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F80107D7-4F19-1F0F-129D-055FBB21FB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873C9BA7-121B-9DB4-526C-1F67A7B27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1BBE-890F-40BF-BE9F-92B6800C37DB}" type="datetimeFigureOut">
              <a:rPr lang="ar-JO" smtClean="0"/>
              <a:t>11/09/1447</a:t>
            </a:fld>
            <a:endParaRPr lang="ar-JO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67AE892-3C6E-F1EE-2289-B0543A89A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AB4F91CF-1E9A-2AFA-F762-E15229376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133C4-B329-4B10-9AD4-088F449B6786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401278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223F6D0-80D7-433C-49CE-D39A025E3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09DA1662-7DEB-A2B3-8C55-7DBCC0F0F1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1BBE-890F-40BF-BE9F-92B6800C37DB}" type="datetimeFigureOut">
              <a:rPr lang="ar-JO" smtClean="0"/>
              <a:t>11/09/1447</a:t>
            </a:fld>
            <a:endParaRPr lang="ar-JO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4BACD182-43EF-1DB5-01D6-ABB2936C7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3C35D1A2-9632-B72B-2612-CF6AEC4D3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133C4-B329-4B10-9AD4-088F449B6786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4096616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22D647B7-24CE-E0C1-EBB2-32A82DF8A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1BBE-890F-40BF-BE9F-92B6800C37DB}" type="datetimeFigureOut">
              <a:rPr lang="ar-JO" smtClean="0"/>
              <a:t>11/09/1447</a:t>
            </a:fld>
            <a:endParaRPr lang="ar-JO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7A87F25-A379-A4BE-73B2-6DA92C7F0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29B25A2-5256-BDFA-76F8-527799043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133C4-B329-4B10-9AD4-088F449B6786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867310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AE99A9A-B26E-9369-4CF4-1A9B02F82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285CB29-7780-BE5B-3127-0E0A54C2D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9E3CCEE-FAD5-62F0-1A3D-DC844AD982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F0D25EE-AB81-DE6F-E914-0BD611AE4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1BBE-890F-40BF-BE9F-92B6800C37DB}" type="datetimeFigureOut">
              <a:rPr lang="ar-JO" smtClean="0"/>
              <a:t>11/09/1447</a:t>
            </a:fld>
            <a:endParaRPr lang="ar-JO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5CC0030-BC37-70B8-752D-85169F583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25A6871-9A35-F909-59F3-6F59E25FA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133C4-B329-4B10-9AD4-088F449B6786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889854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504EB55-453D-27F4-9086-B539E12CE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B48D466D-FB99-FB50-EE14-B4D49C7DA6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JO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32E2368-811C-D7D5-8016-8FACE2F70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0E6EAF3-6B35-A583-FC10-87FFAFB71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C1BBE-890F-40BF-BE9F-92B6800C37DB}" type="datetimeFigureOut">
              <a:rPr lang="ar-JO" smtClean="0"/>
              <a:t>11/09/1447</a:t>
            </a:fld>
            <a:endParaRPr lang="ar-JO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B9C76939-3AC7-2FCC-CD71-169FE5858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1072E03-339F-E3DD-D7AE-2B2429664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133C4-B329-4B10-9AD4-088F449B6786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537413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8823B011-88B4-8939-AEF5-B657221D9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272C562-D5D4-32F4-E71D-6DE0D434E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F5D852D-437B-98EA-6B5A-3CB9CA9A1E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9C1BBE-890F-40BF-BE9F-92B6800C37DB}" type="datetimeFigureOut">
              <a:rPr lang="ar-JO" smtClean="0"/>
              <a:t>11/09/1447</a:t>
            </a:fld>
            <a:endParaRPr lang="ar-JO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34BD6F5E-B114-1BA4-A093-D2F8C80A0D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ar-JO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900D745-4036-3A38-4592-58A9B59743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7133C4-B329-4B10-9AD4-088F449B6786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216757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JO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5EDBDDB1-16F1-3AB9-3C1F-18BCCE421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JO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8A169A7-ACD2-DD35-AC1D-259686DB57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JO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32C904A-7D77-FD64-253F-6DA0892ED1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488D8-EB0E-423F-81C1-0F7BC0B04D81}" type="datetimeFigureOut">
              <a:rPr lang="ar-JO" smtClean="0"/>
              <a:t>11/09/1447</a:t>
            </a:fld>
            <a:endParaRPr lang="ar-JO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2ED0721-47E3-D00E-EA35-13F772CDB2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JO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6F756B4-842E-0AE3-3F42-214812D5E3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1D081-0B4F-410B-BD58-E9CBF16D179D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201687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JO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lideszone.net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jpeg"/><Relationship Id="rId5" Type="http://schemas.openxmlformats.org/officeDocument/2006/relationships/hyperlink" Target="https://www.buymeacoffee.com/islamicpowerpoint" TargetMode="External"/><Relationship Id="rId4" Type="http://schemas.openxmlformats.org/officeDocument/2006/relationships/hyperlink" Target="https://www.youtube.com/@IslamicPowerPoin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26" Type="http://schemas.openxmlformats.org/officeDocument/2006/relationships/image" Target="../media/image52.png"/><Relationship Id="rId3" Type="http://schemas.openxmlformats.org/officeDocument/2006/relationships/image" Target="../media/image30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27.png"/><Relationship Id="rId2" Type="http://schemas.openxmlformats.org/officeDocument/2006/relationships/image" Target="../media/image4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Relationship Id="rId27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47231096-3489-F4AD-F18F-68663C9D5171}"/>
              </a:ext>
            </a:extLst>
          </p:cNvPr>
          <p:cNvSpPr txBox="1"/>
          <p:nvPr/>
        </p:nvSpPr>
        <p:spPr>
          <a:xfrm>
            <a:off x="1093076" y="2409183"/>
            <a:ext cx="10005848" cy="276998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</a:rPr>
              <a:t>باشتراككم في قناة البوربوينت الإسلامي، سيشجعنا هذا على تقديم المزيد من عروض البوربوينت المجانية الهادفة والعالية الجودة، شكرًا لكم.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ar-JO" sz="24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</a:rPr>
              <a:t>جميع الحقوق محفوظة.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https://www.slideszone.net</a:t>
            </a:r>
            <a:endParaRPr kumimoji="0" lang="en-US" sz="2400" b="1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 Jannat LT" panose="01000000000000000000" pitchFamily="2" charset="-78"/>
              <a:ea typeface="+mn-ea"/>
              <a:cs typeface="A Jannat LT" panose="01000000000000000000" pitchFamily="2" charset="-78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https://www.youtube.com/@IslamicPowerPoint</a:t>
            </a:r>
            <a:endParaRPr kumimoji="0" lang="en-US" sz="2400" b="1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 Jannat LT" panose="01000000000000000000" pitchFamily="2" charset="-78"/>
              <a:ea typeface="+mn-ea"/>
              <a:cs typeface="A Jannat LT" panose="01000000000000000000" pitchFamily="2" charset="-7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 Jannat LT" panose="01000000000000000000" pitchFamily="2" charset="-78"/>
                <a:ea typeface="+mn-ea"/>
                <a:cs typeface="A Jannat LT" panose="01000000000000000000" pitchFamily="2" charset="-7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https://www.buymeacoffee.com/islamicpowerpoint</a:t>
            </a:r>
            <a:endParaRPr kumimoji="0" lang="en-US" sz="2400" b="1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 Jannat LT" panose="01000000000000000000" pitchFamily="2" charset="-78"/>
              <a:ea typeface="+mn-ea"/>
              <a:cs typeface="A Jannat LT" panose="01000000000000000000" pitchFamily="2" charset="-78"/>
            </a:endParaRPr>
          </a:p>
        </p:txBody>
      </p:sp>
      <p:pic>
        <p:nvPicPr>
          <p:cNvPr id="5" name="Picture 4" descr="الصورة الرمزية">
            <a:extLst>
              <a:ext uri="{FF2B5EF4-FFF2-40B4-BE49-F238E27FC236}">
                <a16:creationId xmlns:a16="http://schemas.microsoft.com/office/drawing/2014/main" id="{56E85222-AC2F-36ED-F022-2231350A7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900" y="1445400"/>
            <a:ext cx="838200" cy="838200"/>
          </a:xfrm>
          <a:prstGeom prst="flowChartConnector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65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7CB0D8-371E-6875-27B3-5399F83C0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243D0378-2450-036C-E878-301CFB775B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925" y="3429000"/>
            <a:ext cx="3032441" cy="30324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24C7F5FA-36C6-A535-06A2-D11868B9F0B0}"/>
              </a:ext>
            </a:extLst>
          </p:cNvPr>
          <p:cNvSpPr txBox="1"/>
          <p:nvPr/>
        </p:nvSpPr>
        <p:spPr>
          <a:xfrm>
            <a:off x="4210050" y="2596661"/>
            <a:ext cx="7256584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إماطة الأذى عن الطريق</a:t>
            </a: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600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EAEA850A-1403-8E95-C811-48191E039165}"/>
              </a:ext>
            </a:extLst>
          </p:cNvPr>
          <p:cNvSpPr txBox="1"/>
          <p:nvPr/>
        </p:nvSpPr>
        <p:spPr>
          <a:xfrm>
            <a:off x="3977053" y="3217984"/>
            <a:ext cx="7722580" cy="183127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>
              <a:spcAft>
                <a:spcPts val="600"/>
              </a:spcAft>
            </a:pP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عمل بسيط لكنه عبادة</a:t>
            </a: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لله تعالى</a:t>
            </a: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ar-JO" sz="3600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Aft>
                <a:spcPts val="600"/>
              </a:spcAft>
            </a:pP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قال ﷺ:</a:t>
            </a: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«إماطة الأذى عن الطريق صدقة»</a:t>
            </a: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رواه الترمذي.</a:t>
            </a:r>
            <a:endParaRPr lang="ar-SA" sz="3600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EF06D63A-0EE1-F2DD-D162-0226733D727B}"/>
              </a:ext>
            </a:extLst>
          </p:cNvPr>
          <p:cNvSpPr txBox="1"/>
          <p:nvPr/>
        </p:nvSpPr>
        <p:spPr>
          <a:xfrm>
            <a:off x="1" y="6486841"/>
            <a:ext cx="1130300" cy="37115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E0A94A">
              <a:alpha val="33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tIns="0" rtlCol="1">
            <a:noAutofit/>
          </a:bodyPr>
          <a:lstStyle/>
          <a:p>
            <a:pPr algn="ctr"/>
            <a:r>
              <a:rPr lang="en-US" b="1" dirty="0"/>
              <a:t>25/8</a:t>
            </a:r>
            <a:endParaRPr lang="ar-JO" b="1" dirty="0"/>
          </a:p>
        </p:txBody>
      </p:sp>
    </p:spTree>
    <p:extLst>
      <p:ext uri="{BB962C8B-B14F-4D97-AF65-F5344CB8AC3E}">
        <p14:creationId xmlns:p14="http://schemas.microsoft.com/office/powerpoint/2010/main" val="23628362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0A3023-A2C9-CCAF-AC52-1CDA12E881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E0D24146-E5B6-D8DD-8C52-3E8D8FF89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925" y="3429000"/>
            <a:ext cx="3032441" cy="30324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FC44B382-59E6-13B6-3413-FA03F6D02D94}"/>
              </a:ext>
            </a:extLst>
          </p:cNvPr>
          <p:cNvSpPr txBox="1"/>
          <p:nvPr/>
        </p:nvSpPr>
        <p:spPr>
          <a:xfrm>
            <a:off x="4210050" y="2596661"/>
            <a:ext cx="7256584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برّ الوالدين</a:t>
            </a: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600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FB227B0A-1919-71D8-CC6A-68266B0BE858}"/>
              </a:ext>
            </a:extLst>
          </p:cNvPr>
          <p:cNvSpPr txBox="1"/>
          <p:nvPr/>
        </p:nvSpPr>
        <p:spPr>
          <a:xfrm>
            <a:off x="3977053" y="3217984"/>
            <a:ext cx="7722580" cy="127727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>
              <a:spcAft>
                <a:spcPts val="600"/>
              </a:spcAft>
            </a:pP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من أعظم القربات بعد التوحيد.</a:t>
            </a:r>
            <a:endParaRPr lang="en-US" sz="3600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Aft>
                <a:spcPts val="600"/>
              </a:spcAft>
            </a:pP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﴿وَبِالْوَالِدَيْنِ إِحْسَانًا﴾</a:t>
            </a: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الإسراء: 23</a:t>
            </a: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ar-SA" sz="3600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81D466D1-681D-132C-1B41-9B5940210CCC}"/>
              </a:ext>
            </a:extLst>
          </p:cNvPr>
          <p:cNvSpPr txBox="1"/>
          <p:nvPr/>
        </p:nvSpPr>
        <p:spPr>
          <a:xfrm>
            <a:off x="1" y="6486841"/>
            <a:ext cx="1130300" cy="37115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E0A94A">
              <a:alpha val="33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tIns="0" rtlCol="1">
            <a:noAutofit/>
          </a:bodyPr>
          <a:lstStyle/>
          <a:p>
            <a:pPr algn="ctr"/>
            <a:r>
              <a:rPr lang="en-US" b="1" dirty="0"/>
              <a:t>25/9</a:t>
            </a:r>
            <a:endParaRPr lang="ar-JO" b="1" dirty="0"/>
          </a:p>
        </p:txBody>
      </p:sp>
    </p:spTree>
    <p:extLst>
      <p:ext uri="{BB962C8B-B14F-4D97-AF65-F5344CB8AC3E}">
        <p14:creationId xmlns:p14="http://schemas.microsoft.com/office/powerpoint/2010/main" val="9972150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D3C475-697F-AD40-2642-A3ED1A7AB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27E888DE-8618-AF6C-EAD4-83B0DE1E93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925" y="3429000"/>
            <a:ext cx="3032441" cy="30324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A0C662E7-ACFB-52C5-0467-8858AB087285}"/>
              </a:ext>
            </a:extLst>
          </p:cNvPr>
          <p:cNvSpPr txBox="1"/>
          <p:nvPr/>
        </p:nvSpPr>
        <p:spPr>
          <a:xfrm>
            <a:off x="4210050" y="2596661"/>
            <a:ext cx="7256584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صلة الرحم</a:t>
            </a: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600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E5AFD9B8-DF7F-0FB1-5205-FD18EC8983DA}"/>
              </a:ext>
            </a:extLst>
          </p:cNvPr>
          <p:cNvSpPr txBox="1"/>
          <p:nvPr/>
        </p:nvSpPr>
        <p:spPr>
          <a:xfrm>
            <a:off x="3977053" y="3217984"/>
            <a:ext cx="7722580" cy="246221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>
              <a:spcAft>
                <a:spcPts val="600"/>
              </a:spcAft>
            </a:pP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سبب في بركة الرزق وطول العمر.</a:t>
            </a:r>
            <a:endParaRPr lang="en-US" sz="3600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Aft>
                <a:spcPts val="600"/>
              </a:spcAft>
            </a:pP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قال ﷺ:</a:t>
            </a:r>
            <a:r>
              <a:rPr lang="en-US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«من أحب أن يُبسط له في رزقه ويُنسأ له في أثره فليصل رحمه»</a:t>
            </a: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متفق عليه.</a:t>
            </a:r>
            <a:endParaRPr lang="ar-SA" sz="3600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Aft>
                <a:spcPts val="600"/>
              </a:spcAft>
            </a:pP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ar-SA" sz="3600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2D2D42D5-7014-98DC-AF6D-4EDAE63398DE}"/>
              </a:ext>
            </a:extLst>
          </p:cNvPr>
          <p:cNvSpPr txBox="1"/>
          <p:nvPr/>
        </p:nvSpPr>
        <p:spPr>
          <a:xfrm>
            <a:off x="1" y="6486841"/>
            <a:ext cx="1130300" cy="37115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E0A94A">
              <a:alpha val="33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tIns="0" rtlCol="1">
            <a:noAutofit/>
          </a:bodyPr>
          <a:lstStyle/>
          <a:p>
            <a:pPr algn="ctr"/>
            <a:r>
              <a:rPr lang="en-US" b="1" dirty="0"/>
              <a:t>25/10</a:t>
            </a:r>
            <a:endParaRPr lang="ar-JO" b="1" dirty="0"/>
          </a:p>
        </p:txBody>
      </p:sp>
    </p:spTree>
    <p:extLst>
      <p:ext uri="{BB962C8B-B14F-4D97-AF65-F5344CB8AC3E}">
        <p14:creationId xmlns:p14="http://schemas.microsoft.com/office/powerpoint/2010/main" val="23060176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7D87C0-D7E1-EA88-58FA-265EB8DFA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E9C22E32-BF99-86E2-43EC-AF4E54E514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925" y="3429000"/>
            <a:ext cx="3032441" cy="30324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2DFE776E-5EC6-A430-BEFD-89CDB8E3597B}"/>
              </a:ext>
            </a:extLst>
          </p:cNvPr>
          <p:cNvSpPr txBox="1"/>
          <p:nvPr/>
        </p:nvSpPr>
        <p:spPr>
          <a:xfrm>
            <a:off x="4210050" y="2596661"/>
            <a:ext cx="7256584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الدعاء بظهر الغيب</a:t>
            </a: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600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AC52DA2-98C0-4910-F321-5FC9331D12A5}"/>
              </a:ext>
            </a:extLst>
          </p:cNvPr>
          <p:cNvSpPr txBox="1"/>
          <p:nvPr/>
        </p:nvSpPr>
        <p:spPr>
          <a:xfrm>
            <a:off x="3977053" y="3217984"/>
            <a:ext cx="7722580" cy="183127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>
              <a:spcAft>
                <a:spcPts val="600"/>
              </a:spcAft>
            </a:pP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أجر مضاعف دون أن يعلم الشخص.</a:t>
            </a:r>
            <a:endParaRPr lang="en-US" sz="3600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Aft>
                <a:spcPts val="600"/>
              </a:spcAft>
            </a:pP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قال ﷺ:</a:t>
            </a:r>
            <a:r>
              <a:rPr lang="en-US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«دعوة المرء المسلم لأخيه بظهر الغيب مستجابة»</a:t>
            </a: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رواه مسلم.</a:t>
            </a:r>
            <a:endParaRPr lang="ar-SA" sz="3600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3643544D-2B9A-24A4-DE3B-8915BEA5B6E2}"/>
              </a:ext>
            </a:extLst>
          </p:cNvPr>
          <p:cNvSpPr txBox="1"/>
          <p:nvPr/>
        </p:nvSpPr>
        <p:spPr>
          <a:xfrm>
            <a:off x="1" y="6486841"/>
            <a:ext cx="1130300" cy="37115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E0A94A">
              <a:alpha val="33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tIns="0" rtlCol="1">
            <a:noAutofit/>
          </a:bodyPr>
          <a:lstStyle/>
          <a:p>
            <a:pPr algn="ctr"/>
            <a:r>
              <a:rPr lang="en-US" b="1" dirty="0"/>
              <a:t>25/11</a:t>
            </a:r>
            <a:endParaRPr lang="ar-JO" b="1" dirty="0"/>
          </a:p>
        </p:txBody>
      </p:sp>
    </p:spTree>
    <p:extLst>
      <p:ext uri="{BB962C8B-B14F-4D97-AF65-F5344CB8AC3E}">
        <p14:creationId xmlns:p14="http://schemas.microsoft.com/office/powerpoint/2010/main" val="39029515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287270-4DFA-531B-C7C9-8F9A63DA2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31CAE647-DABB-E03D-7E04-2ACFC09F63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925" y="3429000"/>
            <a:ext cx="3032441" cy="30324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3FD1166B-7265-7E67-800A-EA40FB71389C}"/>
              </a:ext>
            </a:extLst>
          </p:cNvPr>
          <p:cNvSpPr txBox="1"/>
          <p:nvPr/>
        </p:nvSpPr>
        <p:spPr>
          <a:xfrm>
            <a:off x="4210050" y="2596661"/>
            <a:ext cx="7256584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تعليم الخير</a:t>
            </a: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600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89596AA4-6F34-5360-01F4-8283FCAA9D53}"/>
              </a:ext>
            </a:extLst>
          </p:cNvPr>
          <p:cNvSpPr txBox="1"/>
          <p:nvPr/>
        </p:nvSpPr>
        <p:spPr>
          <a:xfrm>
            <a:off x="3977053" y="3217984"/>
            <a:ext cx="7722580" cy="183127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>
              <a:spcAft>
                <a:spcPts val="600"/>
              </a:spcAft>
            </a:pP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نشر العلم صدقة جارية.</a:t>
            </a:r>
            <a:endParaRPr lang="en-US" sz="3600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Aft>
                <a:spcPts val="600"/>
              </a:spcAft>
            </a:pP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قال ﷺ:</a:t>
            </a:r>
            <a:r>
              <a:rPr lang="en-US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«خيركم من تعلم القرآن وعلمه»</a:t>
            </a: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رواه البخاري.</a:t>
            </a:r>
            <a:endParaRPr lang="ar-SA" sz="3600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0AE2F546-1A8D-D632-C669-182F8D487C11}"/>
              </a:ext>
            </a:extLst>
          </p:cNvPr>
          <p:cNvSpPr txBox="1"/>
          <p:nvPr/>
        </p:nvSpPr>
        <p:spPr>
          <a:xfrm>
            <a:off x="1" y="6486841"/>
            <a:ext cx="1130300" cy="37115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E0A94A">
              <a:alpha val="33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tIns="0" rtlCol="1">
            <a:noAutofit/>
          </a:bodyPr>
          <a:lstStyle/>
          <a:p>
            <a:pPr algn="ctr"/>
            <a:r>
              <a:rPr lang="en-US" b="1" dirty="0"/>
              <a:t>25/12</a:t>
            </a:r>
            <a:endParaRPr lang="ar-JO" b="1" dirty="0"/>
          </a:p>
        </p:txBody>
      </p:sp>
    </p:spTree>
    <p:extLst>
      <p:ext uri="{BB962C8B-B14F-4D97-AF65-F5344CB8AC3E}">
        <p14:creationId xmlns:p14="http://schemas.microsoft.com/office/powerpoint/2010/main" val="32376567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D124D6-3621-3541-3C5E-6A469A81B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E83ADE4F-3BD2-F20D-FAB4-F70A84EA1C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925" y="3429000"/>
            <a:ext cx="3032441" cy="30324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9FB58625-CF15-823B-13F7-3406ACCE06B6}"/>
              </a:ext>
            </a:extLst>
          </p:cNvPr>
          <p:cNvSpPr txBox="1"/>
          <p:nvPr/>
        </p:nvSpPr>
        <p:spPr>
          <a:xfrm>
            <a:off x="4210050" y="2596661"/>
            <a:ext cx="7256584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نشر تذكير نافع</a:t>
            </a: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600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49C7AC7D-DFC0-3AFC-A0A3-4FDB844CA920}"/>
              </a:ext>
            </a:extLst>
          </p:cNvPr>
          <p:cNvSpPr txBox="1"/>
          <p:nvPr/>
        </p:nvSpPr>
        <p:spPr>
          <a:xfrm>
            <a:off x="3977053" y="3217984"/>
            <a:ext cx="7722580" cy="127727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>
              <a:spcAft>
                <a:spcPts val="600"/>
              </a:spcAft>
            </a:pP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كلمة قد تغيّر حياة شخص.</a:t>
            </a:r>
            <a:endParaRPr lang="en-US" sz="3600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Aft>
                <a:spcPts val="600"/>
              </a:spcAft>
            </a:pP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قال ﷺ:</a:t>
            </a:r>
            <a:r>
              <a:rPr lang="en-US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«بلّغوا عني ولو آية»</a:t>
            </a: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رواه البخاري.</a:t>
            </a:r>
            <a:endParaRPr lang="ar-SA" sz="3600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66208A9F-9228-67D5-C2D2-48E69397BC72}"/>
              </a:ext>
            </a:extLst>
          </p:cNvPr>
          <p:cNvSpPr txBox="1"/>
          <p:nvPr/>
        </p:nvSpPr>
        <p:spPr>
          <a:xfrm>
            <a:off x="1" y="6486841"/>
            <a:ext cx="1130300" cy="37115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E0A94A">
              <a:alpha val="33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tIns="0" rtlCol="1">
            <a:noAutofit/>
          </a:bodyPr>
          <a:lstStyle/>
          <a:p>
            <a:pPr algn="ctr"/>
            <a:r>
              <a:rPr lang="en-US" b="1" dirty="0"/>
              <a:t>25/13</a:t>
            </a:r>
            <a:endParaRPr lang="ar-JO" b="1" dirty="0"/>
          </a:p>
        </p:txBody>
      </p:sp>
    </p:spTree>
    <p:extLst>
      <p:ext uri="{BB962C8B-B14F-4D97-AF65-F5344CB8AC3E}">
        <p14:creationId xmlns:p14="http://schemas.microsoft.com/office/powerpoint/2010/main" val="12286598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260A16D-8BC0-3F0C-D3C0-1825E7166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E68AF776-9D62-C808-6EB9-5BFB40ACD2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925" y="3429000"/>
            <a:ext cx="3032441" cy="30324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1ACFACD7-EF09-B201-E846-1BCD128F7D43}"/>
              </a:ext>
            </a:extLst>
          </p:cNvPr>
          <p:cNvSpPr txBox="1"/>
          <p:nvPr/>
        </p:nvSpPr>
        <p:spPr>
          <a:xfrm>
            <a:off x="4210050" y="2596661"/>
            <a:ext cx="7256584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كفّ الأذى</a:t>
            </a: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600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ACCB8825-BF16-AC50-3B1D-D770C5890E48}"/>
              </a:ext>
            </a:extLst>
          </p:cNvPr>
          <p:cNvSpPr txBox="1"/>
          <p:nvPr/>
        </p:nvSpPr>
        <p:spPr>
          <a:xfrm>
            <a:off x="3977053" y="3217984"/>
            <a:ext cx="7722580" cy="183127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>
              <a:spcAft>
                <a:spcPts val="600"/>
              </a:spcAft>
            </a:pP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ترك </a:t>
            </a: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أذى الناس </a:t>
            </a: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عبادة</a:t>
            </a: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لله تعالى</a:t>
            </a: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600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Aft>
                <a:spcPts val="600"/>
              </a:spcAft>
            </a:pP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قال ﷺ:</a:t>
            </a:r>
            <a:r>
              <a:rPr lang="en-US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«المسلم من سلم المسلمون من لسانه ويده»</a:t>
            </a: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رواه البخاري.</a:t>
            </a:r>
            <a:endParaRPr lang="ar-SA" sz="3600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A148FE6A-B813-39C1-8E75-31C7430A2422}"/>
              </a:ext>
            </a:extLst>
          </p:cNvPr>
          <p:cNvSpPr txBox="1"/>
          <p:nvPr/>
        </p:nvSpPr>
        <p:spPr>
          <a:xfrm>
            <a:off x="1" y="6486841"/>
            <a:ext cx="1130300" cy="37115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E0A94A">
              <a:alpha val="33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tIns="0" rtlCol="1">
            <a:noAutofit/>
          </a:bodyPr>
          <a:lstStyle/>
          <a:p>
            <a:pPr algn="ctr"/>
            <a:r>
              <a:rPr lang="en-US" b="1" dirty="0"/>
              <a:t>25/14</a:t>
            </a:r>
            <a:endParaRPr lang="ar-JO" b="1" dirty="0"/>
          </a:p>
        </p:txBody>
      </p:sp>
    </p:spTree>
    <p:extLst>
      <p:ext uri="{BB962C8B-B14F-4D97-AF65-F5344CB8AC3E}">
        <p14:creationId xmlns:p14="http://schemas.microsoft.com/office/powerpoint/2010/main" val="7970801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7C1859D-9340-254A-8598-ECB694295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8D122150-46F7-7D71-1EFD-38B0C7E310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925" y="3429000"/>
            <a:ext cx="3032441" cy="30324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A1F05115-2674-6C90-942A-3B10FA6393A2}"/>
              </a:ext>
            </a:extLst>
          </p:cNvPr>
          <p:cNvSpPr txBox="1"/>
          <p:nvPr/>
        </p:nvSpPr>
        <p:spPr>
          <a:xfrm>
            <a:off x="4210050" y="2596661"/>
            <a:ext cx="7256584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الوضوء بإتقان</a:t>
            </a: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600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73E489ED-BE87-F796-0E74-7EFD07582109}"/>
              </a:ext>
            </a:extLst>
          </p:cNvPr>
          <p:cNvSpPr txBox="1"/>
          <p:nvPr/>
        </p:nvSpPr>
        <p:spPr>
          <a:xfrm>
            <a:off x="3977053" y="3217984"/>
            <a:ext cx="7722580" cy="183127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>
              <a:spcAft>
                <a:spcPts val="600"/>
              </a:spcAft>
            </a:pP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طهارة </a:t>
            </a: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</a:t>
            </a: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لجسد وتكفير للذنوب.</a:t>
            </a:r>
            <a:endParaRPr lang="en-US" sz="3600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Aft>
                <a:spcPts val="600"/>
              </a:spcAft>
            </a:pP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قال ﷺ:</a:t>
            </a:r>
            <a:r>
              <a:rPr lang="en-US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«إذا توضأ العبد المسلم خرجت خطاياه مع الماء»</a:t>
            </a: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رواه مسلم.</a:t>
            </a:r>
            <a:endParaRPr lang="ar-SA" sz="3600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6B9E4147-F8C2-1D82-0F8A-BA1DC1A01494}"/>
              </a:ext>
            </a:extLst>
          </p:cNvPr>
          <p:cNvSpPr txBox="1"/>
          <p:nvPr/>
        </p:nvSpPr>
        <p:spPr>
          <a:xfrm>
            <a:off x="1" y="6486841"/>
            <a:ext cx="1130300" cy="37115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E0A94A">
              <a:alpha val="33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tIns="0" rtlCol="1">
            <a:noAutofit/>
          </a:bodyPr>
          <a:lstStyle/>
          <a:p>
            <a:pPr algn="ctr"/>
            <a:r>
              <a:rPr lang="en-US" b="1" dirty="0"/>
              <a:t>25/15</a:t>
            </a:r>
            <a:endParaRPr lang="ar-JO" b="1" dirty="0"/>
          </a:p>
        </p:txBody>
      </p:sp>
    </p:spTree>
    <p:extLst>
      <p:ext uri="{BB962C8B-B14F-4D97-AF65-F5344CB8AC3E}">
        <p14:creationId xmlns:p14="http://schemas.microsoft.com/office/powerpoint/2010/main" val="40816099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5FBC0A-D75A-B1D4-1404-4CAB684AB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F6AAFA9A-0913-8851-F3A2-4833BF2DA9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925" y="3429000"/>
            <a:ext cx="3032441" cy="30324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189FBC4C-E8E8-5260-AAE0-F094FF8A85FE}"/>
              </a:ext>
            </a:extLst>
          </p:cNvPr>
          <p:cNvSpPr txBox="1"/>
          <p:nvPr/>
        </p:nvSpPr>
        <p:spPr>
          <a:xfrm>
            <a:off x="4210050" y="2596661"/>
            <a:ext cx="7256584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/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طلب العلم.</a:t>
            </a:r>
            <a:endParaRPr lang="en-US" sz="3600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E4ACC155-E37C-D10B-B2D5-67E574D76BEB}"/>
              </a:ext>
            </a:extLst>
          </p:cNvPr>
          <p:cNvSpPr txBox="1"/>
          <p:nvPr/>
        </p:nvSpPr>
        <p:spPr>
          <a:xfrm>
            <a:off x="3977053" y="3217984"/>
            <a:ext cx="7722580" cy="183127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>
              <a:spcAft>
                <a:spcPts val="600"/>
              </a:spcAft>
            </a:pP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طريق إلى الجنة</a:t>
            </a: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600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Aft>
                <a:spcPts val="600"/>
              </a:spcAft>
            </a:pP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قال ﷺ: «من سلك طريقًا يلتمس فيه علمًا سهّل الله له به طريقًا إلى الجنة» رواه مسلم.</a:t>
            </a:r>
            <a:endParaRPr lang="ar-SA" sz="3600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39F4B71C-0114-0529-FBEB-34D0DA066113}"/>
              </a:ext>
            </a:extLst>
          </p:cNvPr>
          <p:cNvSpPr txBox="1"/>
          <p:nvPr/>
        </p:nvSpPr>
        <p:spPr>
          <a:xfrm>
            <a:off x="1" y="6486841"/>
            <a:ext cx="1130300" cy="37115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E0A94A">
              <a:alpha val="33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tIns="0" rtlCol="1">
            <a:noAutofit/>
          </a:bodyPr>
          <a:lstStyle/>
          <a:p>
            <a:pPr algn="ctr"/>
            <a:r>
              <a:rPr lang="en-US" b="1" dirty="0"/>
              <a:t>25/16</a:t>
            </a:r>
            <a:endParaRPr lang="ar-JO" b="1" dirty="0"/>
          </a:p>
        </p:txBody>
      </p:sp>
    </p:spTree>
    <p:extLst>
      <p:ext uri="{BB962C8B-B14F-4D97-AF65-F5344CB8AC3E}">
        <p14:creationId xmlns:p14="http://schemas.microsoft.com/office/powerpoint/2010/main" val="13694076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B3D1C0-5EC8-57F7-9979-5F22E3522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0AEE0F60-B101-4E4B-9250-45207615F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925" y="3429000"/>
            <a:ext cx="3032441" cy="30324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00545527-BD2D-9C7E-23BD-577C1F829172}"/>
              </a:ext>
            </a:extLst>
          </p:cNvPr>
          <p:cNvSpPr txBox="1"/>
          <p:nvPr/>
        </p:nvSpPr>
        <p:spPr>
          <a:xfrm>
            <a:off x="4210050" y="2596661"/>
            <a:ext cx="7256584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مساعدة الآخرين</a:t>
            </a: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600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BE980BBD-0548-A65B-D0AE-0AF685CD9BD0}"/>
              </a:ext>
            </a:extLst>
          </p:cNvPr>
          <p:cNvSpPr txBox="1"/>
          <p:nvPr/>
        </p:nvSpPr>
        <p:spPr>
          <a:xfrm>
            <a:off x="3977053" y="3217984"/>
            <a:ext cx="7722580" cy="183127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>
              <a:spcAft>
                <a:spcPts val="600"/>
              </a:spcAft>
            </a:pP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تفريج هموم الناس باب عظيم للأجر.</a:t>
            </a:r>
            <a:endParaRPr lang="ar-JO" sz="3600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Aft>
                <a:spcPts val="600"/>
              </a:spcAft>
            </a:pP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قال ﷺ:</a:t>
            </a: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«والله في عون العبد ما كان العبد في عون أخيه»</a:t>
            </a: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رواه مسلم.</a:t>
            </a:r>
            <a:endParaRPr lang="ar-SA" sz="3600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8995DB00-A7D7-7B88-25EB-8B7E312A3B81}"/>
              </a:ext>
            </a:extLst>
          </p:cNvPr>
          <p:cNvSpPr txBox="1"/>
          <p:nvPr/>
        </p:nvSpPr>
        <p:spPr>
          <a:xfrm>
            <a:off x="1" y="6486841"/>
            <a:ext cx="1130300" cy="37115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E0A94A">
              <a:alpha val="33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tIns="0" rtlCol="1">
            <a:noAutofit/>
          </a:bodyPr>
          <a:lstStyle/>
          <a:p>
            <a:pPr algn="ctr"/>
            <a:r>
              <a:rPr lang="en-US" b="1" dirty="0"/>
              <a:t>25/17</a:t>
            </a:r>
            <a:endParaRPr lang="ar-JO" b="1" dirty="0"/>
          </a:p>
        </p:txBody>
      </p:sp>
    </p:spTree>
    <p:extLst>
      <p:ext uri="{BB962C8B-B14F-4D97-AF65-F5344CB8AC3E}">
        <p14:creationId xmlns:p14="http://schemas.microsoft.com/office/powerpoint/2010/main" val="28007257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E685A0-F9B3-88A5-61BD-DAC90D9212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ربع نص 5">
            <a:extLst>
              <a:ext uri="{FF2B5EF4-FFF2-40B4-BE49-F238E27FC236}">
                <a16:creationId xmlns:a16="http://schemas.microsoft.com/office/drawing/2014/main" id="{B9772982-5145-D901-28A0-1BC5D678EC1F}"/>
              </a:ext>
            </a:extLst>
          </p:cNvPr>
          <p:cNvSpPr txBox="1"/>
          <p:nvPr/>
        </p:nvSpPr>
        <p:spPr>
          <a:xfrm>
            <a:off x="2234710" y="2920778"/>
            <a:ext cx="7722580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>
              <a:spcAft>
                <a:spcPts val="600"/>
              </a:spcAft>
            </a:pP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خمس وعشرون فكرة لكسب الأجر يوميًا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3386F25F-DC6F-0857-5DFC-D09FC5C1E51B}"/>
              </a:ext>
            </a:extLst>
          </p:cNvPr>
          <p:cNvSpPr txBox="1"/>
          <p:nvPr/>
        </p:nvSpPr>
        <p:spPr>
          <a:xfrm>
            <a:off x="2234710" y="3567109"/>
            <a:ext cx="7722580" cy="103105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>
              <a:spcAft>
                <a:spcPts val="600"/>
              </a:spcAft>
            </a:pPr>
            <a:r>
              <a:rPr lang="ar-JO" sz="28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قناة البوربوينت الإسلامي</a:t>
            </a:r>
          </a:p>
          <a:p>
            <a:pPr algn="ctr">
              <a:spcAft>
                <a:spcPts val="600"/>
              </a:spcAft>
            </a:pPr>
            <a:r>
              <a:rPr lang="en-US" sz="28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youtube.com/@IslamicPowerPoint</a:t>
            </a:r>
            <a:endParaRPr lang="ar-JO" sz="2800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469465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154F77-9C2B-203E-9A7B-2879ED56DC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4A0F3F6-25C7-B5AE-4452-0CEC9210EC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925" y="3429000"/>
            <a:ext cx="3032441" cy="30324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57EACA6E-212A-D429-0EAE-ED56AF13F942}"/>
              </a:ext>
            </a:extLst>
          </p:cNvPr>
          <p:cNvSpPr txBox="1"/>
          <p:nvPr/>
        </p:nvSpPr>
        <p:spPr>
          <a:xfrm>
            <a:off x="4210050" y="2596661"/>
            <a:ext cx="7256584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/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الصدقة ولو بالقليل.</a:t>
            </a:r>
            <a:endParaRPr lang="en-US" sz="3600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F0D9E291-7FC6-522B-6B7C-DFED0EDA17EA}"/>
              </a:ext>
            </a:extLst>
          </p:cNvPr>
          <p:cNvSpPr txBox="1"/>
          <p:nvPr/>
        </p:nvSpPr>
        <p:spPr>
          <a:xfrm>
            <a:off x="3977053" y="3217984"/>
            <a:ext cx="7722580" cy="127727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>
              <a:spcAft>
                <a:spcPts val="600"/>
              </a:spcAft>
            </a:pP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لا تحتقر أي معروف</a:t>
            </a:r>
            <a:r>
              <a:rPr lang="en-US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مهما كان بسيطًا</a:t>
            </a: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600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Aft>
                <a:spcPts val="600"/>
              </a:spcAft>
            </a:pP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قال ﷺ: «اتقوا النار ولو بشق تمرة» متفق عليه.</a:t>
            </a:r>
            <a:endParaRPr lang="ar-SA" sz="3600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A41BF123-2F7C-8343-F18B-9B3AC01E32C5}"/>
              </a:ext>
            </a:extLst>
          </p:cNvPr>
          <p:cNvSpPr txBox="1"/>
          <p:nvPr/>
        </p:nvSpPr>
        <p:spPr>
          <a:xfrm>
            <a:off x="1" y="6486841"/>
            <a:ext cx="1130300" cy="37115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E0A94A">
              <a:alpha val="33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tIns="0" rtlCol="1">
            <a:noAutofit/>
          </a:bodyPr>
          <a:lstStyle/>
          <a:p>
            <a:pPr algn="ctr"/>
            <a:r>
              <a:rPr lang="en-US" b="1" dirty="0"/>
              <a:t>25/18</a:t>
            </a:r>
            <a:endParaRPr lang="ar-JO" b="1" dirty="0"/>
          </a:p>
        </p:txBody>
      </p:sp>
    </p:spTree>
    <p:extLst>
      <p:ext uri="{BB962C8B-B14F-4D97-AF65-F5344CB8AC3E}">
        <p14:creationId xmlns:p14="http://schemas.microsoft.com/office/powerpoint/2010/main" val="3941163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A9CFF7-66EE-7912-3C67-B0DF4A913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E80A7E56-0281-37BD-0E9F-23E1C4C33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925" y="3429000"/>
            <a:ext cx="3032441" cy="30324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0929C20E-3AA9-4858-0E31-D952F306A1E4}"/>
              </a:ext>
            </a:extLst>
          </p:cNvPr>
          <p:cNvSpPr txBox="1"/>
          <p:nvPr/>
        </p:nvSpPr>
        <p:spPr>
          <a:xfrm>
            <a:off x="4210050" y="2596661"/>
            <a:ext cx="7256584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/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تفريج الكرب.</a:t>
            </a:r>
            <a:endParaRPr lang="en-US" sz="3600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D96EA4A9-83EF-C98E-A97B-75D6BCDD2A51}"/>
              </a:ext>
            </a:extLst>
          </p:cNvPr>
          <p:cNvSpPr txBox="1"/>
          <p:nvPr/>
        </p:nvSpPr>
        <p:spPr>
          <a:xfrm>
            <a:off x="3977053" y="3217984"/>
            <a:ext cx="7722580" cy="183127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>
              <a:spcAft>
                <a:spcPts val="600"/>
              </a:spcAft>
            </a:pP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جزاء عظيم يوم القيامة</a:t>
            </a: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600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Aft>
                <a:spcPts val="600"/>
              </a:spcAft>
            </a:pP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قال ﷺ:</a:t>
            </a:r>
            <a:r>
              <a:rPr lang="en-US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«من فرّج عن مسلم كربة فرّج الله عنه كربة من كرب يوم القيامة» رواه مسلم.</a:t>
            </a:r>
            <a:endParaRPr lang="ar-SA" sz="3600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67ABF4A-3845-18A0-8429-8C5A99F2A084}"/>
              </a:ext>
            </a:extLst>
          </p:cNvPr>
          <p:cNvSpPr txBox="1"/>
          <p:nvPr/>
        </p:nvSpPr>
        <p:spPr>
          <a:xfrm>
            <a:off x="1" y="6486841"/>
            <a:ext cx="1130300" cy="37115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E0A94A">
              <a:alpha val="33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tIns="0" rtlCol="1">
            <a:noAutofit/>
          </a:bodyPr>
          <a:lstStyle/>
          <a:p>
            <a:pPr algn="ctr"/>
            <a:r>
              <a:rPr lang="en-US" b="1" dirty="0"/>
              <a:t>25/19</a:t>
            </a:r>
            <a:endParaRPr lang="ar-JO" b="1" dirty="0"/>
          </a:p>
        </p:txBody>
      </p:sp>
    </p:spTree>
    <p:extLst>
      <p:ext uri="{BB962C8B-B14F-4D97-AF65-F5344CB8AC3E}">
        <p14:creationId xmlns:p14="http://schemas.microsoft.com/office/powerpoint/2010/main" val="34703309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C7E958-CFA1-F225-EC36-435D7F42A1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97AA2E9-3530-2FB0-2CBC-D28AE3C30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925" y="3429000"/>
            <a:ext cx="3032441" cy="30324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503F2221-EEBE-69A5-A0A6-AEAA39E8C098}"/>
              </a:ext>
            </a:extLst>
          </p:cNvPr>
          <p:cNvSpPr txBox="1"/>
          <p:nvPr/>
        </p:nvSpPr>
        <p:spPr>
          <a:xfrm>
            <a:off x="4210050" y="2596661"/>
            <a:ext cx="7256584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/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الكلمة الطيبة.</a:t>
            </a:r>
            <a:endParaRPr lang="en-US" sz="3600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94FEC0DE-7B9A-D16F-F6DF-AF0650A9F24D}"/>
              </a:ext>
            </a:extLst>
          </p:cNvPr>
          <p:cNvSpPr txBox="1"/>
          <p:nvPr/>
        </p:nvSpPr>
        <p:spPr>
          <a:xfrm>
            <a:off x="3977053" y="3217984"/>
            <a:ext cx="7722580" cy="127727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>
              <a:spcAft>
                <a:spcPts val="600"/>
              </a:spcAft>
            </a:pP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سبب لسعادة الآخرين</a:t>
            </a: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600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Aft>
                <a:spcPts val="600"/>
              </a:spcAft>
            </a:pP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قال ﷺ: «والكلمة الطيبة صدقة».</a:t>
            </a:r>
            <a:endParaRPr lang="ar-SA" sz="3600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5AC23830-BFE3-E894-C366-283790EFAEB4}"/>
              </a:ext>
            </a:extLst>
          </p:cNvPr>
          <p:cNvSpPr txBox="1"/>
          <p:nvPr/>
        </p:nvSpPr>
        <p:spPr>
          <a:xfrm>
            <a:off x="1" y="6486841"/>
            <a:ext cx="1130300" cy="37115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E0A94A">
              <a:alpha val="33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tIns="0" rtlCol="1">
            <a:noAutofit/>
          </a:bodyPr>
          <a:lstStyle/>
          <a:p>
            <a:pPr algn="ctr"/>
            <a:r>
              <a:rPr lang="en-US" b="1" dirty="0"/>
              <a:t>25/20</a:t>
            </a:r>
            <a:endParaRPr lang="ar-JO" b="1" dirty="0"/>
          </a:p>
        </p:txBody>
      </p:sp>
    </p:spTree>
    <p:extLst>
      <p:ext uri="{BB962C8B-B14F-4D97-AF65-F5344CB8AC3E}">
        <p14:creationId xmlns:p14="http://schemas.microsoft.com/office/powerpoint/2010/main" val="25375316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1D8FD9-DF40-C2E0-E22A-7C951B7C0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D6D3D062-1AAC-9A20-3E2F-DB9B1938D8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925" y="3429000"/>
            <a:ext cx="3032441" cy="30324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876A5491-8C69-7439-F83F-79F8CCF7AC8A}"/>
              </a:ext>
            </a:extLst>
          </p:cNvPr>
          <p:cNvSpPr txBox="1"/>
          <p:nvPr/>
        </p:nvSpPr>
        <p:spPr>
          <a:xfrm>
            <a:off x="4210050" y="2596661"/>
            <a:ext cx="7256584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/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أذكار النوم.</a:t>
            </a:r>
            <a:endParaRPr lang="en-US" sz="3600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DCF2F14A-B574-47EF-4C02-A20D29A9025D}"/>
              </a:ext>
            </a:extLst>
          </p:cNvPr>
          <p:cNvSpPr txBox="1"/>
          <p:nvPr/>
        </p:nvSpPr>
        <p:spPr>
          <a:xfrm>
            <a:off x="3977053" y="3217984"/>
            <a:ext cx="7722580" cy="183127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>
              <a:spcAft>
                <a:spcPts val="600"/>
              </a:spcAft>
            </a:pP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ختام اليوم بطاعة</a:t>
            </a: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600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Aft>
                <a:spcPts val="600"/>
              </a:spcAft>
            </a:pP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قال ﷺ:</a:t>
            </a:r>
            <a:r>
              <a:rPr lang="en-US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«إذا أويت إلى فراشك فاقرأ آية الكرسي…» متفق عليه.</a:t>
            </a:r>
            <a:endParaRPr lang="ar-SA" sz="3600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DF3287E4-6AE1-E283-F98B-11FFA6A09C44}"/>
              </a:ext>
            </a:extLst>
          </p:cNvPr>
          <p:cNvSpPr txBox="1"/>
          <p:nvPr/>
        </p:nvSpPr>
        <p:spPr>
          <a:xfrm>
            <a:off x="1" y="6486841"/>
            <a:ext cx="1130300" cy="37115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E0A94A">
              <a:alpha val="33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tIns="0" rtlCol="1">
            <a:noAutofit/>
          </a:bodyPr>
          <a:lstStyle/>
          <a:p>
            <a:pPr algn="ctr"/>
            <a:r>
              <a:rPr lang="en-US" b="1" dirty="0"/>
              <a:t>25/21</a:t>
            </a:r>
            <a:endParaRPr lang="ar-JO" b="1" dirty="0"/>
          </a:p>
        </p:txBody>
      </p:sp>
    </p:spTree>
    <p:extLst>
      <p:ext uri="{BB962C8B-B14F-4D97-AF65-F5344CB8AC3E}">
        <p14:creationId xmlns:p14="http://schemas.microsoft.com/office/powerpoint/2010/main" val="25014918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1294EF-5D82-642D-68B2-CC64EDD4C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F1A9E542-85C8-A175-2B17-B2ED0A706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925" y="3429000"/>
            <a:ext cx="3032441" cy="30324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853F2718-D9D4-452A-38D7-938925A9CA7C}"/>
              </a:ext>
            </a:extLst>
          </p:cNvPr>
          <p:cNvSpPr txBox="1"/>
          <p:nvPr/>
        </p:nvSpPr>
        <p:spPr>
          <a:xfrm>
            <a:off x="4210050" y="2596661"/>
            <a:ext cx="7256584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/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صيام التطوع.</a:t>
            </a:r>
            <a:endParaRPr lang="en-US" sz="3600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53FC5BE-716C-1236-BE9F-16224F8A1056}"/>
              </a:ext>
            </a:extLst>
          </p:cNvPr>
          <p:cNvSpPr txBox="1"/>
          <p:nvPr/>
        </p:nvSpPr>
        <p:spPr>
          <a:xfrm>
            <a:off x="3977053" y="3217984"/>
            <a:ext cx="7722580" cy="183127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>
              <a:spcAft>
                <a:spcPts val="600"/>
              </a:spcAft>
            </a:pP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باب من أبواب الأجر العظيم</a:t>
            </a: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600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Aft>
                <a:spcPts val="600"/>
              </a:spcAft>
            </a:pP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قال ﷺ:</a:t>
            </a:r>
            <a:r>
              <a:rPr lang="en-US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«تُعرض الأعمال يوم الاثنين والخميس فأحب أن يُعرض عملي وأنا صائم» رواه الترمذي.</a:t>
            </a:r>
            <a:endParaRPr lang="ar-SA" sz="3600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58BDA8B9-CA0E-441B-946F-C3E65738F9E4}"/>
              </a:ext>
            </a:extLst>
          </p:cNvPr>
          <p:cNvSpPr txBox="1"/>
          <p:nvPr/>
        </p:nvSpPr>
        <p:spPr>
          <a:xfrm>
            <a:off x="1" y="6486841"/>
            <a:ext cx="1130300" cy="37115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E0A94A">
              <a:alpha val="33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tIns="0" rtlCol="1">
            <a:noAutofit/>
          </a:bodyPr>
          <a:lstStyle/>
          <a:p>
            <a:pPr algn="ctr"/>
            <a:r>
              <a:rPr lang="en-US" b="1" dirty="0"/>
              <a:t>25/22</a:t>
            </a:r>
            <a:endParaRPr lang="ar-JO" b="1" dirty="0"/>
          </a:p>
        </p:txBody>
      </p:sp>
    </p:spTree>
    <p:extLst>
      <p:ext uri="{BB962C8B-B14F-4D97-AF65-F5344CB8AC3E}">
        <p14:creationId xmlns:p14="http://schemas.microsoft.com/office/powerpoint/2010/main" val="2889778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D52870-30B5-BAE0-AF5F-87C8271017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657D2455-D708-EC3A-A550-EBCD7F50A1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925" y="3429000"/>
            <a:ext cx="3032441" cy="30324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44CB331D-A9BB-D257-EBC1-F38E49ADF723}"/>
              </a:ext>
            </a:extLst>
          </p:cNvPr>
          <p:cNvSpPr txBox="1"/>
          <p:nvPr/>
        </p:nvSpPr>
        <p:spPr>
          <a:xfrm>
            <a:off x="4210050" y="2596661"/>
            <a:ext cx="7256584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/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الإتقان في العمل.</a:t>
            </a:r>
            <a:endParaRPr lang="en-US" sz="3600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AE6A439E-D1C7-6D7F-9A45-734717344CDE}"/>
              </a:ext>
            </a:extLst>
          </p:cNvPr>
          <p:cNvSpPr txBox="1"/>
          <p:nvPr/>
        </p:nvSpPr>
        <p:spPr>
          <a:xfrm>
            <a:off x="3977053" y="3217984"/>
            <a:ext cx="7722580" cy="183127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>
              <a:spcAft>
                <a:spcPts val="600"/>
              </a:spcAft>
            </a:pP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العمل أو الدراسة بإخلاص لله تعالى عبادة</a:t>
            </a: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600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Aft>
                <a:spcPts val="600"/>
              </a:spcAft>
            </a:pP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قال ﷺ:</a:t>
            </a:r>
            <a:r>
              <a:rPr lang="en-US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«إن الله يحب إذا عمل أحدكم عملًا أن يتقنه» رواه الطبراني.</a:t>
            </a:r>
            <a:endParaRPr lang="ar-SA" sz="3600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DBF6C3EC-732D-228B-E009-C34B3118B827}"/>
              </a:ext>
            </a:extLst>
          </p:cNvPr>
          <p:cNvSpPr txBox="1"/>
          <p:nvPr/>
        </p:nvSpPr>
        <p:spPr>
          <a:xfrm>
            <a:off x="1" y="6486841"/>
            <a:ext cx="1130300" cy="37115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E0A94A">
              <a:alpha val="33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tIns="0" rtlCol="1">
            <a:noAutofit/>
          </a:bodyPr>
          <a:lstStyle/>
          <a:p>
            <a:pPr algn="ctr"/>
            <a:r>
              <a:rPr lang="en-US" b="1" dirty="0"/>
              <a:t>25/23</a:t>
            </a:r>
            <a:endParaRPr lang="ar-JO" b="1" dirty="0"/>
          </a:p>
        </p:txBody>
      </p:sp>
    </p:spTree>
    <p:extLst>
      <p:ext uri="{BB962C8B-B14F-4D97-AF65-F5344CB8AC3E}">
        <p14:creationId xmlns:p14="http://schemas.microsoft.com/office/powerpoint/2010/main" val="13308601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0CD053-56B4-DA34-73C8-72139FBA0B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4C8395DE-3129-668C-D4DF-1FD452982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925" y="3429000"/>
            <a:ext cx="3032441" cy="30324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3FAF622F-5CC9-7652-E65A-6A6FB7E66822}"/>
              </a:ext>
            </a:extLst>
          </p:cNvPr>
          <p:cNvSpPr txBox="1"/>
          <p:nvPr/>
        </p:nvSpPr>
        <p:spPr>
          <a:xfrm>
            <a:off x="4210050" y="2596661"/>
            <a:ext cx="7256584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/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إصلاح ذات البين.</a:t>
            </a:r>
            <a:endParaRPr lang="en-US" sz="3600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21356DAC-5884-88BA-4E84-72F9C28043EE}"/>
              </a:ext>
            </a:extLst>
          </p:cNvPr>
          <p:cNvSpPr txBox="1"/>
          <p:nvPr/>
        </p:nvSpPr>
        <p:spPr>
          <a:xfrm>
            <a:off x="3977053" y="3217984"/>
            <a:ext cx="7722580" cy="183127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>
              <a:spcAft>
                <a:spcPts val="600"/>
              </a:spcAft>
            </a:pP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أفضل من كثير من النوافل</a:t>
            </a: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600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Aft>
                <a:spcPts val="600"/>
              </a:spcAft>
            </a:pP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قال ﷺ: «إصلاح ذات البين أفضل من درجة الصيام والصلاة والصدقة» رواه الترمذي.</a:t>
            </a:r>
            <a:endParaRPr lang="ar-SA" sz="3600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03E67745-B7A7-3FAB-CA65-80425EFA998F}"/>
              </a:ext>
            </a:extLst>
          </p:cNvPr>
          <p:cNvSpPr txBox="1"/>
          <p:nvPr/>
        </p:nvSpPr>
        <p:spPr>
          <a:xfrm>
            <a:off x="1" y="6486841"/>
            <a:ext cx="1130300" cy="37115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E0A94A">
              <a:alpha val="33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tIns="0" rtlCol="1">
            <a:noAutofit/>
          </a:bodyPr>
          <a:lstStyle/>
          <a:p>
            <a:pPr algn="ctr"/>
            <a:r>
              <a:rPr lang="en-US" b="1" dirty="0"/>
              <a:t>25/24</a:t>
            </a:r>
            <a:endParaRPr lang="ar-JO" b="1" dirty="0"/>
          </a:p>
        </p:txBody>
      </p:sp>
    </p:spTree>
    <p:extLst>
      <p:ext uri="{BB962C8B-B14F-4D97-AF65-F5344CB8AC3E}">
        <p14:creationId xmlns:p14="http://schemas.microsoft.com/office/powerpoint/2010/main" val="27871468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48BDEDD-1D5B-1E6B-0A33-241B7F16A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56E0A1F8-5774-D087-6822-F208EBA11E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925" y="3429000"/>
            <a:ext cx="3032441" cy="30324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01E8F816-67D8-A2AD-F822-C49644114D3B}"/>
              </a:ext>
            </a:extLst>
          </p:cNvPr>
          <p:cNvSpPr txBox="1"/>
          <p:nvPr/>
        </p:nvSpPr>
        <p:spPr>
          <a:xfrm>
            <a:off x="4210050" y="2596661"/>
            <a:ext cx="7256584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/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تجديد النية.</a:t>
            </a:r>
            <a:endParaRPr lang="en-US" sz="3600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E8C3A6B5-A804-E9E6-0A98-B04BE8ECA795}"/>
              </a:ext>
            </a:extLst>
          </p:cNvPr>
          <p:cNvSpPr txBox="1"/>
          <p:nvPr/>
        </p:nvSpPr>
        <p:spPr>
          <a:xfrm>
            <a:off x="3977053" y="3217984"/>
            <a:ext cx="7722580" cy="127727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>
              <a:spcAft>
                <a:spcPts val="600"/>
              </a:spcAft>
            </a:pP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حوّل العادات إلى عبادات</a:t>
            </a: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600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Aft>
                <a:spcPts val="600"/>
              </a:spcAft>
            </a:pP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قال ﷺ:</a:t>
            </a:r>
            <a:r>
              <a:rPr lang="en-US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«إنما الأعمال بالنيات» متفق عليه.</a:t>
            </a:r>
            <a:endParaRPr lang="ar-SA" sz="3600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20783546-C6C6-B9A2-A03C-E69A9A0D351F}"/>
              </a:ext>
            </a:extLst>
          </p:cNvPr>
          <p:cNvSpPr txBox="1"/>
          <p:nvPr/>
        </p:nvSpPr>
        <p:spPr>
          <a:xfrm>
            <a:off x="1" y="6486841"/>
            <a:ext cx="1130300" cy="37115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E0A94A">
              <a:alpha val="33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tIns="0" rtlCol="1">
            <a:noAutofit/>
          </a:bodyPr>
          <a:lstStyle/>
          <a:p>
            <a:pPr algn="ctr"/>
            <a:r>
              <a:rPr lang="en-US" b="1" dirty="0"/>
              <a:t>25/25</a:t>
            </a:r>
            <a:endParaRPr lang="ar-JO" b="1" dirty="0"/>
          </a:p>
        </p:txBody>
      </p:sp>
    </p:spTree>
    <p:extLst>
      <p:ext uri="{BB962C8B-B14F-4D97-AF65-F5344CB8AC3E}">
        <p14:creationId xmlns:p14="http://schemas.microsoft.com/office/powerpoint/2010/main" val="114894536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6FC202D-FF46-4A4E-BFD5-C5DC35EA8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مستطيل 55" descr="صورة تحتوي على شخص, الوجه الإنساني, تلبيس, رجل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B61C934D-7823-AA27-ED9F-B7D0DB6CBDD0}"/>
              </a:ext>
            </a:extLst>
          </p:cNvPr>
          <p:cNvSpPr/>
          <p:nvPr/>
        </p:nvSpPr>
        <p:spPr>
          <a:xfrm>
            <a:off x="488139" y="522314"/>
            <a:ext cx="978815" cy="978815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ar-JO"/>
          </a:p>
        </p:txBody>
      </p:sp>
      <p:sp>
        <p:nvSpPr>
          <p:cNvPr id="58" name="مستطيل 57" descr="صورة تحتوي على الوجه الإنساني, شخص, تلبيس, ابتسامة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C1FF6C3A-B64C-4421-B124-067EDF77CCD4}"/>
              </a:ext>
            </a:extLst>
          </p:cNvPr>
          <p:cNvSpPr/>
          <p:nvPr/>
        </p:nvSpPr>
        <p:spPr>
          <a:xfrm>
            <a:off x="1699829" y="522314"/>
            <a:ext cx="978815" cy="978815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ar-JO"/>
          </a:p>
        </p:txBody>
      </p:sp>
      <p:sp>
        <p:nvSpPr>
          <p:cNvPr id="60" name="مستطيل 59" descr="صورة تحتوي على شخص, رجل, تلبيس, الوجه الإنساني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BC971F0D-6D7F-7708-CA3B-30633056A370}"/>
              </a:ext>
            </a:extLst>
          </p:cNvPr>
          <p:cNvSpPr/>
          <p:nvPr/>
        </p:nvSpPr>
        <p:spPr>
          <a:xfrm>
            <a:off x="2911519" y="522314"/>
            <a:ext cx="978815" cy="978815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ar-JO"/>
          </a:p>
        </p:txBody>
      </p:sp>
      <p:sp>
        <p:nvSpPr>
          <p:cNvPr id="62" name="مستطيل 61" descr="صورة تحتوي على شخص, سماء, الوجه الإنساني, تلبيس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C29C232B-FF19-5955-88D0-304257532EAD}"/>
              </a:ext>
            </a:extLst>
          </p:cNvPr>
          <p:cNvSpPr/>
          <p:nvPr/>
        </p:nvSpPr>
        <p:spPr>
          <a:xfrm>
            <a:off x="4123209" y="522314"/>
            <a:ext cx="978815" cy="978815"/>
          </a:xfrm>
          <a:prstGeom prst="rect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ar-JO"/>
          </a:p>
        </p:txBody>
      </p:sp>
      <p:sp>
        <p:nvSpPr>
          <p:cNvPr id="64" name="مستطيل 63" descr="صورة تحتوي على شخص, الوجه الإنساني, تلبيس, رجل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1E0B4A62-81DF-5F46-DBD2-3F1B4FF83DDF}"/>
              </a:ext>
            </a:extLst>
          </p:cNvPr>
          <p:cNvSpPr/>
          <p:nvPr/>
        </p:nvSpPr>
        <p:spPr>
          <a:xfrm>
            <a:off x="5334899" y="522314"/>
            <a:ext cx="978815" cy="978815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ar-JO"/>
          </a:p>
        </p:txBody>
      </p:sp>
      <p:sp>
        <p:nvSpPr>
          <p:cNvPr id="66" name="مستطيل 65" descr="صورة تحتوي على شخص, الوجه الإنساني, رجل, تلبيس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62004CE8-E5B7-7AFF-4749-419B33A4FB47}"/>
              </a:ext>
            </a:extLst>
          </p:cNvPr>
          <p:cNvSpPr/>
          <p:nvPr/>
        </p:nvSpPr>
        <p:spPr>
          <a:xfrm>
            <a:off x="488139" y="1774934"/>
            <a:ext cx="978815" cy="978815"/>
          </a:xfrm>
          <a:prstGeom prst="rect">
            <a:avLst/>
          </a:prstGeom>
          <a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ar-JO"/>
          </a:p>
        </p:txBody>
      </p:sp>
      <p:sp>
        <p:nvSpPr>
          <p:cNvPr id="68" name="مستطيل 67" descr="صورة تحتوي على شخص, داخلي, الوجه الإنساني, تلبيس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4828281F-5CBE-B0DA-85BD-F278683DE920}"/>
              </a:ext>
            </a:extLst>
          </p:cNvPr>
          <p:cNvSpPr/>
          <p:nvPr/>
        </p:nvSpPr>
        <p:spPr>
          <a:xfrm>
            <a:off x="1699829" y="1774934"/>
            <a:ext cx="978815" cy="978815"/>
          </a:xfrm>
          <a:prstGeom prst="rect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ar-JO"/>
          </a:p>
        </p:txBody>
      </p:sp>
      <p:sp>
        <p:nvSpPr>
          <p:cNvPr id="70" name="مستطيل 69" descr="صورة تحتوي على شخص, داخلي, تلبيس, كتاب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FE0A35A6-2740-4C55-D87B-A625AEF697AA}"/>
              </a:ext>
            </a:extLst>
          </p:cNvPr>
          <p:cNvSpPr/>
          <p:nvPr/>
        </p:nvSpPr>
        <p:spPr>
          <a:xfrm>
            <a:off x="2911519" y="1774934"/>
            <a:ext cx="978815" cy="978815"/>
          </a:xfrm>
          <a:prstGeom prst="rect">
            <a:avLst/>
          </a:prstGeom>
          <a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ar-JO"/>
          </a:p>
        </p:txBody>
      </p:sp>
      <p:sp>
        <p:nvSpPr>
          <p:cNvPr id="72" name="مستطيل 71" descr="صورة تحتوي على شخص, تلبيس, رجل, الوجه الإنساني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B37888CD-3E31-16AA-2FEE-61126FA6DABC}"/>
              </a:ext>
            </a:extLst>
          </p:cNvPr>
          <p:cNvSpPr/>
          <p:nvPr/>
        </p:nvSpPr>
        <p:spPr>
          <a:xfrm>
            <a:off x="4123209" y="1774934"/>
            <a:ext cx="978815" cy="978815"/>
          </a:xfrm>
          <a:prstGeom prst="rect">
            <a:avLst/>
          </a:prstGeom>
          <a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ar-JO"/>
          </a:p>
        </p:txBody>
      </p:sp>
      <p:sp>
        <p:nvSpPr>
          <p:cNvPr id="74" name="مستطيل 73" descr="صورة تحتوي على تلبيس, شخص, الوجه الإنساني, رجل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D92C95B8-2908-7C17-E2F6-19819C08BA22}"/>
              </a:ext>
            </a:extLst>
          </p:cNvPr>
          <p:cNvSpPr/>
          <p:nvPr/>
        </p:nvSpPr>
        <p:spPr>
          <a:xfrm>
            <a:off x="5334899" y="1774933"/>
            <a:ext cx="978815" cy="978815"/>
          </a:xfrm>
          <a:prstGeom prst="rect">
            <a:avLst/>
          </a:prstGeom>
          <a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ar-JO"/>
          </a:p>
        </p:txBody>
      </p:sp>
      <p:sp>
        <p:nvSpPr>
          <p:cNvPr id="76" name="مستطيل 75" descr="صورة تحتوي على شخص, تلبيس, الوجه الإنساني, داخلي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DF744FAE-6BCD-2E5F-4ED5-BA12D642FAA1}"/>
              </a:ext>
            </a:extLst>
          </p:cNvPr>
          <p:cNvSpPr/>
          <p:nvPr/>
        </p:nvSpPr>
        <p:spPr>
          <a:xfrm>
            <a:off x="488139" y="3027553"/>
            <a:ext cx="978815" cy="978815"/>
          </a:xfrm>
          <a:prstGeom prst="rect">
            <a:avLst/>
          </a:prstGeom>
          <a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ar-JO"/>
          </a:p>
        </p:txBody>
      </p:sp>
      <p:sp>
        <p:nvSpPr>
          <p:cNvPr id="78" name="مستطيل 77" descr="صورة تحتوي على شخص, الوجه الإنساني, داخلي, رجل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13F2018D-9E8D-1590-1565-D8DF54772B90}"/>
              </a:ext>
            </a:extLst>
          </p:cNvPr>
          <p:cNvSpPr/>
          <p:nvPr/>
        </p:nvSpPr>
        <p:spPr>
          <a:xfrm>
            <a:off x="1699829" y="3027553"/>
            <a:ext cx="978815" cy="978815"/>
          </a:xfrm>
          <a:prstGeom prst="rect">
            <a:avLst/>
          </a:prstGeom>
          <a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ar-JO"/>
          </a:p>
        </p:txBody>
      </p:sp>
      <p:sp>
        <p:nvSpPr>
          <p:cNvPr id="80" name="مستطيل 79" descr="صورة تحتوي على شخص, تلبيس, أرض, في الخارج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F71F73AE-A53F-6F0D-CF29-8EC6E9A42F93}"/>
              </a:ext>
            </a:extLst>
          </p:cNvPr>
          <p:cNvSpPr/>
          <p:nvPr/>
        </p:nvSpPr>
        <p:spPr>
          <a:xfrm>
            <a:off x="2911519" y="3027553"/>
            <a:ext cx="978815" cy="978815"/>
          </a:xfrm>
          <a:prstGeom prst="rect">
            <a:avLst/>
          </a:prstGeom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ar-JO"/>
          </a:p>
        </p:txBody>
      </p:sp>
      <p:sp>
        <p:nvSpPr>
          <p:cNvPr id="82" name="مستطيل 81" descr="صورة تحتوي على الوجه الإنساني, شخص, داخلي, تلبيس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99113891-D947-7FED-FE1F-444B460AB52D}"/>
              </a:ext>
            </a:extLst>
          </p:cNvPr>
          <p:cNvSpPr/>
          <p:nvPr/>
        </p:nvSpPr>
        <p:spPr>
          <a:xfrm>
            <a:off x="4123209" y="3027553"/>
            <a:ext cx="978815" cy="978815"/>
          </a:xfrm>
          <a:prstGeom prst="rect">
            <a:avLst/>
          </a:prstGeom>
          <a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ar-JO"/>
          </a:p>
        </p:txBody>
      </p:sp>
      <p:sp>
        <p:nvSpPr>
          <p:cNvPr id="84" name="مستطيل 83" descr="صورة تحتوي على شخص, الوجه الإنساني, ابتسامة, تلبيس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D203C70D-F9BE-E3B7-312F-A14FD4E68F47}"/>
              </a:ext>
            </a:extLst>
          </p:cNvPr>
          <p:cNvSpPr/>
          <p:nvPr/>
        </p:nvSpPr>
        <p:spPr>
          <a:xfrm>
            <a:off x="5334899" y="3027552"/>
            <a:ext cx="978815" cy="978815"/>
          </a:xfrm>
          <a:prstGeom prst="rect">
            <a:avLst/>
          </a:prstGeom>
          <a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ar-JO"/>
          </a:p>
        </p:txBody>
      </p:sp>
      <p:sp>
        <p:nvSpPr>
          <p:cNvPr id="86" name="مستطيل 85" descr="صورة تحتوي على شخص, الوجه الإنساني, تلبيس, رجل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862137F5-2BD0-5C4F-962B-08AC4F45F9E3}"/>
              </a:ext>
            </a:extLst>
          </p:cNvPr>
          <p:cNvSpPr/>
          <p:nvPr/>
        </p:nvSpPr>
        <p:spPr>
          <a:xfrm>
            <a:off x="488139" y="4280173"/>
            <a:ext cx="978815" cy="978815"/>
          </a:xfrm>
          <a:prstGeom prst="rect">
            <a:avLst/>
          </a:prstGeom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ar-JO"/>
          </a:p>
        </p:txBody>
      </p:sp>
      <p:sp>
        <p:nvSpPr>
          <p:cNvPr id="88" name="مستطيل 87" descr="صورة تحتوي على شخص, تلبيس, الوجه الإنساني, ماء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1181B0DF-2DA8-AF8B-1171-857381F90DD5}"/>
              </a:ext>
            </a:extLst>
          </p:cNvPr>
          <p:cNvSpPr/>
          <p:nvPr/>
        </p:nvSpPr>
        <p:spPr>
          <a:xfrm>
            <a:off x="1699829" y="4280173"/>
            <a:ext cx="978815" cy="978815"/>
          </a:xfrm>
          <a:prstGeom prst="rect">
            <a:avLst/>
          </a:prstGeom>
          <a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ar-JO"/>
          </a:p>
        </p:txBody>
      </p:sp>
      <p:sp>
        <p:nvSpPr>
          <p:cNvPr id="90" name="مستطيل 89" descr="صورة تحتوي على شخص, الوجه الإنساني, تلبيس, رجل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87E4DCEA-CC27-75E8-3F53-BD6D95FAE4EA}"/>
              </a:ext>
            </a:extLst>
          </p:cNvPr>
          <p:cNvSpPr/>
          <p:nvPr/>
        </p:nvSpPr>
        <p:spPr>
          <a:xfrm>
            <a:off x="2911519" y="4280173"/>
            <a:ext cx="978815" cy="978815"/>
          </a:xfrm>
          <a:prstGeom prst="rect">
            <a:avLst/>
          </a:prstGeom>
          <a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ar-JO"/>
          </a:p>
        </p:txBody>
      </p:sp>
      <p:sp>
        <p:nvSpPr>
          <p:cNvPr id="92" name="مستطيل 91" descr="صورة تحتوي على شخص, الوجه الإنساني, تلبيس, رجل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38819DA6-CDCF-58C6-AB19-84FA85E44C77}"/>
              </a:ext>
            </a:extLst>
          </p:cNvPr>
          <p:cNvSpPr/>
          <p:nvPr/>
        </p:nvSpPr>
        <p:spPr>
          <a:xfrm>
            <a:off x="4123209" y="4280173"/>
            <a:ext cx="978815" cy="978815"/>
          </a:xfrm>
          <a:prstGeom prst="rect">
            <a:avLst/>
          </a:prstGeom>
          <a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ar-JO"/>
          </a:p>
        </p:txBody>
      </p:sp>
      <p:sp>
        <p:nvSpPr>
          <p:cNvPr id="94" name="مستطيل 93" descr="صورة تحتوي على شخص, الوجه الإنساني, تلبيس, رجل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5F06CFDD-CC24-85A7-0B34-3228C0E118BE}"/>
              </a:ext>
            </a:extLst>
          </p:cNvPr>
          <p:cNvSpPr/>
          <p:nvPr/>
        </p:nvSpPr>
        <p:spPr>
          <a:xfrm>
            <a:off x="5334899" y="4280171"/>
            <a:ext cx="978815" cy="978815"/>
          </a:xfrm>
          <a:prstGeom prst="rect">
            <a:avLst/>
          </a:prstGeom>
          <a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ar-JO"/>
          </a:p>
        </p:txBody>
      </p:sp>
      <p:sp>
        <p:nvSpPr>
          <p:cNvPr id="96" name="مستطيل 95" descr="صورة تحتوي على شخص, تلبيس, الوجه الإنساني, رجل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ED5B8096-9AC0-850A-04E5-8C7BC0A8607B}"/>
              </a:ext>
            </a:extLst>
          </p:cNvPr>
          <p:cNvSpPr/>
          <p:nvPr/>
        </p:nvSpPr>
        <p:spPr>
          <a:xfrm>
            <a:off x="488139" y="5532792"/>
            <a:ext cx="978815" cy="978815"/>
          </a:xfrm>
          <a:prstGeom prst="rect">
            <a:avLst/>
          </a:prstGeom>
          <a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ar-JO"/>
          </a:p>
        </p:txBody>
      </p:sp>
      <p:sp>
        <p:nvSpPr>
          <p:cNvPr id="98" name="مستطيل 97" descr="صورة تحتوي على شخص, تلبيس, الوجه الإنساني, رجل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18CD40A6-5340-D579-45E2-8551494E8C34}"/>
              </a:ext>
            </a:extLst>
          </p:cNvPr>
          <p:cNvSpPr/>
          <p:nvPr/>
        </p:nvSpPr>
        <p:spPr>
          <a:xfrm>
            <a:off x="1699829" y="5532792"/>
            <a:ext cx="978815" cy="978815"/>
          </a:xfrm>
          <a:prstGeom prst="rect">
            <a:avLst/>
          </a:prstGeom>
          <a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ar-JO"/>
          </a:p>
        </p:txBody>
      </p:sp>
      <p:sp>
        <p:nvSpPr>
          <p:cNvPr id="100" name="مستطيل 99" descr="صورة تحتوي على شخص, الوجه الإنساني, تلبيس, داخلي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1020E85A-3A52-3CD8-D689-142A157D372C}"/>
              </a:ext>
            </a:extLst>
          </p:cNvPr>
          <p:cNvSpPr/>
          <p:nvPr/>
        </p:nvSpPr>
        <p:spPr>
          <a:xfrm>
            <a:off x="2911519" y="5532792"/>
            <a:ext cx="978815" cy="978815"/>
          </a:xfrm>
          <a:prstGeom prst="rect">
            <a:avLst/>
          </a:prstGeom>
          <a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ar-JO"/>
          </a:p>
        </p:txBody>
      </p:sp>
      <p:sp>
        <p:nvSpPr>
          <p:cNvPr id="102" name="مستطيل 101" descr="صورة تحتوي على شخص, داخلي, الوجه الإنساني, تلبيس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74B91779-9DCC-F03E-81DA-7AD040320D5F}"/>
              </a:ext>
            </a:extLst>
          </p:cNvPr>
          <p:cNvSpPr/>
          <p:nvPr/>
        </p:nvSpPr>
        <p:spPr>
          <a:xfrm>
            <a:off x="4123209" y="5532792"/>
            <a:ext cx="978815" cy="978815"/>
          </a:xfrm>
          <a:prstGeom prst="rect">
            <a:avLst/>
          </a:prstGeom>
          <a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ar-JO"/>
          </a:p>
        </p:txBody>
      </p:sp>
      <p:sp>
        <p:nvSpPr>
          <p:cNvPr id="104" name="مستطيل 103" descr="صورة تحتوي على شخص, الوجه الإنساني, تلبيس, رجل&#10;&#10;قد يكون المحتوى الذي تم إنشاؤه بواسطة الذكاء الاصطناعي غير صحيح.">
            <a:extLst>
              <a:ext uri="{FF2B5EF4-FFF2-40B4-BE49-F238E27FC236}">
                <a16:creationId xmlns:a16="http://schemas.microsoft.com/office/drawing/2014/main" id="{1FF69020-F713-C07A-495C-E429AD56C7A4}"/>
              </a:ext>
            </a:extLst>
          </p:cNvPr>
          <p:cNvSpPr/>
          <p:nvPr/>
        </p:nvSpPr>
        <p:spPr>
          <a:xfrm>
            <a:off x="5334899" y="5532792"/>
            <a:ext cx="978815" cy="978815"/>
          </a:xfrm>
          <a:prstGeom prst="rect">
            <a:avLst/>
          </a:prstGeom>
          <a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ar-JO"/>
          </a:p>
        </p:txBody>
      </p:sp>
      <p:sp>
        <p:nvSpPr>
          <p:cNvPr id="105" name="مربع نص 104">
            <a:extLst>
              <a:ext uri="{FF2B5EF4-FFF2-40B4-BE49-F238E27FC236}">
                <a16:creationId xmlns:a16="http://schemas.microsoft.com/office/drawing/2014/main" id="{00D4A330-979B-BA39-2D6B-5CD7B40E2378}"/>
              </a:ext>
            </a:extLst>
          </p:cNvPr>
          <p:cNvSpPr txBox="1"/>
          <p:nvPr/>
        </p:nvSpPr>
        <p:spPr>
          <a:xfrm>
            <a:off x="6125044" y="2474893"/>
            <a:ext cx="6066956" cy="1908215"/>
          </a:xfrm>
          <a:prstGeom prst="rect">
            <a:avLst/>
          </a:prstGeom>
          <a:noFill/>
          <a:effectLst/>
        </p:spPr>
        <p:txBody>
          <a:bodyPr wrap="square" rtlCol="1">
            <a:spAutoFit/>
          </a:bodyPr>
          <a:lstStyle/>
          <a:p>
            <a:pPr algn="ctr">
              <a:spcAft>
                <a:spcPts val="600"/>
              </a:spcAft>
            </a:pP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ابدأ اليوم 🌿</a:t>
            </a:r>
          </a:p>
          <a:p>
            <a:pPr algn="ctr">
              <a:spcAft>
                <a:spcPts val="600"/>
              </a:spcAft>
            </a:pP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اختر فكرة واحدة وابدأ بها…</a:t>
            </a:r>
          </a:p>
          <a:p>
            <a:pPr algn="ctr">
              <a:spcAft>
                <a:spcPts val="600"/>
              </a:spcAft>
            </a:pP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فالقليل الدائم أحب إلى الله</a:t>
            </a:r>
            <a:r>
              <a:rPr lang="en-US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تعالى.</a:t>
            </a:r>
          </a:p>
        </p:txBody>
      </p:sp>
    </p:spTree>
    <p:extLst>
      <p:ext uri="{BB962C8B-B14F-4D97-AF65-F5344CB8AC3E}">
        <p14:creationId xmlns:p14="http://schemas.microsoft.com/office/powerpoint/2010/main" val="294147003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5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5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5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8" grpId="0" animBg="1"/>
      <p:bldP spid="60" grpId="0" animBg="1"/>
      <p:bldP spid="62" grpId="0" animBg="1"/>
      <p:bldP spid="64" grpId="0" animBg="1"/>
      <p:bldP spid="66" grpId="0" animBg="1"/>
      <p:bldP spid="68" grpId="0" animBg="1"/>
      <p:bldP spid="70" grpId="0" animBg="1"/>
      <p:bldP spid="72" grpId="0" animBg="1"/>
      <p:bldP spid="74" grpId="0" animBg="1"/>
      <p:bldP spid="76" grpId="0" animBg="1"/>
      <p:bldP spid="78" grpId="0" animBg="1"/>
      <p:bldP spid="80" grpId="0" animBg="1"/>
      <p:bldP spid="82" grpId="0" animBg="1"/>
      <p:bldP spid="84" grpId="0" animBg="1"/>
      <p:bldP spid="86" grpId="0" animBg="1"/>
      <p:bldP spid="88" grpId="0" animBg="1"/>
      <p:bldP spid="90" grpId="0" animBg="1"/>
      <p:bldP spid="92" grpId="0" animBg="1"/>
      <p:bldP spid="94" grpId="0" animBg="1"/>
      <p:bldP spid="96" grpId="0" animBg="1"/>
      <p:bldP spid="98" grpId="0" animBg="1"/>
      <p:bldP spid="100" grpId="0" animBg="1"/>
      <p:bldP spid="102" grpId="0" animBg="1"/>
      <p:bldP spid="104" grpId="0" animBg="1"/>
      <p:bldP spid="105" grpId="0" uiExpand="1" build="p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8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91FE09-645E-760C-226A-22EF76014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E3527952-80A0-3A96-EF9F-815C007E5642}"/>
              </a:ext>
            </a:extLst>
          </p:cNvPr>
          <p:cNvSpPr txBox="1"/>
          <p:nvPr/>
        </p:nvSpPr>
        <p:spPr>
          <a:xfrm>
            <a:off x="4232032" y="2596661"/>
            <a:ext cx="7256584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المحافظة على الصلاة في وقتها</a:t>
            </a: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600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315ABB88-C706-DEC8-7102-95263573664C}"/>
              </a:ext>
            </a:extLst>
          </p:cNvPr>
          <p:cNvSpPr txBox="1"/>
          <p:nvPr/>
        </p:nvSpPr>
        <p:spPr>
          <a:xfrm>
            <a:off x="3997570" y="3217984"/>
            <a:ext cx="7725508" cy="238526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>
              <a:spcAft>
                <a:spcPts val="600"/>
              </a:spcAft>
            </a:pP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أعظم ما نتقرب به إلى الله</a:t>
            </a:r>
            <a:r>
              <a:rPr lang="en-US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تعالى هو </a:t>
            </a: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أداء الفرائض بإتقان وخشوع</a:t>
            </a:r>
            <a:r>
              <a:rPr lang="en-US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600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Aft>
                <a:spcPts val="600"/>
              </a:spcAft>
            </a:pP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﴿إِنَّ الصَّلَاةَ كَانَتْ عَلَى الْمُؤْمِنِينَ كِتَابًا مَوْقُوتًا﴾</a:t>
            </a: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النساء: 103</a:t>
            </a: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ar-JO" sz="3600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B41D80F-D5F1-0B4C-1BD2-2AC94C4D08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925" y="3429000"/>
            <a:ext cx="3032441" cy="30324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D47DEBD7-B20C-A5A5-364A-C5C6D7E95599}"/>
              </a:ext>
            </a:extLst>
          </p:cNvPr>
          <p:cNvSpPr txBox="1"/>
          <p:nvPr/>
        </p:nvSpPr>
        <p:spPr>
          <a:xfrm>
            <a:off x="1" y="6486841"/>
            <a:ext cx="1130300" cy="37115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E0A94A">
              <a:alpha val="33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tIns="0" rtlCol="1">
            <a:noAutofit/>
          </a:bodyPr>
          <a:lstStyle/>
          <a:p>
            <a:pPr algn="ctr"/>
            <a:r>
              <a:rPr lang="en-US" b="1" dirty="0"/>
              <a:t>25/1</a:t>
            </a:r>
            <a:endParaRPr lang="ar-JO" b="1" dirty="0"/>
          </a:p>
        </p:txBody>
      </p:sp>
    </p:spTree>
    <p:extLst>
      <p:ext uri="{BB962C8B-B14F-4D97-AF65-F5344CB8AC3E}">
        <p14:creationId xmlns:p14="http://schemas.microsoft.com/office/powerpoint/2010/main" val="264794448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974739A-5067-2E86-EBBC-E4512CFEC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B4C05BF9-501B-5942-FCFE-F339ADDF0E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925" y="3429000"/>
            <a:ext cx="3032441" cy="30324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EE985591-399D-C3E0-1E7E-1C1C0580B92B}"/>
              </a:ext>
            </a:extLst>
          </p:cNvPr>
          <p:cNvSpPr txBox="1"/>
          <p:nvPr/>
        </p:nvSpPr>
        <p:spPr>
          <a:xfrm>
            <a:off x="4210050" y="2596661"/>
            <a:ext cx="7256584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أذكار الصباح والمساء</a:t>
            </a: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600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4E3AABBC-530F-3365-F97E-E404728346B7}"/>
              </a:ext>
            </a:extLst>
          </p:cNvPr>
          <p:cNvSpPr txBox="1"/>
          <p:nvPr/>
        </p:nvSpPr>
        <p:spPr>
          <a:xfrm>
            <a:off x="3977053" y="3217984"/>
            <a:ext cx="7722580" cy="127727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>
              <a:spcAft>
                <a:spcPts val="600"/>
              </a:spcAft>
            </a:pP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دقائق قليلة تحفظ يومك وتملأ ميزان حسناتك.</a:t>
            </a:r>
          </a:p>
          <a:p>
            <a:pPr algn="ctr">
              <a:spcAft>
                <a:spcPts val="600"/>
              </a:spcAft>
            </a:pP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﴿فَاذْكُرُونِي أَذْكُرْكُمْ﴾</a:t>
            </a: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البقرة: 152</a:t>
            </a: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ar-SA" sz="3600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FF0DF964-A0A8-A8F9-EF79-B51ED8AEAB47}"/>
              </a:ext>
            </a:extLst>
          </p:cNvPr>
          <p:cNvSpPr txBox="1"/>
          <p:nvPr/>
        </p:nvSpPr>
        <p:spPr>
          <a:xfrm>
            <a:off x="1" y="6486841"/>
            <a:ext cx="1130300" cy="37115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E0A94A">
              <a:alpha val="33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tIns="0" rtlCol="1">
            <a:noAutofit/>
          </a:bodyPr>
          <a:lstStyle/>
          <a:p>
            <a:pPr algn="ctr"/>
            <a:r>
              <a:rPr lang="en-US" b="1" dirty="0"/>
              <a:t>25/2</a:t>
            </a:r>
            <a:endParaRPr lang="ar-JO" b="1" dirty="0"/>
          </a:p>
        </p:txBody>
      </p:sp>
    </p:spTree>
    <p:extLst>
      <p:ext uri="{BB962C8B-B14F-4D97-AF65-F5344CB8AC3E}">
        <p14:creationId xmlns:p14="http://schemas.microsoft.com/office/powerpoint/2010/main" val="39501853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9E5640-05A0-AF78-8378-611EF23F6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A240E5BB-775E-4571-D5CC-214606A8E4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925" y="3429000"/>
            <a:ext cx="3032441" cy="30324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F1F26EC3-23E3-6B26-A753-29E2213C014F}"/>
              </a:ext>
            </a:extLst>
          </p:cNvPr>
          <p:cNvSpPr txBox="1"/>
          <p:nvPr/>
        </p:nvSpPr>
        <p:spPr>
          <a:xfrm>
            <a:off x="4210050" y="2596661"/>
            <a:ext cx="7256584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قراءة صفحة من القرآن يوميًا</a:t>
            </a: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600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84F97A81-BFF3-2FE3-8AB3-3133B4446B9E}"/>
              </a:ext>
            </a:extLst>
          </p:cNvPr>
          <p:cNvSpPr txBox="1"/>
          <p:nvPr/>
        </p:nvSpPr>
        <p:spPr>
          <a:xfrm>
            <a:off x="3977053" y="3217984"/>
            <a:ext cx="7722580" cy="183127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>
              <a:spcAft>
                <a:spcPts val="600"/>
              </a:spcAft>
            </a:pP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الاستمرار ولو بالقليل يصنع أثرًا عظيمًا.</a:t>
            </a:r>
            <a:endParaRPr lang="ar-JO" sz="3600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Aft>
                <a:spcPts val="600"/>
              </a:spcAft>
            </a:pP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قال ﷺ:</a:t>
            </a: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«اقرؤوا القرآن فإنه يأتي يوم القيامة شفيعًا لأصحابه»</a:t>
            </a: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رواه مسلم.</a:t>
            </a:r>
            <a:endParaRPr lang="ar-SA" sz="3600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2A131034-2525-33E1-F96F-8D262FD7DA5F}"/>
              </a:ext>
            </a:extLst>
          </p:cNvPr>
          <p:cNvSpPr txBox="1"/>
          <p:nvPr/>
        </p:nvSpPr>
        <p:spPr>
          <a:xfrm>
            <a:off x="1" y="6486841"/>
            <a:ext cx="1130300" cy="37115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E0A94A">
              <a:alpha val="33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tIns="0" rtlCol="1">
            <a:noAutofit/>
          </a:bodyPr>
          <a:lstStyle/>
          <a:p>
            <a:pPr algn="ctr"/>
            <a:r>
              <a:rPr lang="en-US" b="1" dirty="0"/>
              <a:t>25/3</a:t>
            </a:r>
            <a:endParaRPr lang="ar-JO" b="1" dirty="0"/>
          </a:p>
        </p:txBody>
      </p:sp>
    </p:spTree>
    <p:extLst>
      <p:ext uri="{BB962C8B-B14F-4D97-AF65-F5344CB8AC3E}">
        <p14:creationId xmlns:p14="http://schemas.microsoft.com/office/powerpoint/2010/main" val="35512024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6544D7-FD2F-13A6-EB4B-F3595D8B3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DA63AAF1-D321-333C-0244-8A7DC7A1A6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925" y="3429000"/>
            <a:ext cx="3032441" cy="30324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EA5638BF-E76D-D719-CDC4-158B544E7E95}"/>
              </a:ext>
            </a:extLst>
          </p:cNvPr>
          <p:cNvSpPr txBox="1"/>
          <p:nvPr/>
        </p:nvSpPr>
        <p:spPr>
          <a:xfrm>
            <a:off x="4210050" y="2596661"/>
            <a:ext cx="7256584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قول: سبحان الله وبحمده 100 مرة</a:t>
            </a: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600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0159A3AA-A9FF-0D7C-B1A5-5C42E816DD8D}"/>
              </a:ext>
            </a:extLst>
          </p:cNvPr>
          <p:cNvSpPr txBox="1"/>
          <p:nvPr/>
        </p:nvSpPr>
        <p:spPr>
          <a:xfrm>
            <a:off x="3977053" y="3217984"/>
            <a:ext cx="7722580" cy="238526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>
              <a:spcAft>
                <a:spcPts val="600"/>
              </a:spcAft>
            </a:pP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كلمات يسيرة وأجرها عظيم.</a:t>
            </a:r>
            <a:endParaRPr lang="ar-JO" sz="3600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Aft>
                <a:spcPts val="600"/>
              </a:spcAft>
            </a:pP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قال ﷺ:</a:t>
            </a: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«من قال سبحان الله وبحمده في يوم مائة مرة حُطّت خطاياه ولو كانت مثل زبد البحر»</a:t>
            </a: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رواه مسلم.</a:t>
            </a:r>
            <a:endParaRPr lang="ar-SA" sz="3600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12E7D1D7-A4AE-4A16-BBDC-D3FE8DF63F49}"/>
              </a:ext>
            </a:extLst>
          </p:cNvPr>
          <p:cNvSpPr txBox="1"/>
          <p:nvPr/>
        </p:nvSpPr>
        <p:spPr>
          <a:xfrm>
            <a:off x="1" y="6486841"/>
            <a:ext cx="1130300" cy="37115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E0A94A">
              <a:alpha val="33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tIns="0" rtlCol="1">
            <a:noAutofit/>
          </a:bodyPr>
          <a:lstStyle/>
          <a:p>
            <a:pPr algn="ctr"/>
            <a:r>
              <a:rPr lang="en-US" b="1" dirty="0"/>
              <a:t>25/4</a:t>
            </a:r>
            <a:endParaRPr lang="ar-JO" b="1" dirty="0"/>
          </a:p>
        </p:txBody>
      </p:sp>
    </p:spTree>
    <p:extLst>
      <p:ext uri="{BB962C8B-B14F-4D97-AF65-F5344CB8AC3E}">
        <p14:creationId xmlns:p14="http://schemas.microsoft.com/office/powerpoint/2010/main" val="16808965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16658F-A843-E061-550C-6B45BBEA82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2D6E590E-D730-8AE1-647C-2114C7DFF7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925" y="3429000"/>
            <a:ext cx="3032441" cy="30324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F5AF2910-80E6-A6AA-ADDD-ED531AA7DCD4}"/>
              </a:ext>
            </a:extLst>
          </p:cNvPr>
          <p:cNvSpPr txBox="1"/>
          <p:nvPr/>
        </p:nvSpPr>
        <p:spPr>
          <a:xfrm>
            <a:off x="4210050" y="2596661"/>
            <a:ext cx="7256584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الاستغفار يوميًا</a:t>
            </a: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600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291C9E5C-C636-AD20-B047-405A6FCA2D2D}"/>
              </a:ext>
            </a:extLst>
          </p:cNvPr>
          <p:cNvSpPr txBox="1"/>
          <p:nvPr/>
        </p:nvSpPr>
        <p:spPr>
          <a:xfrm>
            <a:off x="3977053" y="3217984"/>
            <a:ext cx="7722580" cy="183127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>
              <a:spcAft>
                <a:spcPts val="600"/>
              </a:spcAft>
            </a:pP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سبب لمغفرة الذنوب وتفريج الكروب.</a:t>
            </a:r>
            <a:endParaRPr lang="ar-JO" sz="3600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Aft>
                <a:spcPts val="600"/>
              </a:spcAft>
            </a:pP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قال ﷺ:</a:t>
            </a:r>
            <a:r>
              <a:rPr lang="en-US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والله </a:t>
            </a: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إني لأستغفر الله وأتوب إليه في اليوم أكثر من سبعين مرة»</a:t>
            </a: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رواه البخاري.</a:t>
            </a:r>
            <a:endParaRPr lang="ar-SA" sz="3600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70649AE6-4012-F4AF-AED3-7FC3EB93539B}"/>
              </a:ext>
            </a:extLst>
          </p:cNvPr>
          <p:cNvSpPr txBox="1"/>
          <p:nvPr/>
        </p:nvSpPr>
        <p:spPr>
          <a:xfrm>
            <a:off x="1" y="6486841"/>
            <a:ext cx="1130300" cy="37115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E0A94A">
              <a:alpha val="33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tIns="0" rtlCol="1">
            <a:noAutofit/>
          </a:bodyPr>
          <a:lstStyle/>
          <a:p>
            <a:pPr algn="ctr"/>
            <a:r>
              <a:rPr lang="en-US" b="1" dirty="0"/>
              <a:t>25/5</a:t>
            </a:r>
            <a:endParaRPr lang="ar-JO" b="1" dirty="0"/>
          </a:p>
        </p:txBody>
      </p:sp>
    </p:spTree>
    <p:extLst>
      <p:ext uri="{BB962C8B-B14F-4D97-AF65-F5344CB8AC3E}">
        <p14:creationId xmlns:p14="http://schemas.microsoft.com/office/powerpoint/2010/main" val="9933203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78E9E7-E02E-FD0E-AA70-45FDE19F2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D74BF473-DAAF-762F-A9D2-C81067FB08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925" y="3429000"/>
            <a:ext cx="3032441" cy="30324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F3323992-4AA0-8BBD-92CE-508F74E5437E}"/>
              </a:ext>
            </a:extLst>
          </p:cNvPr>
          <p:cNvSpPr txBox="1"/>
          <p:nvPr/>
        </p:nvSpPr>
        <p:spPr>
          <a:xfrm>
            <a:off x="4210050" y="2596661"/>
            <a:ext cx="7256584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الصلاة على النبي ﷺ</a:t>
            </a:r>
            <a:endParaRPr lang="en-US" sz="3600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2741CDAD-3DA6-B8BB-B25E-5C147A0F2C87}"/>
              </a:ext>
            </a:extLst>
          </p:cNvPr>
          <p:cNvSpPr txBox="1"/>
          <p:nvPr/>
        </p:nvSpPr>
        <p:spPr>
          <a:xfrm>
            <a:off x="3977053" y="3217984"/>
            <a:ext cx="7722580" cy="183127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>
              <a:spcAft>
                <a:spcPts val="600"/>
              </a:spcAft>
            </a:pP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من أعظم أسباب نيل رحمة الله.</a:t>
            </a:r>
            <a:endParaRPr lang="ar-JO" sz="3600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Aft>
                <a:spcPts val="600"/>
              </a:spcAft>
            </a:pP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قال ﷺ:</a:t>
            </a: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«من صلى عليّ صلاة صلى الله عليه بها عشرًا»</a:t>
            </a: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رواه مسلم.</a:t>
            </a:r>
            <a:endParaRPr lang="ar-SA" sz="3600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id="{17A41CD0-33D0-DE7F-A3D2-26AF5D822DD8}"/>
              </a:ext>
            </a:extLst>
          </p:cNvPr>
          <p:cNvSpPr txBox="1"/>
          <p:nvPr/>
        </p:nvSpPr>
        <p:spPr>
          <a:xfrm>
            <a:off x="1" y="6486841"/>
            <a:ext cx="1130300" cy="37115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E0A94A">
              <a:alpha val="33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tIns="0" rtlCol="1">
            <a:noAutofit/>
          </a:bodyPr>
          <a:lstStyle/>
          <a:p>
            <a:pPr algn="ctr"/>
            <a:r>
              <a:rPr lang="en-US" b="1" dirty="0"/>
              <a:t>25/6</a:t>
            </a:r>
            <a:endParaRPr lang="ar-JO" b="1" dirty="0"/>
          </a:p>
        </p:txBody>
      </p:sp>
    </p:spTree>
    <p:extLst>
      <p:ext uri="{BB962C8B-B14F-4D97-AF65-F5344CB8AC3E}">
        <p14:creationId xmlns:p14="http://schemas.microsoft.com/office/powerpoint/2010/main" val="11925252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56F059-6A04-A428-BB99-8BE7BBDF82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84DD999C-C3E4-76E3-C3C3-CBBCE71B3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925" y="3429000"/>
            <a:ext cx="3032441" cy="30324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9F7BE493-8810-7250-6D92-27F39F041817}"/>
              </a:ext>
            </a:extLst>
          </p:cNvPr>
          <p:cNvSpPr txBox="1"/>
          <p:nvPr/>
        </p:nvSpPr>
        <p:spPr>
          <a:xfrm>
            <a:off x="4210050" y="2596661"/>
            <a:ext cx="7256584" cy="6463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التبسم في </a:t>
            </a:r>
            <a:r>
              <a:rPr lang="ar-SA" sz="3600" b="1" dirty="0" err="1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وج</a:t>
            </a: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و</a:t>
            </a: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ه الناس</a:t>
            </a: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sz="3600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A598370F-448D-FAD3-D530-BE10563AA59C}"/>
              </a:ext>
            </a:extLst>
          </p:cNvPr>
          <p:cNvSpPr txBox="1"/>
          <p:nvPr/>
        </p:nvSpPr>
        <p:spPr>
          <a:xfrm>
            <a:off x="3977053" y="3217984"/>
            <a:ext cx="7722580" cy="183127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1">
            <a:spAutoFit/>
          </a:bodyPr>
          <a:lstStyle/>
          <a:p>
            <a:pPr algn="ctr">
              <a:spcAft>
                <a:spcPts val="600"/>
              </a:spcAft>
            </a:pP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عبادة سهلة تدخل السرور على القلوب.</a:t>
            </a:r>
            <a:endParaRPr lang="ar-JO" sz="3600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Aft>
                <a:spcPts val="600"/>
              </a:spcAft>
            </a:pP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قال ﷺ:</a:t>
            </a: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ar-SA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«تبسمك في وجه أخيك لك صدقة»</a:t>
            </a:r>
            <a:r>
              <a:rPr lang="ar-JO" sz="3600" b="1" dirty="0">
                <a:ln w="3175"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رواه الترمذي.</a:t>
            </a:r>
            <a:endParaRPr lang="ar-SA" sz="3600" b="1" dirty="0">
              <a:ln w="3175">
                <a:solidFill>
                  <a:sysClr val="windowText" lastClr="000000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0DC02A9E-34F2-BB73-59CF-D33E2627BE7B}"/>
              </a:ext>
            </a:extLst>
          </p:cNvPr>
          <p:cNvSpPr txBox="1"/>
          <p:nvPr/>
        </p:nvSpPr>
        <p:spPr>
          <a:xfrm>
            <a:off x="1" y="6486841"/>
            <a:ext cx="1130300" cy="371159"/>
          </a:xfrm>
          <a:prstGeom prst="round2DiagRect">
            <a:avLst>
              <a:gd name="adj1" fmla="val 50000"/>
              <a:gd name="adj2" fmla="val 0"/>
            </a:avLst>
          </a:prstGeom>
          <a:solidFill>
            <a:srgbClr val="E0A94A">
              <a:alpha val="33000"/>
            </a:srgb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tIns="0" rtlCol="1">
            <a:noAutofit/>
          </a:bodyPr>
          <a:lstStyle/>
          <a:p>
            <a:pPr algn="ctr"/>
            <a:r>
              <a:rPr lang="en-US" b="1" dirty="0"/>
              <a:t>25/7</a:t>
            </a:r>
            <a:endParaRPr lang="ar-JO" b="1" dirty="0"/>
          </a:p>
        </p:txBody>
      </p:sp>
    </p:spTree>
    <p:extLst>
      <p:ext uri="{BB962C8B-B14F-4D97-AF65-F5344CB8AC3E}">
        <p14:creationId xmlns:p14="http://schemas.microsoft.com/office/powerpoint/2010/main" val="36396786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25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نسق Office">
  <a:themeElements>
    <a:clrScheme name="مخصص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954F72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753</Words>
  <Application>Microsoft Office PowerPoint</Application>
  <PresentationFormat>شاشة عريضة</PresentationFormat>
  <Paragraphs>112</Paragraphs>
  <Slides>28</Slides>
  <Notes>0</Notes>
  <HiddenSlides>1</HiddenSlides>
  <MMClips>0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28</vt:i4>
      </vt:variant>
    </vt:vector>
  </HeadingPairs>
  <TitlesOfParts>
    <vt:vector size="36" baseType="lpstr">
      <vt:lpstr>A Jannat LT</vt:lpstr>
      <vt:lpstr>Aptos</vt:lpstr>
      <vt:lpstr>Aptos Display</vt:lpstr>
      <vt:lpstr>Arial</vt:lpstr>
      <vt:lpstr>Calibri</vt:lpstr>
      <vt:lpstr>Calibri Light</vt:lpstr>
      <vt:lpstr>نسق Office</vt:lpstr>
      <vt:lpstr>1_نسق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البوربوينت الإسلامي</dc:creator>
  <cp:lastModifiedBy>البوربوينت الإسلامي</cp:lastModifiedBy>
  <cp:revision>19</cp:revision>
  <dcterms:created xsi:type="dcterms:W3CDTF">2026-02-26T18:38:20Z</dcterms:created>
  <dcterms:modified xsi:type="dcterms:W3CDTF">2026-02-27T06:01:53Z</dcterms:modified>
</cp:coreProperties>
</file>