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67" r:id="rId3"/>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embeddedFontLst>
    <p:embeddedFont>
      <p:font typeface="A Jannat LT" panose="01000000000000000000" pitchFamily="2" charset="-78"/>
      <p:regular r:id="rId15"/>
      <p:bold r:id="rId16"/>
    </p:embeddedFont>
    <p:embeddedFont>
      <p:font typeface="A Thuluth" pitchFamily="2" charset="-78"/>
      <p:regular r:id="rId17"/>
    </p:embeddedFont>
    <p:embeddedFont>
      <p:font typeface="Aharoni" panose="02010803020104030203" pitchFamily="2" charset="-79"/>
      <p:bold r:id="rId18"/>
    </p:embeddedFont>
    <p:embeddedFont>
      <p:font typeface="KFGQPC HAFS Uthmanic Script" panose="02000000000000000000" pitchFamily="2" charset="-78"/>
      <p:regular r:id="rId19"/>
    </p:embeddedFont>
  </p:embeddedFontLst>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67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65" d="100"/>
          <a:sy n="65" d="100"/>
        </p:scale>
        <p:origin x="135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1DCD10-4B76-AD0A-182F-78CD6AA691B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94A5EBE-F67A-733B-0047-DECD97A6C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37AB8BA8-E58C-85B1-E717-F0039ED238A0}"/>
              </a:ext>
            </a:extLst>
          </p:cNvPr>
          <p:cNvSpPr>
            <a:spLocks noGrp="1"/>
          </p:cNvSpPr>
          <p:nvPr>
            <p:ph type="dt" sz="half" idx="10"/>
          </p:nvPr>
        </p:nvSpPr>
        <p:spPr/>
        <p:txBody>
          <a:bodyPr/>
          <a:lstStyle/>
          <a:p>
            <a:fld id="{A7EACC33-D6ED-43E2-A6CD-5EF98BCA5437}" type="datetimeFigureOut">
              <a:rPr lang="ar-JO" smtClean="0"/>
              <a:t>06/09/1447</a:t>
            </a:fld>
            <a:endParaRPr lang="ar-JO"/>
          </a:p>
        </p:txBody>
      </p:sp>
      <p:sp>
        <p:nvSpPr>
          <p:cNvPr id="5" name="عنصر نائب للتذييل 4">
            <a:extLst>
              <a:ext uri="{FF2B5EF4-FFF2-40B4-BE49-F238E27FC236}">
                <a16:creationId xmlns:a16="http://schemas.microsoft.com/office/drawing/2014/main" id="{13000EFC-6C18-46AC-0DF2-5A96B01DF463}"/>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6C42F1DB-BC3D-4522-9ED5-76D3881894B2}"/>
              </a:ext>
            </a:extLst>
          </p:cNvPr>
          <p:cNvSpPr>
            <a:spLocks noGrp="1"/>
          </p:cNvSpPr>
          <p:nvPr>
            <p:ph type="sldNum" sz="quarter" idx="12"/>
          </p:nvPr>
        </p:nvSpPr>
        <p:spPr/>
        <p:txBody>
          <a:bodyPr/>
          <a:lstStyle/>
          <a:p>
            <a:fld id="{F8D3865B-10F5-45C6-BAD3-0132DA9888C6}" type="slidenum">
              <a:rPr lang="ar-JO" smtClean="0"/>
              <a:t>‹#›</a:t>
            </a:fld>
            <a:endParaRPr lang="ar-JO"/>
          </a:p>
        </p:txBody>
      </p:sp>
    </p:spTree>
    <p:extLst>
      <p:ext uri="{BB962C8B-B14F-4D97-AF65-F5344CB8AC3E}">
        <p14:creationId xmlns:p14="http://schemas.microsoft.com/office/powerpoint/2010/main" val="75102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6F5308-4D5D-CA82-C8B5-86E375B3BC32}"/>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7A1DA2FE-1244-0BD5-2661-900488C4858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E46A162F-74AC-D48A-02EB-26DF125BB0CC}"/>
              </a:ext>
            </a:extLst>
          </p:cNvPr>
          <p:cNvSpPr>
            <a:spLocks noGrp="1"/>
          </p:cNvSpPr>
          <p:nvPr>
            <p:ph type="dt" sz="half" idx="10"/>
          </p:nvPr>
        </p:nvSpPr>
        <p:spPr/>
        <p:txBody>
          <a:bodyPr/>
          <a:lstStyle/>
          <a:p>
            <a:fld id="{A7EACC33-D6ED-43E2-A6CD-5EF98BCA5437}" type="datetimeFigureOut">
              <a:rPr lang="ar-JO" smtClean="0"/>
              <a:t>06/09/1447</a:t>
            </a:fld>
            <a:endParaRPr lang="ar-JO"/>
          </a:p>
        </p:txBody>
      </p:sp>
      <p:sp>
        <p:nvSpPr>
          <p:cNvPr id="5" name="عنصر نائب للتذييل 4">
            <a:extLst>
              <a:ext uri="{FF2B5EF4-FFF2-40B4-BE49-F238E27FC236}">
                <a16:creationId xmlns:a16="http://schemas.microsoft.com/office/drawing/2014/main" id="{5D001BB3-6942-8795-AA66-792E5DCBFC01}"/>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98320550-1E1D-F290-56D7-F25E05108632}"/>
              </a:ext>
            </a:extLst>
          </p:cNvPr>
          <p:cNvSpPr>
            <a:spLocks noGrp="1"/>
          </p:cNvSpPr>
          <p:nvPr>
            <p:ph type="sldNum" sz="quarter" idx="12"/>
          </p:nvPr>
        </p:nvSpPr>
        <p:spPr/>
        <p:txBody>
          <a:bodyPr/>
          <a:lstStyle/>
          <a:p>
            <a:fld id="{F8D3865B-10F5-45C6-BAD3-0132DA9888C6}" type="slidenum">
              <a:rPr lang="ar-JO" smtClean="0"/>
              <a:t>‹#›</a:t>
            </a:fld>
            <a:endParaRPr lang="ar-JO"/>
          </a:p>
        </p:txBody>
      </p:sp>
    </p:spTree>
    <p:extLst>
      <p:ext uri="{BB962C8B-B14F-4D97-AF65-F5344CB8AC3E}">
        <p14:creationId xmlns:p14="http://schemas.microsoft.com/office/powerpoint/2010/main" val="41322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62F68211-D9BB-6492-8635-A4892DE1E10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646F2951-7746-2A10-5885-62A116D9A1A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C29E9542-F6D6-11CC-F663-C885F501FE50}"/>
              </a:ext>
            </a:extLst>
          </p:cNvPr>
          <p:cNvSpPr>
            <a:spLocks noGrp="1"/>
          </p:cNvSpPr>
          <p:nvPr>
            <p:ph type="dt" sz="half" idx="10"/>
          </p:nvPr>
        </p:nvSpPr>
        <p:spPr/>
        <p:txBody>
          <a:bodyPr/>
          <a:lstStyle/>
          <a:p>
            <a:fld id="{A7EACC33-D6ED-43E2-A6CD-5EF98BCA5437}" type="datetimeFigureOut">
              <a:rPr lang="ar-JO" smtClean="0"/>
              <a:t>06/09/1447</a:t>
            </a:fld>
            <a:endParaRPr lang="ar-JO"/>
          </a:p>
        </p:txBody>
      </p:sp>
      <p:sp>
        <p:nvSpPr>
          <p:cNvPr id="5" name="عنصر نائب للتذييل 4">
            <a:extLst>
              <a:ext uri="{FF2B5EF4-FFF2-40B4-BE49-F238E27FC236}">
                <a16:creationId xmlns:a16="http://schemas.microsoft.com/office/drawing/2014/main" id="{3B675A38-6CEC-3383-CD8E-C72411EF32C9}"/>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4F9D29B5-ACE8-614C-43EB-4FCE180307DF}"/>
              </a:ext>
            </a:extLst>
          </p:cNvPr>
          <p:cNvSpPr>
            <a:spLocks noGrp="1"/>
          </p:cNvSpPr>
          <p:nvPr>
            <p:ph type="sldNum" sz="quarter" idx="12"/>
          </p:nvPr>
        </p:nvSpPr>
        <p:spPr/>
        <p:txBody>
          <a:bodyPr/>
          <a:lstStyle/>
          <a:p>
            <a:fld id="{F8D3865B-10F5-45C6-BAD3-0132DA9888C6}" type="slidenum">
              <a:rPr lang="ar-JO" smtClean="0"/>
              <a:t>‹#›</a:t>
            </a:fld>
            <a:endParaRPr lang="ar-JO"/>
          </a:p>
        </p:txBody>
      </p:sp>
    </p:spTree>
    <p:extLst>
      <p:ext uri="{BB962C8B-B14F-4D97-AF65-F5344CB8AC3E}">
        <p14:creationId xmlns:p14="http://schemas.microsoft.com/office/powerpoint/2010/main" val="1471046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06/09/1447</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8064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729451-C251-90BB-5D35-936DDE03D82B}"/>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178FF0D7-2E79-A337-7BDB-D799885D9F3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E6958929-C64B-6252-AE96-7FA39A00E9B5}"/>
              </a:ext>
            </a:extLst>
          </p:cNvPr>
          <p:cNvSpPr>
            <a:spLocks noGrp="1"/>
          </p:cNvSpPr>
          <p:nvPr>
            <p:ph type="dt" sz="half" idx="10"/>
          </p:nvPr>
        </p:nvSpPr>
        <p:spPr/>
        <p:txBody>
          <a:bodyPr/>
          <a:lstStyle/>
          <a:p>
            <a:fld id="{A7EACC33-D6ED-43E2-A6CD-5EF98BCA5437}" type="datetimeFigureOut">
              <a:rPr lang="ar-JO" smtClean="0"/>
              <a:t>06/09/1447</a:t>
            </a:fld>
            <a:endParaRPr lang="ar-JO"/>
          </a:p>
        </p:txBody>
      </p:sp>
      <p:sp>
        <p:nvSpPr>
          <p:cNvPr id="5" name="عنصر نائب للتذييل 4">
            <a:extLst>
              <a:ext uri="{FF2B5EF4-FFF2-40B4-BE49-F238E27FC236}">
                <a16:creationId xmlns:a16="http://schemas.microsoft.com/office/drawing/2014/main" id="{485C01DA-E3F6-FA35-E098-EF816A7D5FB9}"/>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F52A53F3-280B-F41A-1D99-A345461FB273}"/>
              </a:ext>
            </a:extLst>
          </p:cNvPr>
          <p:cNvSpPr>
            <a:spLocks noGrp="1"/>
          </p:cNvSpPr>
          <p:nvPr>
            <p:ph type="sldNum" sz="quarter" idx="12"/>
          </p:nvPr>
        </p:nvSpPr>
        <p:spPr/>
        <p:txBody>
          <a:bodyPr/>
          <a:lstStyle/>
          <a:p>
            <a:fld id="{F8D3865B-10F5-45C6-BAD3-0132DA9888C6}" type="slidenum">
              <a:rPr lang="ar-JO" smtClean="0"/>
              <a:t>‹#›</a:t>
            </a:fld>
            <a:endParaRPr lang="ar-JO"/>
          </a:p>
        </p:txBody>
      </p:sp>
    </p:spTree>
    <p:extLst>
      <p:ext uri="{BB962C8B-B14F-4D97-AF65-F5344CB8AC3E}">
        <p14:creationId xmlns:p14="http://schemas.microsoft.com/office/powerpoint/2010/main" val="384322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0FB140-868B-8A05-B175-E27101D8460C}"/>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CF3C4D5F-8F51-A875-8C57-6DB6975199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5E4A110-85AC-728D-61BC-FC4A02E6AD69}"/>
              </a:ext>
            </a:extLst>
          </p:cNvPr>
          <p:cNvSpPr>
            <a:spLocks noGrp="1"/>
          </p:cNvSpPr>
          <p:nvPr>
            <p:ph type="dt" sz="half" idx="10"/>
          </p:nvPr>
        </p:nvSpPr>
        <p:spPr/>
        <p:txBody>
          <a:bodyPr/>
          <a:lstStyle/>
          <a:p>
            <a:fld id="{A7EACC33-D6ED-43E2-A6CD-5EF98BCA5437}" type="datetimeFigureOut">
              <a:rPr lang="ar-JO" smtClean="0"/>
              <a:t>06/09/1447</a:t>
            </a:fld>
            <a:endParaRPr lang="ar-JO"/>
          </a:p>
        </p:txBody>
      </p:sp>
      <p:sp>
        <p:nvSpPr>
          <p:cNvPr id="5" name="عنصر نائب للتذييل 4">
            <a:extLst>
              <a:ext uri="{FF2B5EF4-FFF2-40B4-BE49-F238E27FC236}">
                <a16:creationId xmlns:a16="http://schemas.microsoft.com/office/drawing/2014/main" id="{9AE8F6EA-1410-DC74-B0F0-A4FA753F608A}"/>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21A6EC21-D80E-FA4F-9C1D-7BAAE6FCBAEE}"/>
              </a:ext>
            </a:extLst>
          </p:cNvPr>
          <p:cNvSpPr>
            <a:spLocks noGrp="1"/>
          </p:cNvSpPr>
          <p:nvPr>
            <p:ph type="sldNum" sz="quarter" idx="12"/>
          </p:nvPr>
        </p:nvSpPr>
        <p:spPr/>
        <p:txBody>
          <a:bodyPr/>
          <a:lstStyle/>
          <a:p>
            <a:fld id="{F8D3865B-10F5-45C6-BAD3-0132DA9888C6}" type="slidenum">
              <a:rPr lang="ar-JO" smtClean="0"/>
              <a:t>‹#›</a:t>
            </a:fld>
            <a:endParaRPr lang="ar-JO"/>
          </a:p>
        </p:txBody>
      </p:sp>
    </p:spTree>
    <p:extLst>
      <p:ext uri="{BB962C8B-B14F-4D97-AF65-F5344CB8AC3E}">
        <p14:creationId xmlns:p14="http://schemas.microsoft.com/office/powerpoint/2010/main" val="329682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60EA7C-5442-192C-E58F-845F2A2757D8}"/>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6C84F99A-BE8D-24DE-D960-7EB2437DE59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a:extLst>
              <a:ext uri="{FF2B5EF4-FFF2-40B4-BE49-F238E27FC236}">
                <a16:creationId xmlns:a16="http://schemas.microsoft.com/office/drawing/2014/main" id="{0D9BEF1A-4725-BF87-F315-A80C6A4A45AD}"/>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AB0106A4-3B29-A0BE-554F-6D07303827CB}"/>
              </a:ext>
            </a:extLst>
          </p:cNvPr>
          <p:cNvSpPr>
            <a:spLocks noGrp="1"/>
          </p:cNvSpPr>
          <p:nvPr>
            <p:ph type="dt" sz="half" idx="10"/>
          </p:nvPr>
        </p:nvSpPr>
        <p:spPr/>
        <p:txBody>
          <a:bodyPr/>
          <a:lstStyle/>
          <a:p>
            <a:fld id="{A7EACC33-D6ED-43E2-A6CD-5EF98BCA5437}" type="datetimeFigureOut">
              <a:rPr lang="ar-JO" smtClean="0"/>
              <a:t>06/09/1447</a:t>
            </a:fld>
            <a:endParaRPr lang="ar-JO"/>
          </a:p>
        </p:txBody>
      </p:sp>
      <p:sp>
        <p:nvSpPr>
          <p:cNvPr id="6" name="عنصر نائب للتذييل 5">
            <a:extLst>
              <a:ext uri="{FF2B5EF4-FFF2-40B4-BE49-F238E27FC236}">
                <a16:creationId xmlns:a16="http://schemas.microsoft.com/office/drawing/2014/main" id="{317E893D-E0EF-923D-A975-C5B6BE148E84}"/>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4C3C323A-7014-45DF-65C2-24D78AD165E6}"/>
              </a:ext>
            </a:extLst>
          </p:cNvPr>
          <p:cNvSpPr>
            <a:spLocks noGrp="1"/>
          </p:cNvSpPr>
          <p:nvPr>
            <p:ph type="sldNum" sz="quarter" idx="12"/>
          </p:nvPr>
        </p:nvSpPr>
        <p:spPr/>
        <p:txBody>
          <a:bodyPr/>
          <a:lstStyle/>
          <a:p>
            <a:fld id="{F8D3865B-10F5-45C6-BAD3-0132DA9888C6}" type="slidenum">
              <a:rPr lang="ar-JO" smtClean="0"/>
              <a:t>‹#›</a:t>
            </a:fld>
            <a:endParaRPr lang="ar-JO"/>
          </a:p>
        </p:txBody>
      </p:sp>
    </p:spTree>
    <p:extLst>
      <p:ext uri="{BB962C8B-B14F-4D97-AF65-F5344CB8AC3E}">
        <p14:creationId xmlns:p14="http://schemas.microsoft.com/office/powerpoint/2010/main" val="47998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555D2D-0DBE-256E-DCC2-237D720F5BA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FDD09BAD-0FA4-4ECC-BC09-F0CF70733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61B1761-5B30-C210-5918-745CF84CA84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a:extLst>
              <a:ext uri="{FF2B5EF4-FFF2-40B4-BE49-F238E27FC236}">
                <a16:creationId xmlns:a16="http://schemas.microsoft.com/office/drawing/2014/main" id="{F9BBA456-8BBE-8E2D-8D63-872B323DCA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1AF09CC8-E01B-8ABE-ABC8-7E82B68A41D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1ECC397E-A138-99F3-2725-C818A814ECDF}"/>
              </a:ext>
            </a:extLst>
          </p:cNvPr>
          <p:cNvSpPr>
            <a:spLocks noGrp="1"/>
          </p:cNvSpPr>
          <p:nvPr>
            <p:ph type="dt" sz="half" idx="10"/>
          </p:nvPr>
        </p:nvSpPr>
        <p:spPr/>
        <p:txBody>
          <a:bodyPr/>
          <a:lstStyle/>
          <a:p>
            <a:fld id="{A7EACC33-D6ED-43E2-A6CD-5EF98BCA5437}" type="datetimeFigureOut">
              <a:rPr lang="ar-JO" smtClean="0"/>
              <a:t>06/09/1447</a:t>
            </a:fld>
            <a:endParaRPr lang="ar-JO"/>
          </a:p>
        </p:txBody>
      </p:sp>
      <p:sp>
        <p:nvSpPr>
          <p:cNvPr id="8" name="عنصر نائب للتذييل 7">
            <a:extLst>
              <a:ext uri="{FF2B5EF4-FFF2-40B4-BE49-F238E27FC236}">
                <a16:creationId xmlns:a16="http://schemas.microsoft.com/office/drawing/2014/main" id="{52E41AC7-0C7E-98E1-BAD2-CFF42595ABC3}"/>
              </a:ext>
            </a:extLst>
          </p:cNvPr>
          <p:cNvSpPr>
            <a:spLocks noGrp="1"/>
          </p:cNvSpPr>
          <p:nvPr>
            <p:ph type="ftr" sz="quarter" idx="11"/>
          </p:nvPr>
        </p:nvSpPr>
        <p:spPr/>
        <p:txBody>
          <a:bodyPr/>
          <a:lstStyle/>
          <a:p>
            <a:endParaRPr lang="ar-JO"/>
          </a:p>
        </p:txBody>
      </p:sp>
      <p:sp>
        <p:nvSpPr>
          <p:cNvPr id="9" name="عنصر نائب لرقم الشريحة 8">
            <a:extLst>
              <a:ext uri="{FF2B5EF4-FFF2-40B4-BE49-F238E27FC236}">
                <a16:creationId xmlns:a16="http://schemas.microsoft.com/office/drawing/2014/main" id="{7FCAAEE4-D9C4-58E7-2705-F98077B31929}"/>
              </a:ext>
            </a:extLst>
          </p:cNvPr>
          <p:cNvSpPr>
            <a:spLocks noGrp="1"/>
          </p:cNvSpPr>
          <p:nvPr>
            <p:ph type="sldNum" sz="quarter" idx="12"/>
          </p:nvPr>
        </p:nvSpPr>
        <p:spPr/>
        <p:txBody>
          <a:bodyPr/>
          <a:lstStyle/>
          <a:p>
            <a:fld id="{F8D3865B-10F5-45C6-BAD3-0132DA9888C6}" type="slidenum">
              <a:rPr lang="ar-JO" smtClean="0"/>
              <a:t>‹#›</a:t>
            </a:fld>
            <a:endParaRPr lang="ar-JO"/>
          </a:p>
        </p:txBody>
      </p:sp>
    </p:spTree>
    <p:extLst>
      <p:ext uri="{BB962C8B-B14F-4D97-AF65-F5344CB8AC3E}">
        <p14:creationId xmlns:p14="http://schemas.microsoft.com/office/powerpoint/2010/main" val="45251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CC9676-A47B-2B4F-254D-96FC2909B0B6}"/>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تاريخ 2">
            <a:extLst>
              <a:ext uri="{FF2B5EF4-FFF2-40B4-BE49-F238E27FC236}">
                <a16:creationId xmlns:a16="http://schemas.microsoft.com/office/drawing/2014/main" id="{BA204432-DC11-90E9-6B4D-1E490A000D77}"/>
              </a:ext>
            </a:extLst>
          </p:cNvPr>
          <p:cNvSpPr>
            <a:spLocks noGrp="1"/>
          </p:cNvSpPr>
          <p:nvPr>
            <p:ph type="dt" sz="half" idx="10"/>
          </p:nvPr>
        </p:nvSpPr>
        <p:spPr/>
        <p:txBody>
          <a:bodyPr/>
          <a:lstStyle/>
          <a:p>
            <a:fld id="{A7EACC33-D6ED-43E2-A6CD-5EF98BCA5437}" type="datetimeFigureOut">
              <a:rPr lang="ar-JO" smtClean="0"/>
              <a:t>06/09/1447</a:t>
            </a:fld>
            <a:endParaRPr lang="ar-JO"/>
          </a:p>
        </p:txBody>
      </p:sp>
      <p:sp>
        <p:nvSpPr>
          <p:cNvPr id="4" name="عنصر نائب للتذييل 3">
            <a:extLst>
              <a:ext uri="{FF2B5EF4-FFF2-40B4-BE49-F238E27FC236}">
                <a16:creationId xmlns:a16="http://schemas.microsoft.com/office/drawing/2014/main" id="{174F5EB5-FF25-35E6-FBCB-8397ECD402B0}"/>
              </a:ext>
            </a:extLst>
          </p:cNvPr>
          <p:cNvSpPr>
            <a:spLocks noGrp="1"/>
          </p:cNvSpPr>
          <p:nvPr>
            <p:ph type="ftr" sz="quarter" idx="11"/>
          </p:nvPr>
        </p:nvSpPr>
        <p:spPr/>
        <p:txBody>
          <a:bodyPr/>
          <a:lstStyle/>
          <a:p>
            <a:endParaRPr lang="ar-JO"/>
          </a:p>
        </p:txBody>
      </p:sp>
      <p:sp>
        <p:nvSpPr>
          <p:cNvPr id="5" name="عنصر نائب لرقم الشريحة 4">
            <a:extLst>
              <a:ext uri="{FF2B5EF4-FFF2-40B4-BE49-F238E27FC236}">
                <a16:creationId xmlns:a16="http://schemas.microsoft.com/office/drawing/2014/main" id="{CE9F3976-91D0-E921-81CD-AF1F7F2419AB}"/>
              </a:ext>
            </a:extLst>
          </p:cNvPr>
          <p:cNvSpPr>
            <a:spLocks noGrp="1"/>
          </p:cNvSpPr>
          <p:nvPr>
            <p:ph type="sldNum" sz="quarter" idx="12"/>
          </p:nvPr>
        </p:nvSpPr>
        <p:spPr/>
        <p:txBody>
          <a:bodyPr/>
          <a:lstStyle/>
          <a:p>
            <a:fld id="{F8D3865B-10F5-45C6-BAD3-0132DA9888C6}" type="slidenum">
              <a:rPr lang="ar-JO" smtClean="0"/>
              <a:t>‹#›</a:t>
            </a:fld>
            <a:endParaRPr lang="ar-JO"/>
          </a:p>
        </p:txBody>
      </p:sp>
    </p:spTree>
    <p:extLst>
      <p:ext uri="{BB962C8B-B14F-4D97-AF65-F5344CB8AC3E}">
        <p14:creationId xmlns:p14="http://schemas.microsoft.com/office/powerpoint/2010/main" val="279432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5B4ED72-3B6D-B067-6FC9-9FDAF58582B7}"/>
              </a:ext>
            </a:extLst>
          </p:cNvPr>
          <p:cNvSpPr>
            <a:spLocks noGrp="1"/>
          </p:cNvSpPr>
          <p:nvPr>
            <p:ph type="dt" sz="half" idx="10"/>
          </p:nvPr>
        </p:nvSpPr>
        <p:spPr/>
        <p:txBody>
          <a:bodyPr/>
          <a:lstStyle/>
          <a:p>
            <a:fld id="{A7EACC33-D6ED-43E2-A6CD-5EF98BCA5437}" type="datetimeFigureOut">
              <a:rPr lang="ar-JO" smtClean="0"/>
              <a:t>06/09/1447</a:t>
            </a:fld>
            <a:endParaRPr lang="ar-JO"/>
          </a:p>
        </p:txBody>
      </p:sp>
      <p:sp>
        <p:nvSpPr>
          <p:cNvPr id="3" name="عنصر نائب للتذييل 2">
            <a:extLst>
              <a:ext uri="{FF2B5EF4-FFF2-40B4-BE49-F238E27FC236}">
                <a16:creationId xmlns:a16="http://schemas.microsoft.com/office/drawing/2014/main" id="{9187F707-E7CD-BFC2-1CBA-1F75FFB19166}"/>
              </a:ext>
            </a:extLst>
          </p:cNvPr>
          <p:cNvSpPr>
            <a:spLocks noGrp="1"/>
          </p:cNvSpPr>
          <p:nvPr>
            <p:ph type="ftr" sz="quarter" idx="11"/>
          </p:nvPr>
        </p:nvSpPr>
        <p:spPr/>
        <p:txBody>
          <a:bodyPr/>
          <a:lstStyle/>
          <a:p>
            <a:endParaRPr lang="ar-JO"/>
          </a:p>
        </p:txBody>
      </p:sp>
      <p:sp>
        <p:nvSpPr>
          <p:cNvPr id="4" name="عنصر نائب لرقم الشريحة 3">
            <a:extLst>
              <a:ext uri="{FF2B5EF4-FFF2-40B4-BE49-F238E27FC236}">
                <a16:creationId xmlns:a16="http://schemas.microsoft.com/office/drawing/2014/main" id="{1F289DB7-DEF3-22F4-356C-4F1F0117513D}"/>
              </a:ext>
            </a:extLst>
          </p:cNvPr>
          <p:cNvSpPr>
            <a:spLocks noGrp="1"/>
          </p:cNvSpPr>
          <p:nvPr>
            <p:ph type="sldNum" sz="quarter" idx="12"/>
          </p:nvPr>
        </p:nvSpPr>
        <p:spPr/>
        <p:txBody>
          <a:bodyPr/>
          <a:lstStyle/>
          <a:p>
            <a:fld id="{F8D3865B-10F5-45C6-BAD3-0132DA9888C6}" type="slidenum">
              <a:rPr lang="ar-JO" smtClean="0"/>
              <a:t>‹#›</a:t>
            </a:fld>
            <a:endParaRPr lang="ar-JO"/>
          </a:p>
        </p:txBody>
      </p:sp>
    </p:spTree>
    <p:extLst>
      <p:ext uri="{BB962C8B-B14F-4D97-AF65-F5344CB8AC3E}">
        <p14:creationId xmlns:p14="http://schemas.microsoft.com/office/powerpoint/2010/main" val="176209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CBE054-95BE-0459-D6EF-BF980DA2E6B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793636B7-B029-9CA9-C389-777019C186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a:extLst>
              <a:ext uri="{FF2B5EF4-FFF2-40B4-BE49-F238E27FC236}">
                <a16:creationId xmlns:a16="http://schemas.microsoft.com/office/drawing/2014/main" id="{E10D844F-79D4-1C15-0C61-50361DBDD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030EAAD-0696-80E3-4B08-110B282B207A}"/>
              </a:ext>
            </a:extLst>
          </p:cNvPr>
          <p:cNvSpPr>
            <a:spLocks noGrp="1"/>
          </p:cNvSpPr>
          <p:nvPr>
            <p:ph type="dt" sz="half" idx="10"/>
          </p:nvPr>
        </p:nvSpPr>
        <p:spPr/>
        <p:txBody>
          <a:bodyPr/>
          <a:lstStyle/>
          <a:p>
            <a:fld id="{A7EACC33-D6ED-43E2-A6CD-5EF98BCA5437}" type="datetimeFigureOut">
              <a:rPr lang="ar-JO" smtClean="0"/>
              <a:t>06/09/1447</a:t>
            </a:fld>
            <a:endParaRPr lang="ar-JO"/>
          </a:p>
        </p:txBody>
      </p:sp>
      <p:sp>
        <p:nvSpPr>
          <p:cNvPr id="6" name="عنصر نائب للتذييل 5">
            <a:extLst>
              <a:ext uri="{FF2B5EF4-FFF2-40B4-BE49-F238E27FC236}">
                <a16:creationId xmlns:a16="http://schemas.microsoft.com/office/drawing/2014/main" id="{62DF1D74-3301-4B5D-AA78-FCBC62CEA86A}"/>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D9158E19-38C6-B431-7703-C4EAE5841EF6}"/>
              </a:ext>
            </a:extLst>
          </p:cNvPr>
          <p:cNvSpPr>
            <a:spLocks noGrp="1"/>
          </p:cNvSpPr>
          <p:nvPr>
            <p:ph type="sldNum" sz="quarter" idx="12"/>
          </p:nvPr>
        </p:nvSpPr>
        <p:spPr/>
        <p:txBody>
          <a:bodyPr/>
          <a:lstStyle/>
          <a:p>
            <a:fld id="{F8D3865B-10F5-45C6-BAD3-0132DA9888C6}" type="slidenum">
              <a:rPr lang="ar-JO" smtClean="0"/>
              <a:t>‹#›</a:t>
            </a:fld>
            <a:endParaRPr lang="ar-JO"/>
          </a:p>
        </p:txBody>
      </p:sp>
    </p:spTree>
    <p:extLst>
      <p:ext uri="{BB962C8B-B14F-4D97-AF65-F5344CB8AC3E}">
        <p14:creationId xmlns:p14="http://schemas.microsoft.com/office/powerpoint/2010/main" val="402807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AA1B65-6F31-18E3-5004-C9DF3D9F00D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صورة 2">
            <a:extLst>
              <a:ext uri="{FF2B5EF4-FFF2-40B4-BE49-F238E27FC236}">
                <a16:creationId xmlns:a16="http://schemas.microsoft.com/office/drawing/2014/main" id="{6ADC5520-0BFD-72BE-9298-172807C66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a:extLst>
              <a:ext uri="{FF2B5EF4-FFF2-40B4-BE49-F238E27FC236}">
                <a16:creationId xmlns:a16="http://schemas.microsoft.com/office/drawing/2014/main" id="{F2133F50-04E7-DEDC-CF57-14CE9CE70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53B176E-93CE-BE6A-BFB8-622FD83D80FC}"/>
              </a:ext>
            </a:extLst>
          </p:cNvPr>
          <p:cNvSpPr>
            <a:spLocks noGrp="1"/>
          </p:cNvSpPr>
          <p:nvPr>
            <p:ph type="dt" sz="half" idx="10"/>
          </p:nvPr>
        </p:nvSpPr>
        <p:spPr/>
        <p:txBody>
          <a:bodyPr/>
          <a:lstStyle/>
          <a:p>
            <a:fld id="{A7EACC33-D6ED-43E2-A6CD-5EF98BCA5437}" type="datetimeFigureOut">
              <a:rPr lang="ar-JO" smtClean="0"/>
              <a:t>06/09/1447</a:t>
            </a:fld>
            <a:endParaRPr lang="ar-JO"/>
          </a:p>
        </p:txBody>
      </p:sp>
      <p:sp>
        <p:nvSpPr>
          <p:cNvPr id="6" name="عنصر نائب للتذييل 5">
            <a:extLst>
              <a:ext uri="{FF2B5EF4-FFF2-40B4-BE49-F238E27FC236}">
                <a16:creationId xmlns:a16="http://schemas.microsoft.com/office/drawing/2014/main" id="{B298581E-F8D0-2793-39ED-9FEC12FF86C9}"/>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DB0E8833-BDDD-B540-229A-1A1CDCB2E6BB}"/>
              </a:ext>
            </a:extLst>
          </p:cNvPr>
          <p:cNvSpPr>
            <a:spLocks noGrp="1"/>
          </p:cNvSpPr>
          <p:nvPr>
            <p:ph type="sldNum" sz="quarter" idx="12"/>
          </p:nvPr>
        </p:nvSpPr>
        <p:spPr/>
        <p:txBody>
          <a:bodyPr/>
          <a:lstStyle/>
          <a:p>
            <a:fld id="{F8D3865B-10F5-45C6-BAD3-0132DA9888C6}" type="slidenum">
              <a:rPr lang="ar-JO" smtClean="0"/>
              <a:t>‹#›</a:t>
            </a:fld>
            <a:endParaRPr lang="ar-JO"/>
          </a:p>
        </p:txBody>
      </p:sp>
    </p:spTree>
    <p:extLst>
      <p:ext uri="{BB962C8B-B14F-4D97-AF65-F5344CB8AC3E}">
        <p14:creationId xmlns:p14="http://schemas.microsoft.com/office/powerpoint/2010/main" val="39122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FF5D09C-787D-7B51-7698-B0C748642CA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8EF7A127-A565-4EEA-780B-2DB77F36BFC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6C65A118-5035-6F33-EF97-16BDC548BD0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A7EACC33-D6ED-43E2-A6CD-5EF98BCA5437}" type="datetimeFigureOut">
              <a:rPr lang="ar-JO" smtClean="0"/>
              <a:t>06/09/1447</a:t>
            </a:fld>
            <a:endParaRPr lang="ar-JO"/>
          </a:p>
        </p:txBody>
      </p:sp>
      <p:sp>
        <p:nvSpPr>
          <p:cNvPr id="5" name="عنصر نائب للتذييل 4">
            <a:extLst>
              <a:ext uri="{FF2B5EF4-FFF2-40B4-BE49-F238E27FC236}">
                <a16:creationId xmlns:a16="http://schemas.microsoft.com/office/drawing/2014/main" id="{C0EA21C7-01A2-1405-94D0-19518EE20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42DFC5D4-EB52-8920-3F3C-16003F3BDF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F8D3865B-10F5-45C6-BAD3-0132DA9888C6}" type="slidenum">
              <a:rPr lang="ar-JO" smtClean="0"/>
              <a:t>‹#›</a:t>
            </a:fld>
            <a:endParaRPr lang="ar-JO"/>
          </a:p>
        </p:txBody>
      </p:sp>
    </p:spTree>
    <p:extLst>
      <p:ext uri="{BB962C8B-B14F-4D97-AF65-F5344CB8AC3E}">
        <p14:creationId xmlns:p14="http://schemas.microsoft.com/office/powerpoint/2010/main" val="37680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06/09/1447</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550825089"/>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شكرًا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86357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18CBD7-CB48-A6B0-558C-7F0015AEC390}"/>
            </a:ext>
          </a:extLst>
        </p:cNvPr>
        <p:cNvGrpSpPr/>
        <p:nvPr/>
      </p:nvGrpSpPr>
      <p:grpSpPr>
        <a:xfrm>
          <a:off x="0" y="0"/>
          <a:ext cx="0" cy="0"/>
          <a:chOff x="0" y="0"/>
          <a:chExt cx="0" cy="0"/>
        </a:xfrm>
      </p:grpSpPr>
      <p:sp>
        <p:nvSpPr>
          <p:cNvPr id="4" name="مربع نص 3">
            <a:extLst>
              <a:ext uri="{FF2B5EF4-FFF2-40B4-BE49-F238E27FC236}">
                <a16:creationId xmlns:a16="http://schemas.microsoft.com/office/drawing/2014/main" id="{2C444DD9-F8F8-01EF-7DC4-A351C0BC3EFA}"/>
              </a:ext>
            </a:extLst>
          </p:cNvPr>
          <p:cNvSpPr txBox="1"/>
          <p:nvPr/>
        </p:nvSpPr>
        <p:spPr>
          <a:xfrm>
            <a:off x="3942940" y="1532656"/>
            <a:ext cx="4306121" cy="584775"/>
          </a:xfrm>
          <a:prstGeom prst="rect">
            <a:avLst/>
          </a:prstGeom>
          <a:noFill/>
        </p:spPr>
        <p:txBody>
          <a:bodyPr wrap="square" rtlCol="1" anchor="ctr">
            <a:spAutoFit/>
          </a:bodyPr>
          <a:lstStyle/>
          <a:p>
            <a:pPr algn="ctr"/>
            <a:r>
              <a:rPr lang="ar-JO" sz="3200" b="1" dirty="0"/>
              <a:t>أعمال صغيرة بأجر عظيم</a:t>
            </a:r>
          </a:p>
        </p:txBody>
      </p:sp>
      <p:sp>
        <p:nvSpPr>
          <p:cNvPr id="2" name="مربع نص 1">
            <a:extLst>
              <a:ext uri="{FF2B5EF4-FFF2-40B4-BE49-F238E27FC236}">
                <a16:creationId xmlns:a16="http://schemas.microsoft.com/office/drawing/2014/main" id="{B834157C-F89A-D59D-5F48-ADABDC64064B}"/>
              </a:ext>
            </a:extLst>
          </p:cNvPr>
          <p:cNvSpPr txBox="1"/>
          <p:nvPr/>
        </p:nvSpPr>
        <p:spPr>
          <a:xfrm>
            <a:off x="1121664" y="2448215"/>
            <a:ext cx="9948672" cy="3908762"/>
          </a:xfrm>
          <a:prstGeom prst="rect">
            <a:avLst/>
          </a:prstGeom>
          <a:noFill/>
        </p:spPr>
        <p:txBody>
          <a:bodyPr wrap="square" rtlCol="1" anchor="t">
            <a:spAutoFit/>
          </a:bodyPr>
          <a:lstStyle/>
          <a:p>
            <a:pPr indent="396000" algn="just">
              <a:spcAft>
                <a:spcPts val="1200"/>
              </a:spcAft>
            </a:pPr>
            <a:r>
              <a:rPr lang="ar-JO" sz="2600" b="1" dirty="0"/>
              <a:t>ليس من الضروري أن تكون الأعمال كبيرة حتى يكون لها أثر، فهناك أعمال بسيطة يمكن أن تملأ وقتنا بالأجر.</a:t>
            </a:r>
          </a:p>
          <a:p>
            <a:pPr indent="396000" algn="just">
              <a:spcAft>
                <a:spcPts val="1200"/>
              </a:spcAft>
            </a:pPr>
            <a:r>
              <a:rPr lang="ar-JO" sz="2600" b="1" dirty="0"/>
              <a:t>أمثلة:</a:t>
            </a:r>
          </a:p>
          <a:p>
            <a:pPr marL="514350" indent="-514350" algn="just">
              <a:spcAft>
                <a:spcPts val="600"/>
              </a:spcAft>
              <a:buFont typeface="+mj-lt"/>
              <a:buAutoNum type="arabicPeriod"/>
            </a:pPr>
            <a:r>
              <a:rPr lang="ar-JO" sz="2600" b="1" dirty="0"/>
              <a:t>التسبيح.</a:t>
            </a:r>
          </a:p>
          <a:p>
            <a:pPr marL="514350" indent="-514350" algn="just">
              <a:spcAft>
                <a:spcPts val="600"/>
              </a:spcAft>
              <a:buFont typeface="+mj-lt"/>
              <a:buAutoNum type="arabicPeriod"/>
            </a:pPr>
            <a:r>
              <a:rPr lang="ar-JO" sz="2600" b="1" dirty="0"/>
              <a:t>الاستغفار.</a:t>
            </a:r>
          </a:p>
          <a:p>
            <a:pPr marL="514350" indent="-514350" algn="just">
              <a:spcAft>
                <a:spcPts val="600"/>
              </a:spcAft>
              <a:buFont typeface="+mj-lt"/>
              <a:buAutoNum type="arabicPeriod"/>
            </a:pPr>
            <a:r>
              <a:rPr lang="ar-JO" sz="2600" b="1" dirty="0"/>
              <a:t>الصلاة على النبي ﷺ.</a:t>
            </a:r>
          </a:p>
          <a:p>
            <a:pPr marL="514350" indent="-514350" algn="just">
              <a:spcAft>
                <a:spcPts val="600"/>
              </a:spcAft>
              <a:buFont typeface="+mj-lt"/>
              <a:buAutoNum type="arabicPeriod"/>
            </a:pPr>
            <a:r>
              <a:rPr lang="ar-JO" sz="2600" b="1" dirty="0"/>
              <a:t>قراءة صفحة من القرآن.</a:t>
            </a:r>
          </a:p>
          <a:p>
            <a:pPr marL="514350" indent="-514350" algn="just">
              <a:spcAft>
                <a:spcPts val="1200"/>
              </a:spcAft>
              <a:buFont typeface="+mj-lt"/>
              <a:buAutoNum type="arabicPeriod"/>
            </a:pPr>
            <a:r>
              <a:rPr lang="ar-JO" sz="2600" b="1" dirty="0"/>
              <a:t>مساعدة الآخرين.</a:t>
            </a:r>
          </a:p>
        </p:txBody>
      </p:sp>
    </p:spTree>
    <p:extLst>
      <p:ext uri="{BB962C8B-B14F-4D97-AF65-F5344CB8AC3E}">
        <p14:creationId xmlns:p14="http://schemas.microsoft.com/office/powerpoint/2010/main" val="4906380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25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up)">
                                      <p:cBhvr>
                                        <p:cTn id="13" dur="750"/>
                                        <p:tgtEl>
                                          <p:spTgt spid="2">
                                            <p:txEl>
                                              <p:pRg st="0" end="0"/>
                                            </p:txEl>
                                          </p:spTgt>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75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25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75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25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75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25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75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25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up)">
                                      <p:cBhvr>
                                        <p:cTn id="37" dur="75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25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up)">
                                      <p:cBhvr>
                                        <p:cTn id="42" dur="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8F07E7-173D-1D30-3556-BB5F81469EF8}"/>
            </a:ext>
          </a:extLst>
        </p:cNvPr>
        <p:cNvGrpSpPr/>
        <p:nvPr/>
      </p:nvGrpSpPr>
      <p:grpSpPr>
        <a:xfrm>
          <a:off x="0" y="0"/>
          <a:ext cx="0" cy="0"/>
          <a:chOff x="0" y="0"/>
          <a:chExt cx="0" cy="0"/>
        </a:xfrm>
      </p:grpSpPr>
      <p:sp>
        <p:nvSpPr>
          <p:cNvPr id="4" name="مربع نص 3">
            <a:extLst>
              <a:ext uri="{FF2B5EF4-FFF2-40B4-BE49-F238E27FC236}">
                <a16:creationId xmlns:a16="http://schemas.microsoft.com/office/drawing/2014/main" id="{80C4B454-38DE-CFC8-0EEC-18923C1FC07C}"/>
              </a:ext>
            </a:extLst>
          </p:cNvPr>
          <p:cNvSpPr txBox="1"/>
          <p:nvPr/>
        </p:nvSpPr>
        <p:spPr>
          <a:xfrm>
            <a:off x="3942940" y="1874149"/>
            <a:ext cx="4306121" cy="584775"/>
          </a:xfrm>
          <a:prstGeom prst="rect">
            <a:avLst/>
          </a:prstGeom>
          <a:noFill/>
        </p:spPr>
        <p:txBody>
          <a:bodyPr wrap="square" rtlCol="1" anchor="ctr">
            <a:spAutoFit/>
          </a:bodyPr>
          <a:lstStyle/>
          <a:p>
            <a:pPr algn="ctr"/>
            <a:r>
              <a:rPr lang="ar-JO" sz="3200" b="1" dirty="0"/>
              <a:t>تحدي السبعة أيام</a:t>
            </a:r>
          </a:p>
        </p:txBody>
      </p:sp>
      <p:sp>
        <p:nvSpPr>
          <p:cNvPr id="2" name="مربع نص 1">
            <a:extLst>
              <a:ext uri="{FF2B5EF4-FFF2-40B4-BE49-F238E27FC236}">
                <a16:creationId xmlns:a16="http://schemas.microsoft.com/office/drawing/2014/main" id="{13CCE5E9-09D5-22E2-132F-6753C106E50C}"/>
              </a:ext>
            </a:extLst>
          </p:cNvPr>
          <p:cNvSpPr txBox="1"/>
          <p:nvPr/>
        </p:nvSpPr>
        <p:spPr>
          <a:xfrm>
            <a:off x="1121664" y="2789708"/>
            <a:ext cx="9948672" cy="2954655"/>
          </a:xfrm>
          <a:prstGeom prst="rect">
            <a:avLst/>
          </a:prstGeom>
          <a:noFill/>
        </p:spPr>
        <p:txBody>
          <a:bodyPr wrap="square" rtlCol="1" anchor="t">
            <a:spAutoFit/>
          </a:bodyPr>
          <a:lstStyle/>
          <a:p>
            <a:pPr indent="396000" algn="just">
              <a:spcAft>
                <a:spcPts val="1200"/>
              </a:spcAft>
            </a:pPr>
            <a:r>
              <a:rPr lang="ar-JO" sz="2600" b="1" dirty="0"/>
              <a:t>التغيير لا يحدث فجأة، لكن يمكن أن يبدأ بخطوات صغيرة. جرّب أن تلتزم ببعض الأعمال لمدة أسبوع، وستلاحظ أن استثمار الوقت أصبح أسهل وأن يومك أصبح أكثر بركة.</a:t>
            </a:r>
          </a:p>
          <a:p>
            <a:pPr indent="396000" algn="just">
              <a:spcAft>
                <a:spcPts val="1200"/>
              </a:spcAft>
            </a:pPr>
            <a:r>
              <a:rPr lang="ar-JO" sz="2600" b="1" dirty="0"/>
              <a:t>أمثلة:</a:t>
            </a:r>
          </a:p>
          <a:p>
            <a:pPr marL="514350" indent="-514350" algn="just">
              <a:spcAft>
                <a:spcPts val="600"/>
              </a:spcAft>
              <a:buFont typeface="+mj-lt"/>
              <a:buAutoNum type="arabicPeriod"/>
            </a:pPr>
            <a:r>
              <a:rPr lang="ar-JO" sz="2600" b="1" dirty="0"/>
              <a:t>قراءة 5 صفحات يوميًا.</a:t>
            </a:r>
          </a:p>
          <a:p>
            <a:pPr marL="514350" indent="-514350" algn="just">
              <a:spcAft>
                <a:spcPts val="600"/>
              </a:spcAft>
              <a:buFont typeface="+mj-lt"/>
              <a:buAutoNum type="arabicPeriod"/>
            </a:pPr>
            <a:r>
              <a:rPr lang="ar-JO" sz="2600" b="1" dirty="0"/>
              <a:t>أذكار الصباح والمساء.</a:t>
            </a:r>
          </a:p>
          <a:p>
            <a:pPr marL="514350" indent="-514350" algn="just">
              <a:spcAft>
                <a:spcPts val="1200"/>
              </a:spcAft>
              <a:buFont typeface="+mj-lt"/>
              <a:buAutoNum type="arabicPeriod"/>
            </a:pPr>
            <a:r>
              <a:rPr lang="ar-JO" sz="2600" b="1" dirty="0"/>
              <a:t>ترك عادة مضيعة للوقت.</a:t>
            </a:r>
          </a:p>
        </p:txBody>
      </p:sp>
    </p:spTree>
    <p:extLst>
      <p:ext uri="{BB962C8B-B14F-4D97-AF65-F5344CB8AC3E}">
        <p14:creationId xmlns:p14="http://schemas.microsoft.com/office/powerpoint/2010/main" val="37495183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25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up)">
                                      <p:cBhvr>
                                        <p:cTn id="13" dur="750"/>
                                        <p:tgtEl>
                                          <p:spTgt spid="2">
                                            <p:txEl>
                                              <p:pRg st="0" end="0"/>
                                            </p:txEl>
                                          </p:spTgt>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75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25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75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25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75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25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F3FAA38-5C3B-6FBC-1256-319A6696BC7A}"/>
            </a:ext>
          </a:extLst>
        </p:cNvPr>
        <p:cNvGrpSpPr/>
        <p:nvPr/>
      </p:nvGrpSpPr>
      <p:grpSpPr>
        <a:xfrm>
          <a:off x="0" y="0"/>
          <a:ext cx="0" cy="0"/>
          <a:chOff x="0" y="0"/>
          <a:chExt cx="0" cy="0"/>
        </a:xfrm>
      </p:grpSpPr>
      <p:sp>
        <p:nvSpPr>
          <p:cNvPr id="4" name="مربع نص 3">
            <a:extLst>
              <a:ext uri="{FF2B5EF4-FFF2-40B4-BE49-F238E27FC236}">
                <a16:creationId xmlns:a16="http://schemas.microsoft.com/office/drawing/2014/main" id="{7FF4E955-4AA1-04D1-8BA2-819C102A4DD9}"/>
              </a:ext>
            </a:extLst>
          </p:cNvPr>
          <p:cNvSpPr txBox="1"/>
          <p:nvPr/>
        </p:nvSpPr>
        <p:spPr>
          <a:xfrm>
            <a:off x="3942940" y="2524945"/>
            <a:ext cx="4306121" cy="584775"/>
          </a:xfrm>
          <a:prstGeom prst="rect">
            <a:avLst/>
          </a:prstGeom>
          <a:noFill/>
        </p:spPr>
        <p:txBody>
          <a:bodyPr wrap="square" rtlCol="1" anchor="ctr">
            <a:spAutoFit/>
          </a:bodyPr>
          <a:lstStyle/>
          <a:p>
            <a:pPr algn="ctr"/>
            <a:r>
              <a:rPr lang="ar-JO" sz="3200" b="1" dirty="0"/>
              <a:t>الخاتمة</a:t>
            </a:r>
          </a:p>
        </p:txBody>
      </p:sp>
      <p:sp>
        <p:nvSpPr>
          <p:cNvPr id="2" name="مربع نص 1">
            <a:extLst>
              <a:ext uri="{FF2B5EF4-FFF2-40B4-BE49-F238E27FC236}">
                <a16:creationId xmlns:a16="http://schemas.microsoft.com/office/drawing/2014/main" id="{0DD6157F-11B3-C665-90D0-CE25458EE3F1}"/>
              </a:ext>
            </a:extLst>
          </p:cNvPr>
          <p:cNvSpPr txBox="1"/>
          <p:nvPr/>
        </p:nvSpPr>
        <p:spPr>
          <a:xfrm>
            <a:off x="1121664" y="3440504"/>
            <a:ext cx="9948672" cy="892552"/>
          </a:xfrm>
          <a:prstGeom prst="rect">
            <a:avLst/>
          </a:prstGeom>
          <a:noFill/>
        </p:spPr>
        <p:txBody>
          <a:bodyPr wrap="square" rtlCol="1" anchor="t">
            <a:spAutoFit/>
          </a:bodyPr>
          <a:lstStyle/>
          <a:p>
            <a:pPr indent="396000" algn="just">
              <a:spcAft>
                <a:spcPts val="1200"/>
              </a:spcAft>
            </a:pPr>
            <a:r>
              <a:rPr lang="ar-JO" sz="2600" b="1" dirty="0"/>
              <a:t>الوقت يمضي بسرعة، والإنسان العاقل هو من يستفيد من أيامه قبل أن يندم عليها. فلنبدأ من اليوم في استثمار أوقاتنا فيما يقربنا من الله وينفعنا في حياتنا.</a:t>
            </a:r>
          </a:p>
        </p:txBody>
      </p:sp>
    </p:spTree>
    <p:extLst>
      <p:ext uri="{BB962C8B-B14F-4D97-AF65-F5344CB8AC3E}">
        <p14:creationId xmlns:p14="http://schemas.microsoft.com/office/powerpoint/2010/main" val="14780413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10D1188-D04C-D9CC-7387-564BE4A19E10}"/>
              </a:ext>
            </a:extLst>
          </p:cNvPr>
          <p:cNvSpPr txBox="1"/>
          <p:nvPr/>
        </p:nvSpPr>
        <p:spPr>
          <a:xfrm>
            <a:off x="3252915" y="2821539"/>
            <a:ext cx="5686172" cy="769441"/>
          </a:xfrm>
          <a:prstGeom prst="rect">
            <a:avLst/>
          </a:prstGeom>
          <a:noFill/>
        </p:spPr>
        <p:txBody>
          <a:bodyPr wrap="none" rtlCol="1" anchor="ctr">
            <a:spAutoFit/>
          </a:bodyPr>
          <a:lstStyle/>
          <a:p>
            <a:pPr algn="ctr"/>
            <a:r>
              <a:rPr lang="ar-JO" sz="4400" b="1" dirty="0">
                <a:solidFill>
                  <a:sysClr val="windowText" lastClr="000000"/>
                </a:solidFill>
                <a:latin typeface="A Thuluth" pitchFamily="2" charset="-78"/>
              </a:rPr>
              <a:t>استثمار الوقت في حياة المسلم</a:t>
            </a:r>
          </a:p>
        </p:txBody>
      </p:sp>
      <p:sp>
        <p:nvSpPr>
          <p:cNvPr id="5" name="مربع نص 4">
            <a:extLst>
              <a:ext uri="{FF2B5EF4-FFF2-40B4-BE49-F238E27FC236}">
                <a16:creationId xmlns:a16="http://schemas.microsoft.com/office/drawing/2014/main" id="{ED636FD1-767F-D4E6-150D-1F541DA51DF7}"/>
              </a:ext>
            </a:extLst>
          </p:cNvPr>
          <p:cNvSpPr txBox="1"/>
          <p:nvPr/>
        </p:nvSpPr>
        <p:spPr>
          <a:xfrm>
            <a:off x="3564703" y="3726356"/>
            <a:ext cx="5062604" cy="892552"/>
          </a:xfrm>
          <a:prstGeom prst="rect">
            <a:avLst/>
          </a:prstGeom>
          <a:noFill/>
        </p:spPr>
        <p:txBody>
          <a:bodyPr wrap="none" rtlCol="1" anchor="ctr">
            <a:spAutoFit/>
          </a:bodyPr>
          <a:lstStyle/>
          <a:p>
            <a:pPr algn="ctr"/>
            <a:r>
              <a:rPr lang="ar-JO" sz="2800" b="1" dirty="0">
                <a:solidFill>
                  <a:sysClr val="windowText" lastClr="000000"/>
                </a:solidFill>
                <a:latin typeface="A Thuluth" pitchFamily="2" charset="-78"/>
              </a:rPr>
              <a:t>قناة البوربوينت الإسلامي</a:t>
            </a:r>
          </a:p>
          <a:p>
            <a:pPr algn="ctr"/>
            <a:r>
              <a:rPr lang="en-US" sz="2400" b="1" dirty="0">
                <a:solidFill>
                  <a:sysClr val="windowText" lastClr="000000"/>
                </a:solidFill>
                <a:latin typeface="Aharoni" panose="02010803020104030203" pitchFamily="2" charset="-79"/>
                <a:cs typeface="Aharoni" panose="02010803020104030203" pitchFamily="2" charset="-79"/>
              </a:rPr>
              <a:t>youtube.com/@IslamicPowerPoint</a:t>
            </a:r>
            <a:endParaRPr lang="ar-JO" sz="2400" b="1" dirty="0">
              <a:solidFill>
                <a:sysClr val="windowText" lastClr="000000"/>
              </a:solidFill>
              <a:latin typeface="Aharoni" panose="02010803020104030203" pitchFamily="2" charset="-79"/>
            </a:endParaRPr>
          </a:p>
        </p:txBody>
      </p:sp>
    </p:spTree>
    <p:extLst>
      <p:ext uri="{BB962C8B-B14F-4D97-AF65-F5344CB8AC3E}">
        <p14:creationId xmlns:p14="http://schemas.microsoft.com/office/powerpoint/2010/main" val="27587078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B6D15F-952A-5A21-DC17-C5C5AC30F19E}"/>
            </a:ext>
          </a:extLst>
        </p:cNvPr>
        <p:cNvGrpSpPr/>
        <p:nvPr/>
      </p:nvGrpSpPr>
      <p:grpSpPr>
        <a:xfrm>
          <a:off x="0" y="0"/>
          <a:ext cx="0" cy="0"/>
          <a:chOff x="0" y="0"/>
          <a:chExt cx="0" cy="0"/>
        </a:xfrm>
      </p:grpSpPr>
      <p:sp>
        <p:nvSpPr>
          <p:cNvPr id="2" name="مربع نص 1">
            <a:extLst>
              <a:ext uri="{FF2B5EF4-FFF2-40B4-BE49-F238E27FC236}">
                <a16:creationId xmlns:a16="http://schemas.microsoft.com/office/drawing/2014/main" id="{528B47D6-C54F-9BB0-91F7-099DF4D9ECB0}"/>
              </a:ext>
            </a:extLst>
          </p:cNvPr>
          <p:cNvSpPr txBox="1"/>
          <p:nvPr/>
        </p:nvSpPr>
        <p:spPr>
          <a:xfrm>
            <a:off x="1121664" y="2982724"/>
            <a:ext cx="9948672" cy="892552"/>
          </a:xfrm>
          <a:prstGeom prst="rect">
            <a:avLst/>
          </a:prstGeom>
          <a:noFill/>
        </p:spPr>
        <p:txBody>
          <a:bodyPr wrap="square" rtlCol="1" anchor="ctr">
            <a:spAutoFit/>
          </a:bodyPr>
          <a:lstStyle/>
          <a:p>
            <a:pPr indent="396000" algn="just">
              <a:spcAft>
                <a:spcPts val="1200"/>
              </a:spcAft>
            </a:pPr>
            <a:r>
              <a:rPr lang="ar-JO" sz="2600" b="1" dirty="0"/>
              <a:t>الوقت هو أغلى ما يملكه الإنسان، فهو عمره الحقيقي. المال يمكن تعويضه، لكن الدقيقة إذا ذهبت فلن تعود أبدًا، لذلك اهتم الإسلام بالوقت وجعل له قيمة عظيمة في حياة المسلم.</a:t>
            </a:r>
          </a:p>
        </p:txBody>
      </p:sp>
    </p:spTree>
    <p:extLst>
      <p:ext uri="{BB962C8B-B14F-4D97-AF65-F5344CB8AC3E}">
        <p14:creationId xmlns:p14="http://schemas.microsoft.com/office/powerpoint/2010/main" val="29937906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67A1774-BAF9-5AB8-2DFC-4ABBE5733033}"/>
            </a:ext>
          </a:extLst>
        </p:cNvPr>
        <p:cNvGrpSpPr/>
        <p:nvPr/>
      </p:nvGrpSpPr>
      <p:grpSpPr>
        <a:xfrm>
          <a:off x="0" y="0"/>
          <a:ext cx="0" cy="0"/>
          <a:chOff x="0" y="0"/>
          <a:chExt cx="0" cy="0"/>
        </a:xfrm>
      </p:grpSpPr>
      <p:sp>
        <p:nvSpPr>
          <p:cNvPr id="4" name="مربع نص 3">
            <a:extLst>
              <a:ext uri="{FF2B5EF4-FFF2-40B4-BE49-F238E27FC236}">
                <a16:creationId xmlns:a16="http://schemas.microsoft.com/office/drawing/2014/main" id="{9CDA7AA2-1D66-2377-67C4-993C6FEDE647}"/>
              </a:ext>
            </a:extLst>
          </p:cNvPr>
          <p:cNvSpPr txBox="1"/>
          <p:nvPr/>
        </p:nvSpPr>
        <p:spPr>
          <a:xfrm>
            <a:off x="4241878" y="2247946"/>
            <a:ext cx="3708244" cy="584775"/>
          </a:xfrm>
          <a:prstGeom prst="rect">
            <a:avLst/>
          </a:prstGeom>
          <a:noFill/>
        </p:spPr>
        <p:txBody>
          <a:bodyPr wrap="square" rtlCol="1" anchor="ctr">
            <a:spAutoFit/>
          </a:bodyPr>
          <a:lstStyle/>
          <a:p>
            <a:pPr algn="ctr"/>
            <a:r>
              <a:rPr lang="ar-JO" sz="3200" b="1" dirty="0"/>
              <a:t>قيمة الوقت في الإسلام</a:t>
            </a:r>
          </a:p>
        </p:txBody>
      </p:sp>
      <p:sp>
        <p:nvSpPr>
          <p:cNvPr id="2" name="مربع نص 1">
            <a:extLst>
              <a:ext uri="{FF2B5EF4-FFF2-40B4-BE49-F238E27FC236}">
                <a16:creationId xmlns:a16="http://schemas.microsoft.com/office/drawing/2014/main" id="{9DCD72BC-1063-E970-A177-DC2589E308BF}"/>
              </a:ext>
            </a:extLst>
          </p:cNvPr>
          <p:cNvSpPr txBox="1"/>
          <p:nvPr/>
        </p:nvSpPr>
        <p:spPr>
          <a:xfrm>
            <a:off x="1121664" y="3163505"/>
            <a:ext cx="9948672" cy="1446550"/>
          </a:xfrm>
          <a:prstGeom prst="rect">
            <a:avLst/>
          </a:prstGeom>
          <a:noFill/>
        </p:spPr>
        <p:txBody>
          <a:bodyPr wrap="square" rtlCol="1" anchor="t">
            <a:spAutoFit/>
          </a:bodyPr>
          <a:lstStyle/>
          <a:p>
            <a:pPr indent="396000" algn="just">
              <a:spcAft>
                <a:spcPts val="1200"/>
              </a:spcAft>
            </a:pPr>
            <a:r>
              <a:rPr lang="ar-JO" sz="2600" b="1" dirty="0"/>
              <a:t>قال الله تعالى</a:t>
            </a:r>
            <a:r>
              <a:rPr lang="ar-JO" sz="2600" b="1" dirty="0">
                <a:cs typeface="KFGQPC HAFS Uthmanic Script" panose="02000000000000000000" pitchFamily="2" charset="-78"/>
              </a:rPr>
              <a:t>: ﴿وَالْعَصْرِ 1 إِنَّ الْإِنسَانَ لَفِي خُسْرٍ2﴾.</a:t>
            </a:r>
            <a:endParaRPr lang="ar-JO" sz="2600" b="1" dirty="0"/>
          </a:p>
          <a:p>
            <a:pPr indent="396000" algn="just">
              <a:spcAft>
                <a:spcPts val="1200"/>
              </a:spcAft>
            </a:pPr>
            <a:r>
              <a:rPr lang="ar-JO" sz="2600" b="1" dirty="0"/>
              <a:t>أقسم الله تعالى بالوقت لعظم أهميته، ثم بيّن أن الإنسان خاسر إذا ضيّع عمره. فالوقت هو فرصة للعمل الصالح، وكل يوم يمر هو جزء من حياتنا لن يعود مرة أخرى.</a:t>
            </a:r>
          </a:p>
        </p:txBody>
      </p:sp>
    </p:spTree>
    <p:extLst>
      <p:ext uri="{BB962C8B-B14F-4D97-AF65-F5344CB8AC3E}">
        <p14:creationId xmlns:p14="http://schemas.microsoft.com/office/powerpoint/2010/main" val="21862577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06F0C7-72B9-62C3-6E27-DA19F98D3B54}"/>
            </a:ext>
          </a:extLst>
        </p:cNvPr>
        <p:cNvGrpSpPr/>
        <p:nvPr/>
      </p:nvGrpSpPr>
      <p:grpSpPr>
        <a:xfrm>
          <a:off x="0" y="0"/>
          <a:ext cx="0" cy="0"/>
          <a:chOff x="0" y="0"/>
          <a:chExt cx="0" cy="0"/>
        </a:xfrm>
      </p:grpSpPr>
      <p:sp>
        <p:nvSpPr>
          <p:cNvPr id="4" name="مربع نص 3">
            <a:extLst>
              <a:ext uri="{FF2B5EF4-FFF2-40B4-BE49-F238E27FC236}">
                <a16:creationId xmlns:a16="http://schemas.microsoft.com/office/drawing/2014/main" id="{E3C93A6D-A79B-57D4-E244-7DEAD0569C07}"/>
              </a:ext>
            </a:extLst>
          </p:cNvPr>
          <p:cNvSpPr txBox="1"/>
          <p:nvPr/>
        </p:nvSpPr>
        <p:spPr>
          <a:xfrm>
            <a:off x="4241878" y="2047891"/>
            <a:ext cx="3708244" cy="584775"/>
          </a:xfrm>
          <a:prstGeom prst="rect">
            <a:avLst/>
          </a:prstGeom>
          <a:noFill/>
        </p:spPr>
        <p:txBody>
          <a:bodyPr wrap="square" rtlCol="1" anchor="ctr">
            <a:spAutoFit/>
          </a:bodyPr>
          <a:lstStyle/>
          <a:p>
            <a:pPr algn="ctr"/>
            <a:r>
              <a:rPr lang="ar-JO" sz="3200" b="1" dirty="0"/>
              <a:t>ستُسأل عن وقتك</a:t>
            </a:r>
          </a:p>
        </p:txBody>
      </p:sp>
      <p:sp>
        <p:nvSpPr>
          <p:cNvPr id="2" name="مربع نص 1">
            <a:extLst>
              <a:ext uri="{FF2B5EF4-FFF2-40B4-BE49-F238E27FC236}">
                <a16:creationId xmlns:a16="http://schemas.microsoft.com/office/drawing/2014/main" id="{D9E2FC60-9EA4-15C4-2066-9DF33F207039}"/>
              </a:ext>
            </a:extLst>
          </p:cNvPr>
          <p:cNvSpPr txBox="1"/>
          <p:nvPr/>
        </p:nvSpPr>
        <p:spPr>
          <a:xfrm>
            <a:off x="1121664" y="2963450"/>
            <a:ext cx="9948672" cy="1846659"/>
          </a:xfrm>
          <a:prstGeom prst="rect">
            <a:avLst/>
          </a:prstGeom>
          <a:noFill/>
        </p:spPr>
        <p:txBody>
          <a:bodyPr wrap="square" rtlCol="1" anchor="t">
            <a:spAutoFit/>
          </a:bodyPr>
          <a:lstStyle/>
          <a:p>
            <a:pPr indent="396000" algn="just">
              <a:spcAft>
                <a:spcPts val="1200"/>
              </a:spcAft>
            </a:pPr>
            <a:r>
              <a:rPr lang="ar-JO" sz="2600" b="1" dirty="0"/>
              <a:t>قال رسول الله ﷺ:"لا تزول قدما عبد يوم القيامة حتى يُسأل عن عمره فيما أفناه…".</a:t>
            </a:r>
          </a:p>
          <a:p>
            <a:pPr indent="396000" algn="just">
              <a:spcAft>
                <a:spcPts val="1200"/>
              </a:spcAft>
            </a:pPr>
            <a:r>
              <a:rPr lang="ar-JO" sz="2600" b="1" dirty="0"/>
              <a:t>هذا الحديث يذكرنا بأن الوقت أمانة. سنُسأل يوم القيامة كيف قضينا أعمارنا: هل كانت في طاعة الله؟ أم في أمور لا فائدة منها؟ لذلك ينبغي أن يحرص المسلم على استغلال وقته فيما ينفعه.</a:t>
            </a:r>
          </a:p>
        </p:txBody>
      </p:sp>
    </p:spTree>
    <p:extLst>
      <p:ext uri="{BB962C8B-B14F-4D97-AF65-F5344CB8AC3E}">
        <p14:creationId xmlns:p14="http://schemas.microsoft.com/office/powerpoint/2010/main" val="19947568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7D83BB-2DD8-7FE9-BC4C-3A7142E0A413}"/>
            </a:ext>
          </a:extLst>
        </p:cNvPr>
        <p:cNvGrpSpPr/>
        <p:nvPr/>
      </p:nvGrpSpPr>
      <p:grpSpPr>
        <a:xfrm>
          <a:off x="0" y="0"/>
          <a:ext cx="0" cy="0"/>
          <a:chOff x="0" y="0"/>
          <a:chExt cx="0" cy="0"/>
        </a:xfrm>
      </p:grpSpPr>
      <p:sp>
        <p:nvSpPr>
          <p:cNvPr id="4" name="مربع نص 3">
            <a:extLst>
              <a:ext uri="{FF2B5EF4-FFF2-40B4-BE49-F238E27FC236}">
                <a16:creationId xmlns:a16="http://schemas.microsoft.com/office/drawing/2014/main" id="{254889EF-25A0-B72B-29F2-B7EA822DF4B1}"/>
              </a:ext>
            </a:extLst>
          </p:cNvPr>
          <p:cNvSpPr txBox="1"/>
          <p:nvPr/>
        </p:nvSpPr>
        <p:spPr>
          <a:xfrm>
            <a:off x="4241878" y="2324890"/>
            <a:ext cx="3708244" cy="584775"/>
          </a:xfrm>
          <a:prstGeom prst="rect">
            <a:avLst/>
          </a:prstGeom>
          <a:noFill/>
        </p:spPr>
        <p:txBody>
          <a:bodyPr wrap="square" rtlCol="1" anchor="ctr">
            <a:spAutoFit/>
          </a:bodyPr>
          <a:lstStyle/>
          <a:p>
            <a:pPr algn="ctr"/>
            <a:r>
              <a:rPr lang="ar-JO" sz="3200" b="1" dirty="0"/>
              <a:t>أين يضيع وقتنا؟</a:t>
            </a:r>
          </a:p>
        </p:txBody>
      </p:sp>
      <p:sp>
        <p:nvSpPr>
          <p:cNvPr id="2" name="مربع نص 1">
            <a:extLst>
              <a:ext uri="{FF2B5EF4-FFF2-40B4-BE49-F238E27FC236}">
                <a16:creationId xmlns:a16="http://schemas.microsoft.com/office/drawing/2014/main" id="{FD610979-44FC-2C06-660D-14183D5BF252}"/>
              </a:ext>
            </a:extLst>
          </p:cNvPr>
          <p:cNvSpPr txBox="1"/>
          <p:nvPr/>
        </p:nvSpPr>
        <p:spPr>
          <a:xfrm>
            <a:off x="1121664" y="3240449"/>
            <a:ext cx="9948672" cy="1292662"/>
          </a:xfrm>
          <a:prstGeom prst="rect">
            <a:avLst/>
          </a:prstGeom>
          <a:noFill/>
        </p:spPr>
        <p:txBody>
          <a:bodyPr wrap="square" rtlCol="1" anchor="t">
            <a:spAutoFit/>
          </a:bodyPr>
          <a:lstStyle/>
          <a:p>
            <a:pPr indent="396000" algn="just">
              <a:spcAft>
                <a:spcPts val="1200"/>
              </a:spcAft>
            </a:pPr>
            <a:r>
              <a:rPr lang="ar-JO" sz="2600" b="1" dirty="0"/>
              <a:t>كثير من الناس يشتكون من ضيق الوقت، لكن الحقيقة أن جزءًا كبيرًا من يومنا يضيع دون أن نشعر، مثل الاستخدام الطويل للهاتف أو متابعة أشياء غير مفيدة. ولو حسب الإنسان ساعات يومه لوجد وقتًا كبيرًا يمكن استثماره.</a:t>
            </a:r>
          </a:p>
        </p:txBody>
      </p:sp>
    </p:spTree>
    <p:extLst>
      <p:ext uri="{BB962C8B-B14F-4D97-AF65-F5344CB8AC3E}">
        <p14:creationId xmlns:p14="http://schemas.microsoft.com/office/powerpoint/2010/main" val="4660702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D06E9C-F622-1864-AFEB-1AF8A782ACF0}"/>
            </a:ext>
          </a:extLst>
        </p:cNvPr>
        <p:cNvGrpSpPr/>
        <p:nvPr/>
      </p:nvGrpSpPr>
      <p:grpSpPr>
        <a:xfrm>
          <a:off x="0" y="0"/>
          <a:ext cx="0" cy="0"/>
          <a:chOff x="0" y="0"/>
          <a:chExt cx="0" cy="0"/>
        </a:xfrm>
      </p:grpSpPr>
      <p:sp>
        <p:nvSpPr>
          <p:cNvPr id="4" name="مربع نص 3">
            <a:extLst>
              <a:ext uri="{FF2B5EF4-FFF2-40B4-BE49-F238E27FC236}">
                <a16:creationId xmlns:a16="http://schemas.microsoft.com/office/drawing/2014/main" id="{45F16D5C-27AA-7ADA-C848-201F622C890A}"/>
              </a:ext>
            </a:extLst>
          </p:cNvPr>
          <p:cNvSpPr txBox="1"/>
          <p:nvPr/>
        </p:nvSpPr>
        <p:spPr>
          <a:xfrm>
            <a:off x="3339201" y="2324890"/>
            <a:ext cx="5513598" cy="584775"/>
          </a:xfrm>
          <a:prstGeom prst="rect">
            <a:avLst/>
          </a:prstGeom>
          <a:noFill/>
        </p:spPr>
        <p:txBody>
          <a:bodyPr wrap="square" rtlCol="1" anchor="ctr">
            <a:spAutoFit/>
          </a:bodyPr>
          <a:lstStyle/>
          <a:p>
            <a:pPr algn="ctr"/>
            <a:r>
              <a:rPr lang="ar-JO" sz="3200" b="1" dirty="0"/>
              <a:t>كيف كان السلف يحافظون على أوقاتهم؟</a:t>
            </a:r>
          </a:p>
        </p:txBody>
      </p:sp>
      <p:sp>
        <p:nvSpPr>
          <p:cNvPr id="2" name="مربع نص 1">
            <a:extLst>
              <a:ext uri="{FF2B5EF4-FFF2-40B4-BE49-F238E27FC236}">
                <a16:creationId xmlns:a16="http://schemas.microsoft.com/office/drawing/2014/main" id="{7C70C239-E2AF-AA30-4F39-F824C82B9F9C}"/>
              </a:ext>
            </a:extLst>
          </p:cNvPr>
          <p:cNvSpPr txBox="1"/>
          <p:nvPr/>
        </p:nvSpPr>
        <p:spPr>
          <a:xfrm>
            <a:off x="1121664" y="3240449"/>
            <a:ext cx="9948672" cy="1692771"/>
          </a:xfrm>
          <a:prstGeom prst="rect">
            <a:avLst/>
          </a:prstGeom>
          <a:noFill/>
        </p:spPr>
        <p:txBody>
          <a:bodyPr wrap="square" rtlCol="1" anchor="t">
            <a:spAutoFit/>
          </a:bodyPr>
          <a:lstStyle/>
          <a:p>
            <a:pPr indent="396000" algn="just">
              <a:spcAft>
                <a:spcPts val="1200"/>
              </a:spcAft>
            </a:pPr>
            <a:r>
              <a:rPr lang="ar-JO" sz="2600" b="1" dirty="0"/>
              <a:t>كان الصالحون في الماضي يقدّرون الوقت تقديرًا عظيمًا، لأنهم يعلمون أن العمر قصير. كانوا يستغلون أوقاتهم في العلم والعبادة والعمل النافع، حتى قال بعضهم: إني لأكره أن يمر عليّ وقت لا أعمل فيه خيرًا، وقال الصحابي الجليل عبد الله بن مسعود رضي الله عنه: ما ندمت على شيء ندمي على يوم غربت شمسه، نقص فيه أجلي، ولم يزد فيه عملي.</a:t>
            </a:r>
          </a:p>
        </p:txBody>
      </p:sp>
    </p:spTree>
    <p:extLst>
      <p:ext uri="{BB962C8B-B14F-4D97-AF65-F5344CB8AC3E}">
        <p14:creationId xmlns:p14="http://schemas.microsoft.com/office/powerpoint/2010/main" val="8967311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8CB73B-4659-4284-BAC5-1A440CD80F72}"/>
            </a:ext>
          </a:extLst>
        </p:cNvPr>
        <p:cNvGrpSpPr/>
        <p:nvPr/>
      </p:nvGrpSpPr>
      <p:grpSpPr>
        <a:xfrm>
          <a:off x="0" y="0"/>
          <a:ext cx="0" cy="0"/>
          <a:chOff x="0" y="0"/>
          <a:chExt cx="0" cy="0"/>
        </a:xfrm>
      </p:grpSpPr>
      <p:sp>
        <p:nvSpPr>
          <p:cNvPr id="4" name="مربع نص 3">
            <a:extLst>
              <a:ext uri="{FF2B5EF4-FFF2-40B4-BE49-F238E27FC236}">
                <a16:creationId xmlns:a16="http://schemas.microsoft.com/office/drawing/2014/main" id="{D46C360C-3356-2814-2141-5CE1599660C3}"/>
              </a:ext>
            </a:extLst>
          </p:cNvPr>
          <p:cNvSpPr txBox="1"/>
          <p:nvPr/>
        </p:nvSpPr>
        <p:spPr>
          <a:xfrm>
            <a:off x="3339201" y="1286471"/>
            <a:ext cx="5513598" cy="584775"/>
          </a:xfrm>
          <a:prstGeom prst="rect">
            <a:avLst/>
          </a:prstGeom>
          <a:noFill/>
        </p:spPr>
        <p:txBody>
          <a:bodyPr wrap="square" rtlCol="1" anchor="ctr">
            <a:spAutoFit/>
          </a:bodyPr>
          <a:lstStyle/>
          <a:p>
            <a:pPr algn="ctr"/>
            <a:r>
              <a:rPr lang="ar-JO" sz="3200" b="1" dirty="0"/>
              <a:t>مفاتيح استثمار الوقت</a:t>
            </a:r>
          </a:p>
        </p:txBody>
      </p:sp>
      <p:sp>
        <p:nvSpPr>
          <p:cNvPr id="2" name="مربع نص 1">
            <a:extLst>
              <a:ext uri="{FF2B5EF4-FFF2-40B4-BE49-F238E27FC236}">
                <a16:creationId xmlns:a16="http://schemas.microsoft.com/office/drawing/2014/main" id="{A79D2A32-F12A-A491-E5BA-31E8DA2752C1}"/>
              </a:ext>
            </a:extLst>
          </p:cNvPr>
          <p:cNvSpPr txBox="1"/>
          <p:nvPr/>
        </p:nvSpPr>
        <p:spPr>
          <a:xfrm>
            <a:off x="1121664" y="2202030"/>
            <a:ext cx="9948672" cy="3908762"/>
          </a:xfrm>
          <a:prstGeom prst="rect">
            <a:avLst/>
          </a:prstGeom>
          <a:noFill/>
        </p:spPr>
        <p:txBody>
          <a:bodyPr wrap="square" rtlCol="1" anchor="t">
            <a:spAutoFit/>
          </a:bodyPr>
          <a:lstStyle/>
          <a:p>
            <a:pPr indent="396000" algn="just">
              <a:spcAft>
                <a:spcPts val="1200"/>
              </a:spcAft>
            </a:pPr>
            <a:r>
              <a:rPr lang="ar-JO" sz="2600" b="1" dirty="0"/>
              <a:t>استثمار الوقت لا يحتاج إلى أمور صعبة، بل يبدأ بعادات، ومع الاستمرار تصبح هذه العادات جزءًا من حياة الإنسان.</a:t>
            </a:r>
          </a:p>
          <a:p>
            <a:pPr indent="396000" algn="just">
              <a:spcAft>
                <a:spcPts val="1200"/>
              </a:spcAft>
            </a:pPr>
            <a:r>
              <a:rPr lang="ar-JO" sz="2600" b="1" dirty="0"/>
              <a:t>أمثلة:</a:t>
            </a:r>
          </a:p>
          <a:p>
            <a:pPr marL="514350" indent="-514350" algn="just">
              <a:spcAft>
                <a:spcPts val="600"/>
              </a:spcAft>
              <a:buFont typeface="+mj-lt"/>
              <a:buAutoNum type="arabicPeriod"/>
            </a:pPr>
            <a:r>
              <a:rPr lang="ar-JO" sz="2600" b="1" dirty="0"/>
              <a:t>ابدأ يومك بالفجر، ولا تتأخر في النوم.</a:t>
            </a:r>
          </a:p>
          <a:p>
            <a:pPr marL="514350" indent="-514350" algn="just">
              <a:spcAft>
                <a:spcPts val="600"/>
              </a:spcAft>
              <a:buFont typeface="+mj-lt"/>
              <a:buAutoNum type="arabicPeriod"/>
            </a:pPr>
            <a:r>
              <a:rPr lang="ar-JO" sz="2600" b="1" dirty="0"/>
              <a:t>ضع أهدافًا لليوم والتزم بها؛ حتى لا يضيع الوقت دون أن تدرك ذلك.</a:t>
            </a:r>
          </a:p>
          <a:p>
            <a:pPr marL="514350" indent="-514350" algn="just">
              <a:spcAft>
                <a:spcPts val="600"/>
              </a:spcAft>
              <a:buFont typeface="+mj-lt"/>
              <a:buAutoNum type="arabicPeriod"/>
            </a:pPr>
            <a:r>
              <a:rPr lang="ar-JO" sz="2600" b="1" dirty="0"/>
              <a:t>قلّل المشتتات، مثل تقليل استخدام الهاتف ومشاهدة التلفاز، والخروج للسوق وغير ذلك.</a:t>
            </a:r>
          </a:p>
          <a:p>
            <a:pPr marL="514350" indent="-514350" algn="just">
              <a:spcAft>
                <a:spcPts val="600"/>
              </a:spcAft>
              <a:buFont typeface="+mj-lt"/>
              <a:buAutoNum type="arabicPeriod"/>
            </a:pPr>
            <a:r>
              <a:rPr lang="ar-JO" sz="2600" b="1" dirty="0"/>
              <a:t>اجعل لك وردًا من القرآن.</a:t>
            </a:r>
          </a:p>
          <a:p>
            <a:pPr marL="514350" indent="-514350" algn="just">
              <a:spcAft>
                <a:spcPts val="1200"/>
              </a:spcAft>
              <a:buFont typeface="+mj-lt"/>
              <a:buAutoNum type="arabicPeriod"/>
            </a:pPr>
            <a:r>
              <a:rPr lang="ar-JO" sz="2600" b="1" dirty="0"/>
              <a:t>استغل الأوقات القصيرة للتسبيح، الاستغفار، الصلاة على النبي ﷺ، وغيرها.</a:t>
            </a:r>
          </a:p>
        </p:txBody>
      </p:sp>
    </p:spTree>
    <p:extLst>
      <p:ext uri="{BB962C8B-B14F-4D97-AF65-F5344CB8AC3E}">
        <p14:creationId xmlns:p14="http://schemas.microsoft.com/office/powerpoint/2010/main" val="29526856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25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up)">
                                      <p:cBhvr>
                                        <p:cTn id="13" dur="750"/>
                                        <p:tgtEl>
                                          <p:spTgt spid="2">
                                            <p:txEl>
                                              <p:pRg st="0" end="0"/>
                                            </p:txEl>
                                          </p:spTgt>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75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25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75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25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75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25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75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25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up)">
                                      <p:cBhvr>
                                        <p:cTn id="37" dur="75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25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up)">
                                      <p:cBhvr>
                                        <p:cTn id="42" dur="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00462C-110F-B02C-A26D-52EC8717C04E}"/>
            </a:ext>
          </a:extLst>
        </p:cNvPr>
        <p:cNvGrpSpPr/>
        <p:nvPr/>
      </p:nvGrpSpPr>
      <p:grpSpPr>
        <a:xfrm>
          <a:off x="0" y="0"/>
          <a:ext cx="0" cy="0"/>
          <a:chOff x="0" y="0"/>
          <a:chExt cx="0" cy="0"/>
        </a:xfrm>
      </p:grpSpPr>
      <p:sp>
        <p:nvSpPr>
          <p:cNvPr id="4" name="مربع نص 3">
            <a:extLst>
              <a:ext uri="{FF2B5EF4-FFF2-40B4-BE49-F238E27FC236}">
                <a16:creationId xmlns:a16="http://schemas.microsoft.com/office/drawing/2014/main" id="{3DFFBD36-432A-CCE2-EF72-F3F49F773C55}"/>
              </a:ext>
            </a:extLst>
          </p:cNvPr>
          <p:cNvSpPr txBox="1"/>
          <p:nvPr/>
        </p:nvSpPr>
        <p:spPr>
          <a:xfrm>
            <a:off x="3942940" y="1475528"/>
            <a:ext cx="4306121" cy="584775"/>
          </a:xfrm>
          <a:prstGeom prst="rect">
            <a:avLst/>
          </a:prstGeom>
          <a:noFill/>
        </p:spPr>
        <p:txBody>
          <a:bodyPr wrap="square" rtlCol="1" anchor="ctr">
            <a:spAutoFit/>
          </a:bodyPr>
          <a:lstStyle/>
          <a:p>
            <a:pPr algn="ctr"/>
            <a:r>
              <a:rPr lang="ar-JO" sz="3200" b="1" dirty="0"/>
              <a:t>نموذج يوم ناجح للمسلم</a:t>
            </a:r>
          </a:p>
        </p:txBody>
      </p:sp>
      <p:sp>
        <p:nvSpPr>
          <p:cNvPr id="2" name="مربع نص 1">
            <a:extLst>
              <a:ext uri="{FF2B5EF4-FFF2-40B4-BE49-F238E27FC236}">
                <a16:creationId xmlns:a16="http://schemas.microsoft.com/office/drawing/2014/main" id="{6F588631-2644-A563-1FD0-351B97F021C0}"/>
              </a:ext>
            </a:extLst>
          </p:cNvPr>
          <p:cNvSpPr txBox="1"/>
          <p:nvPr/>
        </p:nvSpPr>
        <p:spPr>
          <a:xfrm>
            <a:off x="1121664" y="2391087"/>
            <a:ext cx="9948672" cy="3908762"/>
          </a:xfrm>
          <a:prstGeom prst="rect">
            <a:avLst/>
          </a:prstGeom>
          <a:noFill/>
        </p:spPr>
        <p:txBody>
          <a:bodyPr wrap="square" rtlCol="1" anchor="t">
            <a:spAutoFit/>
          </a:bodyPr>
          <a:lstStyle/>
          <a:p>
            <a:pPr indent="396000" algn="just">
              <a:spcAft>
                <a:spcPts val="1200"/>
              </a:spcAft>
            </a:pPr>
            <a:r>
              <a:rPr lang="ar-JO" sz="2600" b="1" dirty="0"/>
              <a:t>اليوم الناجح هو اليوم المتوازن الذي يجمع بين العبادة والعمل والراحة والعائلة. عندما يضع الإنسان خطة بسيطة ليومه، يصبح أكثر إنجازًا وأقل إهدارًا للوقت.</a:t>
            </a:r>
          </a:p>
          <a:p>
            <a:pPr indent="396000" algn="just">
              <a:spcAft>
                <a:spcPts val="1200"/>
              </a:spcAft>
            </a:pPr>
            <a:r>
              <a:rPr lang="ar-JO" sz="2600" b="1" dirty="0"/>
              <a:t>أمثلة:</a:t>
            </a:r>
          </a:p>
          <a:p>
            <a:pPr marL="514350" indent="-514350">
              <a:spcAft>
                <a:spcPts val="600"/>
              </a:spcAft>
              <a:buFont typeface="+mj-lt"/>
              <a:buAutoNum type="arabicPeriod"/>
            </a:pPr>
            <a:r>
              <a:rPr lang="ar-JO" sz="2600" b="1" dirty="0"/>
              <a:t>الفجر: ذكر وقرآن.</a:t>
            </a:r>
          </a:p>
          <a:p>
            <a:pPr marL="514350" indent="-514350">
              <a:spcAft>
                <a:spcPts val="600"/>
              </a:spcAft>
              <a:buFont typeface="+mj-lt"/>
              <a:buAutoNum type="arabicPeriod"/>
            </a:pPr>
            <a:r>
              <a:rPr lang="ar-JO" sz="2600" b="1" dirty="0"/>
              <a:t>الصباح: عمل، دراسة.</a:t>
            </a:r>
          </a:p>
          <a:p>
            <a:pPr marL="514350" indent="-514350">
              <a:spcAft>
                <a:spcPts val="600"/>
              </a:spcAft>
              <a:buFont typeface="+mj-lt"/>
              <a:buAutoNum type="arabicPeriod"/>
            </a:pPr>
            <a:r>
              <a:rPr lang="ar-JO" sz="2600" b="1" dirty="0"/>
              <a:t>بعد العصر: رياضة أو تعلم.</a:t>
            </a:r>
          </a:p>
          <a:p>
            <a:pPr marL="514350" indent="-514350">
              <a:spcAft>
                <a:spcPts val="600"/>
              </a:spcAft>
              <a:buFont typeface="+mj-lt"/>
              <a:buAutoNum type="arabicPeriod"/>
            </a:pPr>
            <a:r>
              <a:rPr lang="ar-JO" sz="2600" b="1" dirty="0"/>
              <a:t>المساء: عائلة، قراءة.</a:t>
            </a:r>
          </a:p>
          <a:p>
            <a:pPr marL="514350" indent="-514350">
              <a:buFont typeface="+mj-lt"/>
              <a:buAutoNum type="arabicPeriod"/>
            </a:pPr>
            <a:r>
              <a:rPr lang="ar-JO" sz="2600" b="1" dirty="0"/>
              <a:t>قبل النوم: مراجعة اليوم، أذكار.</a:t>
            </a:r>
          </a:p>
        </p:txBody>
      </p:sp>
    </p:spTree>
    <p:extLst>
      <p:ext uri="{BB962C8B-B14F-4D97-AF65-F5344CB8AC3E}">
        <p14:creationId xmlns:p14="http://schemas.microsoft.com/office/powerpoint/2010/main" val="33371854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25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up)">
                                      <p:cBhvr>
                                        <p:cTn id="13" dur="750"/>
                                        <p:tgtEl>
                                          <p:spTgt spid="2">
                                            <p:txEl>
                                              <p:pRg st="0" end="0"/>
                                            </p:txEl>
                                          </p:spTgt>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75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25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75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25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75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25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75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25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up)">
                                      <p:cBhvr>
                                        <p:cTn id="37" dur="75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25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up)">
                                      <p:cBhvr>
                                        <p:cTn id="42" dur="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uiExpand="1" build="p"/>
    </p:bldLst>
  </p:timing>
</p:sld>
</file>

<file path=ppt/theme/theme1.xml><?xml version="1.0" encoding="utf-8"?>
<a:theme xmlns:a="http://schemas.openxmlformats.org/drawingml/2006/main" name="نسق Office">
  <a:themeElements>
    <a:clrScheme name="أصفر برتقالي">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606</Words>
  <Application>Microsoft Office PowerPoint</Application>
  <PresentationFormat>شاشة عريضة</PresentationFormat>
  <Paragraphs>51</Paragraphs>
  <Slides>12</Slides>
  <Notes>0</Notes>
  <HiddenSlides>1</HiddenSlides>
  <MMClips>0</MMClips>
  <ScaleCrop>false</ScaleCrop>
  <HeadingPairs>
    <vt:vector size="6" baseType="variant">
      <vt:variant>
        <vt:lpstr>الخطوط المستخدمة</vt:lpstr>
      </vt:variant>
      <vt:variant>
        <vt:i4>9</vt:i4>
      </vt:variant>
      <vt:variant>
        <vt:lpstr>نسق</vt:lpstr>
      </vt:variant>
      <vt:variant>
        <vt:i4>2</vt:i4>
      </vt:variant>
      <vt:variant>
        <vt:lpstr>عناوين الشرائح</vt:lpstr>
      </vt:variant>
      <vt:variant>
        <vt:i4>12</vt:i4>
      </vt:variant>
    </vt:vector>
  </HeadingPairs>
  <TitlesOfParts>
    <vt:vector size="23" baseType="lpstr">
      <vt:lpstr>Aharoni</vt:lpstr>
      <vt:lpstr>Calibri</vt:lpstr>
      <vt:lpstr>Calibri Light</vt:lpstr>
      <vt:lpstr>A Jannat LT</vt:lpstr>
      <vt:lpstr>Aptos Display</vt:lpstr>
      <vt:lpstr>A Thuluth</vt:lpstr>
      <vt:lpstr>KFGQPC HAFS Uthmanic Script</vt:lpstr>
      <vt:lpstr>Arial</vt:lpstr>
      <vt:lpstr>Aptos</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استثمار الوقت في حياة المسلم</dc:title>
  <dc:creator>البوربوينت الإسلامي</dc:creator>
  <cp:lastModifiedBy>البوربوينت الإسلامي</cp:lastModifiedBy>
  <cp:revision>16</cp:revision>
  <dcterms:created xsi:type="dcterms:W3CDTF">2026-02-21T17:00:29Z</dcterms:created>
  <dcterms:modified xsi:type="dcterms:W3CDTF">2026-02-22T16:41:50Z</dcterms:modified>
</cp:coreProperties>
</file>