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81" r:id="rId2"/>
    <p:sldId id="482" r:id="rId3"/>
    <p:sldId id="483" r:id="rId4"/>
    <p:sldId id="714" r:id="rId5"/>
    <p:sldId id="715" r:id="rId6"/>
    <p:sldId id="716" r:id="rId7"/>
    <p:sldId id="717" r:id="rId8"/>
    <p:sldId id="718" r:id="rId9"/>
    <p:sldId id="719" r:id="rId10"/>
    <p:sldId id="720" r:id="rId11"/>
    <p:sldId id="618" r:id="rId12"/>
    <p:sldId id="721" r:id="rId13"/>
    <p:sldId id="723" r:id="rId14"/>
    <p:sldId id="722" r:id="rId15"/>
    <p:sldId id="724" r:id="rId16"/>
    <p:sldId id="725" r:id="rId17"/>
    <p:sldId id="726" r:id="rId18"/>
    <p:sldId id="727" r:id="rId19"/>
    <p:sldId id="728" r:id="rId20"/>
    <p:sldId id="729" r:id="rId21"/>
    <p:sldId id="730" r:id="rId22"/>
    <p:sldId id="731" r:id="rId23"/>
    <p:sldId id="732" r:id="rId24"/>
    <p:sldId id="733" r:id="rId25"/>
    <p:sldId id="734" r:id="rId26"/>
    <p:sldId id="735" r:id="rId27"/>
    <p:sldId id="736" r:id="rId28"/>
    <p:sldId id="737" r:id="rId29"/>
    <p:sldId id="738" r:id="rId30"/>
    <p:sldId id="747" r:id="rId31"/>
    <p:sldId id="746" r:id="rId32"/>
    <p:sldId id="748" r:id="rId33"/>
    <p:sldId id="749" r:id="rId34"/>
    <p:sldId id="750" r:id="rId35"/>
    <p:sldId id="751" r:id="rId36"/>
    <p:sldId id="752" r:id="rId37"/>
    <p:sldId id="753" r:id="rId38"/>
    <p:sldId id="740" r:id="rId39"/>
    <p:sldId id="741" r:id="rId40"/>
    <p:sldId id="742" r:id="rId41"/>
    <p:sldId id="743" r:id="rId42"/>
    <p:sldId id="744" r:id="rId43"/>
    <p:sldId id="745" r:id="rId44"/>
    <p:sldId id="754" r:id="rId45"/>
    <p:sldId id="755" r:id="rId46"/>
    <p:sldId id="75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5" autoAdjust="0"/>
    <p:restoredTop sz="88534" autoAdjust="0"/>
  </p:normalViewPr>
  <p:slideViewPr>
    <p:cSldViewPr>
      <p:cViewPr>
        <p:scale>
          <a:sx n="66" d="100"/>
          <a:sy n="66" d="100"/>
        </p:scale>
        <p:origin x="2076" y="606"/>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mie\Google%20Drive\Resources\A%20Level\S3\Chp3-EstimationConfidenceIntervals\JAF_CLT%20demonstr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amie\Google%20Drive\Resources\A%20Level\S3\Chp3-EstimationConfidenceIntervals\JAF_CLT%20demonstr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mie\Google%20Drive\Resources\A%20Level\S3\Chp3-EstimationConfidenceIntervals\JAF_CLT%20demonstr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Distribution of Sample Means</a:t>
            </a:r>
          </a:p>
        </c:rich>
      </c:tx>
      <c:overlay val="0"/>
    </c:title>
    <c:autoTitleDeleted val="0"/>
    <c:plotArea>
      <c:layout/>
      <c:barChart>
        <c:barDir val="col"/>
        <c:grouping val="clustered"/>
        <c:varyColors val="0"/>
        <c:ser>
          <c:idx val="1"/>
          <c:order val="0"/>
          <c:spPr>
            <a:ln>
              <a:solidFill>
                <a:schemeClr val="tx1"/>
              </a:solidFill>
            </a:ln>
          </c:spPr>
          <c:invertIfNegative val="0"/>
          <c:cat>
            <c:numRef>
              <c:f>'CLT (odd) (2)'!$O$7:$O$25</c:f>
              <c:numCache>
                <c:formatCode>General</c:formatCode>
                <c:ptCount val="19"/>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numCache>
            </c:numRef>
          </c:cat>
          <c:val>
            <c:numRef>
              <c:f>'CLT (odd) (2)'!$P$7:$P$25</c:f>
              <c:numCache>
                <c:formatCode>General</c:formatCode>
                <c:ptCount val="19"/>
                <c:pt idx="0">
                  <c:v>0</c:v>
                </c:pt>
                <c:pt idx="1">
                  <c:v>0</c:v>
                </c:pt>
                <c:pt idx="2">
                  <c:v>5</c:v>
                </c:pt>
                <c:pt idx="3">
                  <c:v>7</c:v>
                </c:pt>
                <c:pt idx="4">
                  <c:v>11</c:v>
                </c:pt>
                <c:pt idx="5">
                  <c:v>20</c:v>
                </c:pt>
                <c:pt idx="6">
                  <c:v>30</c:v>
                </c:pt>
                <c:pt idx="7">
                  <c:v>40</c:v>
                </c:pt>
                <c:pt idx="8">
                  <c:v>59</c:v>
                </c:pt>
                <c:pt idx="9">
                  <c:v>64</c:v>
                </c:pt>
                <c:pt idx="10">
                  <c:v>67</c:v>
                </c:pt>
                <c:pt idx="11">
                  <c:v>53</c:v>
                </c:pt>
                <c:pt idx="12">
                  <c:v>49</c:v>
                </c:pt>
                <c:pt idx="13">
                  <c:v>37</c:v>
                </c:pt>
                <c:pt idx="14">
                  <c:v>29</c:v>
                </c:pt>
                <c:pt idx="15">
                  <c:v>16</c:v>
                </c:pt>
                <c:pt idx="16">
                  <c:v>9</c:v>
                </c:pt>
                <c:pt idx="17">
                  <c:v>1</c:v>
                </c:pt>
                <c:pt idx="18">
                  <c:v>0</c:v>
                </c:pt>
              </c:numCache>
            </c:numRef>
          </c:val>
          <c:extLst>
            <c:ext xmlns:c16="http://schemas.microsoft.com/office/drawing/2014/chart" uri="{C3380CC4-5D6E-409C-BE32-E72D297353CC}">
              <c16:uniqueId val="{00000000-5C3E-4C9C-AEBA-577A39B8DC2A}"/>
            </c:ext>
          </c:extLst>
        </c:ser>
        <c:dLbls>
          <c:showLegendKey val="0"/>
          <c:showVal val="0"/>
          <c:showCatName val="0"/>
          <c:showSerName val="0"/>
          <c:showPercent val="0"/>
          <c:showBubbleSize val="0"/>
        </c:dLbls>
        <c:gapWidth val="0"/>
        <c:axId val="111359872"/>
        <c:axId val="111370240"/>
      </c:barChart>
      <c:catAx>
        <c:axId val="111359872"/>
        <c:scaling>
          <c:orientation val="minMax"/>
        </c:scaling>
        <c:delete val="0"/>
        <c:axPos val="b"/>
        <c:title>
          <c:tx>
            <c:rich>
              <a:bodyPr/>
              <a:lstStyle/>
              <a:p>
                <a:pPr>
                  <a:defRPr/>
                </a:pPr>
                <a:r>
                  <a:rPr lang="en-US"/>
                  <a:t>Mean of Sample of 4 Units </a:t>
                </a:r>
              </a:p>
            </c:rich>
          </c:tx>
          <c:overlay val="0"/>
        </c:title>
        <c:numFmt formatCode="General" sourceLinked="1"/>
        <c:majorTickMark val="out"/>
        <c:minorTickMark val="none"/>
        <c:tickLblPos val="nextTo"/>
        <c:crossAx val="111370240"/>
        <c:crosses val="autoZero"/>
        <c:auto val="1"/>
        <c:lblAlgn val="ctr"/>
        <c:lblOffset val="100"/>
        <c:noMultiLvlLbl val="0"/>
      </c:catAx>
      <c:valAx>
        <c:axId val="111370240"/>
        <c:scaling>
          <c:orientation val="minMax"/>
        </c:scaling>
        <c:delete val="0"/>
        <c:axPos val="l"/>
        <c:majorGridlines/>
        <c:title>
          <c:tx>
            <c:rich>
              <a:bodyPr rot="-5400000" vert="horz"/>
              <a:lstStyle/>
              <a:p>
                <a:pPr>
                  <a:defRPr/>
                </a:pPr>
                <a:r>
                  <a:rPr lang="en-US"/>
                  <a:t>Frequency</a:t>
                </a:r>
              </a:p>
            </c:rich>
          </c:tx>
          <c:overlay val="0"/>
        </c:title>
        <c:numFmt formatCode="General" sourceLinked="1"/>
        <c:majorTickMark val="out"/>
        <c:minorTickMark val="none"/>
        <c:tickLblPos val="nextTo"/>
        <c:crossAx val="1113598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Distribution of Sample Means</a:t>
            </a:r>
          </a:p>
        </c:rich>
      </c:tx>
      <c:overlay val="0"/>
    </c:title>
    <c:autoTitleDeleted val="0"/>
    <c:plotArea>
      <c:layout/>
      <c:barChart>
        <c:barDir val="col"/>
        <c:grouping val="clustered"/>
        <c:varyColors val="0"/>
        <c:ser>
          <c:idx val="1"/>
          <c:order val="0"/>
          <c:spPr>
            <a:ln>
              <a:solidFill>
                <a:schemeClr val="tx1"/>
              </a:solidFill>
            </a:ln>
          </c:spPr>
          <c:invertIfNegative val="0"/>
          <c:cat>
            <c:numRef>
              <c:f>'CLT (odd)'!$O$7:$O$25</c:f>
              <c:numCache>
                <c:formatCode>General</c:formatCode>
                <c:ptCount val="19"/>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numCache>
            </c:numRef>
          </c:cat>
          <c:val>
            <c:numRef>
              <c:f>'CLT (odd)'!$P$7:$P$25</c:f>
              <c:numCache>
                <c:formatCode>General</c:formatCode>
                <c:ptCount val="19"/>
                <c:pt idx="0">
                  <c:v>0</c:v>
                </c:pt>
                <c:pt idx="1">
                  <c:v>0</c:v>
                </c:pt>
                <c:pt idx="2">
                  <c:v>0</c:v>
                </c:pt>
                <c:pt idx="3">
                  <c:v>0</c:v>
                </c:pt>
                <c:pt idx="4">
                  <c:v>3</c:v>
                </c:pt>
                <c:pt idx="5">
                  <c:v>7</c:v>
                </c:pt>
                <c:pt idx="6">
                  <c:v>31</c:v>
                </c:pt>
                <c:pt idx="7">
                  <c:v>78</c:v>
                </c:pt>
                <c:pt idx="8">
                  <c:v>160</c:v>
                </c:pt>
                <c:pt idx="9">
                  <c:v>201</c:v>
                </c:pt>
                <c:pt idx="10">
                  <c:v>207</c:v>
                </c:pt>
                <c:pt idx="11">
                  <c:v>149</c:v>
                </c:pt>
                <c:pt idx="12">
                  <c:v>101</c:v>
                </c:pt>
                <c:pt idx="13">
                  <c:v>47</c:v>
                </c:pt>
                <c:pt idx="14">
                  <c:v>14</c:v>
                </c:pt>
                <c:pt idx="15">
                  <c:v>2</c:v>
                </c:pt>
                <c:pt idx="16">
                  <c:v>0</c:v>
                </c:pt>
                <c:pt idx="17">
                  <c:v>0</c:v>
                </c:pt>
                <c:pt idx="18">
                  <c:v>0</c:v>
                </c:pt>
              </c:numCache>
            </c:numRef>
          </c:val>
          <c:extLst>
            <c:ext xmlns:c16="http://schemas.microsoft.com/office/drawing/2014/chart" uri="{C3380CC4-5D6E-409C-BE32-E72D297353CC}">
              <c16:uniqueId val="{00000000-5FCF-43D9-A9CD-93D77253BF99}"/>
            </c:ext>
          </c:extLst>
        </c:ser>
        <c:dLbls>
          <c:showLegendKey val="0"/>
          <c:showVal val="0"/>
          <c:showCatName val="0"/>
          <c:showSerName val="0"/>
          <c:showPercent val="0"/>
          <c:showBubbleSize val="0"/>
        </c:dLbls>
        <c:gapWidth val="0"/>
        <c:axId val="111359872"/>
        <c:axId val="111370240"/>
      </c:barChart>
      <c:catAx>
        <c:axId val="111359872"/>
        <c:scaling>
          <c:orientation val="minMax"/>
        </c:scaling>
        <c:delete val="0"/>
        <c:axPos val="b"/>
        <c:title>
          <c:tx>
            <c:rich>
              <a:bodyPr/>
              <a:lstStyle/>
              <a:p>
                <a:pPr>
                  <a:defRPr/>
                </a:pPr>
                <a:r>
                  <a:rPr lang="en-US"/>
                  <a:t>Mean of Sample of 10 Units </a:t>
                </a:r>
              </a:p>
            </c:rich>
          </c:tx>
          <c:overlay val="0"/>
        </c:title>
        <c:numFmt formatCode="General" sourceLinked="1"/>
        <c:majorTickMark val="out"/>
        <c:minorTickMark val="none"/>
        <c:tickLblPos val="nextTo"/>
        <c:crossAx val="111370240"/>
        <c:crosses val="autoZero"/>
        <c:auto val="1"/>
        <c:lblAlgn val="ctr"/>
        <c:lblOffset val="100"/>
        <c:noMultiLvlLbl val="0"/>
      </c:catAx>
      <c:valAx>
        <c:axId val="111370240"/>
        <c:scaling>
          <c:orientation val="minMax"/>
          <c:max val="250"/>
        </c:scaling>
        <c:delete val="0"/>
        <c:axPos val="l"/>
        <c:majorGridlines/>
        <c:title>
          <c:tx>
            <c:rich>
              <a:bodyPr rot="-5400000" vert="horz"/>
              <a:lstStyle/>
              <a:p>
                <a:pPr>
                  <a:defRPr/>
                </a:pPr>
                <a:r>
                  <a:rPr lang="en-US"/>
                  <a:t>Frequency</a:t>
                </a:r>
              </a:p>
            </c:rich>
          </c:tx>
          <c:overlay val="0"/>
        </c:title>
        <c:numFmt formatCode="General" sourceLinked="1"/>
        <c:majorTickMark val="out"/>
        <c:minorTickMark val="none"/>
        <c:tickLblPos val="nextTo"/>
        <c:crossAx val="11135987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Distribution of Sample Means</a:t>
            </a:r>
          </a:p>
        </c:rich>
      </c:tx>
      <c:overlay val="0"/>
    </c:title>
    <c:autoTitleDeleted val="0"/>
    <c:plotArea>
      <c:layout/>
      <c:barChart>
        <c:barDir val="col"/>
        <c:grouping val="clustered"/>
        <c:varyColors val="0"/>
        <c:ser>
          <c:idx val="1"/>
          <c:order val="0"/>
          <c:spPr>
            <a:ln>
              <a:solidFill>
                <a:schemeClr val="tx1"/>
              </a:solidFill>
            </a:ln>
          </c:spPr>
          <c:invertIfNegative val="0"/>
          <c:cat>
            <c:numRef>
              <c:f>'CLT (odd) (2)'!$O$7:$O$25</c:f>
              <c:numCache>
                <c:formatCode>General</c:formatCode>
                <c:ptCount val="19"/>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numCache>
            </c:numRef>
          </c:cat>
          <c:val>
            <c:numRef>
              <c:f>'CLT (odd) (2)'!$P$7:$P$25</c:f>
              <c:numCache>
                <c:formatCode>General</c:formatCode>
                <c:ptCount val="19"/>
                <c:pt idx="0">
                  <c:v>0</c:v>
                </c:pt>
                <c:pt idx="1">
                  <c:v>0</c:v>
                </c:pt>
                <c:pt idx="2">
                  <c:v>5</c:v>
                </c:pt>
                <c:pt idx="3">
                  <c:v>7</c:v>
                </c:pt>
                <c:pt idx="4">
                  <c:v>11</c:v>
                </c:pt>
                <c:pt idx="5">
                  <c:v>20</c:v>
                </c:pt>
                <c:pt idx="6">
                  <c:v>30</c:v>
                </c:pt>
                <c:pt idx="7">
                  <c:v>40</c:v>
                </c:pt>
                <c:pt idx="8">
                  <c:v>59</c:v>
                </c:pt>
                <c:pt idx="9">
                  <c:v>64</c:v>
                </c:pt>
                <c:pt idx="10">
                  <c:v>67</c:v>
                </c:pt>
                <c:pt idx="11">
                  <c:v>53</c:v>
                </c:pt>
                <c:pt idx="12">
                  <c:v>49</c:v>
                </c:pt>
                <c:pt idx="13">
                  <c:v>37</c:v>
                </c:pt>
                <c:pt idx="14">
                  <c:v>29</c:v>
                </c:pt>
                <c:pt idx="15">
                  <c:v>16</c:v>
                </c:pt>
                <c:pt idx="16">
                  <c:v>9</c:v>
                </c:pt>
                <c:pt idx="17">
                  <c:v>1</c:v>
                </c:pt>
                <c:pt idx="18">
                  <c:v>0</c:v>
                </c:pt>
              </c:numCache>
            </c:numRef>
          </c:val>
          <c:extLst>
            <c:ext xmlns:c16="http://schemas.microsoft.com/office/drawing/2014/chart" uri="{C3380CC4-5D6E-409C-BE32-E72D297353CC}">
              <c16:uniqueId val="{00000000-DA39-4E3A-AEFC-204FAE6CE67D}"/>
            </c:ext>
          </c:extLst>
        </c:ser>
        <c:dLbls>
          <c:showLegendKey val="0"/>
          <c:showVal val="0"/>
          <c:showCatName val="0"/>
          <c:showSerName val="0"/>
          <c:showPercent val="0"/>
          <c:showBubbleSize val="0"/>
        </c:dLbls>
        <c:gapWidth val="0"/>
        <c:axId val="111359872"/>
        <c:axId val="111370240"/>
      </c:barChart>
      <c:catAx>
        <c:axId val="111359872"/>
        <c:scaling>
          <c:orientation val="minMax"/>
        </c:scaling>
        <c:delete val="0"/>
        <c:axPos val="b"/>
        <c:title>
          <c:tx>
            <c:rich>
              <a:bodyPr/>
              <a:lstStyle/>
              <a:p>
                <a:pPr>
                  <a:defRPr/>
                </a:pPr>
                <a:r>
                  <a:rPr lang="en-US"/>
                  <a:t>Mean of Sample of 4 Units </a:t>
                </a:r>
              </a:p>
            </c:rich>
          </c:tx>
          <c:overlay val="0"/>
        </c:title>
        <c:numFmt formatCode="General" sourceLinked="1"/>
        <c:majorTickMark val="out"/>
        <c:minorTickMark val="none"/>
        <c:tickLblPos val="nextTo"/>
        <c:crossAx val="111370240"/>
        <c:crosses val="autoZero"/>
        <c:auto val="1"/>
        <c:lblAlgn val="ctr"/>
        <c:lblOffset val="100"/>
        <c:noMultiLvlLbl val="0"/>
      </c:catAx>
      <c:valAx>
        <c:axId val="111370240"/>
        <c:scaling>
          <c:orientation val="minMax"/>
        </c:scaling>
        <c:delete val="0"/>
        <c:axPos val="l"/>
        <c:majorGridlines/>
        <c:title>
          <c:tx>
            <c:rich>
              <a:bodyPr rot="-5400000" vert="horz"/>
              <a:lstStyle/>
              <a:p>
                <a:pPr>
                  <a:defRPr/>
                </a:pPr>
                <a:r>
                  <a:rPr lang="en-US"/>
                  <a:t>Frequency</a:t>
                </a:r>
              </a:p>
            </c:rich>
          </c:tx>
          <c:overlay val="0"/>
        </c:title>
        <c:numFmt formatCode="General" sourceLinked="1"/>
        <c:majorTickMark val="out"/>
        <c:minorTickMark val="none"/>
        <c:tickLblPos val="nextTo"/>
        <c:crossAx val="11135987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11/02/2018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3C0A77-A582-4EDF-81B6-03B9223CB799}" type="slidenum">
              <a:rPr lang="en-GB" smtClean="0"/>
              <a:pPr/>
              <a:t>4</a:t>
            </a:fld>
            <a:endParaRPr lang="en-GB"/>
          </a:p>
        </p:txBody>
      </p:sp>
    </p:spTree>
    <p:extLst>
      <p:ext uri="{BB962C8B-B14F-4D97-AF65-F5344CB8AC3E}">
        <p14:creationId xmlns:p14="http://schemas.microsoft.com/office/powerpoint/2010/main" val="692648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11/02/2018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11/02/2018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11/02/2018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11/02/2018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11/02/2018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11/02/2018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11/02/2018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11/02/2018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11/02/2018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11/02/2018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11/02/2018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11/02/2018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36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9.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39.png"/><Relationship Id="rId15" Type="http://schemas.openxmlformats.org/officeDocument/2006/relationships/image" Target="../media/image61.png"/><Relationship Id="rId10" Type="http://schemas.openxmlformats.org/officeDocument/2006/relationships/image" Target="../media/image55.png"/><Relationship Id="rId9" Type="http://schemas.openxmlformats.org/officeDocument/2006/relationships/image" Target="../media/image54.png"/><Relationship Id="rId14"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drfrostmaths.com/homewo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7" Type="http://schemas.openxmlformats.org/officeDocument/2006/relationships/image" Target="../media/image69.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39.png"/><Relationship Id="rId10" Type="http://schemas.openxmlformats.org/officeDocument/2006/relationships/image" Target="../media/image73.pn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4.png"/><Relationship Id="rId5" Type="http://schemas.openxmlformats.org/officeDocument/2006/relationships/image" Target="../media/image77.png"/><Relationship Id="rId10" Type="http://schemas.openxmlformats.org/officeDocument/2006/relationships/image" Target="../media/image83.png"/><Relationship Id="rId4" Type="http://schemas.openxmlformats.org/officeDocument/2006/relationships/image" Target="../media/image76.png"/><Relationship Id="rId9" Type="http://schemas.openxmlformats.org/officeDocument/2006/relationships/image" Target="../media/image82.png"/></Relationships>
</file>

<file path=ppt/slides/_rels/slide23.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86.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image" Target="../media/image85.png"/><Relationship Id="rId16"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5.png"/><Relationship Id="rId5" Type="http://schemas.openxmlformats.org/officeDocument/2006/relationships/image" Target="../media/image88.png"/><Relationship Id="rId15" Type="http://schemas.openxmlformats.org/officeDocument/2006/relationships/image" Target="../media/image99.png"/><Relationship Id="rId10" Type="http://schemas.openxmlformats.org/officeDocument/2006/relationships/image" Target="../media/image94.png"/><Relationship Id="rId4" Type="http://schemas.openxmlformats.org/officeDocument/2006/relationships/image" Target="../media/image87.png"/><Relationship Id="rId9" Type="http://schemas.openxmlformats.org/officeDocument/2006/relationships/image" Target="../media/image93.png"/><Relationship Id="rId14" Type="http://schemas.openxmlformats.org/officeDocument/2006/relationships/image" Target="../media/image98.png"/></Relationships>
</file>

<file path=ppt/slides/_rels/slide24.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118.png"/><Relationship Id="rId3" Type="http://schemas.openxmlformats.org/officeDocument/2006/relationships/image" Target="../media/image108.png"/><Relationship Id="rId7" Type="http://schemas.openxmlformats.org/officeDocument/2006/relationships/image" Target="../media/image113.png"/><Relationship Id="rId12" Type="http://schemas.openxmlformats.org/officeDocument/2006/relationships/image" Target="../media/image117.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2.png"/><Relationship Id="rId11" Type="http://schemas.openxmlformats.org/officeDocument/2006/relationships/image" Target="../media/image116.png"/><Relationship Id="rId5" Type="http://schemas.openxmlformats.org/officeDocument/2006/relationships/image" Target="../media/image111.png"/><Relationship Id="rId15" Type="http://schemas.openxmlformats.org/officeDocument/2006/relationships/image" Target="../media/image12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9.png"/></Relationships>
</file>

<file path=ppt/slides/_rels/slide2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23.png"/></Relationships>
</file>

<file path=ppt/slides/_rels/slide2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 Id="rId5" Type="http://schemas.openxmlformats.org/officeDocument/2006/relationships/image" Target="../media/image127.png"/><Relationship Id="rId4" Type="http://schemas.openxmlformats.org/officeDocument/2006/relationships/image" Target="../media/image1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810.png"/><Relationship Id="rId4" Type="http://schemas.openxmlformats.org/officeDocument/2006/relationships/image" Target="../media/image710.png"/></Relationships>
</file>

<file path=ppt/slides/_rels/slide31.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3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010.png"/><Relationship Id="rId1" Type="http://schemas.openxmlformats.org/officeDocument/2006/relationships/slideLayout" Target="../slideLayouts/slideLayout7.xml"/><Relationship Id="rId4" Type="http://schemas.openxmlformats.org/officeDocument/2006/relationships/image" Target="../media/image1210.png"/></Relationships>
</file>

<file path=ppt/slides/_rels/slide33.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410.png"/><Relationship Id="rId7" Type="http://schemas.openxmlformats.org/officeDocument/2006/relationships/image" Target="../media/image180.png"/><Relationship Id="rId2" Type="http://schemas.openxmlformats.org/officeDocument/2006/relationships/image" Target="../media/image1310.png"/><Relationship Id="rId1" Type="http://schemas.openxmlformats.org/officeDocument/2006/relationships/slideLayout" Target="../slideLayouts/slideLayout7.xml"/><Relationship Id="rId6" Type="http://schemas.openxmlformats.org/officeDocument/2006/relationships/image" Target="../media/image175.png"/><Relationship Id="rId5" Type="http://schemas.openxmlformats.org/officeDocument/2006/relationships/image" Target="../media/image1610.png"/><Relationship Id="rId4" Type="http://schemas.openxmlformats.org/officeDocument/2006/relationships/image" Target="../media/image1510.png"/></Relationships>
</file>

<file path=ppt/slides/_rels/slide3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7.xml"/><Relationship Id="rId4" Type="http://schemas.openxmlformats.org/officeDocument/2006/relationships/image" Target="../media/image138.png"/></Relationships>
</file>

<file path=ppt/slides/_rels/slide35.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7.xml"/><Relationship Id="rId4" Type="http://schemas.openxmlformats.org/officeDocument/2006/relationships/image" Target="../media/image1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149.png"/></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1.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7.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41.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7.xml"/><Relationship Id="rId6" Type="http://schemas.openxmlformats.org/officeDocument/2006/relationships/image" Target="../media/image161.png"/><Relationship Id="rId5" Type="http://schemas.openxmlformats.org/officeDocument/2006/relationships/image" Target="../media/image81.png"/><Relationship Id="rId4" Type="http://schemas.openxmlformats.org/officeDocument/2006/relationships/image" Target="../media/image160.png"/></Relationships>
</file>

<file path=ppt/slides/_rels/slide42.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5.png"/><Relationship Id="rId7" Type="http://schemas.openxmlformats.org/officeDocument/2006/relationships/image" Target="../media/image169.png"/><Relationship Id="rId2" Type="http://schemas.openxmlformats.org/officeDocument/2006/relationships/image" Target="../media/image164.png"/><Relationship Id="rId1" Type="http://schemas.openxmlformats.org/officeDocument/2006/relationships/slideLayout" Target="../slideLayouts/slideLayout7.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_rels/slide45.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7.xml"/><Relationship Id="rId4" Type="http://schemas.openxmlformats.org/officeDocument/2006/relationships/image" Target="../media/image174.png"/></Relationships>
</file>

<file path=ppt/slides/_rels/slide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hyperlink" Target="https://en.wikipedia.org/wiki/Differential_entropy#Maximization_in_the_normal_distribution" TargetMode="External"/><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Stats Yr2 Chapter 3 :: </a:t>
            </a:r>
            <a:r>
              <a:rPr lang="en-GB" dirty="0"/>
              <a:t>Normal Distribution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11</a:t>
            </a:r>
            <a:r>
              <a:rPr lang="en-GB" baseline="30000" dirty="0"/>
              <a:t>th</a:t>
            </a:r>
            <a:r>
              <a:rPr lang="en-GB" dirty="0"/>
              <a:t> February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ACDC979-1B1E-4173-B4C2-DC7D10FA3FBE}"/>
              </a:ext>
            </a:extLst>
          </p:cNvPr>
          <p:cNvSpPr/>
          <p:nvPr/>
        </p:nvSpPr>
        <p:spPr>
          <a:xfrm>
            <a:off x="1362075" y="3362325"/>
            <a:ext cx="1666875" cy="1304925"/>
          </a:xfrm>
          <a:custGeom>
            <a:avLst/>
            <a:gdLst>
              <a:gd name="connsiteX0" fmla="*/ 9525 w 1666875"/>
              <a:gd name="connsiteY0" fmla="*/ 1304925 h 1304925"/>
              <a:gd name="connsiteX1" fmla="*/ 0 w 1666875"/>
              <a:gd name="connsiteY1" fmla="*/ 1038225 h 1304925"/>
              <a:gd name="connsiteX2" fmla="*/ 276225 w 1666875"/>
              <a:gd name="connsiteY2" fmla="*/ 733425 h 1304925"/>
              <a:gd name="connsiteX3" fmla="*/ 428625 w 1666875"/>
              <a:gd name="connsiteY3" fmla="*/ 476250 h 1304925"/>
              <a:gd name="connsiteX4" fmla="*/ 581025 w 1666875"/>
              <a:gd name="connsiteY4" fmla="*/ 238125 h 1304925"/>
              <a:gd name="connsiteX5" fmla="*/ 685800 w 1666875"/>
              <a:gd name="connsiteY5" fmla="*/ 85725 h 1304925"/>
              <a:gd name="connsiteX6" fmla="*/ 771525 w 1666875"/>
              <a:gd name="connsiteY6" fmla="*/ 9525 h 1304925"/>
              <a:gd name="connsiteX7" fmla="*/ 847725 w 1666875"/>
              <a:gd name="connsiteY7" fmla="*/ 0 h 1304925"/>
              <a:gd name="connsiteX8" fmla="*/ 923925 w 1666875"/>
              <a:gd name="connsiteY8" fmla="*/ 66675 h 1304925"/>
              <a:gd name="connsiteX9" fmla="*/ 990600 w 1666875"/>
              <a:gd name="connsiteY9" fmla="*/ 190500 h 1304925"/>
              <a:gd name="connsiteX10" fmla="*/ 1066800 w 1666875"/>
              <a:gd name="connsiteY10" fmla="*/ 371475 h 1304925"/>
              <a:gd name="connsiteX11" fmla="*/ 1152525 w 1666875"/>
              <a:gd name="connsiteY11" fmla="*/ 561975 h 1304925"/>
              <a:gd name="connsiteX12" fmla="*/ 1257300 w 1666875"/>
              <a:gd name="connsiteY12" fmla="*/ 790575 h 1304925"/>
              <a:gd name="connsiteX13" fmla="*/ 1409700 w 1666875"/>
              <a:gd name="connsiteY13" fmla="*/ 952500 h 1304925"/>
              <a:gd name="connsiteX14" fmla="*/ 1543050 w 1666875"/>
              <a:gd name="connsiteY14" fmla="*/ 1028700 h 1304925"/>
              <a:gd name="connsiteX15" fmla="*/ 1666875 w 1666875"/>
              <a:gd name="connsiteY15" fmla="*/ 1104900 h 1304925"/>
              <a:gd name="connsiteX16" fmla="*/ 1666875 w 1666875"/>
              <a:gd name="connsiteY16" fmla="*/ 1304925 h 1304925"/>
              <a:gd name="connsiteX17" fmla="*/ 9525 w 1666875"/>
              <a:gd name="connsiteY17" fmla="*/ 1304925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6875" h="1304925">
                <a:moveTo>
                  <a:pt x="9525" y="1304925"/>
                </a:moveTo>
                <a:lnTo>
                  <a:pt x="0" y="1038225"/>
                </a:lnTo>
                <a:lnTo>
                  <a:pt x="276225" y="733425"/>
                </a:lnTo>
                <a:lnTo>
                  <a:pt x="428625" y="476250"/>
                </a:lnTo>
                <a:lnTo>
                  <a:pt x="581025" y="238125"/>
                </a:lnTo>
                <a:lnTo>
                  <a:pt x="685800" y="85725"/>
                </a:lnTo>
                <a:lnTo>
                  <a:pt x="771525" y="9525"/>
                </a:lnTo>
                <a:lnTo>
                  <a:pt x="847725" y="0"/>
                </a:lnTo>
                <a:lnTo>
                  <a:pt x="923925" y="66675"/>
                </a:lnTo>
                <a:lnTo>
                  <a:pt x="990600" y="190500"/>
                </a:lnTo>
                <a:lnTo>
                  <a:pt x="1066800" y="371475"/>
                </a:lnTo>
                <a:lnTo>
                  <a:pt x="1152525" y="561975"/>
                </a:lnTo>
                <a:lnTo>
                  <a:pt x="1257300" y="790575"/>
                </a:lnTo>
                <a:lnTo>
                  <a:pt x="1409700" y="952500"/>
                </a:lnTo>
                <a:lnTo>
                  <a:pt x="1543050" y="1028700"/>
                </a:lnTo>
                <a:lnTo>
                  <a:pt x="1666875" y="1104900"/>
                </a:lnTo>
                <a:lnTo>
                  <a:pt x="1666875" y="1304925"/>
                </a:lnTo>
                <a:lnTo>
                  <a:pt x="9525" y="1304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C048133A-6339-4C76-B06E-F88C179D38D9}"/>
              </a:ext>
            </a:extLst>
          </p:cNvPr>
          <p:cNvSpPr/>
          <p:nvPr/>
        </p:nvSpPr>
        <p:spPr>
          <a:xfrm>
            <a:off x="6531429" y="4180114"/>
            <a:ext cx="718457" cy="435429"/>
          </a:xfrm>
          <a:custGeom>
            <a:avLst/>
            <a:gdLst>
              <a:gd name="connsiteX0" fmla="*/ 0 w 718457"/>
              <a:gd name="connsiteY0" fmla="*/ 424543 h 435429"/>
              <a:gd name="connsiteX1" fmla="*/ 0 w 718457"/>
              <a:gd name="connsiteY1" fmla="*/ 0 h 435429"/>
              <a:gd name="connsiteX2" fmla="*/ 261257 w 718457"/>
              <a:gd name="connsiteY2" fmla="*/ 185057 h 435429"/>
              <a:gd name="connsiteX3" fmla="*/ 500742 w 718457"/>
              <a:gd name="connsiteY3" fmla="*/ 283029 h 435429"/>
              <a:gd name="connsiteX4" fmla="*/ 707571 w 718457"/>
              <a:gd name="connsiteY4" fmla="*/ 348343 h 435429"/>
              <a:gd name="connsiteX5" fmla="*/ 707571 w 718457"/>
              <a:gd name="connsiteY5" fmla="*/ 348343 h 435429"/>
              <a:gd name="connsiteX6" fmla="*/ 718457 w 718457"/>
              <a:gd name="connsiteY6" fmla="*/ 435429 h 435429"/>
              <a:gd name="connsiteX7" fmla="*/ 0 w 718457"/>
              <a:gd name="connsiteY7" fmla="*/ 424543 h 43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457" h="435429">
                <a:moveTo>
                  <a:pt x="0" y="424543"/>
                </a:moveTo>
                <a:lnTo>
                  <a:pt x="0" y="0"/>
                </a:lnTo>
                <a:lnTo>
                  <a:pt x="261257" y="185057"/>
                </a:lnTo>
                <a:lnTo>
                  <a:pt x="500742" y="283029"/>
                </a:lnTo>
                <a:lnTo>
                  <a:pt x="707571" y="348343"/>
                </a:lnTo>
                <a:lnTo>
                  <a:pt x="707571" y="348343"/>
                </a:lnTo>
                <a:lnTo>
                  <a:pt x="718457" y="435429"/>
                </a:lnTo>
                <a:lnTo>
                  <a:pt x="0" y="42454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7AF917C3-75AF-4900-BF01-949E5D46962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5CE84CE-683F-4EFA-AE95-D0E846EA2D3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8A47DA3B-C021-446D-B5B0-BC6DA413E24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60C4E9-E068-4814-A299-9550A5B3AD62}"/>
                  </a:ext>
                </a:extLst>
              </p:cNvPr>
              <p:cNvSpPr txBox="1"/>
              <p:nvPr/>
            </p:nvSpPr>
            <p:spPr>
              <a:xfrm>
                <a:off x="463228" y="870620"/>
                <a:ext cx="727280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(“Intelligence Quotient”) for a given population is, by definition, distributed using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70&lt;</m:t>
                        </m:r>
                        <m:r>
                          <a:rPr lang="en-GB" b="0" i="1" smtClean="0">
                            <a:latin typeface="Cambria Math" panose="02040503050406030204" pitchFamily="18" charset="0"/>
                          </a:rPr>
                          <m:t>𝑋</m:t>
                        </m:r>
                        <m:r>
                          <a:rPr lang="en-GB" b="0" i="1" smtClean="0">
                            <a:latin typeface="Cambria Math" panose="02040503050406030204" pitchFamily="18" charset="0"/>
                          </a:rPr>
                          <m:t>&lt;130</m:t>
                        </m:r>
                      </m:e>
                    </m:d>
                  </m:oMath>
                </a14:m>
                <a:endParaRPr lang="en-GB" b="0"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&gt;115</m:t>
                        </m:r>
                      </m:e>
                    </m:d>
                  </m:oMath>
                </a14:m>
                <a:endParaRPr lang="en-GB" dirty="0"/>
              </a:p>
            </p:txBody>
          </p:sp>
        </mc:Choice>
        <mc:Fallback xmlns="">
          <p:sp>
            <p:nvSpPr>
              <p:cNvPr id="5" name="TextBox 4">
                <a:extLst>
                  <a:ext uri="{FF2B5EF4-FFF2-40B4-BE49-F238E27FC236}">
                    <a16:creationId xmlns:a16="http://schemas.microsoft.com/office/drawing/2014/main" id="{8D60C4E9-E068-4814-A299-9550A5B3AD62}"/>
                  </a:ext>
                </a:extLst>
              </p:cNvPr>
              <p:cNvSpPr txBox="1">
                <a:spLocks noRot="1" noChangeAspect="1" noMove="1" noResize="1" noEditPoints="1" noAdjustHandles="1" noChangeArrowheads="1" noChangeShapeType="1" noTextEdit="1"/>
              </p:cNvSpPr>
              <p:nvPr/>
            </p:nvSpPr>
            <p:spPr>
              <a:xfrm>
                <a:off x="463228" y="870620"/>
                <a:ext cx="7272808"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a:extLst>
              <a:ext uri="{FF2B5EF4-FFF2-40B4-BE49-F238E27FC236}">
                <a16:creationId xmlns:a16="http://schemas.microsoft.com/office/drawing/2014/main" id="{0B304D0F-4443-4C46-9FC2-D6F24514C6C5}"/>
              </a:ext>
            </a:extLst>
          </p:cNvPr>
          <p:cNvSpPr txBox="1"/>
          <p:nvPr/>
        </p:nvSpPr>
        <p:spPr>
          <a:xfrm>
            <a:off x="5724128" y="1878983"/>
            <a:ext cx="266429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Draw a diagram!</a:t>
            </a:r>
          </a:p>
        </p:txBody>
      </p:sp>
      <p:cxnSp>
        <p:nvCxnSpPr>
          <p:cNvPr id="7" name="Straight Arrow Connector 6">
            <a:extLst>
              <a:ext uri="{FF2B5EF4-FFF2-40B4-BE49-F238E27FC236}">
                <a16:creationId xmlns:a16="http://schemas.microsoft.com/office/drawing/2014/main" id="{4AA9C83D-2E21-4099-BB19-B966DD9D608E}"/>
              </a:ext>
            </a:extLst>
          </p:cNvPr>
          <p:cNvCxnSpPr>
            <a:cxnSpLocks/>
          </p:cNvCxnSpPr>
          <p:nvPr/>
        </p:nvCxnSpPr>
        <p:spPr>
          <a:xfrm>
            <a:off x="972196" y="4670400"/>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Freeform: Shape 10">
            <a:extLst>
              <a:ext uri="{FF2B5EF4-FFF2-40B4-BE49-F238E27FC236}">
                <a16:creationId xmlns:a16="http://schemas.microsoft.com/office/drawing/2014/main" id="{41483F91-FC72-4043-9A77-2BEBDBA35F01}"/>
              </a:ext>
            </a:extLst>
          </p:cNvPr>
          <p:cNvSpPr/>
          <p:nvPr/>
        </p:nvSpPr>
        <p:spPr>
          <a:xfrm>
            <a:off x="910928" y="3348360"/>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223478EE-30DC-4334-B03E-EF007A8ED809}"/>
              </a:ext>
            </a:extLst>
          </p:cNvPr>
          <p:cNvCxnSpPr>
            <a:cxnSpLocks/>
          </p:cNvCxnSpPr>
          <p:nvPr/>
        </p:nvCxnSpPr>
        <p:spPr>
          <a:xfrm flipV="1">
            <a:off x="2196332" y="3068960"/>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1E91CE9B-8544-4EE2-BF6D-63105AB1278C}"/>
              </a:ext>
            </a:extLst>
          </p:cNvPr>
          <p:cNvSpPr/>
          <p:nvPr/>
        </p:nvSpPr>
        <p:spPr>
          <a:xfrm>
            <a:off x="251520" y="3068960"/>
            <a:ext cx="211708"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8" name="TextBox 17">
            <a:extLst>
              <a:ext uri="{FF2B5EF4-FFF2-40B4-BE49-F238E27FC236}">
                <a16:creationId xmlns:a16="http://schemas.microsoft.com/office/drawing/2014/main" id="{6574D6C2-A0EE-4EB1-BA6C-DCBD91E5A565}"/>
              </a:ext>
            </a:extLst>
          </p:cNvPr>
          <p:cNvSpPr txBox="1"/>
          <p:nvPr/>
        </p:nvSpPr>
        <p:spPr>
          <a:xfrm>
            <a:off x="1888434" y="4659514"/>
            <a:ext cx="640680" cy="369332"/>
          </a:xfrm>
          <a:prstGeom prst="rect">
            <a:avLst/>
          </a:prstGeom>
          <a:noFill/>
        </p:spPr>
        <p:txBody>
          <a:bodyPr wrap="square" rtlCol="0">
            <a:spAutoFit/>
          </a:bodyPr>
          <a:lstStyle/>
          <a:p>
            <a:r>
              <a:rPr lang="en-GB" dirty="0"/>
              <a:t>100</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EA4985F-B2D0-4AC0-863C-D8FA465C9AC5}"/>
                  </a:ext>
                </a:extLst>
              </p:cNvPr>
              <p:cNvSpPr txBox="1"/>
              <p:nvPr/>
            </p:nvSpPr>
            <p:spPr>
              <a:xfrm>
                <a:off x="985356" y="5165404"/>
                <a:ext cx="2622980" cy="1077218"/>
              </a:xfrm>
              <a:prstGeom prst="rect">
                <a:avLst/>
              </a:prstGeom>
              <a:noFill/>
            </p:spPr>
            <p:txBody>
              <a:bodyPr wrap="square" rtlCol="0">
                <a:spAutoFit/>
              </a:bodyPr>
              <a:lstStyle/>
              <a:p>
                <a:r>
                  <a:rPr lang="en-GB" sz="1600" dirty="0"/>
                  <a:t>We know that 95% of data lies within 2 standard deviations of the mean.</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70&lt;</m:t>
                          </m:r>
                          <m:r>
                            <a:rPr lang="en-GB" sz="1600" b="0" i="1" smtClean="0">
                              <a:latin typeface="Cambria Math" panose="02040503050406030204" pitchFamily="18" charset="0"/>
                            </a:rPr>
                            <m:t>𝑋</m:t>
                          </m:r>
                          <m:r>
                            <a:rPr lang="en-GB" sz="1600" b="0" i="1" smtClean="0">
                              <a:latin typeface="Cambria Math" panose="02040503050406030204" pitchFamily="18" charset="0"/>
                            </a:rPr>
                            <m:t>&lt;130</m:t>
                          </m:r>
                        </m:e>
                      </m:d>
                      <m:r>
                        <a:rPr lang="en-GB" sz="1600" b="0" i="1" smtClean="0">
                          <a:latin typeface="Cambria Math" panose="02040503050406030204" pitchFamily="18" charset="0"/>
                        </a:rPr>
                        <m:t>=0.95</m:t>
                      </m:r>
                    </m:oMath>
                  </m:oMathPara>
                </a14:m>
                <a:endParaRPr lang="en-GB" sz="1600" dirty="0"/>
              </a:p>
            </p:txBody>
          </p:sp>
        </mc:Choice>
        <mc:Fallback xmlns="">
          <p:sp>
            <p:nvSpPr>
              <p:cNvPr id="20" name="TextBox 19">
                <a:extLst>
                  <a:ext uri="{FF2B5EF4-FFF2-40B4-BE49-F238E27FC236}">
                    <a16:creationId xmlns:a16="http://schemas.microsoft.com/office/drawing/2014/main" id="{DEA4985F-B2D0-4AC0-863C-D8FA465C9AC5}"/>
                  </a:ext>
                </a:extLst>
              </p:cNvPr>
              <p:cNvSpPr txBox="1">
                <a:spLocks noRot="1" noChangeAspect="1" noMove="1" noResize="1" noEditPoints="1" noAdjustHandles="1" noChangeArrowheads="1" noChangeShapeType="1" noTextEdit="1"/>
              </p:cNvSpPr>
              <p:nvPr/>
            </p:nvSpPr>
            <p:spPr>
              <a:xfrm>
                <a:off x="985356" y="5165404"/>
                <a:ext cx="2622980" cy="1077218"/>
              </a:xfrm>
              <a:prstGeom prst="rect">
                <a:avLst/>
              </a:prstGeom>
              <a:blipFill>
                <a:blip r:embed="rId3"/>
                <a:stretch>
                  <a:fillRect l="-1395" t="-1695"/>
                </a:stretch>
              </a:blipFill>
            </p:spPr>
            <p:txBody>
              <a:bodyPr/>
              <a:lstStyle/>
              <a:p>
                <a:r>
                  <a:rPr lang="en-GB">
                    <a:noFill/>
                  </a:rPr>
                  <a:t> </a:t>
                </a:r>
              </a:p>
            </p:txBody>
          </p:sp>
        </mc:Fallback>
      </mc:AlternateContent>
      <p:cxnSp>
        <p:nvCxnSpPr>
          <p:cNvPr id="22" name="Straight Arrow Connector 21">
            <a:extLst>
              <a:ext uri="{FF2B5EF4-FFF2-40B4-BE49-F238E27FC236}">
                <a16:creationId xmlns:a16="http://schemas.microsoft.com/office/drawing/2014/main" id="{BCF2FEDA-7001-4C34-8ACE-29F905F53C61}"/>
              </a:ext>
            </a:extLst>
          </p:cNvPr>
          <p:cNvCxnSpPr>
            <a:cxnSpLocks/>
          </p:cNvCxnSpPr>
          <p:nvPr/>
        </p:nvCxnSpPr>
        <p:spPr>
          <a:xfrm>
            <a:off x="4801820" y="4610080"/>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3" name="Freeform: Shape 22">
            <a:extLst>
              <a:ext uri="{FF2B5EF4-FFF2-40B4-BE49-F238E27FC236}">
                <a16:creationId xmlns:a16="http://schemas.microsoft.com/office/drawing/2014/main" id="{C1A14A58-1B87-4243-B8CB-0D986F670C55}"/>
              </a:ext>
            </a:extLst>
          </p:cNvPr>
          <p:cNvSpPr/>
          <p:nvPr/>
        </p:nvSpPr>
        <p:spPr>
          <a:xfrm>
            <a:off x="4740552" y="3288040"/>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03109433-BC57-4328-A5A5-01E7217DC346}"/>
              </a:ext>
            </a:extLst>
          </p:cNvPr>
          <p:cNvCxnSpPr>
            <a:cxnSpLocks/>
          </p:cNvCxnSpPr>
          <p:nvPr/>
        </p:nvCxnSpPr>
        <p:spPr>
          <a:xfrm flipV="1">
            <a:off x="6025956" y="3008640"/>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5" name="Rectangle 24">
            <a:extLst>
              <a:ext uri="{FF2B5EF4-FFF2-40B4-BE49-F238E27FC236}">
                <a16:creationId xmlns:a16="http://schemas.microsoft.com/office/drawing/2014/main" id="{B2C18772-6B48-412A-855A-3B1EA3296494}"/>
              </a:ext>
            </a:extLst>
          </p:cNvPr>
          <p:cNvSpPr/>
          <p:nvPr/>
        </p:nvSpPr>
        <p:spPr>
          <a:xfrm>
            <a:off x="4081144" y="3008640"/>
            <a:ext cx="211708"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6" name="TextBox 25">
            <a:extLst>
              <a:ext uri="{FF2B5EF4-FFF2-40B4-BE49-F238E27FC236}">
                <a16:creationId xmlns:a16="http://schemas.microsoft.com/office/drawing/2014/main" id="{BF902A55-AB44-4B04-B4F3-B39304B114DA}"/>
              </a:ext>
            </a:extLst>
          </p:cNvPr>
          <p:cNvSpPr txBox="1"/>
          <p:nvPr/>
        </p:nvSpPr>
        <p:spPr>
          <a:xfrm>
            <a:off x="5739830" y="4588308"/>
            <a:ext cx="573884" cy="369332"/>
          </a:xfrm>
          <a:prstGeom prst="rect">
            <a:avLst/>
          </a:prstGeom>
          <a:noFill/>
        </p:spPr>
        <p:txBody>
          <a:bodyPr wrap="square" rtlCol="0">
            <a:spAutoFit/>
          </a:bodyPr>
          <a:lstStyle/>
          <a:p>
            <a:r>
              <a:rPr lang="en-GB" dirty="0"/>
              <a:t>100</a:t>
            </a:r>
          </a:p>
        </p:txBody>
      </p:sp>
      <p:sp>
        <p:nvSpPr>
          <p:cNvPr id="27" name="TextBox 26">
            <a:extLst>
              <a:ext uri="{FF2B5EF4-FFF2-40B4-BE49-F238E27FC236}">
                <a16:creationId xmlns:a16="http://schemas.microsoft.com/office/drawing/2014/main" id="{312B75C9-A1EE-4442-8B91-90F0EDF9F40C}"/>
              </a:ext>
            </a:extLst>
          </p:cNvPr>
          <p:cNvSpPr txBox="1"/>
          <p:nvPr/>
        </p:nvSpPr>
        <p:spPr>
          <a:xfrm>
            <a:off x="6320820" y="4577011"/>
            <a:ext cx="632460" cy="369332"/>
          </a:xfrm>
          <a:prstGeom prst="rect">
            <a:avLst/>
          </a:prstGeom>
          <a:noFill/>
        </p:spPr>
        <p:txBody>
          <a:bodyPr wrap="square" rtlCol="0">
            <a:spAutoFit/>
          </a:bodyPr>
          <a:lstStyle/>
          <a:p>
            <a:r>
              <a:rPr lang="en-GB" dirty="0"/>
              <a:t>115</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1059D0D-7C50-4A3B-A319-922AB58A312F}"/>
                  </a:ext>
                </a:extLst>
              </p:cNvPr>
              <p:cNvSpPr txBox="1"/>
              <p:nvPr/>
            </p:nvSpPr>
            <p:spPr>
              <a:xfrm>
                <a:off x="4484320" y="5141332"/>
                <a:ext cx="3514596" cy="830997"/>
              </a:xfrm>
              <a:prstGeom prst="rect">
                <a:avLst/>
              </a:prstGeom>
              <a:noFill/>
            </p:spPr>
            <p:txBody>
              <a:bodyPr wrap="square" rtlCol="0">
                <a:spAutoFit/>
              </a:bodyPr>
              <a:lstStyle/>
              <a:p>
                <a:r>
                  <a:rPr lang="en-GB" sz="1600" dirty="0"/>
                  <a:t>68% lies within one standard deviation, so there must be 16% at each tail.</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&gt;115</m:t>
                          </m:r>
                        </m:e>
                      </m:d>
                      <m:r>
                        <a:rPr lang="en-GB" sz="1600" b="0" i="1" smtClean="0">
                          <a:latin typeface="Cambria Math" panose="02040503050406030204" pitchFamily="18" charset="0"/>
                        </a:rPr>
                        <m:t>=0.16</m:t>
                      </m:r>
                    </m:oMath>
                  </m:oMathPara>
                </a14:m>
                <a:endParaRPr lang="en-GB" sz="1600" dirty="0"/>
              </a:p>
            </p:txBody>
          </p:sp>
        </mc:Choice>
        <mc:Fallback xmlns="">
          <p:sp>
            <p:nvSpPr>
              <p:cNvPr id="30" name="TextBox 29">
                <a:extLst>
                  <a:ext uri="{FF2B5EF4-FFF2-40B4-BE49-F238E27FC236}">
                    <a16:creationId xmlns:a16="http://schemas.microsoft.com/office/drawing/2014/main" id="{61059D0D-7C50-4A3B-A319-922AB58A312F}"/>
                  </a:ext>
                </a:extLst>
              </p:cNvPr>
              <p:cNvSpPr txBox="1">
                <a:spLocks noRot="1" noChangeAspect="1" noMove="1" noResize="1" noEditPoints="1" noAdjustHandles="1" noChangeArrowheads="1" noChangeShapeType="1" noTextEdit="1"/>
              </p:cNvSpPr>
              <p:nvPr/>
            </p:nvSpPr>
            <p:spPr>
              <a:xfrm>
                <a:off x="4484320" y="5141332"/>
                <a:ext cx="3514596" cy="830997"/>
              </a:xfrm>
              <a:prstGeom prst="rect">
                <a:avLst/>
              </a:prstGeom>
              <a:blipFill>
                <a:blip r:embed="rId4"/>
                <a:stretch>
                  <a:fillRect l="-1042" t="-2190"/>
                </a:stretch>
              </a:blipFill>
            </p:spPr>
            <p:txBody>
              <a:bodyPr/>
              <a:lstStyle/>
              <a:p>
                <a:r>
                  <a:rPr lang="en-GB">
                    <a:noFill/>
                  </a:rPr>
                  <a:t> </a:t>
                </a:r>
              </a:p>
            </p:txBody>
          </p:sp>
        </mc:Fallback>
      </mc:AlternateContent>
      <p:sp>
        <p:nvSpPr>
          <p:cNvPr id="33" name="TextBox 32">
            <a:extLst>
              <a:ext uri="{FF2B5EF4-FFF2-40B4-BE49-F238E27FC236}">
                <a16:creationId xmlns:a16="http://schemas.microsoft.com/office/drawing/2014/main" id="{1B9DFF88-04EB-4F27-9FF3-C03723269BF4}"/>
              </a:ext>
            </a:extLst>
          </p:cNvPr>
          <p:cNvSpPr txBox="1"/>
          <p:nvPr/>
        </p:nvSpPr>
        <p:spPr>
          <a:xfrm>
            <a:off x="2759418" y="4648628"/>
            <a:ext cx="640680" cy="369332"/>
          </a:xfrm>
          <a:prstGeom prst="rect">
            <a:avLst/>
          </a:prstGeom>
          <a:noFill/>
        </p:spPr>
        <p:txBody>
          <a:bodyPr wrap="square" rtlCol="0">
            <a:spAutoFit/>
          </a:bodyPr>
          <a:lstStyle/>
          <a:p>
            <a:r>
              <a:rPr lang="en-GB" dirty="0"/>
              <a:t>130</a:t>
            </a:r>
          </a:p>
        </p:txBody>
      </p:sp>
      <p:sp>
        <p:nvSpPr>
          <p:cNvPr id="34" name="TextBox 33">
            <a:extLst>
              <a:ext uri="{FF2B5EF4-FFF2-40B4-BE49-F238E27FC236}">
                <a16:creationId xmlns:a16="http://schemas.microsoft.com/office/drawing/2014/main" id="{0417CC9D-583A-47FC-8E60-CC01DBA16221}"/>
              </a:ext>
            </a:extLst>
          </p:cNvPr>
          <p:cNvSpPr txBox="1"/>
          <p:nvPr/>
        </p:nvSpPr>
        <p:spPr>
          <a:xfrm>
            <a:off x="1136595" y="4670400"/>
            <a:ext cx="640680" cy="369332"/>
          </a:xfrm>
          <a:prstGeom prst="rect">
            <a:avLst/>
          </a:prstGeom>
          <a:noFill/>
        </p:spPr>
        <p:txBody>
          <a:bodyPr wrap="square" rtlCol="0">
            <a:spAutoFit/>
          </a:bodyPr>
          <a:lstStyle/>
          <a:p>
            <a:r>
              <a:rPr lang="en-GB" dirty="0"/>
              <a:t>70</a:t>
            </a:r>
          </a:p>
        </p:txBody>
      </p:sp>
      <p:cxnSp>
        <p:nvCxnSpPr>
          <p:cNvPr id="12" name="Straight Connector 11">
            <a:extLst>
              <a:ext uri="{FF2B5EF4-FFF2-40B4-BE49-F238E27FC236}">
                <a16:creationId xmlns:a16="http://schemas.microsoft.com/office/drawing/2014/main" id="{71BDAD75-D15C-4A21-9347-7E57713503FA}"/>
              </a:ext>
            </a:extLst>
          </p:cNvPr>
          <p:cNvCxnSpPr>
            <a:cxnSpLocks/>
          </p:cNvCxnSpPr>
          <p:nvPr/>
        </p:nvCxnSpPr>
        <p:spPr>
          <a:xfrm flipH="1" flipV="1">
            <a:off x="5372100" y="4165600"/>
            <a:ext cx="529" cy="449944"/>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C6342E3-5569-4BC4-9382-38DF82201071}"/>
              </a:ext>
            </a:extLst>
          </p:cNvPr>
          <p:cNvSpPr txBox="1"/>
          <p:nvPr/>
        </p:nvSpPr>
        <p:spPr>
          <a:xfrm>
            <a:off x="5706498" y="3996586"/>
            <a:ext cx="662551" cy="369332"/>
          </a:xfrm>
          <a:prstGeom prst="rect">
            <a:avLst/>
          </a:prstGeom>
          <a:noFill/>
        </p:spPr>
        <p:txBody>
          <a:bodyPr wrap="square" rtlCol="0">
            <a:spAutoFit/>
          </a:bodyPr>
          <a:lstStyle/>
          <a:p>
            <a:r>
              <a:rPr lang="en-GB" dirty="0">
                <a:solidFill>
                  <a:srgbClr val="0070C0"/>
                </a:solidFill>
              </a:rPr>
              <a:t>68%</a:t>
            </a:r>
          </a:p>
        </p:txBody>
      </p:sp>
      <p:sp>
        <p:nvSpPr>
          <p:cNvPr id="35" name="TextBox 34">
            <a:extLst>
              <a:ext uri="{FF2B5EF4-FFF2-40B4-BE49-F238E27FC236}">
                <a16:creationId xmlns:a16="http://schemas.microsoft.com/office/drawing/2014/main" id="{9D28DA46-D80A-4906-8019-4AD57A628A40}"/>
              </a:ext>
            </a:extLst>
          </p:cNvPr>
          <p:cNvSpPr txBox="1"/>
          <p:nvPr/>
        </p:nvSpPr>
        <p:spPr>
          <a:xfrm>
            <a:off x="6487224" y="4297898"/>
            <a:ext cx="662551" cy="369332"/>
          </a:xfrm>
          <a:prstGeom prst="rect">
            <a:avLst/>
          </a:prstGeom>
          <a:noFill/>
        </p:spPr>
        <p:txBody>
          <a:bodyPr wrap="square" rtlCol="0">
            <a:spAutoFit/>
          </a:bodyPr>
          <a:lstStyle/>
          <a:p>
            <a:r>
              <a:rPr lang="en-GB" dirty="0">
                <a:solidFill>
                  <a:schemeClr val="bg1"/>
                </a:solidFill>
              </a:rPr>
              <a:t>16%</a:t>
            </a:r>
          </a:p>
        </p:txBody>
      </p:sp>
      <p:sp>
        <p:nvSpPr>
          <p:cNvPr id="31" name="Rectangle 30">
            <a:extLst>
              <a:ext uri="{FF2B5EF4-FFF2-40B4-BE49-F238E27FC236}">
                <a16:creationId xmlns:a16="http://schemas.microsoft.com/office/drawing/2014/main" id="{A9E7C49F-04C6-4961-BDB4-F5ED48EF0B4E}"/>
              </a:ext>
            </a:extLst>
          </p:cNvPr>
          <p:cNvSpPr/>
          <p:nvPr/>
        </p:nvSpPr>
        <p:spPr>
          <a:xfrm>
            <a:off x="604357" y="2828426"/>
            <a:ext cx="3130218" cy="3640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a:extLst>
              <a:ext uri="{FF2B5EF4-FFF2-40B4-BE49-F238E27FC236}">
                <a16:creationId xmlns:a16="http://schemas.microsoft.com/office/drawing/2014/main" id="{9445B1FE-5B27-468E-B085-DAB2F15A6232}"/>
              </a:ext>
            </a:extLst>
          </p:cNvPr>
          <p:cNvSpPr/>
          <p:nvPr/>
        </p:nvSpPr>
        <p:spPr>
          <a:xfrm>
            <a:off x="4484672" y="2812098"/>
            <a:ext cx="3440128" cy="3640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121927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40-41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1233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3F6633C6-5FFE-4E6A-8603-C02A45AA8F80}"/>
              </a:ext>
            </a:extLst>
          </p:cNvPr>
          <p:cNvSpPr/>
          <p:nvPr/>
        </p:nvSpPr>
        <p:spPr>
          <a:xfrm>
            <a:off x="5578475" y="5003800"/>
            <a:ext cx="1771650" cy="1304925"/>
          </a:xfrm>
          <a:custGeom>
            <a:avLst/>
            <a:gdLst>
              <a:gd name="connsiteX0" fmla="*/ 0 w 1771650"/>
              <a:gd name="connsiteY0" fmla="*/ 1304925 h 1304925"/>
              <a:gd name="connsiteX1" fmla="*/ 1771650 w 1771650"/>
              <a:gd name="connsiteY1" fmla="*/ 1304925 h 1304925"/>
              <a:gd name="connsiteX2" fmla="*/ 1771650 w 1771650"/>
              <a:gd name="connsiteY2" fmla="*/ 904875 h 1304925"/>
              <a:gd name="connsiteX3" fmla="*/ 1619250 w 1771650"/>
              <a:gd name="connsiteY3" fmla="*/ 704850 h 1304925"/>
              <a:gd name="connsiteX4" fmla="*/ 1524000 w 1771650"/>
              <a:gd name="connsiteY4" fmla="*/ 504825 h 1304925"/>
              <a:gd name="connsiteX5" fmla="*/ 1419225 w 1771650"/>
              <a:gd name="connsiteY5" fmla="*/ 228600 h 1304925"/>
              <a:gd name="connsiteX6" fmla="*/ 1304925 w 1771650"/>
              <a:gd name="connsiteY6" fmla="*/ 47625 h 1304925"/>
              <a:gd name="connsiteX7" fmla="*/ 1238250 w 1771650"/>
              <a:gd name="connsiteY7" fmla="*/ 0 h 1304925"/>
              <a:gd name="connsiteX8" fmla="*/ 1209675 w 1771650"/>
              <a:gd name="connsiteY8" fmla="*/ 0 h 1304925"/>
              <a:gd name="connsiteX9" fmla="*/ 1104900 w 1771650"/>
              <a:gd name="connsiteY9" fmla="*/ 47625 h 1304925"/>
              <a:gd name="connsiteX10" fmla="*/ 1019175 w 1771650"/>
              <a:gd name="connsiteY10" fmla="*/ 152400 h 1304925"/>
              <a:gd name="connsiteX11" fmla="*/ 942975 w 1771650"/>
              <a:gd name="connsiteY11" fmla="*/ 295275 h 1304925"/>
              <a:gd name="connsiteX12" fmla="*/ 809625 w 1771650"/>
              <a:gd name="connsiteY12" fmla="*/ 523875 h 1304925"/>
              <a:gd name="connsiteX13" fmla="*/ 695325 w 1771650"/>
              <a:gd name="connsiteY13" fmla="*/ 733425 h 1304925"/>
              <a:gd name="connsiteX14" fmla="*/ 514350 w 1771650"/>
              <a:gd name="connsiteY14" fmla="*/ 904875 h 1304925"/>
              <a:gd name="connsiteX15" fmla="*/ 400050 w 1771650"/>
              <a:gd name="connsiteY15" fmla="*/ 1019175 h 1304925"/>
              <a:gd name="connsiteX16" fmla="*/ 228600 w 1771650"/>
              <a:gd name="connsiteY16" fmla="*/ 1152525 h 1304925"/>
              <a:gd name="connsiteX17" fmla="*/ 19050 w 1771650"/>
              <a:gd name="connsiteY17" fmla="*/ 1228725 h 1304925"/>
              <a:gd name="connsiteX18" fmla="*/ 0 w 1771650"/>
              <a:gd name="connsiteY18" fmla="*/ 1304925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1650" h="1304925">
                <a:moveTo>
                  <a:pt x="0" y="1304925"/>
                </a:moveTo>
                <a:lnTo>
                  <a:pt x="1771650" y="1304925"/>
                </a:lnTo>
                <a:lnTo>
                  <a:pt x="1771650" y="904875"/>
                </a:lnTo>
                <a:lnTo>
                  <a:pt x="1619250" y="704850"/>
                </a:lnTo>
                <a:lnTo>
                  <a:pt x="1524000" y="504825"/>
                </a:lnTo>
                <a:lnTo>
                  <a:pt x="1419225" y="228600"/>
                </a:lnTo>
                <a:lnTo>
                  <a:pt x="1304925" y="47625"/>
                </a:lnTo>
                <a:lnTo>
                  <a:pt x="1238250" y="0"/>
                </a:lnTo>
                <a:lnTo>
                  <a:pt x="1209675" y="0"/>
                </a:lnTo>
                <a:lnTo>
                  <a:pt x="1104900" y="47625"/>
                </a:lnTo>
                <a:lnTo>
                  <a:pt x="1019175" y="152400"/>
                </a:lnTo>
                <a:lnTo>
                  <a:pt x="942975" y="295275"/>
                </a:lnTo>
                <a:lnTo>
                  <a:pt x="809625" y="523875"/>
                </a:lnTo>
                <a:lnTo>
                  <a:pt x="695325" y="733425"/>
                </a:lnTo>
                <a:lnTo>
                  <a:pt x="514350" y="904875"/>
                </a:lnTo>
                <a:lnTo>
                  <a:pt x="400050" y="1019175"/>
                </a:lnTo>
                <a:lnTo>
                  <a:pt x="228600" y="1152525"/>
                </a:lnTo>
                <a:lnTo>
                  <a:pt x="19050" y="1228725"/>
                </a:lnTo>
                <a:lnTo>
                  <a:pt x="0" y="1304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7AF917C3-75AF-4900-BF01-949E5D46962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5CE84CE-683F-4EFA-AE95-D0E846EA2D3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Getting normal values from your calculator</a:t>
              </a:r>
            </a:p>
          </p:txBody>
        </p:sp>
        <p:cxnSp>
          <p:nvCxnSpPr>
            <p:cNvPr id="4" name="Straight Connector 3">
              <a:extLst>
                <a:ext uri="{FF2B5EF4-FFF2-40B4-BE49-F238E27FC236}">
                  <a16:creationId xmlns:a16="http://schemas.microsoft.com/office/drawing/2014/main" id="{8A47DA3B-C021-446D-B5B0-BC6DA413E24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60C4E9-E068-4814-A299-9550A5B3AD62}"/>
                  </a:ext>
                </a:extLst>
              </p:cNvPr>
              <p:cNvSpPr txBox="1"/>
              <p:nvPr/>
            </p:nvSpPr>
            <p:spPr>
              <a:xfrm>
                <a:off x="745200" y="2748012"/>
                <a:ext cx="5970148"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is distributed using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Find</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&lt;109</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≥93</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110&lt;</m:t>
                        </m:r>
                        <m:r>
                          <a:rPr lang="en-GB" b="0" i="1" smtClean="0">
                            <a:latin typeface="Cambria Math" panose="02040503050406030204" pitchFamily="18" charset="0"/>
                          </a:rPr>
                          <m:t>𝑋</m:t>
                        </m:r>
                        <m:r>
                          <a:rPr lang="en-GB" b="0" i="1" smtClean="0">
                            <a:latin typeface="Cambria Math" panose="02040503050406030204" pitchFamily="18" charset="0"/>
                          </a:rPr>
                          <m:t>&lt;120</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&lt;80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&gt;106</m:t>
                        </m:r>
                      </m:e>
                    </m:d>
                  </m:oMath>
                </a14:m>
                <a:endParaRPr lang="en-GB" dirty="0"/>
              </a:p>
            </p:txBody>
          </p:sp>
        </mc:Choice>
        <mc:Fallback xmlns="">
          <p:sp>
            <p:nvSpPr>
              <p:cNvPr id="5" name="TextBox 4">
                <a:extLst>
                  <a:ext uri="{FF2B5EF4-FFF2-40B4-BE49-F238E27FC236}">
                    <a16:creationId xmlns:a16="http://schemas.microsoft.com/office/drawing/2014/main" id="{8D60C4E9-E068-4814-A299-9550A5B3AD62}"/>
                  </a:ext>
                </a:extLst>
              </p:cNvPr>
              <p:cNvSpPr txBox="1">
                <a:spLocks noRot="1" noChangeAspect="1" noMove="1" noResize="1" noEditPoints="1" noAdjustHandles="1" noChangeArrowheads="1" noChangeShapeType="1" noTextEdit="1"/>
              </p:cNvSpPr>
              <p:nvPr/>
            </p:nvSpPr>
            <p:spPr>
              <a:xfrm>
                <a:off x="745200" y="2748012"/>
                <a:ext cx="5970148" cy="1477328"/>
              </a:xfrm>
              <a:prstGeom prst="rect">
                <a:avLst/>
              </a:prstGeom>
              <a:blipFill>
                <a:blip r:embed="rId2"/>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29" name="Picture 28">
            <a:extLst>
              <a:ext uri="{FF2B5EF4-FFF2-40B4-BE49-F238E27FC236}">
                <a16:creationId xmlns:a16="http://schemas.microsoft.com/office/drawing/2014/main" id="{9660B94D-A35C-4303-B86E-9CA0F788D9D7}"/>
              </a:ext>
            </a:extLst>
          </p:cNvPr>
          <p:cNvPicPr>
            <a:picLocks noChangeAspect="1"/>
          </p:cNvPicPr>
          <p:nvPr/>
        </p:nvPicPr>
        <p:blipFill>
          <a:blip r:embed="rId3"/>
          <a:stretch>
            <a:fillRect/>
          </a:stretch>
        </p:blipFill>
        <p:spPr>
          <a:xfrm>
            <a:off x="493624" y="985604"/>
            <a:ext cx="1051676" cy="1703572"/>
          </a:xfrm>
          <a:prstGeom prst="rect">
            <a:avLst/>
          </a:prstGeom>
        </p:spPr>
      </p:pic>
      <p:sp>
        <p:nvSpPr>
          <p:cNvPr id="36" name="TextBox 35">
            <a:extLst>
              <a:ext uri="{FF2B5EF4-FFF2-40B4-BE49-F238E27FC236}">
                <a16:creationId xmlns:a16="http://schemas.microsoft.com/office/drawing/2014/main" id="{B3216E6C-FC99-4E59-BD26-1DEE5ED1DF5C}"/>
              </a:ext>
            </a:extLst>
          </p:cNvPr>
          <p:cNvSpPr txBox="1"/>
          <p:nvPr/>
        </p:nvSpPr>
        <p:spPr>
          <a:xfrm>
            <a:off x="1289050" y="806338"/>
            <a:ext cx="702736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“Use of Technology” Monkey says:</a:t>
            </a:r>
          </a:p>
          <a:p>
            <a:r>
              <a:rPr lang="en-GB" sz="1200" dirty="0"/>
              <a:t>If for some reason you haven’t got a </a:t>
            </a:r>
            <a:r>
              <a:rPr lang="en-GB" sz="1200" dirty="0" err="1"/>
              <a:t>Classwiz</a:t>
            </a:r>
            <a:r>
              <a:rPr lang="en-GB" sz="1200" dirty="0"/>
              <a:t> by this point, for Kong’s sake, buy one now. [Surreptitiously pockets banana handed to me by Casio]. The instructions below assume you have a </a:t>
            </a:r>
            <a:r>
              <a:rPr lang="en-GB" sz="1200" dirty="0" err="1"/>
              <a:t>Classwiz</a:t>
            </a:r>
            <a:r>
              <a:rPr lang="en-GB" sz="1200" dirty="0"/>
              <a:t>.</a:t>
            </a:r>
          </a:p>
        </p:txBody>
      </p:sp>
      <p:sp>
        <p:nvSpPr>
          <p:cNvPr id="10" name="TextBox 9">
            <a:extLst>
              <a:ext uri="{FF2B5EF4-FFF2-40B4-BE49-F238E27FC236}">
                <a16:creationId xmlns:a16="http://schemas.microsoft.com/office/drawing/2014/main" id="{20A480EE-B984-4614-A6D8-CF3FA8FB4A19}"/>
              </a:ext>
            </a:extLst>
          </p:cNvPr>
          <p:cNvSpPr txBox="1"/>
          <p:nvPr/>
        </p:nvSpPr>
        <p:spPr>
          <a:xfrm>
            <a:off x="1903388" y="1594789"/>
            <a:ext cx="6408712" cy="923330"/>
          </a:xfrm>
          <a:prstGeom prst="rect">
            <a:avLst/>
          </a:prstGeom>
          <a:noFill/>
        </p:spPr>
        <p:txBody>
          <a:bodyPr wrap="square" rtlCol="0">
            <a:spAutoFit/>
          </a:bodyPr>
          <a:lstStyle/>
          <a:p>
            <a:r>
              <a:rPr lang="en-GB" dirty="0"/>
              <a:t>Just like a cumulative frequency graph gives the running total of the frequency up to a given value, a </a:t>
            </a:r>
            <a:r>
              <a:rPr lang="en-GB" b="1" dirty="0"/>
              <a:t>cumulative distribution </a:t>
            </a:r>
            <a:r>
              <a:rPr lang="en-GB" dirty="0"/>
              <a:t>gives the </a:t>
            </a:r>
            <a:r>
              <a:rPr lang="en-GB" b="1" dirty="0"/>
              <a:t>running total of the probability </a:t>
            </a:r>
            <a:r>
              <a:rPr lang="en-GB" dirty="0"/>
              <a:t>up to a given value.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554EDF4-C7E9-48CD-847E-925FD215446B}"/>
                  </a:ext>
                </a:extLst>
              </p:cNvPr>
              <p:cNvSpPr txBox="1"/>
              <p:nvPr/>
            </p:nvSpPr>
            <p:spPr>
              <a:xfrm>
                <a:off x="683568" y="4451785"/>
                <a:ext cx="4369048" cy="2031325"/>
              </a:xfrm>
              <a:prstGeom prst="rect">
                <a:avLst/>
              </a:prstGeom>
              <a:noFill/>
            </p:spPr>
            <p:txBody>
              <a:bodyPr wrap="square" rtlCol="0">
                <a:spAutoFit/>
              </a:bodyPr>
              <a:lstStyle/>
              <a:p>
                <a:pPr marL="342900" indent="-342900">
                  <a:buAutoNum type="arabicPeriod"/>
                </a:pPr>
                <a:r>
                  <a:rPr lang="en-GB" sz="1400" dirty="0"/>
                  <a:t>Press MODE.</a:t>
                </a:r>
              </a:p>
              <a:p>
                <a:pPr marL="342900" indent="-342900">
                  <a:buAutoNum type="arabicPeriod"/>
                </a:pPr>
                <a:r>
                  <a:rPr lang="en-GB" sz="1400" dirty="0"/>
                  <a:t>Choose DISTRIBUTION (option 7)</a:t>
                </a:r>
              </a:p>
              <a:p>
                <a:pPr marL="342900" indent="-342900">
                  <a:buAutoNum type="arabicPeriod"/>
                </a:pPr>
                <a:r>
                  <a:rPr lang="en-GB" sz="1400" dirty="0"/>
                  <a:t>Choose Normal CD (i.e. “Cumulative Distribution”)</a:t>
                </a:r>
              </a:p>
              <a:p>
                <a:pPr marL="342900" indent="-342900">
                  <a:buAutoNum type="arabicPeriod"/>
                </a:pPr>
                <a:r>
                  <a:rPr lang="en-GB" sz="1400" dirty="0"/>
                  <a:t>Since the lower value is effectively </a:t>
                </a:r>
                <a14:m>
                  <m:oMath xmlns:m="http://schemas.openxmlformats.org/officeDocument/2006/math">
                    <m:r>
                      <a:rPr lang="en-GB" sz="1400" b="0" i="1" smtClean="0">
                        <a:latin typeface="Cambria Math" panose="02040503050406030204" pitchFamily="18" charset="0"/>
                      </a:rPr>
                      <m:t>−∞</m:t>
                    </m:r>
                  </m:oMath>
                </a14:m>
                <a:r>
                  <a:rPr lang="en-GB" sz="1400" dirty="0"/>
                  <a:t>, use any value at least </a:t>
                </a:r>
                <a14:m>
                  <m:oMath xmlns:m="http://schemas.openxmlformats.org/officeDocument/2006/math">
                    <m:r>
                      <a:rPr lang="en-GB" sz="1400" b="0" i="1" smtClean="0">
                        <a:latin typeface="Cambria Math" panose="02040503050406030204" pitchFamily="18" charset="0"/>
                      </a:rPr>
                      <m:t>5</m:t>
                    </m:r>
                    <m:r>
                      <a:rPr lang="en-GB" sz="1400" b="0" i="1" smtClean="0">
                        <a:latin typeface="Cambria Math" panose="02040503050406030204" pitchFamily="18" charset="0"/>
                      </a:rPr>
                      <m:t>𝜎</m:t>
                    </m:r>
                  </m:oMath>
                </a14:m>
                <a:r>
                  <a:rPr lang="en-GB" sz="1400" dirty="0"/>
                  <a:t> below the mean (-100000 will do!). Press = after each value.</a:t>
                </a:r>
              </a:p>
              <a:p>
                <a:pPr marL="342900" indent="-342900">
                  <a:buAutoNum type="arabicPeriod"/>
                </a:pPr>
                <a:r>
                  <a:rPr lang="en-GB" sz="1400" dirty="0"/>
                  <a:t>Put the upper value as 109.</a:t>
                </a:r>
              </a:p>
              <a:p>
                <a:pPr marL="342900" indent="-342900">
                  <a:buAutoNum type="arabicPeriod"/>
                </a:pPr>
                <a:r>
                  <a:rPr lang="en-GB" sz="1400" dirty="0"/>
                  <a:t>Set </a:t>
                </a:r>
                <a14:m>
                  <m:oMath xmlns:m="http://schemas.openxmlformats.org/officeDocument/2006/math">
                    <m:r>
                      <a:rPr lang="en-GB" sz="1400" b="0" i="1" smtClean="0">
                        <a:latin typeface="Cambria Math" panose="02040503050406030204" pitchFamily="18" charset="0"/>
                      </a:rPr>
                      <m:t>𝜎</m:t>
                    </m:r>
                    <m:r>
                      <a:rPr lang="en-GB" sz="1400" b="0" i="1" smtClean="0">
                        <a:latin typeface="Cambria Math" panose="02040503050406030204" pitchFamily="18" charset="0"/>
                      </a:rPr>
                      <m:t>=15</m:t>
                    </m:r>
                  </m:oMath>
                </a14:m>
                <a:r>
                  <a:rPr lang="en-GB" sz="1400" dirty="0"/>
                  <a:t> and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=100</m:t>
                    </m:r>
                  </m:oMath>
                </a14:m>
                <a:endParaRPr lang="en-GB" sz="1400" dirty="0"/>
              </a:p>
              <a:p>
                <a:pPr marL="342900" indent="-342900">
                  <a:buAutoNum type="arabicPeriod"/>
                </a:pPr>
                <a:r>
                  <a:rPr lang="en-GB" sz="1400" dirty="0"/>
                  <a:t>You should obtain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&lt;109</m:t>
                        </m:r>
                      </m:e>
                    </m:d>
                    <m:r>
                      <a:rPr lang="en-GB" sz="1400" b="0" i="1" smtClean="0">
                        <a:latin typeface="Cambria Math" panose="02040503050406030204" pitchFamily="18" charset="0"/>
                      </a:rPr>
                      <m:t>=0.7257 (4</m:t>
                    </m:r>
                    <m:r>
                      <a:rPr lang="en-GB" sz="1400" b="0" i="1" smtClean="0">
                        <a:latin typeface="Cambria Math" panose="02040503050406030204" pitchFamily="18" charset="0"/>
                      </a:rPr>
                      <m:t>𝑑𝑝</m:t>
                    </m:r>
                    <m:r>
                      <a:rPr lang="en-GB" sz="1400" b="0" i="1" smtClean="0">
                        <a:latin typeface="Cambria Math" panose="02040503050406030204" pitchFamily="18" charset="0"/>
                      </a:rPr>
                      <m:t>)</m:t>
                    </m:r>
                  </m:oMath>
                </a14:m>
                <a:endParaRPr lang="en-GB" sz="1400" dirty="0"/>
              </a:p>
            </p:txBody>
          </p:sp>
        </mc:Choice>
        <mc:Fallback xmlns="">
          <p:sp>
            <p:nvSpPr>
              <p:cNvPr id="14" name="TextBox 13">
                <a:extLst>
                  <a:ext uri="{FF2B5EF4-FFF2-40B4-BE49-F238E27FC236}">
                    <a16:creationId xmlns:a16="http://schemas.microsoft.com/office/drawing/2014/main" id="{0554EDF4-C7E9-48CD-847E-925FD215446B}"/>
                  </a:ext>
                </a:extLst>
              </p:cNvPr>
              <p:cNvSpPr txBox="1">
                <a:spLocks noRot="1" noChangeAspect="1" noMove="1" noResize="1" noEditPoints="1" noAdjustHandles="1" noChangeArrowheads="1" noChangeShapeType="1" noTextEdit="1"/>
              </p:cNvSpPr>
              <p:nvPr/>
            </p:nvSpPr>
            <p:spPr>
              <a:xfrm>
                <a:off x="683568" y="4451785"/>
                <a:ext cx="4369048" cy="2031325"/>
              </a:xfrm>
              <a:prstGeom prst="rect">
                <a:avLst/>
              </a:prstGeom>
              <a:blipFill>
                <a:blip r:embed="rId4"/>
                <a:stretch>
                  <a:fillRect l="-418" t="-898" b="-2096"/>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BFA59395-5495-4E1B-AF15-D16CB5BD74C1}"/>
              </a:ext>
            </a:extLst>
          </p:cNvPr>
          <p:cNvSpPr/>
          <p:nvPr/>
        </p:nvSpPr>
        <p:spPr>
          <a:xfrm>
            <a:off x="290424" y="4479528"/>
            <a:ext cx="251576"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cxnSp>
        <p:nvCxnSpPr>
          <p:cNvPr id="38" name="Straight Arrow Connector 37">
            <a:extLst>
              <a:ext uri="{FF2B5EF4-FFF2-40B4-BE49-F238E27FC236}">
                <a16:creationId xmlns:a16="http://schemas.microsoft.com/office/drawing/2014/main" id="{A74978A6-A529-4C2A-ABF7-692536FAB0E8}"/>
              </a:ext>
            </a:extLst>
          </p:cNvPr>
          <p:cNvCxnSpPr>
            <a:cxnSpLocks/>
          </p:cNvCxnSpPr>
          <p:nvPr/>
        </p:nvCxnSpPr>
        <p:spPr>
          <a:xfrm>
            <a:off x="5582132" y="63023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9" name="Freeform: Shape 38">
            <a:extLst>
              <a:ext uri="{FF2B5EF4-FFF2-40B4-BE49-F238E27FC236}">
                <a16:creationId xmlns:a16="http://schemas.microsoft.com/office/drawing/2014/main" id="{86F9018A-E970-4529-8448-1BA0196D8979}"/>
              </a:ext>
            </a:extLst>
          </p:cNvPr>
          <p:cNvSpPr/>
          <p:nvPr/>
        </p:nvSpPr>
        <p:spPr>
          <a:xfrm>
            <a:off x="5520864" y="49803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Arrow Connector 39">
            <a:extLst>
              <a:ext uri="{FF2B5EF4-FFF2-40B4-BE49-F238E27FC236}">
                <a16:creationId xmlns:a16="http://schemas.microsoft.com/office/drawing/2014/main" id="{5F529803-D004-4D54-BCCE-391853821E03}"/>
              </a:ext>
            </a:extLst>
          </p:cNvPr>
          <p:cNvCxnSpPr>
            <a:cxnSpLocks/>
          </p:cNvCxnSpPr>
          <p:nvPr/>
        </p:nvCxnSpPr>
        <p:spPr>
          <a:xfrm flipV="1">
            <a:off x="6806268" y="47009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0D64C967-4A1C-4065-ABCC-E3DEFB3AD0F0}"/>
              </a:ext>
            </a:extLst>
          </p:cNvPr>
          <p:cNvSpPr txBox="1"/>
          <p:nvPr/>
        </p:nvSpPr>
        <p:spPr>
          <a:xfrm>
            <a:off x="6521893" y="6302343"/>
            <a:ext cx="642643" cy="369332"/>
          </a:xfrm>
          <a:prstGeom prst="rect">
            <a:avLst/>
          </a:prstGeom>
          <a:noFill/>
        </p:spPr>
        <p:txBody>
          <a:bodyPr wrap="square" rtlCol="0">
            <a:spAutoFit/>
          </a:bodyPr>
          <a:lstStyle/>
          <a:p>
            <a:r>
              <a:rPr lang="en-GB" dirty="0"/>
              <a:t>100</a:t>
            </a:r>
          </a:p>
        </p:txBody>
      </p:sp>
      <p:sp>
        <p:nvSpPr>
          <p:cNvPr id="41" name="TextBox 40">
            <a:extLst>
              <a:ext uri="{FF2B5EF4-FFF2-40B4-BE49-F238E27FC236}">
                <a16:creationId xmlns:a16="http://schemas.microsoft.com/office/drawing/2014/main" id="{6AB76DFE-8E9E-45FA-97E3-D5A44376A233}"/>
              </a:ext>
            </a:extLst>
          </p:cNvPr>
          <p:cNvSpPr txBox="1"/>
          <p:nvPr/>
        </p:nvSpPr>
        <p:spPr>
          <a:xfrm>
            <a:off x="7063358" y="6290961"/>
            <a:ext cx="642643" cy="369332"/>
          </a:xfrm>
          <a:prstGeom prst="rect">
            <a:avLst/>
          </a:prstGeom>
          <a:noFill/>
        </p:spPr>
        <p:txBody>
          <a:bodyPr wrap="square" rtlCol="0">
            <a:spAutoFit/>
          </a:bodyPr>
          <a:lstStyle/>
          <a:p>
            <a:r>
              <a:rPr lang="en-GB" dirty="0"/>
              <a:t>109</a:t>
            </a:r>
          </a:p>
        </p:txBody>
      </p:sp>
      <p:sp>
        <p:nvSpPr>
          <p:cNvPr id="28" name="TextBox 27">
            <a:extLst>
              <a:ext uri="{FF2B5EF4-FFF2-40B4-BE49-F238E27FC236}">
                <a16:creationId xmlns:a16="http://schemas.microsoft.com/office/drawing/2014/main" id="{142032EE-019C-4B14-B664-786E043A3B60}"/>
              </a:ext>
            </a:extLst>
          </p:cNvPr>
          <p:cNvSpPr txBox="1"/>
          <p:nvPr/>
        </p:nvSpPr>
        <p:spPr>
          <a:xfrm>
            <a:off x="7457058" y="4326940"/>
            <a:ext cx="1559942" cy="1446550"/>
          </a:xfrm>
          <a:prstGeom prst="rect">
            <a:avLst/>
          </a:prstGeom>
          <a:noFill/>
        </p:spPr>
        <p:txBody>
          <a:bodyPr wrap="square" rtlCol="0">
            <a:spAutoFit/>
          </a:bodyPr>
          <a:lstStyle/>
          <a:p>
            <a:r>
              <a:rPr lang="en-GB" sz="1100" dirty="0"/>
              <a:t>A diagram, while not essential, is useful to get a sense of whether our answer is correct. We know the probability must be above 0.5, so 0.7257 sounds about right.</a:t>
            </a:r>
          </a:p>
        </p:txBody>
      </p:sp>
      <p:cxnSp>
        <p:nvCxnSpPr>
          <p:cNvPr id="43" name="Straight Arrow Connector 42">
            <a:extLst>
              <a:ext uri="{FF2B5EF4-FFF2-40B4-BE49-F238E27FC236}">
                <a16:creationId xmlns:a16="http://schemas.microsoft.com/office/drawing/2014/main" id="{6A9AC74D-114E-46ED-BBFF-C7E84E97DB3A}"/>
              </a:ext>
            </a:extLst>
          </p:cNvPr>
          <p:cNvCxnSpPr/>
          <p:nvPr/>
        </p:nvCxnSpPr>
        <p:spPr>
          <a:xfrm flipH="1">
            <a:off x="7126858" y="4866003"/>
            <a:ext cx="286767" cy="264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F87BB7B9-EE26-4BB2-A4B9-5A1C9F20A13D}"/>
              </a:ext>
            </a:extLst>
          </p:cNvPr>
          <p:cNvSpPr txBox="1"/>
          <p:nvPr/>
        </p:nvSpPr>
        <p:spPr>
          <a:xfrm>
            <a:off x="5015209" y="6456508"/>
            <a:ext cx="1270019" cy="430887"/>
          </a:xfrm>
          <a:prstGeom prst="rect">
            <a:avLst/>
          </a:prstGeom>
          <a:noFill/>
        </p:spPr>
        <p:txBody>
          <a:bodyPr wrap="square" rtlCol="0">
            <a:spAutoFit/>
          </a:bodyPr>
          <a:lstStyle/>
          <a:p>
            <a:r>
              <a:rPr lang="en-GB" sz="1100" dirty="0"/>
              <a:t>No lower bound, so use -100000</a:t>
            </a:r>
          </a:p>
        </p:txBody>
      </p:sp>
      <p:cxnSp>
        <p:nvCxnSpPr>
          <p:cNvPr id="45" name="Straight Arrow Connector 44">
            <a:extLst>
              <a:ext uri="{FF2B5EF4-FFF2-40B4-BE49-F238E27FC236}">
                <a16:creationId xmlns:a16="http://schemas.microsoft.com/office/drawing/2014/main" id="{509D4C22-EA87-4861-87D1-7BD6A8ECCBC3}"/>
              </a:ext>
            </a:extLst>
          </p:cNvPr>
          <p:cNvCxnSpPr>
            <a:cxnSpLocks/>
          </p:cNvCxnSpPr>
          <p:nvPr/>
        </p:nvCxnSpPr>
        <p:spPr>
          <a:xfrm flipV="1">
            <a:off x="5520865" y="6324600"/>
            <a:ext cx="41735" cy="2033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459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96E5E515-F9A9-49D0-AE96-C0B9CB66C350}"/>
              </a:ext>
            </a:extLst>
          </p:cNvPr>
          <p:cNvSpPr/>
          <p:nvPr/>
        </p:nvSpPr>
        <p:spPr>
          <a:xfrm>
            <a:off x="6359525" y="5273675"/>
            <a:ext cx="438150" cy="304800"/>
          </a:xfrm>
          <a:custGeom>
            <a:avLst/>
            <a:gdLst>
              <a:gd name="connsiteX0" fmla="*/ 0 w 438150"/>
              <a:gd name="connsiteY0" fmla="*/ 304800 h 304800"/>
              <a:gd name="connsiteX1" fmla="*/ 0 w 438150"/>
              <a:gd name="connsiteY1" fmla="*/ 0 h 304800"/>
              <a:gd name="connsiteX2" fmla="*/ 177800 w 438150"/>
              <a:gd name="connsiteY2" fmla="*/ 139700 h 304800"/>
              <a:gd name="connsiteX3" fmla="*/ 320675 w 438150"/>
              <a:gd name="connsiteY3" fmla="*/ 203200 h 304800"/>
              <a:gd name="connsiteX4" fmla="*/ 434975 w 438150"/>
              <a:gd name="connsiteY4" fmla="*/ 238125 h 304800"/>
              <a:gd name="connsiteX5" fmla="*/ 438150 w 438150"/>
              <a:gd name="connsiteY5" fmla="*/ 301625 h 304800"/>
              <a:gd name="connsiteX6" fmla="*/ 0 w 438150"/>
              <a:gd name="connsiteY6"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04800">
                <a:moveTo>
                  <a:pt x="0" y="304800"/>
                </a:moveTo>
                <a:lnTo>
                  <a:pt x="0" y="0"/>
                </a:lnTo>
                <a:lnTo>
                  <a:pt x="177800" y="139700"/>
                </a:lnTo>
                <a:lnTo>
                  <a:pt x="320675" y="203200"/>
                </a:lnTo>
                <a:lnTo>
                  <a:pt x="434975" y="238125"/>
                </a:lnTo>
                <a:lnTo>
                  <a:pt x="438150" y="301625"/>
                </a:lnTo>
                <a:lnTo>
                  <a:pt x="0" y="304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483D7BB1-053F-42DF-9E23-8419436EC5F3}"/>
              </a:ext>
            </a:extLst>
          </p:cNvPr>
          <p:cNvSpPr/>
          <p:nvPr/>
        </p:nvSpPr>
        <p:spPr>
          <a:xfrm>
            <a:off x="5283200" y="5114925"/>
            <a:ext cx="469900" cy="463550"/>
          </a:xfrm>
          <a:custGeom>
            <a:avLst/>
            <a:gdLst>
              <a:gd name="connsiteX0" fmla="*/ 469900 w 482600"/>
              <a:gd name="connsiteY0" fmla="*/ 469900 h 469900"/>
              <a:gd name="connsiteX1" fmla="*/ 482600 w 482600"/>
              <a:gd name="connsiteY1" fmla="*/ 0 h 469900"/>
              <a:gd name="connsiteX2" fmla="*/ 304800 w 482600"/>
              <a:gd name="connsiteY2" fmla="*/ 209550 h 469900"/>
              <a:gd name="connsiteX3" fmla="*/ 225425 w 482600"/>
              <a:gd name="connsiteY3" fmla="*/ 288925 h 469900"/>
              <a:gd name="connsiteX4" fmla="*/ 101600 w 482600"/>
              <a:gd name="connsiteY4" fmla="*/ 371475 h 469900"/>
              <a:gd name="connsiteX5" fmla="*/ 0 w 482600"/>
              <a:gd name="connsiteY5" fmla="*/ 419100 h 469900"/>
              <a:gd name="connsiteX6" fmla="*/ 6350 w 482600"/>
              <a:gd name="connsiteY6" fmla="*/ 466725 h 469900"/>
              <a:gd name="connsiteX7" fmla="*/ 469900 w 482600"/>
              <a:gd name="connsiteY7" fmla="*/ 469900 h 469900"/>
              <a:gd name="connsiteX0" fmla="*/ 469900 w 469900"/>
              <a:gd name="connsiteY0" fmla="*/ 463550 h 463550"/>
              <a:gd name="connsiteX1" fmla="*/ 469900 w 469900"/>
              <a:gd name="connsiteY1" fmla="*/ 0 h 463550"/>
              <a:gd name="connsiteX2" fmla="*/ 304800 w 469900"/>
              <a:gd name="connsiteY2" fmla="*/ 203200 h 463550"/>
              <a:gd name="connsiteX3" fmla="*/ 225425 w 469900"/>
              <a:gd name="connsiteY3" fmla="*/ 282575 h 463550"/>
              <a:gd name="connsiteX4" fmla="*/ 101600 w 469900"/>
              <a:gd name="connsiteY4" fmla="*/ 365125 h 463550"/>
              <a:gd name="connsiteX5" fmla="*/ 0 w 469900"/>
              <a:gd name="connsiteY5" fmla="*/ 412750 h 463550"/>
              <a:gd name="connsiteX6" fmla="*/ 6350 w 469900"/>
              <a:gd name="connsiteY6" fmla="*/ 460375 h 463550"/>
              <a:gd name="connsiteX7" fmla="*/ 469900 w 469900"/>
              <a:gd name="connsiteY7" fmla="*/ 463550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900" h="463550">
                <a:moveTo>
                  <a:pt x="469900" y="463550"/>
                </a:moveTo>
                <a:lnTo>
                  <a:pt x="469900" y="0"/>
                </a:lnTo>
                <a:lnTo>
                  <a:pt x="304800" y="203200"/>
                </a:lnTo>
                <a:lnTo>
                  <a:pt x="225425" y="282575"/>
                </a:lnTo>
                <a:lnTo>
                  <a:pt x="101600" y="365125"/>
                </a:lnTo>
                <a:lnTo>
                  <a:pt x="0" y="412750"/>
                </a:lnTo>
                <a:lnTo>
                  <a:pt x="6350" y="460375"/>
                </a:lnTo>
                <a:lnTo>
                  <a:pt x="469900" y="4635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7AF917C3-75AF-4900-BF01-949E5D46962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5CE84CE-683F-4EFA-AE95-D0E846EA2D3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Getting normal values from your calculator</a:t>
              </a:r>
            </a:p>
          </p:txBody>
        </p:sp>
        <p:cxnSp>
          <p:nvCxnSpPr>
            <p:cNvPr id="4" name="Straight Connector 3">
              <a:extLst>
                <a:ext uri="{FF2B5EF4-FFF2-40B4-BE49-F238E27FC236}">
                  <a16:creationId xmlns:a16="http://schemas.microsoft.com/office/drawing/2014/main" id="{8A47DA3B-C021-446D-B5B0-BC6DA413E24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60C4E9-E068-4814-A299-9550A5B3AD62}"/>
                  </a:ext>
                </a:extLst>
              </p:cNvPr>
              <p:cNvSpPr txBox="1"/>
              <p:nvPr/>
            </p:nvSpPr>
            <p:spPr>
              <a:xfrm>
                <a:off x="447863" y="887912"/>
                <a:ext cx="5970148"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is distributed using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Find</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&lt;109</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≥93</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110&lt;</m:t>
                        </m:r>
                        <m:r>
                          <a:rPr lang="en-GB" b="0" i="1" smtClean="0">
                            <a:latin typeface="Cambria Math" panose="02040503050406030204" pitchFamily="18" charset="0"/>
                          </a:rPr>
                          <m:t>𝑋</m:t>
                        </m:r>
                        <m:r>
                          <a:rPr lang="en-GB" b="0" i="1" smtClean="0">
                            <a:latin typeface="Cambria Math" panose="02040503050406030204" pitchFamily="18" charset="0"/>
                          </a:rPr>
                          <m:t>&lt;120</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&lt;80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&gt;106</m:t>
                        </m:r>
                      </m:e>
                    </m:d>
                  </m:oMath>
                </a14:m>
                <a:endParaRPr lang="en-GB" dirty="0"/>
              </a:p>
            </p:txBody>
          </p:sp>
        </mc:Choice>
        <mc:Fallback xmlns="">
          <p:sp>
            <p:nvSpPr>
              <p:cNvPr id="5" name="TextBox 4">
                <a:extLst>
                  <a:ext uri="{FF2B5EF4-FFF2-40B4-BE49-F238E27FC236}">
                    <a16:creationId xmlns:a16="http://schemas.microsoft.com/office/drawing/2014/main" id="{8D60C4E9-E068-4814-A299-9550A5B3AD62}"/>
                  </a:ext>
                </a:extLst>
              </p:cNvPr>
              <p:cNvSpPr txBox="1">
                <a:spLocks noRot="1" noChangeAspect="1" noMove="1" noResize="1" noEditPoints="1" noAdjustHandles="1" noChangeArrowheads="1" noChangeShapeType="1" noTextEdit="1"/>
              </p:cNvSpPr>
              <p:nvPr/>
            </p:nvSpPr>
            <p:spPr>
              <a:xfrm>
                <a:off x="447863" y="887912"/>
                <a:ext cx="5970148" cy="1477328"/>
              </a:xfrm>
              <a:prstGeom prst="rect">
                <a:avLst/>
              </a:prstGeom>
              <a:blipFill>
                <a:blip r:embed="rId2"/>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554EDF4-C7E9-48CD-847E-925FD215446B}"/>
                  </a:ext>
                </a:extLst>
              </p:cNvPr>
              <p:cNvSpPr txBox="1"/>
              <p:nvPr/>
            </p:nvSpPr>
            <p:spPr>
              <a:xfrm>
                <a:off x="874068" y="2556310"/>
                <a:ext cx="4369048" cy="1077218"/>
              </a:xfrm>
              <a:prstGeom prst="rect">
                <a:avLst/>
              </a:prstGeom>
              <a:noFill/>
            </p:spPr>
            <p:txBody>
              <a:bodyPr wrap="square" rtlCol="0">
                <a:spAutoFit/>
              </a:bodyPr>
              <a:lstStyle/>
              <a:p>
                <a:r>
                  <a:rPr lang="en-GB" sz="1600" dirty="0"/>
                  <a:t>Use 93 for the lower limit and something arbitrarily high (e.g. 100000) for the upper limit.</a:t>
                </a:r>
              </a:p>
              <a:p>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≥93</m:t>
                          </m:r>
                        </m:e>
                      </m:d>
                      <m:r>
                        <a:rPr lang="en-GB" sz="1600" b="0" i="1" smtClean="0">
                          <a:latin typeface="Cambria Math" panose="02040503050406030204" pitchFamily="18" charset="0"/>
                        </a:rPr>
                        <m:t>=0.6796 (4</m:t>
                      </m:r>
                      <m:r>
                        <a:rPr lang="en-GB" sz="1600" b="0" i="1" smtClean="0">
                          <a:latin typeface="Cambria Math" panose="02040503050406030204" pitchFamily="18" charset="0"/>
                        </a:rPr>
                        <m:t>𝑑𝑝</m:t>
                      </m:r>
                      <m:r>
                        <a:rPr lang="en-GB" sz="1600" b="0" i="1" smtClean="0">
                          <a:latin typeface="Cambria Math" panose="02040503050406030204" pitchFamily="18" charset="0"/>
                        </a:rPr>
                        <m:t>)</m:t>
                      </m:r>
                    </m:oMath>
                  </m:oMathPara>
                </a14:m>
                <a:endParaRPr lang="en-GB" sz="1600" dirty="0"/>
              </a:p>
            </p:txBody>
          </p:sp>
        </mc:Choice>
        <mc:Fallback xmlns="">
          <p:sp>
            <p:nvSpPr>
              <p:cNvPr id="14" name="TextBox 13">
                <a:extLst>
                  <a:ext uri="{FF2B5EF4-FFF2-40B4-BE49-F238E27FC236}">
                    <a16:creationId xmlns:a16="http://schemas.microsoft.com/office/drawing/2014/main" id="{0554EDF4-C7E9-48CD-847E-925FD215446B}"/>
                  </a:ext>
                </a:extLst>
              </p:cNvPr>
              <p:cNvSpPr txBox="1">
                <a:spLocks noRot="1" noChangeAspect="1" noMove="1" noResize="1" noEditPoints="1" noAdjustHandles="1" noChangeArrowheads="1" noChangeShapeType="1" noTextEdit="1"/>
              </p:cNvSpPr>
              <p:nvPr/>
            </p:nvSpPr>
            <p:spPr>
              <a:xfrm>
                <a:off x="874068" y="2556310"/>
                <a:ext cx="4369048" cy="1077218"/>
              </a:xfrm>
              <a:prstGeom prst="rect">
                <a:avLst/>
              </a:prstGeom>
              <a:blipFill>
                <a:blip r:embed="rId3"/>
                <a:stretch>
                  <a:fillRect l="-697" t="-1695" b="-2260"/>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BFA59395-5495-4E1B-AF15-D16CB5BD74C1}"/>
              </a:ext>
            </a:extLst>
          </p:cNvPr>
          <p:cNvSpPr/>
          <p:nvPr/>
        </p:nvSpPr>
        <p:spPr>
          <a:xfrm>
            <a:off x="480924" y="2495550"/>
            <a:ext cx="251576"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grpSp>
        <p:nvGrpSpPr>
          <p:cNvPr id="7" name="Group 6">
            <a:extLst>
              <a:ext uri="{FF2B5EF4-FFF2-40B4-BE49-F238E27FC236}">
                <a16:creationId xmlns:a16="http://schemas.microsoft.com/office/drawing/2014/main" id="{55158C8C-2A58-4671-BDEE-A71EA9A49070}"/>
              </a:ext>
            </a:extLst>
          </p:cNvPr>
          <p:cNvGrpSpPr/>
          <p:nvPr/>
        </p:nvGrpSpPr>
        <p:grpSpPr>
          <a:xfrm>
            <a:off x="5254164" y="2472053"/>
            <a:ext cx="1699086" cy="1340988"/>
            <a:chOff x="5139864" y="4548503"/>
            <a:chExt cx="2653556" cy="2018359"/>
          </a:xfrm>
        </p:grpSpPr>
        <p:sp>
          <p:nvSpPr>
            <p:cNvPr id="6" name="Freeform: Shape 5">
              <a:extLst>
                <a:ext uri="{FF2B5EF4-FFF2-40B4-BE49-F238E27FC236}">
                  <a16:creationId xmlns:a16="http://schemas.microsoft.com/office/drawing/2014/main" id="{9A6695CB-5A68-45B9-B7CF-8E210BA53633}"/>
                </a:ext>
              </a:extLst>
            </p:cNvPr>
            <p:cNvSpPr/>
            <p:nvPr/>
          </p:nvSpPr>
          <p:spPr>
            <a:xfrm>
              <a:off x="5905500" y="4838700"/>
              <a:ext cx="1724025" cy="1323975"/>
            </a:xfrm>
            <a:custGeom>
              <a:avLst/>
              <a:gdLst>
                <a:gd name="connsiteX0" fmla="*/ 0 w 1724025"/>
                <a:gd name="connsiteY0" fmla="*/ 1323975 h 1323975"/>
                <a:gd name="connsiteX1" fmla="*/ 0 w 1724025"/>
                <a:gd name="connsiteY1" fmla="*/ 714375 h 1323975"/>
                <a:gd name="connsiteX2" fmla="*/ 190500 w 1724025"/>
                <a:gd name="connsiteY2" fmla="*/ 361950 h 1323975"/>
                <a:gd name="connsiteX3" fmla="*/ 295275 w 1724025"/>
                <a:gd name="connsiteY3" fmla="*/ 161925 h 1323975"/>
                <a:gd name="connsiteX4" fmla="*/ 390525 w 1724025"/>
                <a:gd name="connsiteY4" fmla="*/ 38100 h 1323975"/>
                <a:gd name="connsiteX5" fmla="*/ 466725 w 1724025"/>
                <a:gd name="connsiteY5" fmla="*/ 0 h 1323975"/>
                <a:gd name="connsiteX6" fmla="*/ 542925 w 1724025"/>
                <a:gd name="connsiteY6" fmla="*/ 0 h 1323975"/>
                <a:gd name="connsiteX7" fmla="*/ 628650 w 1724025"/>
                <a:gd name="connsiteY7" fmla="*/ 38100 h 1323975"/>
                <a:gd name="connsiteX8" fmla="*/ 714375 w 1724025"/>
                <a:gd name="connsiteY8" fmla="*/ 266700 h 1323975"/>
                <a:gd name="connsiteX9" fmla="*/ 819150 w 1724025"/>
                <a:gd name="connsiteY9" fmla="*/ 523875 h 1323975"/>
                <a:gd name="connsiteX10" fmla="*/ 923925 w 1724025"/>
                <a:gd name="connsiteY10" fmla="*/ 752475 h 1323975"/>
                <a:gd name="connsiteX11" fmla="*/ 1057275 w 1724025"/>
                <a:gd name="connsiteY11" fmla="*/ 904875 h 1323975"/>
                <a:gd name="connsiteX12" fmla="*/ 1190625 w 1724025"/>
                <a:gd name="connsiteY12" fmla="*/ 1019175 h 1323975"/>
                <a:gd name="connsiteX13" fmla="*/ 1400175 w 1724025"/>
                <a:gd name="connsiteY13" fmla="*/ 1123950 h 1323975"/>
                <a:gd name="connsiteX14" fmla="*/ 1581150 w 1724025"/>
                <a:gd name="connsiteY14" fmla="*/ 1190625 h 1323975"/>
                <a:gd name="connsiteX15" fmla="*/ 1714500 w 1724025"/>
                <a:gd name="connsiteY15" fmla="*/ 1219200 h 1323975"/>
                <a:gd name="connsiteX16" fmla="*/ 1724025 w 1724025"/>
                <a:gd name="connsiteY16" fmla="*/ 1323975 h 1323975"/>
                <a:gd name="connsiteX17" fmla="*/ 0 w 1724025"/>
                <a:gd name="connsiteY17" fmla="*/ 132397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4025" h="1323975">
                  <a:moveTo>
                    <a:pt x="0" y="1323975"/>
                  </a:moveTo>
                  <a:lnTo>
                    <a:pt x="0" y="714375"/>
                  </a:lnTo>
                  <a:lnTo>
                    <a:pt x="190500" y="361950"/>
                  </a:lnTo>
                  <a:lnTo>
                    <a:pt x="295275" y="161925"/>
                  </a:lnTo>
                  <a:lnTo>
                    <a:pt x="390525" y="38100"/>
                  </a:lnTo>
                  <a:lnTo>
                    <a:pt x="466725" y="0"/>
                  </a:lnTo>
                  <a:lnTo>
                    <a:pt x="542925" y="0"/>
                  </a:lnTo>
                  <a:lnTo>
                    <a:pt x="628650" y="38100"/>
                  </a:lnTo>
                  <a:lnTo>
                    <a:pt x="714375" y="266700"/>
                  </a:lnTo>
                  <a:lnTo>
                    <a:pt x="819150" y="523875"/>
                  </a:lnTo>
                  <a:lnTo>
                    <a:pt x="923925" y="752475"/>
                  </a:lnTo>
                  <a:lnTo>
                    <a:pt x="1057275" y="904875"/>
                  </a:lnTo>
                  <a:lnTo>
                    <a:pt x="1190625" y="1019175"/>
                  </a:lnTo>
                  <a:lnTo>
                    <a:pt x="1400175" y="1123950"/>
                  </a:lnTo>
                  <a:lnTo>
                    <a:pt x="1581150" y="1190625"/>
                  </a:lnTo>
                  <a:lnTo>
                    <a:pt x="1714500" y="1219200"/>
                  </a:lnTo>
                  <a:lnTo>
                    <a:pt x="1724025" y="1323975"/>
                  </a:lnTo>
                  <a:lnTo>
                    <a:pt x="0" y="13239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Arrow Connector 37">
              <a:extLst>
                <a:ext uri="{FF2B5EF4-FFF2-40B4-BE49-F238E27FC236}">
                  <a16:creationId xmlns:a16="http://schemas.microsoft.com/office/drawing/2014/main" id="{A74978A6-A529-4C2A-ABF7-692536FAB0E8}"/>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9" name="Freeform: Shape 38">
              <a:extLst>
                <a:ext uri="{FF2B5EF4-FFF2-40B4-BE49-F238E27FC236}">
                  <a16:creationId xmlns:a16="http://schemas.microsoft.com/office/drawing/2014/main" id="{86F9018A-E970-4529-8448-1BA0196D8979}"/>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Arrow Connector 39">
              <a:extLst>
                <a:ext uri="{FF2B5EF4-FFF2-40B4-BE49-F238E27FC236}">
                  <a16:creationId xmlns:a16="http://schemas.microsoft.com/office/drawing/2014/main" id="{5F529803-D004-4D54-BCCE-391853821E03}"/>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0D64C967-4A1C-4065-ABCC-E3DEFB3AD0F0}"/>
                </a:ext>
              </a:extLst>
            </p:cNvPr>
            <p:cNvSpPr txBox="1"/>
            <p:nvPr/>
          </p:nvSpPr>
          <p:spPr>
            <a:xfrm>
              <a:off x="6140891" y="6149943"/>
              <a:ext cx="834363" cy="416919"/>
            </a:xfrm>
            <a:prstGeom prst="rect">
              <a:avLst/>
            </a:prstGeom>
            <a:noFill/>
          </p:spPr>
          <p:txBody>
            <a:bodyPr wrap="square" rtlCol="0">
              <a:spAutoFit/>
            </a:bodyPr>
            <a:lstStyle/>
            <a:p>
              <a:r>
                <a:rPr lang="en-GB" sz="1200" dirty="0"/>
                <a:t>100</a:t>
              </a:r>
            </a:p>
          </p:txBody>
        </p:sp>
        <p:sp>
          <p:nvSpPr>
            <p:cNvPr id="41" name="TextBox 40">
              <a:extLst>
                <a:ext uri="{FF2B5EF4-FFF2-40B4-BE49-F238E27FC236}">
                  <a16:creationId xmlns:a16="http://schemas.microsoft.com/office/drawing/2014/main" id="{6AB76DFE-8E9E-45FA-97E3-D5A44376A233}"/>
                </a:ext>
              </a:extLst>
            </p:cNvPr>
            <p:cNvSpPr txBox="1"/>
            <p:nvPr/>
          </p:nvSpPr>
          <p:spPr>
            <a:xfrm>
              <a:off x="5682897" y="6149193"/>
              <a:ext cx="642643" cy="416919"/>
            </a:xfrm>
            <a:prstGeom prst="rect">
              <a:avLst/>
            </a:prstGeom>
            <a:noFill/>
          </p:spPr>
          <p:txBody>
            <a:bodyPr wrap="square" rtlCol="0">
              <a:spAutoFit/>
            </a:bodyPr>
            <a:lstStyle/>
            <a:p>
              <a:r>
                <a:rPr lang="en-GB" sz="1200" dirty="0"/>
                <a:t>93</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457D203-27EB-41A3-8E55-19066B7FE4B3}"/>
                  </a:ext>
                </a:extLst>
              </p:cNvPr>
              <p:cNvSpPr txBox="1"/>
              <p:nvPr/>
            </p:nvSpPr>
            <p:spPr>
              <a:xfrm>
                <a:off x="879808" y="3951332"/>
                <a:ext cx="4369048" cy="33855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110&lt;</m:t>
                          </m:r>
                          <m:r>
                            <a:rPr lang="en-GB" sz="1600" b="0" i="1" smtClean="0">
                              <a:latin typeface="Cambria Math" panose="02040503050406030204" pitchFamily="18" charset="0"/>
                            </a:rPr>
                            <m:t>𝑋</m:t>
                          </m:r>
                          <m:r>
                            <a:rPr lang="en-GB" sz="1600" b="0" i="1" smtClean="0">
                              <a:latin typeface="Cambria Math" panose="02040503050406030204" pitchFamily="18" charset="0"/>
                            </a:rPr>
                            <m:t>&lt;120</m:t>
                          </m:r>
                        </m:e>
                      </m:d>
                      <m:r>
                        <a:rPr lang="en-GB" sz="1600" b="0" i="1" smtClean="0">
                          <a:latin typeface="Cambria Math" panose="02040503050406030204" pitchFamily="18" charset="0"/>
                        </a:rPr>
                        <m:t>=0.1613 (4</m:t>
                      </m:r>
                      <m:r>
                        <a:rPr lang="en-GB" sz="1600" b="0" i="1" smtClean="0">
                          <a:latin typeface="Cambria Math" panose="02040503050406030204" pitchFamily="18" charset="0"/>
                        </a:rPr>
                        <m:t>𝑑𝑝</m:t>
                      </m:r>
                      <m:r>
                        <a:rPr lang="en-GB" sz="1600" b="0" i="1" smtClean="0">
                          <a:latin typeface="Cambria Math" panose="02040503050406030204" pitchFamily="18" charset="0"/>
                        </a:rPr>
                        <m:t>)</m:t>
                      </m:r>
                    </m:oMath>
                  </m:oMathPara>
                </a14:m>
                <a:endParaRPr lang="en-GB" sz="1600" dirty="0"/>
              </a:p>
            </p:txBody>
          </p:sp>
        </mc:Choice>
        <mc:Fallback xmlns="">
          <p:sp>
            <p:nvSpPr>
              <p:cNvPr id="23" name="TextBox 22">
                <a:extLst>
                  <a:ext uri="{FF2B5EF4-FFF2-40B4-BE49-F238E27FC236}">
                    <a16:creationId xmlns:a16="http://schemas.microsoft.com/office/drawing/2014/main" id="{0457D203-27EB-41A3-8E55-19066B7FE4B3}"/>
                  </a:ext>
                </a:extLst>
              </p:cNvPr>
              <p:cNvSpPr txBox="1">
                <a:spLocks noRot="1" noChangeAspect="1" noMove="1" noResize="1" noEditPoints="1" noAdjustHandles="1" noChangeArrowheads="1" noChangeShapeType="1" noTextEdit="1"/>
              </p:cNvSpPr>
              <p:nvPr/>
            </p:nvSpPr>
            <p:spPr>
              <a:xfrm>
                <a:off x="879808" y="3951332"/>
                <a:ext cx="4369048" cy="338554"/>
              </a:xfrm>
              <a:prstGeom prst="rect">
                <a:avLst/>
              </a:prstGeom>
              <a:blipFill>
                <a:blip r:embed="rId4"/>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4FCCF23-C844-4962-A2C7-9671D521945D}"/>
                  </a:ext>
                </a:extLst>
              </p:cNvPr>
              <p:cNvSpPr txBox="1"/>
              <p:nvPr/>
            </p:nvSpPr>
            <p:spPr>
              <a:xfrm>
                <a:off x="7131504" y="2539836"/>
                <a:ext cx="18002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Fro Note</a:t>
                </a:r>
                <a:r>
                  <a:rPr lang="en-GB" sz="1200" dirty="0"/>
                  <a:t>: </a:t>
                </a:r>
                <a14:m>
                  <m:oMath xmlns:m="http://schemas.openxmlformats.org/officeDocument/2006/math">
                    <m:r>
                      <a:rPr lang="en-GB" sz="1200" b="0" i="1" smtClean="0">
                        <a:latin typeface="Cambria Math" panose="02040503050406030204" pitchFamily="18" charset="0"/>
                      </a:rPr>
                      <m:t>≥</m:t>
                    </m:r>
                  </m:oMath>
                </a14:m>
                <a:r>
                  <a:rPr lang="en-GB" sz="1200" dirty="0"/>
                  <a:t> vs </a:t>
                </a:r>
                <a14:m>
                  <m:oMath xmlns:m="http://schemas.openxmlformats.org/officeDocument/2006/math">
                    <m:r>
                      <a:rPr lang="en-GB" sz="1200" b="0" i="1" smtClean="0">
                        <a:latin typeface="Cambria Math" panose="02040503050406030204" pitchFamily="18" charset="0"/>
                      </a:rPr>
                      <m:t>&gt;</m:t>
                    </m:r>
                  </m:oMath>
                </a14:m>
                <a:r>
                  <a:rPr lang="en-GB" sz="1200" dirty="0"/>
                  <a:t> makes no difference as the distribution is continuous.</a:t>
                </a:r>
              </a:p>
            </p:txBody>
          </p:sp>
        </mc:Choice>
        <mc:Fallback xmlns="">
          <p:sp>
            <p:nvSpPr>
              <p:cNvPr id="9" name="TextBox 8">
                <a:extLst>
                  <a:ext uri="{FF2B5EF4-FFF2-40B4-BE49-F238E27FC236}">
                    <a16:creationId xmlns:a16="http://schemas.microsoft.com/office/drawing/2014/main" id="{A4FCCF23-C844-4962-A2C7-9671D521945D}"/>
                  </a:ext>
                </a:extLst>
              </p:cNvPr>
              <p:cNvSpPr txBox="1">
                <a:spLocks noRot="1" noChangeAspect="1" noMove="1" noResize="1" noEditPoints="1" noAdjustHandles="1" noChangeArrowheads="1" noChangeShapeType="1" noTextEdit="1"/>
              </p:cNvSpPr>
              <p:nvPr/>
            </p:nvSpPr>
            <p:spPr>
              <a:xfrm>
                <a:off x="7131504" y="2539836"/>
                <a:ext cx="1800200" cy="646331"/>
              </a:xfrm>
              <a:prstGeom prst="rect">
                <a:avLst/>
              </a:prstGeom>
              <a:blipFill>
                <a:blip r:embed="rId5"/>
                <a:stretch>
                  <a:fillRect b="-4545"/>
                </a:stretch>
              </a:blipFill>
            </p:spPr>
            <p:txBody>
              <a:bodyPr/>
              <a:lstStyle/>
              <a:p>
                <a:r>
                  <a:rPr lang="en-GB">
                    <a:noFill/>
                  </a:rPr>
                  <a:t> </a:t>
                </a:r>
              </a:p>
            </p:txBody>
          </p:sp>
        </mc:Fallback>
      </mc:AlternateContent>
      <p:sp>
        <p:nvSpPr>
          <p:cNvPr id="26" name="Rectangle 25">
            <a:extLst>
              <a:ext uri="{FF2B5EF4-FFF2-40B4-BE49-F238E27FC236}">
                <a16:creationId xmlns:a16="http://schemas.microsoft.com/office/drawing/2014/main" id="{C119B01A-7D8E-4CB2-BF5B-BE5C8C6033C9}"/>
              </a:ext>
            </a:extLst>
          </p:cNvPr>
          <p:cNvSpPr/>
          <p:nvPr/>
        </p:nvSpPr>
        <p:spPr>
          <a:xfrm>
            <a:off x="488217" y="3951332"/>
            <a:ext cx="251576"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27" name="Rectangle 26">
            <a:extLst>
              <a:ext uri="{FF2B5EF4-FFF2-40B4-BE49-F238E27FC236}">
                <a16:creationId xmlns:a16="http://schemas.microsoft.com/office/drawing/2014/main" id="{50E2BDDB-FD86-4A91-AE34-76CF240B1280}"/>
              </a:ext>
            </a:extLst>
          </p:cNvPr>
          <p:cNvSpPr/>
          <p:nvPr/>
        </p:nvSpPr>
        <p:spPr>
          <a:xfrm>
            <a:off x="480924" y="4458177"/>
            <a:ext cx="251576"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grpSp>
        <p:nvGrpSpPr>
          <p:cNvPr id="30" name="Group 29">
            <a:extLst>
              <a:ext uri="{FF2B5EF4-FFF2-40B4-BE49-F238E27FC236}">
                <a16:creationId xmlns:a16="http://schemas.microsoft.com/office/drawing/2014/main" id="{A2CAF502-EC9C-401D-B585-3B400D091549}"/>
              </a:ext>
            </a:extLst>
          </p:cNvPr>
          <p:cNvGrpSpPr/>
          <p:nvPr/>
        </p:nvGrpSpPr>
        <p:grpSpPr>
          <a:xfrm>
            <a:off x="5228233" y="4514799"/>
            <a:ext cx="1699086" cy="1340988"/>
            <a:chOff x="5139864" y="4548503"/>
            <a:chExt cx="2653556" cy="2018359"/>
          </a:xfrm>
        </p:grpSpPr>
        <p:cxnSp>
          <p:nvCxnSpPr>
            <p:cNvPr id="32" name="Straight Arrow Connector 31">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3"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100</a:t>
              </a:r>
            </a:p>
          </p:txBody>
        </p:sp>
        <p:sp>
          <p:nvSpPr>
            <p:cNvPr id="37" name="TextBox 36">
              <a:extLst>
                <a:ext uri="{FF2B5EF4-FFF2-40B4-BE49-F238E27FC236}">
                  <a16:creationId xmlns:a16="http://schemas.microsoft.com/office/drawing/2014/main" id="{E7FBA1D8-96BC-40A4-AD55-531801C1F7D3}"/>
                </a:ext>
              </a:extLst>
            </p:cNvPr>
            <p:cNvSpPr txBox="1"/>
            <p:nvPr/>
          </p:nvSpPr>
          <p:spPr>
            <a:xfrm>
              <a:off x="5682897" y="6149193"/>
              <a:ext cx="642643" cy="416919"/>
            </a:xfrm>
            <a:prstGeom prst="rect">
              <a:avLst/>
            </a:prstGeom>
            <a:noFill/>
          </p:spPr>
          <p:txBody>
            <a:bodyPr wrap="square" rtlCol="0">
              <a:spAutoFit/>
            </a:bodyPr>
            <a:lstStyle/>
            <a:p>
              <a:r>
                <a:rPr lang="en-GB" sz="1200" dirty="0"/>
                <a:t>80</a:t>
              </a:r>
            </a:p>
          </p:txBody>
        </p:sp>
        <p:sp>
          <p:nvSpPr>
            <p:cNvPr id="42" name="TextBox 41">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r>
                <a:rPr lang="en-GB" sz="1200" dirty="0"/>
                <a:t>106</a:t>
              </a:r>
            </a:p>
          </p:txBody>
        </p:sp>
      </p:gr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CFFB369E-8557-4844-A679-3BB764912F4A}"/>
                  </a:ext>
                </a:extLst>
              </p:cNvPr>
              <p:cNvSpPr txBox="1"/>
              <p:nvPr/>
            </p:nvSpPr>
            <p:spPr>
              <a:xfrm>
                <a:off x="914588" y="4493938"/>
                <a:ext cx="4369048" cy="1569660"/>
              </a:xfrm>
              <a:prstGeom prst="rect">
                <a:avLst/>
              </a:prstGeom>
              <a:noFill/>
            </p:spPr>
            <p:txBody>
              <a:bodyPr wrap="square" rtlCol="0">
                <a:spAutoFit/>
              </a:bodyPr>
              <a:lstStyle/>
              <a:p>
                <a:r>
                  <a:rPr lang="en-GB" sz="1600" dirty="0"/>
                  <a:t>From the graph, we can see that we can find the probability between 80 and 106, and take away from 1:</a:t>
                </a:r>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&lt;80 </m:t>
                          </m:r>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𝑋</m:t>
                          </m:r>
                          <m:r>
                            <a:rPr lang="en-GB" sz="1600" b="0" i="1" smtClean="0">
                              <a:latin typeface="Cambria Math" panose="02040503050406030204" pitchFamily="18" charset="0"/>
                            </a:rPr>
                            <m:t>&gt;106</m:t>
                          </m:r>
                        </m:e>
                      </m:d>
                      <m:r>
                        <a:rPr lang="en-GB" sz="1600" b="0" i="1" smtClean="0">
                          <a:latin typeface="Cambria Math" panose="02040503050406030204" pitchFamily="18" charset="0"/>
                        </a:rPr>
                        <m:t>=1−</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80&lt;</m:t>
                          </m:r>
                          <m:r>
                            <a:rPr lang="en-GB" sz="1600" b="0" i="1" smtClean="0">
                              <a:latin typeface="Cambria Math" panose="02040503050406030204" pitchFamily="18" charset="0"/>
                            </a:rPr>
                            <m:t>𝑋</m:t>
                          </m:r>
                          <m:r>
                            <a:rPr lang="en-GB" sz="1600" b="0" i="1" smtClean="0">
                              <a:latin typeface="Cambria Math" panose="02040503050406030204" pitchFamily="18" charset="0"/>
                            </a:rPr>
                            <m:t>&lt;106</m:t>
                          </m:r>
                        </m:e>
                      </m:d>
                    </m:oMath>
                    <m:oMath xmlns:m="http://schemas.openxmlformats.org/officeDocument/2006/math">
                      <m:r>
                        <a:rPr lang="en-GB" sz="1600" b="0" i="1" smtClean="0">
                          <a:latin typeface="Cambria Math" panose="02040503050406030204" pitchFamily="18" charset="0"/>
                        </a:rPr>
                        <m:t>=1−0.5642</m:t>
                      </m:r>
                    </m:oMath>
                    <m:oMath xmlns:m="http://schemas.openxmlformats.org/officeDocument/2006/math">
                      <m:r>
                        <a:rPr lang="en-GB" sz="1600" b="0" i="1" smtClean="0">
                          <a:latin typeface="Cambria Math" panose="02040503050406030204" pitchFamily="18" charset="0"/>
                        </a:rPr>
                        <m:t>=0.4358</m:t>
                      </m:r>
                    </m:oMath>
                  </m:oMathPara>
                </a14:m>
                <a:endParaRPr lang="en-GB" sz="1600" dirty="0"/>
              </a:p>
            </p:txBody>
          </p:sp>
        </mc:Choice>
        <mc:Fallback xmlns="">
          <p:sp>
            <p:nvSpPr>
              <p:cNvPr id="46" name="TextBox 45">
                <a:extLst>
                  <a:ext uri="{FF2B5EF4-FFF2-40B4-BE49-F238E27FC236}">
                    <a16:creationId xmlns:a16="http://schemas.microsoft.com/office/drawing/2014/main" id="{CFFB369E-8557-4844-A679-3BB764912F4A}"/>
                  </a:ext>
                </a:extLst>
              </p:cNvPr>
              <p:cNvSpPr txBox="1">
                <a:spLocks noRot="1" noChangeAspect="1" noMove="1" noResize="1" noEditPoints="1" noAdjustHandles="1" noChangeArrowheads="1" noChangeShapeType="1" noTextEdit="1"/>
              </p:cNvSpPr>
              <p:nvPr/>
            </p:nvSpPr>
            <p:spPr>
              <a:xfrm>
                <a:off x="914588" y="4493938"/>
                <a:ext cx="4369048" cy="1569660"/>
              </a:xfrm>
              <a:prstGeom prst="rect">
                <a:avLst/>
              </a:prstGeom>
              <a:blipFill>
                <a:blip r:embed="rId6"/>
                <a:stretch>
                  <a:fillRect l="-697" t="-1163"/>
                </a:stretch>
              </a:blipFill>
            </p:spPr>
            <p:txBody>
              <a:bodyPr/>
              <a:lstStyle/>
              <a:p>
                <a:r>
                  <a:rPr lang="en-GB">
                    <a:noFill/>
                  </a:rPr>
                  <a:t> </a:t>
                </a:r>
              </a:p>
            </p:txBody>
          </p:sp>
        </mc:Fallback>
      </mc:AlternateContent>
      <p:sp>
        <p:nvSpPr>
          <p:cNvPr id="47" name="Rectangle 46">
            <a:extLst>
              <a:ext uri="{FF2B5EF4-FFF2-40B4-BE49-F238E27FC236}">
                <a16:creationId xmlns:a16="http://schemas.microsoft.com/office/drawing/2014/main" id="{20F79E78-3ED5-446A-AE9B-AC458A45C083}"/>
              </a:ext>
            </a:extLst>
          </p:cNvPr>
          <p:cNvSpPr/>
          <p:nvPr/>
        </p:nvSpPr>
        <p:spPr>
          <a:xfrm>
            <a:off x="747232" y="2495550"/>
            <a:ext cx="6225068" cy="12096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Rectangle 47">
            <a:extLst>
              <a:ext uri="{FF2B5EF4-FFF2-40B4-BE49-F238E27FC236}">
                <a16:creationId xmlns:a16="http://schemas.microsoft.com/office/drawing/2014/main" id="{9A4D979E-24C5-453A-83A8-41F52373807A}"/>
              </a:ext>
            </a:extLst>
          </p:cNvPr>
          <p:cNvSpPr/>
          <p:nvPr/>
        </p:nvSpPr>
        <p:spPr>
          <a:xfrm>
            <a:off x="739793" y="3944741"/>
            <a:ext cx="4575157" cy="3796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4FCCF23-C844-4962-A2C7-9671D521945D}"/>
                  </a:ext>
                </a:extLst>
              </p:cNvPr>
              <p:cNvSpPr txBox="1"/>
              <p:nvPr/>
            </p:nvSpPr>
            <p:spPr>
              <a:xfrm>
                <a:off x="2140391" y="5886780"/>
                <a:ext cx="5253958"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b="1" dirty="0"/>
                  <a:t>Froculator Tip</a:t>
                </a:r>
                <a:r>
                  <a:rPr lang="en-GB" sz="1100" dirty="0"/>
                  <a:t>: You will need to switch back to normal calculation mode to do the </a:t>
                </a:r>
                <a14:m>
                  <m:oMath xmlns:m="http://schemas.openxmlformats.org/officeDocument/2006/math">
                    <m:r>
                      <a:rPr lang="en-GB" sz="1100" b="0" i="1" smtClean="0">
                        <a:latin typeface="Cambria Math" panose="02040503050406030204" pitchFamily="18" charset="0"/>
                      </a:rPr>
                      <m:t>1−…</m:t>
                    </m:r>
                  </m:oMath>
                </a14:m>
                <a:r>
                  <a:rPr lang="en-GB" sz="1100" dirty="0"/>
                  <a:t>.</a:t>
                </a:r>
              </a:p>
              <a:p>
                <a:r>
                  <a:rPr lang="en-GB" sz="1100" dirty="0"/>
                  <a:t>Note however that the ANS key will store the last result from the Distribution Mode!</a:t>
                </a:r>
              </a:p>
            </p:txBody>
          </p:sp>
        </mc:Choice>
        <mc:Fallback xmlns="">
          <p:sp>
            <p:nvSpPr>
              <p:cNvPr id="36" name="TextBox 35">
                <a:extLst>
                  <a:ext uri="{FF2B5EF4-FFF2-40B4-BE49-F238E27FC236}">
                    <a16:creationId xmlns:a16="http://schemas.microsoft.com/office/drawing/2014/main" id="{A4FCCF23-C844-4962-A2C7-9671D521945D}"/>
                  </a:ext>
                </a:extLst>
              </p:cNvPr>
              <p:cNvSpPr txBox="1">
                <a:spLocks noRot="1" noChangeAspect="1" noMove="1" noResize="1" noEditPoints="1" noAdjustHandles="1" noChangeArrowheads="1" noChangeShapeType="1" noTextEdit="1"/>
              </p:cNvSpPr>
              <p:nvPr/>
            </p:nvSpPr>
            <p:spPr>
              <a:xfrm>
                <a:off x="2140391" y="5886780"/>
                <a:ext cx="5253958" cy="430887"/>
              </a:xfrm>
              <a:prstGeom prst="rect">
                <a:avLst/>
              </a:prstGeom>
              <a:blipFill>
                <a:blip r:embed="rId7"/>
                <a:stretch>
                  <a:fillRect b="-6757"/>
                </a:stretch>
              </a:blipFill>
            </p:spPr>
            <p:txBody>
              <a:bodyPr/>
              <a:lstStyle/>
              <a:p>
                <a:r>
                  <a:rPr lang="en-GB">
                    <a:noFill/>
                  </a:rPr>
                  <a:t> </a:t>
                </a:r>
              </a:p>
            </p:txBody>
          </p:sp>
        </mc:Fallback>
      </mc:AlternateContent>
      <p:sp>
        <p:nvSpPr>
          <p:cNvPr id="49" name="Rectangle 48">
            <a:extLst>
              <a:ext uri="{FF2B5EF4-FFF2-40B4-BE49-F238E27FC236}">
                <a16:creationId xmlns:a16="http://schemas.microsoft.com/office/drawing/2014/main" id="{69CDDC2F-9762-4AB0-A02B-EF1F7D227C11}"/>
              </a:ext>
            </a:extLst>
          </p:cNvPr>
          <p:cNvSpPr/>
          <p:nvPr/>
        </p:nvSpPr>
        <p:spPr>
          <a:xfrm>
            <a:off x="731646" y="4460415"/>
            <a:ext cx="6975439" cy="1901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132895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 restart="whenNotActive" fill="hold" evtFilter="cancelBubble" nodeType="interactiveSeq">
                <p:stCondLst>
                  <p:cond evt="onClick" delay="0">
                    <p:tgtEl>
                      <p:spTgt spid="4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8"/>
                                        </p:tgtEl>
                                      </p:cBhvr>
                                    </p:animEffect>
                                    <p:set>
                                      <p:cBhvr>
                                        <p:cTn id="1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 restart="whenNotActive" fill="hold" evtFilter="cancelBubble" nodeType="interactiveSeq">
                <p:stCondLst>
                  <p:cond evt="onClick" delay="0">
                    <p:tgtEl>
                      <p:spTgt spid="4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47" grpId="0" animBg="1"/>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8594FC-0FED-4B6A-A51D-C8AF6A3B8870}"/>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DAC8ACA-369A-47A9-B73E-727EC596ED1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7FA21807-824C-40D9-A9A1-F3922AABAE5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A64DFD0-16A8-45DC-87AF-37DC4E90FB74}"/>
                  </a:ext>
                </a:extLst>
              </p:cNvPr>
              <p:cNvSpPr txBox="1"/>
              <p:nvPr/>
            </p:nvSpPr>
            <p:spPr>
              <a:xfrm>
                <a:off x="447862" y="887912"/>
                <a:ext cx="8084577"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criteria for joining Mensa is an IQ of at least 131.</a:t>
                </a:r>
              </a:p>
              <a:p>
                <a:r>
                  <a:rPr lang="en-GB" dirty="0"/>
                  <a:t>Assuming that IQ has the distribution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for a population, determine:</a:t>
                </a:r>
              </a:p>
              <a:p>
                <a:pPr marL="342900" indent="-342900">
                  <a:buAutoNum type="alphaLcParenR"/>
                </a:pPr>
                <a:r>
                  <a:rPr lang="en-GB" dirty="0"/>
                  <a:t>What percentage of people are eligible to join Mensa.</a:t>
                </a:r>
              </a:p>
              <a:p>
                <a:pPr marL="342900" indent="-342900">
                  <a:buAutoNum type="alphaLcParenR"/>
                </a:pPr>
                <a:r>
                  <a:rPr lang="en-GB" dirty="0"/>
                  <a:t>If 30 adults are randomly chosen, the probability that at least 3 of them will be eligible to join. </a:t>
                </a:r>
                <a:r>
                  <a:rPr lang="en-GB" sz="1200" dirty="0"/>
                  <a:t>(Hint: Binomial distribution?)</a:t>
                </a:r>
              </a:p>
            </p:txBody>
          </p:sp>
        </mc:Choice>
        <mc:Fallback xmlns="">
          <p:sp>
            <p:nvSpPr>
              <p:cNvPr id="5" name="TextBox 4">
                <a:extLst>
                  <a:ext uri="{FF2B5EF4-FFF2-40B4-BE49-F238E27FC236}">
                    <a16:creationId xmlns:a16="http://schemas.microsoft.com/office/drawing/2014/main" id="{EA64DFD0-16A8-45DC-87AF-37DC4E90FB74}"/>
                  </a:ext>
                </a:extLst>
              </p:cNvPr>
              <p:cNvSpPr txBox="1">
                <a:spLocks noRot="1" noChangeAspect="1" noMove="1" noResize="1" noEditPoints="1" noAdjustHandles="1" noChangeArrowheads="1" noChangeShapeType="1" noTextEdit="1"/>
              </p:cNvSpPr>
              <p:nvPr/>
            </p:nvSpPr>
            <p:spPr>
              <a:xfrm>
                <a:off x="447862" y="887912"/>
                <a:ext cx="8084577" cy="1477328"/>
              </a:xfrm>
              <a:prstGeom prst="rect">
                <a:avLst/>
              </a:prstGeom>
              <a:blipFill>
                <a:blip r:embed="rId2"/>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24E4DB9-A60C-48AC-A59B-0051AEC34298}"/>
                  </a:ext>
                </a:extLst>
              </p:cNvPr>
              <p:cNvSpPr txBox="1"/>
              <p:nvPr/>
            </p:nvSpPr>
            <p:spPr>
              <a:xfrm>
                <a:off x="683568" y="2708920"/>
                <a:ext cx="6336704" cy="258532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≥131</m:t>
                          </m:r>
                        </m:e>
                      </m:d>
                      <m:r>
                        <a:rPr lang="en-GB" b="0" i="1" smtClean="0">
                          <a:latin typeface="Cambria Math" panose="02040503050406030204" pitchFamily="18" charset="0"/>
                        </a:rPr>
                        <m:t>=0.01938 </m:t>
                      </m:r>
                      <m:d>
                        <m:dPr>
                          <m:ctrlPr>
                            <a:rPr lang="en-GB" b="0" i="1" smtClean="0">
                              <a:latin typeface="Cambria Math" panose="02040503050406030204" pitchFamily="18" charset="0"/>
                            </a:rPr>
                          </m:ctrlPr>
                        </m:dPr>
                        <m:e>
                          <m:r>
                            <a:rPr lang="en-GB" b="0" i="1" smtClean="0">
                              <a:latin typeface="Cambria Math" panose="02040503050406030204" pitchFamily="18" charset="0"/>
                            </a:rPr>
                            <m:t>4</m:t>
                          </m:r>
                          <m:r>
                            <a:rPr lang="en-GB" b="0" i="1" smtClean="0">
                              <a:latin typeface="Cambria Math" panose="02040503050406030204" pitchFamily="18" charset="0"/>
                            </a:rPr>
                            <m:t>𝑠𝑓</m:t>
                          </m:r>
                        </m:e>
                      </m:d>
                    </m:oMath>
                  </m:oMathPara>
                </a14:m>
                <a:endParaRPr lang="en-GB" b="0" dirty="0"/>
              </a:p>
              <a:p>
                <a:endParaRPr lang="en-GB" dirty="0"/>
              </a:p>
              <a:p>
                <a:r>
                  <a:rPr lang="en-GB" dirty="0"/>
                  <a:t>Let </a:t>
                </a:r>
                <a14:m>
                  <m:oMath xmlns:m="http://schemas.openxmlformats.org/officeDocument/2006/math">
                    <m:r>
                      <a:rPr lang="en-GB" b="0" i="1" smtClean="0">
                        <a:latin typeface="Cambria Math" panose="02040503050406030204" pitchFamily="18" charset="0"/>
                      </a:rPr>
                      <m:t>𝑌</m:t>
                    </m:r>
                  </m:oMath>
                </a14:m>
                <a:r>
                  <a:rPr lang="en-GB" dirty="0"/>
                  <a:t> be the number of adults among 30 who are eligible to join.</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(30, 0.0193827)</m:t>
                      </m:r>
                    </m:oMath>
                  </m:oMathPara>
                </a14:m>
                <a:endParaRPr lang="en-GB"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≥3</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≤2</m:t>
                          </m:r>
                        </m:e>
                      </m:d>
                    </m:oMath>
                    <m:oMath xmlns:m="http://schemas.openxmlformats.org/officeDocument/2006/math">
                      <m:r>
                        <a:rPr lang="en-GB" b="0" i="1" smtClean="0">
                          <a:latin typeface="Cambria Math" panose="02040503050406030204" pitchFamily="18" charset="0"/>
                        </a:rPr>
                        <m:t>=1−0.979986</m:t>
                      </m:r>
                    </m:oMath>
                    <m:oMath xmlns:m="http://schemas.openxmlformats.org/officeDocument/2006/math">
                      <m:r>
                        <a:rPr lang="en-GB" b="0" i="1" smtClean="0">
                          <a:latin typeface="Cambria Math" panose="02040503050406030204" pitchFamily="18" charset="0"/>
                        </a:rPr>
                        <m:t>=0.02001 (4</m:t>
                      </m:r>
                      <m:r>
                        <a:rPr lang="en-GB" b="0" i="1" smtClean="0">
                          <a:latin typeface="Cambria Math" panose="02040503050406030204" pitchFamily="18" charset="0"/>
                        </a:rPr>
                        <m:t>𝑠𝑓</m:t>
                      </m:r>
                      <m:r>
                        <a:rPr lang="en-GB" b="0" i="1" smtClean="0">
                          <a:latin typeface="Cambria Math" panose="02040503050406030204" pitchFamily="18" charset="0"/>
                        </a:rPr>
                        <m:t>)</m:t>
                      </m:r>
                    </m:oMath>
                  </m:oMathPara>
                </a14:m>
                <a:endParaRPr lang="en-GB" dirty="0"/>
              </a:p>
              <a:p>
                <a:endParaRPr lang="en-GB" dirty="0"/>
              </a:p>
            </p:txBody>
          </p:sp>
        </mc:Choice>
        <mc:Fallback xmlns="">
          <p:sp>
            <p:nvSpPr>
              <p:cNvPr id="6" name="TextBox 5">
                <a:extLst>
                  <a:ext uri="{FF2B5EF4-FFF2-40B4-BE49-F238E27FC236}">
                    <a16:creationId xmlns:a16="http://schemas.microsoft.com/office/drawing/2014/main" id="{D24E4DB9-A60C-48AC-A59B-0051AEC34298}"/>
                  </a:ext>
                </a:extLst>
              </p:cNvPr>
              <p:cNvSpPr txBox="1">
                <a:spLocks noRot="1" noChangeAspect="1" noMove="1" noResize="1" noEditPoints="1" noAdjustHandles="1" noChangeArrowheads="1" noChangeShapeType="1" noTextEdit="1"/>
              </p:cNvSpPr>
              <p:nvPr/>
            </p:nvSpPr>
            <p:spPr>
              <a:xfrm>
                <a:off x="683568" y="2708920"/>
                <a:ext cx="6336704" cy="2585323"/>
              </a:xfrm>
              <a:prstGeom prst="rect">
                <a:avLst/>
              </a:prstGeom>
              <a:blipFill>
                <a:blip r:embed="rId3"/>
                <a:stretch>
                  <a:fillRect l="-769"/>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2075A3BF-1551-48ED-A10D-18FD5C5559E1}"/>
              </a:ext>
            </a:extLst>
          </p:cNvPr>
          <p:cNvSpPr txBox="1"/>
          <p:nvPr/>
        </p:nvSpPr>
        <p:spPr>
          <a:xfrm>
            <a:off x="6639480" y="3722824"/>
            <a:ext cx="2419459" cy="954107"/>
          </a:xfrm>
          <a:prstGeom prst="rect">
            <a:avLst/>
          </a:prstGeom>
          <a:noFill/>
        </p:spPr>
        <p:txBody>
          <a:bodyPr wrap="square" rtlCol="0">
            <a:spAutoFit/>
          </a:bodyPr>
          <a:lstStyle/>
          <a:p>
            <a:r>
              <a:rPr lang="en-GB" sz="1400" b="1" dirty="0" err="1"/>
              <a:t>Froculator</a:t>
            </a:r>
            <a:r>
              <a:rPr lang="en-GB" sz="1400" b="1" dirty="0"/>
              <a:t> Note</a:t>
            </a:r>
            <a:r>
              <a:rPr lang="en-GB" sz="1400" dirty="0"/>
              <a:t>: You absolutely can’t use tables in a formula booklet here. You’ll need to use a calculator.</a:t>
            </a:r>
          </a:p>
        </p:txBody>
      </p:sp>
      <p:cxnSp>
        <p:nvCxnSpPr>
          <p:cNvPr id="9" name="Straight Arrow Connector 8">
            <a:extLst>
              <a:ext uri="{FF2B5EF4-FFF2-40B4-BE49-F238E27FC236}">
                <a16:creationId xmlns:a16="http://schemas.microsoft.com/office/drawing/2014/main" id="{83294F82-4D70-4413-B47E-D2DD32252E5B}"/>
              </a:ext>
            </a:extLst>
          </p:cNvPr>
          <p:cNvCxnSpPr/>
          <p:nvPr/>
        </p:nvCxnSpPr>
        <p:spPr>
          <a:xfrm flipH="1" flipV="1">
            <a:off x="6134986" y="3689498"/>
            <a:ext cx="453238" cy="315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BFA59395-5495-4E1B-AF15-D16CB5BD74C1}"/>
              </a:ext>
            </a:extLst>
          </p:cNvPr>
          <p:cNvSpPr/>
          <p:nvPr/>
        </p:nvSpPr>
        <p:spPr>
          <a:xfrm>
            <a:off x="322982" y="2728306"/>
            <a:ext cx="251576"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 name="Rectangle 10">
            <a:extLst>
              <a:ext uri="{FF2B5EF4-FFF2-40B4-BE49-F238E27FC236}">
                <a16:creationId xmlns:a16="http://schemas.microsoft.com/office/drawing/2014/main" id="{BFA59395-5495-4E1B-AF15-D16CB5BD74C1}"/>
              </a:ext>
            </a:extLst>
          </p:cNvPr>
          <p:cNvSpPr/>
          <p:nvPr/>
        </p:nvSpPr>
        <p:spPr>
          <a:xfrm>
            <a:off x="322982" y="3284984"/>
            <a:ext cx="251576"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2" name="Rectangle 11">
            <a:extLst>
              <a:ext uri="{FF2B5EF4-FFF2-40B4-BE49-F238E27FC236}">
                <a16:creationId xmlns:a16="http://schemas.microsoft.com/office/drawing/2014/main" id="{20F79E78-3ED5-446A-AE9B-AC458A45C083}"/>
              </a:ext>
            </a:extLst>
          </p:cNvPr>
          <p:cNvSpPr/>
          <p:nvPr/>
        </p:nvSpPr>
        <p:spPr>
          <a:xfrm>
            <a:off x="574558" y="2721389"/>
            <a:ext cx="8394874" cy="384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20F79E78-3ED5-446A-AE9B-AC458A45C083}"/>
              </a:ext>
            </a:extLst>
          </p:cNvPr>
          <p:cNvSpPr/>
          <p:nvPr/>
        </p:nvSpPr>
        <p:spPr>
          <a:xfrm>
            <a:off x="564213" y="3284984"/>
            <a:ext cx="8405219" cy="1719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409004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40-41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2551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41"/>
          <p:cNvSpPr/>
          <p:nvPr/>
        </p:nvSpPr>
        <p:spPr>
          <a:xfrm>
            <a:off x="4767263" y="4274343"/>
            <a:ext cx="385762" cy="330995"/>
          </a:xfrm>
          <a:custGeom>
            <a:avLst/>
            <a:gdLst>
              <a:gd name="connsiteX0" fmla="*/ 0 w 400050"/>
              <a:gd name="connsiteY0" fmla="*/ 338138 h 338138"/>
              <a:gd name="connsiteX1" fmla="*/ 385762 w 400050"/>
              <a:gd name="connsiteY1" fmla="*/ 338138 h 338138"/>
              <a:gd name="connsiteX2" fmla="*/ 400050 w 400050"/>
              <a:gd name="connsiteY2" fmla="*/ 0 h 338138"/>
              <a:gd name="connsiteX3" fmla="*/ 271462 w 400050"/>
              <a:gd name="connsiteY3" fmla="*/ 119063 h 338138"/>
              <a:gd name="connsiteX4" fmla="*/ 219075 w 400050"/>
              <a:gd name="connsiteY4" fmla="*/ 171450 h 338138"/>
              <a:gd name="connsiteX5" fmla="*/ 128587 w 400050"/>
              <a:gd name="connsiteY5" fmla="*/ 242888 h 338138"/>
              <a:gd name="connsiteX6" fmla="*/ 0 w 400050"/>
              <a:gd name="connsiteY6" fmla="*/ 338138 h 338138"/>
              <a:gd name="connsiteX0" fmla="*/ 0 w 400050"/>
              <a:gd name="connsiteY0" fmla="*/ 338138 h 338138"/>
              <a:gd name="connsiteX1" fmla="*/ 385762 w 400050"/>
              <a:gd name="connsiteY1" fmla="*/ 338138 h 338138"/>
              <a:gd name="connsiteX2" fmla="*/ 400050 w 400050"/>
              <a:gd name="connsiteY2" fmla="*/ 0 h 338138"/>
              <a:gd name="connsiteX3" fmla="*/ 271462 w 400050"/>
              <a:gd name="connsiteY3" fmla="*/ 119063 h 338138"/>
              <a:gd name="connsiteX4" fmla="*/ 219075 w 400050"/>
              <a:gd name="connsiteY4" fmla="*/ 171450 h 338138"/>
              <a:gd name="connsiteX5" fmla="*/ 128587 w 400050"/>
              <a:gd name="connsiteY5" fmla="*/ 242888 h 338138"/>
              <a:gd name="connsiteX6" fmla="*/ 61912 w 400050"/>
              <a:gd name="connsiteY6" fmla="*/ 297656 h 338138"/>
              <a:gd name="connsiteX7" fmla="*/ 0 w 400050"/>
              <a:gd name="connsiteY7" fmla="*/ 338138 h 338138"/>
              <a:gd name="connsiteX0" fmla="*/ 0 w 400050"/>
              <a:gd name="connsiteY0" fmla="*/ 338138 h 338138"/>
              <a:gd name="connsiteX1" fmla="*/ 385762 w 400050"/>
              <a:gd name="connsiteY1" fmla="*/ 338138 h 338138"/>
              <a:gd name="connsiteX2" fmla="*/ 400050 w 400050"/>
              <a:gd name="connsiteY2" fmla="*/ 0 h 338138"/>
              <a:gd name="connsiteX3" fmla="*/ 271462 w 400050"/>
              <a:gd name="connsiteY3" fmla="*/ 119063 h 338138"/>
              <a:gd name="connsiteX4" fmla="*/ 219075 w 400050"/>
              <a:gd name="connsiteY4" fmla="*/ 171450 h 338138"/>
              <a:gd name="connsiteX5" fmla="*/ 128587 w 400050"/>
              <a:gd name="connsiteY5" fmla="*/ 242888 h 338138"/>
              <a:gd name="connsiteX6" fmla="*/ 40480 w 400050"/>
              <a:gd name="connsiteY6" fmla="*/ 280987 h 338138"/>
              <a:gd name="connsiteX7" fmla="*/ 0 w 400050"/>
              <a:gd name="connsiteY7" fmla="*/ 338138 h 338138"/>
              <a:gd name="connsiteX0" fmla="*/ 0 w 400050"/>
              <a:gd name="connsiteY0" fmla="*/ 338138 h 338138"/>
              <a:gd name="connsiteX1" fmla="*/ 385762 w 400050"/>
              <a:gd name="connsiteY1" fmla="*/ 338138 h 338138"/>
              <a:gd name="connsiteX2" fmla="*/ 400050 w 400050"/>
              <a:gd name="connsiteY2" fmla="*/ 0 h 338138"/>
              <a:gd name="connsiteX3" fmla="*/ 271462 w 400050"/>
              <a:gd name="connsiteY3" fmla="*/ 119063 h 338138"/>
              <a:gd name="connsiteX4" fmla="*/ 219075 w 400050"/>
              <a:gd name="connsiteY4" fmla="*/ 171450 h 338138"/>
              <a:gd name="connsiteX5" fmla="*/ 128587 w 400050"/>
              <a:gd name="connsiteY5" fmla="*/ 242888 h 338138"/>
              <a:gd name="connsiteX6" fmla="*/ 9524 w 400050"/>
              <a:gd name="connsiteY6" fmla="*/ 288131 h 338138"/>
              <a:gd name="connsiteX7" fmla="*/ 0 w 400050"/>
              <a:gd name="connsiteY7" fmla="*/ 338138 h 338138"/>
              <a:gd name="connsiteX0" fmla="*/ 0 w 385762"/>
              <a:gd name="connsiteY0" fmla="*/ 330995 h 330995"/>
              <a:gd name="connsiteX1" fmla="*/ 385762 w 385762"/>
              <a:gd name="connsiteY1" fmla="*/ 330995 h 330995"/>
              <a:gd name="connsiteX2" fmla="*/ 385762 w 385762"/>
              <a:gd name="connsiteY2" fmla="*/ 0 h 330995"/>
              <a:gd name="connsiteX3" fmla="*/ 271462 w 385762"/>
              <a:gd name="connsiteY3" fmla="*/ 111920 h 330995"/>
              <a:gd name="connsiteX4" fmla="*/ 219075 w 385762"/>
              <a:gd name="connsiteY4" fmla="*/ 164307 h 330995"/>
              <a:gd name="connsiteX5" fmla="*/ 128587 w 385762"/>
              <a:gd name="connsiteY5" fmla="*/ 235745 h 330995"/>
              <a:gd name="connsiteX6" fmla="*/ 9524 w 385762"/>
              <a:gd name="connsiteY6" fmla="*/ 280988 h 330995"/>
              <a:gd name="connsiteX7" fmla="*/ 0 w 385762"/>
              <a:gd name="connsiteY7" fmla="*/ 330995 h 33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762" h="330995">
                <a:moveTo>
                  <a:pt x="0" y="330995"/>
                </a:moveTo>
                <a:lnTo>
                  <a:pt x="385762" y="330995"/>
                </a:lnTo>
                <a:lnTo>
                  <a:pt x="385762" y="0"/>
                </a:lnTo>
                <a:lnTo>
                  <a:pt x="271462" y="111920"/>
                </a:lnTo>
                <a:lnTo>
                  <a:pt x="219075" y="164307"/>
                </a:lnTo>
                <a:lnTo>
                  <a:pt x="128587" y="235745"/>
                </a:lnTo>
                <a:lnTo>
                  <a:pt x="9524" y="280988"/>
                </a:lnTo>
                <a:lnTo>
                  <a:pt x="0" y="3309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152109" y="3871913"/>
            <a:ext cx="248566" cy="735806"/>
          </a:xfrm>
          <a:custGeom>
            <a:avLst/>
            <a:gdLst>
              <a:gd name="connsiteX0" fmla="*/ 30519 w 240069"/>
              <a:gd name="connsiteY0" fmla="*/ 728662 h 754978"/>
              <a:gd name="connsiteX1" fmla="*/ 235307 w 240069"/>
              <a:gd name="connsiteY1" fmla="*/ 733425 h 754978"/>
              <a:gd name="connsiteX2" fmla="*/ 240069 w 240069"/>
              <a:gd name="connsiteY2" fmla="*/ 0 h 754978"/>
              <a:gd name="connsiteX3" fmla="*/ 116244 w 240069"/>
              <a:gd name="connsiteY3" fmla="*/ 209550 h 754978"/>
              <a:gd name="connsiteX4" fmla="*/ 1944 w 240069"/>
              <a:gd name="connsiteY4" fmla="*/ 390525 h 754978"/>
              <a:gd name="connsiteX5" fmla="*/ 30519 w 240069"/>
              <a:gd name="connsiteY5" fmla="*/ 728662 h 754978"/>
              <a:gd name="connsiteX0" fmla="*/ 23550 w 245006"/>
              <a:gd name="connsiteY0" fmla="*/ 731043 h 756711"/>
              <a:gd name="connsiteX1" fmla="*/ 240244 w 245006"/>
              <a:gd name="connsiteY1" fmla="*/ 733425 h 756711"/>
              <a:gd name="connsiteX2" fmla="*/ 245006 w 245006"/>
              <a:gd name="connsiteY2" fmla="*/ 0 h 756711"/>
              <a:gd name="connsiteX3" fmla="*/ 121181 w 245006"/>
              <a:gd name="connsiteY3" fmla="*/ 209550 h 756711"/>
              <a:gd name="connsiteX4" fmla="*/ 6881 w 245006"/>
              <a:gd name="connsiteY4" fmla="*/ 390525 h 756711"/>
              <a:gd name="connsiteX5" fmla="*/ 23550 w 245006"/>
              <a:gd name="connsiteY5" fmla="*/ 731043 h 756711"/>
              <a:gd name="connsiteX0" fmla="*/ 16872 w 238328"/>
              <a:gd name="connsiteY0" fmla="*/ 731043 h 756711"/>
              <a:gd name="connsiteX1" fmla="*/ 233566 w 238328"/>
              <a:gd name="connsiteY1" fmla="*/ 733425 h 756711"/>
              <a:gd name="connsiteX2" fmla="*/ 238328 w 238328"/>
              <a:gd name="connsiteY2" fmla="*/ 0 h 756711"/>
              <a:gd name="connsiteX3" fmla="*/ 114503 w 238328"/>
              <a:gd name="connsiteY3" fmla="*/ 209550 h 756711"/>
              <a:gd name="connsiteX4" fmla="*/ 203 w 238328"/>
              <a:gd name="connsiteY4" fmla="*/ 390525 h 756711"/>
              <a:gd name="connsiteX5" fmla="*/ 16872 w 238328"/>
              <a:gd name="connsiteY5" fmla="*/ 731043 h 756711"/>
              <a:gd name="connsiteX0" fmla="*/ 3143 w 250792"/>
              <a:gd name="connsiteY0" fmla="*/ 735806 h 760267"/>
              <a:gd name="connsiteX1" fmla="*/ 246030 w 250792"/>
              <a:gd name="connsiteY1" fmla="*/ 733425 h 760267"/>
              <a:gd name="connsiteX2" fmla="*/ 250792 w 250792"/>
              <a:gd name="connsiteY2" fmla="*/ 0 h 760267"/>
              <a:gd name="connsiteX3" fmla="*/ 126967 w 250792"/>
              <a:gd name="connsiteY3" fmla="*/ 209550 h 760267"/>
              <a:gd name="connsiteX4" fmla="*/ 12667 w 250792"/>
              <a:gd name="connsiteY4" fmla="*/ 390525 h 760267"/>
              <a:gd name="connsiteX5" fmla="*/ 3143 w 250792"/>
              <a:gd name="connsiteY5" fmla="*/ 735806 h 760267"/>
              <a:gd name="connsiteX0" fmla="*/ 51 w 247700"/>
              <a:gd name="connsiteY0" fmla="*/ 735806 h 760267"/>
              <a:gd name="connsiteX1" fmla="*/ 242938 w 247700"/>
              <a:gd name="connsiteY1" fmla="*/ 733425 h 760267"/>
              <a:gd name="connsiteX2" fmla="*/ 247700 w 247700"/>
              <a:gd name="connsiteY2" fmla="*/ 0 h 760267"/>
              <a:gd name="connsiteX3" fmla="*/ 123875 w 247700"/>
              <a:gd name="connsiteY3" fmla="*/ 209550 h 760267"/>
              <a:gd name="connsiteX4" fmla="*/ 9575 w 247700"/>
              <a:gd name="connsiteY4" fmla="*/ 390525 h 760267"/>
              <a:gd name="connsiteX5" fmla="*/ 51 w 247700"/>
              <a:gd name="connsiteY5" fmla="*/ 735806 h 760267"/>
              <a:gd name="connsiteX0" fmla="*/ 51 w 247700"/>
              <a:gd name="connsiteY0" fmla="*/ 735806 h 735806"/>
              <a:gd name="connsiteX1" fmla="*/ 242938 w 247700"/>
              <a:gd name="connsiteY1" fmla="*/ 733425 h 735806"/>
              <a:gd name="connsiteX2" fmla="*/ 247700 w 247700"/>
              <a:gd name="connsiteY2" fmla="*/ 0 h 735806"/>
              <a:gd name="connsiteX3" fmla="*/ 123875 w 247700"/>
              <a:gd name="connsiteY3" fmla="*/ 209550 h 735806"/>
              <a:gd name="connsiteX4" fmla="*/ 9575 w 247700"/>
              <a:gd name="connsiteY4" fmla="*/ 390525 h 735806"/>
              <a:gd name="connsiteX5" fmla="*/ 51 w 247700"/>
              <a:gd name="connsiteY5" fmla="*/ 735806 h 735806"/>
              <a:gd name="connsiteX0" fmla="*/ 917 w 248566"/>
              <a:gd name="connsiteY0" fmla="*/ 735806 h 735806"/>
              <a:gd name="connsiteX1" fmla="*/ 243804 w 248566"/>
              <a:gd name="connsiteY1" fmla="*/ 733425 h 735806"/>
              <a:gd name="connsiteX2" fmla="*/ 248566 w 248566"/>
              <a:gd name="connsiteY2" fmla="*/ 0 h 735806"/>
              <a:gd name="connsiteX3" fmla="*/ 124741 w 248566"/>
              <a:gd name="connsiteY3" fmla="*/ 209550 h 735806"/>
              <a:gd name="connsiteX4" fmla="*/ 916 w 248566"/>
              <a:gd name="connsiteY4" fmla="*/ 402431 h 735806"/>
              <a:gd name="connsiteX5" fmla="*/ 917 w 248566"/>
              <a:gd name="connsiteY5" fmla="*/ 7358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566" h="735806">
                <a:moveTo>
                  <a:pt x="917" y="735806"/>
                </a:moveTo>
                <a:cubicBezTo>
                  <a:pt x="89817" y="726281"/>
                  <a:pt x="175541" y="731837"/>
                  <a:pt x="243804" y="733425"/>
                </a:cubicBezTo>
                <a:cubicBezTo>
                  <a:pt x="245391" y="488950"/>
                  <a:pt x="246979" y="244475"/>
                  <a:pt x="248566" y="0"/>
                </a:cubicBezTo>
                <a:lnTo>
                  <a:pt x="124741" y="209550"/>
                </a:lnTo>
                <a:lnTo>
                  <a:pt x="916" y="402431"/>
                </a:lnTo>
                <a:cubicBezTo>
                  <a:pt x="-671" y="518318"/>
                  <a:pt x="123" y="647700"/>
                  <a:pt x="917" y="73580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1247775" y="4919663"/>
            <a:ext cx="11477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7763" h="881062">
                <a:moveTo>
                  <a:pt x="1138238" y="881062"/>
                </a:moveTo>
                <a:lnTo>
                  <a:pt x="1147763" y="638175"/>
                </a:lnTo>
                <a:lnTo>
                  <a:pt x="1071563" y="566737"/>
                </a:lnTo>
                <a:lnTo>
                  <a:pt x="990600"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113823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Inverse Normal Distribution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45660" y="800655"/>
            <a:ext cx="7920880" cy="923330"/>
          </a:xfrm>
          <a:prstGeom prst="rect">
            <a:avLst/>
          </a:prstGeom>
          <a:noFill/>
        </p:spPr>
        <p:txBody>
          <a:bodyPr wrap="square" rtlCol="0">
            <a:spAutoFit/>
          </a:bodyPr>
          <a:lstStyle/>
          <a:p>
            <a:r>
              <a:rPr lang="en-GB" dirty="0"/>
              <a:t>We now know how to use a calculator to value of the variable to obtain a probability. But we might want to do the reverse: given a probability of being in a region, how do we find the value of the boundary?</a:t>
            </a:r>
          </a:p>
        </p:txBody>
      </p:sp>
      <mc:AlternateContent xmlns:mc="http://schemas.openxmlformats.org/markup-compatibility/2006" xmlns:a14="http://schemas.microsoft.com/office/drawing/2010/main">
        <mc:Choice Requires="a14">
          <p:sp>
            <p:nvSpPr>
              <p:cNvPr id="8" name="TextBox 7"/>
              <p:cNvSpPr txBox="1"/>
              <p:nvPr/>
            </p:nvSpPr>
            <p:spPr>
              <a:xfrm>
                <a:off x="495182" y="1977721"/>
                <a:ext cx="3600400"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t>
                </a:r>
                <a14:m>
                  <m:oMath xmlns:m="http://schemas.openxmlformats.org/officeDocument/2006/math">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𝑁</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20,3</m:t>
                            </m:r>
                          </m:e>
                          <m:sup>
                            <m:r>
                              <a:rPr lang="en-GB" sz="1400" b="0" i="1" smtClean="0">
                                <a:latin typeface="Cambria Math" panose="02040503050406030204" pitchFamily="18" charset="0"/>
                              </a:rPr>
                              <m:t>2</m:t>
                            </m:r>
                          </m:sup>
                        </m:sSup>
                      </m:e>
                    </m:d>
                  </m:oMath>
                </a14:m>
                <a:r>
                  <a:rPr lang="en-GB" sz="1400" dirty="0"/>
                  <a:t>. Find, correct to two decimal places, the values of </a:t>
                </a:r>
                <a14:m>
                  <m:oMath xmlns:m="http://schemas.openxmlformats.org/officeDocument/2006/math">
                    <m:r>
                      <a:rPr lang="en-GB" sz="1400" b="0" i="1" smtClean="0">
                        <a:latin typeface="Cambria Math" panose="02040503050406030204" pitchFamily="18" charset="0"/>
                      </a:rPr>
                      <m:t>𝑎</m:t>
                    </m:r>
                  </m:oMath>
                </a14:m>
                <a:r>
                  <a:rPr lang="en-GB" sz="1400" dirty="0"/>
                  <a:t> such that:</a:t>
                </a:r>
              </a:p>
              <a:p>
                <a:pPr marL="342900" indent="-342900">
                  <a:buAutoNum type="alphaLcPeriod"/>
                </a:pPr>
                <a:r>
                  <a:rPr lang="en-GB" sz="1400" b="0" dirty="0"/>
                  <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r>
                      <a:rPr lang="en-GB" sz="1400" b="0" i="1" smtClean="0">
                        <a:latin typeface="Cambria Math" panose="02040503050406030204" pitchFamily="18" charset="0"/>
                      </a:rPr>
                      <m:t>=0.75</m:t>
                    </m:r>
                  </m:oMath>
                </a14:m>
                <a:endParaRPr lang="en-GB" sz="1400" dirty="0"/>
              </a:p>
              <a:p>
                <a:pPr marL="342900" indent="-342900">
                  <a:buAutoNum type="alphaLcPeriod"/>
                </a:pPr>
                <a:r>
                  <a:rPr lang="en-GB" sz="1400" dirty="0"/>
                  <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&gt;</m:t>
                        </m:r>
                        <m:r>
                          <a:rPr lang="en-GB" sz="1400" b="0" i="1" smtClean="0">
                            <a:latin typeface="Cambria Math" panose="02040503050406030204" pitchFamily="18" charset="0"/>
                          </a:rPr>
                          <m:t>𝑎</m:t>
                        </m:r>
                      </m:e>
                    </m:d>
                    <m:r>
                      <a:rPr lang="en-GB" sz="1400" b="0" i="1" smtClean="0">
                        <a:latin typeface="Cambria Math" panose="02040503050406030204" pitchFamily="18" charset="0"/>
                      </a:rPr>
                      <m:t>=0.4</m:t>
                    </m:r>
                  </m:oMath>
                </a14:m>
                <a:endParaRPr lang="en-GB" sz="1400" dirty="0"/>
              </a:p>
              <a:p>
                <a:pPr marL="342900" indent="-342900">
                  <a:buAutoNum type="alphaLcPeriod"/>
                </a:pPr>
                <a:r>
                  <a:rPr lang="en-GB" sz="1400" dirty="0"/>
                  <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16&lt;</m:t>
                        </m:r>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r>
                      <a:rPr lang="en-GB" sz="1400" b="0" i="1" smtClean="0">
                        <a:latin typeface="Cambria Math" panose="02040503050406030204" pitchFamily="18" charset="0"/>
                      </a:rPr>
                      <m:t>=0.3</m:t>
                    </m:r>
                  </m:oMath>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495182" y="1977721"/>
                <a:ext cx="3600400" cy="116955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39198" y="3340367"/>
                <a:ext cx="3096344" cy="1200329"/>
              </a:xfrm>
              <a:prstGeom prst="rect">
                <a:avLst/>
              </a:prstGeom>
              <a:noFill/>
            </p:spPr>
            <p:txBody>
              <a:bodyPr wrap="square" rtlCol="0">
                <a:spAutoFit/>
              </a:bodyPr>
              <a:lstStyle/>
              <a:p>
                <a:pPr marL="342900" indent="-342900">
                  <a:buAutoNum type="arabicPeriod"/>
                </a:pPr>
                <a:r>
                  <a:rPr lang="en-GB" sz="1200" dirty="0"/>
                  <a:t>MODE </a:t>
                </a:r>
                <a14:m>
                  <m:oMath xmlns:m="http://schemas.openxmlformats.org/officeDocument/2006/math">
                    <m:r>
                      <a:rPr lang="en-GB" sz="1200" b="0" i="1" smtClean="0">
                        <a:latin typeface="Cambria Math" panose="02040503050406030204" pitchFamily="18" charset="0"/>
                      </a:rPr>
                      <m:t>→</m:t>
                    </m:r>
                  </m:oMath>
                </a14:m>
                <a:r>
                  <a:rPr lang="en-GB" sz="1200" dirty="0"/>
                  <a:t> Distributions</a:t>
                </a:r>
              </a:p>
              <a:p>
                <a:pPr marL="342900" indent="-342900">
                  <a:buAutoNum type="arabicPeriod"/>
                </a:pPr>
                <a:r>
                  <a:rPr lang="en-GB" sz="1200" dirty="0"/>
                  <a:t>Choose ‘Inverse Normal’.</a:t>
                </a:r>
              </a:p>
              <a:p>
                <a:pPr marL="342900" indent="-342900">
                  <a:buAutoNum type="arabicPeriod"/>
                </a:pPr>
                <a:r>
                  <a:rPr lang="en-GB" sz="1200" dirty="0"/>
                  <a:t>Put the area as 0.75 (this is the area </a:t>
                </a:r>
                <a:r>
                  <a:rPr lang="en-GB" sz="1200" u="sng" dirty="0"/>
                  <a:t>up to</a:t>
                </a:r>
                <a:r>
                  <a:rPr lang="en-GB" sz="1200" dirty="0"/>
                  <a:t> the </a:t>
                </a:r>
                <a14:m>
                  <m:oMath xmlns:m="http://schemas.openxmlformats.org/officeDocument/2006/math">
                    <m:r>
                      <a:rPr lang="en-GB" sz="1200" b="0" i="1" smtClean="0">
                        <a:latin typeface="Cambria Math" panose="02040503050406030204" pitchFamily="18" charset="0"/>
                      </a:rPr>
                      <m:t>𝑎</m:t>
                    </m:r>
                  </m:oMath>
                </a14:m>
                <a:r>
                  <a:rPr lang="en-GB" sz="1200" dirty="0"/>
                  <a:t> value to determine). Put </a:t>
                </a:r>
                <a14:m>
                  <m:oMath xmlns:m="http://schemas.openxmlformats.org/officeDocument/2006/math">
                    <m:r>
                      <a:rPr lang="en-GB" sz="1200" b="0" i="1" smtClean="0">
                        <a:latin typeface="Cambria Math" panose="02040503050406030204" pitchFamily="18" charset="0"/>
                      </a:rPr>
                      <m:t>𝜇</m:t>
                    </m:r>
                    <m:r>
                      <a:rPr lang="en-GB" sz="1200" b="0" i="1" smtClean="0">
                        <a:latin typeface="Cambria Math" panose="02040503050406030204" pitchFamily="18" charset="0"/>
                      </a:rPr>
                      <m:t>=20</m:t>
                    </m:r>
                  </m:oMath>
                </a14:m>
                <a:r>
                  <a:rPr lang="en-GB" sz="1200" dirty="0"/>
                  <a:t> and </a:t>
                </a:r>
                <a14:m>
                  <m:oMath xmlns:m="http://schemas.openxmlformats.org/officeDocument/2006/math">
                    <m:r>
                      <a:rPr lang="en-GB" sz="1200" b="0" i="1" smtClean="0">
                        <a:latin typeface="Cambria Math" panose="02040503050406030204" pitchFamily="18" charset="0"/>
                      </a:rPr>
                      <m:t>𝜎</m:t>
                    </m:r>
                    <m:r>
                      <a:rPr lang="en-GB" sz="1200" b="0" i="1" smtClean="0">
                        <a:latin typeface="Cambria Math" panose="02040503050406030204" pitchFamily="18" charset="0"/>
                      </a:rPr>
                      <m:t>=3</m:t>
                    </m:r>
                  </m:oMath>
                </a14:m>
                <a:r>
                  <a:rPr lang="en-GB" sz="1200" dirty="0"/>
                  <a:t>.</a:t>
                </a:r>
              </a:p>
              <a:p>
                <a:pPr marL="342900" indent="-342900">
                  <a:buAutoNum type="arabicPeriod"/>
                </a:pPr>
                <a:r>
                  <a:rPr lang="en-GB" sz="1200" dirty="0"/>
                  <a:t>You should get</a:t>
                </a:r>
                <a:r>
                  <a:rPr lang="en-GB" sz="1200" b="1" dirty="0"/>
                  <a:t> 22.0235</a:t>
                </a:r>
                <a:r>
                  <a:rPr lang="en-GB" sz="12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639198" y="3340367"/>
                <a:ext cx="3096344" cy="1200329"/>
              </a:xfrm>
              <a:prstGeom prst="rect">
                <a:avLst/>
              </a:prstGeom>
              <a:blipFill>
                <a:blip r:embed="rId4"/>
                <a:stretch>
                  <a:fillRect l="-197" t="-1015" b="-3046"/>
                </a:stretch>
              </a:blipFill>
            </p:spPr>
            <p:txBody>
              <a:bodyPr/>
              <a:lstStyle/>
              <a:p>
                <a:r>
                  <a:rPr lang="en-GB">
                    <a:noFill/>
                  </a:rPr>
                  <a:t> </a:t>
                </a:r>
              </a:p>
            </p:txBody>
          </p:sp>
        </mc:Fallback>
      </mc:AlternateContent>
      <p:grpSp>
        <p:nvGrpSpPr>
          <p:cNvPr id="12" name="Group 11">
            <a:extLst>
              <a:ext uri="{FF2B5EF4-FFF2-40B4-BE49-F238E27FC236}">
                <a16:creationId xmlns:a16="http://schemas.microsoft.com/office/drawing/2014/main" id="{A2CAF502-EC9C-401D-B585-3B400D091549}"/>
              </a:ext>
            </a:extLst>
          </p:cNvPr>
          <p:cNvGrpSpPr/>
          <p:nvPr/>
        </p:nvGrpSpPr>
        <p:grpSpPr>
          <a:xfrm>
            <a:off x="1187624" y="4733123"/>
            <a:ext cx="1699086" cy="1340988"/>
            <a:chOff x="5139864" y="4548503"/>
            <a:chExt cx="2653556" cy="2018359"/>
          </a:xfrm>
        </p:grpSpPr>
        <p:cxnSp>
          <p:nvCxnSpPr>
            <p:cNvPr id="13" name="Straight Arrow Connector 12">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4"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20</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18" name="TextBox 1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0" name="TextBox 19"/>
              <p:cNvSpPr txBox="1"/>
              <p:nvPr/>
            </p:nvSpPr>
            <p:spPr>
              <a:xfrm>
                <a:off x="2328912" y="4816250"/>
                <a:ext cx="2184327" cy="577081"/>
              </a:xfrm>
              <a:prstGeom prst="rect">
                <a:avLst/>
              </a:prstGeom>
              <a:noFill/>
            </p:spPr>
            <p:txBody>
              <a:bodyPr wrap="square" rtlCol="0">
                <a:spAutoFit/>
              </a:bodyPr>
              <a:lstStyle/>
              <a:p>
                <a:r>
                  <a:rPr lang="en-GB" sz="1050" dirty="0"/>
                  <a:t>The ‘area’ requested by your calculator is the probability </a:t>
                </a:r>
                <a:r>
                  <a:rPr lang="en-GB" sz="1050" b="1" u="sng" dirty="0"/>
                  <a:t>up to</a:t>
                </a:r>
                <a:r>
                  <a:rPr lang="en-GB" sz="1050" dirty="0"/>
                  <a:t> the value of interest (in this case </a:t>
                </a:r>
                <a14:m>
                  <m:oMath xmlns:m="http://schemas.openxmlformats.org/officeDocument/2006/math">
                    <m:r>
                      <a:rPr lang="en-GB" sz="1050" b="0" i="1" smtClean="0">
                        <a:latin typeface="Cambria Math" panose="02040503050406030204" pitchFamily="18" charset="0"/>
                      </a:rPr>
                      <m:t>𝑎</m:t>
                    </m:r>
                  </m:oMath>
                </a14:m>
                <a:r>
                  <a:rPr lang="en-GB" sz="1050" dirty="0"/>
                  <a:t>)</a:t>
                </a:r>
              </a:p>
            </p:txBody>
          </p:sp>
        </mc:Choice>
        <mc:Fallback xmlns="">
          <p:sp>
            <p:nvSpPr>
              <p:cNvPr id="20" name="TextBox 19"/>
              <p:cNvSpPr txBox="1">
                <a:spLocks noRot="1" noChangeAspect="1" noMove="1" noResize="1" noEditPoints="1" noAdjustHandles="1" noChangeArrowheads="1" noChangeShapeType="1" noTextEdit="1"/>
              </p:cNvSpPr>
              <p:nvPr/>
            </p:nvSpPr>
            <p:spPr>
              <a:xfrm>
                <a:off x="2328912" y="4816250"/>
                <a:ext cx="2184327" cy="577081"/>
              </a:xfrm>
              <a:prstGeom prst="rect">
                <a:avLst/>
              </a:prstGeom>
              <a:blipFill>
                <a:blip r:embed="rId6"/>
                <a:stretch>
                  <a:fillRect b="-5263"/>
                </a:stretch>
              </a:blipFill>
            </p:spPr>
            <p:txBody>
              <a:bodyPr/>
              <a:lstStyle/>
              <a:p>
                <a:r>
                  <a:rPr lang="en-GB">
                    <a:noFill/>
                  </a:rPr>
                  <a:t> </a:t>
                </a:r>
              </a:p>
            </p:txBody>
          </p:sp>
        </mc:Fallback>
      </mc:AlternateContent>
      <p:sp>
        <p:nvSpPr>
          <p:cNvPr id="21" name="Rectangle 20"/>
          <p:cNvSpPr/>
          <p:nvPr/>
        </p:nvSpPr>
        <p:spPr>
          <a:xfrm>
            <a:off x="251520" y="3429000"/>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mc:AlternateContent xmlns:mc="http://schemas.openxmlformats.org/markup-compatibility/2006" xmlns:a14="http://schemas.microsoft.com/office/drawing/2010/main">
        <mc:Choice Requires="a14">
          <p:sp>
            <p:nvSpPr>
              <p:cNvPr id="6" name="TextBox 5"/>
              <p:cNvSpPr txBox="1"/>
              <p:nvPr/>
            </p:nvSpPr>
            <p:spPr>
              <a:xfrm>
                <a:off x="6501931" y="1870776"/>
                <a:ext cx="1944216" cy="12772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&gt;</m:t>
                          </m:r>
                          <m:r>
                            <a:rPr lang="en-GB" sz="1400" b="0" i="1" smtClean="0">
                              <a:latin typeface="Cambria Math" panose="02040503050406030204" pitchFamily="18" charset="0"/>
                            </a:rPr>
                            <m:t>𝑎</m:t>
                          </m:r>
                        </m:e>
                      </m:d>
                      <m:r>
                        <a:rPr lang="en-GB" sz="1400" b="0" i="1" smtClean="0">
                          <a:latin typeface="Cambria Math" panose="02040503050406030204" pitchFamily="18" charset="0"/>
                        </a:rPr>
                        <m:t>=0.4</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r>
                        <a:rPr lang="en-GB" sz="1400" b="0" i="1" smtClean="0">
                          <a:latin typeface="Cambria Math" panose="02040503050406030204" pitchFamily="18" charset="0"/>
                        </a:rPr>
                        <m:t>=0.6</m:t>
                      </m:r>
                    </m:oMath>
                  </m:oMathPara>
                </a14:m>
                <a:endParaRPr lang="en-GB" sz="1400" dirty="0"/>
              </a:p>
              <a:p>
                <a:r>
                  <a:rPr lang="en-GB" sz="1100" dirty="0"/>
                  <a:t>(i.e. if 40% is above </a:t>
                </a:r>
                <a14:m>
                  <m:oMath xmlns:m="http://schemas.openxmlformats.org/officeDocument/2006/math">
                    <m:r>
                      <a:rPr lang="en-GB" sz="1100" b="0" i="1" smtClean="0">
                        <a:latin typeface="Cambria Math" panose="02040503050406030204" pitchFamily="18" charset="0"/>
                      </a:rPr>
                      <m:t>𝑎</m:t>
                    </m:r>
                  </m:oMath>
                </a14:m>
                <a:r>
                  <a:rPr lang="en-GB" sz="1100" dirty="0"/>
                  <a:t>, then 60% must be below)</a:t>
                </a:r>
              </a:p>
              <a:p>
                <a:endParaRPr lang="en-GB" sz="11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=20.76</m:t>
                      </m:r>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6501931" y="1870776"/>
                <a:ext cx="1944216" cy="1277273"/>
              </a:xfrm>
              <a:prstGeom prst="rect">
                <a:avLst/>
              </a:prstGeom>
              <a:blipFill>
                <a:blip r:embed="rId7"/>
                <a:stretch>
                  <a:fillRect/>
                </a:stretch>
              </a:blipFill>
            </p:spPr>
            <p:txBody>
              <a:bodyPr/>
              <a:lstStyle/>
              <a:p>
                <a:r>
                  <a:rPr lang="en-GB">
                    <a:noFill/>
                  </a:rPr>
                  <a:t> </a:t>
                </a:r>
              </a:p>
            </p:txBody>
          </p:sp>
        </mc:Fallback>
      </mc:AlternateContent>
      <p:sp>
        <p:nvSpPr>
          <p:cNvPr id="22" name="Freeform 21"/>
          <p:cNvSpPr/>
          <p:nvPr/>
        </p:nvSpPr>
        <p:spPr>
          <a:xfrm>
            <a:off x="4788024" y="2188899"/>
            <a:ext cx="9953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 name="connsiteX0" fmla="*/ 990600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990600 w 1147763"/>
              <a:gd name="connsiteY17" fmla="*/ 881062 h 881062"/>
              <a:gd name="connsiteX0" fmla="*/ 990600 w 1147763"/>
              <a:gd name="connsiteY0" fmla="*/ 881062 h 881062"/>
              <a:gd name="connsiteX1" fmla="*/ 1147763 w 1147763"/>
              <a:gd name="connsiteY1" fmla="*/ 638175 h 881062"/>
              <a:gd name="connsiteX2" fmla="*/ 990600 w 1147763"/>
              <a:gd name="connsiteY2" fmla="*/ 452437 h 881062"/>
              <a:gd name="connsiteX3" fmla="*/ 914400 w 1147763"/>
              <a:gd name="connsiteY3" fmla="*/ 252412 h 881062"/>
              <a:gd name="connsiteX4" fmla="*/ 842963 w 1147763"/>
              <a:gd name="connsiteY4" fmla="*/ 100012 h 881062"/>
              <a:gd name="connsiteX5" fmla="*/ 804863 w 1147763"/>
              <a:gd name="connsiteY5" fmla="*/ 23812 h 881062"/>
              <a:gd name="connsiteX6" fmla="*/ 757238 w 1147763"/>
              <a:gd name="connsiteY6" fmla="*/ 0 h 881062"/>
              <a:gd name="connsiteX7" fmla="*/ 695325 w 1147763"/>
              <a:gd name="connsiteY7" fmla="*/ 23812 h 881062"/>
              <a:gd name="connsiteX8" fmla="*/ 619125 w 1147763"/>
              <a:gd name="connsiteY8" fmla="*/ 119062 h 881062"/>
              <a:gd name="connsiteX9" fmla="*/ 523875 w 1147763"/>
              <a:gd name="connsiteY9" fmla="*/ 304800 h 881062"/>
              <a:gd name="connsiteX10" fmla="*/ 419100 w 1147763"/>
              <a:gd name="connsiteY10" fmla="*/ 481012 h 881062"/>
              <a:gd name="connsiteX11" fmla="*/ 280988 w 1147763"/>
              <a:gd name="connsiteY11" fmla="*/ 628650 h 881062"/>
              <a:gd name="connsiteX12" fmla="*/ 176213 w 1147763"/>
              <a:gd name="connsiteY12" fmla="*/ 738187 h 881062"/>
              <a:gd name="connsiteX13" fmla="*/ 61913 w 1147763"/>
              <a:gd name="connsiteY13" fmla="*/ 800100 h 881062"/>
              <a:gd name="connsiteX14" fmla="*/ 0 w 1147763"/>
              <a:gd name="connsiteY14" fmla="*/ 823912 h 881062"/>
              <a:gd name="connsiteX15" fmla="*/ 0 w 1147763"/>
              <a:gd name="connsiteY15" fmla="*/ 881062 h 881062"/>
              <a:gd name="connsiteX16" fmla="*/ 990600 w 1147763"/>
              <a:gd name="connsiteY16" fmla="*/ 881062 h 881062"/>
              <a:gd name="connsiteX0" fmla="*/ 990600 w 990600"/>
              <a:gd name="connsiteY0" fmla="*/ 881062 h 881062"/>
              <a:gd name="connsiteX1" fmla="*/ 985838 w 990600"/>
              <a:gd name="connsiteY1" fmla="*/ 452438 h 881062"/>
              <a:gd name="connsiteX2" fmla="*/ 990600 w 990600"/>
              <a:gd name="connsiteY2" fmla="*/ 452437 h 881062"/>
              <a:gd name="connsiteX3" fmla="*/ 914400 w 990600"/>
              <a:gd name="connsiteY3" fmla="*/ 252412 h 881062"/>
              <a:gd name="connsiteX4" fmla="*/ 842963 w 990600"/>
              <a:gd name="connsiteY4" fmla="*/ 100012 h 881062"/>
              <a:gd name="connsiteX5" fmla="*/ 804863 w 990600"/>
              <a:gd name="connsiteY5" fmla="*/ 23812 h 881062"/>
              <a:gd name="connsiteX6" fmla="*/ 757238 w 990600"/>
              <a:gd name="connsiteY6" fmla="*/ 0 h 881062"/>
              <a:gd name="connsiteX7" fmla="*/ 695325 w 990600"/>
              <a:gd name="connsiteY7" fmla="*/ 23812 h 881062"/>
              <a:gd name="connsiteX8" fmla="*/ 619125 w 990600"/>
              <a:gd name="connsiteY8" fmla="*/ 119062 h 881062"/>
              <a:gd name="connsiteX9" fmla="*/ 523875 w 990600"/>
              <a:gd name="connsiteY9" fmla="*/ 304800 h 881062"/>
              <a:gd name="connsiteX10" fmla="*/ 419100 w 990600"/>
              <a:gd name="connsiteY10" fmla="*/ 481012 h 881062"/>
              <a:gd name="connsiteX11" fmla="*/ 280988 w 990600"/>
              <a:gd name="connsiteY11" fmla="*/ 628650 h 881062"/>
              <a:gd name="connsiteX12" fmla="*/ 176213 w 990600"/>
              <a:gd name="connsiteY12" fmla="*/ 738187 h 881062"/>
              <a:gd name="connsiteX13" fmla="*/ 61913 w 990600"/>
              <a:gd name="connsiteY13" fmla="*/ 800100 h 881062"/>
              <a:gd name="connsiteX14" fmla="*/ 0 w 990600"/>
              <a:gd name="connsiteY14" fmla="*/ 823912 h 881062"/>
              <a:gd name="connsiteX15" fmla="*/ 0 w 990600"/>
              <a:gd name="connsiteY15" fmla="*/ 881062 h 881062"/>
              <a:gd name="connsiteX16" fmla="*/ 990600 w 990600"/>
              <a:gd name="connsiteY16" fmla="*/ 881062 h 881062"/>
              <a:gd name="connsiteX0" fmla="*/ 990600 w 995363"/>
              <a:gd name="connsiteY0" fmla="*/ 881062 h 881062"/>
              <a:gd name="connsiteX1" fmla="*/ 985838 w 995363"/>
              <a:gd name="connsiteY1" fmla="*/ 452438 h 881062"/>
              <a:gd name="connsiteX2" fmla="*/ 995363 w 995363"/>
              <a:gd name="connsiteY2" fmla="*/ 452437 h 881062"/>
              <a:gd name="connsiteX3" fmla="*/ 914400 w 995363"/>
              <a:gd name="connsiteY3" fmla="*/ 252412 h 881062"/>
              <a:gd name="connsiteX4" fmla="*/ 842963 w 995363"/>
              <a:gd name="connsiteY4" fmla="*/ 100012 h 881062"/>
              <a:gd name="connsiteX5" fmla="*/ 804863 w 995363"/>
              <a:gd name="connsiteY5" fmla="*/ 23812 h 881062"/>
              <a:gd name="connsiteX6" fmla="*/ 757238 w 995363"/>
              <a:gd name="connsiteY6" fmla="*/ 0 h 881062"/>
              <a:gd name="connsiteX7" fmla="*/ 695325 w 995363"/>
              <a:gd name="connsiteY7" fmla="*/ 23812 h 881062"/>
              <a:gd name="connsiteX8" fmla="*/ 619125 w 995363"/>
              <a:gd name="connsiteY8" fmla="*/ 119062 h 881062"/>
              <a:gd name="connsiteX9" fmla="*/ 523875 w 995363"/>
              <a:gd name="connsiteY9" fmla="*/ 304800 h 881062"/>
              <a:gd name="connsiteX10" fmla="*/ 419100 w 995363"/>
              <a:gd name="connsiteY10" fmla="*/ 481012 h 881062"/>
              <a:gd name="connsiteX11" fmla="*/ 280988 w 995363"/>
              <a:gd name="connsiteY11" fmla="*/ 628650 h 881062"/>
              <a:gd name="connsiteX12" fmla="*/ 176213 w 995363"/>
              <a:gd name="connsiteY12" fmla="*/ 738187 h 881062"/>
              <a:gd name="connsiteX13" fmla="*/ 61913 w 995363"/>
              <a:gd name="connsiteY13" fmla="*/ 800100 h 881062"/>
              <a:gd name="connsiteX14" fmla="*/ 0 w 995363"/>
              <a:gd name="connsiteY14" fmla="*/ 823912 h 881062"/>
              <a:gd name="connsiteX15" fmla="*/ 0 w 995363"/>
              <a:gd name="connsiteY15" fmla="*/ 881062 h 881062"/>
              <a:gd name="connsiteX16" fmla="*/ 990600 w 995363"/>
              <a:gd name="connsiteY16"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5363" h="881062">
                <a:moveTo>
                  <a:pt x="990600" y="881062"/>
                </a:moveTo>
                <a:cubicBezTo>
                  <a:pt x="989013" y="738187"/>
                  <a:pt x="987425" y="595313"/>
                  <a:pt x="985838" y="452438"/>
                </a:cubicBezTo>
                <a:lnTo>
                  <a:pt x="995363"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990600"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A2CAF502-EC9C-401D-B585-3B400D091549}"/>
              </a:ext>
            </a:extLst>
          </p:cNvPr>
          <p:cNvGrpSpPr/>
          <p:nvPr/>
        </p:nvGrpSpPr>
        <p:grpSpPr>
          <a:xfrm>
            <a:off x="4727873" y="2002359"/>
            <a:ext cx="1699086" cy="1340988"/>
            <a:chOff x="5139864" y="4548503"/>
            <a:chExt cx="2653556" cy="2018359"/>
          </a:xfrm>
        </p:grpSpPr>
        <p:cxnSp>
          <p:nvCxnSpPr>
            <p:cNvPr id="24" name="Straight Arrow Connector 23">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5"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20</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DC0C3BD-8C1A-4F50-8129-B7AAE66D0DF2}"/>
                    </a:ext>
                  </a:extLst>
                </p:cNvPr>
                <p:cNvSpPr txBox="1"/>
                <p:nvPr/>
              </p:nvSpPr>
              <p:spPr>
                <a:xfrm>
                  <a:off x="6367878" y="6130078"/>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28" name="TextBox 2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367878" y="6130078"/>
                  <a:ext cx="834363" cy="416919"/>
                </a:xfrm>
                <a:prstGeom prst="rect">
                  <a:avLst/>
                </a:prstGeom>
                <a:blipFill>
                  <a:blip r:embed="rId8"/>
                  <a:stretch>
                    <a:fillRect/>
                  </a:stretch>
                </a:blipFill>
              </p:spPr>
              <p:txBody>
                <a:bodyPr/>
                <a:lstStyle/>
                <a:p>
                  <a:r>
                    <a:rPr lang="en-GB">
                      <a:noFill/>
                    </a:rPr>
                    <a:t> </a:t>
                  </a:r>
                </a:p>
              </p:txBody>
            </p:sp>
          </mc:Fallback>
        </mc:AlternateContent>
      </p:grpSp>
      <p:sp>
        <p:nvSpPr>
          <p:cNvPr id="29" name="Rectangle 28"/>
          <p:cNvSpPr/>
          <p:nvPr/>
        </p:nvSpPr>
        <p:spPr>
          <a:xfrm>
            <a:off x="4380740" y="1917853"/>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0" name="TextBox 9"/>
          <p:cNvSpPr txBox="1"/>
          <p:nvPr/>
        </p:nvSpPr>
        <p:spPr>
          <a:xfrm>
            <a:off x="1664627" y="5323304"/>
            <a:ext cx="652771" cy="369332"/>
          </a:xfrm>
          <a:prstGeom prst="rect">
            <a:avLst/>
          </a:prstGeom>
          <a:noFill/>
        </p:spPr>
        <p:txBody>
          <a:bodyPr wrap="square" rtlCol="0">
            <a:spAutoFit/>
          </a:bodyPr>
          <a:lstStyle/>
          <a:p>
            <a:r>
              <a:rPr lang="en-GB" dirty="0">
                <a:solidFill>
                  <a:schemeClr val="bg1"/>
                </a:solidFill>
              </a:rPr>
              <a:t>0.75</a:t>
            </a:r>
          </a:p>
        </p:txBody>
      </p:sp>
      <p:sp>
        <p:nvSpPr>
          <p:cNvPr id="30" name="TextBox 29"/>
          <p:cNvSpPr txBox="1"/>
          <p:nvPr/>
        </p:nvSpPr>
        <p:spPr>
          <a:xfrm>
            <a:off x="5258217" y="2633803"/>
            <a:ext cx="652771" cy="369332"/>
          </a:xfrm>
          <a:prstGeom prst="rect">
            <a:avLst/>
          </a:prstGeom>
          <a:noFill/>
        </p:spPr>
        <p:txBody>
          <a:bodyPr wrap="square" rtlCol="0">
            <a:spAutoFit/>
          </a:bodyPr>
          <a:lstStyle/>
          <a:p>
            <a:r>
              <a:rPr lang="en-GB" dirty="0">
                <a:solidFill>
                  <a:schemeClr val="bg1"/>
                </a:solidFill>
              </a:rPr>
              <a:t>0.6</a:t>
            </a:r>
          </a:p>
        </p:txBody>
      </p:sp>
      <p:sp>
        <p:nvSpPr>
          <p:cNvPr id="31" name="Rectangle 30"/>
          <p:cNvSpPr/>
          <p:nvPr/>
        </p:nvSpPr>
        <p:spPr>
          <a:xfrm>
            <a:off x="4387468" y="3475368"/>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grpSp>
        <p:nvGrpSpPr>
          <p:cNvPr id="33" name="Group 32">
            <a:extLst>
              <a:ext uri="{FF2B5EF4-FFF2-40B4-BE49-F238E27FC236}">
                <a16:creationId xmlns:a16="http://schemas.microsoft.com/office/drawing/2014/main" id="{A2CAF502-EC9C-401D-B585-3B400D091549}"/>
              </a:ext>
            </a:extLst>
          </p:cNvPr>
          <p:cNvGrpSpPr/>
          <p:nvPr/>
        </p:nvGrpSpPr>
        <p:grpSpPr>
          <a:xfrm>
            <a:off x="4727873" y="3539920"/>
            <a:ext cx="1699086" cy="1340988"/>
            <a:chOff x="5139864" y="4548503"/>
            <a:chExt cx="2653556" cy="2018359"/>
          </a:xfrm>
        </p:grpSpPr>
        <p:cxnSp>
          <p:nvCxnSpPr>
            <p:cNvPr id="34" name="Straight Arrow Connector 33">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5"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20</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DC0C3BD-8C1A-4F50-8129-B7AAE66D0DF2}"/>
                    </a:ext>
                  </a:extLst>
                </p:cNvPr>
                <p:cNvSpPr txBox="1"/>
                <p:nvPr/>
              </p:nvSpPr>
              <p:spPr>
                <a:xfrm>
                  <a:off x="5723264" y="611096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38" name="TextBox 3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723264" y="6110963"/>
                  <a:ext cx="834363" cy="41691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DC0C3BD-8C1A-4F50-8129-B7AAE66D0DF2}"/>
                    </a:ext>
                  </a:extLst>
                </p:cNvPr>
                <p:cNvSpPr txBox="1"/>
                <p:nvPr/>
              </p:nvSpPr>
              <p:spPr>
                <a:xfrm>
                  <a:off x="5375739" y="6109735"/>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16</m:t>
                        </m:r>
                      </m:oMath>
                    </m:oMathPara>
                  </a14:m>
                  <a:endParaRPr lang="en-GB" sz="1200" dirty="0"/>
                </a:p>
              </p:txBody>
            </p:sp>
          </mc:Choice>
          <mc:Fallback xmlns="">
            <p:sp>
              <p:nvSpPr>
                <p:cNvPr id="40" name="TextBox 39">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375739" y="6109735"/>
                  <a:ext cx="834363" cy="416919"/>
                </a:xfrm>
                <a:prstGeom prst="rect">
                  <a:avLst/>
                </a:prstGeom>
                <a:blipFill>
                  <a:blip r:embed="rId10"/>
                  <a:stretch>
                    <a:fillRect/>
                  </a:stretch>
                </a:blipFill>
              </p:spPr>
              <p:txBody>
                <a:bodyPr/>
                <a:lstStyle/>
                <a:p>
                  <a:r>
                    <a:rPr lang="en-GB">
                      <a:noFill/>
                    </a:rPr>
                    <a:t> </a:t>
                  </a:r>
                </a:p>
              </p:txBody>
            </p:sp>
          </mc:Fallback>
        </mc:AlternateContent>
      </p:grpSp>
      <p:sp>
        <p:nvSpPr>
          <p:cNvPr id="39" name="TextBox 38"/>
          <p:cNvSpPr txBox="1"/>
          <p:nvPr/>
        </p:nvSpPr>
        <p:spPr>
          <a:xfrm>
            <a:off x="5086767" y="4257089"/>
            <a:ext cx="652771" cy="276999"/>
          </a:xfrm>
          <a:prstGeom prst="rect">
            <a:avLst/>
          </a:prstGeom>
          <a:noFill/>
        </p:spPr>
        <p:txBody>
          <a:bodyPr wrap="square" rtlCol="0">
            <a:spAutoFit/>
          </a:bodyPr>
          <a:lstStyle/>
          <a:p>
            <a:r>
              <a:rPr lang="en-GB" sz="1200" dirty="0">
                <a:solidFill>
                  <a:schemeClr val="bg1"/>
                </a:solidFill>
              </a:rPr>
              <a:t>0.3</a:t>
            </a:r>
          </a:p>
        </p:txBody>
      </p:sp>
      <p:sp>
        <p:nvSpPr>
          <p:cNvPr id="11" name="TextBox 10"/>
          <p:cNvSpPr txBox="1"/>
          <p:nvPr/>
        </p:nvSpPr>
        <p:spPr>
          <a:xfrm>
            <a:off x="1743237" y="6182573"/>
            <a:ext cx="1453407"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DRAW A SKETCH! </a:t>
            </a:r>
          </a:p>
        </p:txBody>
      </p:sp>
      <mc:AlternateContent xmlns:mc="http://schemas.openxmlformats.org/markup-compatibility/2006" xmlns:a14="http://schemas.microsoft.com/office/drawing/2010/main">
        <mc:Choice Requires="a14">
          <p:sp>
            <p:nvSpPr>
              <p:cNvPr id="41" name="TextBox 40"/>
              <p:cNvSpPr txBox="1"/>
              <p:nvPr/>
            </p:nvSpPr>
            <p:spPr>
              <a:xfrm>
                <a:off x="6310313" y="3514423"/>
                <a:ext cx="2825375" cy="1200329"/>
              </a:xfrm>
              <a:prstGeom prst="rect">
                <a:avLst/>
              </a:prstGeom>
              <a:noFill/>
            </p:spPr>
            <p:txBody>
              <a:bodyPr wrap="square" rtlCol="0">
                <a:spAutoFit/>
              </a:bodyPr>
              <a:lstStyle/>
              <a:p>
                <a:r>
                  <a:rPr lang="en-GB" sz="1200" dirty="0"/>
                  <a:t>We need to find the area up to </a:t>
                </a:r>
                <a14:m>
                  <m:oMath xmlns:m="http://schemas.openxmlformats.org/officeDocument/2006/math">
                    <m:r>
                      <a:rPr lang="en-GB" sz="1200" b="0" i="1" smtClean="0">
                        <a:latin typeface="Cambria Math" panose="02040503050406030204" pitchFamily="18" charset="0"/>
                      </a:rPr>
                      <m:t>𝑎</m:t>
                    </m:r>
                  </m:oMath>
                </a14:m>
                <a:r>
                  <a:rPr lang="en-GB" sz="1200" dirty="0"/>
                  <a:t>. From the sketch we can therefore see we first find the area up to 16 and add on the 0.3:</a:t>
                </a:r>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&lt;16</m:t>
                          </m:r>
                        </m:e>
                      </m:d>
                      <m:r>
                        <a:rPr lang="en-GB" sz="1200" b="0" i="1" smtClean="0">
                          <a:latin typeface="Cambria Math" panose="02040503050406030204" pitchFamily="18" charset="0"/>
                        </a:rPr>
                        <m:t>=0.09121</m:t>
                      </m:r>
                    </m:oMath>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&lt;</m:t>
                          </m:r>
                          <m:r>
                            <a:rPr lang="en-GB" sz="1200" b="0" i="1" smtClean="0">
                              <a:latin typeface="Cambria Math" panose="02040503050406030204" pitchFamily="18" charset="0"/>
                            </a:rPr>
                            <m:t>𝑎</m:t>
                          </m:r>
                        </m:e>
                      </m:d>
                      <m:r>
                        <a:rPr lang="en-GB" sz="1200" b="0" i="1" smtClean="0">
                          <a:latin typeface="Cambria Math" panose="02040503050406030204" pitchFamily="18" charset="0"/>
                        </a:rPr>
                        <m:t>=0.3+0.09121=0.39121</m:t>
                      </m:r>
                    </m:oMath>
                  </m:oMathPara>
                </a14:m>
                <a:endParaRPr lang="en-GB" sz="1200" dirty="0"/>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𝑎</m:t>
                      </m:r>
                      <m:r>
                        <a:rPr lang="en-GB" sz="1200" b="0" i="1" smtClean="0">
                          <a:latin typeface="Cambria Math" panose="02040503050406030204" pitchFamily="18" charset="0"/>
                        </a:rPr>
                        <m:t>=19.17</m:t>
                      </m:r>
                    </m:oMath>
                  </m:oMathPara>
                </a14:m>
                <a:endParaRPr lang="en-GB" sz="1200" dirty="0"/>
              </a:p>
            </p:txBody>
          </p:sp>
        </mc:Choice>
        <mc:Fallback xmlns="">
          <p:sp>
            <p:nvSpPr>
              <p:cNvPr id="41" name="TextBox 40"/>
              <p:cNvSpPr txBox="1">
                <a:spLocks noRot="1" noChangeAspect="1" noMove="1" noResize="1" noEditPoints="1" noAdjustHandles="1" noChangeArrowheads="1" noChangeShapeType="1" noTextEdit="1"/>
              </p:cNvSpPr>
              <p:nvPr/>
            </p:nvSpPr>
            <p:spPr>
              <a:xfrm>
                <a:off x="6310313" y="3514423"/>
                <a:ext cx="2825375" cy="1200329"/>
              </a:xfrm>
              <a:prstGeom prst="rect">
                <a:avLst/>
              </a:prstGeom>
              <a:blipFill>
                <a:blip r:embed="rId11"/>
                <a:stretch>
                  <a:fillRect t="-510"/>
                </a:stretch>
              </a:blipFill>
            </p:spPr>
            <p:txBody>
              <a:bodyPr/>
              <a:lstStyle/>
              <a:p>
                <a:r>
                  <a:rPr lang="en-GB">
                    <a:noFill/>
                  </a:rPr>
                  <a:t> </a:t>
                </a:r>
              </a:p>
            </p:txBody>
          </p:sp>
        </mc:Fallback>
      </mc:AlternateContent>
      <p:sp>
        <p:nvSpPr>
          <p:cNvPr id="43" name="TextBox 42"/>
          <p:cNvSpPr txBox="1"/>
          <p:nvPr/>
        </p:nvSpPr>
        <p:spPr>
          <a:xfrm>
            <a:off x="4802203" y="4911128"/>
            <a:ext cx="1916112"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REALLY, DRAW A SKETCH! </a:t>
            </a:r>
          </a:p>
        </p:txBody>
      </p:sp>
      <p:sp>
        <p:nvSpPr>
          <p:cNvPr id="44" name="Rectangle 43">
            <a:extLst>
              <a:ext uri="{FF2B5EF4-FFF2-40B4-BE49-F238E27FC236}">
                <a16:creationId xmlns:a16="http://schemas.microsoft.com/office/drawing/2014/main" id="{20F79E78-3ED5-446A-AE9B-AC458A45C083}"/>
              </a:ext>
            </a:extLst>
          </p:cNvPr>
          <p:cNvSpPr/>
          <p:nvPr/>
        </p:nvSpPr>
        <p:spPr>
          <a:xfrm>
            <a:off x="4544153" y="1917751"/>
            <a:ext cx="4492343" cy="13451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a:extLst>
              <a:ext uri="{FF2B5EF4-FFF2-40B4-BE49-F238E27FC236}">
                <a16:creationId xmlns:a16="http://schemas.microsoft.com/office/drawing/2014/main" id="{20F79E78-3ED5-446A-AE9B-AC458A45C083}"/>
              </a:ext>
            </a:extLst>
          </p:cNvPr>
          <p:cNvSpPr/>
          <p:nvPr/>
        </p:nvSpPr>
        <p:spPr>
          <a:xfrm>
            <a:off x="4544153" y="3467769"/>
            <a:ext cx="4492343" cy="18555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350416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8" restart="whenNotActive" fill="hold" evtFilter="cancelBubble" nodeType="interactiveSeq">
                <p:stCondLst>
                  <p:cond evt="onClick" delay="0">
                    <p:tgtEl>
                      <p:spTgt spid="4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4"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1181149" y="2308089"/>
            <a:ext cx="11477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7763" h="881062">
                <a:moveTo>
                  <a:pt x="1138238" y="881062"/>
                </a:moveTo>
                <a:lnTo>
                  <a:pt x="1147763" y="638175"/>
                </a:lnTo>
                <a:lnTo>
                  <a:pt x="1071563" y="566737"/>
                </a:lnTo>
                <a:lnTo>
                  <a:pt x="990600"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113823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95536" y="800195"/>
                <a:ext cx="3600400"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If the IQ of a population is distributed using </a:t>
                </a:r>
                <a14:m>
                  <m:oMath xmlns:m="http://schemas.openxmlformats.org/officeDocument/2006/math">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𝑁</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100,15</m:t>
                            </m:r>
                          </m:e>
                          <m:sup>
                            <m:r>
                              <a:rPr lang="en-GB" sz="1400" b="0" i="1" smtClean="0">
                                <a:latin typeface="Cambria Math" panose="02040503050406030204" pitchFamily="18" charset="0"/>
                              </a:rPr>
                              <m:t>2</m:t>
                            </m:r>
                          </m:sup>
                        </m:sSup>
                      </m:e>
                    </m:d>
                  </m:oMath>
                </a14:m>
                <a:r>
                  <a:rPr lang="en-GB" sz="1400" dirty="0"/>
                  <a:t>. </a:t>
                </a:r>
              </a:p>
              <a:p>
                <a:pPr marL="342900" indent="-342900">
                  <a:buAutoNum type="alphaLcPeriod"/>
                </a:pPr>
                <a:r>
                  <a:rPr lang="en-GB" sz="1400" dirty="0"/>
                  <a:t>Determine the IQ corresponding to the top 30% of the population.</a:t>
                </a:r>
              </a:p>
              <a:p>
                <a:pPr marL="342900" indent="-342900">
                  <a:buAutoNum type="alphaLcPeriod"/>
                </a:pPr>
                <a:r>
                  <a:rPr lang="en-GB" sz="1400" dirty="0"/>
                  <a:t>Determine the interquartile range of IQs.</a:t>
                </a:r>
              </a:p>
            </p:txBody>
          </p:sp>
        </mc:Choice>
        <mc:Fallback xmlns="">
          <p:sp>
            <p:nvSpPr>
              <p:cNvPr id="7" name="TextBox 6"/>
              <p:cNvSpPr txBox="1">
                <a:spLocks noRot="1" noChangeAspect="1" noMove="1" noResize="1" noEditPoints="1" noAdjustHandles="1" noChangeArrowheads="1" noChangeShapeType="1" noTextEdit="1"/>
              </p:cNvSpPr>
              <p:nvPr/>
            </p:nvSpPr>
            <p:spPr>
              <a:xfrm>
                <a:off x="395536" y="800195"/>
                <a:ext cx="3600400" cy="116955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12" name="Group 11">
            <a:extLst>
              <a:ext uri="{FF2B5EF4-FFF2-40B4-BE49-F238E27FC236}">
                <a16:creationId xmlns:a16="http://schemas.microsoft.com/office/drawing/2014/main" id="{A2CAF502-EC9C-401D-B585-3B400D091549}"/>
              </a:ext>
            </a:extLst>
          </p:cNvPr>
          <p:cNvGrpSpPr/>
          <p:nvPr/>
        </p:nvGrpSpPr>
        <p:grpSpPr>
          <a:xfrm>
            <a:off x="1120998" y="2121549"/>
            <a:ext cx="1699086" cy="1340988"/>
            <a:chOff x="5139864" y="4548503"/>
            <a:chExt cx="2653556" cy="2018359"/>
          </a:xfrm>
        </p:grpSpPr>
        <p:cxnSp>
          <p:nvCxnSpPr>
            <p:cNvPr id="13" name="Straight Arrow Connector 12">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4"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83D52C3E-3E4D-4C84-8FCE-50FE1033C64D}"/>
                </a:ext>
              </a:extLst>
            </p:cNvPr>
            <p:cNvSpPr txBox="1"/>
            <p:nvPr/>
          </p:nvSpPr>
          <p:spPr>
            <a:xfrm>
              <a:off x="6041720" y="6149943"/>
              <a:ext cx="834363" cy="416919"/>
            </a:xfrm>
            <a:prstGeom prst="rect">
              <a:avLst/>
            </a:prstGeom>
            <a:noFill/>
          </p:spPr>
          <p:txBody>
            <a:bodyPr wrap="square" rtlCol="0">
              <a:spAutoFit/>
            </a:bodyPr>
            <a:lstStyle/>
            <a:p>
              <a:r>
                <a:rPr lang="en-GB" sz="1200" dirty="0"/>
                <a:t>100</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18" name="TextBox 1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5"/>
                  <a:stretch>
                    <a:fillRect/>
                  </a:stretch>
                </a:blipFill>
              </p:spPr>
              <p:txBody>
                <a:bodyPr/>
                <a:lstStyle/>
                <a:p>
                  <a:r>
                    <a:rPr lang="en-GB">
                      <a:noFill/>
                    </a:rPr>
                    <a:t> </a:t>
                  </a:r>
                </a:p>
              </p:txBody>
            </p:sp>
          </mc:Fallback>
        </mc:AlternateContent>
      </p:grpSp>
      <p:sp>
        <p:nvSpPr>
          <p:cNvPr id="21" name="Rectangle 20"/>
          <p:cNvSpPr/>
          <p:nvPr/>
        </p:nvSpPr>
        <p:spPr>
          <a:xfrm>
            <a:off x="281422" y="2133965"/>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mc:AlternateContent xmlns:mc="http://schemas.openxmlformats.org/markup-compatibility/2006" xmlns:a14="http://schemas.microsoft.com/office/drawing/2010/main">
        <mc:Choice Requires="a14">
          <p:sp>
            <p:nvSpPr>
              <p:cNvPr id="6" name="TextBox 5"/>
              <p:cNvSpPr txBox="1"/>
              <p:nvPr/>
            </p:nvSpPr>
            <p:spPr>
              <a:xfrm>
                <a:off x="809637" y="3652127"/>
                <a:ext cx="1944216" cy="738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&gt;</m:t>
                          </m:r>
                          <m:r>
                            <a:rPr lang="en-GB" sz="1400" b="0" i="1" smtClean="0">
                              <a:latin typeface="Cambria Math" panose="02040503050406030204" pitchFamily="18" charset="0"/>
                            </a:rPr>
                            <m:t>𝑘</m:t>
                          </m:r>
                        </m:e>
                      </m:d>
                      <m:r>
                        <a:rPr lang="en-GB" sz="1400" b="0" i="1" smtClean="0">
                          <a:latin typeface="Cambria Math" panose="02040503050406030204" pitchFamily="18" charset="0"/>
                        </a:rPr>
                        <m:t>=0.3</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𝑘</m:t>
                          </m:r>
                        </m:e>
                      </m:d>
                      <m:r>
                        <a:rPr lang="en-GB" sz="1400" b="0" i="1" smtClean="0">
                          <a:latin typeface="Cambria Math" panose="02040503050406030204" pitchFamily="18" charset="0"/>
                        </a:rPr>
                        <m:t>=0.7</m:t>
                      </m:r>
                    </m:oMath>
                    <m:oMath xmlns:m="http://schemas.openxmlformats.org/officeDocument/2006/math">
                      <m:r>
                        <a:rPr lang="en-GB" sz="1400" b="0" i="1" smtClean="0">
                          <a:latin typeface="Cambria Math" panose="02040503050406030204" pitchFamily="18" charset="0"/>
                        </a:rPr>
                        <m:t>𝑘</m:t>
                      </m:r>
                      <m:r>
                        <a:rPr lang="en-GB" sz="1400" b="0" i="1" smtClean="0">
                          <a:latin typeface="Cambria Math" panose="02040503050406030204" pitchFamily="18" charset="0"/>
                        </a:rPr>
                        <m:t>=107.87 (2</m:t>
                      </m:r>
                      <m:r>
                        <a:rPr lang="en-GB" sz="1400" b="0" i="1" smtClean="0">
                          <a:latin typeface="Cambria Math" panose="02040503050406030204" pitchFamily="18" charset="0"/>
                        </a:rPr>
                        <m:t>𝑑𝑝</m:t>
                      </m:r>
                      <m:r>
                        <a:rPr lang="en-GB" sz="1400" b="0" i="1" smtClean="0">
                          <a:latin typeface="Cambria Math" panose="02040503050406030204" pitchFamily="18" charset="0"/>
                        </a:rPr>
                        <m:t>)</m:t>
                      </m:r>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809637" y="3652127"/>
                <a:ext cx="1944216" cy="738664"/>
              </a:xfrm>
              <a:prstGeom prst="rect">
                <a:avLst/>
              </a:prstGeom>
              <a:blipFill>
                <a:blip r:embed="rId6"/>
                <a:stretch>
                  <a:fillRect b="-2479"/>
                </a:stretch>
              </a:blipFill>
            </p:spPr>
            <p:txBody>
              <a:bodyPr/>
              <a:lstStyle/>
              <a:p>
                <a:r>
                  <a:rPr lang="en-GB">
                    <a:noFill/>
                  </a:rPr>
                  <a:t> </a:t>
                </a:r>
              </a:p>
            </p:txBody>
          </p:sp>
        </mc:Fallback>
      </mc:AlternateContent>
      <p:sp>
        <p:nvSpPr>
          <p:cNvPr id="23" name="TextBox 22"/>
          <p:cNvSpPr txBox="1"/>
          <p:nvPr/>
        </p:nvSpPr>
        <p:spPr>
          <a:xfrm>
            <a:off x="1602277" y="2698835"/>
            <a:ext cx="652771" cy="369332"/>
          </a:xfrm>
          <a:prstGeom prst="rect">
            <a:avLst/>
          </a:prstGeom>
          <a:noFill/>
        </p:spPr>
        <p:txBody>
          <a:bodyPr wrap="square" rtlCol="0">
            <a:spAutoFit/>
          </a:bodyPr>
          <a:lstStyle/>
          <a:p>
            <a:r>
              <a:rPr lang="en-GB" dirty="0">
                <a:solidFill>
                  <a:schemeClr val="bg1"/>
                </a:solidFill>
              </a:rPr>
              <a:t>0.70</a:t>
            </a:r>
          </a:p>
        </p:txBody>
      </p:sp>
      <p:sp>
        <p:nvSpPr>
          <p:cNvPr id="24" name="Rectangle 23"/>
          <p:cNvSpPr/>
          <p:nvPr/>
        </p:nvSpPr>
        <p:spPr>
          <a:xfrm>
            <a:off x="3724428" y="2142119"/>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5" name="Freeform 24"/>
          <p:cNvSpPr/>
          <p:nvPr/>
        </p:nvSpPr>
        <p:spPr>
          <a:xfrm>
            <a:off x="4911718" y="2307181"/>
            <a:ext cx="78819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361950 w 1147763"/>
              <a:gd name="connsiteY16" fmla="*/ 881062 h 881062"/>
              <a:gd name="connsiteX17" fmla="*/ 1138238 w 1147763"/>
              <a:gd name="connsiteY17" fmla="*/ 881062 h 881062"/>
              <a:gd name="connsiteX0" fmla="*/ 1076325 w 1085850"/>
              <a:gd name="connsiteY0" fmla="*/ 881062 h 881062"/>
              <a:gd name="connsiteX1" fmla="*/ 1085850 w 1085850"/>
              <a:gd name="connsiteY1" fmla="*/ 638175 h 881062"/>
              <a:gd name="connsiteX2" fmla="*/ 1009650 w 1085850"/>
              <a:gd name="connsiteY2" fmla="*/ 566737 h 881062"/>
              <a:gd name="connsiteX3" fmla="*/ 928687 w 1085850"/>
              <a:gd name="connsiteY3" fmla="*/ 452437 h 881062"/>
              <a:gd name="connsiteX4" fmla="*/ 852487 w 1085850"/>
              <a:gd name="connsiteY4" fmla="*/ 252412 h 881062"/>
              <a:gd name="connsiteX5" fmla="*/ 781050 w 1085850"/>
              <a:gd name="connsiteY5" fmla="*/ 100012 h 881062"/>
              <a:gd name="connsiteX6" fmla="*/ 742950 w 1085850"/>
              <a:gd name="connsiteY6" fmla="*/ 23812 h 881062"/>
              <a:gd name="connsiteX7" fmla="*/ 695325 w 1085850"/>
              <a:gd name="connsiteY7" fmla="*/ 0 h 881062"/>
              <a:gd name="connsiteX8" fmla="*/ 633412 w 1085850"/>
              <a:gd name="connsiteY8" fmla="*/ 23812 h 881062"/>
              <a:gd name="connsiteX9" fmla="*/ 557212 w 1085850"/>
              <a:gd name="connsiteY9" fmla="*/ 119062 h 881062"/>
              <a:gd name="connsiteX10" fmla="*/ 461962 w 1085850"/>
              <a:gd name="connsiteY10" fmla="*/ 304800 h 881062"/>
              <a:gd name="connsiteX11" fmla="*/ 357187 w 1085850"/>
              <a:gd name="connsiteY11" fmla="*/ 481012 h 881062"/>
              <a:gd name="connsiteX12" fmla="*/ 219075 w 1085850"/>
              <a:gd name="connsiteY12" fmla="*/ 628650 h 881062"/>
              <a:gd name="connsiteX13" fmla="*/ 114300 w 1085850"/>
              <a:gd name="connsiteY13" fmla="*/ 738187 h 881062"/>
              <a:gd name="connsiteX14" fmla="*/ 0 w 1085850"/>
              <a:gd name="connsiteY14" fmla="*/ 800100 h 881062"/>
              <a:gd name="connsiteX15" fmla="*/ 300037 w 1085850"/>
              <a:gd name="connsiteY15" fmla="*/ 881062 h 881062"/>
              <a:gd name="connsiteX16" fmla="*/ 1076325 w 1085850"/>
              <a:gd name="connsiteY16" fmla="*/ 881062 h 881062"/>
              <a:gd name="connsiteX0" fmla="*/ 962025 w 971550"/>
              <a:gd name="connsiteY0" fmla="*/ 881062 h 881062"/>
              <a:gd name="connsiteX1" fmla="*/ 971550 w 971550"/>
              <a:gd name="connsiteY1" fmla="*/ 638175 h 881062"/>
              <a:gd name="connsiteX2" fmla="*/ 895350 w 971550"/>
              <a:gd name="connsiteY2" fmla="*/ 566737 h 881062"/>
              <a:gd name="connsiteX3" fmla="*/ 814387 w 971550"/>
              <a:gd name="connsiteY3" fmla="*/ 452437 h 881062"/>
              <a:gd name="connsiteX4" fmla="*/ 738187 w 971550"/>
              <a:gd name="connsiteY4" fmla="*/ 252412 h 881062"/>
              <a:gd name="connsiteX5" fmla="*/ 666750 w 971550"/>
              <a:gd name="connsiteY5" fmla="*/ 100012 h 881062"/>
              <a:gd name="connsiteX6" fmla="*/ 628650 w 971550"/>
              <a:gd name="connsiteY6" fmla="*/ 23812 h 881062"/>
              <a:gd name="connsiteX7" fmla="*/ 581025 w 971550"/>
              <a:gd name="connsiteY7" fmla="*/ 0 h 881062"/>
              <a:gd name="connsiteX8" fmla="*/ 519112 w 971550"/>
              <a:gd name="connsiteY8" fmla="*/ 23812 h 881062"/>
              <a:gd name="connsiteX9" fmla="*/ 442912 w 971550"/>
              <a:gd name="connsiteY9" fmla="*/ 119062 h 881062"/>
              <a:gd name="connsiteX10" fmla="*/ 347662 w 971550"/>
              <a:gd name="connsiteY10" fmla="*/ 304800 h 881062"/>
              <a:gd name="connsiteX11" fmla="*/ 242887 w 971550"/>
              <a:gd name="connsiteY11" fmla="*/ 481012 h 881062"/>
              <a:gd name="connsiteX12" fmla="*/ 104775 w 971550"/>
              <a:gd name="connsiteY12" fmla="*/ 628650 h 881062"/>
              <a:gd name="connsiteX13" fmla="*/ 0 w 971550"/>
              <a:gd name="connsiteY13" fmla="*/ 738187 h 881062"/>
              <a:gd name="connsiteX14" fmla="*/ 185737 w 971550"/>
              <a:gd name="connsiteY14" fmla="*/ 881062 h 881062"/>
              <a:gd name="connsiteX15" fmla="*/ 962025 w 971550"/>
              <a:gd name="connsiteY15" fmla="*/ 881062 h 881062"/>
              <a:gd name="connsiteX0" fmla="*/ 857250 w 866775"/>
              <a:gd name="connsiteY0" fmla="*/ 881062 h 881062"/>
              <a:gd name="connsiteX1" fmla="*/ 866775 w 866775"/>
              <a:gd name="connsiteY1" fmla="*/ 638175 h 881062"/>
              <a:gd name="connsiteX2" fmla="*/ 790575 w 866775"/>
              <a:gd name="connsiteY2" fmla="*/ 566737 h 881062"/>
              <a:gd name="connsiteX3" fmla="*/ 709612 w 866775"/>
              <a:gd name="connsiteY3" fmla="*/ 452437 h 881062"/>
              <a:gd name="connsiteX4" fmla="*/ 633412 w 866775"/>
              <a:gd name="connsiteY4" fmla="*/ 252412 h 881062"/>
              <a:gd name="connsiteX5" fmla="*/ 561975 w 866775"/>
              <a:gd name="connsiteY5" fmla="*/ 100012 h 881062"/>
              <a:gd name="connsiteX6" fmla="*/ 523875 w 866775"/>
              <a:gd name="connsiteY6" fmla="*/ 23812 h 881062"/>
              <a:gd name="connsiteX7" fmla="*/ 476250 w 866775"/>
              <a:gd name="connsiteY7" fmla="*/ 0 h 881062"/>
              <a:gd name="connsiteX8" fmla="*/ 414337 w 866775"/>
              <a:gd name="connsiteY8" fmla="*/ 23812 h 881062"/>
              <a:gd name="connsiteX9" fmla="*/ 338137 w 866775"/>
              <a:gd name="connsiteY9" fmla="*/ 119062 h 881062"/>
              <a:gd name="connsiteX10" fmla="*/ 242887 w 866775"/>
              <a:gd name="connsiteY10" fmla="*/ 304800 h 881062"/>
              <a:gd name="connsiteX11" fmla="*/ 138112 w 866775"/>
              <a:gd name="connsiteY11" fmla="*/ 481012 h 881062"/>
              <a:gd name="connsiteX12" fmla="*/ 0 w 866775"/>
              <a:gd name="connsiteY12" fmla="*/ 628650 h 881062"/>
              <a:gd name="connsiteX13" fmla="*/ 80962 w 866775"/>
              <a:gd name="connsiteY13" fmla="*/ 881062 h 881062"/>
              <a:gd name="connsiteX14" fmla="*/ 857250 w 866775"/>
              <a:gd name="connsiteY14" fmla="*/ 881062 h 881062"/>
              <a:gd name="connsiteX0" fmla="*/ 778668 w 788193"/>
              <a:gd name="connsiteY0" fmla="*/ 881062 h 881062"/>
              <a:gd name="connsiteX1" fmla="*/ 788193 w 788193"/>
              <a:gd name="connsiteY1" fmla="*/ 638175 h 881062"/>
              <a:gd name="connsiteX2" fmla="*/ 711993 w 788193"/>
              <a:gd name="connsiteY2" fmla="*/ 566737 h 881062"/>
              <a:gd name="connsiteX3" fmla="*/ 631030 w 788193"/>
              <a:gd name="connsiteY3" fmla="*/ 452437 h 881062"/>
              <a:gd name="connsiteX4" fmla="*/ 554830 w 788193"/>
              <a:gd name="connsiteY4" fmla="*/ 252412 h 881062"/>
              <a:gd name="connsiteX5" fmla="*/ 483393 w 788193"/>
              <a:gd name="connsiteY5" fmla="*/ 100012 h 881062"/>
              <a:gd name="connsiteX6" fmla="*/ 445293 w 788193"/>
              <a:gd name="connsiteY6" fmla="*/ 23812 h 881062"/>
              <a:gd name="connsiteX7" fmla="*/ 397668 w 788193"/>
              <a:gd name="connsiteY7" fmla="*/ 0 h 881062"/>
              <a:gd name="connsiteX8" fmla="*/ 335755 w 788193"/>
              <a:gd name="connsiteY8" fmla="*/ 23812 h 881062"/>
              <a:gd name="connsiteX9" fmla="*/ 259555 w 788193"/>
              <a:gd name="connsiteY9" fmla="*/ 119062 h 881062"/>
              <a:gd name="connsiteX10" fmla="*/ 164305 w 788193"/>
              <a:gd name="connsiteY10" fmla="*/ 304800 h 881062"/>
              <a:gd name="connsiteX11" fmla="*/ 59530 w 788193"/>
              <a:gd name="connsiteY11" fmla="*/ 481012 h 881062"/>
              <a:gd name="connsiteX12" fmla="*/ 0 w 788193"/>
              <a:gd name="connsiteY12" fmla="*/ 559594 h 881062"/>
              <a:gd name="connsiteX13" fmla="*/ 2380 w 788193"/>
              <a:gd name="connsiteY13" fmla="*/ 881062 h 881062"/>
              <a:gd name="connsiteX14" fmla="*/ 778668 w 788193"/>
              <a:gd name="connsiteY14"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8193" h="881062">
                <a:moveTo>
                  <a:pt x="778668" y="881062"/>
                </a:moveTo>
                <a:lnTo>
                  <a:pt x="788193" y="638175"/>
                </a:lnTo>
                <a:lnTo>
                  <a:pt x="711993" y="566737"/>
                </a:lnTo>
                <a:lnTo>
                  <a:pt x="631030" y="452437"/>
                </a:lnTo>
                <a:lnTo>
                  <a:pt x="554830" y="252412"/>
                </a:lnTo>
                <a:lnTo>
                  <a:pt x="483393" y="100012"/>
                </a:lnTo>
                <a:lnTo>
                  <a:pt x="445293" y="23812"/>
                </a:lnTo>
                <a:lnTo>
                  <a:pt x="397668" y="0"/>
                </a:lnTo>
                <a:lnTo>
                  <a:pt x="335755" y="23812"/>
                </a:lnTo>
                <a:lnTo>
                  <a:pt x="259555" y="119062"/>
                </a:lnTo>
                <a:lnTo>
                  <a:pt x="164305" y="304800"/>
                </a:lnTo>
                <a:lnTo>
                  <a:pt x="59530" y="481012"/>
                </a:lnTo>
                <a:lnTo>
                  <a:pt x="0" y="559594"/>
                </a:lnTo>
                <a:cubicBezTo>
                  <a:pt x="793" y="666750"/>
                  <a:pt x="1587" y="773906"/>
                  <a:pt x="2380" y="881062"/>
                </a:cubicBezTo>
                <a:lnTo>
                  <a:pt x="77866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a:extLst>
              <a:ext uri="{FF2B5EF4-FFF2-40B4-BE49-F238E27FC236}">
                <a16:creationId xmlns:a16="http://schemas.microsoft.com/office/drawing/2014/main" id="{A2CAF502-EC9C-401D-B585-3B400D091549}"/>
              </a:ext>
            </a:extLst>
          </p:cNvPr>
          <p:cNvGrpSpPr/>
          <p:nvPr/>
        </p:nvGrpSpPr>
        <p:grpSpPr>
          <a:xfrm>
            <a:off x="4491996" y="2120641"/>
            <a:ext cx="1699086" cy="1353688"/>
            <a:chOff x="5139864" y="4548503"/>
            <a:chExt cx="2653556" cy="2037474"/>
          </a:xfrm>
        </p:grpSpPr>
        <p:cxnSp>
          <p:nvCxnSpPr>
            <p:cNvPr id="27" name="Straight Arrow Connector 26">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8"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0" name="TextBox 29">
              <a:extLst>
                <a:ext uri="{FF2B5EF4-FFF2-40B4-BE49-F238E27FC236}">
                  <a16:creationId xmlns:a16="http://schemas.microsoft.com/office/drawing/2014/main" id="{83D52C3E-3E4D-4C84-8FCE-50FE1033C64D}"/>
                </a:ext>
              </a:extLst>
            </p:cNvPr>
            <p:cNvSpPr txBox="1"/>
            <p:nvPr/>
          </p:nvSpPr>
          <p:spPr>
            <a:xfrm>
              <a:off x="6041720" y="6169058"/>
              <a:ext cx="834363" cy="416919"/>
            </a:xfrm>
            <a:prstGeom prst="rect">
              <a:avLst/>
            </a:prstGeom>
            <a:noFill/>
          </p:spPr>
          <p:txBody>
            <a:bodyPr wrap="square" rtlCol="0">
              <a:spAutoFit/>
            </a:bodyPr>
            <a:lstStyle/>
            <a:p>
              <a:r>
                <a:rPr lang="en-GB" sz="1200" dirty="0"/>
                <a:t>100</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3</m:t>
                            </m:r>
                          </m:sub>
                        </m:sSub>
                      </m:oMath>
                    </m:oMathPara>
                  </a14:m>
                  <a:endParaRPr lang="en-GB" sz="1200" dirty="0"/>
                </a:p>
              </p:txBody>
            </p:sp>
          </mc:Choice>
          <mc:Fallback xmlns="">
            <p:sp>
              <p:nvSpPr>
                <p:cNvPr id="31" name="TextBox 30">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DC0C3BD-8C1A-4F50-8129-B7AAE66D0DF2}"/>
                    </a:ext>
                  </a:extLst>
                </p:cNvPr>
                <p:cNvSpPr txBox="1"/>
                <p:nvPr/>
              </p:nvSpPr>
              <p:spPr>
                <a:xfrm>
                  <a:off x="5383011" y="6155381"/>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1</m:t>
                            </m:r>
                          </m:sub>
                        </m:sSub>
                      </m:oMath>
                    </m:oMathPara>
                  </a14:m>
                  <a:endParaRPr lang="en-GB" sz="1200" dirty="0"/>
                </a:p>
              </p:txBody>
            </p:sp>
          </mc:Choice>
          <mc:Fallback xmlns="">
            <p:sp>
              <p:nvSpPr>
                <p:cNvPr id="33" name="TextBox 32">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383011" y="6155381"/>
                  <a:ext cx="834363" cy="416919"/>
                </a:xfrm>
                <a:prstGeom prst="rect">
                  <a:avLst/>
                </a:prstGeom>
                <a:blipFill>
                  <a:blip r:embed="rId8"/>
                  <a:stretch>
                    <a:fillRect b="-2222"/>
                  </a:stretch>
                </a:blipFill>
              </p:spPr>
              <p:txBody>
                <a:bodyPr/>
                <a:lstStyle/>
                <a:p>
                  <a:r>
                    <a:rPr lang="en-GB">
                      <a:noFill/>
                    </a:rPr>
                    <a:t> </a:t>
                  </a:r>
                </a:p>
              </p:txBody>
            </p:sp>
          </mc:Fallback>
        </mc:AlternateContent>
      </p:grpSp>
      <p:sp>
        <p:nvSpPr>
          <p:cNvPr id="32" name="TextBox 31"/>
          <p:cNvSpPr txBox="1"/>
          <p:nvPr/>
        </p:nvSpPr>
        <p:spPr>
          <a:xfrm>
            <a:off x="4973275" y="2697927"/>
            <a:ext cx="652771" cy="369332"/>
          </a:xfrm>
          <a:prstGeom prst="rect">
            <a:avLst/>
          </a:prstGeom>
          <a:noFill/>
        </p:spPr>
        <p:txBody>
          <a:bodyPr wrap="square" rtlCol="0">
            <a:spAutoFit/>
          </a:bodyPr>
          <a:lstStyle/>
          <a:p>
            <a:r>
              <a:rPr lang="en-GB" dirty="0">
                <a:solidFill>
                  <a:schemeClr val="bg1"/>
                </a:solidFill>
              </a:rPr>
              <a:t>0.50</a:t>
            </a:r>
          </a:p>
        </p:txBody>
      </p:sp>
      <p:sp>
        <p:nvSpPr>
          <p:cNvPr id="34" name="TextBox 33"/>
          <p:cNvSpPr txBox="1"/>
          <p:nvPr/>
        </p:nvSpPr>
        <p:spPr>
          <a:xfrm>
            <a:off x="4540556" y="2962301"/>
            <a:ext cx="652771" cy="276999"/>
          </a:xfrm>
          <a:prstGeom prst="rect">
            <a:avLst/>
          </a:prstGeom>
          <a:noFill/>
        </p:spPr>
        <p:txBody>
          <a:bodyPr wrap="square" rtlCol="0">
            <a:spAutoFit/>
          </a:bodyPr>
          <a:lstStyle/>
          <a:p>
            <a:r>
              <a:rPr lang="en-GB" sz="1200" dirty="0"/>
              <a:t>0.25</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6166581" y="2210514"/>
                <a:ext cx="2372133" cy="18109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1</m:t>
                              </m:r>
                            </m:sub>
                          </m:sSub>
                        </m:e>
                      </m:d>
                      <m:r>
                        <a:rPr lang="en-GB" sz="1400" b="0" i="1" smtClean="0">
                          <a:latin typeface="Cambria Math" panose="02040503050406030204" pitchFamily="18" charset="0"/>
                        </a:rPr>
                        <m:t>=0.25</m:t>
                      </m:r>
                    </m:oMath>
                    <m:oMath xmlns:m="http://schemas.openxmlformats.org/officeDocument/2006/math">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=89.88</m:t>
                      </m:r>
                    </m:oMath>
                  </m:oMathPara>
                </a14:m>
                <a:endParaRPr lang="en-GB" sz="1400" b="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3</m:t>
                              </m:r>
                            </m:sub>
                          </m:sSub>
                        </m:e>
                      </m:d>
                      <m:r>
                        <a:rPr lang="en-GB" sz="1400" b="0" i="1" smtClean="0">
                          <a:latin typeface="Cambria Math" panose="02040503050406030204" pitchFamily="18" charset="0"/>
                        </a:rPr>
                        <m:t>=0.75</m:t>
                      </m:r>
                    </m:oMath>
                    <m:oMath xmlns:m="http://schemas.openxmlformats.org/officeDocument/2006/math">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3</m:t>
                          </m:r>
                        </m:sub>
                      </m:sSub>
                      <m:r>
                        <a:rPr lang="en-GB" sz="1400" b="0" i="1" smtClean="0">
                          <a:latin typeface="Cambria Math" panose="02040503050406030204" pitchFamily="18" charset="0"/>
                        </a:rPr>
                        <m:t>=110.12</m:t>
                      </m:r>
                    </m:oMath>
                  </m:oMathPara>
                </a14:m>
                <a:endParaRPr lang="en-GB" sz="140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𝐼𝑄𝑅</m:t>
                      </m:r>
                      <m:r>
                        <a:rPr lang="en-GB" sz="1400" b="0" i="1" smtClean="0">
                          <a:latin typeface="Cambria Math" panose="02040503050406030204" pitchFamily="18" charset="0"/>
                        </a:rPr>
                        <m:t>=110.12−89.88=20.24</m:t>
                      </m:r>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6166581" y="2210514"/>
                <a:ext cx="2372133" cy="181094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308531" y="4077072"/>
                <a:ext cx="2088232" cy="7237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In general the quartiles of a normal distribution are </a:t>
                </a:r>
                <a:r>
                  <a:rPr lang="en-GB" sz="1200" u="sng" dirty="0"/>
                  <a:t>approximately</a:t>
                </a:r>
                <a:r>
                  <a:rPr lang="en-GB" sz="1200" dirty="0"/>
                  <a:t> </a:t>
                </a:r>
                <a14:m>
                  <m:oMath xmlns:m="http://schemas.openxmlformats.org/officeDocument/2006/math">
                    <m:r>
                      <a:rPr lang="en-GB" sz="1200" b="0" i="1" smtClean="0">
                        <a:latin typeface="Cambria Math" panose="02040503050406030204" pitchFamily="18" charset="0"/>
                      </a:rPr>
                      <m:t>𝜇</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r>
                      <a:rPr lang="en-GB" sz="1200" b="0" i="1" smtClean="0">
                        <a:latin typeface="Cambria Math" panose="02040503050406030204" pitchFamily="18" charset="0"/>
                      </a:rPr>
                      <m:t>𝜎</m:t>
                    </m:r>
                  </m:oMath>
                </a14:m>
                <a:endParaRPr lang="en-GB"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308531" y="4077072"/>
                <a:ext cx="2088232" cy="723724"/>
              </a:xfrm>
              <a:prstGeom prst="rect">
                <a:avLst/>
              </a:prstGeom>
              <a:blipFill>
                <a:blip r:embed="rId10"/>
                <a:stretch>
                  <a:fillRect/>
                </a:stretch>
              </a:blipFill>
            </p:spPr>
            <p:txBody>
              <a:bodyPr/>
              <a:lstStyle/>
              <a:p>
                <a:r>
                  <a:rPr lang="en-GB">
                    <a:noFill/>
                  </a:rPr>
                  <a:t> </a:t>
                </a:r>
              </a:p>
            </p:txBody>
          </p:sp>
        </mc:Fallback>
      </mc:AlternateContent>
      <p:sp>
        <p:nvSpPr>
          <p:cNvPr id="35" name="Rectangle 34">
            <a:extLst>
              <a:ext uri="{FF2B5EF4-FFF2-40B4-BE49-F238E27FC236}">
                <a16:creationId xmlns:a16="http://schemas.microsoft.com/office/drawing/2014/main" id="{20F79E78-3ED5-446A-AE9B-AC458A45C083}"/>
              </a:ext>
            </a:extLst>
          </p:cNvPr>
          <p:cNvSpPr/>
          <p:nvPr/>
        </p:nvSpPr>
        <p:spPr>
          <a:xfrm>
            <a:off x="3893998" y="2126821"/>
            <a:ext cx="4659465" cy="28710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a:extLst>
              <a:ext uri="{FF2B5EF4-FFF2-40B4-BE49-F238E27FC236}">
                <a16:creationId xmlns:a16="http://schemas.microsoft.com/office/drawing/2014/main" id="{20F79E78-3ED5-446A-AE9B-AC458A45C083}"/>
              </a:ext>
            </a:extLst>
          </p:cNvPr>
          <p:cNvSpPr/>
          <p:nvPr/>
        </p:nvSpPr>
        <p:spPr>
          <a:xfrm>
            <a:off x="440187" y="2114912"/>
            <a:ext cx="3056571" cy="2882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1899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 restart="whenNotActive" fill="hold" evtFilter="cancelBubble" nodeType="interactiveSeq">
                <p:stCondLst>
                  <p:cond evt="onClick" delay="0">
                    <p:tgtEl>
                      <p:spTgt spid="3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5"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5"/>
          <p:cNvSpPr/>
          <p:nvPr/>
        </p:nvSpPr>
        <p:spPr>
          <a:xfrm>
            <a:off x="4946650" y="2692400"/>
            <a:ext cx="254000" cy="495300"/>
          </a:xfrm>
          <a:custGeom>
            <a:avLst/>
            <a:gdLst>
              <a:gd name="connsiteX0" fmla="*/ 247650 w 254000"/>
              <a:gd name="connsiteY0" fmla="*/ 495300 h 495300"/>
              <a:gd name="connsiteX1" fmla="*/ 254000 w 254000"/>
              <a:gd name="connsiteY1" fmla="*/ 0 h 495300"/>
              <a:gd name="connsiteX2" fmla="*/ 158750 w 254000"/>
              <a:gd name="connsiteY2" fmla="*/ 139700 h 495300"/>
              <a:gd name="connsiteX3" fmla="*/ 63500 w 254000"/>
              <a:gd name="connsiteY3" fmla="*/ 234950 h 495300"/>
              <a:gd name="connsiteX4" fmla="*/ 6350 w 254000"/>
              <a:gd name="connsiteY4" fmla="*/ 292100 h 495300"/>
              <a:gd name="connsiteX5" fmla="*/ 0 w 254000"/>
              <a:gd name="connsiteY5" fmla="*/ 495300 h 495300"/>
              <a:gd name="connsiteX6" fmla="*/ 247650 w 254000"/>
              <a:gd name="connsiteY6"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495300">
                <a:moveTo>
                  <a:pt x="247650" y="495300"/>
                </a:moveTo>
                <a:cubicBezTo>
                  <a:pt x="249767" y="330200"/>
                  <a:pt x="251883" y="165100"/>
                  <a:pt x="254000" y="0"/>
                </a:cubicBezTo>
                <a:lnTo>
                  <a:pt x="158750" y="139700"/>
                </a:lnTo>
                <a:lnTo>
                  <a:pt x="63500" y="234950"/>
                </a:lnTo>
                <a:lnTo>
                  <a:pt x="6350" y="292100"/>
                </a:lnTo>
                <a:lnTo>
                  <a:pt x="0" y="495300"/>
                </a:lnTo>
                <a:lnTo>
                  <a:pt x="247650" y="4953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00195"/>
                <a:ext cx="4608512"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𝑁</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80,7</m:t>
                            </m:r>
                          </m:e>
                          <m:sup>
                            <m:r>
                              <a:rPr lang="en-GB" sz="1400" b="0" i="1" smtClean="0">
                                <a:latin typeface="Cambria Math" panose="02040503050406030204" pitchFamily="18" charset="0"/>
                              </a:rPr>
                              <m:t>2</m:t>
                            </m:r>
                          </m:sup>
                        </m:sSup>
                      </m:e>
                    </m:d>
                  </m:oMath>
                </a14:m>
                <a:r>
                  <a:rPr lang="en-GB" sz="1400" dirty="0"/>
                  <a:t>. Using your calculator,</a:t>
                </a:r>
              </a:p>
              <a:p>
                <a:pPr marL="342900" indent="-342900">
                  <a:buAutoNum type="alphaLcPeriod"/>
                </a:pPr>
                <a:r>
                  <a:rPr lang="en-GB" sz="1400" dirty="0"/>
                  <a:t>determine the </a:t>
                </a:r>
                <a14:m>
                  <m:oMath xmlns:m="http://schemas.openxmlformats.org/officeDocument/2006/math">
                    <m:r>
                      <a:rPr lang="en-GB" sz="1400" b="0" i="1" smtClean="0">
                        <a:latin typeface="Cambria Math" panose="02040503050406030204" pitchFamily="18" charset="0"/>
                      </a:rPr>
                      <m:t>𝑎</m:t>
                    </m:r>
                  </m:oMath>
                </a14:m>
                <a:r>
                  <a:rPr lang="en-GB" sz="1400" dirty="0"/>
                  <a:t> such that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&gt;</m:t>
                        </m:r>
                        <m:r>
                          <a:rPr lang="en-GB" sz="1400" b="0" i="1" smtClean="0">
                            <a:latin typeface="Cambria Math" panose="02040503050406030204" pitchFamily="18" charset="0"/>
                          </a:rPr>
                          <m:t>𝑎</m:t>
                        </m:r>
                      </m:e>
                    </m:d>
                    <m:r>
                      <a:rPr lang="en-GB" sz="1400" b="0" i="1" smtClean="0">
                        <a:latin typeface="Cambria Math" panose="02040503050406030204" pitchFamily="18" charset="0"/>
                      </a:rPr>
                      <m:t>=0.65</m:t>
                    </m:r>
                  </m:oMath>
                </a14:m>
                <a:endParaRPr lang="en-GB" sz="1400" dirty="0"/>
              </a:p>
              <a:p>
                <a:pPr marL="342900" indent="-342900">
                  <a:buAutoNum type="alphaLcPeriod"/>
                </a:pPr>
                <a:r>
                  <a:rPr lang="en-GB" sz="1400" dirty="0"/>
                  <a:t>determine the </a:t>
                </a:r>
                <a14:m>
                  <m:oMath xmlns:m="http://schemas.openxmlformats.org/officeDocument/2006/math">
                    <m:r>
                      <a:rPr lang="en-GB" sz="1400" b="0" i="1" smtClean="0">
                        <a:latin typeface="Cambria Math" panose="02040503050406030204" pitchFamily="18" charset="0"/>
                      </a:rPr>
                      <m:t>𝑏</m:t>
                    </m:r>
                  </m:oMath>
                </a14:m>
                <a:r>
                  <a:rPr lang="en-GB" sz="1400" dirty="0"/>
                  <a:t> such that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75&lt;</m:t>
                        </m:r>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𝑏</m:t>
                        </m:r>
                      </m:e>
                    </m:d>
                    <m:r>
                      <a:rPr lang="en-GB" sz="1400" b="0" i="1" smtClean="0">
                        <a:latin typeface="Cambria Math" panose="02040503050406030204" pitchFamily="18" charset="0"/>
                      </a:rPr>
                      <m:t>=0.4</m:t>
                    </m:r>
                  </m:oMath>
                </a14:m>
                <a:endParaRPr lang="en-GB" sz="1400" dirty="0"/>
              </a:p>
              <a:p>
                <a:pPr marL="342900" indent="-342900">
                  <a:buAutoNum type="alphaLcPeriod"/>
                </a:pPr>
                <a:r>
                  <a:rPr lang="en-GB" sz="1400" dirty="0"/>
                  <a:t>determine the </a:t>
                </a:r>
                <a14:m>
                  <m:oMath xmlns:m="http://schemas.openxmlformats.org/officeDocument/2006/math">
                    <m:r>
                      <a:rPr lang="en-GB" sz="1400" b="0" i="1" smtClean="0">
                        <a:latin typeface="Cambria Math" panose="02040503050406030204" pitchFamily="18" charset="0"/>
                      </a:rPr>
                      <m:t>𝑐</m:t>
                    </m:r>
                  </m:oMath>
                </a14:m>
                <a:r>
                  <a:rPr lang="en-GB" sz="1400" dirty="0"/>
                  <a:t> such that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𝑐</m:t>
                        </m:r>
                        <m:r>
                          <a:rPr lang="en-GB" sz="1400" b="0" i="1" smtClean="0">
                            <a:latin typeface="Cambria Math" panose="02040503050406030204" pitchFamily="18" charset="0"/>
                          </a:rPr>
                          <m:t>&lt;</m:t>
                        </m:r>
                        <m:r>
                          <a:rPr lang="en-GB" sz="1400" b="0" i="1" smtClean="0">
                            <a:latin typeface="Cambria Math" panose="02040503050406030204" pitchFamily="18" charset="0"/>
                          </a:rPr>
                          <m:t>𝑋</m:t>
                        </m:r>
                        <m:r>
                          <a:rPr lang="en-GB" sz="1400" b="0" i="1" smtClean="0">
                            <a:latin typeface="Cambria Math" panose="02040503050406030204" pitchFamily="18" charset="0"/>
                          </a:rPr>
                          <m:t>&lt;76</m:t>
                        </m:r>
                      </m:e>
                    </m:d>
                    <m:r>
                      <a:rPr lang="en-GB" sz="1400" b="0" i="1" smtClean="0">
                        <a:latin typeface="Cambria Math" panose="02040503050406030204" pitchFamily="18" charset="0"/>
                      </a:rPr>
                      <m:t>=0.2</m:t>
                    </m:r>
                  </m:oMath>
                </a14:m>
                <a:endParaRPr lang="en-GB" sz="1400" dirty="0"/>
              </a:p>
              <a:p>
                <a:pPr marL="342900" indent="-342900">
                  <a:buAutoNum type="alphaLcPeriod"/>
                </a:pPr>
                <a:r>
                  <a:rPr lang="en-GB" sz="1400" dirty="0"/>
                  <a:t>determine the interquartile range of </a:t>
                </a:r>
                <a14:m>
                  <m:oMath xmlns:m="http://schemas.openxmlformats.org/officeDocument/2006/math">
                    <m:r>
                      <a:rPr lang="en-GB" sz="1400" b="0" i="1" smtClean="0">
                        <a:latin typeface="Cambria Math" panose="02040503050406030204" pitchFamily="18" charset="0"/>
                      </a:rPr>
                      <m:t>𝑋</m:t>
                    </m:r>
                  </m:oMath>
                </a14:m>
                <a:r>
                  <a:rPr lang="en-GB" sz="1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800195"/>
                <a:ext cx="4608512" cy="116955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Freeform 5"/>
          <p:cNvSpPr/>
          <p:nvPr/>
        </p:nvSpPr>
        <p:spPr>
          <a:xfrm>
            <a:off x="755576" y="2336374"/>
            <a:ext cx="11477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7763" h="881062">
                <a:moveTo>
                  <a:pt x="1138238" y="881062"/>
                </a:moveTo>
                <a:lnTo>
                  <a:pt x="1147763" y="638175"/>
                </a:lnTo>
                <a:lnTo>
                  <a:pt x="1071563" y="566737"/>
                </a:lnTo>
                <a:lnTo>
                  <a:pt x="990600"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113823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2CAF502-EC9C-401D-B585-3B400D091549}"/>
              </a:ext>
            </a:extLst>
          </p:cNvPr>
          <p:cNvGrpSpPr/>
          <p:nvPr/>
        </p:nvGrpSpPr>
        <p:grpSpPr>
          <a:xfrm>
            <a:off x="695425" y="2149834"/>
            <a:ext cx="1699086" cy="1340988"/>
            <a:chOff x="5139864" y="4548503"/>
            <a:chExt cx="2653556" cy="2018359"/>
          </a:xfrm>
        </p:grpSpPr>
        <p:cxnSp>
          <p:nvCxnSpPr>
            <p:cNvPr id="8" name="Straight Arrow Connector 7">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9"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80</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18" name="TextBox 1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5"/>
                  <a:stretch>
                    <a:fillRect/>
                  </a:stretch>
                </a:blipFill>
              </p:spPr>
              <p:txBody>
                <a:bodyPr/>
                <a:lstStyle/>
                <a:p>
                  <a:r>
                    <a:rPr lang="en-GB">
                      <a:noFill/>
                    </a:rPr>
                    <a:t> </a:t>
                  </a:r>
                </a:p>
              </p:txBody>
            </p:sp>
          </mc:Fallback>
        </mc:AlternateContent>
      </p:grpSp>
      <p:sp>
        <p:nvSpPr>
          <p:cNvPr id="13" name="TextBox 12"/>
          <p:cNvSpPr txBox="1"/>
          <p:nvPr/>
        </p:nvSpPr>
        <p:spPr>
          <a:xfrm>
            <a:off x="1172428" y="2740015"/>
            <a:ext cx="652771" cy="369332"/>
          </a:xfrm>
          <a:prstGeom prst="rect">
            <a:avLst/>
          </a:prstGeom>
          <a:noFill/>
        </p:spPr>
        <p:txBody>
          <a:bodyPr wrap="square" rtlCol="0">
            <a:spAutoFit/>
          </a:bodyPr>
          <a:lstStyle/>
          <a:p>
            <a:r>
              <a:rPr lang="en-GB" dirty="0">
                <a:solidFill>
                  <a:schemeClr val="bg1"/>
                </a:solidFill>
              </a:rPr>
              <a:t>0.75</a:t>
            </a:r>
          </a:p>
        </p:txBody>
      </p:sp>
      <p:sp>
        <p:nvSpPr>
          <p:cNvPr id="14" name="Freeform 13"/>
          <p:cNvSpPr/>
          <p:nvPr/>
        </p:nvSpPr>
        <p:spPr>
          <a:xfrm>
            <a:off x="755576" y="4077072"/>
            <a:ext cx="11477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7763" h="881062">
                <a:moveTo>
                  <a:pt x="1138238" y="881062"/>
                </a:moveTo>
                <a:lnTo>
                  <a:pt x="1147763" y="638175"/>
                </a:lnTo>
                <a:lnTo>
                  <a:pt x="1071563" y="566737"/>
                </a:lnTo>
                <a:lnTo>
                  <a:pt x="990600"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113823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A2CAF502-EC9C-401D-B585-3B400D091549}"/>
              </a:ext>
            </a:extLst>
          </p:cNvPr>
          <p:cNvGrpSpPr/>
          <p:nvPr/>
        </p:nvGrpSpPr>
        <p:grpSpPr>
          <a:xfrm>
            <a:off x="695425" y="3890533"/>
            <a:ext cx="1699086" cy="1348112"/>
            <a:chOff x="5139864" y="4548503"/>
            <a:chExt cx="2653556" cy="2029081"/>
          </a:xfrm>
        </p:grpSpPr>
        <p:cxnSp>
          <p:nvCxnSpPr>
            <p:cNvPr id="16" name="Straight Arrow Connector 15">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7"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80</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𝑏</m:t>
                        </m:r>
                      </m:oMath>
                    </m:oMathPara>
                  </a14:m>
                  <a:endParaRPr lang="en-GB" sz="1200" dirty="0"/>
                </a:p>
              </p:txBody>
            </p:sp>
          </mc:Choice>
          <mc:Fallback xmlns="">
            <p:sp>
              <p:nvSpPr>
                <p:cNvPr id="20" name="TextBox 19">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DC0C3BD-8C1A-4F50-8129-B7AAE66D0DF2}"/>
                    </a:ext>
                  </a:extLst>
                </p:cNvPr>
                <p:cNvSpPr txBox="1"/>
                <p:nvPr/>
              </p:nvSpPr>
              <p:spPr>
                <a:xfrm>
                  <a:off x="5507643" y="6160665"/>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75</m:t>
                        </m:r>
                      </m:oMath>
                    </m:oMathPara>
                  </a14:m>
                  <a:endParaRPr lang="en-GB" sz="1200" dirty="0"/>
                </a:p>
              </p:txBody>
            </p:sp>
          </mc:Choice>
          <mc:Fallback xmlns="">
            <p:sp>
              <p:nvSpPr>
                <p:cNvPr id="42" name="TextBox 41">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507643" y="6160665"/>
                  <a:ext cx="834363" cy="416919"/>
                </a:xfrm>
                <a:prstGeom prst="rect">
                  <a:avLst/>
                </a:prstGeom>
                <a:blipFill>
                  <a:blip r:embed="rId7"/>
                  <a:stretch>
                    <a:fillRect/>
                  </a:stretch>
                </a:blipFill>
              </p:spPr>
              <p:txBody>
                <a:bodyPr/>
                <a:lstStyle/>
                <a:p>
                  <a:r>
                    <a:rPr lang="en-GB">
                      <a:noFill/>
                    </a:rPr>
                    <a:t> </a:t>
                  </a:r>
                </a:p>
              </p:txBody>
            </p:sp>
          </mc:Fallback>
        </mc:AlternateContent>
      </p:grpSp>
      <p:sp>
        <p:nvSpPr>
          <p:cNvPr id="21" name="TextBox 20"/>
          <p:cNvSpPr txBox="1"/>
          <p:nvPr/>
        </p:nvSpPr>
        <p:spPr>
          <a:xfrm>
            <a:off x="1258153" y="4499763"/>
            <a:ext cx="652771" cy="369332"/>
          </a:xfrm>
          <a:prstGeom prst="rect">
            <a:avLst/>
          </a:prstGeom>
          <a:noFill/>
        </p:spPr>
        <p:txBody>
          <a:bodyPr wrap="square" rtlCol="0">
            <a:spAutoFit/>
          </a:bodyPr>
          <a:lstStyle/>
          <a:p>
            <a:r>
              <a:rPr lang="en-GB" dirty="0">
                <a:solidFill>
                  <a:schemeClr val="bg1"/>
                </a:solidFill>
              </a:rPr>
              <a:t>0.4</a:t>
            </a:r>
          </a:p>
        </p:txBody>
      </p:sp>
      <p:grpSp>
        <p:nvGrpSpPr>
          <p:cNvPr id="23" name="Group 22">
            <a:extLst>
              <a:ext uri="{FF2B5EF4-FFF2-40B4-BE49-F238E27FC236}">
                <a16:creationId xmlns:a16="http://schemas.microsoft.com/office/drawing/2014/main" id="{A2CAF502-EC9C-401D-B585-3B400D091549}"/>
              </a:ext>
            </a:extLst>
          </p:cNvPr>
          <p:cNvGrpSpPr/>
          <p:nvPr/>
        </p:nvGrpSpPr>
        <p:grpSpPr>
          <a:xfrm>
            <a:off x="4654526" y="2127298"/>
            <a:ext cx="1699086" cy="1347807"/>
            <a:chOff x="5139864" y="4548503"/>
            <a:chExt cx="2653556" cy="2028622"/>
          </a:xfrm>
        </p:grpSpPr>
        <p:cxnSp>
          <p:nvCxnSpPr>
            <p:cNvPr id="24" name="Straight Arrow Connector 23">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5"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80</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DC0C3BD-8C1A-4F50-8129-B7AAE66D0DF2}"/>
                    </a:ext>
                  </a:extLst>
                </p:cNvPr>
                <p:cNvSpPr txBox="1"/>
                <p:nvPr/>
              </p:nvSpPr>
              <p:spPr>
                <a:xfrm>
                  <a:off x="5195915" y="6160206"/>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𝑐</m:t>
                        </m:r>
                      </m:oMath>
                    </m:oMathPara>
                  </a14:m>
                  <a:endParaRPr lang="en-GB" sz="1200" dirty="0"/>
                </a:p>
              </p:txBody>
            </p:sp>
          </mc:Choice>
          <mc:Fallback xmlns="">
            <p:sp>
              <p:nvSpPr>
                <p:cNvPr id="28" name="TextBox 2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195915" y="6160206"/>
                  <a:ext cx="834363" cy="41691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DC0C3BD-8C1A-4F50-8129-B7AAE66D0DF2}"/>
                    </a:ext>
                  </a:extLst>
                </p:cNvPr>
                <p:cNvSpPr txBox="1"/>
                <p:nvPr/>
              </p:nvSpPr>
              <p:spPr>
                <a:xfrm>
                  <a:off x="5562152" y="6149941"/>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76</m:t>
                        </m:r>
                      </m:oMath>
                    </m:oMathPara>
                  </a14:m>
                  <a:endParaRPr lang="en-GB" sz="1200" dirty="0"/>
                </a:p>
              </p:txBody>
            </p:sp>
          </mc:Choice>
          <mc:Fallback xmlns="">
            <p:sp>
              <p:nvSpPr>
                <p:cNvPr id="45" name="TextBox 44">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562152" y="6149941"/>
                  <a:ext cx="834363" cy="416919"/>
                </a:xfrm>
                <a:prstGeom prst="rect">
                  <a:avLst/>
                </a:prstGeom>
                <a:blipFill>
                  <a:blip r:embed="rId9"/>
                  <a:stretch>
                    <a:fillRect/>
                  </a:stretch>
                </a:blipFill>
              </p:spPr>
              <p:txBody>
                <a:bodyPr/>
                <a:lstStyle/>
                <a:p>
                  <a:r>
                    <a:rPr lang="en-GB">
                      <a:noFill/>
                    </a:rPr>
                    <a:t> </a:t>
                  </a:r>
                </a:p>
              </p:txBody>
            </p:sp>
          </mc:Fallback>
        </mc:AlternateContent>
      </p:grpSp>
      <p:sp>
        <p:nvSpPr>
          <p:cNvPr id="29" name="TextBox 28"/>
          <p:cNvSpPr txBox="1"/>
          <p:nvPr/>
        </p:nvSpPr>
        <p:spPr>
          <a:xfrm>
            <a:off x="4891578" y="2909168"/>
            <a:ext cx="407342" cy="261610"/>
          </a:xfrm>
          <a:prstGeom prst="rect">
            <a:avLst/>
          </a:prstGeom>
          <a:noFill/>
        </p:spPr>
        <p:txBody>
          <a:bodyPr wrap="square" rtlCol="0">
            <a:spAutoFit/>
          </a:bodyPr>
          <a:lstStyle/>
          <a:p>
            <a:r>
              <a:rPr lang="en-GB" sz="1100" dirty="0">
                <a:solidFill>
                  <a:schemeClr val="bg1"/>
                </a:solidFill>
              </a:rPr>
              <a:t>0.2</a:t>
            </a:r>
            <a:endParaRPr lang="en-GB" dirty="0">
              <a:solidFill>
                <a:schemeClr val="bg1"/>
              </a:solidFill>
            </a:endParaRPr>
          </a:p>
        </p:txBody>
      </p:sp>
      <p:sp>
        <p:nvSpPr>
          <p:cNvPr id="30" name="Freeform 29"/>
          <p:cNvSpPr/>
          <p:nvPr/>
        </p:nvSpPr>
        <p:spPr>
          <a:xfrm>
            <a:off x="5047756" y="4076144"/>
            <a:ext cx="78819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361950 w 1147763"/>
              <a:gd name="connsiteY16" fmla="*/ 881062 h 881062"/>
              <a:gd name="connsiteX17" fmla="*/ 1138238 w 1147763"/>
              <a:gd name="connsiteY17" fmla="*/ 881062 h 881062"/>
              <a:gd name="connsiteX0" fmla="*/ 1076325 w 1085850"/>
              <a:gd name="connsiteY0" fmla="*/ 881062 h 881062"/>
              <a:gd name="connsiteX1" fmla="*/ 1085850 w 1085850"/>
              <a:gd name="connsiteY1" fmla="*/ 638175 h 881062"/>
              <a:gd name="connsiteX2" fmla="*/ 1009650 w 1085850"/>
              <a:gd name="connsiteY2" fmla="*/ 566737 h 881062"/>
              <a:gd name="connsiteX3" fmla="*/ 928687 w 1085850"/>
              <a:gd name="connsiteY3" fmla="*/ 452437 h 881062"/>
              <a:gd name="connsiteX4" fmla="*/ 852487 w 1085850"/>
              <a:gd name="connsiteY4" fmla="*/ 252412 h 881062"/>
              <a:gd name="connsiteX5" fmla="*/ 781050 w 1085850"/>
              <a:gd name="connsiteY5" fmla="*/ 100012 h 881062"/>
              <a:gd name="connsiteX6" fmla="*/ 742950 w 1085850"/>
              <a:gd name="connsiteY6" fmla="*/ 23812 h 881062"/>
              <a:gd name="connsiteX7" fmla="*/ 695325 w 1085850"/>
              <a:gd name="connsiteY7" fmla="*/ 0 h 881062"/>
              <a:gd name="connsiteX8" fmla="*/ 633412 w 1085850"/>
              <a:gd name="connsiteY8" fmla="*/ 23812 h 881062"/>
              <a:gd name="connsiteX9" fmla="*/ 557212 w 1085850"/>
              <a:gd name="connsiteY9" fmla="*/ 119062 h 881062"/>
              <a:gd name="connsiteX10" fmla="*/ 461962 w 1085850"/>
              <a:gd name="connsiteY10" fmla="*/ 304800 h 881062"/>
              <a:gd name="connsiteX11" fmla="*/ 357187 w 1085850"/>
              <a:gd name="connsiteY11" fmla="*/ 481012 h 881062"/>
              <a:gd name="connsiteX12" fmla="*/ 219075 w 1085850"/>
              <a:gd name="connsiteY12" fmla="*/ 628650 h 881062"/>
              <a:gd name="connsiteX13" fmla="*/ 114300 w 1085850"/>
              <a:gd name="connsiteY13" fmla="*/ 738187 h 881062"/>
              <a:gd name="connsiteX14" fmla="*/ 0 w 1085850"/>
              <a:gd name="connsiteY14" fmla="*/ 800100 h 881062"/>
              <a:gd name="connsiteX15" fmla="*/ 300037 w 1085850"/>
              <a:gd name="connsiteY15" fmla="*/ 881062 h 881062"/>
              <a:gd name="connsiteX16" fmla="*/ 1076325 w 1085850"/>
              <a:gd name="connsiteY16" fmla="*/ 881062 h 881062"/>
              <a:gd name="connsiteX0" fmla="*/ 962025 w 971550"/>
              <a:gd name="connsiteY0" fmla="*/ 881062 h 881062"/>
              <a:gd name="connsiteX1" fmla="*/ 971550 w 971550"/>
              <a:gd name="connsiteY1" fmla="*/ 638175 h 881062"/>
              <a:gd name="connsiteX2" fmla="*/ 895350 w 971550"/>
              <a:gd name="connsiteY2" fmla="*/ 566737 h 881062"/>
              <a:gd name="connsiteX3" fmla="*/ 814387 w 971550"/>
              <a:gd name="connsiteY3" fmla="*/ 452437 h 881062"/>
              <a:gd name="connsiteX4" fmla="*/ 738187 w 971550"/>
              <a:gd name="connsiteY4" fmla="*/ 252412 h 881062"/>
              <a:gd name="connsiteX5" fmla="*/ 666750 w 971550"/>
              <a:gd name="connsiteY5" fmla="*/ 100012 h 881062"/>
              <a:gd name="connsiteX6" fmla="*/ 628650 w 971550"/>
              <a:gd name="connsiteY6" fmla="*/ 23812 h 881062"/>
              <a:gd name="connsiteX7" fmla="*/ 581025 w 971550"/>
              <a:gd name="connsiteY7" fmla="*/ 0 h 881062"/>
              <a:gd name="connsiteX8" fmla="*/ 519112 w 971550"/>
              <a:gd name="connsiteY8" fmla="*/ 23812 h 881062"/>
              <a:gd name="connsiteX9" fmla="*/ 442912 w 971550"/>
              <a:gd name="connsiteY9" fmla="*/ 119062 h 881062"/>
              <a:gd name="connsiteX10" fmla="*/ 347662 w 971550"/>
              <a:gd name="connsiteY10" fmla="*/ 304800 h 881062"/>
              <a:gd name="connsiteX11" fmla="*/ 242887 w 971550"/>
              <a:gd name="connsiteY11" fmla="*/ 481012 h 881062"/>
              <a:gd name="connsiteX12" fmla="*/ 104775 w 971550"/>
              <a:gd name="connsiteY12" fmla="*/ 628650 h 881062"/>
              <a:gd name="connsiteX13" fmla="*/ 0 w 971550"/>
              <a:gd name="connsiteY13" fmla="*/ 738187 h 881062"/>
              <a:gd name="connsiteX14" fmla="*/ 185737 w 971550"/>
              <a:gd name="connsiteY14" fmla="*/ 881062 h 881062"/>
              <a:gd name="connsiteX15" fmla="*/ 962025 w 971550"/>
              <a:gd name="connsiteY15" fmla="*/ 881062 h 881062"/>
              <a:gd name="connsiteX0" fmla="*/ 857250 w 866775"/>
              <a:gd name="connsiteY0" fmla="*/ 881062 h 881062"/>
              <a:gd name="connsiteX1" fmla="*/ 866775 w 866775"/>
              <a:gd name="connsiteY1" fmla="*/ 638175 h 881062"/>
              <a:gd name="connsiteX2" fmla="*/ 790575 w 866775"/>
              <a:gd name="connsiteY2" fmla="*/ 566737 h 881062"/>
              <a:gd name="connsiteX3" fmla="*/ 709612 w 866775"/>
              <a:gd name="connsiteY3" fmla="*/ 452437 h 881062"/>
              <a:gd name="connsiteX4" fmla="*/ 633412 w 866775"/>
              <a:gd name="connsiteY4" fmla="*/ 252412 h 881062"/>
              <a:gd name="connsiteX5" fmla="*/ 561975 w 866775"/>
              <a:gd name="connsiteY5" fmla="*/ 100012 h 881062"/>
              <a:gd name="connsiteX6" fmla="*/ 523875 w 866775"/>
              <a:gd name="connsiteY6" fmla="*/ 23812 h 881062"/>
              <a:gd name="connsiteX7" fmla="*/ 476250 w 866775"/>
              <a:gd name="connsiteY7" fmla="*/ 0 h 881062"/>
              <a:gd name="connsiteX8" fmla="*/ 414337 w 866775"/>
              <a:gd name="connsiteY8" fmla="*/ 23812 h 881062"/>
              <a:gd name="connsiteX9" fmla="*/ 338137 w 866775"/>
              <a:gd name="connsiteY9" fmla="*/ 119062 h 881062"/>
              <a:gd name="connsiteX10" fmla="*/ 242887 w 866775"/>
              <a:gd name="connsiteY10" fmla="*/ 304800 h 881062"/>
              <a:gd name="connsiteX11" fmla="*/ 138112 w 866775"/>
              <a:gd name="connsiteY11" fmla="*/ 481012 h 881062"/>
              <a:gd name="connsiteX12" fmla="*/ 0 w 866775"/>
              <a:gd name="connsiteY12" fmla="*/ 628650 h 881062"/>
              <a:gd name="connsiteX13" fmla="*/ 80962 w 866775"/>
              <a:gd name="connsiteY13" fmla="*/ 881062 h 881062"/>
              <a:gd name="connsiteX14" fmla="*/ 857250 w 866775"/>
              <a:gd name="connsiteY14" fmla="*/ 881062 h 881062"/>
              <a:gd name="connsiteX0" fmla="*/ 778668 w 788193"/>
              <a:gd name="connsiteY0" fmla="*/ 881062 h 881062"/>
              <a:gd name="connsiteX1" fmla="*/ 788193 w 788193"/>
              <a:gd name="connsiteY1" fmla="*/ 638175 h 881062"/>
              <a:gd name="connsiteX2" fmla="*/ 711993 w 788193"/>
              <a:gd name="connsiteY2" fmla="*/ 566737 h 881062"/>
              <a:gd name="connsiteX3" fmla="*/ 631030 w 788193"/>
              <a:gd name="connsiteY3" fmla="*/ 452437 h 881062"/>
              <a:gd name="connsiteX4" fmla="*/ 554830 w 788193"/>
              <a:gd name="connsiteY4" fmla="*/ 252412 h 881062"/>
              <a:gd name="connsiteX5" fmla="*/ 483393 w 788193"/>
              <a:gd name="connsiteY5" fmla="*/ 100012 h 881062"/>
              <a:gd name="connsiteX6" fmla="*/ 445293 w 788193"/>
              <a:gd name="connsiteY6" fmla="*/ 23812 h 881062"/>
              <a:gd name="connsiteX7" fmla="*/ 397668 w 788193"/>
              <a:gd name="connsiteY7" fmla="*/ 0 h 881062"/>
              <a:gd name="connsiteX8" fmla="*/ 335755 w 788193"/>
              <a:gd name="connsiteY8" fmla="*/ 23812 h 881062"/>
              <a:gd name="connsiteX9" fmla="*/ 259555 w 788193"/>
              <a:gd name="connsiteY9" fmla="*/ 119062 h 881062"/>
              <a:gd name="connsiteX10" fmla="*/ 164305 w 788193"/>
              <a:gd name="connsiteY10" fmla="*/ 304800 h 881062"/>
              <a:gd name="connsiteX11" fmla="*/ 59530 w 788193"/>
              <a:gd name="connsiteY11" fmla="*/ 481012 h 881062"/>
              <a:gd name="connsiteX12" fmla="*/ 0 w 788193"/>
              <a:gd name="connsiteY12" fmla="*/ 559594 h 881062"/>
              <a:gd name="connsiteX13" fmla="*/ 2380 w 788193"/>
              <a:gd name="connsiteY13" fmla="*/ 881062 h 881062"/>
              <a:gd name="connsiteX14" fmla="*/ 778668 w 788193"/>
              <a:gd name="connsiteY14"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8193" h="881062">
                <a:moveTo>
                  <a:pt x="778668" y="881062"/>
                </a:moveTo>
                <a:lnTo>
                  <a:pt x="788193" y="638175"/>
                </a:lnTo>
                <a:lnTo>
                  <a:pt x="711993" y="566737"/>
                </a:lnTo>
                <a:lnTo>
                  <a:pt x="631030" y="452437"/>
                </a:lnTo>
                <a:lnTo>
                  <a:pt x="554830" y="252412"/>
                </a:lnTo>
                <a:lnTo>
                  <a:pt x="483393" y="100012"/>
                </a:lnTo>
                <a:lnTo>
                  <a:pt x="445293" y="23812"/>
                </a:lnTo>
                <a:lnTo>
                  <a:pt x="397668" y="0"/>
                </a:lnTo>
                <a:lnTo>
                  <a:pt x="335755" y="23812"/>
                </a:lnTo>
                <a:lnTo>
                  <a:pt x="259555" y="119062"/>
                </a:lnTo>
                <a:lnTo>
                  <a:pt x="164305" y="304800"/>
                </a:lnTo>
                <a:lnTo>
                  <a:pt x="59530" y="481012"/>
                </a:lnTo>
                <a:lnTo>
                  <a:pt x="0" y="559594"/>
                </a:lnTo>
                <a:cubicBezTo>
                  <a:pt x="793" y="666750"/>
                  <a:pt x="1587" y="773906"/>
                  <a:pt x="2380" y="881062"/>
                </a:cubicBezTo>
                <a:lnTo>
                  <a:pt x="77866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A2CAF502-EC9C-401D-B585-3B400D091549}"/>
              </a:ext>
            </a:extLst>
          </p:cNvPr>
          <p:cNvGrpSpPr/>
          <p:nvPr/>
        </p:nvGrpSpPr>
        <p:grpSpPr>
          <a:xfrm>
            <a:off x="4628034" y="3889604"/>
            <a:ext cx="1699086" cy="1344601"/>
            <a:chOff x="5139864" y="4548503"/>
            <a:chExt cx="2653556" cy="2023797"/>
          </a:xfrm>
        </p:grpSpPr>
        <p:cxnSp>
          <p:nvCxnSpPr>
            <p:cNvPr id="32" name="Straight Arrow Connector 31">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3"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80</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3</m:t>
                            </m:r>
                          </m:sub>
                        </m:sSub>
                      </m:oMath>
                    </m:oMathPara>
                  </a14:m>
                  <a:endParaRPr lang="en-GB" sz="1200" dirty="0"/>
                </a:p>
              </p:txBody>
            </p:sp>
          </mc:Choice>
          <mc:Fallback xmlns="">
            <p:sp>
              <p:nvSpPr>
                <p:cNvPr id="36" name="TextBox 35">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DC0C3BD-8C1A-4F50-8129-B7AAE66D0DF2}"/>
                    </a:ext>
                  </a:extLst>
                </p:cNvPr>
                <p:cNvSpPr txBox="1"/>
                <p:nvPr/>
              </p:nvSpPr>
              <p:spPr>
                <a:xfrm>
                  <a:off x="5383011" y="6155381"/>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1</m:t>
                            </m:r>
                          </m:sub>
                        </m:sSub>
                      </m:oMath>
                    </m:oMathPara>
                  </a14:m>
                  <a:endParaRPr lang="en-GB" sz="1200" dirty="0"/>
                </a:p>
              </p:txBody>
            </p:sp>
          </mc:Choice>
          <mc:Fallback xmlns="">
            <p:sp>
              <p:nvSpPr>
                <p:cNvPr id="37" name="TextBox 36">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383011" y="6155381"/>
                  <a:ext cx="834363" cy="416919"/>
                </a:xfrm>
                <a:prstGeom prst="rect">
                  <a:avLst/>
                </a:prstGeom>
                <a:blipFill>
                  <a:blip r:embed="rId11"/>
                  <a:stretch>
                    <a:fillRect/>
                  </a:stretch>
                </a:blipFill>
              </p:spPr>
              <p:txBody>
                <a:bodyPr/>
                <a:lstStyle/>
                <a:p>
                  <a:r>
                    <a:rPr lang="en-GB">
                      <a:noFill/>
                    </a:rPr>
                    <a:t> </a:t>
                  </a:r>
                </a:p>
              </p:txBody>
            </p:sp>
          </mc:Fallback>
        </mc:AlternateContent>
      </p:grpSp>
      <p:sp>
        <p:nvSpPr>
          <p:cNvPr id="38" name="TextBox 37"/>
          <p:cNvSpPr txBox="1"/>
          <p:nvPr/>
        </p:nvSpPr>
        <p:spPr>
          <a:xfrm>
            <a:off x="5109313" y="4466890"/>
            <a:ext cx="652771" cy="369332"/>
          </a:xfrm>
          <a:prstGeom prst="rect">
            <a:avLst/>
          </a:prstGeom>
          <a:noFill/>
        </p:spPr>
        <p:txBody>
          <a:bodyPr wrap="square" rtlCol="0">
            <a:spAutoFit/>
          </a:bodyPr>
          <a:lstStyle/>
          <a:p>
            <a:r>
              <a:rPr lang="en-GB" dirty="0">
                <a:solidFill>
                  <a:schemeClr val="bg1"/>
                </a:solidFill>
              </a:rPr>
              <a:t>0.50</a:t>
            </a:r>
          </a:p>
        </p:txBody>
      </p:sp>
      <p:sp>
        <p:nvSpPr>
          <p:cNvPr id="39" name="TextBox 38"/>
          <p:cNvSpPr txBox="1"/>
          <p:nvPr/>
        </p:nvSpPr>
        <p:spPr>
          <a:xfrm>
            <a:off x="4676594" y="4731264"/>
            <a:ext cx="652771" cy="276999"/>
          </a:xfrm>
          <a:prstGeom prst="rect">
            <a:avLst/>
          </a:prstGeom>
          <a:noFill/>
        </p:spPr>
        <p:txBody>
          <a:bodyPr wrap="square" rtlCol="0">
            <a:spAutoFit/>
          </a:bodyPr>
          <a:lstStyle/>
          <a:p>
            <a:r>
              <a:rPr lang="en-GB" sz="1200" dirty="0"/>
              <a:t>0.25</a:t>
            </a:r>
            <a:endParaRPr lang="en-GB" dirty="0"/>
          </a:p>
        </p:txBody>
      </p:sp>
      <mc:AlternateContent xmlns:mc="http://schemas.openxmlformats.org/markup-compatibility/2006" xmlns:a14="http://schemas.microsoft.com/office/drawing/2010/main">
        <mc:Choice Requires="a14">
          <p:sp>
            <p:nvSpPr>
              <p:cNvPr id="40" name="TextBox 39"/>
              <p:cNvSpPr txBox="1"/>
              <p:nvPr/>
            </p:nvSpPr>
            <p:spPr>
              <a:xfrm>
                <a:off x="2346195" y="2297278"/>
                <a:ext cx="1703059" cy="738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&gt;</m:t>
                          </m:r>
                          <m:r>
                            <a:rPr lang="en-GB" sz="1400" b="0" i="1" smtClean="0">
                              <a:latin typeface="Cambria Math" panose="02040503050406030204" pitchFamily="18" charset="0"/>
                            </a:rPr>
                            <m:t>𝑎</m:t>
                          </m:r>
                        </m:e>
                      </m:d>
                      <m:r>
                        <a:rPr lang="en-GB" sz="1400" b="0" i="1" smtClean="0">
                          <a:latin typeface="Cambria Math" panose="02040503050406030204" pitchFamily="18" charset="0"/>
                        </a:rPr>
                        <m:t>=0.65</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r>
                        <a:rPr lang="en-GB" sz="1400" b="0" i="1" smtClean="0">
                          <a:latin typeface="Cambria Math" panose="02040503050406030204" pitchFamily="18" charset="0"/>
                        </a:rPr>
                        <m:t>=0.35</m:t>
                      </m:r>
                    </m:oMath>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=77.303 (3</m:t>
                      </m:r>
                      <m:r>
                        <a:rPr lang="en-GB" sz="1400" b="0" i="1" smtClean="0">
                          <a:latin typeface="Cambria Math" panose="02040503050406030204" pitchFamily="18" charset="0"/>
                        </a:rPr>
                        <m:t>𝑑𝑝</m:t>
                      </m:r>
                      <m:r>
                        <a:rPr lang="en-GB" sz="1400" b="0" i="1" smtClean="0">
                          <a:latin typeface="Cambria Math" panose="02040503050406030204" pitchFamily="18" charset="0"/>
                        </a:rPr>
                        <m:t>)</m:t>
                      </m:r>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2346195" y="2297278"/>
                <a:ext cx="1703059" cy="738664"/>
              </a:xfrm>
              <a:prstGeom prst="rect">
                <a:avLst/>
              </a:prstGeom>
              <a:blipFill>
                <a:blip r:embed="rId12"/>
                <a:stretch>
                  <a:fillRect b="-24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338608" y="3982886"/>
                <a:ext cx="1965203" cy="15905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&lt;75</m:t>
                          </m:r>
                        </m:e>
                      </m:d>
                      <m:r>
                        <a:rPr lang="en-GB" sz="1400" b="0" i="1" smtClean="0">
                          <a:latin typeface="Cambria Math" panose="02040503050406030204" pitchFamily="18" charset="0"/>
                        </a:rPr>
                        <m:t>=0.2375</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𝑏</m:t>
                          </m:r>
                        </m:e>
                      </m:d>
                      <m:r>
                        <a:rPr lang="en-GB" sz="1400" b="0" i="1" smtClean="0">
                          <a:latin typeface="Cambria Math" panose="02040503050406030204" pitchFamily="18" charset="0"/>
                        </a:rPr>
                        <m:t>=0.2375+0.4=0.6375</m:t>
                      </m:r>
                    </m:oMath>
                  </m:oMathPara>
                </a14:m>
                <a:endParaRPr lang="en-GB" sz="1400" dirty="0"/>
              </a:p>
              <a:p>
                <a:endParaRPr lang="en-GB" sz="1400" dirty="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𝑏</m:t>
                      </m:r>
                      <m:r>
                        <a:rPr lang="en-GB" sz="1400" b="0" i="1" smtClean="0">
                          <a:latin typeface="Cambria Math" panose="02040503050406030204" pitchFamily="18" charset="0"/>
                        </a:rPr>
                        <m:t>=82.463</m:t>
                      </m:r>
                    </m:oMath>
                  </m:oMathPara>
                </a14:m>
                <a:endParaRPr lang="en-GB" sz="1400" dirty="0"/>
              </a:p>
              <a:p>
                <a:endParaRPr lang="en-GB"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2338608" y="3982886"/>
                <a:ext cx="1965203" cy="1590564"/>
              </a:xfrm>
              <a:prstGeom prst="rect">
                <a:avLst/>
              </a:prstGeom>
              <a:blipFill>
                <a:blip r:embed="rId13"/>
                <a:stretch>
                  <a:fillRect/>
                </a:stretch>
              </a:blipFill>
            </p:spPr>
            <p:txBody>
              <a:bodyPr/>
              <a:lstStyle/>
              <a:p>
                <a:r>
                  <a:rPr lang="en-GB">
                    <a:noFill/>
                  </a:rPr>
                  <a:t> </a:t>
                </a:r>
              </a:p>
            </p:txBody>
          </p:sp>
        </mc:Fallback>
      </mc:AlternateContent>
      <p:sp>
        <p:nvSpPr>
          <p:cNvPr id="43" name="Freeform 42"/>
          <p:cNvSpPr/>
          <p:nvPr/>
        </p:nvSpPr>
        <p:spPr>
          <a:xfrm>
            <a:off x="752475" y="4529138"/>
            <a:ext cx="447675" cy="423862"/>
          </a:xfrm>
          <a:custGeom>
            <a:avLst/>
            <a:gdLst>
              <a:gd name="connsiteX0" fmla="*/ 438150 w 447675"/>
              <a:gd name="connsiteY0" fmla="*/ 423862 h 423862"/>
              <a:gd name="connsiteX1" fmla="*/ 447675 w 447675"/>
              <a:gd name="connsiteY1" fmla="*/ 0 h 423862"/>
              <a:gd name="connsiteX2" fmla="*/ 252413 w 447675"/>
              <a:gd name="connsiteY2" fmla="*/ 209550 h 423862"/>
              <a:gd name="connsiteX3" fmla="*/ 142875 w 447675"/>
              <a:gd name="connsiteY3" fmla="*/ 290512 h 423862"/>
              <a:gd name="connsiteX4" fmla="*/ 47625 w 447675"/>
              <a:gd name="connsiteY4" fmla="*/ 347662 h 423862"/>
              <a:gd name="connsiteX5" fmla="*/ 0 w 447675"/>
              <a:gd name="connsiteY5" fmla="*/ 371475 h 423862"/>
              <a:gd name="connsiteX6" fmla="*/ 0 w 447675"/>
              <a:gd name="connsiteY6" fmla="*/ 419100 h 423862"/>
              <a:gd name="connsiteX7" fmla="*/ 438150 w 447675"/>
              <a:gd name="connsiteY7" fmla="*/ 423862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675" h="423862">
                <a:moveTo>
                  <a:pt x="438150" y="423862"/>
                </a:moveTo>
                <a:lnTo>
                  <a:pt x="447675" y="0"/>
                </a:lnTo>
                <a:lnTo>
                  <a:pt x="252413" y="209550"/>
                </a:lnTo>
                <a:lnTo>
                  <a:pt x="142875" y="290512"/>
                </a:lnTo>
                <a:lnTo>
                  <a:pt x="47625" y="347662"/>
                </a:lnTo>
                <a:lnTo>
                  <a:pt x="0" y="371475"/>
                </a:lnTo>
                <a:lnTo>
                  <a:pt x="0" y="419100"/>
                </a:lnTo>
                <a:lnTo>
                  <a:pt x="438150" y="423862"/>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4" name="TextBox 43"/>
          <p:cNvSpPr txBox="1"/>
          <p:nvPr/>
        </p:nvSpPr>
        <p:spPr>
          <a:xfrm>
            <a:off x="721252" y="4752426"/>
            <a:ext cx="652771" cy="261610"/>
          </a:xfrm>
          <a:prstGeom prst="rect">
            <a:avLst/>
          </a:prstGeom>
          <a:noFill/>
        </p:spPr>
        <p:txBody>
          <a:bodyPr wrap="square" rtlCol="0">
            <a:spAutoFit/>
          </a:bodyPr>
          <a:lstStyle/>
          <a:p>
            <a:r>
              <a:rPr lang="en-GB" sz="1050" dirty="0">
                <a:solidFill>
                  <a:schemeClr val="bg1"/>
                </a:solidFill>
              </a:rPr>
              <a:t>0.2375</a:t>
            </a:r>
          </a:p>
        </p:txBody>
      </p:sp>
      <p:cxnSp>
        <p:nvCxnSpPr>
          <p:cNvPr id="48" name="Straight Arrow Connector 47"/>
          <p:cNvCxnSpPr/>
          <p:nvPr/>
        </p:nvCxnSpPr>
        <p:spPr>
          <a:xfrm>
            <a:off x="4628034" y="2492896"/>
            <a:ext cx="57261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633266" y="2265528"/>
            <a:ext cx="578581" cy="246221"/>
          </a:xfrm>
          <a:prstGeom prst="rect">
            <a:avLst/>
          </a:prstGeom>
          <a:noFill/>
        </p:spPr>
        <p:txBody>
          <a:bodyPr wrap="square" rtlCol="0">
            <a:spAutoFit/>
          </a:bodyPr>
          <a:lstStyle/>
          <a:p>
            <a:r>
              <a:rPr lang="en-GB" sz="1000" dirty="0"/>
              <a:t>0.2839</a:t>
            </a:r>
          </a:p>
        </p:txBody>
      </p:sp>
      <mc:AlternateContent xmlns:mc="http://schemas.openxmlformats.org/markup-compatibility/2006" xmlns:a14="http://schemas.microsoft.com/office/drawing/2010/main">
        <mc:Choice Requires="a14">
          <p:sp>
            <p:nvSpPr>
              <p:cNvPr id="50" name="TextBox 49"/>
              <p:cNvSpPr txBox="1"/>
              <p:nvPr/>
            </p:nvSpPr>
            <p:spPr>
              <a:xfrm>
                <a:off x="6181700" y="2329116"/>
                <a:ext cx="266120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&lt;76</m:t>
                          </m:r>
                        </m:e>
                      </m:d>
                      <m:r>
                        <a:rPr lang="en-GB" sz="1200" b="0" i="1" smtClean="0">
                          <a:latin typeface="Cambria Math" panose="02040503050406030204" pitchFamily="18" charset="0"/>
                        </a:rPr>
                        <m:t>=0.2839</m:t>
                      </m:r>
                    </m:oMath>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&lt;</m:t>
                          </m:r>
                          <m:r>
                            <a:rPr lang="en-GB" sz="1200" b="0" i="1" smtClean="0">
                              <a:latin typeface="Cambria Math" panose="02040503050406030204" pitchFamily="18" charset="0"/>
                            </a:rPr>
                            <m:t>𝑐</m:t>
                          </m:r>
                        </m:e>
                      </m:d>
                      <m:r>
                        <a:rPr lang="en-GB" sz="1200" b="0" i="1" smtClean="0">
                          <a:latin typeface="Cambria Math" panose="02040503050406030204" pitchFamily="18" charset="0"/>
                        </a:rPr>
                        <m:t>=0.2839−0.2=0.0839</m:t>
                      </m:r>
                    </m:oMath>
                    <m:oMath xmlns:m="http://schemas.openxmlformats.org/officeDocument/2006/math">
                      <m:r>
                        <a:rPr lang="en-GB" sz="1200" b="0" i="1" smtClean="0">
                          <a:latin typeface="Cambria Math" panose="02040503050406030204" pitchFamily="18" charset="0"/>
                        </a:rPr>
                        <m:t>𝑐</m:t>
                      </m:r>
                      <m:r>
                        <a:rPr lang="en-GB" sz="1200" b="0" i="1" smtClean="0">
                          <a:latin typeface="Cambria Math" panose="02040503050406030204" pitchFamily="18" charset="0"/>
                        </a:rPr>
                        <m:t>=70.34 (2</m:t>
                      </m:r>
                      <m:r>
                        <a:rPr lang="en-GB" sz="1200" b="0" i="1" smtClean="0">
                          <a:latin typeface="Cambria Math" panose="02040503050406030204" pitchFamily="18" charset="0"/>
                        </a:rPr>
                        <m:t>𝑑𝑝</m:t>
                      </m:r>
                      <m:r>
                        <a:rPr lang="en-GB" sz="1200" b="0" i="1" smtClean="0">
                          <a:latin typeface="Cambria Math" panose="02040503050406030204" pitchFamily="18" charset="0"/>
                        </a:rPr>
                        <m:t>)</m:t>
                      </m:r>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181700" y="2329116"/>
                <a:ext cx="2661204" cy="646331"/>
              </a:xfrm>
              <a:prstGeom prst="rect">
                <a:avLst/>
              </a:prstGeom>
              <a:blipFill>
                <a:blip r:embed="rId14"/>
                <a:stretch>
                  <a:fillRect b="-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204903" y="4131836"/>
                <a:ext cx="266120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&lt;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1</m:t>
                              </m:r>
                            </m:sub>
                          </m:sSub>
                        </m:e>
                      </m:d>
                      <m:r>
                        <a:rPr lang="en-GB" sz="1200" b="0" i="1" smtClean="0">
                          <a:latin typeface="Cambria Math" panose="02040503050406030204" pitchFamily="18" charset="0"/>
                        </a:rPr>
                        <m:t>=0.25   ∴</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1</m:t>
                          </m:r>
                        </m:sub>
                      </m:sSub>
                      <m:r>
                        <a:rPr lang="en-GB" sz="1200" b="0" i="1" smtClean="0">
                          <a:latin typeface="Cambria Math" panose="02040503050406030204" pitchFamily="18" charset="0"/>
                        </a:rPr>
                        <m:t>=75.28</m:t>
                      </m:r>
                    </m:oMath>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&lt;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3</m:t>
                              </m:r>
                            </m:sub>
                          </m:sSub>
                        </m:e>
                      </m:d>
                      <m:r>
                        <a:rPr lang="en-GB" sz="1200" b="0" i="1" smtClean="0">
                          <a:latin typeface="Cambria Math" panose="02040503050406030204" pitchFamily="18" charset="0"/>
                        </a:rPr>
                        <m:t>=0.75   ∴</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3</m:t>
                          </m:r>
                        </m:sub>
                      </m:sSub>
                      <m:r>
                        <a:rPr lang="en-GB" sz="1200" b="0" i="1" smtClean="0">
                          <a:latin typeface="Cambria Math" panose="02040503050406030204" pitchFamily="18" charset="0"/>
                        </a:rPr>
                        <m:t>=84.72</m:t>
                      </m:r>
                    </m:oMath>
                    <m:oMath xmlns:m="http://schemas.openxmlformats.org/officeDocument/2006/math">
                      <m:r>
                        <a:rPr lang="en-GB" sz="1200" b="0" i="1" smtClean="0">
                          <a:latin typeface="Cambria Math" panose="02040503050406030204" pitchFamily="18" charset="0"/>
                        </a:rPr>
                        <m:t>𝐼𝑄𝑅</m:t>
                      </m:r>
                      <m:r>
                        <a:rPr lang="en-GB" sz="1200" b="0" i="1" smtClean="0">
                          <a:latin typeface="Cambria Math" panose="02040503050406030204" pitchFamily="18" charset="0"/>
                        </a:rPr>
                        <m:t>=84.72−75.28=9.44</m:t>
                      </m:r>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6204903" y="4131836"/>
                <a:ext cx="2661204" cy="646331"/>
              </a:xfrm>
              <a:prstGeom prst="rect">
                <a:avLst/>
              </a:prstGeom>
              <a:blipFill>
                <a:blip r:embed="rId15"/>
                <a:stretch>
                  <a:fillRect/>
                </a:stretch>
              </a:blipFill>
            </p:spPr>
            <p:txBody>
              <a:bodyPr/>
              <a:lstStyle/>
              <a:p>
                <a:r>
                  <a:rPr lang="en-GB">
                    <a:noFill/>
                  </a:rPr>
                  <a:t> </a:t>
                </a:r>
              </a:p>
            </p:txBody>
          </p:sp>
        </mc:Fallback>
      </mc:AlternateContent>
      <p:sp>
        <p:nvSpPr>
          <p:cNvPr id="52" name="Rectangle 51">
            <a:extLst>
              <a:ext uri="{FF2B5EF4-FFF2-40B4-BE49-F238E27FC236}">
                <a16:creationId xmlns:a16="http://schemas.microsoft.com/office/drawing/2014/main" id="{20F79E78-3ED5-446A-AE9B-AC458A45C083}"/>
              </a:ext>
            </a:extLst>
          </p:cNvPr>
          <p:cNvSpPr/>
          <p:nvPr/>
        </p:nvSpPr>
        <p:spPr>
          <a:xfrm>
            <a:off x="304004" y="2041070"/>
            <a:ext cx="3862536" cy="1572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3" name="Rectangle 52">
            <a:extLst>
              <a:ext uri="{FF2B5EF4-FFF2-40B4-BE49-F238E27FC236}">
                <a16:creationId xmlns:a16="http://schemas.microsoft.com/office/drawing/2014/main" id="{20F79E78-3ED5-446A-AE9B-AC458A45C083}"/>
              </a:ext>
            </a:extLst>
          </p:cNvPr>
          <p:cNvSpPr/>
          <p:nvPr/>
        </p:nvSpPr>
        <p:spPr>
          <a:xfrm>
            <a:off x="4409306" y="2044564"/>
            <a:ext cx="4352612" cy="1572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4" name="Rectangle 53">
            <a:extLst>
              <a:ext uri="{FF2B5EF4-FFF2-40B4-BE49-F238E27FC236}">
                <a16:creationId xmlns:a16="http://schemas.microsoft.com/office/drawing/2014/main" id="{20F79E78-3ED5-446A-AE9B-AC458A45C083}"/>
              </a:ext>
            </a:extLst>
          </p:cNvPr>
          <p:cNvSpPr/>
          <p:nvPr/>
        </p:nvSpPr>
        <p:spPr>
          <a:xfrm>
            <a:off x="304474" y="3794657"/>
            <a:ext cx="3862536" cy="1572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5" name="Rectangle 54">
            <a:extLst>
              <a:ext uri="{FF2B5EF4-FFF2-40B4-BE49-F238E27FC236}">
                <a16:creationId xmlns:a16="http://schemas.microsoft.com/office/drawing/2014/main" id="{20F79E78-3ED5-446A-AE9B-AC458A45C083}"/>
              </a:ext>
            </a:extLst>
          </p:cNvPr>
          <p:cNvSpPr/>
          <p:nvPr/>
        </p:nvSpPr>
        <p:spPr>
          <a:xfrm>
            <a:off x="4395852" y="3793999"/>
            <a:ext cx="4352612" cy="1572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140952" y="2041070"/>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58" name="Rectangle 57"/>
          <p:cNvSpPr/>
          <p:nvPr/>
        </p:nvSpPr>
        <p:spPr>
          <a:xfrm>
            <a:off x="4247893" y="2041070"/>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59" name="Rectangle 58"/>
          <p:cNvSpPr/>
          <p:nvPr/>
        </p:nvSpPr>
        <p:spPr>
          <a:xfrm>
            <a:off x="162845" y="3800404"/>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60" name="Rectangle 59"/>
          <p:cNvSpPr/>
          <p:nvPr/>
        </p:nvSpPr>
        <p:spPr>
          <a:xfrm>
            <a:off x="4247893" y="3793999"/>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Tree>
    <p:extLst>
      <p:ext uri="{BB962C8B-B14F-4D97-AF65-F5344CB8AC3E}">
        <p14:creationId xmlns:p14="http://schemas.microsoft.com/office/powerpoint/2010/main" val="1565888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8" restart="whenNotActive" fill="hold" evtFilter="cancelBubble" nodeType="interactiveSeq">
                <p:stCondLst>
                  <p:cond evt="onClick" delay="0">
                    <p:tgtEl>
                      <p:spTgt spid="5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3"/>
                                        </p:tgtEl>
                                      </p:cBhvr>
                                    </p:animEffect>
                                    <p:set>
                                      <p:cBhvr>
                                        <p:cTn id="1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4" restart="whenNotActive" fill="hold" evtFilter="cancelBubble" nodeType="interactiveSeq">
                <p:stCondLst>
                  <p:cond evt="onClick" delay="0">
                    <p:tgtEl>
                      <p:spTgt spid="5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4"/>
                                        </p:tgtEl>
                                      </p:cBhvr>
                                    </p:animEffect>
                                    <p:set>
                                      <p:cBhvr>
                                        <p:cTn id="19"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0" restart="whenNotActive" fill="hold" evtFilter="cancelBubble" nodeType="interactiveSeq">
                <p:stCondLst>
                  <p:cond evt="onClick" delay="0">
                    <p:tgtEl>
                      <p:spTgt spid="5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5"/>
                                        </p:tgtEl>
                                      </p:cBhvr>
                                    </p:animEffect>
                                    <p:set>
                                      <p:cBhvr>
                                        <p:cTn id="25"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childTnLst>
        </p:cTn>
      </p:par>
    </p:tnLst>
    <p:bldLst>
      <p:bldP spid="52" grpId="0" animBg="1"/>
      <p:bldP spid="53" grpId="0" animBg="1"/>
      <p:bldP spid="54"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46-47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761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i="0" dirty="0">
                  <a:latin typeface="+mj-lt"/>
                </a:rPr>
                <a:t>Use of DrFrostMaths for practice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0613" y="836530"/>
            <a:ext cx="7729274" cy="334935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848571" y="4876609"/>
            <a:ext cx="4536504" cy="1783043"/>
          </a:xfrm>
          <a:prstGeom prst="rect">
            <a:avLst/>
          </a:prstGeom>
          <a:effectLst>
            <a:outerShdw blurRad="63500" sx="102000" sy="102000" algn="ctr" rotWithShape="0">
              <a:prstClr val="black">
                <a:alpha val="40000"/>
              </a:prstClr>
            </a:outerShdw>
          </a:effectLst>
        </p:spPr>
      </p:pic>
      <p:sp>
        <p:nvSpPr>
          <p:cNvPr id="7" name="Arrow: Down 6"/>
          <p:cNvSpPr/>
          <p:nvPr/>
        </p:nvSpPr>
        <p:spPr>
          <a:xfrm>
            <a:off x="3647627" y="4185883"/>
            <a:ext cx="612068" cy="611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p:cNvSpPr txBox="1"/>
          <p:nvPr/>
        </p:nvSpPr>
        <p:spPr>
          <a:xfrm>
            <a:off x="5148064" y="4365104"/>
            <a:ext cx="3816424" cy="646331"/>
          </a:xfrm>
          <a:prstGeom prst="rect">
            <a:avLst/>
          </a:prstGeom>
          <a:solidFill>
            <a:schemeClr val="bg1"/>
          </a:solidFill>
          <a:ln>
            <a:solidFill>
              <a:schemeClr val="tx1"/>
            </a:solidFill>
          </a:ln>
        </p:spPr>
        <p:txBody>
          <a:bodyPr wrap="square" rtlCol="0">
            <a:spAutoFit/>
          </a:bodyPr>
          <a:lstStyle/>
          <a:p>
            <a:r>
              <a:rPr lang="en-GB" dirty="0"/>
              <a:t>Register for </a:t>
            </a:r>
            <a:r>
              <a:rPr lang="en-GB" b="1" dirty="0"/>
              <a:t>free</a:t>
            </a:r>
            <a:r>
              <a:rPr lang="en-GB" dirty="0"/>
              <a:t> at:</a:t>
            </a:r>
          </a:p>
          <a:p>
            <a:r>
              <a:rPr lang="en-GB" dirty="0">
                <a:hlinkClick r:id="rId4"/>
              </a:rPr>
              <a:t>www.drfrostmaths.com/homework</a:t>
            </a:r>
            <a:r>
              <a:rPr lang="en-GB" dirty="0"/>
              <a:t> </a:t>
            </a:r>
          </a:p>
        </p:txBody>
      </p:sp>
      <p:sp>
        <p:nvSpPr>
          <p:cNvPr id="9" name="TextBox 8"/>
          <p:cNvSpPr txBox="1"/>
          <p:nvPr/>
        </p:nvSpPr>
        <p:spPr>
          <a:xfrm>
            <a:off x="5148064" y="5011435"/>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Edexcel questions and extension questions (e.g. MAT).</a:t>
            </a:r>
          </a:p>
          <a:p>
            <a:endParaRPr lang="en-GB" sz="1600" dirty="0"/>
          </a:p>
          <a:p>
            <a:r>
              <a:rPr lang="en-GB" sz="1600" dirty="0"/>
              <a:t>Teachers: you can create student accounts (or students can register themselves).</a:t>
            </a:r>
          </a:p>
        </p:txBody>
      </p:sp>
    </p:spTree>
    <p:extLst>
      <p:ext uri="{BB962C8B-B14F-4D97-AF65-F5344CB8AC3E}">
        <p14:creationId xmlns:p14="http://schemas.microsoft.com/office/powerpoint/2010/main" val="132136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Standard Normal Distribution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4488" y="809660"/>
                <a:ext cx="691276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0" dirty="0">
                    <a:latin typeface="Wingdings" panose="05000000000000000000" pitchFamily="2" charset="2"/>
                  </a:rPr>
                  <a:t>!</a:t>
                </a:r>
                <a:r>
                  <a:rPr lang="en-GB" b="0" dirty="0"/>
                  <a:t> </a:t>
                </a:r>
                <a14:m>
                  <m:oMath xmlns:m="http://schemas.openxmlformats.org/officeDocument/2006/math">
                    <m:r>
                      <a:rPr lang="en-GB" b="0" i="1" smtClean="0">
                        <a:latin typeface="Cambria Math" panose="02040503050406030204" pitchFamily="18" charset="0"/>
                      </a:rPr>
                      <m:t>𝑍</m:t>
                    </m:r>
                  </m:oMath>
                </a14:m>
                <a:r>
                  <a:rPr lang="en-GB" dirty="0"/>
                  <a:t> is the number of standard deviations above the mean.</a:t>
                </a:r>
              </a:p>
            </p:txBody>
          </p:sp>
        </mc:Choice>
        <mc:Fallback xmlns="">
          <p:sp>
            <p:nvSpPr>
              <p:cNvPr id="5" name="TextBox 4"/>
              <p:cNvSpPr txBox="1">
                <a:spLocks noRot="1" noChangeAspect="1" noMove="1" noResize="1" noEditPoints="1" noAdjustHandles="1" noChangeArrowheads="1" noChangeShapeType="1" noTextEdit="1"/>
              </p:cNvSpPr>
              <p:nvPr/>
            </p:nvSpPr>
            <p:spPr>
              <a:xfrm>
                <a:off x="384488" y="809660"/>
                <a:ext cx="6912768" cy="369332"/>
              </a:xfrm>
              <a:prstGeom prst="rect">
                <a:avLst/>
              </a:prstGeom>
              <a:blipFill>
                <a:blip r:embed="rId2"/>
                <a:stretch>
                  <a:fillRect l="-527" t="-7813" b="-218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0296" y="1479829"/>
                <a:ext cx="3744416" cy="646331"/>
              </a:xfrm>
              <a:prstGeom prst="rect">
                <a:avLst/>
              </a:prstGeom>
              <a:noFill/>
            </p:spPr>
            <p:txBody>
              <a:bodyPr wrap="square" rtlCol="0">
                <a:spAutoFit/>
              </a:bodyPr>
              <a:lstStyle/>
              <a:p>
                <a:r>
                  <a:rPr lang="en-GB" dirty="0"/>
                  <a:t>If again we use IQ distributed as </a:t>
                </a:r>
                <a14:m>
                  <m:oMath xmlns:m="http://schemas.openxmlformats.org/officeDocument/2006/math">
                    <m:r>
                      <a:rPr lang="en-GB" b="0" i="1" smtClean="0">
                        <a:latin typeface="Cambria Math"/>
                      </a:rPr>
                      <m:t>𝑋</m:t>
                    </m:r>
                    <m:r>
                      <a:rPr lang="en-GB" b="0" i="1" smtClean="0">
                        <a:latin typeface="Cambria Math"/>
                      </a:rPr>
                      <m:t>~</m:t>
                    </m:r>
                    <m:r>
                      <a:rPr lang="en-GB" b="0" i="1" smtClean="0">
                        <a:latin typeface="Cambria Math"/>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100,15</m:t>
                            </m:r>
                          </m:e>
                          <m:sup>
                            <m:r>
                              <a:rPr lang="en-GB" b="0" i="1" smtClean="0">
                                <a:latin typeface="Cambria Math"/>
                              </a:rPr>
                              <m:t>2</m:t>
                            </m:r>
                          </m:sup>
                        </m:sSup>
                      </m:e>
                    </m:d>
                  </m:oMath>
                </a14:m>
                <a:r>
                  <a:rPr lang="en-GB" dirty="0"/>
                  <a:t> then: (in your head!)</a:t>
                </a:r>
              </a:p>
            </p:txBody>
          </p:sp>
        </mc:Choice>
        <mc:Fallback xmlns="">
          <p:sp>
            <p:nvSpPr>
              <p:cNvPr id="6" name="TextBox 5"/>
              <p:cNvSpPr txBox="1">
                <a:spLocks noRot="1" noChangeAspect="1" noMove="1" noResize="1" noEditPoints="1" noAdjustHandles="1" noChangeArrowheads="1" noChangeShapeType="1" noTextEdit="1"/>
              </p:cNvSpPr>
              <p:nvPr/>
            </p:nvSpPr>
            <p:spPr>
              <a:xfrm>
                <a:off x="380296" y="1479829"/>
                <a:ext cx="3744416" cy="646331"/>
              </a:xfrm>
              <a:prstGeom prst="rect">
                <a:avLst/>
              </a:prstGeom>
              <a:blipFill>
                <a:blip r:embed="rId3"/>
                <a:stretch>
                  <a:fillRect l="-1301" t="-5660" b="-14151"/>
                </a:stretch>
              </a:blipFill>
            </p:spPr>
            <p:txBody>
              <a:bodyPr/>
              <a:lstStyle/>
              <a:p>
                <a:r>
                  <a:rPr lang="en-GB">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300949443"/>
              </p:ext>
            </p:extLst>
          </p:nvPr>
        </p:nvGraphicFramePr>
        <p:xfrm>
          <a:off x="539552" y="2327937"/>
          <a:ext cx="2016224" cy="2225040"/>
        </p:xfrm>
        <a:graphic>
          <a:graphicData uri="http://schemas.openxmlformats.org/drawingml/2006/table">
            <a:tbl>
              <a:tblPr firstRow="1" bandRow="1">
                <a:tableStyleId>{073A0DAA-6AF3-43AB-8588-CEC1D06C72B9}</a:tableStyleId>
              </a:tblPr>
              <a:tblGrid>
                <a:gridCol w="86409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tblGrid>
              <a:tr h="370840">
                <a:tc>
                  <a:txBody>
                    <a:bodyPr/>
                    <a:lstStyle/>
                    <a:p>
                      <a:r>
                        <a:rPr lang="en-GB" dirty="0"/>
                        <a:t>IQ</a:t>
                      </a:r>
                    </a:p>
                  </a:txBody>
                  <a:tcPr/>
                </a:tc>
                <a:tc>
                  <a:txBody>
                    <a:bodyPr/>
                    <a:lstStyle/>
                    <a:p>
                      <a:r>
                        <a:rPr lang="en-GB" dirty="0"/>
                        <a:t>Z</a:t>
                      </a:r>
                    </a:p>
                  </a:txBody>
                  <a:tcPr/>
                </a:tc>
                <a:extLst>
                  <a:ext uri="{0D108BD9-81ED-4DB2-BD59-A6C34878D82A}">
                    <a16:rowId xmlns:a16="http://schemas.microsoft.com/office/drawing/2014/main" val="10000"/>
                  </a:ext>
                </a:extLst>
              </a:tr>
              <a:tr h="370840">
                <a:tc>
                  <a:txBody>
                    <a:bodyPr/>
                    <a:lstStyle/>
                    <a:p>
                      <a:r>
                        <a:rPr lang="en-GB" dirty="0"/>
                        <a:t>100</a:t>
                      </a:r>
                    </a:p>
                  </a:txBody>
                  <a:tcPr/>
                </a:tc>
                <a:tc>
                  <a:txBody>
                    <a:bodyPr/>
                    <a:lstStyle/>
                    <a:p>
                      <a:r>
                        <a:rPr lang="en-GB" dirty="0"/>
                        <a:t>0</a:t>
                      </a:r>
                    </a:p>
                  </a:txBody>
                  <a:tcPr/>
                </a:tc>
                <a:extLst>
                  <a:ext uri="{0D108BD9-81ED-4DB2-BD59-A6C34878D82A}">
                    <a16:rowId xmlns:a16="http://schemas.microsoft.com/office/drawing/2014/main" val="10001"/>
                  </a:ext>
                </a:extLst>
              </a:tr>
              <a:tr h="370840">
                <a:tc>
                  <a:txBody>
                    <a:bodyPr/>
                    <a:lstStyle/>
                    <a:p>
                      <a:r>
                        <a:rPr lang="en-GB" dirty="0"/>
                        <a:t>130</a:t>
                      </a:r>
                    </a:p>
                  </a:txBody>
                  <a:tcPr/>
                </a:tc>
                <a:tc>
                  <a:txBody>
                    <a:bodyPr/>
                    <a:lstStyle/>
                    <a:p>
                      <a:r>
                        <a:rPr lang="en-GB" dirty="0"/>
                        <a:t>2</a:t>
                      </a:r>
                    </a:p>
                  </a:txBody>
                  <a:tcPr/>
                </a:tc>
                <a:extLst>
                  <a:ext uri="{0D108BD9-81ED-4DB2-BD59-A6C34878D82A}">
                    <a16:rowId xmlns:a16="http://schemas.microsoft.com/office/drawing/2014/main" val="10002"/>
                  </a:ext>
                </a:extLst>
              </a:tr>
              <a:tr h="370840">
                <a:tc>
                  <a:txBody>
                    <a:bodyPr/>
                    <a:lstStyle/>
                    <a:p>
                      <a:r>
                        <a:rPr lang="en-GB" dirty="0"/>
                        <a:t>85</a:t>
                      </a:r>
                    </a:p>
                  </a:txBody>
                  <a:tcPr/>
                </a:tc>
                <a:tc>
                  <a:txBody>
                    <a:bodyPr/>
                    <a:lstStyle/>
                    <a:p>
                      <a:r>
                        <a:rPr lang="en-GB" dirty="0"/>
                        <a:t>-1</a:t>
                      </a:r>
                    </a:p>
                  </a:txBody>
                  <a:tcPr/>
                </a:tc>
                <a:extLst>
                  <a:ext uri="{0D108BD9-81ED-4DB2-BD59-A6C34878D82A}">
                    <a16:rowId xmlns:a16="http://schemas.microsoft.com/office/drawing/2014/main" val="10003"/>
                  </a:ext>
                </a:extLst>
              </a:tr>
              <a:tr h="370840">
                <a:tc>
                  <a:txBody>
                    <a:bodyPr/>
                    <a:lstStyle/>
                    <a:p>
                      <a:r>
                        <a:rPr lang="en-GB" dirty="0"/>
                        <a:t>165</a:t>
                      </a:r>
                    </a:p>
                  </a:txBody>
                  <a:tcPr/>
                </a:tc>
                <a:tc>
                  <a:txBody>
                    <a:bodyPr/>
                    <a:lstStyle/>
                    <a:p>
                      <a:r>
                        <a:rPr lang="en-GB" dirty="0"/>
                        <a:t>4.333</a:t>
                      </a:r>
                    </a:p>
                  </a:txBody>
                  <a:tcPr/>
                </a:tc>
                <a:extLst>
                  <a:ext uri="{0D108BD9-81ED-4DB2-BD59-A6C34878D82A}">
                    <a16:rowId xmlns:a16="http://schemas.microsoft.com/office/drawing/2014/main" val="10004"/>
                  </a:ext>
                </a:extLst>
              </a:tr>
              <a:tr h="370840">
                <a:tc>
                  <a:txBody>
                    <a:bodyPr/>
                    <a:lstStyle/>
                    <a:p>
                      <a:r>
                        <a:rPr lang="en-GB" dirty="0"/>
                        <a:t>62.5</a:t>
                      </a:r>
                    </a:p>
                  </a:txBody>
                  <a:tcPr/>
                </a:tc>
                <a:tc>
                  <a:txBody>
                    <a:bodyPr/>
                    <a:lstStyle/>
                    <a:p>
                      <a:r>
                        <a:rPr lang="en-GB" sz="1800" dirty="0"/>
                        <a:t>-2.5</a:t>
                      </a:r>
                      <a:endParaRPr lang="en-GB" sz="1050" dirty="0"/>
                    </a:p>
                  </a:txBody>
                  <a:tcPr/>
                </a:tc>
                <a:extLst>
                  <a:ext uri="{0D108BD9-81ED-4DB2-BD59-A6C34878D82A}">
                    <a16:rowId xmlns:a16="http://schemas.microsoft.com/office/drawing/2014/main" val="10005"/>
                  </a:ext>
                </a:extLst>
              </a:tr>
            </a:tbl>
          </a:graphicData>
        </a:graphic>
      </p:graphicFrame>
      <p:sp>
        <p:nvSpPr>
          <p:cNvPr id="8" name="Rectangle 7"/>
          <p:cNvSpPr/>
          <p:nvPr/>
        </p:nvSpPr>
        <p:spPr>
          <a:xfrm>
            <a:off x="1403648" y="2687977"/>
            <a:ext cx="1152128"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403648" y="3048017"/>
            <a:ext cx="1152128"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403648" y="3408057"/>
            <a:ext cx="1152128"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403749" y="3840152"/>
            <a:ext cx="1152128"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403647" y="4200192"/>
            <a:ext cx="1152128" cy="353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ight Arrow 12"/>
          <p:cNvSpPr/>
          <p:nvPr/>
        </p:nvSpPr>
        <p:spPr>
          <a:xfrm>
            <a:off x="2915816" y="3140968"/>
            <a:ext cx="576064" cy="26708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3707904" y="2663099"/>
                <a:ext cx="5369594" cy="10457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buFont typeface="Wingdings" panose="05000000000000000000" pitchFamily="2" charset="2"/>
                  <a:buChar char="!"/>
                </a:pPr>
                <a14:m>
                  <m:oMath xmlns:m="http://schemas.openxmlformats.org/officeDocument/2006/math">
                    <m:r>
                      <a:rPr lang="en-GB" sz="1600" b="0" i="1" smtClean="0">
                        <a:latin typeface="Cambria Math" panose="02040503050406030204" pitchFamily="18" charset="0"/>
                      </a:rPr>
                      <m:t>𝑍</m:t>
                    </m:r>
                  </m:oMath>
                </a14:m>
                <a:r>
                  <a:rPr lang="en-GB" sz="1600" dirty="0"/>
                  <a:t> represents the coding:</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𝑍</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𝜇</m:t>
                          </m:r>
                        </m:num>
                        <m:den>
                          <m:r>
                            <a:rPr lang="en-GB" sz="1600" b="0" i="1" smtClean="0">
                              <a:latin typeface="Cambria Math" panose="02040503050406030204" pitchFamily="18" charset="0"/>
                            </a:rPr>
                            <m:t>𝜎</m:t>
                          </m:r>
                        </m:den>
                      </m:f>
                    </m:oMath>
                  </m:oMathPara>
                </a14:m>
                <a:br>
                  <a:rPr lang="en-GB" sz="1600" dirty="0"/>
                </a:br>
                <a:r>
                  <a:rPr lang="en-GB" sz="1600" dirty="0"/>
                  <a:t>and </a:t>
                </a:r>
                <a14:m>
                  <m:oMath xmlns:m="http://schemas.openxmlformats.org/officeDocument/2006/math">
                    <m:r>
                      <a:rPr lang="en-GB" sz="1600" b="0" i="1" smtClean="0">
                        <a:latin typeface="Cambria Math" panose="02040503050406030204" pitchFamily="18" charset="0"/>
                      </a:rPr>
                      <m:t>𝑍</m:t>
                    </m:r>
                    <m:r>
                      <a:rPr lang="en-GB" sz="1600" b="0" i="1" smtClean="0">
                        <a:latin typeface="Cambria Math" panose="02040503050406030204" pitchFamily="18" charset="0"/>
                      </a:rPr>
                      <m:t>~</m:t>
                    </m:r>
                    <m:r>
                      <a:rPr lang="en-GB" sz="1600" b="0" i="1" smtClean="0">
                        <a:latin typeface="Cambria Math" panose="02040503050406030204" pitchFamily="18" charset="0"/>
                      </a:rPr>
                      <m:t>𝑁</m:t>
                    </m:r>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0,1</m:t>
                            </m:r>
                          </m:e>
                          <m:sup>
                            <m:r>
                              <a:rPr lang="en-GB" sz="1600" b="0" i="1" smtClean="0">
                                <a:latin typeface="Cambria Math" panose="02040503050406030204" pitchFamily="18" charset="0"/>
                              </a:rPr>
                              <m:t>2</m:t>
                            </m:r>
                          </m:sup>
                        </m:sSup>
                      </m:e>
                    </m:d>
                  </m:oMath>
                </a14:m>
                <a:r>
                  <a:rPr lang="en-GB" sz="1600" dirty="0"/>
                  <a:t>. </a:t>
                </a:r>
                <a14:m>
                  <m:oMath xmlns:m="http://schemas.openxmlformats.org/officeDocument/2006/math">
                    <m:r>
                      <a:rPr lang="en-GB" sz="1600" b="0" i="1" smtClean="0">
                        <a:latin typeface="Cambria Math" panose="02040503050406030204" pitchFamily="18" charset="0"/>
                      </a:rPr>
                      <m:t>𝑍</m:t>
                    </m:r>
                  </m:oMath>
                </a14:m>
                <a:r>
                  <a:rPr lang="en-GB" sz="1600" dirty="0"/>
                  <a:t> is known as a </a:t>
                </a:r>
                <a:r>
                  <a:rPr lang="en-GB" sz="1600" b="1" dirty="0"/>
                  <a:t>standard</a:t>
                </a:r>
                <a:r>
                  <a:rPr lang="en-GB" sz="1600" dirty="0"/>
                  <a:t> normal distribution. </a:t>
                </a:r>
                <a:endParaRPr lang="en-GB"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707904" y="2663099"/>
                <a:ext cx="5369594" cy="1045799"/>
              </a:xfrm>
              <a:prstGeom prst="rect">
                <a:avLst/>
              </a:prstGeom>
              <a:blipFill>
                <a:blip r:embed="rId4"/>
                <a:stretch>
                  <a:fillRect l="-339" t="-571" r="-678"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763099" y="1673063"/>
                <a:ext cx="2682632" cy="644985"/>
              </a:xfrm>
              <a:prstGeom prst="rect">
                <a:avLst/>
              </a:prstGeom>
              <a:noFill/>
            </p:spPr>
            <p:txBody>
              <a:bodyPr wrap="square" rtlCol="0">
                <a:spAutoFit/>
              </a:bodyPr>
              <a:lstStyle/>
              <a:p>
                <a:r>
                  <a:rPr lang="en-GB" sz="1050" dirty="0"/>
                  <a:t>This formula makes sense if you think about the definition above. For an IQ of 130:</a:t>
                </a:r>
              </a:p>
              <a:p>
                <a14:m>
                  <m:oMath xmlns:m="http://schemas.openxmlformats.org/officeDocument/2006/math">
                    <m:r>
                      <a:rPr lang="en-GB" sz="1050" b="0" i="1" smtClean="0">
                        <a:latin typeface="Cambria Math" panose="02040503050406030204" pitchFamily="18" charset="0"/>
                      </a:rPr>
                      <m:t>𝑍</m:t>
                    </m:r>
                    <m:r>
                      <a:rPr lang="en-GB" sz="1050" b="0" i="1" smtClean="0">
                        <a:latin typeface="Cambria Math" panose="02040503050406030204" pitchFamily="18" charset="0"/>
                      </a:rPr>
                      <m:t>=</m:t>
                    </m:r>
                    <m:f>
                      <m:fPr>
                        <m:ctrlPr>
                          <a:rPr lang="en-GB" sz="1050" b="0" i="1" smtClean="0">
                            <a:latin typeface="Cambria Math" panose="02040503050406030204" pitchFamily="18" charset="0"/>
                          </a:rPr>
                        </m:ctrlPr>
                      </m:fPr>
                      <m:num>
                        <m:r>
                          <a:rPr lang="en-GB" sz="1050" b="0" i="1" smtClean="0">
                            <a:latin typeface="Cambria Math" panose="02040503050406030204" pitchFamily="18" charset="0"/>
                          </a:rPr>
                          <m:t>130−100</m:t>
                        </m:r>
                      </m:num>
                      <m:den>
                        <m:r>
                          <a:rPr lang="en-GB" sz="1050" b="0" i="1" smtClean="0">
                            <a:latin typeface="Cambria Math" panose="02040503050406030204" pitchFamily="18" charset="0"/>
                          </a:rPr>
                          <m:t>15</m:t>
                        </m:r>
                      </m:den>
                    </m:f>
                    <m:r>
                      <a:rPr lang="en-GB" sz="1050" b="0" i="1" smtClean="0">
                        <a:latin typeface="Cambria Math" panose="02040503050406030204" pitchFamily="18" charset="0"/>
                      </a:rPr>
                      <m:t>=2</m:t>
                    </m:r>
                  </m:oMath>
                </a14:m>
                <a:r>
                  <a:rPr lang="en-GB" sz="1050" dirty="0"/>
                  <a:t> as expected.</a:t>
                </a:r>
              </a:p>
            </p:txBody>
          </p:sp>
        </mc:Choice>
        <mc:Fallback xmlns="">
          <p:sp>
            <p:nvSpPr>
              <p:cNvPr id="15" name="TextBox 14"/>
              <p:cNvSpPr txBox="1">
                <a:spLocks noRot="1" noChangeAspect="1" noMove="1" noResize="1" noEditPoints="1" noAdjustHandles="1" noChangeArrowheads="1" noChangeShapeType="1" noTextEdit="1"/>
              </p:cNvSpPr>
              <p:nvPr/>
            </p:nvSpPr>
            <p:spPr>
              <a:xfrm>
                <a:off x="5763099" y="1673063"/>
                <a:ext cx="2682632" cy="644985"/>
              </a:xfrm>
              <a:prstGeom prst="rect">
                <a:avLst/>
              </a:prstGeom>
              <a:blipFill>
                <a:blip r:embed="rId5"/>
                <a:stretch>
                  <a:fillRect/>
                </a:stretch>
              </a:blipFill>
            </p:spPr>
            <p:txBody>
              <a:bodyPr/>
              <a:lstStyle/>
              <a:p>
                <a:r>
                  <a:rPr lang="en-GB">
                    <a:noFill/>
                  </a:rPr>
                  <a:t> </a:t>
                </a:r>
              </a:p>
            </p:txBody>
          </p:sp>
        </mc:Fallback>
      </mc:AlternateContent>
      <p:cxnSp>
        <p:nvCxnSpPr>
          <p:cNvPr id="17" name="Straight Arrow Connector 16"/>
          <p:cNvCxnSpPr/>
          <p:nvPr/>
        </p:nvCxnSpPr>
        <p:spPr>
          <a:xfrm flipH="1">
            <a:off x="6660232" y="2318048"/>
            <a:ext cx="72008" cy="2468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3163847" y="4612852"/>
                <a:ext cx="5301984" cy="630685"/>
              </a:xfrm>
              <a:prstGeom prst="rect">
                <a:avLst/>
              </a:prstGeom>
              <a:noFill/>
            </p:spPr>
            <p:txBody>
              <a:bodyPr wrap="square" rtlCol="0">
                <a:spAutoFit/>
              </a:bodyPr>
              <a:lstStyle/>
              <a:p>
                <a:r>
                  <a:rPr lang="en-GB" sz="1050" dirty="0"/>
                  <a:t>The 0 and 1 of </a:t>
                </a:r>
                <a14:m>
                  <m:oMath xmlns:m="http://schemas.openxmlformats.org/officeDocument/2006/math">
                    <m:r>
                      <a:rPr lang="en-GB" sz="1050" b="0" i="1" smtClean="0">
                        <a:latin typeface="Cambria Math" panose="02040503050406030204" pitchFamily="18" charset="0"/>
                      </a:rPr>
                      <m:t>𝑍</m:t>
                    </m:r>
                    <m:r>
                      <a:rPr lang="en-GB" sz="1050" b="0" i="1" smtClean="0">
                        <a:latin typeface="Cambria Math" panose="02040503050406030204" pitchFamily="18" charset="0"/>
                      </a:rPr>
                      <m:t>~</m:t>
                    </m:r>
                    <m:r>
                      <a:rPr lang="en-GB" sz="1050" b="0" i="1" smtClean="0">
                        <a:latin typeface="Cambria Math" panose="02040503050406030204" pitchFamily="18" charset="0"/>
                      </a:rPr>
                      <m:t>𝑁</m:t>
                    </m:r>
                    <m:d>
                      <m:dPr>
                        <m:ctrlPr>
                          <a:rPr lang="en-GB" sz="1050" b="0" i="1" smtClean="0">
                            <a:latin typeface="Cambria Math" panose="02040503050406030204" pitchFamily="18" charset="0"/>
                          </a:rPr>
                        </m:ctrlPr>
                      </m:dPr>
                      <m:e>
                        <m:sSup>
                          <m:sSupPr>
                            <m:ctrlPr>
                              <a:rPr lang="en-GB" sz="1050" b="0" i="1" smtClean="0">
                                <a:latin typeface="Cambria Math" panose="02040503050406030204" pitchFamily="18" charset="0"/>
                              </a:rPr>
                            </m:ctrlPr>
                          </m:sSupPr>
                          <m:e>
                            <m:r>
                              <a:rPr lang="en-GB" sz="1050" b="0" i="1" smtClean="0">
                                <a:latin typeface="Cambria Math" panose="02040503050406030204" pitchFamily="18" charset="0"/>
                              </a:rPr>
                              <m:t>0,1</m:t>
                            </m:r>
                          </m:e>
                          <m:sup>
                            <m:r>
                              <a:rPr lang="en-GB" sz="1050" b="0" i="1" smtClean="0">
                                <a:latin typeface="Cambria Math" panose="02040503050406030204" pitchFamily="18" charset="0"/>
                              </a:rPr>
                              <m:t>2</m:t>
                            </m:r>
                          </m:sup>
                        </m:sSup>
                      </m:e>
                    </m:d>
                  </m:oMath>
                </a14:m>
                <a:r>
                  <a:rPr lang="en-GB" sz="1050" dirty="0"/>
                  <a:t> are the result of the coding. If we’ve subtracted </a:t>
                </a:r>
                <a14:m>
                  <m:oMath xmlns:m="http://schemas.openxmlformats.org/officeDocument/2006/math">
                    <m:r>
                      <a:rPr lang="en-GB" sz="1050" b="0" i="1" smtClean="0">
                        <a:latin typeface="Cambria Math" panose="02040503050406030204" pitchFamily="18" charset="0"/>
                      </a:rPr>
                      <m:t>𝜇</m:t>
                    </m:r>
                  </m:oMath>
                </a14:m>
                <a:r>
                  <a:rPr lang="en-GB" sz="1050" dirty="0"/>
                  <a:t> from each value the mean of the normal distribution is now 0. If we’ve divided all the values by </a:t>
                </a:r>
                <a14:m>
                  <m:oMath xmlns:m="http://schemas.openxmlformats.org/officeDocument/2006/math">
                    <m:r>
                      <a:rPr lang="en-GB" sz="1050" b="0" i="1" smtClean="0">
                        <a:latin typeface="Cambria Math" panose="02040503050406030204" pitchFamily="18" charset="0"/>
                      </a:rPr>
                      <m:t>𝜎</m:t>
                    </m:r>
                  </m:oMath>
                </a14:m>
                <a:r>
                  <a:rPr lang="en-GB" sz="1050" dirty="0"/>
                  <a:t> the standard deviation is now </a:t>
                </a:r>
                <a14:m>
                  <m:oMath xmlns:m="http://schemas.openxmlformats.org/officeDocument/2006/math">
                    <m:f>
                      <m:fPr>
                        <m:ctrlPr>
                          <a:rPr lang="en-GB" sz="1050" b="0" i="1" smtClean="0">
                            <a:latin typeface="Cambria Math" panose="02040503050406030204" pitchFamily="18" charset="0"/>
                          </a:rPr>
                        </m:ctrlPr>
                      </m:fPr>
                      <m:num>
                        <m:r>
                          <a:rPr lang="en-GB" sz="1050" b="0" i="1" smtClean="0">
                            <a:latin typeface="Cambria Math" panose="02040503050406030204" pitchFamily="18" charset="0"/>
                          </a:rPr>
                          <m:t>𝜎</m:t>
                        </m:r>
                      </m:num>
                      <m:den>
                        <m:r>
                          <a:rPr lang="en-GB" sz="1050" b="0" i="1" smtClean="0">
                            <a:latin typeface="Cambria Math" panose="02040503050406030204" pitchFamily="18" charset="0"/>
                          </a:rPr>
                          <m:t>𝜎</m:t>
                        </m:r>
                      </m:den>
                    </m:f>
                    <m:r>
                      <a:rPr lang="en-GB" sz="1050" b="0" i="1" smtClean="0">
                        <a:latin typeface="Cambria Math" panose="02040503050406030204" pitchFamily="18" charset="0"/>
                      </a:rPr>
                      <m:t>=1</m:t>
                    </m:r>
                  </m:oMath>
                </a14:m>
                <a:endParaRPr lang="en-GB" sz="1050" dirty="0"/>
              </a:p>
            </p:txBody>
          </p:sp>
        </mc:Choice>
        <mc:Fallback xmlns="">
          <p:sp>
            <p:nvSpPr>
              <p:cNvPr id="18" name="TextBox 17"/>
              <p:cNvSpPr txBox="1">
                <a:spLocks noRot="1" noChangeAspect="1" noMove="1" noResize="1" noEditPoints="1" noAdjustHandles="1" noChangeArrowheads="1" noChangeShapeType="1" noTextEdit="1"/>
              </p:cNvSpPr>
              <p:nvPr/>
            </p:nvSpPr>
            <p:spPr>
              <a:xfrm>
                <a:off x="3163847" y="4612852"/>
                <a:ext cx="5301984" cy="630685"/>
              </a:xfrm>
              <a:prstGeom prst="rect">
                <a:avLst/>
              </a:prstGeom>
              <a:blipFill>
                <a:blip r:embed="rId6"/>
                <a:stretch>
                  <a:fillRect/>
                </a:stretch>
              </a:blipFill>
            </p:spPr>
            <p:txBody>
              <a:bodyPr/>
              <a:lstStyle/>
              <a:p>
                <a:r>
                  <a:rPr lang="en-GB">
                    <a:noFill/>
                  </a:rPr>
                  <a:t> </a:t>
                </a:r>
              </a:p>
            </p:txBody>
          </p:sp>
        </mc:Fallback>
      </mc:AlternateContent>
      <p:cxnSp>
        <p:nvCxnSpPr>
          <p:cNvPr id="19" name="Straight Arrow Connector 18"/>
          <p:cNvCxnSpPr/>
          <p:nvPr/>
        </p:nvCxnSpPr>
        <p:spPr>
          <a:xfrm flipH="1" flipV="1">
            <a:off x="5245332" y="4247804"/>
            <a:ext cx="199504" cy="2909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382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2"/>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Standard Normal Distribution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8424936" cy="1569660"/>
              </a:xfrm>
              <a:prstGeom prst="rect">
                <a:avLst/>
              </a:prstGeom>
              <a:noFill/>
            </p:spPr>
            <p:txBody>
              <a:bodyPr wrap="square" rtlCol="0">
                <a:spAutoFit/>
              </a:bodyPr>
              <a:lstStyle/>
              <a:p>
                <a:r>
                  <a:rPr lang="en-GB" sz="1600" dirty="0"/>
                  <a:t>The point of coding in this context is that all different possible normal distributions become a single unified distribution where we no longer have to worry about the mean and standard deviation.</a:t>
                </a:r>
              </a:p>
              <a:p>
                <a:r>
                  <a:rPr lang="en-GB" sz="1600" dirty="0"/>
                  <a:t>It means for example when we calculate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&lt;3</m:t>
                        </m:r>
                      </m:e>
                    </m:d>
                  </m:oMath>
                </a14:m>
                <a:r>
                  <a:rPr lang="en-GB" sz="1600" dirty="0"/>
                  <a:t>, this will always give the same probability regardless of the original distribution.</a:t>
                </a:r>
              </a:p>
              <a:p>
                <a:endParaRPr lang="en-GB" sz="1600" dirty="0"/>
              </a:p>
              <a:p>
                <a:r>
                  <a:rPr lang="en-GB" sz="1600" dirty="0"/>
                  <a:t>It also means we can look up probabilities in a </a:t>
                </a:r>
                <a14:m>
                  <m:oMath xmlns:m="http://schemas.openxmlformats.org/officeDocument/2006/math">
                    <m:r>
                      <a:rPr lang="en-GB" sz="1600" b="1" i="1" smtClean="0">
                        <a:latin typeface="Cambria Math" panose="02040503050406030204" pitchFamily="18" charset="0"/>
                      </a:rPr>
                      <m:t>𝒛</m:t>
                    </m:r>
                  </m:oMath>
                </a14:m>
                <a:r>
                  <a:rPr lang="en-GB" sz="1600" b="1" dirty="0"/>
                  <a:t>-table</a:t>
                </a:r>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8424936" cy="1569660"/>
              </a:xfrm>
              <a:prstGeom prst="rect">
                <a:avLst/>
              </a:prstGeom>
              <a:blipFill>
                <a:blip r:embed="rId2"/>
                <a:stretch>
                  <a:fillRect l="-362" t="-1163" b="-3876"/>
                </a:stretch>
              </a:blipFill>
            </p:spPr>
            <p:txBody>
              <a:bodyPr/>
              <a:lstStyle/>
              <a:p>
                <a:r>
                  <a:rPr lang="en-GB">
                    <a:noFill/>
                  </a:rPr>
                  <a:t> </a:t>
                </a:r>
              </a:p>
            </p:txBody>
          </p:sp>
        </mc:Fallback>
      </mc:AlternateContent>
      <p:sp>
        <p:nvSpPr>
          <p:cNvPr id="6" name="Freeform 5"/>
          <p:cNvSpPr/>
          <p:nvPr/>
        </p:nvSpPr>
        <p:spPr>
          <a:xfrm>
            <a:off x="971600" y="3140968"/>
            <a:ext cx="11477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7763" h="881062">
                <a:moveTo>
                  <a:pt x="1138238" y="881062"/>
                </a:moveTo>
                <a:lnTo>
                  <a:pt x="1147763" y="638175"/>
                </a:lnTo>
                <a:lnTo>
                  <a:pt x="1071563" y="566737"/>
                </a:lnTo>
                <a:lnTo>
                  <a:pt x="990600"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113823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2CAF502-EC9C-401D-B585-3B400D091549}"/>
              </a:ext>
            </a:extLst>
          </p:cNvPr>
          <p:cNvGrpSpPr/>
          <p:nvPr/>
        </p:nvGrpSpPr>
        <p:grpSpPr>
          <a:xfrm>
            <a:off x="911449" y="2954428"/>
            <a:ext cx="1699086" cy="1360038"/>
            <a:chOff x="5139864" y="4548503"/>
            <a:chExt cx="2653556" cy="2047032"/>
          </a:xfrm>
        </p:grpSpPr>
        <p:cxnSp>
          <p:nvCxnSpPr>
            <p:cNvPr id="8" name="Straight Arrow Connector 7">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9"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83D52C3E-3E4D-4C84-8FCE-50FE1033C64D}"/>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18" name="TextBox 1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4" name="Rectangle 13"/>
              <p:cNvSpPr/>
              <p:nvPr/>
            </p:nvSpPr>
            <p:spPr>
              <a:xfrm>
                <a:off x="3466835" y="2803610"/>
                <a:ext cx="45720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r>
                  <a:rPr lang="en-GB" sz="1600" dirty="0">
                    <a:latin typeface="Wingdings" panose="05000000000000000000" pitchFamily="2" charset="2"/>
                  </a:rPr>
                  <a:t>!</a:t>
                </a:r>
                <a:r>
                  <a:rPr lang="en-GB" sz="1600" dirty="0"/>
                  <a:t> </a:t>
                </a:r>
                <a14:m>
                  <m:oMath xmlns:m="http://schemas.openxmlformats.org/officeDocument/2006/math">
                    <m:r>
                      <m:rPr>
                        <m:sty m:val="p"/>
                      </m:rPr>
                      <a:rPr lang="en-GB" sz="1600" b="0" i="0" smtClean="0">
                        <a:latin typeface="Cambria Math" panose="02040503050406030204" pitchFamily="18" charset="0"/>
                      </a:rPr>
                      <m:t>Φ</m:t>
                    </m:r>
                    <m:d>
                      <m:dPr>
                        <m:ctrlPr>
                          <a:rPr lang="en-GB" sz="1600" i="1">
                            <a:latin typeface="Cambria Math" panose="02040503050406030204" pitchFamily="18" charset="0"/>
                          </a:rPr>
                        </m:ctrlPr>
                      </m:dPr>
                      <m:e>
                        <m:r>
                          <a:rPr lang="en-GB" sz="1600" b="0" i="1" smtClean="0">
                            <a:latin typeface="Cambria Math" panose="02040503050406030204" pitchFamily="18" charset="0"/>
                          </a:rPr>
                          <m:t>𝑎</m:t>
                        </m:r>
                      </m:e>
                    </m:d>
                    <m:r>
                      <a:rPr lang="en-GB" sz="1600" i="1">
                        <a:latin typeface="Cambria Math" panose="02040503050406030204" pitchFamily="18" charset="0"/>
                      </a:rPr>
                      <m:t>=</m:t>
                    </m:r>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𝑍</m:t>
                        </m:r>
                        <m:r>
                          <a:rPr lang="en-GB" sz="1600" i="1">
                            <a:latin typeface="Cambria Math" panose="02040503050406030204" pitchFamily="18" charset="0"/>
                          </a:rPr>
                          <m:t>&lt;</m:t>
                        </m:r>
                        <m:r>
                          <a:rPr lang="en-GB" sz="1600" i="1">
                            <a:latin typeface="Cambria Math" panose="02040503050406030204" pitchFamily="18" charset="0"/>
                          </a:rPr>
                          <m:t>𝑎</m:t>
                        </m:r>
                      </m:e>
                    </m:d>
                  </m:oMath>
                </a14:m>
                <a:r>
                  <a:rPr lang="en-GB" sz="1600" dirty="0"/>
                  <a:t> is the cumulative distribution for the standard normal distribution. The values of </a:t>
                </a:r>
                <a14:m>
                  <m:oMath xmlns:m="http://schemas.openxmlformats.org/officeDocument/2006/math">
                    <m:r>
                      <m:rPr>
                        <m:sty m:val="p"/>
                      </m:rPr>
                      <a:rPr lang="en-GB" sz="1600" b="0" i="0" smtClean="0">
                        <a:latin typeface="Cambria Math" panose="02040503050406030204" pitchFamily="18" charset="0"/>
                      </a:rPr>
                      <m:t>Φ</m:t>
                    </m:r>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oMath>
                </a14:m>
                <a:r>
                  <a:rPr lang="en-GB" sz="1600" dirty="0"/>
                  <a:t> can be found in a </a:t>
                </a:r>
                <a14:m>
                  <m:oMath xmlns:m="http://schemas.openxmlformats.org/officeDocument/2006/math">
                    <m:r>
                      <a:rPr lang="en-GB" sz="1600" b="0" i="1" smtClean="0">
                        <a:latin typeface="Cambria Math" panose="02040503050406030204" pitchFamily="18" charset="0"/>
                      </a:rPr>
                      <m:t>𝑧</m:t>
                    </m:r>
                  </m:oMath>
                </a14:m>
                <a:r>
                  <a:rPr lang="en-GB" sz="1600" dirty="0"/>
                  <a:t>-table.</a:t>
                </a:r>
                <a:endParaRPr lang="en-GB" dirty="0"/>
              </a:p>
            </p:txBody>
          </p:sp>
        </mc:Choice>
        <mc:Fallback xmlns="">
          <p:sp>
            <p:nvSpPr>
              <p:cNvPr id="14" name="Rectangle 13"/>
              <p:cNvSpPr>
                <a:spLocks noRot="1" noChangeAspect="1" noMove="1" noResize="1" noEditPoints="1" noAdjustHandles="1" noChangeArrowheads="1" noChangeShapeType="1" noTextEdit="1"/>
              </p:cNvSpPr>
              <p:nvPr/>
            </p:nvSpPr>
            <p:spPr>
              <a:xfrm>
                <a:off x="3466835" y="2803610"/>
                <a:ext cx="4572000" cy="830997"/>
              </a:xfrm>
              <a:prstGeom prst="rect">
                <a:avLst/>
              </a:prstGeom>
              <a:blipFill>
                <a:blip r:embed="rId6"/>
                <a:stretch>
                  <a:fillRect l="-531" t="-1429" b="-71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98836" y="2778672"/>
                <a:ext cx="152027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𝜙</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𝑎</m:t>
                          </m:r>
                        </m:e>
                      </m:d>
                      <m:r>
                        <a:rPr lang="en-GB" sz="1200" b="0" i="1" smtClean="0">
                          <a:latin typeface="Cambria Math" panose="02040503050406030204" pitchFamily="18" charset="0"/>
                        </a:rPr>
                        <m:t>=</m:t>
                      </m:r>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𝑍</m:t>
                          </m:r>
                          <m:r>
                            <a:rPr lang="en-GB" sz="1200" b="0" i="1" smtClean="0">
                              <a:latin typeface="Cambria Math" panose="02040503050406030204" pitchFamily="18" charset="0"/>
                            </a:rPr>
                            <m:t>&lt;</m:t>
                          </m:r>
                          <m:r>
                            <a:rPr lang="en-GB" sz="1200" b="0" i="1" smtClean="0">
                              <a:latin typeface="Cambria Math" panose="02040503050406030204" pitchFamily="18" charset="0"/>
                            </a:rPr>
                            <m:t>𝑎</m:t>
                          </m:r>
                        </m:e>
                      </m:d>
                    </m:oMath>
                  </m:oMathPara>
                </a14:m>
                <a:endParaRPr lang="en-GB"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98836" y="2778672"/>
                <a:ext cx="1520275" cy="276999"/>
              </a:xfrm>
              <a:prstGeom prst="rect">
                <a:avLst/>
              </a:prstGeom>
              <a:blipFill>
                <a:blip r:embed="rId7"/>
                <a:stretch>
                  <a:fillRect b="-4444"/>
                </a:stretch>
              </a:blipFill>
            </p:spPr>
            <p:txBody>
              <a:bodyPr/>
              <a:lstStyle/>
              <a:p>
                <a:r>
                  <a:rPr lang="en-GB">
                    <a:noFill/>
                  </a:rPr>
                  <a:t> </a:t>
                </a:r>
              </a:p>
            </p:txBody>
          </p:sp>
        </mc:Fallback>
      </mc:AlternateContent>
      <p:cxnSp>
        <p:nvCxnSpPr>
          <p:cNvPr id="17" name="Straight Arrow Connector 16"/>
          <p:cNvCxnSpPr>
            <a:stCxn id="15" idx="2"/>
          </p:cNvCxnSpPr>
          <p:nvPr/>
        </p:nvCxnSpPr>
        <p:spPr>
          <a:xfrm>
            <a:off x="958974" y="3055671"/>
            <a:ext cx="588690" cy="733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p:nvPicPr>
        <p:blipFill>
          <a:blip r:embed="rId8"/>
          <a:stretch>
            <a:fillRect/>
          </a:stretch>
        </p:blipFill>
        <p:spPr>
          <a:xfrm>
            <a:off x="4729941" y="4530436"/>
            <a:ext cx="4328385" cy="1905008"/>
          </a:xfrm>
          <a:prstGeom prst="rect">
            <a:avLst/>
          </a:prstGeom>
          <a:effectLst>
            <a:outerShdw blurRad="63500" sx="102000" sy="102000" algn="ctr" rotWithShape="0">
              <a:prstClr val="black">
                <a:alpha val="40000"/>
              </a:prstClr>
            </a:outerShdw>
          </a:effectLst>
        </p:spPr>
      </p:pic>
      <p:pic>
        <p:nvPicPr>
          <p:cNvPr id="19" name="Picture 18"/>
          <p:cNvPicPr>
            <a:picLocks noChangeAspect="1"/>
          </p:cNvPicPr>
          <p:nvPr/>
        </p:nvPicPr>
        <p:blipFill>
          <a:blip r:embed="rId9"/>
          <a:stretch>
            <a:fillRect/>
          </a:stretch>
        </p:blipFill>
        <p:spPr>
          <a:xfrm>
            <a:off x="115709" y="4516965"/>
            <a:ext cx="4445172" cy="2103822"/>
          </a:xfrm>
          <a:prstGeom prst="rect">
            <a:avLst/>
          </a:prstGeom>
          <a:effectLst>
            <a:outerShdw blurRad="63500" sx="102000" sy="102000" algn="ctr" rotWithShape="0">
              <a:prstClr val="black">
                <a:alpha val="40000"/>
              </a:prstClr>
            </a:outerShdw>
          </a:effectLst>
        </p:spPr>
      </p:pic>
      <p:sp>
        <p:nvSpPr>
          <p:cNvPr id="20" name="TextBox 19"/>
          <p:cNvSpPr txBox="1"/>
          <p:nvPr/>
        </p:nvSpPr>
        <p:spPr>
          <a:xfrm>
            <a:off x="2819446" y="3732193"/>
            <a:ext cx="2371679"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050" dirty="0"/>
              <a:t>This is a traditional z-table in the old A Level syllabus (but also found elsewhere). You no longer get given this and are expected to use your calculator.</a:t>
            </a:r>
          </a:p>
        </p:txBody>
      </p:sp>
      <p:cxnSp>
        <p:nvCxnSpPr>
          <p:cNvPr id="22" name="Straight Arrow Connector 21"/>
          <p:cNvCxnSpPr>
            <a:stCxn id="20" idx="2"/>
          </p:cNvCxnSpPr>
          <p:nvPr/>
        </p:nvCxnSpPr>
        <p:spPr>
          <a:xfrm flipH="1">
            <a:off x="3923930" y="4470857"/>
            <a:ext cx="81356" cy="32629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5343525" y="3723643"/>
                <a:ext cx="3548955"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050" dirty="0"/>
                  <a:t>This is from the new formula booklet.  This is sometimes known as a ‘reverse z-table’, because you’re looking up the z-value for a probability. Beware: </a:t>
                </a:r>
                <a14:m>
                  <m:oMath xmlns:m="http://schemas.openxmlformats.org/officeDocument/2006/math">
                    <m:r>
                      <a:rPr lang="en-GB" sz="1050" b="0" i="1" smtClean="0">
                        <a:latin typeface="Cambria Math" panose="02040503050406030204" pitchFamily="18" charset="0"/>
                      </a:rPr>
                      <m:t>𝑝</m:t>
                    </m:r>
                  </m:oMath>
                </a14:m>
                <a:r>
                  <a:rPr lang="en-GB" sz="1050" dirty="0"/>
                  <a:t> here it the probability of </a:t>
                </a:r>
                <a:r>
                  <a:rPr lang="en-GB" sz="1050" b="1" u="sng" dirty="0"/>
                  <a:t>exceeding</a:t>
                </a:r>
                <a:r>
                  <a:rPr lang="en-GB" sz="1050" dirty="0"/>
                  <a:t> </a:t>
                </a:r>
                <a14:m>
                  <m:oMath xmlns:m="http://schemas.openxmlformats.org/officeDocument/2006/math">
                    <m:r>
                      <a:rPr lang="en-GB" sz="1050" b="0" i="1" smtClean="0">
                        <a:latin typeface="Cambria Math" panose="02040503050406030204" pitchFamily="18" charset="0"/>
                      </a:rPr>
                      <m:t>𝑧</m:t>
                    </m:r>
                  </m:oMath>
                </a14:m>
                <a:r>
                  <a:rPr lang="en-GB" sz="1050" dirty="0"/>
                  <a:t> rather than being up to </a:t>
                </a:r>
                <a14:m>
                  <m:oMath xmlns:m="http://schemas.openxmlformats.org/officeDocument/2006/math">
                    <m:r>
                      <a:rPr lang="en-GB" sz="1050" b="0" i="1" smtClean="0">
                        <a:latin typeface="Cambria Math" panose="02040503050406030204" pitchFamily="18" charset="0"/>
                      </a:rPr>
                      <m:t>𝑧</m:t>
                    </m:r>
                  </m:oMath>
                </a14:m>
                <a:r>
                  <a:rPr lang="en-GB" sz="1050" dirty="0"/>
                  <a:t>. Let’s use it…</a:t>
                </a:r>
              </a:p>
            </p:txBody>
          </p:sp>
        </mc:Choice>
        <mc:Fallback xmlns="">
          <p:sp>
            <p:nvSpPr>
              <p:cNvPr id="23" name="TextBox 22"/>
              <p:cNvSpPr txBox="1">
                <a:spLocks noRot="1" noChangeAspect="1" noMove="1" noResize="1" noEditPoints="1" noAdjustHandles="1" noChangeArrowheads="1" noChangeShapeType="1" noTextEdit="1"/>
              </p:cNvSpPr>
              <p:nvPr/>
            </p:nvSpPr>
            <p:spPr>
              <a:xfrm>
                <a:off x="5343525" y="3723643"/>
                <a:ext cx="3548955" cy="738664"/>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25" name="Straight Arrow Connector 24"/>
          <p:cNvCxnSpPr/>
          <p:nvPr/>
        </p:nvCxnSpPr>
        <p:spPr>
          <a:xfrm flipH="1">
            <a:off x="8287746" y="4462307"/>
            <a:ext cx="81356" cy="32629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18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p:cNvSpPr txBox="1"/>
              <p:nvPr/>
            </p:nvSpPr>
            <p:spPr>
              <a:xfrm>
                <a:off x="384903" y="834292"/>
                <a:ext cx="6768752"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random variable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50,4</m:t>
                            </m:r>
                          </m:e>
                          <m:sup>
                            <m:r>
                              <a:rPr lang="en-GB" b="0" i="1" smtClean="0">
                                <a:latin typeface="Cambria Math" panose="02040503050406030204" pitchFamily="18" charset="0"/>
                              </a:rPr>
                              <m:t>2</m:t>
                            </m:r>
                          </m:sup>
                        </m:sSup>
                      </m:e>
                    </m:d>
                  </m:oMath>
                </a14:m>
                <a:r>
                  <a:rPr lang="en-GB" dirty="0"/>
                  <a:t>. Write in terms of </a:t>
                </a:r>
                <a14:m>
                  <m:oMath xmlns:m="http://schemas.openxmlformats.org/officeDocument/2006/math">
                    <m:r>
                      <m:rPr>
                        <m:sty m:val="p"/>
                      </m:rPr>
                      <a:rPr lang="en-GB" b="0" i="0" smtClean="0">
                        <a:latin typeface="Cambria Math" panose="02040503050406030204" pitchFamily="18" charset="0"/>
                      </a:rPr>
                      <m:t>Φ</m:t>
                    </m:r>
                    <m:d>
                      <m:dPr>
                        <m:ctrlPr>
                          <a:rPr lang="en-GB" b="0" i="1" smtClean="0">
                            <a:latin typeface="Cambria Math" panose="02040503050406030204" pitchFamily="18" charset="0"/>
                          </a:rPr>
                        </m:ctrlPr>
                      </m:dPr>
                      <m:e>
                        <m:r>
                          <a:rPr lang="en-GB" b="0" i="1" smtClean="0">
                            <a:latin typeface="Cambria Math" panose="02040503050406030204" pitchFamily="18" charset="0"/>
                          </a:rPr>
                          <m:t>𝑧</m:t>
                        </m:r>
                      </m:e>
                    </m:d>
                  </m:oMath>
                </a14:m>
                <a:r>
                  <a:rPr lang="en-GB" dirty="0"/>
                  <a:t> for some value of </a:t>
                </a:r>
                <a14:m>
                  <m:oMath xmlns:m="http://schemas.openxmlformats.org/officeDocument/2006/math">
                    <m:r>
                      <a:rPr lang="en-GB" b="0" i="1" smtClean="0">
                        <a:latin typeface="Cambria Math" panose="02040503050406030204" pitchFamily="18" charset="0"/>
                      </a:rPr>
                      <m:t>𝑧</m:t>
                    </m:r>
                  </m:oMath>
                </a14:m>
                <a:r>
                  <a:rPr lang="en-GB" dirty="0"/>
                  <a:t>. </a:t>
                </a:r>
              </a:p>
              <a:p>
                <a:r>
                  <a:rPr lang="en-GB" dirty="0"/>
                  <a:t>(a)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&lt;53</m:t>
                        </m:r>
                      </m:e>
                    </m:d>
                  </m:oMath>
                </a14:m>
                <a:r>
                  <a:rPr lang="en-GB" dirty="0"/>
                  <a:t>        (b)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≥55</m:t>
                        </m:r>
                      </m:e>
                    </m:d>
                  </m:oMath>
                </a14:m>
                <a:endParaRPr lang="en-GB" dirty="0"/>
              </a:p>
            </p:txBody>
          </p:sp>
        </mc:Choice>
        <mc:Fallback>
          <p:sp>
            <p:nvSpPr>
              <p:cNvPr id="5" name="TextBox 4"/>
              <p:cNvSpPr txBox="1">
                <a:spLocks noRot="1" noChangeAspect="1" noMove="1" noResize="1" noEditPoints="1" noAdjustHandles="1" noChangeArrowheads="1" noChangeShapeType="1" noTextEdit="1"/>
              </p:cNvSpPr>
              <p:nvPr/>
            </p:nvSpPr>
            <p:spPr>
              <a:xfrm>
                <a:off x="384903" y="834292"/>
                <a:ext cx="6768752" cy="923330"/>
              </a:xfrm>
              <a:prstGeom prst="rect">
                <a:avLst/>
              </a:prstGeom>
              <a:blipFill>
                <a:blip r:embed="rId2"/>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76C8AE3-2C6A-4B37-9519-88751050E501}"/>
                  </a:ext>
                </a:extLst>
              </p:cNvPr>
              <p:cNvSpPr txBox="1"/>
              <p:nvPr/>
            </p:nvSpPr>
            <p:spPr>
              <a:xfrm>
                <a:off x="757043" y="1889774"/>
                <a:ext cx="3495981" cy="138422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&lt;53</m:t>
                          </m:r>
                        </m:e>
                      </m:d>
                    </m:oMath>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53−50</m:t>
                              </m:r>
                            </m:num>
                            <m:den>
                              <m:r>
                                <a:rPr lang="en-GB" sz="1600" b="0" i="1" smtClean="0">
                                  <a:latin typeface="Cambria Math" panose="02040503050406030204" pitchFamily="18" charset="0"/>
                                </a:rPr>
                                <m:t>4</m:t>
                              </m:r>
                            </m:den>
                          </m:f>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&lt;0.75</m:t>
                          </m:r>
                        </m:e>
                      </m:d>
                    </m:oMath>
                    <m:oMath xmlns:m="http://schemas.openxmlformats.org/officeDocument/2006/math">
                      <m:r>
                        <a:rPr lang="en-GB" sz="1600" b="0" i="1" smtClean="0">
                          <a:latin typeface="Cambria Math" panose="02040503050406030204" pitchFamily="18" charset="0"/>
                        </a:rPr>
                        <m:t>=</m:t>
                      </m:r>
                      <m:r>
                        <m:rPr>
                          <m:sty m:val="p"/>
                        </m:rPr>
                        <a:rPr lang="en-GB" sz="1600" b="0" i="0" smtClean="0">
                          <a:latin typeface="Cambria Math" panose="02040503050406030204" pitchFamily="18" charset="0"/>
                        </a:rPr>
                        <m:t>Φ</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0.75</m:t>
                          </m:r>
                        </m:e>
                      </m:d>
                    </m:oMath>
                  </m:oMathPara>
                </a14:m>
                <a:endParaRPr lang="en-GB" sz="1600" dirty="0"/>
              </a:p>
              <a:p>
                <a:pPr/>
                <a:endParaRPr lang="en-GB" sz="1600" dirty="0"/>
              </a:p>
            </p:txBody>
          </p:sp>
        </mc:Choice>
        <mc:Fallback>
          <p:sp>
            <p:nvSpPr>
              <p:cNvPr id="6" name="TextBox 5">
                <a:extLst>
                  <a:ext uri="{FF2B5EF4-FFF2-40B4-BE49-F238E27FC236}">
                    <a16:creationId xmlns:a16="http://schemas.microsoft.com/office/drawing/2014/main" id="{976C8AE3-2C6A-4B37-9519-88751050E501}"/>
                  </a:ext>
                </a:extLst>
              </p:cNvPr>
              <p:cNvSpPr txBox="1">
                <a:spLocks noRot="1" noChangeAspect="1" noMove="1" noResize="1" noEditPoints="1" noAdjustHandles="1" noChangeArrowheads="1" noChangeShapeType="1" noTextEdit="1"/>
              </p:cNvSpPr>
              <p:nvPr/>
            </p:nvSpPr>
            <p:spPr>
              <a:xfrm>
                <a:off x="757043" y="1889774"/>
                <a:ext cx="3495981" cy="138422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5108449-64C1-453F-980D-A2379443F621}"/>
                  </a:ext>
                </a:extLst>
              </p:cNvPr>
              <p:cNvSpPr txBox="1"/>
              <p:nvPr/>
            </p:nvSpPr>
            <p:spPr>
              <a:xfrm>
                <a:off x="2495717" y="2768389"/>
                <a:ext cx="2469687"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‘Standardise’ to turn </a:t>
                </a:r>
                <a14:m>
                  <m:oMath xmlns:m="http://schemas.openxmlformats.org/officeDocument/2006/math">
                    <m:r>
                      <a:rPr lang="en-GB" sz="1400" b="0" i="1" smtClean="0">
                        <a:latin typeface="Cambria Math" panose="02040503050406030204" pitchFamily="18" charset="0"/>
                      </a:rPr>
                      <m:t>𝑋</m:t>
                    </m:r>
                  </m:oMath>
                </a14:m>
                <a:r>
                  <a:rPr lang="en-GB" sz="1400" dirty="0"/>
                  <a:t> into </a:t>
                </a:r>
                <a14:m>
                  <m:oMath xmlns:m="http://schemas.openxmlformats.org/officeDocument/2006/math">
                    <m:r>
                      <a:rPr lang="en-GB" sz="1400" b="0" i="1" smtClean="0">
                        <a:latin typeface="Cambria Math" panose="02040503050406030204" pitchFamily="18" charset="0"/>
                      </a:rPr>
                      <m:t>𝑍</m:t>
                    </m:r>
                  </m:oMath>
                </a14:m>
                <a:r>
                  <a:rPr lang="en-GB" sz="1400" dirty="0"/>
                  <a:t>.</a:t>
                </a:r>
              </a:p>
            </p:txBody>
          </p:sp>
        </mc:Choice>
        <mc:Fallback>
          <p:sp>
            <p:nvSpPr>
              <p:cNvPr id="7" name="TextBox 6">
                <a:extLst>
                  <a:ext uri="{FF2B5EF4-FFF2-40B4-BE49-F238E27FC236}">
                    <a16:creationId xmlns:a16="http://schemas.microsoft.com/office/drawing/2014/main" id="{85108449-64C1-453F-980D-A2379443F621}"/>
                  </a:ext>
                </a:extLst>
              </p:cNvPr>
              <p:cNvSpPr txBox="1">
                <a:spLocks noRot="1" noChangeAspect="1" noMove="1" noResize="1" noEditPoints="1" noAdjustHandles="1" noChangeArrowheads="1" noChangeShapeType="1" noTextEdit="1"/>
              </p:cNvSpPr>
              <p:nvPr/>
            </p:nvSpPr>
            <p:spPr>
              <a:xfrm>
                <a:off x="2495717" y="2768389"/>
                <a:ext cx="2469687" cy="307777"/>
              </a:xfrm>
              <a:prstGeom prst="rect">
                <a:avLst/>
              </a:prstGeom>
              <a:blipFill>
                <a:blip r:embed="rId4"/>
                <a:stretch>
                  <a:fillRect l="-244" b="-14545"/>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D75FFDBE-4688-412B-BFC5-C542AE1D3441}"/>
              </a:ext>
            </a:extLst>
          </p:cNvPr>
          <p:cNvCxnSpPr>
            <a:cxnSpLocks/>
          </p:cNvCxnSpPr>
          <p:nvPr/>
        </p:nvCxnSpPr>
        <p:spPr>
          <a:xfrm flipH="1" flipV="1">
            <a:off x="3391786" y="2615609"/>
            <a:ext cx="60862" cy="147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C45DDD32-7814-4E49-B439-F3FF378802C6}"/>
                  </a:ext>
                </a:extLst>
              </p:cNvPr>
              <p:cNvSpPr txBox="1"/>
              <p:nvPr/>
            </p:nvSpPr>
            <p:spPr>
              <a:xfrm>
                <a:off x="397223" y="3408155"/>
                <a:ext cx="8392085"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systolic blood pressure of an adult population, </a:t>
                </a:r>
                <a14:m>
                  <m:oMath xmlns:m="http://schemas.openxmlformats.org/officeDocument/2006/math">
                    <m:r>
                      <a:rPr lang="en-GB" b="0" i="1" smtClean="0">
                        <a:latin typeface="Cambria Math" panose="02040503050406030204" pitchFamily="18" charset="0"/>
                      </a:rPr>
                      <m:t>𝑆</m:t>
                    </m:r>
                  </m:oMath>
                </a14:m>
                <a:r>
                  <a:rPr lang="en-GB" dirty="0"/>
                  <a:t> mmHg, is modelled as a normal distribution with mean 127 and standard deviation 16. A medical research wants to study adults with blood pressures higher than the 95</a:t>
                </a:r>
                <a:r>
                  <a:rPr lang="en-GB" baseline="30000" dirty="0"/>
                  <a:t>th</a:t>
                </a:r>
                <a:r>
                  <a:rPr lang="en-GB" dirty="0"/>
                  <a:t> percentile. Find the minimum blood pressure for an adult included in her study.</a:t>
                </a:r>
              </a:p>
            </p:txBody>
          </p:sp>
        </mc:Choice>
        <mc:Fallback>
          <p:sp>
            <p:nvSpPr>
              <p:cNvPr id="10" name="TextBox 9">
                <a:extLst>
                  <a:ext uri="{FF2B5EF4-FFF2-40B4-BE49-F238E27FC236}">
                    <a16:creationId xmlns:a16="http://schemas.microsoft.com/office/drawing/2014/main" id="{C45DDD32-7814-4E49-B439-F3FF378802C6}"/>
                  </a:ext>
                </a:extLst>
              </p:cNvPr>
              <p:cNvSpPr txBox="1">
                <a:spLocks noRot="1" noChangeAspect="1" noMove="1" noResize="1" noEditPoints="1" noAdjustHandles="1" noChangeArrowheads="1" noChangeShapeType="1" noTextEdit="1"/>
              </p:cNvSpPr>
              <p:nvPr/>
            </p:nvSpPr>
            <p:spPr>
              <a:xfrm>
                <a:off x="397223" y="3408155"/>
                <a:ext cx="8392085" cy="1200329"/>
              </a:xfrm>
              <a:prstGeom prst="rect">
                <a:avLst/>
              </a:prstGeom>
              <a:blipFill>
                <a:blip r:embed="rId5"/>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07002297-1AF9-4626-9F61-249296C3A31B}"/>
                  </a:ext>
                </a:extLst>
              </p:cNvPr>
              <p:cNvSpPr/>
              <p:nvPr/>
            </p:nvSpPr>
            <p:spPr>
              <a:xfrm>
                <a:off x="5380075" y="1837454"/>
                <a:ext cx="3310387" cy="138422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𝑋</m:t>
                          </m:r>
                          <m:r>
                            <a:rPr lang="en-GB" sz="1600" i="1">
                              <a:latin typeface="Cambria Math" panose="02040503050406030204" pitchFamily="18" charset="0"/>
                            </a:rPr>
                            <m:t>≥55</m:t>
                          </m:r>
                        </m:e>
                      </m:d>
                    </m:oMath>
                    <m:oMath xmlns:m="http://schemas.openxmlformats.org/officeDocument/2006/math">
                      <m:r>
                        <a:rPr lang="en-GB" sz="1600" i="1">
                          <a:latin typeface="Cambria Math" panose="02040503050406030204" pitchFamily="18" charset="0"/>
                        </a:rPr>
                        <m:t>=</m:t>
                      </m:r>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𝑍</m:t>
                          </m:r>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55−50</m:t>
                              </m:r>
                            </m:num>
                            <m:den>
                              <m:r>
                                <a:rPr lang="en-GB" sz="1600" i="1">
                                  <a:latin typeface="Cambria Math" panose="02040503050406030204" pitchFamily="18" charset="0"/>
                                </a:rPr>
                                <m:t>4</m:t>
                              </m:r>
                            </m:den>
                          </m:f>
                        </m:e>
                      </m:d>
                      <m:r>
                        <a:rPr lang="en-GB" sz="1600" i="1">
                          <a:latin typeface="Cambria Math" panose="02040503050406030204" pitchFamily="18" charset="0"/>
                        </a:rPr>
                        <m:t>=</m:t>
                      </m:r>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𝑍</m:t>
                          </m:r>
                          <m:r>
                            <a:rPr lang="en-GB" sz="1600" i="1">
                              <a:latin typeface="Cambria Math" panose="02040503050406030204" pitchFamily="18" charset="0"/>
                            </a:rPr>
                            <m:t>≥1.25</m:t>
                          </m:r>
                        </m:e>
                      </m:d>
                    </m:oMath>
                    <m:oMath xmlns:m="http://schemas.openxmlformats.org/officeDocument/2006/math">
                      <m:r>
                        <a:rPr lang="en-GB" sz="1600" i="1">
                          <a:latin typeface="Cambria Math" panose="02040503050406030204" pitchFamily="18" charset="0"/>
                        </a:rPr>
                        <m:t>=1−</m:t>
                      </m:r>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𝑍</m:t>
                          </m:r>
                          <m:r>
                            <a:rPr lang="en-GB" sz="1600" i="1">
                              <a:latin typeface="Cambria Math" panose="02040503050406030204" pitchFamily="18" charset="0"/>
                            </a:rPr>
                            <m:t>&lt;1.25</m:t>
                          </m:r>
                        </m:e>
                      </m:d>
                    </m:oMath>
                    <m:oMath xmlns:m="http://schemas.openxmlformats.org/officeDocument/2006/math">
                      <m:r>
                        <a:rPr lang="en-GB" sz="1600" i="1">
                          <a:latin typeface="Cambria Math" panose="02040503050406030204" pitchFamily="18" charset="0"/>
                        </a:rPr>
                        <m:t>=1−</m:t>
                      </m:r>
                      <m:r>
                        <m:rPr>
                          <m:sty m:val="p"/>
                        </m:rPr>
                        <a:rPr lang="en-GB" sz="1600">
                          <a:latin typeface="Cambria Math" panose="02040503050406030204" pitchFamily="18" charset="0"/>
                        </a:rPr>
                        <m:t>Φ</m:t>
                      </m:r>
                      <m:d>
                        <m:dPr>
                          <m:ctrlPr>
                            <a:rPr lang="en-GB" sz="1600" i="1">
                              <a:latin typeface="Cambria Math" panose="02040503050406030204" pitchFamily="18" charset="0"/>
                            </a:rPr>
                          </m:ctrlPr>
                        </m:dPr>
                        <m:e>
                          <m:r>
                            <a:rPr lang="en-GB" sz="1600" i="1">
                              <a:latin typeface="Cambria Math" panose="02040503050406030204" pitchFamily="18" charset="0"/>
                            </a:rPr>
                            <m:t>1.25</m:t>
                          </m:r>
                        </m:e>
                      </m:d>
                    </m:oMath>
                  </m:oMathPara>
                </a14:m>
                <a:endParaRPr lang="en-GB" sz="1600" dirty="0"/>
              </a:p>
            </p:txBody>
          </p:sp>
        </mc:Choice>
        <mc:Fallback>
          <p:sp>
            <p:nvSpPr>
              <p:cNvPr id="11" name="Rectangle 10">
                <a:extLst>
                  <a:ext uri="{FF2B5EF4-FFF2-40B4-BE49-F238E27FC236}">
                    <a16:creationId xmlns:a16="http://schemas.microsoft.com/office/drawing/2014/main" id="{07002297-1AF9-4626-9F61-249296C3A31B}"/>
                  </a:ext>
                </a:extLst>
              </p:cNvPr>
              <p:cNvSpPr>
                <a:spLocks noRot="1" noChangeAspect="1" noMove="1" noResize="1" noEditPoints="1" noAdjustHandles="1" noChangeArrowheads="1" noChangeShapeType="1" noTextEdit="1"/>
              </p:cNvSpPr>
              <p:nvPr/>
            </p:nvSpPr>
            <p:spPr>
              <a:xfrm>
                <a:off x="5380075" y="1837454"/>
                <a:ext cx="3310387" cy="1384225"/>
              </a:xfrm>
              <a:prstGeom prst="rect">
                <a:avLst/>
              </a:prstGeom>
              <a:blipFill>
                <a:blip r:embed="rId6"/>
                <a:stretch>
                  <a:fillRect/>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B3444E3F-9494-4CC0-9279-F0CD8E55C6EF}"/>
              </a:ext>
            </a:extLst>
          </p:cNvPr>
          <p:cNvSpPr/>
          <p:nvPr/>
        </p:nvSpPr>
        <p:spPr>
          <a:xfrm>
            <a:off x="422594" y="1946310"/>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4" name="Rectangle 13">
            <a:extLst>
              <a:ext uri="{FF2B5EF4-FFF2-40B4-BE49-F238E27FC236}">
                <a16:creationId xmlns:a16="http://schemas.microsoft.com/office/drawing/2014/main" id="{25AA4AC9-EB43-43A7-B8F4-A28F3BC91E3C}"/>
              </a:ext>
            </a:extLst>
          </p:cNvPr>
          <p:cNvSpPr/>
          <p:nvPr/>
        </p:nvSpPr>
        <p:spPr>
          <a:xfrm>
            <a:off x="5105571" y="189540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grpSp>
        <p:nvGrpSpPr>
          <p:cNvPr id="21" name="Group 20">
            <a:extLst>
              <a:ext uri="{FF2B5EF4-FFF2-40B4-BE49-F238E27FC236}">
                <a16:creationId xmlns:a16="http://schemas.microsoft.com/office/drawing/2014/main" id="{AA1EC32A-4187-472A-920B-C654792712D7}"/>
              </a:ext>
            </a:extLst>
          </p:cNvPr>
          <p:cNvGrpSpPr/>
          <p:nvPr/>
        </p:nvGrpSpPr>
        <p:grpSpPr>
          <a:xfrm>
            <a:off x="1329778" y="5524339"/>
            <a:ext cx="1699086" cy="1360038"/>
            <a:chOff x="5139864" y="4548503"/>
            <a:chExt cx="2653556" cy="2047032"/>
          </a:xfrm>
        </p:grpSpPr>
        <p:cxnSp>
          <p:nvCxnSpPr>
            <p:cNvPr id="22" name="Straight Arrow Connector 21">
              <a:extLst>
                <a:ext uri="{FF2B5EF4-FFF2-40B4-BE49-F238E27FC236}">
                  <a16:creationId xmlns:a16="http://schemas.microsoft.com/office/drawing/2014/main" id="{AD65375B-3822-4910-81AF-DBCC47E137C8}"/>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3" name="Freeform: Shape 32">
              <a:extLst>
                <a:ext uri="{FF2B5EF4-FFF2-40B4-BE49-F238E27FC236}">
                  <a16:creationId xmlns:a16="http://schemas.microsoft.com/office/drawing/2014/main" id="{E1F2F101-269A-476A-B073-E1259A1903E0}"/>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F5FD0797-A88F-4194-ABE7-260365971BBA}"/>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A2CB9746-D4EA-45A0-8159-79D9E47BBC79}"/>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5E7FEE3E-E842-42E0-AF70-37ECFCF82E14}"/>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𝑧</m:t>
                        </m:r>
                      </m:oMath>
                    </m:oMathPara>
                  </a14:m>
                  <a:endParaRPr lang="en-GB" sz="1200" dirty="0"/>
                </a:p>
              </p:txBody>
            </p:sp>
          </mc:Choice>
          <mc:Fallback>
            <p:sp>
              <p:nvSpPr>
                <p:cNvPr id="26" name="TextBox 25">
                  <a:extLst>
                    <a:ext uri="{FF2B5EF4-FFF2-40B4-BE49-F238E27FC236}">
                      <a16:creationId xmlns:a16="http://schemas.microsoft.com/office/drawing/2014/main" id="{5E7FEE3E-E842-42E0-AF70-37ECFCF82E14}"/>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7"/>
                  <a:stretch>
                    <a:fillRect/>
                  </a:stretch>
                </a:blipFill>
              </p:spPr>
              <p:txBody>
                <a:bodyPr/>
                <a:lstStyle/>
                <a:p>
                  <a:r>
                    <a:rPr lang="en-GB">
                      <a:noFill/>
                    </a:rPr>
                    <a:t> </a:t>
                  </a:r>
                </a:p>
              </p:txBody>
            </p:sp>
          </mc:Fallback>
        </mc:AlternateContent>
      </p:grpSp>
      <p:sp>
        <p:nvSpPr>
          <p:cNvPr id="29" name="Freeform: Shape 28">
            <a:extLst>
              <a:ext uri="{FF2B5EF4-FFF2-40B4-BE49-F238E27FC236}">
                <a16:creationId xmlns:a16="http://schemas.microsoft.com/office/drawing/2014/main" id="{C2A32D49-F800-4672-986B-A3BD8451F1D5}"/>
              </a:ext>
            </a:extLst>
          </p:cNvPr>
          <p:cNvSpPr/>
          <p:nvPr/>
        </p:nvSpPr>
        <p:spPr>
          <a:xfrm>
            <a:off x="2524286" y="6345834"/>
            <a:ext cx="358140" cy="251460"/>
          </a:xfrm>
          <a:custGeom>
            <a:avLst/>
            <a:gdLst>
              <a:gd name="connsiteX0" fmla="*/ 0 w 358140"/>
              <a:gd name="connsiteY0" fmla="*/ 236220 h 251460"/>
              <a:gd name="connsiteX1" fmla="*/ 358140 w 358140"/>
              <a:gd name="connsiteY1" fmla="*/ 251460 h 251460"/>
              <a:gd name="connsiteX2" fmla="*/ 350520 w 358140"/>
              <a:gd name="connsiteY2" fmla="*/ 160020 h 251460"/>
              <a:gd name="connsiteX3" fmla="*/ 129540 w 358140"/>
              <a:gd name="connsiteY3" fmla="*/ 83820 h 251460"/>
              <a:gd name="connsiteX4" fmla="*/ 30480 w 358140"/>
              <a:gd name="connsiteY4" fmla="*/ 15240 h 251460"/>
              <a:gd name="connsiteX5" fmla="*/ 0 w 358140"/>
              <a:gd name="connsiteY5" fmla="*/ 0 h 251460"/>
              <a:gd name="connsiteX6" fmla="*/ 0 w 358140"/>
              <a:gd name="connsiteY6" fmla="*/ 23622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140" h="251460">
                <a:moveTo>
                  <a:pt x="0" y="236220"/>
                </a:moveTo>
                <a:lnTo>
                  <a:pt x="358140" y="251460"/>
                </a:lnTo>
                <a:lnTo>
                  <a:pt x="350520" y="160020"/>
                </a:lnTo>
                <a:lnTo>
                  <a:pt x="129540" y="83820"/>
                </a:lnTo>
                <a:lnTo>
                  <a:pt x="30480" y="15240"/>
                </a:lnTo>
                <a:lnTo>
                  <a:pt x="0" y="0"/>
                </a:lnTo>
                <a:lnTo>
                  <a:pt x="0" y="23622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6609E81-02A9-4E38-A654-AB7AD23DBE42}"/>
              </a:ext>
            </a:extLst>
          </p:cNvPr>
          <p:cNvSpPr txBox="1"/>
          <p:nvPr/>
        </p:nvSpPr>
        <p:spPr>
          <a:xfrm>
            <a:off x="2486187" y="6386186"/>
            <a:ext cx="396240" cy="261610"/>
          </a:xfrm>
          <a:prstGeom prst="rect">
            <a:avLst/>
          </a:prstGeom>
          <a:noFill/>
        </p:spPr>
        <p:txBody>
          <a:bodyPr wrap="square" rtlCol="0">
            <a:spAutoFit/>
          </a:bodyPr>
          <a:lstStyle/>
          <a:p>
            <a:r>
              <a:rPr lang="en-GB" sz="1100" dirty="0">
                <a:solidFill>
                  <a:schemeClr val="bg1"/>
                </a:solidFill>
              </a:rPr>
              <a:t>5%</a:t>
            </a:r>
            <a:endParaRPr lang="en-GB" dirty="0">
              <a:solidFill>
                <a:schemeClr val="bg1"/>
              </a:solidFill>
            </a:endParaRPr>
          </a:p>
        </p:txBody>
      </p:sp>
      <p:pic>
        <p:nvPicPr>
          <p:cNvPr id="31" name="Picture 30">
            <a:extLst>
              <a:ext uri="{FF2B5EF4-FFF2-40B4-BE49-F238E27FC236}">
                <a16:creationId xmlns:a16="http://schemas.microsoft.com/office/drawing/2014/main" id="{ABCADA65-2EF1-4476-9301-6A06A6CD5F3E}"/>
              </a:ext>
            </a:extLst>
          </p:cNvPr>
          <p:cNvPicPr>
            <a:picLocks noChangeAspect="1"/>
          </p:cNvPicPr>
          <p:nvPr/>
        </p:nvPicPr>
        <p:blipFill>
          <a:blip r:embed="rId8"/>
          <a:stretch>
            <a:fillRect/>
          </a:stretch>
        </p:blipFill>
        <p:spPr>
          <a:xfrm>
            <a:off x="6948264" y="4665052"/>
            <a:ext cx="2124075" cy="1343025"/>
          </a:xfrm>
          <a:prstGeom prst="rect">
            <a:avLst/>
          </a:prstGeom>
        </p:spPr>
      </p:pic>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9940BB21-171C-41AA-AD6A-13E97D444E9C}"/>
                  </a:ext>
                </a:extLst>
              </p:cNvPr>
              <p:cNvSpPr txBox="1"/>
              <p:nvPr/>
            </p:nvSpPr>
            <p:spPr>
              <a:xfrm>
                <a:off x="2627784" y="4719773"/>
                <a:ext cx="3672408" cy="15742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𝑆</m:t>
                      </m:r>
                      <m:r>
                        <a:rPr lang="en-GB" sz="1400" b="0" i="1" smtClean="0">
                          <a:latin typeface="Cambria Math" panose="02040503050406030204" pitchFamily="18" charset="0"/>
                        </a:rPr>
                        <m:t>~</m:t>
                      </m:r>
                      <m:r>
                        <a:rPr lang="en-GB" sz="1400" b="0" i="1" smtClean="0">
                          <a:latin typeface="Cambria Math" panose="02040503050406030204" pitchFamily="18" charset="0"/>
                        </a:rPr>
                        <m:t>𝑁</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127,16</m:t>
                              </m:r>
                            </m:e>
                            <m:sup>
                              <m:r>
                                <a:rPr lang="en-GB" sz="1400" b="0" i="1" smtClean="0">
                                  <a:latin typeface="Cambria Math" panose="02040503050406030204" pitchFamily="18" charset="0"/>
                                </a:rPr>
                                <m:t>2</m:t>
                              </m:r>
                            </m:sup>
                          </m:sSup>
                        </m:e>
                      </m:d>
                    </m:oMath>
                  </m:oMathPara>
                </a14:m>
                <a:endParaRPr lang="en-GB" sz="1400" dirty="0"/>
              </a:p>
              <a:p>
                <a:r>
                  <a:rPr lang="en-GB" sz="1400" dirty="0"/>
                  <a:t>Looking at the table, we see that the top 5% corresponds to a </a:t>
                </a:r>
                <a14:m>
                  <m:oMath xmlns:m="http://schemas.openxmlformats.org/officeDocument/2006/math">
                    <m:r>
                      <a:rPr lang="en-GB" sz="1400" b="0" i="1" smtClean="0">
                        <a:latin typeface="Cambria Math" panose="02040503050406030204" pitchFamily="18" charset="0"/>
                      </a:rPr>
                      <m:t>𝑧</m:t>
                    </m:r>
                  </m:oMath>
                </a14:m>
                <a:r>
                  <a:rPr lang="en-GB" sz="1400" dirty="0"/>
                  <a:t>-value of 1.6449.</a:t>
                </a:r>
              </a:p>
              <a:p>
                <a:endParaRPr lang="en-GB" sz="1400" dirty="0"/>
              </a:p>
              <a:p>
                <a:pPr/>
                <a14:m>
                  <m:oMathPara xmlns:m="http://schemas.openxmlformats.org/officeDocument/2006/math">
                    <m:oMathParaPr>
                      <m:jc m:val="left"/>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𝑠</m:t>
                          </m:r>
                          <m:r>
                            <a:rPr lang="en-GB" sz="1400" b="0" i="1" smtClean="0">
                              <a:latin typeface="Cambria Math" panose="02040503050406030204" pitchFamily="18" charset="0"/>
                            </a:rPr>
                            <m:t>−127</m:t>
                          </m:r>
                        </m:num>
                        <m:den>
                          <m:r>
                            <a:rPr lang="en-GB" sz="1400" b="0" i="1" smtClean="0">
                              <a:latin typeface="Cambria Math" panose="02040503050406030204" pitchFamily="18" charset="0"/>
                            </a:rPr>
                            <m:t>16</m:t>
                          </m:r>
                        </m:den>
                      </m:f>
                      <m:r>
                        <a:rPr lang="en-GB" sz="1400" b="0" i="1" smtClean="0">
                          <a:latin typeface="Cambria Math" panose="02040503050406030204" pitchFamily="18" charset="0"/>
                        </a:rPr>
                        <m:t>=1.6449</m:t>
                      </m:r>
                    </m:oMath>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=153 (3</m:t>
                      </m:r>
                      <m:r>
                        <a:rPr lang="en-GB" sz="1400" b="0" i="1" smtClean="0">
                          <a:latin typeface="Cambria Math" panose="02040503050406030204" pitchFamily="18" charset="0"/>
                        </a:rPr>
                        <m:t>𝑠𝑓</m:t>
                      </m:r>
                      <m:r>
                        <a:rPr lang="en-GB" sz="1400" b="0" i="1" smtClean="0">
                          <a:latin typeface="Cambria Math" panose="02040503050406030204" pitchFamily="18" charset="0"/>
                        </a:rPr>
                        <m:t>)</m:t>
                      </m:r>
                    </m:oMath>
                  </m:oMathPara>
                </a14:m>
                <a:endParaRPr lang="en-GB" sz="1400" dirty="0"/>
              </a:p>
            </p:txBody>
          </p:sp>
        </mc:Choice>
        <mc:Fallback>
          <p:sp>
            <p:nvSpPr>
              <p:cNvPr id="32" name="TextBox 31">
                <a:extLst>
                  <a:ext uri="{FF2B5EF4-FFF2-40B4-BE49-F238E27FC236}">
                    <a16:creationId xmlns:a16="http://schemas.microsoft.com/office/drawing/2014/main" id="{9940BB21-171C-41AA-AD6A-13E97D444E9C}"/>
                  </a:ext>
                </a:extLst>
              </p:cNvPr>
              <p:cNvSpPr txBox="1">
                <a:spLocks noRot="1" noChangeAspect="1" noMove="1" noResize="1" noEditPoints="1" noAdjustHandles="1" noChangeArrowheads="1" noChangeShapeType="1" noTextEdit="1"/>
              </p:cNvSpPr>
              <p:nvPr/>
            </p:nvSpPr>
            <p:spPr>
              <a:xfrm>
                <a:off x="2627784" y="4719773"/>
                <a:ext cx="3672408" cy="1574277"/>
              </a:xfrm>
              <a:prstGeom prst="rect">
                <a:avLst/>
              </a:prstGeom>
              <a:blipFill>
                <a:blip r:embed="rId9"/>
                <a:stretch>
                  <a:fillRect l="-498" b="-77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AF6A643B-D058-428D-A55A-BD7516BC0D8C}"/>
                  </a:ext>
                </a:extLst>
              </p:cNvPr>
              <p:cNvSpPr txBox="1"/>
              <p:nvPr/>
            </p:nvSpPr>
            <p:spPr>
              <a:xfrm>
                <a:off x="4743369" y="5577574"/>
                <a:ext cx="2137763" cy="61369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Use </a:t>
                </a:r>
                <a14:m>
                  <m:oMath xmlns:m="http://schemas.openxmlformats.org/officeDocument/2006/math">
                    <m:r>
                      <a:rPr lang="en-GB" sz="1400" b="0" i="1" smtClean="0">
                        <a:latin typeface="Cambria Math" panose="02040503050406030204" pitchFamily="18" charset="0"/>
                      </a:rPr>
                      <m:t>𝑍</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𝜇</m:t>
                        </m:r>
                      </m:num>
                      <m:den>
                        <m:r>
                          <a:rPr lang="en-GB" sz="1400" b="0" i="1" smtClean="0">
                            <a:latin typeface="Cambria Math" panose="02040503050406030204" pitchFamily="18" charset="0"/>
                          </a:rPr>
                          <m:t>𝜎</m:t>
                        </m:r>
                      </m:den>
                    </m:f>
                  </m:oMath>
                </a14:m>
                <a:r>
                  <a:rPr lang="en-GB" sz="1400" dirty="0"/>
                  <a:t> formula as soon as you determine </a:t>
                </a:r>
                <a14:m>
                  <m:oMath xmlns:m="http://schemas.openxmlformats.org/officeDocument/2006/math">
                    <m:r>
                      <a:rPr lang="en-GB" sz="1400" b="0" i="1" smtClean="0">
                        <a:latin typeface="Cambria Math" panose="02040503050406030204" pitchFamily="18" charset="0"/>
                      </a:rPr>
                      <m:t>𝑧</m:t>
                    </m:r>
                  </m:oMath>
                </a14:m>
                <a:r>
                  <a:rPr lang="en-GB" sz="1400" dirty="0"/>
                  <a:t>.</a:t>
                </a:r>
              </a:p>
            </p:txBody>
          </p:sp>
        </mc:Choice>
        <mc:Fallback>
          <p:sp>
            <p:nvSpPr>
              <p:cNvPr id="33" name="TextBox 32">
                <a:extLst>
                  <a:ext uri="{FF2B5EF4-FFF2-40B4-BE49-F238E27FC236}">
                    <a16:creationId xmlns:a16="http://schemas.microsoft.com/office/drawing/2014/main" id="{AF6A643B-D058-428D-A55A-BD7516BC0D8C}"/>
                  </a:ext>
                </a:extLst>
              </p:cNvPr>
              <p:cNvSpPr txBox="1">
                <a:spLocks noRot="1" noChangeAspect="1" noMove="1" noResize="1" noEditPoints="1" noAdjustHandles="1" noChangeArrowheads="1" noChangeShapeType="1" noTextEdit="1"/>
              </p:cNvSpPr>
              <p:nvPr/>
            </p:nvSpPr>
            <p:spPr>
              <a:xfrm>
                <a:off x="4743369" y="5577574"/>
                <a:ext cx="2137763" cy="613694"/>
              </a:xfrm>
              <a:prstGeom prst="rect">
                <a:avLst/>
              </a:prstGeom>
              <a:blipFill>
                <a:blip r:embed="rId10"/>
                <a:stretch>
                  <a:fillRect l="-282" b="-6667"/>
                </a:stretch>
              </a:blipFill>
            </p:spPr>
            <p:txBody>
              <a:bodyPr/>
              <a:lstStyle/>
              <a:p>
                <a:r>
                  <a:rPr lang="en-GB">
                    <a:noFill/>
                  </a:rPr>
                  <a:t> </a:t>
                </a:r>
              </a:p>
            </p:txBody>
          </p:sp>
        </mc:Fallback>
      </mc:AlternateContent>
      <p:cxnSp>
        <p:nvCxnSpPr>
          <p:cNvPr id="34" name="Straight Arrow Connector 33">
            <a:extLst>
              <a:ext uri="{FF2B5EF4-FFF2-40B4-BE49-F238E27FC236}">
                <a16:creationId xmlns:a16="http://schemas.microsoft.com/office/drawing/2014/main" id="{937FD76C-2DEF-44CA-B4E8-C66542FC04F0}"/>
              </a:ext>
            </a:extLst>
          </p:cNvPr>
          <p:cNvCxnSpPr>
            <a:cxnSpLocks/>
          </p:cNvCxnSpPr>
          <p:nvPr/>
        </p:nvCxnSpPr>
        <p:spPr>
          <a:xfrm flipH="1">
            <a:off x="4222750" y="5799990"/>
            <a:ext cx="517814" cy="2579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676C509E-1244-4E07-B304-A5BE5A9ADAD8}"/>
                  </a:ext>
                </a:extLst>
              </p:cNvPr>
              <p:cNvSpPr txBox="1"/>
              <p:nvPr/>
            </p:nvSpPr>
            <p:spPr>
              <a:xfrm>
                <a:off x="183692" y="4757901"/>
                <a:ext cx="1547166"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A sketch will help you visualise whether you expect a positive or negative value of </a:t>
                </a:r>
                <a14:m>
                  <m:oMath xmlns:m="http://schemas.openxmlformats.org/officeDocument/2006/math">
                    <m:r>
                      <a:rPr lang="en-GB" sz="1200" b="0" i="1" smtClean="0">
                        <a:latin typeface="Cambria Math" panose="02040503050406030204" pitchFamily="18" charset="0"/>
                      </a:rPr>
                      <m:t>𝑧</m:t>
                    </m:r>
                  </m:oMath>
                </a14:m>
                <a:r>
                  <a:rPr lang="en-GB" sz="1200" dirty="0"/>
                  <a:t>.</a:t>
                </a:r>
              </a:p>
            </p:txBody>
          </p:sp>
        </mc:Choice>
        <mc:Fallback>
          <p:sp>
            <p:nvSpPr>
              <p:cNvPr id="36" name="TextBox 35">
                <a:extLst>
                  <a:ext uri="{FF2B5EF4-FFF2-40B4-BE49-F238E27FC236}">
                    <a16:creationId xmlns:a16="http://schemas.microsoft.com/office/drawing/2014/main" id="{676C509E-1244-4E07-B304-A5BE5A9ADAD8}"/>
                  </a:ext>
                </a:extLst>
              </p:cNvPr>
              <p:cNvSpPr txBox="1">
                <a:spLocks noRot="1" noChangeAspect="1" noMove="1" noResize="1" noEditPoints="1" noAdjustHandles="1" noChangeArrowheads="1" noChangeShapeType="1" noTextEdit="1"/>
              </p:cNvSpPr>
              <p:nvPr/>
            </p:nvSpPr>
            <p:spPr>
              <a:xfrm>
                <a:off x="183692" y="4757901"/>
                <a:ext cx="1547166" cy="830997"/>
              </a:xfrm>
              <a:prstGeom prst="rect">
                <a:avLst/>
              </a:prstGeom>
              <a:blipFill>
                <a:blip r:embed="rId11"/>
                <a:stretch>
                  <a:fillRect r="-388" b="-2837"/>
                </a:stretch>
              </a:blipFill>
            </p:spPr>
            <p:txBody>
              <a:bodyPr/>
              <a:lstStyle/>
              <a:p>
                <a:r>
                  <a:rPr lang="en-GB">
                    <a:noFill/>
                  </a:rPr>
                  <a:t> </a:t>
                </a:r>
              </a:p>
            </p:txBody>
          </p:sp>
        </mc:Fallback>
      </mc:AlternateContent>
      <p:cxnSp>
        <p:nvCxnSpPr>
          <p:cNvPr id="37" name="Straight Arrow Connector 36">
            <a:extLst>
              <a:ext uri="{FF2B5EF4-FFF2-40B4-BE49-F238E27FC236}">
                <a16:creationId xmlns:a16="http://schemas.microsoft.com/office/drawing/2014/main" id="{DD3516CB-5B48-41F7-97A3-B14B1E768B64}"/>
              </a:ext>
            </a:extLst>
          </p:cNvPr>
          <p:cNvCxnSpPr>
            <a:cxnSpLocks/>
          </p:cNvCxnSpPr>
          <p:nvPr/>
        </p:nvCxnSpPr>
        <p:spPr>
          <a:xfrm>
            <a:off x="1729007" y="5030272"/>
            <a:ext cx="288479" cy="3400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1A51B2A0-C06B-4C0A-9399-26659E2A1023}"/>
              </a:ext>
            </a:extLst>
          </p:cNvPr>
          <p:cNvSpPr/>
          <p:nvPr/>
        </p:nvSpPr>
        <p:spPr>
          <a:xfrm>
            <a:off x="169933" y="4632890"/>
            <a:ext cx="6767895" cy="21888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a:extLst>
              <a:ext uri="{FF2B5EF4-FFF2-40B4-BE49-F238E27FC236}">
                <a16:creationId xmlns:a16="http://schemas.microsoft.com/office/drawing/2014/main" id="{704E42E5-5892-4C47-8E90-588D1EBCE0BB}"/>
              </a:ext>
            </a:extLst>
          </p:cNvPr>
          <p:cNvSpPr/>
          <p:nvPr/>
        </p:nvSpPr>
        <p:spPr>
          <a:xfrm>
            <a:off x="653893" y="1948566"/>
            <a:ext cx="4339021" cy="12300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a:extLst>
              <a:ext uri="{FF2B5EF4-FFF2-40B4-BE49-F238E27FC236}">
                <a16:creationId xmlns:a16="http://schemas.microsoft.com/office/drawing/2014/main" id="{36832137-9C11-4865-94BC-B7E46C84E5A1}"/>
              </a:ext>
            </a:extLst>
          </p:cNvPr>
          <p:cNvSpPr/>
          <p:nvPr/>
        </p:nvSpPr>
        <p:spPr>
          <a:xfrm>
            <a:off x="5321595" y="1903404"/>
            <a:ext cx="3314405" cy="12897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10573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 restart="whenNotActive" fill="hold" evtFilter="cancelBubble" nodeType="interactiveSeq">
                <p:stCondLst>
                  <p:cond evt="onClick" delay="0">
                    <p:tgtEl>
                      <p:spTgt spid="4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0"/>
                                        </p:tgtEl>
                                      </p:cBhvr>
                                    </p:animEffect>
                                    <p:set>
                                      <p:cBhvr>
                                        <p:cTn id="1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4" restart="whenNotActive" fill="hold" evtFilter="cancelBubble" nodeType="interactiveSeq">
                <p:stCondLst>
                  <p:cond evt="onClick" delay="0">
                    <p:tgtEl>
                      <p:spTgt spid="4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39" grpId="0" animBg="1"/>
      <p:bldP spid="40"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FDCE62B-66AE-44BD-BA7A-C670D79C714C}"/>
              </a:ext>
            </a:extLst>
          </p:cNvPr>
          <p:cNvSpPr/>
          <p:nvPr/>
        </p:nvSpPr>
        <p:spPr>
          <a:xfrm>
            <a:off x="1064496" y="2309746"/>
            <a:ext cx="1127760" cy="891540"/>
          </a:xfrm>
          <a:custGeom>
            <a:avLst/>
            <a:gdLst>
              <a:gd name="connsiteX0" fmla="*/ 0 w 1127760"/>
              <a:gd name="connsiteY0" fmla="*/ 883920 h 891540"/>
              <a:gd name="connsiteX1" fmla="*/ 0 w 1127760"/>
              <a:gd name="connsiteY1" fmla="*/ 518160 h 891540"/>
              <a:gd name="connsiteX2" fmla="*/ 137160 w 1127760"/>
              <a:gd name="connsiteY2" fmla="*/ 297180 h 891540"/>
              <a:gd name="connsiteX3" fmla="*/ 205740 w 1127760"/>
              <a:gd name="connsiteY3" fmla="*/ 160020 h 891540"/>
              <a:gd name="connsiteX4" fmla="*/ 259080 w 1127760"/>
              <a:gd name="connsiteY4" fmla="*/ 60960 h 891540"/>
              <a:gd name="connsiteX5" fmla="*/ 335280 w 1127760"/>
              <a:gd name="connsiteY5" fmla="*/ 0 h 891540"/>
              <a:gd name="connsiteX6" fmla="*/ 335280 w 1127760"/>
              <a:gd name="connsiteY6" fmla="*/ 0 h 891540"/>
              <a:gd name="connsiteX7" fmla="*/ 457200 w 1127760"/>
              <a:gd name="connsiteY7" fmla="*/ 83820 h 891540"/>
              <a:gd name="connsiteX8" fmla="*/ 495300 w 1127760"/>
              <a:gd name="connsiteY8" fmla="*/ 220980 h 891540"/>
              <a:gd name="connsiteX9" fmla="*/ 556260 w 1127760"/>
              <a:gd name="connsiteY9" fmla="*/ 381000 h 891540"/>
              <a:gd name="connsiteX10" fmla="*/ 624840 w 1127760"/>
              <a:gd name="connsiteY10" fmla="*/ 541020 h 891540"/>
              <a:gd name="connsiteX11" fmla="*/ 731520 w 1127760"/>
              <a:gd name="connsiteY11" fmla="*/ 632460 h 891540"/>
              <a:gd name="connsiteX12" fmla="*/ 899160 w 1127760"/>
              <a:gd name="connsiteY12" fmla="*/ 739140 h 891540"/>
              <a:gd name="connsiteX13" fmla="*/ 1074420 w 1127760"/>
              <a:gd name="connsiteY13" fmla="*/ 807720 h 891540"/>
              <a:gd name="connsiteX14" fmla="*/ 1127760 w 1127760"/>
              <a:gd name="connsiteY14" fmla="*/ 822960 h 891540"/>
              <a:gd name="connsiteX15" fmla="*/ 1120140 w 1127760"/>
              <a:gd name="connsiteY15" fmla="*/ 891540 h 891540"/>
              <a:gd name="connsiteX16" fmla="*/ 0 w 1127760"/>
              <a:gd name="connsiteY16" fmla="*/ 883920 h 89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760" h="891540">
                <a:moveTo>
                  <a:pt x="0" y="883920"/>
                </a:moveTo>
                <a:lnTo>
                  <a:pt x="0" y="518160"/>
                </a:lnTo>
                <a:lnTo>
                  <a:pt x="137160" y="297180"/>
                </a:lnTo>
                <a:lnTo>
                  <a:pt x="205740" y="160020"/>
                </a:lnTo>
                <a:lnTo>
                  <a:pt x="259080" y="60960"/>
                </a:lnTo>
                <a:lnTo>
                  <a:pt x="335280" y="0"/>
                </a:lnTo>
                <a:lnTo>
                  <a:pt x="335280" y="0"/>
                </a:lnTo>
                <a:lnTo>
                  <a:pt x="457200" y="83820"/>
                </a:lnTo>
                <a:lnTo>
                  <a:pt x="495300" y="220980"/>
                </a:lnTo>
                <a:lnTo>
                  <a:pt x="556260" y="381000"/>
                </a:lnTo>
                <a:lnTo>
                  <a:pt x="624840" y="541020"/>
                </a:lnTo>
                <a:lnTo>
                  <a:pt x="731520" y="632460"/>
                </a:lnTo>
                <a:lnTo>
                  <a:pt x="899160" y="739140"/>
                </a:lnTo>
                <a:lnTo>
                  <a:pt x="1074420" y="807720"/>
                </a:lnTo>
                <a:lnTo>
                  <a:pt x="1127760" y="822960"/>
                </a:lnTo>
                <a:lnTo>
                  <a:pt x="1120140" y="891540"/>
                </a:lnTo>
                <a:lnTo>
                  <a:pt x="0" y="8839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05841750-573B-431A-B2C6-3DAB0004819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EFDE17E-5676-4FD4-90DB-4F11B04DC49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Examples</a:t>
              </a:r>
              <a:endParaRPr lang="en-GB" sz="3200" dirty="0"/>
            </a:p>
          </p:txBody>
        </p:sp>
        <p:cxnSp>
          <p:nvCxnSpPr>
            <p:cNvPr id="4" name="Straight Connector 3">
              <a:extLst>
                <a:ext uri="{FF2B5EF4-FFF2-40B4-BE49-F238E27FC236}">
                  <a16:creationId xmlns:a16="http://schemas.microsoft.com/office/drawing/2014/main" id="{99DD5CC5-4E5F-408D-A64F-C9DAE03A266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2129D8C-CAE1-4E73-8725-0CFCA5C7F9D7}"/>
                  </a:ext>
                </a:extLst>
              </p:cNvPr>
              <p:cNvSpPr txBox="1"/>
              <p:nvPr/>
            </p:nvSpPr>
            <p:spPr>
              <a:xfrm>
                <a:off x="384903" y="834292"/>
                <a:ext cx="676875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342900" indent="-342900">
                  <a:buAutoNum type="alphaLcParenBoth"/>
                </a:pPr>
                <a:r>
                  <a:rPr lang="en-GB" dirty="0"/>
                  <a:t>Determine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𝑍</m:t>
                    </m:r>
                    <m:r>
                      <a:rPr lang="en-GB" b="0" i="1" smtClean="0">
                        <a:latin typeface="Cambria Math" panose="02040503050406030204" pitchFamily="18" charset="0"/>
                      </a:rPr>
                      <m:t>&gt;−1.3)</m:t>
                    </m:r>
                  </m:oMath>
                </a14:m>
                <a:endParaRPr lang="en-GB" dirty="0"/>
              </a:p>
              <a:p>
                <a:pPr marL="342900" indent="-342900">
                  <a:buAutoNum type="alphaLcParenBoth"/>
                </a:pPr>
                <a:r>
                  <a:rPr lang="en-GB" dirty="0"/>
                  <a:t>Determine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−2&lt;</m:t>
                        </m:r>
                        <m:r>
                          <a:rPr lang="en-GB" b="0" i="1" smtClean="0">
                            <a:latin typeface="Cambria Math" panose="02040503050406030204" pitchFamily="18" charset="0"/>
                          </a:rPr>
                          <m:t>𝑍</m:t>
                        </m:r>
                        <m:r>
                          <a:rPr lang="en-GB" b="0" i="1" smtClean="0">
                            <a:latin typeface="Cambria Math" panose="02040503050406030204" pitchFamily="18" charset="0"/>
                          </a:rPr>
                          <m:t>&lt;1</m:t>
                        </m:r>
                      </m:e>
                    </m:d>
                  </m:oMath>
                </a14:m>
                <a:endParaRPr lang="en-GB" dirty="0"/>
              </a:p>
              <a:p>
                <a:pPr marL="342900" indent="-342900">
                  <a:buAutoNum type="alphaLcParenBoth"/>
                </a:pPr>
                <a:r>
                  <a:rPr lang="en-GB" dirty="0"/>
                  <a:t>Determine the </a:t>
                </a:r>
                <a14:m>
                  <m:oMath xmlns:m="http://schemas.openxmlformats.org/officeDocument/2006/math">
                    <m:r>
                      <a:rPr lang="en-GB" b="0" i="1" smtClean="0">
                        <a:latin typeface="Cambria Math" panose="02040503050406030204" pitchFamily="18" charset="0"/>
                      </a:rPr>
                      <m:t>𝑎</m:t>
                    </m:r>
                  </m:oMath>
                </a14:m>
                <a:r>
                  <a:rPr lang="en-GB" dirty="0"/>
                  <a:t> such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𝑍</m:t>
                        </m:r>
                        <m:r>
                          <a:rPr lang="en-GB" b="0" i="1" smtClean="0">
                            <a:latin typeface="Cambria Math" panose="02040503050406030204" pitchFamily="18" charset="0"/>
                          </a:rPr>
                          <m:t>&gt;</m:t>
                        </m:r>
                        <m:r>
                          <a:rPr lang="en-GB" b="0" i="1" smtClean="0">
                            <a:latin typeface="Cambria Math" panose="02040503050406030204" pitchFamily="18" charset="0"/>
                          </a:rPr>
                          <m:t>𝑎</m:t>
                        </m:r>
                      </m:e>
                    </m:d>
                    <m:r>
                      <a:rPr lang="en-GB" b="0" i="1" smtClean="0">
                        <a:latin typeface="Cambria Math" panose="02040503050406030204" pitchFamily="18" charset="0"/>
                      </a:rPr>
                      <m:t>=0.7</m:t>
                    </m:r>
                  </m:oMath>
                </a14:m>
                <a:endParaRPr lang="en-GB" b="0" dirty="0"/>
              </a:p>
              <a:p>
                <a:pPr marL="342900" indent="-342900">
                  <a:buAutoNum type="alphaLcParenBoth"/>
                </a:pPr>
                <a:r>
                  <a:rPr lang="en-GB" dirty="0"/>
                  <a:t>Determine the </a:t>
                </a:r>
                <a14:m>
                  <m:oMath xmlns:m="http://schemas.openxmlformats.org/officeDocument/2006/math">
                    <m:r>
                      <a:rPr lang="en-GB" b="0" i="1" smtClean="0">
                        <a:latin typeface="Cambria Math" panose="02040503050406030204" pitchFamily="18" charset="0"/>
                      </a:rPr>
                      <m:t>𝑎</m:t>
                    </m:r>
                  </m:oMath>
                </a14:m>
                <a:r>
                  <a:rPr lang="en-GB" dirty="0"/>
                  <a:t> such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&lt;</m:t>
                        </m:r>
                        <m:r>
                          <a:rPr lang="en-GB" b="0" i="1" smtClean="0">
                            <a:latin typeface="Cambria Math" panose="02040503050406030204" pitchFamily="18" charset="0"/>
                          </a:rPr>
                          <m:t>𝑍</m:t>
                        </m:r>
                        <m:r>
                          <a:rPr lang="en-GB" b="0" i="1" smtClean="0">
                            <a:latin typeface="Cambria Math" panose="02040503050406030204" pitchFamily="18" charset="0"/>
                          </a:rPr>
                          <m:t>&lt;</m:t>
                        </m:r>
                        <m:r>
                          <a:rPr lang="en-GB" b="0" i="1" smtClean="0">
                            <a:latin typeface="Cambria Math" panose="02040503050406030204" pitchFamily="18" charset="0"/>
                          </a:rPr>
                          <m:t>𝑎</m:t>
                        </m:r>
                      </m:e>
                    </m:d>
                    <m:r>
                      <a:rPr lang="en-GB" b="0" i="1" smtClean="0">
                        <a:latin typeface="Cambria Math" panose="02040503050406030204" pitchFamily="18" charset="0"/>
                      </a:rPr>
                      <m:t>=0.6</m:t>
                    </m:r>
                  </m:oMath>
                </a14:m>
                <a:endParaRPr lang="en-GB" dirty="0"/>
              </a:p>
            </p:txBody>
          </p:sp>
        </mc:Choice>
        <mc:Fallback>
          <p:sp>
            <p:nvSpPr>
              <p:cNvPr id="5" name="TextBox 4">
                <a:extLst>
                  <a:ext uri="{FF2B5EF4-FFF2-40B4-BE49-F238E27FC236}">
                    <a16:creationId xmlns:a16="http://schemas.microsoft.com/office/drawing/2014/main" id="{22129D8C-CAE1-4E73-8725-0CFCA5C7F9D7}"/>
                  </a:ext>
                </a:extLst>
              </p:cNvPr>
              <p:cNvSpPr txBox="1">
                <a:spLocks noRot="1" noChangeAspect="1" noMove="1" noResize="1" noEditPoints="1" noAdjustHandles="1" noChangeArrowheads="1" noChangeShapeType="1" noTextEdit="1"/>
              </p:cNvSpPr>
              <p:nvPr/>
            </p:nvSpPr>
            <p:spPr>
              <a:xfrm>
                <a:off x="384903" y="834292"/>
                <a:ext cx="6768752"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2DF14B6-418F-4993-B9D6-FBE2437D4B66}"/>
                  </a:ext>
                </a:extLst>
              </p:cNvPr>
              <p:cNvSpPr txBox="1"/>
              <p:nvPr/>
            </p:nvSpPr>
            <p:spPr>
              <a:xfrm>
                <a:off x="2143423" y="2309251"/>
                <a:ext cx="3213650" cy="5847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&gt;−1.3</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&lt;1.3</m:t>
                          </m:r>
                        </m:e>
                      </m:d>
                    </m:oMath>
                    <m:oMath xmlns:m="http://schemas.openxmlformats.org/officeDocument/2006/math">
                      <m:r>
                        <a:rPr lang="en-GB" sz="1600" b="0" i="1" smtClean="0">
                          <a:latin typeface="Cambria Math" panose="02040503050406030204" pitchFamily="18" charset="0"/>
                        </a:rPr>
                        <m:t>=0.9032</m:t>
                      </m:r>
                    </m:oMath>
                  </m:oMathPara>
                </a14:m>
                <a:endParaRPr lang="en-GB" sz="1600" dirty="0"/>
              </a:p>
            </p:txBody>
          </p:sp>
        </mc:Choice>
        <mc:Fallback>
          <p:sp>
            <p:nvSpPr>
              <p:cNvPr id="6" name="TextBox 5">
                <a:extLst>
                  <a:ext uri="{FF2B5EF4-FFF2-40B4-BE49-F238E27FC236}">
                    <a16:creationId xmlns:a16="http://schemas.microsoft.com/office/drawing/2014/main" id="{B2DF14B6-418F-4993-B9D6-FBE2437D4B66}"/>
                  </a:ext>
                </a:extLst>
              </p:cNvPr>
              <p:cNvSpPr txBox="1">
                <a:spLocks noRot="1" noChangeAspect="1" noMove="1" noResize="1" noEditPoints="1" noAdjustHandles="1" noChangeArrowheads="1" noChangeShapeType="1" noTextEdit="1"/>
              </p:cNvSpPr>
              <p:nvPr/>
            </p:nvSpPr>
            <p:spPr>
              <a:xfrm>
                <a:off x="2143423" y="2309251"/>
                <a:ext cx="3213650" cy="584775"/>
              </a:xfrm>
              <a:prstGeom prst="rect">
                <a:avLst/>
              </a:prstGeom>
              <a:blipFill>
                <a:blip r:embed="rId3"/>
                <a:stretch>
                  <a:fillRect/>
                </a:stretch>
              </a:blipFill>
            </p:spPr>
            <p:txBody>
              <a:bodyPr/>
              <a:lstStyle/>
              <a:p>
                <a:r>
                  <a:rPr lang="en-GB">
                    <a:noFill/>
                  </a:rPr>
                  <a:t> </a:t>
                </a:r>
              </a:p>
            </p:txBody>
          </p:sp>
        </mc:Fallback>
      </mc:AlternateContent>
      <p:grpSp>
        <p:nvGrpSpPr>
          <p:cNvPr id="8" name="Group 7">
            <a:extLst>
              <a:ext uri="{FF2B5EF4-FFF2-40B4-BE49-F238E27FC236}">
                <a16:creationId xmlns:a16="http://schemas.microsoft.com/office/drawing/2014/main" id="{FD2E156F-2713-4CBA-A7B7-2ED7070B8EED}"/>
              </a:ext>
            </a:extLst>
          </p:cNvPr>
          <p:cNvGrpSpPr/>
          <p:nvPr/>
        </p:nvGrpSpPr>
        <p:grpSpPr>
          <a:xfrm>
            <a:off x="601079" y="2122557"/>
            <a:ext cx="1699086" cy="1360038"/>
            <a:chOff x="5139864" y="4548503"/>
            <a:chExt cx="2653556" cy="2047032"/>
          </a:xfrm>
        </p:grpSpPr>
        <p:cxnSp>
          <p:nvCxnSpPr>
            <p:cNvPr id="9" name="Straight Arrow Connector 8">
              <a:extLst>
                <a:ext uri="{FF2B5EF4-FFF2-40B4-BE49-F238E27FC236}">
                  <a16:creationId xmlns:a16="http://schemas.microsoft.com/office/drawing/2014/main" id="{73329DFA-AF1A-43CF-B1DE-3ACFBE92C773}"/>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0" name="Freeform: Shape 32">
              <a:extLst>
                <a:ext uri="{FF2B5EF4-FFF2-40B4-BE49-F238E27FC236}">
                  <a16:creationId xmlns:a16="http://schemas.microsoft.com/office/drawing/2014/main" id="{9537E631-27A6-4FE4-89FF-AD238737362C}"/>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20F0409C-B1AE-4AED-81B8-362FEBD827C5}"/>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A8CACED6-6140-4CBF-BE82-CD702BD7F506}"/>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3DB44D2C-F82B-46F2-B9FC-44306FE213F6}"/>
                    </a:ext>
                  </a:extLst>
                </p:cNvPr>
                <p:cNvSpPr txBox="1"/>
                <p:nvPr/>
              </p:nvSpPr>
              <p:spPr>
                <a:xfrm>
                  <a:off x="5346412" y="6172132"/>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−1.3</m:t>
                        </m:r>
                      </m:oMath>
                    </m:oMathPara>
                  </a14:m>
                  <a:endParaRPr lang="en-GB" sz="1200" dirty="0"/>
                </a:p>
              </p:txBody>
            </p:sp>
          </mc:Choice>
          <mc:Fallback>
            <p:sp>
              <p:nvSpPr>
                <p:cNvPr id="13" name="TextBox 12">
                  <a:extLst>
                    <a:ext uri="{FF2B5EF4-FFF2-40B4-BE49-F238E27FC236}">
                      <a16:creationId xmlns:a16="http://schemas.microsoft.com/office/drawing/2014/main" id="{3DB44D2C-F82B-46F2-B9FC-44306FE213F6}"/>
                    </a:ext>
                  </a:extLst>
                </p:cNvPr>
                <p:cNvSpPr txBox="1">
                  <a:spLocks noRot="1" noChangeAspect="1" noMove="1" noResize="1" noEditPoints="1" noAdjustHandles="1" noChangeArrowheads="1" noChangeShapeType="1" noTextEdit="1"/>
                </p:cNvSpPr>
                <p:nvPr/>
              </p:nvSpPr>
              <p:spPr>
                <a:xfrm>
                  <a:off x="5346412" y="6172132"/>
                  <a:ext cx="834363" cy="41691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497F8E9E-354F-4DC1-99E0-7951A40CF724}"/>
                    </a:ext>
                  </a:extLst>
                </p:cNvPr>
                <p:cNvSpPr txBox="1"/>
                <p:nvPr/>
              </p:nvSpPr>
              <p:spPr>
                <a:xfrm>
                  <a:off x="6585385" y="6171634"/>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1.3</m:t>
                        </m:r>
                      </m:oMath>
                    </m:oMathPara>
                  </a14:m>
                  <a:endParaRPr lang="en-GB" sz="1200" dirty="0"/>
                </a:p>
              </p:txBody>
            </p:sp>
          </mc:Choice>
          <mc:Fallback>
            <p:sp>
              <p:nvSpPr>
                <p:cNvPr id="16" name="TextBox 15">
                  <a:extLst>
                    <a:ext uri="{FF2B5EF4-FFF2-40B4-BE49-F238E27FC236}">
                      <a16:creationId xmlns:a16="http://schemas.microsoft.com/office/drawing/2014/main" id="{497F8E9E-354F-4DC1-99E0-7951A40CF724}"/>
                    </a:ext>
                  </a:extLst>
                </p:cNvPr>
                <p:cNvSpPr txBox="1">
                  <a:spLocks noRot="1" noChangeAspect="1" noMove="1" noResize="1" noEditPoints="1" noAdjustHandles="1" noChangeArrowheads="1" noChangeShapeType="1" noTextEdit="1"/>
                </p:cNvSpPr>
                <p:nvPr/>
              </p:nvSpPr>
              <p:spPr>
                <a:xfrm>
                  <a:off x="6585385" y="6171634"/>
                  <a:ext cx="834363" cy="416919"/>
                </a:xfrm>
                <a:prstGeom prst="rect">
                  <a:avLst/>
                </a:prstGeom>
                <a:blipFill>
                  <a:blip r:embed="rId5"/>
                  <a:stretch>
                    <a:fillRect/>
                  </a:stretch>
                </a:blipFill>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E41250E9-1A94-44DB-B5C4-F4399889B15D}"/>
                  </a:ext>
                </a:extLst>
              </p:cNvPr>
              <p:cNvSpPr/>
              <p:nvPr/>
            </p:nvSpPr>
            <p:spPr>
              <a:xfrm>
                <a:off x="6307536" y="2294993"/>
                <a:ext cx="2386715"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b="1" dirty="0"/>
                  <a:t>Fro Tip</a:t>
                </a:r>
                <a:r>
                  <a:rPr lang="en-GB" sz="1400" dirty="0"/>
                  <a:t>: Either changing &lt; to/from &gt; or changing the sign (+ to/from -) has the effect of “</a:t>
                </a:r>
                <a14:m>
                  <m:oMath xmlns:m="http://schemas.openxmlformats.org/officeDocument/2006/math">
                    <m:r>
                      <a:rPr lang="en-GB" sz="1400" b="0" i="1" smtClean="0">
                        <a:latin typeface="Cambria Math" panose="02040503050406030204" pitchFamily="18" charset="0"/>
                      </a:rPr>
                      <m:t>1−</m:t>
                    </m:r>
                  </m:oMath>
                </a14:m>
                <a:r>
                  <a:rPr lang="en-GB" sz="1400" dirty="0"/>
                  <a:t>”. However, if you change both, the “</a:t>
                </a:r>
                <a14:m>
                  <m:oMath xmlns:m="http://schemas.openxmlformats.org/officeDocument/2006/math">
                    <m:r>
                      <a:rPr lang="en-GB" sz="1400" b="0" i="1" smtClean="0">
                        <a:latin typeface="Cambria Math" panose="02040503050406030204" pitchFamily="18" charset="0"/>
                      </a:rPr>
                      <m:t>1−</m:t>
                    </m:r>
                  </m:oMath>
                </a14:m>
                <a:r>
                  <a:rPr lang="en-GB" sz="1400" dirty="0"/>
                  <a:t>”s cancel out!</a:t>
                </a:r>
              </a:p>
            </p:txBody>
          </p:sp>
        </mc:Choice>
        <mc:Fallback>
          <p:sp>
            <p:nvSpPr>
              <p:cNvPr id="18" name="Rectangle 17">
                <a:extLst>
                  <a:ext uri="{FF2B5EF4-FFF2-40B4-BE49-F238E27FC236}">
                    <a16:creationId xmlns:a16="http://schemas.microsoft.com/office/drawing/2014/main" id="{E41250E9-1A94-44DB-B5C4-F4399889B15D}"/>
                  </a:ext>
                </a:extLst>
              </p:cNvPr>
              <p:cNvSpPr>
                <a:spLocks noRot="1" noChangeAspect="1" noMove="1" noResize="1" noEditPoints="1" noAdjustHandles="1" noChangeArrowheads="1" noChangeShapeType="1" noTextEdit="1"/>
              </p:cNvSpPr>
              <p:nvPr/>
            </p:nvSpPr>
            <p:spPr>
              <a:xfrm>
                <a:off x="6307536" y="2294993"/>
                <a:ext cx="2386715" cy="1169551"/>
              </a:xfrm>
              <a:prstGeom prst="rect">
                <a:avLst/>
              </a:prstGeom>
              <a:blipFill>
                <a:blip r:embed="rId6"/>
                <a:stretch>
                  <a:fillRect l="-253" r="-1519" b="-3571"/>
                </a:stretch>
              </a:blipFill>
            </p:spPr>
            <p:txBody>
              <a:bodyPr/>
              <a:lstStyle/>
              <a:p>
                <a:r>
                  <a:rPr lang="en-GB">
                    <a:noFill/>
                  </a:rPr>
                  <a:t> </a:t>
                </a:r>
              </a:p>
            </p:txBody>
          </p:sp>
        </mc:Fallback>
      </mc:AlternateContent>
      <p:cxnSp>
        <p:nvCxnSpPr>
          <p:cNvPr id="20" name="Straight Arrow Connector 19">
            <a:extLst>
              <a:ext uri="{FF2B5EF4-FFF2-40B4-BE49-F238E27FC236}">
                <a16:creationId xmlns:a16="http://schemas.microsoft.com/office/drawing/2014/main" id="{07B69D80-4101-4A24-BBE2-0C542A1D3297}"/>
              </a:ext>
            </a:extLst>
          </p:cNvPr>
          <p:cNvCxnSpPr>
            <a:cxnSpLocks/>
            <a:stCxn id="18" idx="1"/>
            <a:endCxn id="6" idx="3"/>
          </p:cNvCxnSpPr>
          <p:nvPr/>
        </p:nvCxnSpPr>
        <p:spPr>
          <a:xfrm flipH="1" flipV="1">
            <a:off x="5357073" y="2601639"/>
            <a:ext cx="950463" cy="2781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72C36DF-5BCA-446A-A4E0-C2A6293DF0F8}"/>
                  </a:ext>
                </a:extLst>
              </p:cNvPr>
              <p:cNvSpPr txBox="1"/>
              <p:nvPr/>
            </p:nvSpPr>
            <p:spPr>
              <a:xfrm>
                <a:off x="2111525" y="3017580"/>
                <a:ext cx="3528392" cy="134953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−2&lt;</m:t>
                          </m:r>
                          <m:r>
                            <a:rPr lang="en-GB" sz="1600" b="0" i="1" smtClean="0">
                              <a:latin typeface="Cambria Math" panose="02040503050406030204" pitchFamily="18" charset="0"/>
                            </a:rPr>
                            <m:t>𝑍</m:t>
                          </m:r>
                          <m:r>
                            <a:rPr lang="en-GB" sz="1600" b="0" i="1" smtClean="0">
                              <a:latin typeface="Cambria Math" panose="02040503050406030204" pitchFamily="18" charset="0"/>
                            </a:rPr>
                            <m:t>&lt;1</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&lt;1</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&lt;−2</m:t>
                          </m:r>
                        </m:e>
                      </m:d>
                    </m:oMath>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&lt;1</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&lt;2</m:t>
                              </m:r>
                            </m:e>
                          </m:d>
                        </m:e>
                      </m:d>
                    </m:oMath>
                    <m:oMath xmlns:m="http://schemas.openxmlformats.org/officeDocument/2006/math">
                      <m:r>
                        <a:rPr lang="en-GB" sz="1600" b="0" i="1" smtClean="0">
                          <a:latin typeface="Cambria Math" panose="02040503050406030204" pitchFamily="18" charset="0"/>
                        </a:rPr>
                        <m:t>=0.8413−</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1−0.9772</m:t>
                          </m:r>
                        </m:e>
                      </m:d>
                    </m:oMath>
                    <m:oMath xmlns:m="http://schemas.openxmlformats.org/officeDocument/2006/math">
                      <m:r>
                        <a:rPr lang="en-GB" sz="1600" b="0" i="1" smtClean="0">
                          <a:latin typeface="Cambria Math" panose="02040503050406030204" pitchFamily="18" charset="0"/>
                        </a:rPr>
                        <m:t>=0.8185 (4</m:t>
                      </m:r>
                      <m:r>
                        <a:rPr lang="en-GB" sz="1600" b="0" i="1" smtClean="0">
                          <a:latin typeface="Cambria Math" panose="02040503050406030204" pitchFamily="18" charset="0"/>
                        </a:rPr>
                        <m:t>𝑑𝑝</m:t>
                      </m:r>
                      <m:r>
                        <a:rPr lang="en-GB" sz="1600" b="0" i="1" smtClean="0">
                          <a:latin typeface="Cambria Math" panose="02040503050406030204" pitchFamily="18" charset="0"/>
                        </a:rPr>
                        <m:t>)</m:t>
                      </m:r>
                    </m:oMath>
                  </m:oMathPara>
                </a14:m>
                <a:endParaRPr lang="en-GB" sz="1600" dirty="0"/>
              </a:p>
            </p:txBody>
          </p:sp>
        </mc:Choice>
        <mc:Fallback>
          <p:sp>
            <p:nvSpPr>
              <p:cNvPr id="22" name="TextBox 21">
                <a:extLst>
                  <a:ext uri="{FF2B5EF4-FFF2-40B4-BE49-F238E27FC236}">
                    <a16:creationId xmlns:a16="http://schemas.microsoft.com/office/drawing/2014/main" id="{472C36DF-5BCA-446A-A4E0-C2A6293DF0F8}"/>
                  </a:ext>
                </a:extLst>
              </p:cNvPr>
              <p:cNvSpPr txBox="1">
                <a:spLocks noRot="1" noChangeAspect="1" noMove="1" noResize="1" noEditPoints="1" noAdjustHandles="1" noChangeArrowheads="1" noChangeShapeType="1" noTextEdit="1"/>
              </p:cNvSpPr>
              <p:nvPr/>
            </p:nvSpPr>
            <p:spPr>
              <a:xfrm>
                <a:off x="2111525" y="3017580"/>
                <a:ext cx="3528392" cy="1349537"/>
              </a:xfrm>
              <a:prstGeom prst="rect">
                <a:avLst/>
              </a:prstGeom>
              <a:blipFill>
                <a:blip r:embed="rId7"/>
                <a:stretch>
                  <a:fillRect b="-226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4" name="Rectangle 23">
                <a:extLst>
                  <a:ext uri="{FF2B5EF4-FFF2-40B4-BE49-F238E27FC236}">
                    <a16:creationId xmlns:a16="http://schemas.microsoft.com/office/drawing/2014/main" id="{09FA8AB3-DA33-4AEC-B13C-1587B0AA3500}"/>
                  </a:ext>
                </a:extLst>
              </p:cNvPr>
              <p:cNvSpPr/>
              <p:nvPr/>
            </p:nvSpPr>
            <p:spPr>
              <a:xfrm>
                <a:off x="6307536" y="3719479"/>
                <a:ext cx="2386715" cy="51828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&lt;</m:t>
                          </m:r>
                          <m:r>
                            <a:rPr lang="en-GB" sz="1400" b="0" i="1" smtClean="0">
                              <a:latin typeface="Cambria Math" panose="02040503050406030204" pitchFamily="18" charset="0"/>
                            </a:rPr>
                            <m:t>𝑍</m:t>
                          </m:r>
                          <m:r>
                            <a:rPr lang="en-GB" sz="1400" b="0" i="1" smtClean="0">
                              <a:latin typeface="Cambria Math" panose="02040503050406030204" pitchFamily="18" charset="0"/>
                            </a:rPr>
                            <m:t>&lt;</m:t>
                          </m:r>
                          <m:r>
                            <a:rPr lang="en-GB" sz="1400" b="0" i="1" smtClean="0">
                              <a:latin typeface="Cambria Math" panose="02040503050406030204" pitchFamily="18" charset="0"/>
                            </a:rPr>
                            <m:t>𝑏</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𝑍</m:t>
                          </m:r>
                          <m:r>
                            <a:rPr lang="en-GB" sz="1400" b="0" i="1" smtClean="0">
                              <a:latin typeface="Cambria Math" panose="02040503050406030204" pitchFamily="18" charset="0"/>
                            </a:rPr>
                            <m:t>&lt;</m:t>
                          </m:r>
                          <m:r>
                            <a:rPr lang="en-GB" sz="1400" b="0" i="1" smtClean="0">
                              <a:latin typeface="Cambria Math" panose="02040503050406030204" pitchFamily="18" charset="0"/>
                            </a:rPr>
                            <m:t>𝑏</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𝑍</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oMath>
                  </m:oMathPara>
                </a14:m>
                <a:endParaRPr lang="en-GB" sz="1400" dirty="0"/>
              </a:p>
            </p:txBody>
          </p:sp>
        </mc:Choice>
        <mc:Fallback>
          <p:sp>
            <p:nvSpPr>
              <p:cNvPr id="24" name="Rectangle 23">
                <a:extLst>
                  <a:ext uri="{FF2B5EF4-FFF2-40B4-BE49-F238E27FC236}">
                    <a16:creationId xmlns:a16="http://schemas.microsoft.com/office/drawing/2014/main" id="{09FA8AB3-DA33-4AEC-B13C-1587B0AA3500}"/>
                  </a:ext>
                </a:extLst>
              </p:cNvPr>
              <p:cNvSpPr>
                <a:spLocks noRot="1" noChangeAspect="1" noMove="1" noResize="1" noEditPoints="1" noAdjustHandles="1" noChangeArrowheads="1" noChangeShapeType="1" noTextEdit="1"/>
              </p:cNvSpPr>
              <p:nvPr/>
            </p:nvSpPr>
            <p:spPr>
              <a:xfrm>
                <a:off x="6307536" y="3719479"/>
                <a:ext cx="2386715" cy="518283"/>
              </a:xfrm>
              <a:prstGeom prst="rect">
                <a:avLst/>
              </a:prstGeom>
              <a:blipFill>
                <a:blip r:embed="rId8"/>
                <a:stretch>
                  <a:fillRect/>
                </a:stretch>
              </a:blipFill>
            </p:spPr>
            <p:txBody>
              <a:bodyPr/>
              <a:lstStyle/>
              <a:p>
                <a:r>
                  <a:rPr lang="en-GB">
                    <a:noFill/>
                  </a:rPr>
                  <a:t> </a:t>
                </a:r>
              </a:p>
            </p:txBody>
          </p:sp>
        </mc:Fallback>
      </mc:AlternateContent>
      <p:grpSp>
        <p:nvGrpSpPr>
          <p:cNvPr id="40" name="Group 39">
            <a:extLst>
              <a:ext uri="{FF2B5EF4-FFF2-40B4-BE49-F238E27FC236}">
                <a16:creationId xmlns:a16="http://schemas.microsoft.com/office/drawing/2014/main" id="{ECE7E580-F367-4B4F-9484-691240DC934E}"/>
              </a:ext>
            </a:extLst>
          </p:cNvPr>
          <p:cNvGrpSpPr/>
          <p:nvPr/>
        </p:nvGrpSpPr>
        <p:grpSpPr>
          <a:xfrm>
            <a:off x="269207" y="5589240"/>
            <a:ext cx="1590577" cy="1184299"/>
            <a:chOff x="259226" y="4692875"/>
            <a:chExt cx="1913360" cy="1405553"/>
          </a:xfrm>
        </p:grpSpPr>
        <p:sp>
          <p:nvSpPr>
            <p:cNvPr id="30" name="Freeform: Shape 29">
              <a:extLst>
                <a:ext uri="{FF2B5EF4-FFF2-40B4-BE49-F238E27FC236}">
                  <a16:creationId xmlns:a16="http://schemas.microsoft.com/office/drawing/2014/main" id="{9DEA16CD-0238-4F31-9F61-6823F1FCE285}"/>
                </a:ext>
              </a:extLst>
            </p:cNvPr>
            <p:cNvSpPr/>
            <p:nvPr/>
          </p:nvSpPr>
          <p:spPr>
            <a:xfrm>
              <a:off x="936916" y="4880066"/>
              <a:ext cx="1127760" cy="891540"/>
            </a:xfrm>
            <a:custGeom>
              <a:avLst/>
              <a:gdLst>
                <a:gd name="connsiteX0" fmla="*/ 0 w 1127760"/>
                <a:gd name="connsiteY0" fmla="*/ 883920 h 891540"/>
                <a:gd name="connsiteX1" fmla="*/ 0 w 1127760"/>
                <a:gd name="connsiteY1" fmla="*/ 518160 h 891540"/>
                <a:gd name="connsiteX2" fmla="*/ 137160 w 1127760"/>
                <a:gd name="connsiteY2" fmla="*/ 297180 h 891540"/>
                <a:gd name="connsiteX3" fmla="*/ 205740 w 1127760"/>
                <a:gd name="connsiteY3" fmla="*/ 160020 h 891540"/>
                <a:gd name="connsiteX4" fmla="*/ 259080 w 1127760"/>
                <a:gd name="connsiteY4" fmla="*/ 60960 h 891540"/>
                <a:gd name="connsiteX5" fmla="*/ 335280 w 1127760"/>
                <a:gd name="connsiteY5" fmla="*/ 0 h 891540"/>
                <a:gd name="connsiteX6" fmla="*/ 335280 w 1127760"/>
                <a:gd name="connsiteY6" fmla="*/ 0 h 891540"/>
                <a:gd name="connsiteX7" fmla="*/ 457200 w 1127760"/>
                <a:gd name="connsiteY7" fmla="*/ 83820 h 891540"/>
                <a:gd name="connsiteX8" fmla="*/ 495300 w 1127760"/>
                <a:gd name="connsiteY8" fmla="*/ 220980 h 891540"/>
                <a:gd name="connsiteX9" fmla="*/ 556260 w 1127760"/>
                <a:gd name="connsiteY9" fmla="*/ 381000 h 891540"/>
                <a:gd name="connsiteX10" fmla="*/ 624840 w 1127760"/>
                <a:gd name="connsiteY10" fmla="*/ 541020 h 891540"/>
                <a:gd name="connsiteX11" fmla="*/ 731520 w 1127760"/>
                <a:gd name="connsiteY11" fmla="*/ 632460 h 891540"/>
                <a:gd name="connsiteX12" fmla="*/ 899160 w 1127760"/>
                <a:gd name="connsiteY12" fmla="*/ 739140 h 891540"/>
                <a:gd name="connsiteX13" fmla="*/ 1074420 w 1127760"/>
                <a:gd name="connsiteY13" fmla="*/ 807720 h 891540"/>
                <a:gd name="connsiteX14" fmla="*/ 1127760 w 1127760"/>
                <a:gd name="connsiteY14" fmla="*/ 822960 h 891540"/>
                <a:gd name="connsiteX15" fmla="*/ 1120140 w 1127760"/>
                <a:gd name="connsiteY15" fmla="*/ 891540 h 891540"/>
                <a:gd name="connsiteX16" fmla="*/ 0 w 1127760"/>
                <a:gd name="connsiteY16" fmla="*/ 883920 h 89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760" h="891540">
                  <a:moveTo>
                    <a:pt x="0" y="883920"/>
                  </a:moveTo>
                  <a:lnTo>
                    <a:pt x="0" y="518160"/>
                  </a:lnTo>
                  <a:lnTo>
                    <a:pt x="137160" y="297180"/>
                  </a:lnTo>
                  <a:lnTo>
                    <a:pt x="205740" y="160020"/>
                  </a:lnTo>
                  <a:lnTo>
                    <a:pt x="259080" y="60960"/>
                  </a:lnTo>
                  <a:lnTo>
                    <a:pt x="335280" y="0"/>
                  </a:lnTo>
                  <a:lnTo>
                    <a:pt x="335280" y="0"/>
                  </a:lnTo>
                  <a:lnTo>
                    <a:pt x="457200" y="83820"/>
                  </a:lnTo>
                  <a:lnTo>
                    <a:pt x="495300" y="220980"/>
                  </a:lnTo>
                  <a:lnTo>
                    <a:pt x="556260" y="381000"/>
                  </a:lnTo>
                  <a:lnTo>
                    <a:pt x="624840" y="541020"/>
                  </a:lnTo>
                  <a:lnTo>
                    <a:pt x="731520" y="632460"/>
                  </a:lnTo>
                  <a:lnTo>
                    <a:pt x="899160" y="739140"/>
                  </a:lnTo>
                  <a:lnTo>
                    <a:pt x="1074420" y="807720"/>
                  </a:lnTo>
                  <a:lnTo>
                    <a:pt x="1127760" y="822960"/>
                  </a:lnTo>
                  <a:lnTo>
                    <a:pt x="1120140" y="891540"/>
                  </a:lnTo>
                  <a:lnTo>
                    <a:pt x="0" y="8839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A03AC171-AA0F-45D3-A52B-BE7BC6294FCE}"/>
                </a:ext>
              </a:extLst>
            </p:cNvPr>
            <p:cNvGrpSpPr/>
            <p:nvPr/>
          </p:nvGrpSpPr>
          <p:grpSpPr>
            <a:xfrm>
              <a:off x="259226" y="4692875"/>
              <a:ext cx="1913360" cy="1405553"/>
              <a:chOff x="4805221" y="4548503"/>
              <a:chExt cx="2988199" cy="2115539"/>
            </a:xfrm>
          </p:grpSpPr>
          <p:cxnSp>
            <p:nvCxnSpPr>
              <p:cNvPr id="32" name="Straight Arrow Connector 31">
                <a:extLst>
                  <a:ext uri="{FF2B5EF4-FFF2-40B4-BE49-F238E27FC236}">
                    <a16:creationId xmlns:a16="http://schemas.microsoft.com/office/drawing/2014/main" id="{7E57B67D-88B8-45CC-B5F0-635FC7479B3E}"/>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3" name="Freeform: Shape 32">
                <a:extLst>
                  <a:ext uri="{FF2B5EF4-FFF2-40B4-BE49-F238E27FC236}">
                    <a16:creationId xmlns:a16="http://schemas.microsoft.com/office/drawing/2014/main" id="{4448BA28-985E-4475-B9F5-42A40C5A4B5F}"/>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877AA57C-ADDC-4581-A648-DD8F7A8A370C}"/>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5ED08B91-D4ED-4701-8178-B1D6DBC55B82}"/>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9E4A755D-C59E-476B-92D6-7DBD919FB250}"/>
                      </a:ext>
                    </a:extLst>
                  </p:cNvPr>
                  <p:cNvSpPr txBox="1"/>
                  <p:nvPr/>
                </p:nvSpPr>
                <p:spPr>
                  <a:xfrm>
                    <a:off x="4805221" y="6169233"/>
                    <a:ext cx="834363" cy="4948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−0.5244</m:t>
                          </m:r>
                        </m:oMath>
                      </m:oMathPara>
                    </a14:m>
                    <a:endParaRPr lang="en-GB" sz="1200" dirty="0"/>
                  </a:p>
                </p:txBody>
              </p:sp>
            </mc:Choice>
            <mc:Fallback>
              <p:sp>
                <p:nvSpPr>
                  <p:cNvPr id="36" name="TextBox 35">
                    <a:extLst>
                      <a:ext uri="{FF2B5EF4-FFF2-40B4-BE49-F238E27FC236}">
                        <a16:creationId xmlns:a16="http://schemas.microsoft.com/office/drawing/2014/main" id="{9E4A755D-C59E-476B-92D6-7DBD919FB250}"/>
                      </a:ext>
                    </a:extLst>
                  </p:cNvPr>
                  <p:cNvSpPr txBox="1">
                    <a:spLocks noRot="1" noChangeAspect="1" noMove="1" noResize="1" noEditPoints="1" noAdjustHandles="1" noChangeArrowheads="1" noChangeShapeType="1" noTextEdit="1"/>
                  </p:cNvSpPr>
                  <p:nvPr/>
                </p:nvSpPr>
                <p:spPr>
                  <a:xfrm>
                    <a:off x="4805221" y="6169233"/>
                    <a:ext cx="834363" cy="494809"/>
                  </a:xfrm>
                  <a:prstGeom prst="rect">
                    <a:avLst/>
                  </a:prstGeom>
                  <a:blipFill>
                    <a:blip r:embed="rId9"/>
                    <a:stretch>
                      <a:fillRect r="-63014"/>
                    </a:stretch>
                  </a:blipFill>
                </p:spPr>
                <p:txBody>
                  <a:bodyPr/>
                  <a:lstStyle/>
                  <a:p>
                    <a:r>
                      <a:rPr lang="en-GB">
                        <a:noFill/>
                      </a:rPr>
                      <a:t> </a:t>
                    </a:r>
                  </a:p>
                </p:txBody>
              </p:sp>
            </mc:Fallback>
          </mc:AlternateContent>
        </p:grpSp>
        <p:sp>
          <p:nvSpPr>
            <p:cNvPr id="38" name="TextBox 37">
              <a:extLst>
                <a:ext uri="{FF2B5EF4-FFF2-40B4-BE49-F238E27FC236}">
                  <a16:creationId xmlns:a16="http://schemas.microsoft.com/office/drawing/2014/main" id="{BD9D0A66-088C-4619-B1D2-987C28790788}"/>
                </a:ext>
              </a:extLst>
            </p:cNvPr>
            <p:cNvSpPr txBox="1"/>
            <p:nvPr/>
          </p:nvSpPr>
          <p:spPr>
            <a:xfrm>
              <a:off x="1064496" y="5301208"/>
              <a:ext cx="627076" cy="369332"/>
            </a:xfrm>
            <a:prstGeom prst="rect">
              <a:avLst/>
            </a:prstGeom>
            <a:noFill/>
          </p:spPr>
          <p:txBody>
            <a:bodyPr wrap="square" rtlCol="0">
              <a:spAutoFit/>
            </a:bodyPr>
            <a:lstStyle/>
            <a:p>
              <a:r>
                <a:rPr lang="en-GB" dirty="0">
                  <a:solidFill>
                    <a:schemeClr val="bg1"/>
                  </a:solidFill>
                </a:rPr>
                <a:t>0.7</a:t>
              </a:r>
            </a:p>
          </p:txBody>
        </p:sp>
      </p:gr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AD065098-A1D3-41E5-8595-0CF414B0D291}"/>
                  </a:ext>
                </a:extLst>
              </p:cNvPr>
              <p:cNvSpPr txBox="1"/>
              <p:nvPr/>
            </p:nvSpPr>
            <p:spPr>
              <a:xfrm>
                <a:off x="2132924" y="4523648"/>
                <a:ext cx="2727108"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From the second sketch we can see that our </a:t>
                </a:r>
                <a14:m>
                  <m:oMath xmlns:m="http://schemas.openxmlformats.org/officeDocument/2006/math">
                    <m:r>
                      <a:rPr lang="en-GB" sz="1200" b="0" i="1" smtClean="0">
                        <a:latin typeface="Cambria Math" panose="02040503050406030204" pitchFamily="18" charset="0"/>
                      </a:rPr>
                      <m:t>𝑧</m:t>
                    </m:r>
                  </m:oMath>
                </a14:m>
                <a:r>
                  <a:rPr lang="en-GB" sz="1200" dirty="0"/>
                  <a:t> value is in the bottom half, so it is negative. However, our table only gives positive values of </a:t>
                </a:r>
                <a14:m>
                  <m:oMath xmlns:m="http://schemas.openxmlformats.org/officeDocument/2006/math">
                    <m:r>
                      <a:rPr lang="en-GB" sz="1200" b="0" i="1" smtClean="0">
                        <a:latin typeface="Cambria Math" panose="02040503050406030204" pitchFamily="18" charset="0"/>
                      </a:rPr>
                      <m:t>𝑧</m:t>
                    </m:r>
                  </m:oMath>
                </a14:m>
                <a:r>
                  <a:rPr lang="en-GB" sz="1200" dirty="0"/>
                  <a:t>.</a:t>
                </a:r>
              </a:p>
              <a:p>
                <a:r>
                  <a:rPr lang="en-GB" sz="1200" dirty="0"/>
                  <a:t>From the graphs on the left, we can see by symmetry that the </a:t>
                </a:r>
                <a14:m>
                  <m:oMath xmlns:m="http://schemas.openxmlformats.org/officeDocument/2006/math">
                    <m:r>
                      <a:rPr lang="en-GB" sz="1200" b="0" i="1" smtClean="0">
                        <a:latin typeface="Cambria Math" panose="02040503050406030204" pitchFamily="18" charset="0"/>
                      </a:rPr>
                      <m:t>𝑧</m:t>
                    </m:r>
                  </m:oMath>
                </a14:m>
                <a:r>
                  <a:rPr lang="en-GB" sz="1200" dirty="0"/>
                  <a:t> value for the top 30% must be the negation of the </a:t>
                </a:r>
                <a14:m>
                  <m:oMath xmlns:m="http://schemas.openxmlformats.org/officeDocument/2006/math">
                    <m:r>
                      <a:rPr lang="en-GB" sz="1200" b="0" i="1" smtClean="0">
                        <a:latin typeface="Cambria Math" panose="02040503050406030204" pitchFamily="18" charset="0"/>
                      </a:rPr>
                      <m:t>𝑧</m:t>
                    </m:r>
                  </m:oMath>
                </a14:m>
                <a:r>
                  <a:rPr lang="en-GB" sz="1200" dirty="0"/>
                  <a:t>-value for the bottom 30% (i.e. top 70%).</a:t>
                </a:r>
              </a:p>
            </p:txBody>
          </p:sp>
        </mc:Choice>
        <mc:Fallback>
          <p:sp>
            <p:nvSpPr>
              <p:cNvPr id="39" name="TextBox 38">
                <a:extLst>
                  <a:ext uri="{FF2B5EF4-FFF2-40B4-BE49-F238E27FC236}">
                    <a16:creationId xmlns:a16="http://schemas.microsoft.com/office/drawing/2014/main" id="{AD065098-A1D3-41E5-8595-0CF414B0D291}"/>
                  </a:ext>
                </a:extLst>
              </p:cNvPr>
              <p:cNvSpPr txBox="1">
                <a:spLocks noRot="1" noChangeAspect="1" noMove="1" noResize="1" noEditPoints="1" noAdjustHandles="1" noChangeArrowheads="1" noChangeShapeType="1" noTextEdit="1"/>
              </p:cNvSpPr>
              <p:nvPr/>
            </p:nvSpPr>
            <p:spPr>
              <a:xfrm>
                <a:off x="2132924" y="4523648"/>
                <a:ext cx="2727108" cy="1569660"/>
              </a:xfrm>
              <a:prstGeom prst="rect">
                <a:avLst/>
              </a:prstGeom>
              <a:blipFill>
                <a:blip r:embed="rId10"/>
                <a:stretch>
                  <a:fillRect b="-1145"/>
                </a:stretch>
              </a:blipFill>
            </p:spPr>
            <p:txBody>
              <a:bodyPr/>
              <a:lstStyle/>
              <a:p>
                <a:r>
                  <a:rPr lang="en-GB">
                    <a:noFill/>
                  </a:rPr>
                  <a:t> </a:t>
                </a:r>
              </a:p>
            </p:txBody>
          </p:sp>
        </mc:Fallback>
      </mc:AlternateContent>
      <p:grpSp>
        <p:nvGrpSpPr>
          <p:cNvPr id="50" name="Group 49">
            <a:extLst>
              <a:ext uri="{FF2B5EF4-FFF2-40B4-BE49-F238E27FC236}">
                <a16:creationId xmlns:a16="http://schemas.microsoft.com/office/drawing/2014/main" id="{D1D1A5AD-7EF3-45AB-92A9-11E3DFAA0CFD}"/>
              </a:ext>
            </a:extLst>
          </p:cNvPr>
          <p:cNvGrpSpPr/>
          <p:nvPr/>
        </p:nvGrpSpPr>
        <p:grpSpPr>
          <a:xfrm>
            <a:off x="412714" y="4392787"/>
            <a:ext cx="1412451" cy="1161439"/>
            <a:chOff x="473499" y="4692875"/>
            <a:chExt cx="1699086" cy="1378422"/>
          </a:xfrm>
        </p:grpSpPr>
        <p:sp>
          <p:nvSpPr>
            <p:cNvPr id="51" name="Freeform: Shape 50">
              <a:extLst>
                <a:ext uri="{FF2B5EF4-FFF2-40B4-BE49-F238E27FC236}">
                  <a16:creationId xmlns:a16="http://schemas.microsoft.com/office/drawing/2014/main" id="{0C16F520-79A8-48AB-AB55-446C421A138F}"/>
                </a:ext>
              </a:extLst>
            </p:cNvPr>
            <p:cNvSpPr/>
            <p:nvPr/>
          </p:nvSpPr>
          <p:spPr>
            <a:xfrm flipH="1">
              <a:off x="524430" y="4871022"/>
              <a:ext cx="1127760" cy="891540"/>
            </a:xfrm>
            <a:custGeom>
              <a:avLst/>
              <a:gdLst>
                <a:gd name="connsiteX0" fmla="*/ 0 w 1127760"/>
                <a:gd name="connsiteY0" fmla="*/ 883920 h 891540"/>
                <a:gd name="connsiteX1" fmla="*/ 0 w 1127760"/>
                <a:gd name="connsiteY1" fmla="*/ 518160 h 891540"/>
                <a:gd name="connsiteX2" fmla="*/ 137160 w 1127760"/>
                <a:gd name="connsiteY2" fmla="*/ 297180 h 891540"/>
                <a:gd name="connsiteX3" fmla="*/ 205740 w 1127760"/>
                <a:gd name="connsiteY3" fmla="*/ 160020 h 891540"/>
                <a:gd name="connsiteX4" fmla="*/ 259080 w 1127760"/>
                <a:gd name="connsiteY4" fmla="*/ 60960 h 891540"/>
                <a:gd name="connsiteX5" fmla="*/ 335280 w 1127760"/>
                <a:gd name="connsiteY5" fmla="*/ 0 h 891540"/>
                <a:gd name="connsiteX6" fmla="*/ 335280 w 1127760"/>
                <a:gd name="connsiteY6" fmla="*/ 0 h 891540"/>
                <a:gd name="connsiteX7" fmla="*/ 457200 w 1127760"/>
                <a:gd name="connsiteY7" fmla="*/ 83820 h 891540"/>
                <a:gd name="connsiteX8" fmla="*/ 495300 w 1127760"/>
                <a:gd name="connsiteY8" fmla="*/ 220980 h 891540"/>
                <a:gd name="connsiteX9" fmla="*/ 556260 w 1127760"/>
                <a:gd name="connsiteY9" fmla="*/ 381000 h 891540"/>
                <a:gd name="connsiteX10" fmla="*/ 624840 w 1127760"/>
                <a:gd name="connsiteY10" fmla="*/ 541020 h 891540"/>
                <a:gd name="connsiteX11" fmla="*/ 731520 w 1127760"/>
                <a:gd name="connsiteY11" fmla="*/ 632460 h 891540"/>
                <a:gd name="connsiteX12" fmla="*/ 899160 w 1127760"/>
                <a:gd name="connsiteY12" fmla="*/ 739140 h 891540"/>
                <a:gd name="connsiteX13" fmla="*/ 1074420 w 1127760"/>
                <a:gd name="connsiteY13" fmla="*/ 807720 h 891540"/>
                <a:gd name="connsiteX14" fmla="*/ 1127760 w 1127760"/>
                <a:gd name="connsiteY14" fmla="*/ 822960 h 891540"/>
                <a:gd name="connsiteX15" fmla="*/ 1120140 w 1127760"/>
                <a:gd name="connsiteY15" fmla="*/ 891540 h 891540"/>
                <a:gd name="connsiteX16" fmla="*/ 0 w 1127760"/>
                <a:gd name="connsiteY16" fmla="*/ 883920 h 89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760" h="891540">
                  <a:moveTo>
                    <a:pt x="0" y="883920"/>
                  </a:moveTo>
                  <a:lnTo>
                    <a:pt x="0" y="518160"/>
                  </a:lnTo>
                  <a:lnTo>
                    <a:pt x="137160" y="297180"/>
                  </a:lnTo>
                  <a:lnTo>
                    <a:pt x="205740" y="160020"/>
                  </a:lnTo>
                  <a:lnTo>
                    <a:pt x="259080" y="60960"/>
                  </a:lnTo>
                  <a:lnTo>
                    <a:pt x="335280" y="0"/>
                  </a:lnTo>
                  <a:lnTo>
                    <a:pt x="335280" y="0"/>
                  </a:lnTo>
                  <a:lnTo>
                    <a:pt x="457200" y="83820"/>
                  </a:lnTo>
                  <a:lnTo>
                    <a:pt x="495300" y="220980"/>
                  </a:lnTo>
                  <a:lnTo>
                    <a:pt x="556260" y="381000"/>
                  </a:lnTo>
                  <a:lnTo>
                    <a:pt x="624840" y="541020"/>
                  </a:lnTo>
                  <a:lnTo>
                    <a:pt x="731520" y="632460"/>
                  </a:lnTo>
                  <a:lnTo>
                    <a:pt x="899160" y="739140"/>
                  </a:lnTo>
                  <a:lnTo>
                    <a:pt x="1074420" y="807720"/>
                  </a:lnTo>
                  <a:lnTo>
                    <a:pt x="1127760" y="822960"/>
                  </a:lnTo>
                  <a:lnTo>
                    <a:pt x="1120140" y="891540"/>
                  </a:lnTo>
                  <a:lnTo>
                    <a:pt x="0" y="8839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0CA10AE4-F636-44F7-A5E8-9C9F3E42F3FD}"/>
                </a:ext>
              </a:extLst>
            </p:cNvPr>
            <p:cNvGrpSpPr/>
            <p:nvPr/>
          </p:nvGrpSpPr>
          <p:grpSpPr>
            <a:xfrm>
              <a:off x="473499" y="4692875"/>
              <a:ext cx="1699086" cy="1378422"/>
              <a:chOff x="5139864" y="4548503"/>
              <a:chExt cx="2653556" cy="2074703"/>
            </a:xfrm>
          </p:grpSpPr>
          <p:cxnSp>
            <p:nvCxnSpPr>
              <p:cNvPr id="54" name="Straight Arrow Connector 53">
                <a:extLst>
                  <a:ext uri="{FF2B5EF4-FFF2-40B4-BE49-F238E27FC236}">
                    <a16:creationId xmlns:a16="http://schemas.microsoft.com/office/drawing/2014/main" id="{1232EE19-414C-4BDD-96B5-51F7AE58A503}"/>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55" name="Freeform: Shape 54">
                <a:extLst>
                  <a:ext uri="{FF2B5EF4-FFF2-40B4-BE49-F238E27FC236}">
                    <a16:creationId xmlns:a16="http://schemas.microsoft.com/office/drawing/2014/main" id="{8E25C523-D506-4885-A89D-73EC65BD9E54}"/>
                  </a:ext>
                </a:extLst>
              </p:cNvPr>
              <p:cNvSpPr/>
              <p:nvPr/>
            </p:nvSpPr>
            <p:spPr>
              <a:xfrm flipH="1">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Arrow Connector 55">
                <a:extLst>
                  <a:ext uri="{FF2B5EF4-FFF2-40B4-BE49-F238E27FC236}">
                    <a16:creationId xmlns:a16="http://schemas.microsoft.com/office/drawing/2014/main" id="{3BADBE60-8062-4F00-B73E-A5AFC0C140D8}"/>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57" name="TextBox 56">
                <a:extLst>
                  <a:ext uri="{FF2B5EF4-FFF2-40B4-BE49-F238E27FC236}">
                    <a16:creationId xmlns:a16="http://schemas.microsoft.com/office/drawing/2014/main" id="{325434EF-D288-4CA1-8652-90ACBB3CF9FD}"/>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B7668C42-A0AD-4163-A57D-227D6F9EB954}"/>
                      </a:ext>
                    </a:extLst>
                  </p:cNvPr>
                  <p:cNvSpPr txBox="1"/>
                  <p:nvPr/>
                </p:nvSpPr>
                <p:spPr>
                  <a:xfrm>
                    <a:off x="6580356" y="6128397"/>
                    <a:ext cx="834363" cy="4948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0.5244</m:t>
                          </m:r>
                        </m:oMath>
                      </m:oMathPara>
                    </a14:m>
                    <a:endParaRPr lang="en-GB" sz="1200" dirty="0"/>
                  </a:p>
                </p:txBody>
              </p:sp>
            </mc:Choice>
            <mc:Fallback>
              <p:sp>
                <p:nvSpPr>
                  <p:cNvPr id="58" name="TextBox 57">
                    <a:extLst>
                      <a:ext uri="{FF2B5EF4-FFF2-40B4-BE49-F238E27FC236}">
                        <a16:creationId xmlns:a16="http://schemas.microsoft.com/office/drawing/2014/main" id="{B7668C42-A0AD-4163-A57D-227D6F9EB954}"/>
                      </a:ext>
                    </a:extLst>
                  </p:cNvPr>
                  <p:cNvSpPr txBox="1">
                    <a:spLocks noRot="1" noChangeAspect="1" noMove="1" noResize="1" noEditPoints="1" noAdjustHandles="1" noChangeArrowheads="1" noChangeShapeType="1" noTextEdit="1"/>
                  </p:cNvSpPr>
                  <p:nvPr/>
                </p:nvSpPr>
                <p:spPr>
                  <a:xfrm>
                    <a:off x="6580356" y="6128397"/>
                    <a:ext cx="834363" cy="494809"/>
                  </a:xfrm>
                  <a:prstGeom prst="rect">
                    <a:avLst/>
                  </a:prstGeom>
                  <a:blipFill>
                    <a:blip r:embed="rId11"/>
                    <a:stretch>
                      <a:fillRect r="-36986"/>
                    </a:stretch>
                  </a:blipFill>
                </p:spPr>
                <p:txBody>
                  <a:bodyPr/>
                  <a:lstStyle/>
                  <a:p>
                    <a:r>
                      <a:rPr lang="en-GB">
                        <a:noFill/>
                      </a:rPr>
                      <a:t> </a:t>
                    </a:r>
                  </a:p>
                </p:txBody>
              </p:sp>
            </mc:Fallback>
          </mc:AlternateContent>
        </p:grpSp>
        <p:sp>
          <p:nvSpPr>
            <p:cNvPr id="53" name="TextBox 52">
              <a:extLst>
                <a:ext uri="{FF2B5EF4-FFF2-40B4-BE49-F238E27FC236}">
                  <a16:creationId xmlns:a16="http://schemas.microsoft.com/office/drawing/2014/main" id="{8E82F3BA-98DC-451C-9FB1-1EF33C6E5B55}"/>
                </a:ext>
              </a:extLst>
            </p:cNvPr>
            <p:cNvSpPr txBox="1"/>
            <p:nvPr/>
          </p:nvSpPr>
          <p:spPr>
            <a:xfrm>
              <a:off x="1064496" y="5301208"/>
              <a:ext cx="627076" cy="369332"/>
            </a:xfrm>
            <a:prstGeom prst="rect">
              <a:avLst/>
            </a:prstGeom>
            <a:noFill/>
          </p:spPr>
          <p:txBody>
            <a:bodyPr wrap="square" rtlCol="0">
              <a:spAutoFit/>
            </a:bodyPr>
            <a:lstStyle/>
            <a:p>
              <a:r>
                <a:rPr lang="en-GB" dirty="0">
                  <a:solidFill>
                    <a:schemeClr val="bg1"/>
                  </a:solidFill>
                </a:rPr>
                <a:t>0.7</a:t>
              </a:r>
            </a:p>
          </p:txBody>
        </p:sp>
      </p:grpSp>
      <p:cxnSp>
        <p:nvCxnSpPr>
          <p:cNvPr id="59" name="Straight Arrow Connector 58">
            <a:extLst>
              <a:ext uri="{FF2B5EF4-FFF2-40B4-BE49-F238E27FC236}">
                <a16:creationId xmlns:a16="http://schemas.microsoft.com/office/drawing/2014/main" id="{9EE6BF59-B239-42BB-89CB-DDF9E54611DA}"/>
              </a:ext>
            </a:extLst>
          </p:cNvPr>
          <p:cNvCxnSpPr>
            <a:cxnSpLocks/>
          </p:cNvCxnSpPr>
          <p:nvPr/>
        </p:nvCxnSpPr>
        <p:spPr>
          <a:xfrm flipH="1" flipV="1">
            <a:off x="1669312" y="5911702"/>
            <a:ext cx="480424" cy="266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62" name="TextBox 61">
                <a:extLst>
                  <a:ext uri="{FF2B5EF4-FFF2-40B4-BE49-F238E27FC236}">
                    <a16:creationId xmlns:a16="http://schemas.microsoft.com/office/drawing/2014/main" id="{0ED05EDD-9957-4525-95FB-D6FC3D3FB2D2}"/>
                  </a:ext>
                </a:extLst>
              </p:cNvPr>
              <p:cNvSpPr txBox="1"/>
              <p:nvPr/>
            </p:nvSpPr>
            <p:spPr>
              <a:xfrm>
                <a:off x="2047244" y="6139033"/>
                <a:ext cx="2595811" cy="5847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&gt;</m:t>
                          </m:r>
                          <m:r>
                            <a:rPr lang="en-GB" sz="1600" b="0" i="1" smtClean="0">
                              <a:latin typeface="Cambria Math" panose="02040503050406030204" pitchFamily="18" charset="0"/>
                            </a:rPr>
                            <m:t>𝑎</m:t>
                          </m:r>
                        </m:e>
                      </m:d>
                      <m:r>
                        <a:rPr lang="en-GB" sz="1600" b="0" i="1" smtClean="0">
                          <a:latin typeface="Cambria Math" panose="02040503050406030204" pitchFamily="18" charset="0"/>
                        </a:rPr>
                        <m:t>=0.7</m:t>
                      </m:r>
                    </m:oMath>
                    <m:oMath xmlns:m="http://schemas.openxmlformats.org/officeDocument/2006/math">
                      <m:r>
                        <a:rPr lang="en-GB" sz="1600" b="0" i="1" smtClean="0">
                          <a:latin typeface="Cambria Math" panose="02040503050406030204" pitchFamily="18" charset="0"/>
                        </a:rPr>
                        <m:t>𝑎</m:t>
                      </m:r>
                      <m:r>
                        <a:rPr lang="en-GB" sz="1600" b="0" i="0" smtClean="0">
                          <a:latin typeface="Cambria Math" panose="02040503050406030204" pitchFamily="18" charset="0"/>
                        </a:rPr>
                        <m:t>=</m:t>
                      </m:r>
                      <m:r>
                        <a:rPr lang="en-GB" sz="1600" b="0" i="1" smtClean="0">
                          <a:latin typeface="Cambria Math" panose="02040503050406030204" pitchFamily="18" charset="0"/>
                        </a:rPr>
                        <m:t>−0.5244</m:t>
                      </m:r>
                    </m:oMath>
                  </m:oMathPara>
                </a14:m>
                <a:endParaRPr lang="en-GB" sz="1600" dirty="0"/>
              </a:p>
            </p:txBody>
          </p:sp>
        </mc:Choice>
        <mc:Fallback>
          <p:sp>
            <p:nvSpPr>
              <p:cNvPr id="62" name="TextBox 61">
                <a:extLst>
                  <a:ext uri="{FF2B5EF4-FFF2-40B4-BE49-F238E27FC236}">
                    <a16:creationId xmlns:a16="http://schemas.microsoft.com/office/drawing/2014/main" id="{0ED05EDD-9957-4525-95FB-D6FC3D3FB2D2}"/>
                  </a:ext>
                </a:extLst>
              </p:cNvPr>
              <p:cNvSpPr txBox="1">
                <a:spLocks noRot="1" noChangeAspect="1" noMove="1" noResize="1" noEditPoints="1" noAdjustHandles="1" noChangeArrowheads="1" noChangeShapeType="1" noTextEdit="1"/>
              </p:cNvSpPr>
              <p:nvPr/>
            </p:nvSpPr>
            <p:spPr>
              <a:xfrm>
                <a:off x="2047244" y="6139033"/>
                <a:ext cx="2595811" cy="584775"/>
              </a:xfrm>
              <a:prstGeom prst="rect">
                <a:avLst/>
              </a:prstGeom>
              <a:blipFill>
                <a:blip r:embed="rId12"/>
                <a:stretch>
                  <a:fillRect/>
                </a:stretch>
              </a:blipFill>
            </p:spPr>
            <p:txBody>
              <a:bodyPr/>
              <a:lstStyle/>
              <a:p>
                <a:r>
                  <a:rPr lang="en-GB">
                    <a:noFill/>
                  </a:rPr>
                  <a:t> </a:t>
                </a:r>
              </a:p>
            </p:txBody>
          </p:sp>
        </mc:Fallback>
      </mc:AlternateContent>
      <p:cxnSp>
        <p:nvCxnSpPr>
          <p:cNvPr id="63" name="Straight Arrow Connector 62">
            <a:extLst>
              <a:ext uri="{FF2B5EF4-FFF2-40B4-BE49-F238E27FC236}">
                <a16:creationId xmlns:a16="http://schemas.microsoft.com/office/drawing/2014/main" id="{8DE193CF-BCA5-4AD4-9C6A-381EFB81060B}"/>
              </a:ext>
            </a:extLst>
          </p:cNvPr>
          <p:cNvCxnSpPr>
            <a:cxnSpLocks/>
          </p:cNvCxnSpPr>
          <p:nvPr/>
        </p:nvCxnSpPr>
        <p:spPr>
          <a:xfrm flipH="1" flipV="1">
            <a:off x="5357072" y="3617867"/>
            <a:ext cx="950463" cy="2781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64" name="TextBox 63">
                <a:extLst>
                  <a:ext uri="{FF2B5EF4-FFF2-40B4-BE49-F238E27FC236}">
                    <a16:creationId xmlns:a16="http://schemas.microsoft.com/office/drawing/2014/main" id="{92481B24-540A-462B-83DB-58BC86FEEE39}"/>
                  </a:ext>
                </a:extLst>
              </p:cNvPr>
              <p:cNvSpPr txBox="1"/>
              <p:nvPr/>
            </p:nvSpPr>
            <p:spPr>
              <a:xfrm>
                <a:off x="6520052" y="4864002"/>
                <a:ext cx="2174200" cy="1323439"/>
              </a:xfrm>
              <a:prstGeom prst="rect">
                <a:avLst/>
              </a:prstGeom>
              <a:noFill/>
            </p:spPr>
            <p:txBody>
              <a:bodyPr wrap="square" rtlCol="0">
                <a:spAutoFit/>
              </a:bodyPr>
              <a:lstStyle/>
              <a:p>
                <a:r>
                  <a:rPr lang="en-GB" sz="1600" dirty="0"/>
                  <a:t>By symmetry, if 0.6 at the centre, must be 0.2 at each tail.</a:t>
                </a:r>
              </a:p>
              <a:p>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&gt;</m:t>
                          </m:r>
                          <m:r>
                            <a:rPr lang="en-GB" sz="1600" b="0" i="1" smtClean="0">
                              <a:latin typeface="Cambria Math" panose="02040503050406030204" pitchFamily="18" charset="0"/>
                            </a:rPr>
                            <m:t>𝑎</m:t>
                          </m:r>
                        </m:e>
                      </m:d>
                      <m:r>
                        <a:rPr lang="en-GB" sz="1600" b="0" i="1" smtClean="0">
                          <a:latin typeface="Cambria Math" panose="02040503050406030204" pitchFamily="18" charset="0"/>
                        </a:rPr>
                        <m:t>=0.2</m:t>
                      </m:r>
                    </m:oMath>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=0.8416</m:t>
                      </m:r>
                    </m:oMath>
                  </m:oMathPara>
                </a14:m>
                <a:endParaRPr lang="en-GB" sz="1600" dirty="0"/>
              </a:p>
            </p:txBody>
          </p:sp>
        </mc:Choice>
        <mc:Fallback>
          <p:sp>
            <p:nvSpPr>
              <p:cNvPr id="64" name="TextBox 63">
                <a:extLst>
                  <a:ext uri="{FF2B5EF4-FFF2-40B4-BE49-F238E27FC236}">
                    <a16:creationId xmlns:a16="http://schemas.microsoft.com/office/drawing/2014/main" id="{92481B24-540A-462B-83DB-58BC86FEEE39}"/>
                  </a:ext>
                </a:extLst>
              </p:cNvPr>
              <p:cNvSpPr txBox="1">
                <a:spLocks noRot="1" noChangeAspect="1" noMove="1" noResize="1" noEditPoints="1" noAdjustHandles="1" noChangeArrowheads="1" noChangeShapeType="1" noTextEdit="1"/>
              </p:cNvSpPr>
              <p:nvPr/>
            </p:nvSpPr>
            <p:spPr>
              <a:xfrm>
                <a:off x="6520052" y="4864002"/>
                <a:ext cx="2174200" cy="1323439"/>
              </a:xfrm>
              <a:prstGeom prst="rect">
                <a:avLst/>
              </a:prstGeom>
              <a:blipFill>
                <a:blip r:embed="rId13"/>
                <a:stretch>
                  <a:fillRect l="-1685" t="-1382" r="-562"/>
                </a:stretch>
              </a:blipFill>
            </p:spPr>
            <p:txBody>
              <a:bodyPr/>
              <a:lstStyle/>
              <a:p>
                <a:r>
                  <a:rPr lang="en-GB">
                    <a:noFill/>
                  </a:rPr>
                  <a:t> </a:t>
                </a:r>
              </a:p>
            </p:txBody>
          </p:sp>
        </mc:Fallback>
      </mc:AlternateContent>
      <p:grpSp>
        <p:nvGrpSpPr>
          <p:cNvPr id="65" name="Group 64">
            <a:extLst>
              <a:ext uri="{FF2B5EF4-FFF2-40B4-BE49-F238E27FC236}">
                <a16:creationId xmlns:a16="http://schemas.microsoft.com/office/drawing/2014/main" id="{EAF1D9D2-92BC-48D9-8E82-9E24CF6C4320}"/>
              </a:ext>
            </a:extLst>
          </p:cNvPr>
          <p:cNvGrpSpPr/>
          <p:nvPr/>
        </p:nvGrpSpPr>
        <p:grpSpPr>
          <a:xfrm>
            <a:off x="5383419" y="5415726"/>
            <a:ext cx="1417293" cy="1165249"/>
            <a:chOff x="473499" y="4692876"/>
            <a:chExt cx="1704911" cy="1382944"/>
          </a:xfrm>
        </p:grpSpPr>
        <p:sp>
          <p:nvSpPr>
            <p:cNvPr id="66" name="Freeform: Shape 65">
              <a:extLst>
                <a:ext uri="{FF2B5EF4-FFF2-40B4-BE49-F238E27FC236}">
                  <a16:creationId xmlns:a16="http://schemas.microsoft.com/office/drawing/2014/main" id="{9D287271-1D02-471F-A00A-39BD092AAB47}"/>
                </a:ext>
              </a:extLst>
            </p:cNvPr>
            <p:cNvSpPr/>
            <p:nvPr/>
          </p:nvSpPr>
          <p:spPr>
            <a:xfrm>
              <a:off x="936915" y="4880065"/>
              <a:ext cx="731520" cy="883921"/>
            </a:xfrm>
            <a:custGeom>
              <a:avLst/>
              <a:gdLst>
                <a:gd name="connsiteX0" fmla="*/ 0 w 1127760"/>
                <a:gd name="connsiteY0" fmla="*/ 883920 h 891540"/>
                <a:gd name="connsiteX1" fmla="*/ 0 w 1127760"/>
                <a:gd name="connsiteY1" fmla="*/ 518160 h 891540"/>
                <a:gd name="connsiteX2" fmla="*/ 137160 w 1127760"/>
                <a:gd name="connsiteY2" fmla="*/ 297180 h 891540"/>
                <a:gd name="connsiteX3" fmla="*/ 205740 w 1127760"/>
                <a:gd name="connsiteY3" fmla="*/ 160020 h 891540"/>
                <a:gd name="connsiteX4" fmla="*/ 259080 w 1127760"/>
                <a:gd name="connsiteY4" fmla="*/ 60960 h 891540"/>
                <a:gd name="connsiteX5" fmla="*/ 335280 w 1127760"/>
                <a:gd name="connsiteY5" fmla="*/ 0 h 891540"/>
                <a:gd name="connsiteX6" fmla="*/ 335280 w 1127760"/>
                <a:gd name="connsiteY6" fmla="*/ 0 h 891540"/>
                <a:gd name="connsiteX7" fmla="*/ 457200 w 1127760"/>
                <a:gd name="connsiteY7" fmla="*/ 83820 h 891540"/>
                <a:gd name="connsiteX8" fmla="*/ 495300 w 1127760"/>
                <a:gd name="connsiteY8" fmla="*/ 220980 h 891540"/>
                <a:gd name="connsiteX9" fmla="*/ 556260 w 1127760"/>
                <a:gd name="connsiteY9" fmla="*/ 381000 h 891540"/>
                <a:gd name="connsiteX10" fmla="*/ 624840 w 1127760"/>
                <a:gd name="connsiteY10" fmla="*/ 541020 h 891540"/>
                <a:gd name="connsiteX11" fmla="*/ 731520 w 1127760"/>
                <a:gd name="connsiteY11" fmla="*/ 632460 h 891540"/>
                <a:gd name="connsiteX12" fmla="*/ 899160 w 1127760"/>
                <a:gd name="connsiteY12" fmla="*/ 739140 h 891540"/>
                <a:gd name="connsiteX13" fmla="*/ 1074420 w 1127760"/>
                <a:gd name="connsiteY13" fmla="*/ 807720 h 891540"/>
                <a:gd name="connsiteX14" fmla="*/ 1127760 w 1127760"/>
                <a:gd name="connsiteY14" fmla="*/ 822960 h 891540"/>
                <a:gd name="connsiteX15" fmla="*/ 1120140 w 1127760"/>
                <a:gd name="connsiteY15" fmla="*/ 891540 h 891540"/>
                <a:gd name="connsiteX16" fmla="*/ 0 w 1127760"/>
                <a:gd name="connsiteY16" fmla="*/ 883920 h 891540"/>
                <a:gd name="connsiteX0" fmla="*/ 0 w 1127760"/>
                <a:gd name="connsiteY0" fmla="*/ 883920 h 891540"/>
                <a:gd name="connsiteX1" fmla="*/ 0 w 1127760"/>
                <a:gd name="connsiteY1" fmla="*/ 518160 h 891540"/>
                <a:gd name="connsiteX2" fmla="*/ 137160 w 1127760"/>
                <a:gd name="connsiteY2" fmla="*/ 297180 h 891540"/>
                <a:gd name="connsiteX3" fmla="*/ 205740 w 1127760"/>
                <a:gd name="connsiteY3" fmla="*/ 160020 h 891540"/>
                <a:gd name="connsiteX4" fmla="*/ 259080 w 1127760"/>
                <a:gd name="connsiteY4" fmla="*/ 60960 h 891540"/>
                <a:gd name="connsiteX5" fmla="*/ 335280 w 1127760"/>
                <a:gd name="connsiteY5" fmla="*/ 0 h 891540"/>
                <a:gd name="connsiteX6" fmla="*/ 335280 w 1127760"/>
                <a:gd name="connsiteY6" fmla="*/ 0 h 891540"/>
                <a:gd name="connsiteX7" fmla="*/ 457200 w 1127760"/>
                <a:gd name="connsiteY7" fmla="*/ 83820 h 891540"/>
                <a:gd name="connsiteX8" fmla="*/ 495300 w 1127760"/>
                <a:gd name="connsiteY8" fmla="*/ 220980 h 891540"/>
                <a:gd name="connsiteX9" fmla="*/ 556260 w 1127760"/>
                <a:gd name="connsiteY9" fmla="*/ 381000 h 891540"/>
                <a:gd name="connsiteX10" fmla="*/ 624840 w 1127760"/>
                <a:gd name="connsiteY10" fmla="*/ 541020 h 891540"/>
                <a:gd name="connsiteX11" fmla="*/ 731520 w 1127760"/>
                <a:gd name="connsiteY11" fmla="*/ 632460 h 891540"/>
                <a:gd name="connsiteX12" fmla="*/ 899160 w 1127760"/>
                <a:gd name="connsiteY12" fmla="*/ 739140 h 891540"/>
                <a:gd name="connsiteX13" fmla="*/ 1127760 w 1127760"/>
                <a:gd name="connsiteY13" fmla="*/ 822960 h 891540"/>
                <a:gd name="connsiteX14" fmla="*/ 1120140 w 1127760"/>
                <a:gd name="connsiteY14" fmla="*/ 891540 h 891540"/>
                <a:gd name="connsiteX15" fmla="*/ 0 w 1127760"/>
                <a:gd name="connsiteY15" fmla="*/ 883920 h 891540"/>
                <a:gd name="connsiteX0" fmla="*/ 0 w 1120139"/>
                <a:gd name="connsiteY0" fmla="*/ 883920 h 891540"/>
                <a:gd name="connsiteX1" fmla="*/ 0 w 1120139"/>
                <a:gd name="connsiteY1" fmla="*/ 518160 h 891540"/>
                <a:gd name="connsiteX2" fmla="*/ 137160 w 1120139"/>
                <a:gd name="connsiteY2" fmla="*/ 297180 h 891540"/>
                <a:gd name="connsiteX3" fmla="*/ 205740 w 1120139"/>
                <a:gd name="connsiteY3" fmla="*/ 160020 h 891540"/>
                <a:gd name="connsiteX4" fmla="*/ 259080 w 1120139"/>
                <a:gd name="connsiteY4" fmla="*/ 60960 h 891540"/>
                <a:gd name="connsiteX5" fmla="*/ 335280 w 1120139"/>
                <a:gd name="connsiteY5" fmla="*/ 0 h 891540"/>
                <a:gd name="connsiteX6" fmla="*/ 335280 w 1120139"/>
                <a:gd name="connsiteY6" fmla="*/ 0 h 891540"/>
                <a:gd name="connsiteX7" fmla="*/ 457200 w 1120139"/>
                <a:gd name="connsiteY7" fmla="*/ 83820 h 891540"/>
                <a:gd name="connsiteX8" fmla="*/ 495300 w 1120139"/>
                <a:gd name="connsiteY8" fmla="*/ 220980 h 891540"/>
                <a:gd name="connsiteX9" fmla="*/ 556260 w 1120139"/>
                <a:gd name="connsiteY9" fmla="*/ 381000 h 891540"/>
                <a:gd name="connsiteX10" fmla="*/ 624840 w 1120139"/>
                <a:gd name="connsiteY10" fmla="*/ 541020 h 891540"/>
                <a:gd name="connsiteX11" fmla="*/ 731520 w 1120139"/>
                <a:gd name="connsiteY11" fmla="*/ 632460 h 891540"/>
                <a:gd name="connsiteX12" fmla="*/ 899160 w 1120139"/>
                <a:gd name="connsiteY12" fmla="*/ 739140 h 891540"/>
                <a:gd name="connsiteX13" fmla="*/ 1120140 w 1120139"/>
                <a:gd name="connsiteY13" fmla="*/ 891540 h 891540"/>
                <a:gd name="connsiteX14" fmla="*/ 0 w 1120139"/>
                <a:gd name="connsiteY14" fmla="*/ 883920 h 891540"/>
                <a:gd name="connsiteX0" fmla="*/ 0 w 899160"/>
                <a:gd name="connsiteY0" fmla="*/ 883920 h 883919"/>
                <a:gd name="connsiteX1" fmla="*/ 0 w 899160"/>
                <a:gd name="connsiteY1" fmla="*/ 518160 h 883919"/>
                <a:gd name="connsiteX2" fmla="*/ 137160 w 899160"/>
                <a:gd name="connsiteY2" fmla="*/ 297180 h 883919"/>
                <a:gd name="connsiteX3" fmla="*/ 205740 w 899160"/>
                <a:gd name="connsiteY3" fmla="*/ 160020 h 883919"/>
                <a:gd name="connsiteX4" fmla="*/ 259080 w 899160"/>
                <a:gd name="connsiteY4" fmla="*/ 60960 h 883919"/>
                <a:gd name="connsiteX5" fmla="*/ 335280 w 899160"/>
                <a:gd name="connsiteY5" fmla="*/ 0 h 883919"/>
                <a:gd name="connsiteX6" fmla="*/ 335280 w 899160"/>
                <a:gd name="connsiteY6" fmla="*/ 0 h 883919"/>
                <a:gd name="connsiteX7" fmla="*/ 457200 w 899160"/>
                <a:gd name="connsiteY7" fmla="*/ 83820 h 883919"/>
                <a:gd name="connsiteX8" fmla="*/ 495300 w 899160"/>
                <a:gd name="connsiteY8" fmla="*/ 220980 h 883919"/>
                <a:gd name="connsiteX9" fmla="*/ 556260 w 899160"/>
                <a:gd name="connsiteY9" fmla="*/ 381000 h 883919"/>
                <a:gd name="connsiteX10" fmla="*/ 624840 w 899160"/>
                <a:gd name="connsiteY10" fmla="*/ 541020 h 883919"/>
                <a:gd name="connsiteX11" fmla="*/ 731520 w 899160"/>
                <a:gd name="connsiteY11" fmla="*/ 632460 h 883919"/>
                <a:gd name="connsiteX12" fmla="*/ 899160 w 899160"/>
                <a:gd name="connsiteY12" fmla="*/ 739140 h 883919"/>
                <a:gd name="connsiteX13" fmla="*/ 719112 w 899160"/>
                <a:gd name="connsiteY13" fmla="*/ 880236 h 883919"/>
                <a:gd name="connsiteX14" fmla="*/ 0 w 899160"/>
                <a:gd name="connsiteY14" fmla="*/ 883920 h 883919"/>
                <a:gd name="connsiteX0" fmla="*/ 0 w 731520"/>
                <a:gd name="connsiteY0" fmla="*/ 883920 h 883920"/>
                <a:gd name="connsiteX1" fmla="*/ 0 w 731520"/>
                <a:gd name="connsiteY1" fmla="*/ 518160 h 883920"/>
                <a:gd name="connsiteX2" fmla="*/ 137160 w 731520"/>
                <a:gd name="connsiteY2" fmla="*/ 297180 h 883920"/>
                <a:gd name="connsiteX3" fmla="*/ 205740 w 731520"/>
                <a:gd name="connsiteY3" fmla="*/ 160020 h 883920"/>
                <a:gd name="connsiteX4" fmla="*/ 259080 w 731520"/>
                <a:gd name="connsiteY4" fmla="*/ 60960 h 883920"/>
                <a:gd name="connsiteX5" fmla="*/ 335280 w 731520"/>
                <a:gd name="connsiteY5" fmla="*/ 0 h 883920"/>
                <a:gd name="connsiteX6" fmla="*/ 335280 w 731520"/>
                <a:gd name="connsiteY6" fmla="*/ 0 h 883920"/>
                <a:gd name="connsiteX7" fmla="*/ 457200 w 731520"/>
                <a:gd name="connsiteY7" fmla="*/ 83820 h 883920"/>
                <a:gd name="connsiteX8" fmla="*/ 495300 w 731520"/>
                <a:gd name="connsiteY8" fmla="*/ 220980 h 883920"/>
                <a:gd name="connsiteX9" fmla="*/ 556260 w 731520"/>
                <a:gd name="connsiteY9" fmla="*/ 381000 h 883920"/>
                <a:gd name="connsiteX10" fmla="*/ 624840 w 731520"/>
                <a:gd name="connsiteY10" fmla="*/ 541020 h 883920"/>
                <a:gd name="connsiteX11" fmla="*/ 731520 w 731520"/>
                <a:gd name="connsiteY11" fmla="*/ 632460 h 883920"/>
                <a:gd name="connsiteX12" fmla="*/ 719112 w 731520"/>
                <a:gd name="connsiteY12" fmla="*/ 880236 h 883920"/>
                <a:gd name="connsiteX13" fmla="*/ 0 w 731520"/>
                <a:gd name="connsiteY13" fmla="*/ 88392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883920">
                  <a:moveTo>
                    <a:pt x="0" y="883920"/>
                  </a:moveTo>
                  <a:lnTo>
                    <a:pt x="0" y="518160"/>
                  </a:lnTo>
                  <a:lnTo>
                    <a:pt x="137160" y="297180"/>
                  </a:lnTo>
                  <a:lnTo>
                    <a:pt x="205740" y="160020"/>
                  </a:lnTo>
                  <a:lnTo>
                    <a:pt x="259080" y="60960"/>
                  </a:lnTo>
                  <a:lnTo>
                    <a:pt x="335280" y="0"/>
                  </a:lnTo>
                  <a:lnTo>
                    <a:pt x="335280" y="0"/>
                  </a:lnTo>
                  <a:lnTo>
                    <a:pt x="457200" y="83820"/>
                  </a:lnTo>
                  <a:lnTo>
                    <a:pt x="495300" y="220980"/>
                  </a:lnTo>
                  <a:lnTo>
                    <a:pt x="556260" y="381000"/>
                  </a:lnTo>
                  <a:lnTo>
                    <a:pt x="624840" y="541020"/>
                  </a:lnTo>
                  <a:lnTo>
                    <a:pt x="731520" y="632460"/>
                  </a:lnTo>
                  <a:lnTo>
                    <a:pt x="719112" y="880236"/>
                  </a:lnTo>
                  <a:lnTo>
                    <a:pt x="0" y="8839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7" name="Group 66">
              <a:extLst>
                <a:ext uri="{FF2B5EF4-FFF2-40B4-BE49-F238E27FC236}">
                  <a16:creationId xmlns:a16="http://schemas.microsoft.com/office/drawing/2014/main" id="{2B2544CD-2895-4AD7-B5EF-B891E6F3FD3C}"/>
                </a:ext>
              </a:extLst>
            </p:cNvPr>
            <p:cNvGrpSpPr/>
            <p:nvPr/>
          </p:nvGrpSpPr>
          <p:grpSpPr>
            <a:xfrm>
              <a:off x="473499" y="4692876"/>
              <a:ext cx="1699086" cy="1382944"/>
              <a:chOff x="5139864" y="4548503"/>
              <a:chExt cx="2653556" cy="2081509"/>
            </a:xfrm>
          </p:grpSpPr>
          <p:cxnSp>
            <p:nvCxnSpPr>
              <p:cNvPr id="69" name="Straight Arrow Connector 68">
                <a:extLst>
                  <a:ext uri="{FF2B5EF4-FFF2-40B4-BE49-F238E27FC236}">
                    <a16:creationId xmlns:a16="http://schemas.microsoft.com/office/drawing/2014/main" id="{BCB8417B-9E8D-4BD4-999C-6DB001D8D16A}"/>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70" name="Freeform: Shape 69">
                <a:extLst>
                  <a:ext uri="{FF2B5EF4-FFF2-40B4-BE49-F238E27FC236}">
                    <a16:creationId xmlns:a16="http://schemas.microsoft.com/office/drawing/2014/main" id="{50647D33-3FF6-4B74-A36D-250110011D12}"/>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Straight Arrow Connector 70">
                <a:extLst>
                  <a:ext uri="{FF2B5EF4-FFF2-40B4-BE49-F238E27FC236}">
                    <a16:creationId xmlns:a16="http://schemas.microsoft.com/office/drawing/2014/main" id="{3427B9AD-2105-4A3A-8C3A-466CA2ECAA25}"/>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72" name="TextBox 71">
                <a:extLst>
                  <a:ext uri="{FF2B5EF4-FFF2-40B4-BE49-F238E27FC236}">
                    <a16:creationId xmlns:a16="http://schemas.microsoft.com/office/drawing/2014/main" id="{C5E8AE23-C3D0-4A2C-8FFB-B219B6B0DC1A}"/>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mc:Choice xmlns:a14="http://schemas.microsoft.com/office/drawing/2010/main" Requires="a14">
              <p:sp>
                <p:nvSpPr>
                  <p:cNvPr id="73" name="TextBox 72">
                    <a:extLst>
                      <a:ext uri="{FF2B5EF4-FFF2-40B4-BE49-F238E27FC236}">
                        <a16:creationId xmlns:a16="http://schemas.microsoft.com/office/drawing/2014/main" id="{FB95BD62-1E0A-4968-A620-4FB68E1A51AC}"/>
                      </a:ext>
                    </a:extLst>
                  </p:cNvPr>
                  <p:cNvSpPr txBox="1"/>
                  <p:nvPr/>
                </p:nvSpPr>
                <p:spPr>
                  <a:xfrm>
                    <a:off x="5395740" y="6135203"/>
                    <a:ext cx="834363" cy="4948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𝑎</m:t>
                          </m:r>
                        </m:oMath>
                      </m:oMathPara>
                    </a14:m>
                    <a:endParaRPr lang="en-GB" sz="1200" dirty="0"/>
                  </a:p>
                </p:txBody>
              </p:sp>
            </mc:Choice>
            <mc:Fallback>
              <p:sp>
                <p:nvSpPr>
                  <p:cNvPr id="73" name="TextBox 72">
                    <a:extLst>
                      <a:ext uri="{FF2B5EF4-FFF2-40B4-BE49-F238E27FC236}">
                        <a16:creationId xmlns:a16="http://schemas.microsoft.com/office/drawing/2014/main" id="{FB95BD62-1E0A-4968-A620-4FB68E1A51AC}"/>
                      </a:ext>
                    </a:extLst>
                  </p:cNvPr>
                  <p:cNvSpPr txBox="1">
                    <a:spLocks noRot="1" noChangeAspect="1" noMove="1" noResize="1" noEditPoints="1" noAdjustHandles="1" noChangeArrowheads="1" noChangeShapeType="1" noTextEdit="1"/>
                  </p:cNvSpPr>
                  <p:nvPr/>
                </p:nvSpPr>
                <p:spPr>
                  <a:xfrm>
                    <a:off x="5395740" y="6135203"/>
                    <a:ext cx="834363" cy="49480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5" name="TextBox 74">
                    <a:extLst>
                      <a:ext uri="{FF2B5EF4-FFF2-40B4-BE49-F238E27FC236}">
                        <a16:creationId xmlns:a16="http://schemas.microsoft.com/office/drawing/2014/main" id="{99558791-6E8F-41EC-8250-5E7075B8DE71}"/>
                      </a:ext>
                    </a:extLst>
                  </p:cNvPr>
                  <p:cNvSpPr txBox="1"/>
                  <p:nvPr/>
                </p:nvSpPr>
                <p:spPr>
                  <a:xfrm>
                    <a:off x="6608856" y="6134188"/>
                    <a:ext cx="834363" cy="4948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p:sp>
                <p:nvSpPr>
                  <p:cNvPr id="75" name="TextBox 74">
                    <a:extLst>
                      <a:ext uri="{FF2B5EF4-FFF2-40B4-BE49-F238E27FC236}">
                        <a16:creationId xmlns:a16="http://schemas.microsoft.com/office/drawing/2014/main" id="{99558791-6E8F-41EC-8250-5E7075B8DE71}"/>
                      </a:ext>
                    </a:extLst>
                  </p:cNvPr>
                  <p:cNvSpPr txBox="1">
                    <a:spLocks noRot="1" noChangeAspect="1" noMove="1" noResize="1" noEditPoints="1" noAdjustHandles="1" noChangeArrowheads="1" noChangeShapeType="1" noTextEdit="1"/>
                  </p:cNvSpPr>
                  <p:nvPr/>
                </p:nvSpPr>
                <p:spPr>
                  <a:xfrm>
                    <a:off x="6608856" y="6134188"/>
                    <a:ext cx="834363" cy="494809"/>
                  </a:xfrm>
                  <a:prstGeom prst="rect">
                    <a:avLst/>
                  </a:prstGeom>
                  <a:blipFill>
                    <a:blip r:embed="rId15"/>
                    <a:stretch>
                      <a:fillRect/>
                    </a:stretch>
                  </a:blipFill>
                </p:spPr>
                <p:txBody>
                  <a:bodyPr/>
                  <a:lstStyle/>
                  <a:p>
                    <a:r>
                      <a:rPr lang="en-GB">
                        <a:noFill/>
                      </a:rPr>
                      <a:t> </a:t>
                    </a:r>
                  </a:p>
                </p:txBody>
              </p:sp>
            </mc:Fallback>
          </mc:AlternateContent>
        </p:grpSp>
        <p:sp>
          <p:nvSpPr>
            <p:cNvPr id="68" name="TextBox 67">
              <a:extLst>
                <a:ext uri="{FF2B5EF4-FFF2-40B4-BE49-F238E27FC236}">
                  <a16:creationId xmlns:a16="http://schemas.microsoft.com/office/drawing/2014/main" id="{773B9F86-5331-4E4F-950B-29AB86003B6D}"/>
                </a:ext>
              </a:extLst>
            </p:cNvPr>
            <p:cNvSpPr txBox="1"/>
            <p:nvPr/>
          </p:nvSpPr>
          <p:spPr>
            <a:xfrm>
              <a:off x="995748" y="5289904"/>
              <a:ext cx="627078" cy="438332"/>
            </a:xfrm>
            <a:prstGeom prst="rect">
              <a:avLst/>
            </a:prstGeom>
            <a:noFill/>
          </p:spPr>
          <p:txBody>
            <a:bodyPr wrap="square" rtlCol="0">
              <a:spAutoFit/>
            </a:bodyPr>
            <a:lstStyle/>
            <a:p>
              <a:r>
                <a:rPr lang="en-GB" dirty="0">
                  <a:solidFill>
                    <a:schemeClr val="bg1"/>
                  </a:solidFill>
                </a:rPr>
                <a:t>0.6</a:t>
              </a:r>
            </a:p>
          </p:txBody>
        </p:sp>
        <p:sp>
          <p:nvSpPr>
            <p:cNvPr id="78" name="TextBox 77">
              <a:extLst>
                <a:ext uri="{FF2B5EF4-FFF2-40B4-BE49-F238E27FC236}">
                  <a16:creationId xmlns:a16="http://schemas.microsoft.com/office/drawing/2014/main" id="{06C67599-88F1-4EF8-9F93-99841F18A4EC}"/>
                </a:ext>
              </a:extLst>
            </p:cNvPr>
            <p:cNvSpPr txBox="1"/>
            <p:nvPr/>
          </p:nvSpPr>
          <p:spPr>
            <a:xfrm>
              <a:off x="1551332" y="5480345"/>
              <a:ext cx="627078" cy="365277"/>
            </a:xfrm>
            <a:prstGeom prst="rect">
              <a:avLst/>
            </a:prstGeom>
            <a:noFill/>
          </p:spPr>
          <p:txBody>
            <a:bodyPr wrap="square" rtlCol="0">
              <a:spAutoFit/>
            </a:bodyPr>
            <a:lstStyle/>
            <a:p>
              <a:r>
                <a:rPr lang="en-GB" sz="1400" dirty="0"/>
                <a:t>0.2</a:t>
              </a:r>
              <a:endParaRPr lang="en-GB" dirty="0"/>
            </a:p>
          </p:txBody>
        </p:sp>
        <p:sp>
          <p:nvSpPr>
            <p:cNvPr id="79" name="TextBox 78">
              <a:extLst>
                <a:ext uri="{FF2B5EF4-FFF2-40B4-BE49-F238E27FC236}">
                  <a16:creationId xmlns:a16="http://schemas.microsoft.com/office/drawing/2014/main" id="{2D7AEBB8-0F32-4582-BE03-7BF08CC5C7E2}"/>
                </a:ext>
              </a:extLst>
            </p:cNvPr>
            <p:cNvSpPr txBox="1"/>
            <p:nvPr/>
          </p:nvSpPr>
          <p:spPr>
            <a:xfrm>
              <a:off x="514507" y="5473856"/>
              <a:ext cx="627078" cy="365277"/>
            </a:xfrm>
            <a:prstGeom prst="rect">
              <a:avLst/>
            </a:prstGeom>
            <a:noFill/>
          </p:spPr>
          <p:txBody>
            <a:bodyPr wrap="square" rtlCol="0">
              <a:spAutoFit/>
            </a:bodyPr>
            <a:lstStyle/>
            <a:p>
              <a:r>
                <a:rPr lang="en-GB" sz="1400" dirty="0"/>
                <a:t>0.2</a:t>
              </a:r>
              <a:endParaRPr lang="en-GB" dirty="0"/>
            </a:p>
          </p:txBody>
        </p:sp>
      </p:grpSp>
      <p:pic>
        <p:nvPicPr>
          <p:cNvPr id="80" name="Picture 79">
            <a:extLst>
              <a:ext uri="{FF2B5EF4-FFF2-40B4-BE49-F238E27FC236}">
                <a16:creationId xmlns:a16="http://schemas.microsoft.com/office/drawing/2014/main" id="{AF77D6EB-E41C-4D73-B7C3-8AE1210E34A0}"/>
              </a:ext>
            </a:extLst>
          </p:cNvPr>
          <p:cNvPicPr>
            <a:picLocks noChangeAspect="1"/>
          </p:cNvPicPr>
          <p:nvPr/>
        </p:nvPicPr>
        <p:blipFill>
          <a:blip r:embed="rId16"/>
          <a:stretch>
            <a:fillRect/>
          </a:stretch>
        </p:blipFill>
        <p:spPr>
          <a:xfrm>
            <a:off x="6616674" y="700739"/>
            <a:ext cx="2124075" cy="1343025"/>
          </a:xfrm>
          <a:prstGeom prst="rect">
            <a:avLst/>
          </a:prstGeom>
        </p:spPr>
      </p:pic>
      <p:sp>
        <p:nvSpPr>
          <p:cNvPr id="81" name="Rectangle 80">
            <a:extLst>
              <a:ext uri="{FF2B5EF4-FFF2-40B4-BE49-F238E27FC236}">
                <a16:creationId xmlns:a16="http://schemas.microsoft.com/office/drawing/2014/main" id="{03E4A3E0-1490-4AF8-B187-3CAF6EFAFE5D}"/>
              </a:ext>
            </a:extLst>
          </p:cNvPr>
          <p:cNvSpPr/>
          <p:nvPr/>
        </p:nvSpPr>
        <p:spPr>
          <a:xfrm>
            <a:off x="5258192" y="4939684"/>
            <a:ext cx="3482557" cy="16571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2" name="Rectangle 81">
            <a:extLst>
              <a:ext uri="{FF2B5EF4-FFF2-40B4-BE49-F238E27FC236}">
                <a16:creationId xmlns:a16="http://schemas.microsoft.com/office/drawing/2014/main" id="{401B0CBB-766B-40C4-8783-5A21C3FDB1E8}"/>
              </a:ext>
            </a:extLst>
          </p:cNvPr>
          <p:cNvSpPr/>
          <p:nvPr/>
        </p:nvSpPr>
        <p:spPr>
          <a:xfrm>
            <a:off x="209943" y="2180226"/>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3" name="Rectangle 82">
            <a:extLst>
              <a:ext uri="{FF2B5EF4-FFF2-40B4-BE49-F238E27FC236}">
                <a16:creationId xmlns:a16="http://schemas.microsoft.com/office/drawing/2014/main" id="{CEEF0CFB-31CF-49D1-87B4-8952BCF145B7}"/>
              </a:ext>
            </a:extLst>
          </p:cNvPr>
          <p:cNvSpPr/>
          <p:nvPr/>
        </p:nvSpPr>
        <p:spPr>
          <a:xfrm>
            <a:off x="2325993" y="310198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84" name="Rectangle 83">
            <a:extLst>
              <a:ext uri="{FF2B5EF4-FFF2-40B4-BE49-F238E27FC236}">
                <a16:creationId xmlns:a16="http://schemas.microsoft.com/office/drawing/2014/main" id="{1A4F66F6-C409-4A42-87E2-BCF63F45474E}"/>
              </a:ext>
            </a:extLst>
          </p:cNvPr>
          <p:cNvSpPr/>
          <p:nvPr/>
        </p:nvSpPr>
        <p:spPr>
          <a:xfrm>
            <a:off x="125950" y="439278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85" name="Rectangle 84">
            <a:extLst>
              <a:ext uri="{FF2B5EF4-FFF2-40B4-BE49-F238E27FC236}">
                <a16:creationId xmlns:a16="http://schemas.microsoft.com/office/drawing/2014/main" id="{04488B0B-5536-4894-9BCA-B5089AEC971A}"/>
              </a:ext>
            </a:extLst>
          </p:cNvPr>
          <p:cNvSpPr/>
          <p:nvPr/>
        </p:nvSpPr>
        <p:spPr>
          <a:xfrm>
            <a:off x="5032679" y="494823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86" name="Rectangle 85">
            <a:extLst>
              <a:ext uri="{FF2B5EF4-FFF2-40B4-BE49-F238E27FC236}">
                <a16:creationId xmlns:a16="http://schemas.microsoft.com/office/drawing/2014/main" id="{2BF78704-23CC-47C6-AA48-074C48DA7ED6}"/>
              </a:ext>
            </a:extLst>
          </p:cNvPr>
          <p:cNvSpPr/>
          <p:nvPr/>
        </p:nvSpPr>
        <p:spPr>
          <a:xfrm>
            <a:off x="345586" y="4386158"/>
            <a:ext cx="4533670" cy="24718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7" name="Rectangle 86">
            <a:extLst>
              <a:ext uri="{FF2B5EF4-FFF2-40B4-BE49-F238E27FC236}">
                <a16:creationId xmlns:a16="http://schemas.microsoft.com/office/drawing/2014/main" id="{7D67BD65-011B-4D30-AA7A-708F2E9158C3}"/>
              </a:ext>
            </a:extLst>
          </p:cNvPr>
          <p:cNvSpPr/>
          <p:nvPr/>
        </p:nvSpPr>
        <p:spPr>
          <a:xfrm>
            <a:off x="2422294" y="2186105"/>
            <a:ext cx="2456962" cy="7079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8" name="Rectangle 87">
            <a:extLst>
              <a:ext uri="{FF2B5EF4-FFF2-40B4-BE49-F238E27FC236}">
                <a16:creationId xmlns:a16="http://schemas.microsoft.com/office/drawing/2014/main" id="{673B5464-3FD2-4E34-888F-7E54A9AB671F}"/>
              </a:ext>
            </a:extLst>
          </p:cNvPr>
          <p:cNvSpPr/>
          <p:nvPr/>
        </p:nvSpPr>
        <p:spPr>
          <a:xfrm>
            <a:off x="2540798" y="3101537"/>
            <a:ext cx="2796746" cy="12152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502876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1"/>
                                        </p:tgtEl>
                                      </p:cBhvr>
                                    </p:animEffect>
                                    <p:set>
                                      <p:cBhvr>
                                        <p:cTn id="7"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8" restart="whenNotActive" fill="hold" evtFilter="cancelBubble" nodeType="interactiveSeq">
                <p:stCondLst>
                  <p:cond evt="onClick" delay="0">
                    <p:tgtEl>
                      <p:spTgt spid="8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6"/>
                                        </p:tgtEl>
                                      </p:cBhvr>
                                    </p:animEffect>
                                    <p:set>
                                      <p:cBhvr>
                                        <p:cTn id="13"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14" restart="whenNotActive" fill="hold" evtFilter="cancelBubble" nodeType="interactiveSeq">
                <p:stCondLst>
                  <p:cond evt="onClick" delay="0">
                    <p:tgtEl>
                      <p:spTgt spid="8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7"/>
                                        </p:tgtEl>
                                      </p:cBhvr>
                                    </p:animEffect>
                                    <p:set>
                                      <p:cBhvr>
                                        <p:cTn id="19"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20" restart="whenNotActive" fill="hold" evtFilter="cancelBubble" nodeType="interactiveSeq">
                <p:stCondLst>
                  <p:cond evt="onClick" delay="0">
                    <p:tgtEl>
                      <p:spTgt spid="8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8"/>
                                        </p:tgtEl>
                                      </p:cBhvr>
                                    </p:animEffect>
                                    <p:set>
                                      <p:cBhvr>
                                        <p:cTn id="25"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childTnLst>
        </p:cTn>
      </p:par>
    </p:tnLst>
    <p:bldLst>
      <p:bldP spid="81" grpId="0" animBg="1"/>
      <p:bldP spid="86" grpId="0" animBg="1"/>
      <p:bldP spid="87"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4EB398-FD94-41A3-B9D3-BF891C2DA38E}"/>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33D2775-1CAF-4672-A1E9-1C89B28CDE9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41A19330-C8A6-412A-9FBC-0800E84B07C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60DDCB50-F928-4C13-AB32-2532D82F3327}"/>
              </a:ext>
            </a:extLst>
          </p:cNvPr>
          <p:cNvSpPr txBox="1"/>
          <p:nvPr/>
        </p:nvSpPr>
        <p:spPr>
          <a:xfrm>
            <a:off x="407856" y="845709"/>
            <a:ext cx="681780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is distributed with mean 100 and standard deviation 15. Using an appropriate table, determine the IQ corresponding to the </a:t>
            </a:r>
          </a:p>
          <a:p>
            <a:pPr marL="342900" indent="-342900">
              <a:buAutoNum type="alphaLcParenBoth"/>
            </a:pPr>
            <a:r>
              <a:rPr lang="en-GB" dirty="0"/>
              <a:t>top 10% of people.</a:t>
            </a:r>
          </a:p>
          <a:p>
            <a:pPr marL="342900" indent="-342900">
              <a:buAutoNum type="alphaLcParenBoth"/>
            </a:pPr>
            <a:r>
              <a:rPr lang="en-GB" dirty="0"/>
              <a:t>bottom 20% of people.</a:t>
            </a:r>
          </a:p>
        </p:txBody>
      </p:sp>
      <p:pic>
        <p:nvPicPr>
          <p:cNvPr id="6" name="Picture 5">
            <a:extLst>
              <a:ext uri="{FF2B5EF4-FFF2-40B4-BE49-F238E27FC236}">
                <a16:creationId xmlns:a16="http://schemas.microsoft.com/office/drawing/2014/main" id="{DCC7985E-D38E-490B-B1A7-F8B472B9EA5D}"/>
              </a:ext>
            </a:extLst>
          </p:cNvPr>
          <p:cNvPicPr>
            <a:picLocks noChangeAspect="1"/>
          </p:cNvPicPr>
          <p:nvPr/>
        </p:nvPicPr>
        <p:blipFill>
          <a:blip r:embed="rId2"/>
          <a:stretch>
            <a:fillRect/>
          </a:stretch>
        </p:blipFill>
        <p:spPr>
          <a:xfrm>
            <a:off x="6825512" y="1044888"/>
            <a:ext cx="2337787" cy="1478152"/>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8204EDF-2F0D-48F0-9EDC-77CD02BA00F9}"/>
                  </a:ext>
                </a:extLst>
              </p:cNvPr>
              <p:cNvSpPr txBox="1"/>
              <p:nvPr/>
            </p:nvSpPr>
            <p:spPr>
              <a:xfrm>
                <a:off x="813579" y="2229502"/>
                <a:ext cx="2664296" cy="224125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m:oMath xmlns:m="http://schemas.openxmlformats.org/officeDocument/2006/math">
                      <m:r>
                        <a:rPr lang="en-GB" b="0" i="1" smtClean="0">
                          <a:latin typeface="Cambria Math" panose="02040503050406030204" pitchFamily="18" charset="0"/>
                        </a:rPr>
                        <m:t>1.2816=</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r>
                            <a:rPr lang="en-GB" b="0" i="1" smtClean="0">
                              <a:latin typeface="Cambria Math" panose="02040503050406030204" pitchFamily="18" charset="0"/>
                            </a:rPr>
                            <m:t>−100</m:t>
                          </m:r>
                        </m:num>
                        <m:den>
                          <m:r>
                            <a:rPr lang="en-GB" b="0" i="1" smtClean="0">
                              <a:latin typeface="Cambria Math" panose="02040503050406030204" pitchFamily="18" charset="0"/>
                            </a:rPr>
                            <m:t>15</m:t>
                          </m:r>
                        </m:den>
                      </m:f>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=119.24</m:t>
                      </m:r>
                    </m:oMath>
                  </m:oMathPara>
                </a14:m>
                <a:endParaRPr lang="en-GB" dirty="0"/>
              </a:p>
              <a:p>
                <a:endParaRPr lang="en-GB" dirty="0"/>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−0.8416=</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r>
                            <a:rPr lang="en-GB" b="0" i="1" smtClean="0">
                              <a:latin typeface="Cambria Math" panose="02040503050406030204" pitchFamily="18" charset="0"/>
                            </a:rPr>
                            <m:t>−100</m:t>
                          </m:r>
                        </m:num>
                        <m:den>
                          <m:r>
                            <a:rPr lang="en-GB" b="0" i="1" smtClean="0">
                              <a:latin typeface="Cambria Math" panose="02040503050406030204" pitchFamily="18" charset="0"/>
                            </a:rPr>
                            <m:t>15</m:t>
                          </m:r>
                        </m:den>
                      </m:f>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=87.376</m:t>
                      </m:r>
                    </m:oMath>
                  </m:oMathPara>
                </a14:m>
                <a:endParaRPr lang="en-GB" dirty="0"/>
              </a:p>
            </p:txBody>
          </p:sp>
        </mc:Choice>
        <mc:Fallback>
          <p:sp>
            <p:nvSpPr>
              <p:cNvPr id="7" name="TextBox 6">
                <a:extLst>
                  <a:ext uri="{FF2B5EF4-FFF2-40B4-BE49-F238E27FC236}">
                    <a16:creationId xmlns:a16="http://schemas.microsoft.com/office/drawing/2014/main" id="{08204EDF-2F0D-48F0-9EDC-77CD02BA00F9}"/>
                  </a:ext>
                </a:extLst>
              </p:cNvPr>
              <p:cNvSpPr txBox="1">
                <a:spLocks noRot="1" noChangeAspect="1" noMove="1" noResize="1" noEditPoints="1" noAdjustHandles="1" noChangeArrowheads="1" noChangeShapeType="1" noTextEdit="1"/>
              </p:cNvSpPr>
              <p:nvPr/>
            </p:nvSpPr>
            <p:spPr>
              <a:xfrm>
                <a:off x="813579" y="2229502"/>
                <a:ext cx="2664296" cy="224125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75C4EDDB-341D-471F-9959-DD6CD05139E7}"/>
                  </a:ext>
                </a:extLst>
              </p:cNvPr>
              <p:cNvSpPr txBox="1"/>
              <p:nvPr/>
            </p:nvSpPr>
            <p:spPr>
              <a:xfrm>
                <a:off x="357222" y="4857065"/>
                <a:ext cx="302433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a:t>
                </a:r>
                <a14:m>
                  <m:oMath xmlns:m="http://schemas.openxmlformats.org/officeDocument/2006/math">
                    <m:r>
                      <a:rPr lang="en-GB" b="0" i="1" smtClean="0">
                        <a:latin typeface="Cambria Math" panose="02040503050406030204" pitchFamily="18" charset="0"/>
                      </a:rPr>
                      <m:t>𝑎</m:t>
                    </m:r>
                  </m:oMath>
                </a14:m>
                <a:r>
                  <a:rPr lang="en-GB" dirty="0"/>
                  <a:t> such that:</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&lt;</m:t>
                        </m:r>
                        <m:r>
                          <a:rPr lang="en-GB" b="0" i="1" smtClean="0">
                            <a:latin typeface="Cambria Math" panose="02040503050406030204" pitchFamily="18" charset="0"/>
                          </a:rPr>
                          <m:t>𝑍</m:t>
                        </m:r>
                        <m:r>
                          <a:rPr lang="en-GB" b="0" i="1" smtClean="0">
                            <a:latin typeface="Cambria Math" panose="02040503050406030204" pitchFamily="18" charset="0"/>
                          </a:rPr>
                          <m:t>&lt;</m:t>
                        </m:r>
                        <m:r>
                          <a:rPr lang="en-GB" b="0" i="1" smtClean="0">
                            <a:latin typeface="Cambria Math" panose="02040503050406030204" pitchFamily="18" charset="0"/>
                          </a:rPr>
                          <m:t>𝑎</m:t>
                        </m:r>
                      </m:e>
                    </m:d>
                    <m:r>
                      <a:rPr lang="en-GB" b="0" i="1" smtClean="0">
                        <a:latin typeface="Cambria Math" panose="02040503050406030204" pitchFamily="18" charset="0"/>
                      </a:rPr>
                      <m:t>=0.2</m:t>
                    </m:r>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0&lt;</m:t>
                        </m:r>
                        <m:r>
                          <a:rPr lang="en-GB" b="0" i="1" smtClean="0">
                            <a:latin typeface="Cambria Math" panose="02040503050406030204" pitchFamily="18" charset="0"/>
                          </a:rPr>
                          <m:t>𝑍</m:t>
                        </m:r>
                        <m:r>
                          <a:rPr lang="en-GB" b="0" i="1" smtClean="0">
                            <a:latin typeface="Cambria Math" panose="02040503050406030204" pitchFamily="18" charset="0"/>
                          </a:rPr>
                          <m:t>&lt;</m:t>
                        </m:r>
                        <m:r>
                          <a:rPr lang="en-GB" b="0" i="1" smtClean="0">
                            <a:latin typeface="Cambria Math" panose="02040503050406030204" pitchFamily="18" charset="0"/>
                          </a:rPr>
                          <m:t>𝑎</m:t>
                        </m:r>
                      </m:e>
                    </m:d>
                    <m:r>
                      <a:rPr lang="en-GB" b="0" i="1" smtClean="0">
                        <a:latin typeface="Cambria Math" panose="02040503050406030204" pitchFamily="18" charset="0"/>
                      </a:rPr>
                      <m:t>=0.35</m:t>
                    </m:r>
                  </m:oMath>
                </a14:m>
                <a:endParaRPr lang="en-GB" dirty="0"/>
              </a:p>
            </p:txBody>
          </p:sp>
        </mc:Choice>
        <mc:Fallback>
          <p:sp>
            <p:nvSpPr>
              <p:cNvPr id="8" name="TextBox 7">
                <a:extLst>
                  <a:ext uri="{FF2B5EF4-FFF2-40B4-BE49-F238E27FC236}">
                    <a16:creationId xmlns:a16="http://schemas.microsoft.com/office/drawing/2014/main" id="{75C4EDDB-341D-471F-9959-DD6CD05139E7}"/>
                  </a:ext>
                </a:extLst>
              </p:cNvPr>
              <p:cNvSpPr txBox="1">
                <a:spLocks noRot="1" noChangeAspect="1" noMove="1" noResize="1" noEditPoints="1" noAdjustHandles="1" noChangeArrowheads="1" noChangeShapeType="1" noTextEdit="1"/>
              </p:cNvSpPr>
              <p:nvPr/>
            </p:nvSpPr>
            <p:spPr>
              <a:xfrm>
                <a:off x="357222" y="4857065"/>
                <a:ext cx="3024336" cy="923330"/>
              </a:xfrm>
              <a:prstGeom prst="rect">
                <a:avLst/>
              </a:prstGeom>
              <a:blipFill>
                <a:blip r:embed="rId4"/>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461EBDE-DC8A-4B8A-8CE5-6951E44AD28B}"/>
                  </a:ext>
                </a:extLst>
              </p:cNvPr>
              <p:cNvSpPr txBox="1"/>
              <p:nvPr/>
            </p:nvSpPr>
            <p:spPr>
              <a:xfrm>
                <a:off x="698939" y="5902094"/>
                <a:ext cx="2941696" cy="923330"/>
              </a:xfrm>
              <a:prstGeom prst="rect">
                <a:avLst/>
              </a:prstGeom>
              <a:noFill/>
            </p:spPr>
            <p:txBody>
              <a:bodyPr wrap="square" rtlCol="0">
                <a:spAutoFit/>
              </a:bodyPr>
              <a:lstStyle/>
              <a:p>
                <a:r>
                  <a:rPr lang="en-GB" b="0" dirty="0">
                    <a:latin typeface="+mj-lt"/>
                  </a:rPr>
                  <a:t>Using appropriate sketch:</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𝑍</m:t>
                          </m:r>
                          <m:r>
                            <a:rPr lang="en-GB" b="0" i="1" smtClean="0">
                              <a:latin typeface="Cambria Math" panose="02040503050406030204" pitchFamily="18" charset="0"/>
                            </a:rPr>
                            <m:t>&gt;</m:t>
                          </m:r>
                          <m:r>
                            <a:rPr lang="en-GB" b="0" i="1" smtClean="0">
                              <a:latin typeface="Cambria Math" panose="02040503050406030204" pitchFamily="18" charset="0"/>
                            </a:rPr>
                            <m:t>𝑎</m:t>
                          </m:r>
                        </m:e>
                      </m:d>
                      <m:r>
                        <a:rPr lang="en-GB" b="0" i="1" smtClean="0">
                          <a:latin typeface="Cambria Math" panose="02040503050406030204" pitchFamily="18" charset="0"/>
                        </a:rPr>
                        <m:t>=0.4</m:t>
                      </m:r>
                    </m:oMath>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=0.2533</m:t>
                      </m:r>
                    </m:oMath>
                  </m:oMathPara>
                </a14:m>
                <a:endParaRPr lang="en-GB" dirty="0"/>
              </a:p>
            </p:txBody>
          </p:sp>
        </mc:Choice>
        <mc:Fallback>
          <p:sp>
            <p:nvSpPr>
              <p:cNvPr id="9" name="TextBox 8">
                <a:extLst>
                  <a:ext uri="{FF2B5EF4-FFF2-40B4-BE49-F238E27FC236}">
                    <a16:creationId xmlns:a16="http://schemas.microsoft.com/office/drawing/2014/main" id="{9461EBDE-DC8A-4B8A-8CE5-6951E44AD28B}"/>
                  </a:ext>
                </a:extLst>
              </p:cNvPr>
              <p:cNvSpPr txBox="1">
                <a:spLocks noRot="1" noChangeAspect="1" noMove="1" noResize="1" noEditPoints="1" noAdjustHandles="1" noChangeArrowheads="1" noChangeShapeType="1" noTextEdit="1"/>
              </p:cNvSpPr>
              <p:nvPr/>
            </p:nvSpPr>
            <p:spPr>
              <a:xfrm>
                <a:off x="698939" y="5902094"/>
                <a:ext cx="2941696" cy="923330"/>
              </a:xfrm>
              <a:prstGeom prst="rect">
                <a:avLst/>
              </a:prstGeom>
              <a:blipFill>
                <a:blip r:embed="rId5"/>
                <a:stretch>
                  <a:fillRect l="-1867" t="-3289"/>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B87E8059-3E83-4A0E-9276-F0479F133079}"/>
              </a:ext>
            </a:extLst>
          </p:cNvPr>
          <p:cNvSpPr/>
          <p:nvPr/>
        </p:nvSpPr>
        <p:spPr>
          <a:xfrm>
            <a:off x="711741" y="2316086"/>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 name="Rectangle 10">
            <a:extLst>
              <a:ext uri="{FF2B5EF4-FFF2-40B4-BE49-F238E27FC236}">
                <a16:creationId xmlns:a16="http://schemas.microsoft.com/office/drawing/2014/main" id="{3A092799-D6AA-47C3-B807-D33ECA5A6AF5}"/>
              </a:ext>
            </a:extLst>
          </p:cNvPr>
          <p:cNvSpPr/>
          <p:nvPr/>
        </p:nvSpPr>
        <p:spPr>
          <a:xfrm>
            <a:off x="708913" y="359221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2" name="Rectangle 11">
            <a:extLst>
              <a:ext uri="{FF2B5EF4-FFF2-40B4-BE49-F238E27FC236}">
                <a16:creationId xmlns:a16="http://schemas.microsoft.com/office/drawing/2014/main" id="{5B2491C2-F7F3-4E6A-86B3-E6D41B2CAC9F}"/>
              </a:ext>
            </a:extLst>
          </p:cNvPr>
          <p:cNvSpPr/>
          <p:nvPr/>
        </p:nvSpPr>
        <p:spPr>
          <a:xfrm>
            <a:off x="425422" y="601825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3" name="Rectangle 12">
            <a:extLst>
              <a:ext uri="{FF2B5EF4-FFF2-40B4-BE49-F238E27FC236}">
                <a16:creationId xmlns:a16="http://schemas.microsoft.com/office/drawing/2014/main" id="{5EB86CD7-E8C6-437A-A592-61A8EB2F9FF2}"/>
              </a:ext>
            </a:extLst>
          </p:cNvPr>
          <p:cNvSpPr/>
          <p:nvPr/>
        </p:nvSpPr>
        <p:spPr>
          <a:xfrm>
            <a:off x="3386336" y="602128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440F493C-F719-4B2F-8099-C6FDBE7B978E}"/>
                  </a:ext>
                </a:extLst>
              </p:cNvPr>
              <p:cNvSpPr txBox="1"/>
              <p:nvPr/>
            </p:nvSpPr>
            <p:spPr>
              <a:xfrm>
                <a:off x="4136704" y="2556718"/>
                <a:ext cx="4540877"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determine, in terms of </a:t>
                </a:r>
                <a14:m>
                  <m:oMath xmlns:m="http://schemas.openxmlformats.org/officeDocument/2006/math">
                    <m:r>
                      <m:rPr>
                        <m:sty m:val="p"/>
                      </m:rPr>
                      <a:rPr lang="en-GB" b="0" i="0" smtClean="0">
                        <a:latin typeface="Cambria Math" panose="02040503050406030204" pitchFamily="18" charset="0"/>
                      </a:rPr>
                      <m:t>Φ</m:t>
                    </m:r>
                  </m:oMath>
                </a14:m>
                <a:r>
                  <a:rPr lang="en-GB" dirty="0"/>
                  <a:t>:</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&gt;115)</m:t>
                    </m:r>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77.5&lt;</m:t>
                        </m:r>
                        <m:r>
                          <a:rPr lang="en-GB" b="0" i="1" smtClean="0">
                            <a:latin typeface="Cambria Math" panose="02040503050406030204" pitchFamily="18" charset="0"/>
                          </a:rPr>
                          <m:t>𝑋</m:t>
                        </m:r>
                        <m:r>
                          <a:rPr lang="en-GB" b="0" i="1" smtClean="0">
                            <a:latin typeface="Cambria Math" panose="02040503050406030204" pitchFamily="18" charset="0"/>
                          </a:rPr>
                          <m:t>&lt;112</m:t>
                        </m:r>
                      </m:e>
                    </m:d>
                  </m:oMath>
                </a14:m>
                <a:endParaRPr lang="en-GB" dirty="0"/>
              </a:p>
            </p:txBody>
          </p:sp>
        </mc:Choice>
        <mc:Fallback>
          <p:sp>
            <p:nvSpPr>
              <p:cNvPr id="14" name="TextBox 13">
                <a:extLst>
                  <a:ext uri="{FF2B5EF4-FFF2-40B4-BE49-F238E27FC236}">
                    <a16:creationId xmlns:a16="http://schemas.microsoft.com/office/drawing/2014/main" id="{440F493C-F719-4B2F-8099-C6FDBE7B978E}"/>
                  </a:ext>
                </a:extLst>
              </p:cNvPr>
              <p:cNvSpPr txBox="1">
                <a:spLocks noRot="1" noChangeAspect="1" noMove="1" noResize="1" noEditPoints="1" noAdjustHandles="1" noChangeArrowheads="1" noChangeShapeType="1" noTextEdit="1"/>
              </p:cNvSpPr>
              <p:nvPr/>
            </p:nvSpPr>
            <p:spPr>
              <a:xfrm>
                <a:off x="4136704" y="2556718"/>
                <a:ext cx="4540877" cy="923330"/>
              </a:xfrm>
              <a:prstGeom prst="rect">
                <a:avLst/>
              </a:prstGeom>
              <a:blipFill>
                <a:blip r:embed="rId6"/>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10BAA127-A1B0-4ACB-9C58-AA7162CEAF6A}"/>
                  </a:ext>
                </a:extLst>
              </p:cNvPr>
              <p:cNvSpPr txBox="1"/>
              <p:nvPr/>
            </p:nvSpPr>
            <p:spPr>
              <a:xfrm>
                <a:off x="4088269" y="3502695"/>
                <a:ext cx="3965316" cy="239520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&gt;115</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&gt;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115−100</m:t>
                              </m:r>
                            </m:num>
                            <m:den>
                              <m:r>
                                <a:rPr lang="en-GB" sz="1600" b="0" i="1" smtClean="0">
                                  <a:latin typeface="Cambria Math" panose="02040503050406030204" pitchFamily="18" charset="0"/>
                                </a:rPr>
                                <m:t>15</m:t>
                              </m:r>
                            </m:den>
                          </m:f>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&gt;1</m:t>
                          </m:r>
                        </m:e>
                      </m:d>
                      <m:r>
                        <a:rPr lang="en-GB" sz="1600" b="0" i="1" smtClean="0">
                          <a:latin typeface="Cambria Math" panose="02040503050406030204" pitchFamily="18" charset="0"/>
                        </a:rPr>
                        <m:t>=1−</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&lt;1</m:t>
                          </m:r>
                        </m:e>
                      </m:d>
                      <m:r>
                        <a:rPr lang="en-GB" sz="1600" b="0" i="1" smtClean="0">
                          <a:latin typeface="Cambria Math" panose="02040503050406030204" pitchFamily="18" charset="0"/>
                        </a:rPr>
                        <m:t>=1−</m:t>
                      </m:r>
                      <m:r>
                        <m:rPr>
                          <m:sty m:val="p"/>
                        </m:rPr>
                        <a:rPr lang="en-GB" sz="1600" b="0" i="0" smtClean="0">
                          <a:latin typeface="Cambria Math" panose="02040503050406030204" pitchFamily="18" charset="0"/>
                        </a:rPr>
                        <m:t>Φ</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e>
                      </m:d>
                    </m:oMath>
                  </m:oMathPara>
                </a14:m>
                <a:endParaRPr lang="en-GB" sz="1600" dirty="0"/>
              </a:p>
              <a:p>
                <a:endParaRPr lang="en-GB" sz="1600" dirty="0"/>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i="1">
                              <a:latin typeface="Cambria Math" panose="02040503050406030204" pitchFamily="18" charset="0"/>
                            </a:rPr>
                            <m:t>7</m:t>
                          </m:r>
                          <m:r>
                            <a:rPr lang="en-GB" sz="1600" b="0" i="1" smtClean="0">
                              <a:latin typeface="Cambria Math" panose="02040503050406030204" pitchFamily="18" charset="0"/>
                            </a:rPr>
                            <m:t>7.</m:t>
                          </m:r>
                          <m:r>
                            <a:rPr lang="en-GB" sz="1600" i="1">
                              <a:latin typeface="Cambria Math" panose="02040503050406030204" pitchFamily="18" charset="0"/>
                            </a:rPr>
                            <m:t>5&lt;</m:t>
                          </m:r>
                          <m:r>
                            <a:rPr lang="en-GB" sz="1600" i="1">
                              <a:latin typeface="Cambria Math" panose="02040503050406030204" pitchFamily="18" charset="0"/>
                            </a:rPr>
                            <m:t>𝑋</m:t>
                          </m:r>
                          <m:r>
                            <a:rPr lang="en-GB" sz="1600" i="1">
                              <a:latin typeface="Cambria Math" panose="02040503050406030204" pitchFamily="18" charset="0"/>
                            </a:rPr>
                            <m:t>&lt;112</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&lt;112</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&lt;77.5</m:t>
                          </m:r>
                        </m:e>
                      </m:d>
                    </m:oMath>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&lt;0.8</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&lt;−1.5</m:t>
                          </m:r>
                        </m:e>
                      </m:d>
                    </m:oMath>
                    <m:oMath xmlns:m="http://schemas.openxmlformats.org/officeDocument/2006/math">
                      <m:r>
                        <a:rPr lang="en-GB" sz="1600" b="0" i="1" smtClean="0">
                          <a:latin typeface="Cambria Math" panose="02040503050406030204" pitchFamily="18" charset="0"/>
                        </a:rPr>
                        <m:t>=</m:t>
                      </m:r>
                      <m:r>
                        <m:rPr>
                          <m:sty m:val="p"/>
                        </m:rPr>
                        <a:rPr lang="en-GB" sz="1600" b="0" i="0" smtClean="0">
                          <a:latin typeface="Cambria Math" panose="02040503050406030204" pitchFamily="18" charset="0"/>
                        </a:rPr>
                        <m:t>Φ</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0.8</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m:rPr>
                              <m:sty m:val="p"/>
                            </m:rPr>
                            <a:rPr lang="en-GB" sz="1600" b="0" i="0" smtClean="0">
                              <a:latin typeface="Cambria Math" panose="02040503050406030204" pitchFamily="18" charset="0"/>
                            </a:rPr>
                            <m:t>Φ</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1.5</m:t>
                              </m:r>
                            </m:e>
                          </m:d>
                        </m:e>
                      </m:d>
                    </m:oMath>
                    <m:oMath xmlns:m="http://schemas.openxmlformats.org/officeDocument/2006/math">
                      <m:r>
                        <a:rPr lang="en-GB" sz="1600" b="0" i="1" smtClean="0">
                          <a:latin typeface="Cambria Math" panose="02040503050406030204" pitchFamily="18" charset="0"/>
                        </a:rPr>
                        <m:t>=</m:t>
                      </m:r>
                      <m:r>
                        <m:rPr>
                          <m:sty m:val="p"/>
                        </m:rPr>
                        <a:rPr lang="en-GB" sz="1600" b="0" i="0" smtClean="0">
                          <a:latin typeface="Cambria Math" panose="02040503050406030204" pitchFamily="18" charset="0"/>
                        </a:rPr>
                        <m:t>Φ</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0.8</m:t>
                          </m:r>
                        </m:e>
                      </m:d>
                      <m:r>
                        <a:rPr lang="en-GB" sz="1600" b="0" i="1" smtClean="0">
                          <a:latin typeface="Cambria Math" panose="02040503050406030204" pitchFamily="18" charset="0"/>
                        </a:rPr>
                        <m:t>+</m:t>
                      </m:r>
                      <m:r>
                        <m:rPr>
                          <m:sty m:val="p"/>
                        </m:rPr>
                        <a:rPr lang="en-GB" sz="1600" b="0" i="0" smtClean="0">
                          <a:latin typeface="Cambria Math" panose="02040503050406030204" pitchFamily="18" charset="0"/>
                        </a:rPr>
                        <m:t>Φ</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1.5</m:t>
                          </m:r>
                        </m:e>
                      </m:d>
                      <m:r>
                        <a:rPr lang="en-GB" sz="1600" b="0" i="1" smtClean="0">
                          <a:latin typeface="Cambria Math" panose="02040503050406030204" pitchFamily="18" charset="0"/>
                        </a:rPr>
                        <m:t>−1</m:t>
                      </m:r>
                    </m:oMath>
                  </m:oMathPara>
                </a14:m>
                <a:endParaRPr lang="en-GB" sz="1600" dirty="0"/>
              </a:p>
            </p:txBody>
          </p:sp>
        </mc:Choice>
        <mc:Fallback>
          <p:sp>
            <p:nvSpPr>
              <p:cNvPr id="15" name="TextBox 14">
                <a:extLst>
                  <a:ext uri="{FF2B5EF4-FFF2-40B4-BE49-F238E27FC236}">
                    <a16:creationId xmlns:a16="http://schemas.microsoft.com/office/drawing/2014/main" id="{10BAA127-A1B0-4ACB-9C58-AA7162CEAF6A}"/>
                  </a:ext>
                </a:extLst>
              </p:cNvPr>
              <p:cNvSpPr txBox="1">
                <a:spLocks noRot="1" noChangeAspect="1" noMove="1" noResize="1" noEditPoints="1" noAdjustHandles="1" noChangeArrowheads="1" noChangeShapeType="1" noTextEdit="1"/>
              </p:cNvSpPr>
              <p:nvPr/>
            </p:nvSpPr>
            <p:spPr>
              <a:xfrm>
                <a:off x="4088269" y="3502695"/>
                <a:ext cx="3965316" cy="239520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Rectangle 15">
                <a:extLst>
                  <a:ext uri="{FF2B5EF4-FFF2-40B4-BE49-F238E27FC236}">
                    <a16:creationId xmlns:a16="http://schemas.microsoft.com/office/drawing/2014/main" id="{ABF473C4-66A8-41FC-A7C0-249F88DD5BD4}"/>
                  </a:ext>
                </a:extLst>
              </p:cNvPr>
              <p:cNvSpPr/>
              <p:nvPr/>
            </p:nvSpPr>
            <p:spPr>
              <a:xfrm>
                <a:off x="3643220" y="5931123"/>
                <a:ext cx="1959294"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𝑍</m:t>
                          </m:r>
                          <m:r>
                            <a:rPr lang="en-GB" i="1">
                              <a:latin typeface="Cambria Math" panose="02040503050406030204" pitchFamily="18" charset="0"/>
                            </a:rPr>
                            <m:t>&gt;</m:t>
                          </m:r>
                          <m:r>
                            <a:rPr lang="en-GB" i="1">
                              <a:latin typeface="Cambria Math" panose="02040503050406030204" pitchFamily="18" charset="0"/>
                            </a:rPr>
                            <m:t>𝑎</m:t>
                          </m:r>
                        </m:e>
                      </m:d>
                      <m:r>
                        <a:rPr lang="en-GB" i="1">
                          <a:latin typeface="Cambria Math" panose="02040503050406030204" pitchFamily="18" charset="0"/>
                        </a:rPr>
                        <m:t>=0.15</m:t>
                      </m:r>
                    </m:oMath>
                    <m:oMath xmlns:m="http://schemas.openxmlformats.org/officeDocument/2006/math">
                      <m:r>
                        <a:rPr lang="en-GB" i="1">
                          <a:latin typeface="Cambria Math" panose="02040503050406030204" pitchFamily="18" charset="0"/>
                        </a:rPr>
                        <m:t>𝑎</m:t>
                      </m:r>
                      <m:r>
                        <a:rPr lang="en-GB" i="1">
                          <a:latin typeface="Cambria Math" panose="02040503050406030204" pitchFamily="18" charset="0"/>
                        </a:rPr>
                        <m:t>=1.0364</m:t>
                      </m:r>
                    </m:oMath>
                  </m:oMathPara>
                </a14:m>
                <a:endParaRPr lang="en-GB" dirty="0"/>
              </a:p>
            </p:txBody>
          </p:sp>
        </mc:Choice>
        <mc:Fallback>
          <p:sp>
            <p:nvSpPr>
              <p:cNvPr id="16" name="Rectangle 15">
                <a:extLst>
                  <a:ext uri="{FF2B5EF4-FFF2-40B4-BE49-F238E27FC236}">
                    <a16:creationId xmlns:a16="http://schemas.microsoft.com/office/drawing/2014/main" id="{ABF473C4-66A8-41FC-A7C0-249F88DD5BD4}"/>
                  </a:ext>
                </a:extLst>
              </p:cNvPr>
              <p:cNvSpPr>
                <a:spLocks noRot="1" noChangeAspect="1" noMove="1" noResize="1" noEditPoints="1" noAdjustHandles="1" noChangeArrowheads="1" noChangeShapeType="1" noTextEdit="1"/>
              </p:cNvSpPr>
              <p:nvPr/>
            </p:nvSpPr>
            <p:spPr>
              <a:xfrm>
                <a:off x="3643220" y="5931123"/>
                <a:ext cx="1959294" cy="646331"/>
              </a:xfrm>
              <a:prstGeom prst="rect">
                <a:avLst/>
              </a:prstGeom>
              <a:blipFill>
                <a:blip r:embed="rId8"/>
                <a:stretch>
                  <a:fillRect/>
                </a:stretch>
              </a:blipFill>
            </p:spPr>
            <p:txBody>
              <a:bodyPr/>
              <a:lstStyle/>
              <a:p>
                <a:r>
                  <a:rPr lang="en-GB">
                    <a:noFill/>
                  </a:rPr>
                  <a:t> </a:t>
                </a:r>
              </a:p>
            </p:txBody>
          </p:sp>
        </mc:Fallback>
      </mc:AlternateContent>
      <p:cxnSp>
        <p:nvCxnSpPr>
          <p:cNvPr id="18" name="Straight Connector 17">
            <a:extLst>
              <a:ext uri="{FF2B5EF4-FFF2-40B4-BE49-F238E27FC236}">
                <a16:creationId xmlns:a16="http://schemas.microsoft.com/office/drawing/2014/main" id="{9D5859D9-D010-4DCB-B7DF-49817F9D8329}"/>
              </a:ext>
            </a:extLst>
          </p:cNvPr>
          <p:cNvCxnSpPr/>
          <p:nvPr/>
        </p:nvCxnSpPr>
        <p:spPr>
          <a:xfrm>
            <a:off x="3515613" y="5876088"/>
            <a:ext cx="5326124"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A2E720-3DA3-4F0F-B017-8ED624617F87}"/>
              </a:ext>
            </a:extLst>
          </p:cNvPr>
          <p:cNvCxnSpPr>
            <a:cxnSpLocks/>
          </p:cNvCxnSpPr>
          <p:nvPr/>
        </p:nvCxnSpPr>
        <p:spPr>
          <a:xfrm flipV="1">
            <a:off x="3515613" y="2287483"/>
            <a:ext cx="0" cy="3589154"/>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F538D21C-E68C-42F8-AC06-E3EFA9198AB6}"/>
              </a:ext>
            </a:extLst>
          </p:cNvPr>
          <p:cNvSpPr/>
          <p:nvPr/>
        </p:nvSpPr>
        <p:spPr>
          <a:xfrm>
            <a:off x="923103" y="2292430"/>
            <a:ext cx="2394255" cy="10887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a:extLst>
              <a:ext uri="{FF2B5EF4-FFF2-40B4-BE49-F238E27FC236}">
                <a16:creationId xmlns:a16="http://schemas.microsoft.com/office/drawing/2014/main" id="{32F5EEC3-9523-453C-AADE-8F84E684F09A}"/>
              </a:ext>
            </a:extLst>
          </p:cNvPr>
          <p:cNvSpPr/>
          <p:nvPr/>
        </p:nvSpPr>
        <p:spPr>
          <a:xfrm>
            <a:off x="923103" y="3592217"/>
            <a:ext cx="2394255" cy="10887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a:extLst>
              <a:ext uri="{FF2B5EF4-FFF2-40B4-BE49-F238E27FC236}">
                <a16:creationId xmlns:a16="http://schemas.microsoft.com/office/drawing/2014/main" id="{629ABA3A-7947-4706-BFBF-26200B6DBF35}"/>
              </a:ext>
            </a:extLst>
          </p:cNvPr>
          <p:cNvSpPr/>
          <p:nvPr/>
        </p:nvSpPr>
        <p:spPr>
          <a:xfrm>
            <a:off x="641446" y="6007655"/>
            <a:ext cx="2571654" cy="7741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a:extLst>
              <a:ext uri="{FF2B5EF4-FFF2-40B4-BE49-F238E27FC236}">
                <a16:creationId xmlns:a16="http://schemas.microsoft.com/office/drawing/2014/main" id="{B7A1066A-9503-4EC7-A234-67C133DFD8FD}"/>
              </a:ext>
            </a:extLst>
          </p:cNvPr>
          <p:cNvSpPr/>
          <p:nvPr/>
        </p:nvSpPr>
        <p:spPr>
          <a:xfrm>
            <a:off x="3626768" y="6007655"/>
            <a:ext cx="2037432" cy="6979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a:extLst>
              <a:ext uri="{FF2B5EF4-FFF2-40B4-BE49-F238E27FC236}">
                <a16:creationId xmlns:a16="http://schemas.microsoft.com/office/drawing/2014/main" id="{B1771058-9FF3-4467-88FF-5D872549B79C}"/>
              </a:ext>
            </a:extLst>
          </p:cNvPr>
          <p:cNvSpPr/>
          <p:nvPr/>
        </p:nvSpPr>
        <p:spPr>
          <a:xfrm>
            <a:off x="4008824" y="3584432"/>
            <a:ext cx="3979475" cy="8351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a:extLst>
              <a:ext uri="{FF2B5EF4-FFF2-40B4-BE49-F238E27FC236}">
                <a16:creationId xmlns:a16="http://schemas.microsoft.com/office/drawing/2014/main" id="{1A3E9A96-908F-4708-B9D1-B2E851CF1FB0}"/>
              </a:ext>
            </a:extLst>
          </p:cNvPr>
          <p:cNvSpPr/>
          <p:nvPr/>
        </p:nvSpPr>
        <p:spPr>
          <a:xfrm>
            <a:off x="3795097" y="357809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0" name="Rectangle 29">
            <a:extLst>
              <a:ext uri="{FF2B5EF4-FFF2-40B4-BE49-F238E27FC236}">
                <a16:creationId xmlns:a16="http://schemas.microsoft.com/office/drawing/2014/main" id="{20B999A2-79C1-4393-ADED-63DA8291F72A}"/>
              </a:ext>
            </a:extLst>
          </p:cNvPr>
          <p:cNvSpPr/>
          <p:nvPr/>
        </p:nvSpPr>
        <p:spPr>
          <a:xfrm>
            <a:off x="3781505" y="453944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1" name="Rectangle 30">
            <a:extLst>
              <a:ext uri="{FF2B5EF4-FFF2-40B4-BE49-F238E27FC236}">
                <a16:creationId xmlns:a16="http://schemas.microsoft.com/office/drawing/2014/main" id="{F1F77BFD-B6C6-4D8B-8282-4D6AE6A6FA7B}"/>
              </a:ext>
            </a:extLst>
          </p:cNvPr>
          <p:cNvSpPr/>
          <p:nvPr/>
        </p:nvSpPr>
        <p:spPr>
          <a:xfrm>
            <a:off x="4008824" y="4538976"/>
            <a:ext cx="3979475" cy="12649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a:extLst>
              <a:ext uri="{FF2B5EF4-FFF2-40B4-BE49-F238E27FC236}">
                <a16:creationId xmlns:a16="http://schemas.microsoft.com/office/drawing/2014/main" id="{699C154C-4E55-4D82-AEF1-1D29776366B8}"/>
              </a:ext>
            </a:extLst>
          </p:cNvPr>
          <p:cNvSpPr/>
          <p:nvPr/>
        </p:nvSpPr>
        <p:spPr>
          <a:xfrm>
            <a:off x="191832" y="84570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33" name="Rectangle 32">
            <a:extLst>
              <a:ext uri="{FF2B5EF4-FFF2-40B4-BE49-F238E27FC236}">
                <a16:creationId xmlns:a16="http://schemas.microsoft.com/office/drawing/2014/main" id="{757347F7-D01C-42A1-BF95-864601EE51C6}"/>
              </a:ext>
            </a:extLst>
          </p:cNvPr>
          <p:cNvSpPr/>
          <p:nvPr/>
        </p:nvSpPr>
        <p:spPr>
          <a:xfrm>
            <a:off x="3909961" y="255326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34" name="Rectangle 33">
            <a:extLst>
              <a:ext uri="{FF2B5EF4-FFF2-40B4-BE49-F238E27FC236}">
                <a16:creationId xmlns:a16="http://schemas.microsoft.com/office/drawing/2014/main" id="{57A87A17-CC59-45B2-8C2A-38CFBB440E36}"/>
              </a:ext>
            </a:extLst>
          </p:cNvPr>
          <p:cNvSpPr/>
          <p:nvPr/>
        </p:nvSpPr>
        <p:spPr>
          <a:xfrm>
            <a:off x="122329" y="485442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Tree>
    <p:extLst>
      <p:ext uri="{BB962C8B-B14F-4D97-AF65-F5344CB8AC3E}">
        <p14:creationId xmlns:p14="http://schemas.microsoft.com/office/powerpoint/2010/main" val="29526988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22" grpId="0" animBg="1"/>
      <p:bldP spid="23" grpId="0" animBg="1"/>
      <p:bldP spid="26" grpId="0" animBg="1"/>
      <p:bldP spid="27" grpId="0" animBg="1"/>
      <p:bldP spid="28"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 49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0715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0FB1B33-2FD1-4236-81D9-144CA81DB082}"/>
              </a:ext>
            </a:extLst>
          </p:cNvPr>
          <p:cNvSpPr/>
          <p:nvPr/>
        </p:nvSpPr>
        <p:spPr>
          <a:xfrm>
            <a:off x="1744980" y="3741420"/>
            <a:ext cx="480060" cy="281940"/>
          </a:xfrm>
          <a:custGeom>
            <a:avLst/>
            <a:gdLst>
              <a:gd name="connsiteX0" fmla="*/ 0 w 480060"/>
              <a:gd name="connsiteY0" fmla="*/ 281940 h 281940"/>
              <a:gd name="connsiteX1" fmla="*/ 7620 w 480060"/>
              <a:gd name="connsiteY1" fmla="*/ 0 h 281940"/>
              <a:gd name="connsiteX2" fmla="*/ 182880 w 480060"/>
              <a:gd name="connsiteY2" fmla="*/ 114300 h 281940"/>
              <a:gd name="connsiteX3" fmla="*/ 381000 w 480060"/>
              <a:gd name="connsiteY3" fmla="*/ 205740 h 281940"/>
              <a:gd name="connsiteX4" fmla="*/ 449580 w 480060"/>
              <a:gd name="connsiteY4" fmla="*/ 228600 h 281940"/>
              <a:gd name="connsiteX5" fmla="*/ 449580 w 480060"/>
              <a:gd name="connsiteY5" fmla="*/ 228600 h 281940"/>
              <a:gd name="connsiteX6" fmla="*/ 480060 w 480060"/>
              <a:gd name="connsiteY6" fmla="*/ 281940 h 281940"/>
              <a:gd name="connsiteX7" fmla="*/ 0 w 480060"/>
              <a:gd name="connsiteY7" fmla="*/ 281940 h 28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060" h="281940">
                <a:moveTo>
                  <a:pt x="0" y="281940"/>
                </a:moveTo>
                <a:lnTo>
                  <a:pt x="7620" y="0"/>
                </a:lnTo>
                <a:lnTo>
                  <a:pt x="182880" y="114300"/>
                </a:lnTo>
                <a:lnTo>
                  <a:pt x="381000" y="205740"/>
                </a:lnTo>
                <a:lnTo>
                  <a:pt x="449580" y="228600"/>
                </a:lnTo>
                <a:lnTo>
                  <a:pt x="449580" y="228600"/>
                </a:lnTo>
                <a:lnTo>
                  <a:pt x="480060" y="281940"/>
                </a:lnTo>
                <a:lnTo>
                  <a:pt x="0" y="2819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780CE81-0E00-4788-AB8A-E9CD3E9DE9C6}"/>
              </a:ext>
            </a:extLst>
          </p:cNvPr>
          <p:cNvGrpSpPr/>
          <p:nvPr/>
        </p:nvGrpSpPr>
        <p:grpSpPr>
          <a:xfrm>
            <a:off x="0" y="0"/>
            <a:ext cx="9143074" cy="599127"/>
            <a:chOff x="0" y="13335"/>
            <a:chExt cx="9144218" cy="599127"/>
          </a:xfrm>
        </p:grpSpPr>
        <mc:AlternateContent xmlns:mc="http://schemas.openxmlformats.org/markup-compatibility/2006">
          <mc:Choice xmlns:a14="http://schemas.microsoft.com/office/drawing/2010/main" Requires="a14">
            <p:sp>
              <p:nvSpPr>
                <p:cNvPr id="3" name="TextBox 32">
                  <a:extLst>
                    <a:ext uri="{FF2B5EF4-FFF2-40B4-BE49-F238E27FC236}">
                      <a16:creationId xmlns:a16="http://schemas.microsoft.com/office/drawing/2014/main" id="{24515EDE-97ED-448D-B799-CFC1D197A58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Missing </a:t>
                  </a:r>
                  <a14:m>
                    <m:oMath xmlns:m="http://schemas.openxmlformats.org/officeDocument/2006/math">
                      <m:r>
                        <a:rPr lang="en-GB" sz="3200" b="0" i="1" smtClean="0">
                          <a:latin typeface="Cambria Math" panose="02040503050406030204" pitchFamily="18" charset="0"/>
                        </a:rPr>
                        <m:t>𝜇</m:t>
                      </m:r>
                    </m:oMath>
                  </a14:m>
                  <a:r>
                    <a:rPr lang="en-GB" sz="3200" dirty="0"/>
                    <a:t> and </a:t>
                  </a:r>
                  <a14:m>
                    <m:oMath xmlns:m="http://schemas.openxmlformats.org/officeDocument/2006/math">
                      <m:r>
                        <a:rPr lang="en-GB" sz="3200" b="0" i="1" smtClean="0">
                          <a:latin typeface="Cambria Math" panose="02040503050406030204" pitchFamily="18" charset="0"/>
                        </a:rPr>
                        <m:t>𝜎</m:t>
                      </m:r>
                    </m:oMath>
                  </a14:m>
                  <a:endParaRPr lang="en-GB" sz="3200" dirty="0"/>
                </a:p>
              </p:txBody>
            </p:sp>
          </mc:Choice>
          <mc:Fallback>
            <p:sp>
              <p:nvSpPr>
                <p:cNvPr id="3" name="TextBox 32">
                  <a:extLst>
                    <a:ext uri="{FF2B5EF4-FFF2-40B4-BE49-F238E27FC236}">
                      <a16:creationId xmlns:a16="http://schemas.microsoft.com/office/drawing/2014/main" id="{24515EDE-97ED-448D-B799-CFC1D197A58A}"/>
                    </a:ext>
                  </a:extLst>
                </p:cNvPr>
                <p:cNvSpPr txBox="1">
                  <a:spLocks noRot="1" noChangeAspect="1" noMove="1" noResize="1" noEditPoints="1" noAdjustHandles="1" noChangeArrowheads="1" noChangeShapeType="1" noTextEdit="1"/>
                </p:cNvSpPr>
                <p:nvPr/>
              </p:nvSpPr>
              <p:spPr>
                <a:xfrm>
                  <a:off x="0" y="13335"/>
                  <a:ext cx="9144000" cy="599127"/>
                </a:xfrm>
                <a:prstGeom prst="rect">
                  <a:avLst/>
                </a:prstGeom>
                <a:blipFill>
                  <a:blip r:embed="rId2"/>
                  <a:stretch>
                    <a:fillRect t="-12245" b="-31633"/>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BF3DA599-7571-4CBA-9751-4E9BA5F8CC4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B511C99-35D5-42E9-BB03-20290BFCFF3C}"/>
                  </a:ext>
                </a:extLst>
              </p:cNvPr>
              <p:cNvSpPr txBox="1"/>
              <p:nvPr/>
            </p:nvSpPr>
            <p:spPr>
              <a:xfrm>
                <a:off x="323528" y="743620"/>
                <a:ext cx="8280920" cy="1200329"/>
              </a:xfrm>
              <a:prstGeom prst="rect">
                <a:avLst/>
              </a:prstGeom>
              <a:noFill/>
            </p:spPr>
            <p:txBody>
              <a:bodyPr wrap="square" rtlCol="0">
                <a:spAutoFit/>
              </a:bodyPr>
              <a:lstStyle/>
              <a:p>
                <a:r>
                  <a:rPr lang="en-GB" dirty="0"/>
                  <a:t>In the last section, you may have thought, “what’s the point of standardising to </a:t>
                </a:r>
                <a14:m>
                  <m:oMath xmlns:m="http://schemas.openxmlformats.org/officeDocument/2006/math">
                    <m:r>
                      <a:rPr lang="en-GB" b="0" i="1" smtClean="0">
                        <a:latin typeface="Cambria Math" panose="02040503050406030204" pitchFamily="18" charset="0"/>
                      </a:rPr>
                      <m:t>𝑍</m:t>
                    </m:r>
                  </m:oMath>
                </a14:m>
                <a:r>
                  <a:rPr lang="en-GB" dirty="0"/>
                  <a:t> when I can just use the DISTRIBUTION mode on my calculator?”</a:t>
                </a:r>
              </a:p>
              <a:p>
                <a:r>
                  <a:rPr lang="en-GB" dirty="0"/>
                  <a:t>Fair point, but both forward and reverse normal lookups on the calculator </a:t>
                </a:r>
                <a:r>
                  <a:rPr lang="en-GB" b="1" dirty="0"/>
                  <a:t>required you to specify </a:t>
                </a:r>
                <a14:m>
                  <m:oMath xmlns:m="http://schemas.openxmlformats.org/officeDocument/2006/math">
                    <m:r>
                      <a:rPr lang="en-GB" b="1" i="1" smtClean="0">
                        <a:latin typeface="Cambria Math" panose="02040503050406030204" pitchFamily="18" charset="0"/>
                      </a:rPr>
                      <m:t>𝝁</m:t>
                    </m:r>
                  </m:oMath>
                </a14:m>
                <a:r>
                  <a:rPr lang="en-GB" b="1" dirty="0"/>
                  <a:t> and </a:t>
                </a:r>
                <a14:m>
                  <m:oMath xmlns:m="http://schemas.openxmlformats.org/officeDocument/2006/math">
                    <m:r>
                      <a:rPr lang="en-GB" b="1" i="1" smtClean="0">
                        <a:latin typeface="Cambria Math" panose="02040503050406030204" pitchFamily="18" charset="0"/>
                      </a:rPr>
                      <m:t>𝝈</m:t>
                    </m:r>
                  </m:oMath>
                </a14:m>
                <a:r>
                  <a:rPr lang="en-GB" b="1" dirty="0"/>
                  <a:t>.</a:t>
                </a:r>
              </a:p>
            </p:txBody>
          </p:sp>
        </mc:Choice>
        <mc:Fallback>
          <p:sp>
            <p:nvSpPr>
              <p:cNvPr id="5" name="TextBox 4">
                <a:extLst>
                  <a:ext uri="{FF2B5EF4-FFF2-40B4-BE49-F238E27FC236}">
                    <a16:creationId xmlns:a16="http://schemas.microsoft.com/office/drawing/2014/main" id="{5B511C99-35D5-42E9-BB03-20290BFCFF3C}"/>
                  </a:ext>
                </a:extLst>
              </p:cNvPr>
              <p:cNvSpPr txBox="1">
                <a:spLocks noRot="1" noChangeAspect="1" noMove="1" noResize="1" noEditPoints="1" noAdjustHandles="1" noChangeArrowheads="1" noChangeShapeType="1" noTextEdit="1"/>
              </p:cNvSpPr>
              <p:nvPr/>
            </p:nvSpPr>
            <p:spPr>
              <a:xfrm>
                <a:off x="323528" y="743620"/>
                <a:ext cx="8280920" cy="1200329"/>
              </a:xfrm>
              <a:prstGeom prst="rect">
                <a:avLst/>
              </a:prstGeom>
              <a:blipFill>
                <a:blip r:embed="rId3"/>
                <a:stretch>
                  <a:fillRect l="-589" t="-3046" r="-1178" b="-710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795A073-3789-40D4-8E6B-8BF4DE28DEE6}"/>
                  </a:ext>
                </a:extLst>
              </p:cNvPr>
              <p:cNvSpPr txBox="1"/>
              <p:nvPr/>
            </p:nvSpPr>
            <p:spPr>
              <a:xfrm>
                <a:off x="422424" y="2342442"/>
                <a:ext cx="733482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0" dirty="0"/>
                  <a:t>[Textbook]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sup>
                        </m:sSup>
                      </m:e>
                    </m:d>
                  </m:oMath>
                </a14:m>
                <a:r>
                  <a:rPr lang="en-GB" dirty="0"/>
                  <a:t>. Given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&gt;20</m:t>
                        </m:r>
                      </m:e>
                    </m:d>
                    <m:r>
                      <a:rPr lang="en-GB" b="0" i="1" smtClean="0">
                        <a:latin typeface="Cambria Math" panose="02040503050406030204" pitchFamily="18" charset="0"/>
                      </a:rPr>
                      <m:t>=0.2</m:t>
                    </m:r>
                  </m:oMath>
                </a14:m>
                <a:r>
                  <a:rPr lang="en-GB" dirty="0"/>
                  <a:t>, find the value of </a:t>
                </a:r>
                <a14:m>
                  <m:oMath xmlns:m="http://schemas.openxmlformats.org/officeDocument/2006/math">
                    <m:r>
                      <a:rPr lang="en-GB" b="0" i="1" smtClean="0">
                        <a:latin typeface="Cambria Math" panose="02040503050406030204" pitchFamily="18" charset="0"/>
                      </a:rPr>
                      <m:t>𝜇</m:t>
                    </m:r>
                  </m:oMath>
                </a14:m>
                <a:r>
                  <a:rPr lang="en-GB" dirty="0"/>
                  <a:t>.</a:t>
                </a:r>
              </a:p>
            </p:txBody>
          </p:sp>
        </mc:Choice>
        <mc:Fallback>
          <p:sp>
            <p:nvSpPr>
              <p:cNvPr id="6" name="TextBox 5">
                <a:extLst>
                  <a:ext uri="{FF2B5EF4-FFF2-40B4-BE49-F238E27FC236}">
                    <a16:creationId xmlns:a16="http://schemas.microsoft.com/office/drawing/2014/main" id="{7795A073-3789-40D4-8E6B-8BF4DE28DEE6}"/>
                  </a:ext>
                </a:extLst>
              </p:cNvPr>
              <p:cNvSpPr txBox="1">
                <a:spLocks noRot="1" noChangeAspect="1" noMove="1" noResize="1" noEditPoints="1" noAdjustHandles="1" noChangeArrowheads="1" noChangeShapeType="1" noTextEdit="1"/>
              </p:cNvSpPr>
              <p:nvPr/>
            </p:nvSpPr>
            <p:spPr>
              <a:xfrm>
                <a:off x="422424" y="2342442"/>
                <a:ext cx="7334820" cy="369332"/>
              </a:xfrm>
              <a:prstGeom prst="rect">
                <a:avLst/>
              </a:prstGeom>
              <a:blipFill>
                <a:blip r:embed="rId4"/>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09A5F00-1A69-4718-BBD3-3BC99831A87C}"/>
                  </a:ext>
                </a:extLst>
              </p:cNvPr>
              <p:cNvSpPr txBox="1"/>
              <p:nvPr/>
            </p:nvSpPr>
            <p:spPr>
              <a:xfrm>
                <a:off x="2451512" y="2910840"/>
                <a:ext cx="2400900" cy="11667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&gt;20</m:t>
                          </m:r>
                        </m:e>
                      </m:d>
                      <m:r>
                        <a:rPr lang="en-GB" b="0" i="1" smtClean="0">
                          <a:latin typeface="Cambria Math" panose="02040503050406030204" pitchFamily="18" charset="0"/>
                        </a:rPr>
                        <m:t>=0.2</m:t>
                      </m:r>
                    </m:oMath>
                    <m:oMath xmlns:m="http://schemas.openxmlformats.org/officeDocument/2006/math">
                      <m:r>
                        <a:rPr lang="en-GB" b="0" i="1" smtClean="0">
                          <a:latin typeface="Cambria Math" panose="02040503050406030204" pitchFamily="18" charset="0"/>
                        </a:rPr>
                        <m:t>0.8416=</m:t>
                      </m:r>
                      <m:f>
                        <m:fPr>
                          <m:ctrlPr>
                            <a:rPr lang="en-GB" b="0" i="1" smtClean="0">
                              <a:latin typeface="Cambria Math" panose="02040503050406030204" pitchFamily="18" charset="0"/>
                            </a:rPr>
                          </m:ctrlPr>
                        </m:fPr>
                        <m:num>
                          <m:r>
                            <a:rPr lang="en-GB" b="0" i="1" smtClean="0">
                              <a:latin typeface="Cambria Math" panose="02040503050406030204" pitchFamily="18" charset="0"/>
                            </a:rPr>
                            <m:t>20−</m:t>
                          </m:r>
                          <m:r>
                            <a:rPr lang="en-GB" b="0" i="1" smtClean="0">
                              <a:latin typeface="Cambria Math" panose="02040503050406030204" pitchFamily="18" charset="0"/>
                            </a:rPr>
                            <m:t>𝜇</m:t>
                          </m:r>
                        </m:num>
                        <m:den>
                          <m:r>
                            <a:rPr lang="en-GB" b="0" i="1" smtClean="0">
                              <a:latin typeface="Cambria Math" panose="02040503050406030204" pitchFamily="18" charset="0"/>
                            </a:rPr>
                            <m:t>3</m:t>
                          </m:r>
                        </m:den>
                      </m:f>
                    </m:oMath>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=17.5 (3</m:t>
                      </m:r>
                      <m:r>
                        <a:rPr lang="en-GB" b="0" i="1" smtClean="0">
                          <a:latin typeface="Cambria Math" panose="02040503050406030204" pitchFamily="18" charset="0"/>
                        </a:rPr>
                        <m:t>𝑠𝑓</m:t>
                      </m:r>
                      <m:r>
                        <a:rPr lang="en-GB" b="0" i="1" smtClean="0">
                          <a:latin typeface="Cambria Math" panose="02040503050406030204" pitchFamily="18" charset="0"/>
                        </a:rPr>
                        <m:t>)</m:t>
                      </m:r>
                    </m:oMath>
                  </m:oMathPara>
                </a14:m>
                <a:endParaRPr lang="en-GB" dirty="0"/>
              </a:p>
            </p:txBody>
          </p:sp>
        </mc:Choice>
        <mc:Fallback>
          <p:sp>
            <p:nvSpPr>
              <p:cNvPr id="7" name="TextBox 6">
                <a:extLst>
                  <a:ext uri="{FF2B5EF4-FFF2-40B4-BE49-F238E27FC236}">
                    <a16:creationId xmlns:a16="http://schemas.microsoft.com/office/drawing/2014/main" id="{A09A5F00-1A69-4718-BBD3-3BC99831A87C}"/>
                  </a:ext>
                </a:extLst>
              </p:cNvPr>
              <p:cNvSpPr txBox="1">
                <a:spLocks noRot="1" noChangeAspect="1" noMove="1" noResize="1" noEditPoints="1" noAdjustHandles="1" noChangeArrowheads="1" noChangeShapeType="1" noTextEdit="1"/>
              </p:cNvSpPr>
              <p:nvPr/>
            </p:nvSpPr>
            <p:spPr>
              <a:xfrm>
                <a:off x="2451512" y="2910840"/>
                <a:ext cx="2400900" cy="1166730"/>
              </a:xfrm>
              <a:prstGeom prst="rect">
                <a:avLst/>
              </a:prstGeom>
              <a:blipFill>
                <a:blip r:embed="rId5"/>
                <a:stretch>
                  <a:fillRect b="-3665"/>
                </a:stretch>
              </a:blipFill>
            </p:spPr>
            <p:txBody>
              <a:bodyPr/>
              <a:lstStyle/>
              <a:p>
                <a:r>
                  <a:rPr lang="en-GB">
                    <a:noFill/>
                  </a:rPr>
                  <a:t> </a:t>
                </a:r>
              </a:p>
            </p:txBody>
          </p:sp>
        </mc:Fallback>
      </mc:AlternateContent>
      <p:grpSp>
        <p:nvGrpSpPr>
          <p:cNvPr id="9" name="Group 8">
            <a:extLst>
              <a:ext uri="{FF2B5EF4-FFF2-40B4-BE49-F238E27FC236}">
                <a16:creationId xmlns:a16="http://schemas.microsoft.com/office/drawing/2014/main" id="{1ED9FD99-BD07-47C0-BBD5-E826DAEB9358}"/>
              </a:ext>
            </a:extLst>
          </p:cNvPr>
          <p:cNvGrpSpPr/>
          <p:nvPr/>
        </p:nvGrpSpPr>
        <p:grpSpPr>
          <a:xfrm>
            <a:off x="613779" y="2960756"/>
            <a:ext cx="1699086" cy="1347779"/>
            <a:chOff x="5139864" y="4548503"/>
            <a:chExt cx="2653556" cy="2028581"/>
          </a:xfrm>
        </p:grpSpPr>
        <p:cxnSp>
          <p:nvCxnSpPr>
            <p:cNvPr id="10" name="Straight Arrow Connector 9">
              <a:extLst>
                <a:ext uri="{FF2B5EF4-FFF2-40B4-BE49-F238E27FC236}">
                  <a16:creationId xmlns:a16="http://schemas.microsoft.com/office/drawing/2014/main" id="{00933AE8-5959-4EA9-8611-E9A67AE2D98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Freeform: Shape 32">
              <a:extLst>
                <a:ext uri="{FF2B5EF4-FFF2-40B4-BE49-F238E27FC236}">
                  <a16:creationId xmlns:a16="http://schemas.microsoft.com/office/drawing/2014/main" id="{A1494CAA-9840-41FA-8EE0-BD478FCD2152}"/>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7665A9A0-6BC7-4F87-BAD6-0C7F24B48577}"/>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132288E-4DE6-4A59-9116-C924BF3F042E}"/>
                    </a:ext>
                  </a:extLst>
                </p:cNvPr>
                <p:cNvSpPr txBox="1"/>
                <p:nvPr/>
              </p:nvSpPr>
              <p:spPr>
                <a:xfrm>
                  <a:off x="6005523" y="6144209"/>
                  <a:ext cx="834363" cy="41691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𝜇</m:t>
                        </m:r>
                      </m:oMath>
                    </m:oMathPara>
                  </a14:m>
                  <a:endParaRPr lang="en-GB" sz="1200" dirty="0"/>
                </a:p>
              </p:txBody>
            </p:sp>
          </mc:Choice>
          <mc:Fallback>
            <p:sp>
              <p:nvSpPr>
                <p:cNvPr id="13" name="TextBox 12">
                  <a:extLst>
                    <a:ext uri="{FF2B5EF4-FFF2-40B4-BE49-F238E27FC236}">
                      <a16:creationId xmlns:a16="http://schemas.microsoft.com/office/drawing/2014/main" id="{C132288E-4DE6-4A59-9116-C924BF3F042E}"/>
                    </a:ext>
                  </a:extLst>
                </p:cNvPr>
                <p:cNvSpPr txBox="1">
                  <a:spLocks noRot="1" noChangeAspect="1" noMove="1" noResize="1" noEditPoints="1" noAdjustHandles="1" noChangeArrowheads="1" noChangeShapeType="1" noTextEdit="1"/>
                </p:cNvSpPr>
                <p:nvPr/>
              </p:nvSpPr>
              <p:spPr>
                <a:xfrm>
                  <a:off x="6005523" y="6144209"/>
                  <a:ext cx="834363" cy="41691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9B3AAECF-2879-46FC-858B-86CBD2EEF58F}"/>
                    </a:ext>
                  </a:extLst>
                </p:cNvPr>
                <p:cNvSpPr txBox="1"/>
                <p:nvPr/>
              </p:nvSpPr>
              <p:spPr>
                <a:xfrm>
                  <a:off x="6502081" y="6160165"/>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20</m:t>
                        </m:r>
                      </m:oMath>
                    </m:oMathPara>
                  </a14:m>
                  <a:endParaRPr lang="en-GB" sz="1200" dirty="0"/>
                </a:p>
              </p:txBody>
            </p:sp>
          </mc:Choice>
          <mc:Fallback>
            <p:sp>
              <p:nvSpPr>
                <p:cNvPr id="15" name="TextBox 14">
                  <a:extLst>
                    <a:ext uri="{FF2B5EF4-FFF2-40B4-BE49-F238E27FC236}">
                      <a16:creationId xmlns:a16="http://schemas.microsoft.com/office/drawing/2014/main" id="{9B3AAECF-2879-46FC-858B-86CBD2EEF58F}"/>
                    </a:ext>
                  </a:extLst>
                </p:cNvPr>
                <p:cNvSpPr txBox="1">
                  <a:spLocks noRot="1" noChangeAspect="1" noMove="1" noResize="1" noEditPoints="1" noAdjustHandles="1" noChangeArrowheads="1" noChangeShapeType="1" noTextEdit="1"/>
                </p:cNvSpPr>
                <p:nvPr/>
              </p:nvSpPr>
              <p:spPr>
                <a:xfrm>
                  <a:off x="6502081" y="6160165"/>
                  <a:ext cx="834363" cy="416919"/>
                </a:xfrm>
                <a:prstGeom prst="rect">
                  <a:avLst/>
                </a:prstGeom>
                <a:blipFill>
                  <a:blip r:embed="rId7"/>
                  <a:stretch>
                    <a:fillRect/>
                  </a:stretch>
                </a:blipFill>
              </p:spPr>
              <p:txBody>
                <a:bodyPr/>
                <a:lstStyle/>
                <a:p>
                  <a:r>
                    <a:rPr lang="en-GB">
                      <a:noFill/>
                    </a:rPr>
                    <a:t> </a:t>
                  </a:r>
                </a:p>
              </p:txBody>
            </p:sp>
          </mc:Fallback>
        </mc:AlternateContent>
      </p:grpSp>
      <p:pic>
        <p:nvPicPr>
          <p:cNvPr id="19" name="Picture 18">
            <a:extLst>
              <a:ext uri="{FF2B5EF4-FFF2-40B4-BE49-F238E27FC236}">
                <a16:creationId xmlns:a16="http://schemas.microsoft.com/office/drawing/2014/main" id="{7FBD8286-361F-416C-BB5A-8FE2C1D9CD7B}"/>
              </a:ext>
            </a:extLst>
          </p:cNvPr>
          <p:cNvPicPr>
            <a:picLocks noChangeAspect="1"/>
          </p:cNvPicPr>
          <p:nvPr/>
        </p:nvPicPr>
        <p:blipFill>
          <a:blip r:embed="rId8"/>
          <a:stretch>
            <a:fillRect/>
          </a:stretch>
        </p:blipFill>
        <p:spPr>
          <a:xfrm>
            <a:off x="6806213" y="2753674"/>
            <a:ext cx="2337787" cy="1478152"/>
          </a:xfrm>
          <a:prstGeom prst="rect">
            <a:avLst/>
          </a:prstGeom>
        </p:spPr>
      </p:pic>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66BAB2E5-0687-458A-BEC1-5998469A0B63}"/>
                  </a:ext>
                </a:extLst>
              </p:cNvPr>
              <p:cNvSpPr txBox="1"/>
              <p:nvPr/>
            </p:nvSpPr>
            <p:spPr>
              <a:xfrm>
                <a:off x="6719312" y="4306956"/>
                <a:ext cx="2308304" cy="233724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The method here is exactly the same as before:</a:t>
                </a:r>
              </a:p>
              <a:p>
                <a:r>
                  <a:rPr lang="en-GB" sz="1400" dirty="0"/>
                  <a:t>1. Using a sketch, determine whether you’re expecting a positive or negative </a:t>
                </a:r>
                <a14:m>
                  <m:oMath xmlns:m="http://schemas.openxmlformats.org/officeDocument/2006/math">
                    <m:r>
                      <a:rPr lang="en-GB" sz="1400" b="0" i="1" smtClean="0">
                        <a:latin typeface="Cambria Math" panose="02040503050406030204" pitchFamily="18" charset="0"/>
                      </a:rPr>
                      <m:t>𝑧</m:t>
                    </m:r>
                  </m:oMath>
                </a14:m>
                <a:r>
                  <a:rPr lang="en-GB" sz="1400" dirty="0"/>
                  <a:t> value.</a:t>
                </a:r>
              </a:p>
              <a:p>
                <a:r>
                  <a:rPr lang="en-GB" sz="1400" dirty="0"/>
                  <a:t>2. Look up </a:t>
                </a:r>
                <a14:m>
                  <m:oMath xmlns:m="http://schemas.openxmlformats.org/officeDocument/2006/math">
                    <m:r>
                      <a:rPr lang="en-GB" sz="1400" b="0" i="1" smtClean="0">
                        <a:latin typeface="Cambria Math" panose="02040503050406030204" pitchFamily="18" charset="0"/>
                      </a:rPr>
                      <m:t>𝑧</m:t>
                    </m:r>
                  </m:oMath>
                </a14:m>
                <a:r>
                  <a:rPr lang="en-GB" sz="1400" dirty="0"/>
                  <a:t> value, using tables if you can (otherwise your calculator). Make negative if in bottom half.</a:t>
                </a:r>
              </a:p>
              <a:p>
                <a:r>
                  <a:rPr lang="en-GB" sz="1400" dirty="0"/>
                  <a:t>3. Use </a:t>
                </a:r>
                <a14:m>
                  <m:oMath xmlns:m="http://schemas.openxmlformats.org/officeDocument/2006/math">
                    <m:r>
                      <a:rPr lang="en-GB" sz="1400" b="0" i="1" smtClean="0">
                        <a:latin typeface="Cambria Math" panose="02040503050406030204" pitchFamily="18" charset="0"/>
                      </a:rPr>
                      <m:t>𝑍</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𝜇</m:t>
                        </m:r>
                      </m:num>
                      <m:den>
                        <m:r>
                          <a:rPr lang="en-GB" sz="1400" b="0" i="1" smtClean="0">
                            <a:latin typeface="Cambria Math" panose="02040503050406030204" pitchFamily="18" charset="0"/>
                          </a:rPr>
                          <m:t>𝜎</m:t>
                        </m:r>
                      </m:den>
                    </m:f>
                  </m:oMath>
                </a14:m>
                <a:endParaRPr lang="en-GB" sz="1400" dirty="0"/>
              </a:p>
            </p:txBody>
          </p:sp>
        </mc:Choice>
        <mc:Fallback>
          <p:sp>
            <p:nvSpPr>
              <p:cNvPr id="20" name="TextBox 19">
                <a:extLst>
                  <a:ext uri="{FF2B5EF4-FFF2-40B4-BE49-F238E27FC236}">
                    <a16:creationId xmlns:a16="http://schemas.microsoft.com/office/drawing/2014/main" id="{66BAB2E5-0687-458A-BEC1-5998469A0B63}"/>
                  </a:ext>
                </a:extLst>
              </p:cNvPr>
              <p:cNvSpPr txBox="1">
                <a:spLocks noRot="1" noChangeAspect="1" noMove="1" noResize="1" noEditPoints="1" noAdjustHandles="1" noChangeArrowheads="1" noChangeShapeType="1" noTextEdit="1"/>
              </p:cNvSpPr>
              <p:nvPr/>
            </p:nvSpPr>
            <p:spPr>
              <a:xfrm>
                <a:off x="6719312" y="4306956"/>
                <a:ext cx="2308304" cy="2337243"/>
              </a:xfrm>
              <a:prstGeom prst="rect">
                <a:avLst/>
              </a:prstGeom>
              <a:blipFill>
                <a:blip r:embed="rId9"/>
                <a:stretch>
                  <a:fillRect l="-261"/>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258B6F9C-4C91-4C63-85FC-3FDD2D14CCFE}"/>
              </a:ext>
            </a:extLst>
          </p:cNvPr>
          <p:cNvSpPr txBox="1"/>
          <p:nvPr/>
        </p:nvSpPr>
        <p:spPr>
          <a:xfrm>
            <a:off x="1683677" y="3799304"/>
            <a:ext cx="652771" cy="276999"/>
          </a:xfrm>
          <a:prstGeom prst="rect">
            <a:avLst/>
          </a:prstGeom>
          <a:noFill/>
        </p:spPr>
        <p:txBody>
          <a:bodyPr wrap="square" rtlCol="0">
            <a:spAutoFit/>
          </a:bodyPr>
          <a:lstStyle/>
          <a:p>
            <a:r>
              <a:rPr lang="en-GB" sz="1200" dirty="0">
                <a:solidFill>
                  <a:schemeClr val="bg1"/>
                </a:solidFill>
              </a:rPr>
              <a:t>0.2</a:t>
            </a: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739FD241-D35B-40D4-B58C-C602BA6CF418}"/>
                  </a:ext>
                </a:extLst>
              </p:cNvPr>
              <p:cNvSpPr txBox="1"/>
              <p:nvPr/>
            </p:nvSpPr>
            <p:spPr>
              <a:xfrm>
                <a:off x="422424" y="4464559"/>
                <a:ext cx="5949776"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0" dirty="0"/>
                  <a:t>[Textbook] A machine makes metal sheets with width, </a:t>
                </a:r>
                <a14:m>
                  <m:oMath xmlns:m="http://schemas.openxmlformats.org/officeDocument/2006/math">
                    <m:r>
                      <a:rPr lang="en-GB" sz="1600" b="0" i="1" smtClean="0">
                        <a:latin typeface="Cambria Math" panose="02040503050406030204" pitchFamily="18" charset="0"/>
                      </a:rPr>
                      <m:t>𝑋</m:t>
                    </m:r>
                  </m:oMath>
                </a14:m>
                <a:r>
                  <a:rPr lang="en-GB" sz="1600" dirty="0"/>
                  <a:t> cm, modelled as a normal distribution such that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𝑁</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50,</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𝜎</m:t>
                            </m:r>
                          </m:e>
                          <m:sup>
                            <m:r>
                              <a:rPr lang="en-GB" sz="1600" b="0" i="1" smtClean="0">
                                <a:latin typeface="Cambria Math" panose="02040503050406030204" pitchFamily="18" charset="0"/>
                              </a:rPr>
                              <m:t>2</m:t>
                            </m:r>
                          </m:sup>
                        </m:sSup>
                      </m:e>
                    </m:d>
                  </m:oMath>
                </a14:m>
                <a:r>
                  <a:rPr lang="en-GB" sz="1600" dirty="0"/>
                  <a:t>.</a:t>
                </a:r>
              </a:p>
              <a:p>
                <a:pPr marL="342900" indent="-342900">
                  <a:buAutoNum type="alphaLcParenBoth"/>
                </a:pPr>
                <a:r>
                  <a:rPr lang="en-GB" sz="1600" dirty="0"/>
                  <a:t>Given that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&lt;46</m:t>
                        </m:r>
                      </m:e>
                    </m:d>
                    <m:r>
                      <a:rPr lang="en-GB" sz="1600" b="0" i="1" smtClean="0">
                        <a:latin typeface="Cambria Math" panose="02040503050406030204" pitchFamily="18" charset="0"/>
                      </a:rPr>
                      <m:t>=0.2119</m:t>
                    </m:r>
                  </m:oMath>
                </a14:m>
                <a:r>
                  <a:rPr lang="en-GB" sz="1600" dirty="0"/>
                  <a:t>, find the value of </a:t>
                </a:r>
                <a14:m>
                  <m:oMath xmlns:m="http://schemas.openxmlformats.org/officeDocument/2006/math">
                    <m:r>
                      <a:rPr lang="en-GB" sz="1600" b="0" i="1" smtClean="0">
                        <a:latin typeface="Cambria Math" panose="02040503050406030204" pitchFamily="18" charset="0"/>
                      </a:rPr>
                      <m:t>𝜎</m:t>
                    </m:r>
                  </m:oMath>
                </a14:m>
                <a:r>
                  <a:rPr lang="en-GB" sz="1600" dirty="0"/>
                  <a:t>.</a:t>
                </a:r>
              </a:p>
              <a:p>
                <a:pPr marL="342900" indent="-342900">
                  <a:buAutoNum type="alphaLcParenBoth"/>
                </a:pPr>
                <a:r>
                  <a:rPr lang="en-GB" sz="1600" dirty="0"/>
                  <a:t>Find the 90</a:t>
                </a:r>
                <a:r>
                  <a:rPr lang="en-GB" sz="1600" baseline="30000" dirty="0"/>
                  <a:t>th</a:t>
                </a:r>
                <a:r>
                  <a:rPr lang="en-GB" sz="1600" dirty="0"/>
                  <a:t> percentile of the widths.</a:t>
                </a:r>
              </a:p>
            </p:txBody>
          </p:sp>
        </mc:Choice>
        <mc:Fallback>
          <p:sp>
            <p:nvSpPr>
              <p:cNvPr id="22" name="TextBox 21">
                <a:extLst>
                  <a:ext uri="{FF2B5EF4-FFF2-40B4-BE49-F238E27FC236}">
                    <a16:creationId xmlns:a16="http://schemas.microsoft.com/office/drawing/2014/main" id="{739FD241-D35B-40D4-B58C-C602BA6CF418}"/>
                  </a:ext>
                </a:extLst>
              </p:cNvPr>
              <p:cNvSpPr txBox="1">
                <a:spLocks noRot="1" noChangeAspect="1" noMove="1" noResize="1" noEditPoints="1" noAdjustHandles="1" noChangeArrowheads="1" noChangeShapeType="1" noTextEdit="1"/>
              </p:cNvSpPr>
              <p:nvPr/>
            </p:nvSpPr>
            <p:spPr>
              <a:xfrm>
                <a:off x="422424" y="4464559"/>
                <a:ext cx="5949776" cy="1077218"/>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D935D250-72DF-470A-894C-E1B366E95756}"/>
                  </a:ext>
                </a:extLst>
              </p:cNvPr>
              <p:cNvSpPr txBox="1"/>
              <p:nvPr/>
            </p:nvSpPr>
            <p:spPr>
              <a:xfrm>
                <a:off x="2390676" y="5589055"/>
                <a:ext cx="1851124" cy="9323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&lt;46</m:t>
                          </m:r>
                        </m:e>
                      </m:d>
                      <m:r>
                        <a:rPr lang="en-GB" sz="1400" b="0" i="1" smtClean="0">
                          <a:latin typeface="Cambria Math" panose="02040503050406030204" pitchFamily="18" charset="0"/>
                        </a:rPr>
                        <m:t>=0.2119</m:t>
                      </m:r>
                    </m:oMath>
                    <m:oMath xmlns:m="http://schemas.openxmlformats.org/officeDocument/2006/math">
                      <m:r>
                        <a:rPr lang="en-GB" sz="1400" b="0" i="1" smtClean="0">
                          <a:latin typeface="Cambria Math" panose="02040503050406030204" pitchFamily="18" charset="0"/>
                        </a:rPr>
                        <m:t>−0.80=</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46−50</m:t>
                          </m:r>
                        </m:num>
                        <m:den>
                          <m:r>
                            <a:rPr lang="en-GB" sz="1400" b="0" i="1" smtClean="0">
                              <a:latin typeface="Cambria Math" panose="02040503050406030204" pitchFamily="18" charset="0"/>
                            </a:rPr>
                            <m:t>𝜎</m:t>
                          </m:r>
                        </m:den>
                      </m:f>
                    </m:oMath>
                    <m:oMath xmlns:m="http://schemas.openxmlformats.org/officeDocument/2006/math">
                      <m:r>
                        <a:rPr lang="en-GB" sz="1400" b="0" i="1" smtClean="0">
                          <a:latin typeface="Cambria Math" panose="02040503050406030204" pitchFamily="18" charset="0"/>
                        </a:rPr>
                        <m:t>𝜎</m:t>
                      </m:r>
                      <m:r>
                        <a:rPr lang="en-GB" sz="1400" b="0" i="1" smtClean="0">
                          <a:latin typeface="Cambria Math" panose="02040503050406030204" pitchFamily="18" charset="0"/>
                        </a:rPr>
                        <m:t>=5</m:t>
                      </m:r>
                    </m:oMath>
                  </m:oMathPara>
                </a14:m>
                <a:endParaRPr lang="en-GB" sz="1400" dirty="0"/>
              </a:p>
            </p:txBody>
          </p:sp>
        </mc:Choice>
        <mc:Fallback>
          <p:sp>
            <p:nvSpPr>
              <p:cNvPr id="23" name="TextBox 22">
                <a:extLst>
                  <a:ext uri="{FF2B5EF4-FFF2-40B4-BE49-F238E27FC236}">
                    <a16:creationId xmlns:a16="http://schemas.microsoft.com/office/drawing/2014/main" id="{D935D250-72DF-470A-894C-E1B366E95756}"/>
                  </a:ext>
                </a:extLst>
              </p:cNvPr>
              <p:cNvSpPr txBox="1">
                <a:spLocks noRot="1" noChangeAspect="1" noMove="1" noResize="1" noEditPoints="1" noAdjustHandles="1" noChangeArrowheads="1" noChangeShapeType="1" noTextEdit="1"/>
              </p:cNvSpPr>
              <p:nvPr/>
            </p:nvSpPr>
            <p:spPr>
              <a:xfrm>
                <a:off x="2390676" y="5589055"/>
                <a:ext cx="1851124" cy="932307"/>
              </a:xfrm>
              <a:prstGeom prst="rect">
                <a:avLst/>
              </a:prstGeom>
              <a:blipFill>
                <a:blip r:embed="rId11"/>
                <a:stretch>
                  <a:fillRect/>
                </a:stretch>
              </a:blipFill>
            </p:spPr>
            <p:txBody>
              <a:bodyPr/>
              <a:lstStyle/>
              <a:p>
                <a:r>
                  <a:rPr lang="en-GB">
                    <a:noFill/>
                  </a:rPr>
                  <a:t> </a:t>
                </a:r>
              </a:p>
            </p:txBody>
          </p:sp>
        </mc:Fallback>
      </mc:AlternateContent>
      <p:sp>
        <p:nvSpPr>
          <p:cNvPr id="24" name="Freeform: Shape 23">
            <a:extLst>
              <a:ext uri="{FF2B5EF4-FFF2-40B4-BE49-F238E27FC236}">
                <a16:creationId xmlns:a16="http://schemas.microsoft.com/office/drawing/2014/main" id="{6BB89223-B03C-48C2-9C4F-6BE84D94D600}"/>
              </a:ext>
            </a:extLst>
          </p:cNvPr>
          <p:cNvSpPr/>
          <p:nvPr/>
        </p:nvSpPr>
        <p:spPr>
          <a:xfrm flipH="1">
            <a:off x="391856" y="6315015"/>
            <a:ext cx="389194" cy="281940"/>
          </a:xfrm>
          <a:custGeom>
            <a:avLst/>
            <a:gdLst>
              <a:gd name="connsiteX0" fmla="*/ 0 w 480060"/>
              <a:gd name="connsiteY0" fmla="*/ 281940 h 281940"/>
              <a:gd name="connsiteX1" fmla="*/ 7620 w 480060"/>
              <a:gd name="connsiteY1" fmla="*/ 0 h 281940"/>
              <a:gd name="connsiteX2" fmla="*/ 182880 w 480060"/>
              <a:gd name="connsiteY2" fmla="*/ 114300 h 281940"/>
              <a:gd name="connsiteX3" fmla="*/ 381000 w 480060"/>
              <a:gd name="connsiteY3" fmla="*/ 205740 h 281940"/>
              <a:gd name="connsiteX4" fmla="*/ 449580 w 480060"/>
              <a:gd name="connsiteY4" fmla="*/ 228600 h 281940"/>
              <a:gd name="connsiteX5" fmla="*/ 449580 w 480060"/>
              <a:gd name="connsiteY5" fmla="*/ 228600 h 281940"/>
              <a:gd name="connsiteX6" fmla="*/ 480060 w 480060"/>
              <a:gd name="connsiteY6" fmla="*/ 281940 h 281940"/>
              <a:gd name="connsiteX7" fmla="*/ 0 w 480060"/>
              <a:gd name="connsiteY7" fmla="*/ 281940 h 28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060" h="281940">
                <a:moveTo>
                  <a:pt x="0" y="281940"/>
                </a:moveTo>
                <a:lnTo>
                  <a:pt x="7620" y="0"/>
                </a:lnTo>
                <a:lnTo>
                  <a:pt x="182880" y="114300"/>
                </a:lnTo>
                <a:lnTo>
                  <a:pt x="381000" y="205740"/>
                </a:lnTo>
                <a:lnTo>
                  <a:pt x="449580" y="228600"/>
                </a:lnTo>
                <a:lnTo>
                  <a:pt x="449580" y="228600"/>
                </a:lnTo>
                <a:lnTo>
                  <a:pt x="480060" y="281940"/>
                </a:lnTo>
                <a:lnTo>
                  <a:pt x="0" y="2819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827C9269-D978-4470-84EA-5BFF225151F0}"/>
              </a:ext>
            </a:extLst>
          </p:cNvPr>
          <p:cNvGrpSpPr/>
          <p:nvPr/>
        </p:nvGrpSpPr>
        <p:grpSpPr>
          <a:xfrm>
            <a:off x="359205" y="5547052"/>
            <a:ext cx="1699086" cy="1339509"/>
            <a:chOff x="5139864" y="4548503"/>
            <a:chExt cx="2653556" cy="2016133"/>
          </a:xfrm>
        </p:grpSpPr>
        <p:cxnSp>
          <p:nvCxnSpPr>
            <p:cNvPr id="26" name="Straight Arrow Connector 25">
              <a:extLst>
                <a:ext uri="{FF2B5EF4-FFF2-40B4-BE49-F238E27FC236}">
                  <a16:creationId xmlns:a16="http://schemas.microsoft.com/office/drawing/2014/main" id="{71A77AFA-3EB7-4568-8A9D-12BC78CA0652}"/>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7" name="Freeform: Shape 32">
              <a:extLst>
                <a:ext uri="{FF2B5EF4-FFF2-40B4-BE49-F238E27FC236}">
                  <a16:creationId xmlns:a16="http://schemas.microsoft.com/office/drawing/2014/main" id="{A4C9053D-42CE-4765-B02E-ED3D12763E17}"/>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a:extLst>
                <a:ext uri="{FF2B5EF4-FFF2-40B4-BE49-F238E27FC236}">
                  <a16:creationId xmlns:a16="http://schemas.microsoft.com/office/drawing/2014/main" id="{EB3E61C6-E009-493E-82B7-6EC9E3B88FDB}"/>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9628DB5B-65C5-4B0E-9453-36DD7AC068DA}"/>
                    </a:ext>
                  </a:extLst>
                </p:cNvPr>
                <p:cNvSpPr txBox="1"/>
                <p:nvPr/>
              </p:nvSpPr>
              <p:spPr>
                <a:xfrm>
                  <a:off x="5985689" y="6115536"/>
                  <a:ext cx="834363" cy="41691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50</m:t>
                        </m:r>
                      </m:oMath>
                    </m:oMathPara>
                  </a14:m>
                  <a:endParaRPr lang="en-GB" sz="1200" dirty="0"/>
                </a:p>
              </p:txBody>
            </p:sp>
          </mc:Choice>
          <mc:Fallback>
            <p:sp>
              <p:nvSpPr>
                <p:cNvPr id="29" name="TextBox 28">
                  <a:extLst>
                    <a:ext uri="{FF2B5EF4-FFF2-40B4-BE49-F238E27FC236}">
                      <a16:creationId xmlns:a16="http://schemas.microsoft.com/office/drawing/2014/main" id="{9628DB5B-65C5-4B0E-9453-36DD7AC068DA}"/>
                    </a:ext>
                  </a:extLst>
                </p:cNvPr>
                <p:cNvSpPr txBox="1">
                  <a:spLocks noRot="1" noChangeAspect="1" noMove="1" noResize="1" noEditPoints="1" noAdjustHandles="1" noChangeArrowheads="1" noChangeShapeType="1" noTextEdit="1"/>
                </p:cNvSpPr>
                <p:nvPr/>
              </p:nvSpPr>
              <p:spPr>
                <a:xfrm>
                  <a:off x="5985689" y="6115536"/>
                  <a:ext cx="834363" cy="41691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8CC1B323-15F7-4A2D-BC5A-2240580CA25B}"/>
                    </a:ext>
                  </a:extLst>
                </p:cNvPr>
                <p:cNvSpPr txBox="1"/>
                <p:nvPr/>
              </p:nvSpPr>
              <p:spPr>
                <a:xfrm>
                  <a:off x="5331858" y="6147717"/>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46</m:t>
                        </m:r>
                      </m:oMath>
                    </m:oMathPara>
                  </a14:m>
                  <a:endParaRPr lang="en-GB" sz="1200" dirty="0"/>
                </a:p>
              </p:txBody>
            </p:sp>
          </mc:Choice>
          <mc:Fallback>
            <p:sp>
              <p:nvSpPr>
                <p:cNvPr id="30" name="TextBox 29">
                  <a:extLst>
                    <a:ext uri="{FF2B5EF4-FFF2-40B4-BE49-F238E27FC236}">
                      <a16:creationId xmlns:a16="http://schemas.microsoft.com/office/drawing/2014/main" id="{8CC1B323-15F7-4A2D-BC5A-2240580CA25B}"/>
                    </a:ext>
                  </a:extLst>
                </p:cNvPr>
                <p:cNvSpPr txBox="1">
                  <a:spLocks noRot="1" noChangeAspect="1" noMove="1" noResize="1" noEditPoints="1" noAdjustHandles="1" noChangeArrowheads="1" noChangeShapeType="1" noTextEdit="1"/>
                </p:cNvSpPr>
                <p:nvPr/>
              </p:nvSpPr>
              <p:spPr>
                <a:xfrm>
                  <a:off x="5331858" y="6147717"/>
                  <a:ext cx="834363" cy="416919"/>
                </a:xfrm>
                <a:prstGeom prst="rect">
                  <a:avLst/>
                </a:prstGeom>
                <a:blipFill>
                  <a:blip r:embed="rId13"/>
                  <a:stretch>
                    <a:fillRect/>
                  </a:stretch>
                </a:blipFill>
              </p:spPr>
              <p:txBody>
                <a:bodyPr/>
                <a:lstStyle/>
                <a:p>
                  <a:r>
                    <a:rPr lang="en-GB">
                      <a:noFill/>
                    </a:rPr>
                    <a:t> </a:t>
                  </a:r>
                </a:p>
              </p:txBody>
            </p:sp>
          </mc:Fallback>
        </mc:AlternateContent>
      </p:grpSp>
      <p:sp>
        <p:nvSpPr>
          <p:cNvPr id="31" name="TextBox 30">
            <a:extLst>
              <a:ext uri="{FF2B5EF4-FFF2-40B4-BE49-F238E27FC236}">
                <a16:creationId xmlns:a16="http://schemas.microsoft.com/office/drawing/2014/main" id="{DE4B0012-5A9B-45BA-AD4E-76A7C7F92F71}"/>
              </a:ext>
            </a:extLst>
          </p:cNvPr>
          <p:cNvSpPr txBox="1"/>
          <p:nvPr/>
        </p:nvSpPr>
        <p:spPr>
          <a:xfrm>
            <a:off x="1611779" y="5843090"/>
            <a:ext cx="652771" cy="276999"/>
          </a:xfrm>
          <a:prstGeom prst="rect">
            <a:avLst/>
          </a:prstGeom>
          <a:noFill/>
        </p:spPr>
        <p:txBody>
          <a:bodyPr wrap="square" rtlCol="0">
            <a:spAutoFit/>
          </a:bodyPr>
          <a:lstStyle/>
          <a:p>
            <a:r>
              <a:rPr lang="en-GB" sz="1200" dirty="0">
                <a:solidFill>
                  <a:schemeClr val="bg1"/>
                </a:solidFill>
              </a:rPr>
              <a:t>0.2</a:t>
            </a:r>
          </a:p>
        </p:txBody>
      </p:sp>
      <p:sp>
        <p:nvSpPr>
          <p:cNvPr id="32" name="TextBox 31">
            <a:extLst>
              <a:ext uri="{FF2B5EF4-FFF2-40B4-BE49-F238E27FC236}">
                <a16:creationId xmlns:a16="http://schemas.microsoft.com/office/drawing/2014/main" id="{98F8E5A8-58CE-47B8-AE08-01CC67C30FCE}"/>
              </a:ext>
            </a:extLst>
          </p:cNvPr>
          <p:cNvSpPr txBox="1"/>
          <p:nvPr/>
        </p:nvSpPr>
        <p:spPr>
          <a:xfrm>
            <a:off x="479365" y="6362009"/>
            <a:ext cx="652771" cy="276999"/>
          </a:xfrm>
          <a:prstGeom prst="rect">
            <a:avLst/>
          </a:prstGeom>
          <a:noFill/>
        </p:spPr>
        <p:txBody>
          <a:bodyPr wrap="square" rtlCol="0">
            <a:spAutoFit/>
          </a:bodyPr>
          <a:lstStyle/>
          <a:p>
            <a:r>
              <a:rPr lang="en-GB" sz="1200" dirty="0">
                <a:solidFill>
                  <a:schemeClr val="bg1"/>
                </a:solidFill>
              </a:rPr>
              <a:t>0.2</a:t>
            </a:r>
          </a:p>
        </p:txBody>
      </p: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A674AB37-EC42-4FC5-AC48-CE4019D118D4}"/>
                  </a:ext>
                </a:extLst>
              </p:cNvPr>
              <p:cNvSpPr txBox="1"/>
              <p:nvPr/>
            </p:nvSpPr>
            <p:spPr>
              <a:xfrm>
                <a:off x="4573666" y="5590501"/>
                <a:ext cx="1851124" cy="73866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𝑁</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50,5</m:t>
                              </m:r>
                            </m:e>
                            <m:sup>
                              <m:r>
                                <a:rPr lang="en-GB" sz="1400" b="0" i="1" smtClean="0">
                                  <a:latin typeface="Cambria Math" panose="02040503050406030204" pitchFamily="18" charset="0"/>
                                </a:rPr>
                                <m:t>2</m:t>
                              </m:r>
                            </m:sup>
                          </m:sSup>
                        </m:e>
                      </m:d>
                    </m:oMath>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r>
                        <a:rPr lang="en-GB" sz="1400" b="0" i="1" smtClean="0">
                          <a:latin typeface="Cambria Math" panose="02040503050406030204" pitchFamily="18" charset="0"/>
                        </a:rPr>
                        <m:t>=0.9</m:t>
                      </m:r>
                    </m:oMath>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=56.4 </m:t>
                      </m:r>
                      <m:r>
                        <a:rPr lang="en-GB" sz="1400" b="0" i="1" smtClean="0">
                          <a:latin typeface="Cambria Math" panose="02040503050406030204" pitchFamily="18" charset="0"/>
                        </a:rPr>
                        <m:t>𝑐𝑚</m:t>
                      </m:r>
                      <m:r>
                        <a:rPr lang="en-GB" sz="1400" b="0" i="1" smtClean="0">
                          <a:latin typeface="Cambria Math" panose="02040503050406030204" pitchFamily="18" charset="0"/>
                        </a:rPr>
                        <m:t> (1</m:t>
                      </m:r>
                      <m:r>
                        <a:rPr lang="en-GB" sz="1400" b="0" i="1" smtClean="0">
                          <a:latin typeface="Cambria Math" panose="02040503050406030204" pitchFamily="18" charset="0"/>
                        </a:rPr>
                        <m:t>𝑑𝑝</m:t>
                      </m:r>
                      <m:r>
                        <a:rPr lang="en-GB" sz="1400" b="0" i="1" smtClean="0">
                          <a:latin typeface="Cambria Math" panose="02040503050406030204" pitchFamily="18" charset="0"/>
                        </a:rPr>
                        <m:t>)</m:t>
                      </m:r>
                    </m:oMath>
                  </m:oMathPara>
                </a14:m>
                <a:endParaRPr lang="en-GB" sz="1400" dirty="0"/>
              </a:p>
            </p:txBody>
          </p:sp>
        </mc:Choice>
        <mc:Fallback>
          <p:sp>
            <p:nvSpPr>
              <p:cNvPr id="33" name="TextBox 32">
                <a:extLst>
                  <a:ext uri="{FF2B5EF4-FFF2-40B4-BE49-F238E27FC236}">
                    <a16:creationId xmlns:a16="http://schemas.microsoft.com/office/drawing/2014/main" id="{A674AB37-EC42-4FC5-AC48-CE4019D118D4}"/>
                  </a:ext>
                </a:extLst>
              </p:cNvPr>
              <p:cNvSpPr txBox="1">
                <a:spLocks noRot="1" noChangeAspect="1" noMove="1" noResize="1" noEditPoints="1" noAdjustHandles="1" noChangeArrowheads="1" noChangeShapeType="1" noTextEdit="1"/>
              </p:cNvSpPr>
              <p:nvPr/>
            </p:nvSpPr>
            <p:spPr>
              <a:xfrm>
                <a:off x="4573666" y="5590501"/>
                <a:ext cx="1851124" cy="738664"/>
              </a:xfrm>
              <a:prstGeom prst="rect">
                <a:avLst/>
              </a:prstGeom>
              <a:blipFill>
                <a:blip r:embed="rId14"/>
                <a:stretch>
                  <a:fillRect b="-247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F3346288-FB92-4DC2-8376-82CBAB526E6B}"/>
                  </a:ext>
                </a:extLst>
              </p:cNvPr>
              <p:cNvSpPr txBox="1"/>
              <p:nvPr/>
            </p:nvSpPr>
            <p:spPr>
              <a:xfrm>
                <a:off x="3102124" y="6359581"/>
                <a:ext cx="322005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To use inverse normal distribution on calculator, note that </a:t>
                </a:r>
                <a14:m>
                  <m:oMath xmlns:m="http://schemas.openxmlformats.org/officeDocument/2006/math">
                    <m:r>
                      <a:rPr lang="en-GB" sz="1200" b="0" i="1" smtClean="0">
                        <a:latin typeface="Cambria Math" panose="02040503050406030204" pitchFamily="18" charset="0"/>
                      </a:rPr>
                      <m:t>𝑍</m:t>
                    </m:r>
                    <m:r>
                      <a:rPr lang="en-GB" sz="1200" b="0" i="1" smtClean="0">
                        <a:latin typeface="Cambria Math" panose="02040503050406030204" pitchFamily="18" charset="0"/>
                      </a:rPr>
                      <m:t>~</m:t>
                    </m:r>
                    <m:r>
                      <a:rPr lang="en-GB" sz="1200" b="0" i="1" smtClean="0">
                        <a:latin typeface="Cambria Math" panose="02040503050406030204" pitchFamily="18" charset="0"/>
                      </a:rPr>
                      <m:t>𝑁</m:t>
                    </m:r>
                    <m:d>
                      <m:dPr>
                        <m:ctrlPr>
                          <a:rPr lang="en-GB" sz="1200" b="0" i="1" smtClean="0">
                            <a:latin typeface="Cambria Math" panose="02040503050406030204" pitchFamily="18" charset="0"/>
                          </a:rPr>
                        </m:ctrlPr>
                      </m:dPr>
                      <m:e>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0,1</m:t>
                            </m:r>
                          </m:e>
                          <m:sup>
                            <m:r>
                              <a:rPr lang="en-GB" sz="1200" b="0" i="1" smtClean="0">
                                <a:latin typeface="Cambria Math" panose="02040503050406030204" pitchFamily="18" charset="0"/>
                              </a:rPr>
                              <m:t>2</m:t>
                            </m:r>
                          </m:sup>
                        </m:sSup>
                      </m:e>
                    </m:d>
                  </m:oMath>
                </a14:m>
                <a:r>
                  <a:rPr lang="en-GB" sz="1200" dirty="0"/>
                  <a:t>, so use </a:t>
                </a:r>
                <a14:m>
                  <m:oMath xmlns:m="http://schemas.openxmlformats.org/officeDocument/2006/math">
                    <m:r>
                      <a:rPr lang="en-GB" sz="1200" b="0" i="1" smtClean="0">
                        <a:latin typeface="Cambria Math" panose="02040503050406030204" pitchFamily="18" charset="0"/>
                      </a:rPr>
                      <m:t>𝜇</m:t>
                    </m:r>
                    <m:r>
                      <a:rPr lang="en-GB" sz="1200" b="0" i="1" smtClean="0">
                        <a:latin typeface="Cambria Math" panose="02040503050406030204" pitchFamily="18" charset="0"/>
                      </a:rPr>
                      <m:t>=0</m:t>
                    </m:r>
                  </m:oMath>
                </a14:m>
                <a:r>
                  <a:rPr lang="en-GB" sz="1200" dirty="0"/>
                  <a:t> and </a:t>
                </a:r>
                <a14:m>
                  <m:oMath xmlns:m="http://schemas.openxmlformats.org/officeDocument/2006/math">
                    <m:r>
                      <a:rPr lang="en-GB" sz="1200" b="0" i="1" smtClean="0">
                        <a:latin typeface="Cambria Math" panose="02040503050406030204" pitchFamily="18" charset="0"/>
                      </a:rPr>
                      <m:t>𝜎</m:t>
                    </m:r>
                    <m:r>
                      <a:rPr lang="en-GB" sz="1200" b="0" i="1" smtClean="0">
                        <a:latin typeface="Cambria Math" panose="02040503050406030204" pitchFamily="18" charset="0"/>
                      </a:rPr>
                      <m:t>=1</m:t>
                    </m:r>
                  </m:oMath>
                </a14:m>
                <a:r>
                  <a:rPr lang="en-GB" sz="1200" dirty="0"/>
                  <a:t>.</a:t>
                </a:r>
              </a:p>
            </p:txBody>
          </p:sp>
        </mc:Choice>
        <mc:Fallback>
          <p:sp>
            <p:nvSpPr>
              <p:cNvPr id="34" name="TextBox 33">
                <a:extLst>
                  <a:ext uri="{FF2B5EF4-FFF2-40B4-BE49-F238E27FC236}">
                    <a16:creationId xmlns:a16="http://schemas.microsoft.com/office/drawing/2014/main" id="{F3346288-FB92-4DC2-8376-82CBAB526E6B}"/>
                  </a:ext>
                </a:extLst>
              </p:cNvPr>
              <p:cNvSpPr txBox="1">
                <a:spLocks noRot="1" noChangeAspect="1" noMove="1" noResize="1" noEditPoints="1" noAdjustHandles="1" noChangeArrowheads="1" noChangeShapeType="1" noTextEdit="1"/>
              </p:cNvSpPr>
              <p:nvPr/>
            </p:nvSpPr>
            <p:spPr>
              <a:xfrm>
                <a:off x="3102124" y="6359581"/>
                <a:ext cx="3220050" cy="461665"/>
              </a:xfrm>
              <a:prstGeom prst="rect">
                <a:avLst/>
              </a:prstGeom>
              <a:blipFill>
                <a:blip r:embed="rId15"/>
                <a:stretch>
                  <a:fillRect b="-7500"/>
                </a:stretch>
              </a:blipFill>
            </p:spPr>
            <p:txBody>
              <a:bodyPr/>
              <a:lstStyle/>
              <a:p>
                <a:r>
                  <a:rPr lang="en-GB">
                    <a:noFill/>
                  </a:rPr>
                  <a:t> </a:t>
                </a:r>
              </a:p>
            </p:txBody>
          </p:sp>
        </mc:Fallback>
      </mc:AlternateContent>
      <p:cxnSp>
        <p:nvCxnSpPr>
          <p:cNvPr id="36" name="Straight Arrow Connector 35">
            <a:extLst>
              <a:ext uri="{FF2B5EF4-FFF2-40B4-BE49-F238E27FC236}">
                <a16:creationId xmlns:a16="http://schemas.microsoft.com/office/drawing/2014/main" id="{170EDE0B-7BA3-421F-A3D8-FF9DDD80C6AC}"/>
              </a:ext>
            </a:extLst>
          </p:cNvPr>
          <p:cNvCxnSpPr/>
          <p:nvPr/>
        </p:nvCxnSpPr>
        <p:spPr>
          <a:xfrm flipH="1" flipV="1">
            <a:off x="3902149" y="6124353"/>
            <a:ext cx="339651" cy="2376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5CA9E525-71BC-4C47-BF61-DE69FC7C2904}"/>
              </a:ext>
            </a:extLst>
          </p:cNvPr>
          <p:cNvSpPr/>
          <p:nvPr/>
        </p:nvSpPr>
        <p:spPr>
          <a:xfrm>
            <a:off x="414651" y="2738084"/>
            <a:ext cx="4661405" cy="15003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a:extLst>
              <a:ext uri="{FF2B5EF4-FFF2-40B4-BE49-F238E27FC236}">
                <a16:creationId xmlns:a16="http://schemas.microsoft.com/office/drawing/2014/main" id="{7ADFA633-1452-40CE-8B90-BD145FB6D13D}"/>
              </a:ext>
            </a:extLst>
          </p:cNvPr>
          <p:cNvSpPr/>
          <p:nvPr/>
        </p:nvSpPr>
        <p:spPr>
          <a:xfrm>
            <a:off x="359205" y="5541777"/>
            <a:ext cx="6003495" cy="12908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391014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37"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CA8C80-4D88-4FED-A3D4-50FEF58AA48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00FC615-F0A4-42DB-B12A-356EE8013FC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When both are missing</a:t>
              </a:r>
              <a:endParaRPr lang="en-GB" sz="3200" dirty="0"/>
            </a:p>
          </p:txBody>
        </p:sp>
        <p:cxnSp>
          <p:nvCxnSpPr>
            <p:cNvPr id="4" name="Straight Connector 3">
              <a:extLst>
                <a:ext uri="{FF2B5EF4-FFF2-40B4-BE49-F238E27FC236}">
                  <a16:creationId xmlns:a16="http://schemas.microsoft.com/office/drawing/2014/main" id="{2BF61B7A-31D6-48C9-8871-D0D77F9B805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2">
            <a:extLst>
              <a:ext uri="{FF2B5EF4-FFF2-40B4-BE49-F238E27FC236}">
                <a16:creationId xmlns:a16="http://schemas.microsoft.com/office/drawing/2014/main" id="{9BB7101E-7733-4106-9BD8-6088CE01E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074" y="3528561"/>
            <a:ext cx="2627520" cy="216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75C652BC-302F-4C9D-A1D8-FB2F06F147E8}"/>
              </a:ext>
            </a:extLst>
          </p:cNvPr>
          <p:cNvPicPr>
            <a:picLocks noChangeAspect="1" noChangeArrowheads="1"/>
          </p:cNvPicPr>
          <p:nvPr/>
        </p:nvPicPr>
        <p:blipFill>
          <a:blip r:embed="rId3" cstate="print"/>
          <a:srcRect/>
          <a:stretch>
            <a:fillRect/>
          </a:stretch>
        </p:blipFill>
        <p:spPr bwMode="auto">
          <a:xfrm>
            <a:off x="368300" y="1938040"/>
            <a:ext cx="7056784" cy="113618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19CD530-79F4-4603-9629-D3B885DFB8DE}"/>
              </a:ext>
            </a:extLst>
          </p:cNvPr>
          <p:cNvSpPr txBox="1"/>
          <p:nvPr/>
        </p:nvSpPr>
        <p:spPr>
          <a:xfrm>
            <a:off x="395536" y="1556792"/>
            <a:ext cx="21602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err="1"/>
              <a:t>Edexcel</a:t>
            </a:r>
            <a:r>
              <a:rPr lang="en-GB" dirty="0"/>
              <a:t> S1 Jan 2011</a:t>
            </a:r>
          </a:p>
        </p:txBody>
      </p:sp>
      <p:sp>
        <p:nvSpPr>
          <p:cNvPr id="8" name="Rectangle 7">
            <a:extLst>
              <a:ext uri="{FF2B5EF4-FFF2-40B4-BE49-F238E27FC236}">
                <a16:creationId xmlns:a16="http://schemas.microsoft.com/office/drawing/2014/main" id="{FFBC67D1-D87C-4791-90E7-99D4E9D9FB75}"/>
              </a:ext>
            </a:extLst>
          </p:cNvPr>
          <p:cNvSpPr/>
          <p:nvPr/>
        </p:nvSpPr>
        <p:spPr>
          <a:xfrm>
            <a:off x="934074" y="3480350"/>
            <a:ext cx="2773830" cy="22092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7B8875A-8F18-4CAE-8331-E394F16E3FB0}"/>
                  </a:ext>
                </a:extLst>
              </p:cNvPr>
              <p:cNvSpPr txBox="1"/>
              <p:nvPr/>
            </p:nvSpPr>
            <p:spPr>
              <a:xfrm>
                <a:off x="395536" y="764704"/>
                <a:ext cx="5544616" cy="646331"/>
              </a:xfrm>
              <a:prstGeom prst="rect">
                <a:avLst/>
              </a:prstGeom>
              <a:noFill/>
            </p:spPr>
            <p:txBody>
              <a:bodyPr wrap="square" rtlCol="0">
                <a:spAutoFit/>
              </a:bodyPr>
              <a:lstStyle/>
              <a:p>
                <a:r>
                  <a:rPr lang="en-GB" dirty="0"/>
                  <a:t>If both </a:t>
                </a:r>
                <a14:m>
                  <m:oMath xmlns:m="http://schemas.openxmlformats.org/officeDocument/2006/math">
                    <m:r>
                      <a:rPr lang="en-GB" b="0" i="1" smtClean="0">
                        <a:latin typeface="Cambria Math" panose="02040503050406030204" pitchFamily="18" charset="0"/>
                      </a:rPr>
                      <m:t>𝜇</m:t>
                    </m:r>
                  </m:oMath>
                </a14:m>
                <a:r>
                  <a:rPr lang="en-GB" dirty="0"/>
                  <a:t> and </a:t>
                </a:r>
                <a14:m>
                  <m:oMath xmlns:m="http://schemas.openxmlformats.org/officeDocument/2006/math">
                    <m:r>
                      <a:rPr lang="en-GB" b="0" i="1" smtClean="0">
                        <a:latin typeface="Cambria Math" panose="02040503050406030204" pitchFamily="18" charset="0"/>
                      </a:rPr>
                      <m:t>𝜎</m:t>
                    </m:r>
                  </m:oMath>
                </a14:m>
                <a:r>
                  <a:rPr lang="en-GB" dirty="0"/>
                  <a:t> are missing, we end up with simultaneous equations which we must solve.</a:t>
                </a:r>
              </a:p>
            </p:txBody>
          </p:sp>
        </mc:Choice>
        <mc:Fallback>
          <p:sp>
            <p:nvSpPr>
              <p:cNvPr id="9" name="TextBox 8">
                <a:extLst>
                  <a:ext uri="{FF2B5EF4-FFF2-40B4-BE49-F238E27FC236}">
                    <a16:creationId xmlns:a16="http://schemas.microsoft.com/office/drawing/2014/main" id="{C7B8875A-8F18-4CAE-8331-E394F16E3FB0}"/>
                  </a:ext>
                </a:extLst>
              </p:cNvPr>
              <p:cNvSpPr txBox="1">
                <a:spLocks noRot="1" noChangeAspect="1" noMove="1" noResize="1" noEditPoints="1" noAdjustHandles="1" noChangeArrowheads="1" noChangeShapeType="1" noTextEdit="1"/>
              </p:cNvSpPr>
              <p:nvPr/>
            </p:nvSpPr>
            <p:spPr>
              <a:xfrm>
                <a:off x="395536" y="764704"/>
                <a:ext cx="5544616" cy="646331"/>
              </a:xfrm>
              <a:prstGeom prst="rect">
                <a:avLst/>
              </a:prstGeom>
              <a:blipFill>
                <a:blip r:embed="rId4"/>
                <a:stretch>
                  <a:fillRect l="-990" t="-4717" r="-1430" b="-14151"/>
                </a:stretch>
              </a:blipFill>
            </p:spPr>
            <p:txBody>
              <a:bodyPr/>
              <a:lstStyle/>
              <a:p>
                <a:r>
                  <a:rPr lang="en-GB">
                    <a:noFill/>
                  </a:rPr>
                  <a:t> </a:t>
                </a:r>
              </a:p>
            </p:txBody>
          </p:sp>
        </mc:Fallback>
      </mc:AlternateContent>
      <p:pic>
        <p:nvPicPr>
          <p:cNvPr id="10" name="Picture 9">
            <a:extLst>
              <a:ext uri="{FF2B5EF4-FFF2-40B4-BE49-F238E27FC236}">
                <a16:creationId xmlns:a16="http://schemas.microsoft.com/office/drawing/2014/main" id="{BE6368F3-14F0-414D-8A70-2616B9F6E500}"/>
              </a:ext>
            </a:extLst>
          </p:cNvPr>
          <p:cNvPicPr>
            <a:picLocks noChangeAspect="1"/>
          </p:cNvPicPr>
          <p:nvPr/>
        </p:nvPicPr>
        <p:blipFill>
          <a:blip r:embed="rId5"/>
          <a:stretch>
            <a:fillRect/>
          </a:stretch>
        </p:blipFill>
        <p:spPr>
          <a:xfrm>
            <a:off x="395536" y="6165304"/>
            <a:ext cx="1051676" cy="1703572"/>
          </a:xfrm>
          <a:prstGeom prst="rect">
            <a:avLst/>
          </a:prstGeom>
        </p:spPr>
      </p:pic>
      <p:sp>
        <p:nvSpPr>
          <p:cNvPr id="11" name="TextBox 10">
            <a:extLst>
              <a:ext uri="{FF2B5EF4-FFF2-40B4-BE49-F238E27FC236}">
                <a16:creationId xmlns:a16="http://schemas.microsoft.com/office/drawing/2014/main" id="{2FC83006-18E6-4567-894C-9813C3346BD1}"/>
              </a:ext>
            </a:extLst>
          </p:cNvPr>
          <p:cNvSpPr txBox="1"/>
          <p:nvPr/>
        </p:nvSpPr>
        <p:spPr>
          <a:xfrm>
            <a:off x="1165562" y="6163838"/>
            <a:ext cx="531143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“Use of Technology” Monkey says:</a:t>
            </a:r>
          </a:p>
          <a:p>
            <a:r>
              <a:rPr lang="en-GB" sz="1200" dirty="0"/>
              <a:t>Your </a:t>
            </a:r>
            <a:r>
              <a:rPr lang="en-GB" sz="1200" dirty="0" err="1"/>
              <a:t>Classwiz</a:t>
            </a:r>
            <a:r>
              <a:rPr lang="en-GB" sz="1200" dirty="0"/>
              <a:t> solves simultaneous equations. Look under the EQUATIONS mode.</a:t>
            </a:r>
          </a:p>
        </p:txBody>
      </p:sp>
    </p:spTree>
    <p:extLst>
      <p:ext uri="{BB962C8B-B14F-4D97-AF65-F5344CB8AC3E}">
        <p14:creationId xmlns:p14="http://schemas.microsoft.com/office/powerpoint/2010/main" val="1071409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AD91411-AA9F-4622-B84D-DD7847062A8B}"/>
              </a:ext>
            </a:extLst>
          </p:cNvPr>
          <p:cNvPicPr>
            <a:picLocks noChangeAspect="1"/>
          </p:cNvPicPr>
          <p:nvPr/>
        </p:nvPicPr>
        <p:blipFill>
          <a:blip r:embed="rId2"/>
          <a:stretch>
            <a:fillRect/>
          </a:stretch>
        </p:blipFill>
        <p:spPr>
          <a:xfrm>
            <a:off x="4584700" y="3863910"/>
            <a:ext cx="4527985" cy="2977546"/>
          </a:xfrm>
          <a:prstGeom prst="rect">
            <a:avLst/>
          </a:prstGeom>
        </p:spPr>
      </p:pic>
      <p:grpSp>
        <p:nvGrpSpPr>
          <p:cNvPr id="2" name="Group 1">
            <a:extLst>
              <a:ext uri="{FF2B5EF4-FFF2-40B4-BE49-F238E27FC236}">
                <a16:creationId xmlns:a16="http://schemas.microsoft.com/office/drawing/2014/main" id="{FE413F11-6747-4505-BBB0-A5CADBE2FAB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E383F07-D24E-4703-ADCF-3C599ED4485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DA1735A2-4143-4C80-8F0E-FC4229F0D38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3">
            <a:extLst>
              <a:ext uri="{FF2B5EF4-FFF2-40B4-BE49-F238E27FC236}">
                <a16:creationId xmlns:a16="http://schemas.microsoft.com/office/drawing/2014/main" id="{CF99D9CC-E362-4684-B757-D9271E5E0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0468" y="1669597"/>
            <a:ext cx="3463488" cy="73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581DC7D4-D11D-4A7E-B426-13CEACC2465D}"/>
              </a:ext>
            </a:extLst>
          </p:cNvPr>
          <p:cNvPicPr>
            <a:picLocks noChangeAspect="1" noChangeArrowheads="1"/>
          </p:cNvPicPr>
          <p:nvPr/>
        </p:nvPicPr>
        <p:blipFill>
          <a:blip r:embed="rId4" cstate="print"/>
          <a:srcRect/>
          <a:stretch>
            <a:fillRect/>
          </a:stretch>
        </p:blipFill>
        <p:spPr bwMode="auto">
          <a:xfrm>
            <a:off x="522660" y="1467644"/>
            <a:ext cx="5112568" cy="116590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6C1951E0-DBF9-4DD4-AF51-30DFF73655AC}"/>
              </a:ext>
            </a:extLst>
          </p:cNvPr>
          <p:cNvSpPr txBox="1"/>
          <p:nvPr/>
        </p:nvSpPr>
        <p:spPr>
          <a:xfrm>
            <a:off x="306636" y="1107604"/>
            <a:ext cx="32403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S1 May 2013 (R)</a:t>
            </a:r>
          </a:p>
        </p:txBody>
      </p:sp>
      <p:pic>
        <p:nvPicPr>
          <p:cNvPr id="8" name="Picture 4">
            <a:extLst>
              <a:ext uri="{FF2B5EF4-FFF2-40B4-BE49-F238E27FC236}">
                <a16:creationId xmlns:a16="http://schemas.microsoft.com/office/drawing/2014/main" id="{7A7A4D4C-3D38-4B09-B280-19C7195D7BF3}"/>
              </a:ext>
            </a:extLst>
          </p:cNvPr>
          <p:cNvPicPr>
            <a:picLocks noChangeAspect="1" noChangeArrowheads="1"/>
          </p:cNvPicPr>
          <p:nvPr/>
        </p:nvPicPr>
        <p:blipFill>
          <a:blip r:embed="rId5" cstate="print"/>
          <a:srcRect/>
          <a:stretch>
            <a:fillRect/>
          </a:stretch>
        </p:blipFill>
        <p:spPr bwMode="auto">
          <a:xfrm>
            <a:off x="94929" y="3789536"/>
            <a:ext cx="4872663" cy="200166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9467074-5578-4CB2-B889-B7A99873C4AE}"/>
              </a:ext>
            </a:extLst>
          </p:cNvPr>
          <p:cNvSpPr txBox="1"/>
          <p:nvPr/>
        </p:nvSpPr>
        <p:spPr>
          <a:xfrm>
            <a:off x="268536" y="3382888"/>
            <a:ext cx="21602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err="1"/>
              <a:t>Edexcel</a:t>
            </a:r>
            <a:r>
              <a:rPr lang="en-GB" dirty="0"/>
              <a:t> S1 Jan 2002</a:t>
            </a:r>
          </a:p>
        </p:txBody>
      </p:sp>
      <p:sp>
        <p:nvSpPr>
          <p:cNvPr id="11" name="Rectangle 10">
            <a:extLst>
              <a:ext uri="{FF2B5EF4-FFF2-40B4-BE49-F238E27FC236}">
                <a16:creationId xmlns:a16="http://schemas.microsoft.com/office/drawing/2014/main" id="{F4982FCD-EC7A-4E8C-B317-C43B75EAD44E}"/>
              </a:ext>
            </a:extLst>
          </p:cNvPr>
          <p:cNvSpPr/>
          <p:nvPr/>
        </p:nvSpPr>
        <p:spPr>
          <a:xfrm>
            <a:off x="5635908" y="1244003"/>
            <a:ext cx="3312368" cy="13849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9CA428E5-59CB-4920-81BF-1E75E1B7B502}"/>
              </a:ext>
            </a:extLst>
          </p:cNvPr>
          <p:cNvSpPr/>
          <p:nvPr/>
        </p:nvSpPr>
        <p:spPr>
          <a:xfrm>
            <a:off x="5166758" y="3896621"/>
            <a:ext cx="3913743" cy="9518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a:extLst>
              <a:ext uri="{FF2B5EF4-FFF2-40B4-BE49-F238E27FC236}">
                <a16:creationId xmlns:a16="http://schemas.microsoft.com/office/drawing/2014/main" id="{61267DAC-1501-42F3-B9DB-F5278EA6F8D5}"/>
              </a:ext>
            </a:extLst>
          </p:cNvPr>
          <p:cNvSpPr/>
          <p:nvPr/>
        </p:nvSpPr>
        <p:spPr>
          <a:xfrm>
            <a:off x="5166758" y="4848447"/>
            <a:ext cx="3913743" cy="7868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id="{EFD3F08E-B6E0-465D-A24E-24174BB0AA01}"/>
              </a:ext>
            </a:extLst>
          </p:cNvPr>
          <p:cNvSpPr/>
          <p:nvPr/>
        </p:nvSpPr>
        <p:spPr>
          <a:xfrm>
            <a:off x="5183834" y="5636440"/>
            <a:ext cx="3902813" cy="6686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a:extLst>
              <a:ext uri="{FF2B5EF4-FFF2-40B4-BE49-F238E27FC236}">
                <a16:creationId xmlns:a16="http://schemas.microsoft.com/office/drawing/2014/main" id="{36911594-108D-44A6-8F7F-60DF663F034D}"/>
              </a:ext>
            </a:extLst>
          </p:cNvPr>
          <p:cNvSpPr/>
          <p:nvPr/>
        </p:nvSpPr>
        <p:spPr>
          <a:xfrm>
            <a:off x="5238201" y="6305108"/>
            <a:ext cx="3842300" cy="4893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259064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animBg="1"/>
      <p:bldP spid="12"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51-53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7642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926914" y="1898377"/>
            <a:ext cx="2863883"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What shape is it? What parameters does it have?</a:t>
            </a:r>
          </a:p>
        </p:txBody>
      </p:sp>
      <p:sp>
        <p:nvSpPr>
          <p:cNvPr id="7" name="TextBox 6"/>
          <p:cNvSpPr txBox="1"/>
          <p:nvPr/>
        </p:nvSpPr>
        <p:spPr>
          <a:xfrm>
            <a:off x="937803" y="1239561"/>
            <a:ext cx="284210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Characteristics of the Normal Distribution</a:t>
            </a:r>
          </a:p>
        </p:txBody>
      </p:sp>
      <p:sp>
        <p:nvSpPr>
          <p:cNvPr id="10" name="TextBox 9"/>
          <p:cNvSpPr txBox="1"/>
          <p:nvPr/>
        </p:nvSpPr>
        <p:spPr>
          <a:xfrm>
            <a:off x="327844" y="3385385"/>
            <a:ext cx="3744416"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In Wales, 30% of people have a height above 1.6m. Given the mean height is 1.4m and heights are normally distributed, determine the standard deviation of heights.</a:t>
            </a:r>
          </a:p>
        </p:txBody>
      </p:sp>
      <p:sp>
        <p:nvSpPr>
          <p:cNvPr id="11" name="TextBox 10"/>
          <p:cNvSpPr txBox="1"/>
          <p:nvPr/>
        </p:nvSpPr>
        <p:spPr>
          <a:xfrm>
            <a:off x="327844" y="2739054"/>
            <a:ext cx="37444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Finding unknown means/standard deviations.</a:t>
            </a:r>
          </a:p>
        </p:txBody>
      </p:sp>
      <mc:AlternateContent xmlns:mc="http://schemas.openxmlformats.org/markup-compatibility/2006" xmlns:a14="http://schemas.microsoft.com/office/drawing/2010/main">
        <mc:Choice Requires="a14">
          <p:sp>
            <p:nvSpPr>
              <p:cNvPr id="19" name="TextBox 18"/>
              <p:cNvSpPr txBox="1"/>
              <p:nvPr/>
            </p:nvSpPr>
            <p:spPr>
              <a:xfrm>
                <a:off x="4333443" y="2011142"/>
                <a:ext cx="4380273"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IQ is distributed as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determine the probability that a randomly chosen person has an IQ above 130.”</a:t>
                </a:r>
              </a:p>
            </p:txBody>
          </p:sp>
        </mc:Choice>
        <mc:Fallback xmlns="">
          <p:sp>
            <p:nvSpPr>
              <p:cNvPr id="19" name="TextBox 18"/>
              <p:cNvSpPr txBox="1">
                <a:spLocks noRot="1" noChangeAspect="1" noMove="1" noResize="1" noEditPoints="1" noAdjustHandles="1" noChangeArrowheads="1" noChangeShapeType="1" noTextEdit="1"/>
              </p:cNvSpPr>
              <p:nvPr/>
            </p:nvSpPr>
            <p:spPr>
              <a:xfrm>
                <a:off x="4333443" y="2011142"/>
                <a:ext cx="4380273"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4321228" y="1364811"/>
            <a:ext cx="43924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Finding probabilities on a standard normal curve.</a:t>
            </a:r>
          </a:p>
        </p:txBody>
      </p:sp>
      <p:sp>
        <p:nvSpPr>
          <p:cNvPr id="5" name="TextBox 4"/>
          <p:cNvSpPr txBox="1"/>
          <p:nvPr/>
        </p:nvSpPr>
        <p:spPr>
          <a:xfrm>
            <a:off x="345218" y="5560242"/>
            <a:ext cx="3709668"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Teacher Notes: </a:t>
            </a:r>
            <a:r>
              <a:rPr lang="en-GB" sz="1400" dirty="0"/>
              <a:t>This is a combination of all the old S1 content combined with aspects of S2 (Normal approximations) and S3! (hypothesis testing on the mean of a normal distribution)</a:t>
            </a:r>
          </a:p>
        </p:txBody>
      </p:sp>
      <mc:AlternateContent xmlns:mc="http://schemas.openxmlformats.org/markup-compatibility/2006" xmlns:a14="http://schemas.microsoft.com/office/drawing/2010/main">
        <mc:Choice Requires="a14">
          <p:sp>
            <p:nvSpPr>
              <p:cNvPr id="12" name="TextBox 11"/>
              <p:cNvSpPr txBox="1"/>
              <p:nvPr/>
            </p:nvSpPr>
            <p:spPr>
              <a:xfrm>
                <a:off x="4476307" y="3977030"/>
                <a:ext cx="4572000"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How would I approximate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(10,0.4)</m:t>
                    </m:r>
                  </m:oMath>
                </a14:m>
                <a:r>
                  <a:rPr lang="en-GB" dirty="0"/>
                  <a:t> using a Normal distribution? Under what conditions can we make such an approximation?</a:t>
                </a:r>
              </a:p>
            </p:txBody>
          </p:sp>
        </mc:Choice>
        <mc:Fallback xmlns="">
          <p:sp>
            <p:nvSpPr>
              <p:cNvPr id="12" name="TextBox 11"/>
              <p:cNvSpPr txBox="1">
                <a:spLocks noRot="1" noChangeAspect="1" noMove="1" noResize="1" noEditPoints="1" noAdjustHandles="1" noChangeArrowheads="1" noChangeShapeType="1" noTextEdit="1"/>
              </p:cNvSpPr>
              <p:nvPr/>
            </p:nvSpPr>
            <p:spPr>
              <a:xfrm>
                <a:off x="4476307" y="3977030"/>
                <a:ext cx="4572000" cy="923330"/>
              </a:xfrm>
              <a:prstGeom prst="rect">
                <a:avLst/>
              </a:prstGeom>
              <a:blipFill>
                <a:blip r:embed="rId3"/>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476307" y="3601026"/>
                <a:ext cx="457199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Binomial </a:t>
                </a:r>
                <a14:m>
                  <m:oMath xmlns:m="http://schemas.openxmlformats.org/officeDocument/2006/math">
                    <m:r>
                      <a:rPr lang="en-GB" b="0" i="1" smtClean="0">
                        <a:latin typeface="Cambria Math" panose="02040503050406030204" pitchFamily="18" charset="0"/>
                      </a:rPr>
                      <m:t>→</m:t>
                    </m:r>
                  </m:oMath>
                </a14:m>
                <a:r>
                  <a:rPr lang="en-GB" dirty="0"/>
                  <a:t> Normal Approximations</a:t>
                </a:r>
              </a:p>
            </p:txBody>
          </p:sp>
        </mc:Choice>
        <mc:Fallback xmlns="">
          <p:sp>
            <p:nvSpPr>
              <p:cNvPr id="13" name="TextBox 12"/>
              <p:cNvSpPr txBox="1">
                <a:spLocks noRot="1" noChangeAspect="1" noMove="1" noResize="1" noEditPoints="1" noAdjustHandles="1" noChangeArrowheads="1" noChangeShapeType="1" noTextEdit="1"/>
              </p:cNvSpPr>
              <p:nvPr/>
            </p:nvSpPr>
            <p:spPr>
              <a:xfrm>
                <a:off x="4476307" y="3601026"/>
                <a:ext cx="4571999" cy="369332"/>
              </a:xfrm>
              <a:prstGeom prst="rect">
                <a:avLst/>
              </a:prstGeom>
              <a:blipFill>
                <a:blip r:embed="rId4"/>
                <a:stretch>
                  <a:fillRect l="-796" t="-6250" b="-21875"/>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44F51619-8A22-4B71-BC49-041F5F066FD5}"/>
              </a:ext>
            </a:extLst>
          </p:cNvPr>
          <p:cNvSpPr txBox="1"/>
          <p:nvPr/>
        </p:nvSpPr>
        <p:spPr>
          <a:xfrm>
            <a:off x="4476307" y="5190910"/>
            <a:ext cx="280945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5</a:t>
            </a:r>
            <a:r>
              <a:rPr lang="en-GB" dirty="0"/>
              <a:t>:: Hypothesis Testing</a:t>
            </a:r>
          </a:p>
        </p:txBody>
      </p:sp>
    </p:spTree>
    <p:extLst>
      <p:ext uri="{BB962C8B-B14F-4D97-AF65-F5344CB8AC3E}">
        <p14:creationId xmlns:p14="http://schemas.microsoft.com/office/powerpoint/2010/main" val="3808051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Approximating a Binomial Distribution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2"/>
          <p:cNvPicPr>
            <a:picLocks noChangeAspect="1" noChangeArrowheads="1"/>
          </p:cNvPicPr>
          <p:nvPr/>
        </p:nvPicPr>
        <p:blipFill>
          <a:blip r:embed="rId2" cstate="print"/>
          <a:srcRect/>
          <a:stretch>
            <a:fillRect/>
          </a:stretch>
        </p:blipFill>
        <p:spPr bwMode="auto">
          <a:xfrm>
            <a:off x="1840752" y="692696"/>
            <a:ext cx="5297886" cy="352839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TextBox 5"/>
              <p:cNvSpPr txBox="1"/>
              <p:nvPr/>
            </p:nvSpPr>
            <p:spPr>
              <a:xfrm>
                <a:off x="3874222" y="4080088"/>
                <a:ext cx="3214710" cy="369332"/>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𝑥</m:t>
                    </m:r>
                  </m:oMath>
                </a14:m>
                <a:r>
                  <a:rPr lang="en-GB" dirty="0"/>
                  <a:t> (#successes)</a:t>
                </a:r>
              </a:p>
            </p:txBody>
          </p:sp>
        </mc:Choice>
        <mc:Fallback xmlns="">
          <p:sp>
            <p:nvSpPr>
              <p:cNvPr id="6" name="TextBox 5"/>
              <p:cNvSpPr txBox="1">
                <a:spLocks noRot="1" noChangeAspect="1" noMove="1" noResize="1" noEditPoints="1" noAdjustHandles="1" noChangeArrowheads="1" noChangeShapeType="1" noTextEdit="1"/>
              </p:cNvSpPr>
              <p:nvPr/>
            </p:nvSpPr>
            <p:spPr>
              <a:xfrm>
                <a:off x="3874222" y="4080088"/>
                <a:ext cx="3214710" cy="369332"/>
              </a:xfrm>
              <a:prstGeom prst="rect">
                <a:avLst/>
              </a:prstGeom>
              <a:blipFill rotWithShape="0">
                <a:blip r:embed="rId4"/>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rot="16200000">
                <a:off x="1263193" y="1950583"/>
                <a:ext cx="7857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rot="16200000">
                <a:off x="1263193" y="1950583"/>
                <a:ext cx="785786" cy="369332"/>
              </a:xfrm>
              <a:prstGeom prst="rect">
                <a:avLst/>
              </a:prstGeom>
              <a:blipFill rotWithShape="0">
                <a:blip r:embed="rId5"/>
                <a:stretch>
                  <a:fillRect r="-655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21243" y="4697607"/>
                <a:ext cx="8136904" cy="1477328"/>
              </a:xfrm>
              <a:prstGeom prst="rect">
                <a:avLst/>
              </a:prstGeom>
              <a:noFill/>
            </p:spPr>
            <p:txBody>
              <a:bodyPr wrap="square" rtlCol="0">
                <a:spAutoFit/>
              </a:bodyPr>
              <a:lstStyle/>
              <a:p>
                <a:r>
                  <a:rPr lang="en-GB" dirty="0"/>
                  <a:t>The graph shows the probability function for different Binomial Distributions. Which one resembles another distribution and what distribution does it resemble?</a:t>
                </a:r>
              </a:p>
              <a:p>
                <a:r>
                  <a:rPr lang="en-GB" b="1" dirty="0"/>
                  <a:t>When </a:t>
                </a:r>
                <a14:m>
                  <m:oMath xmlns:m="http://schemas.openxmlformats.org/officeDocument/2006/math">
                    <m:r>
                      <a:rPr lang="en-GB" b="1" i="1" smtClean="0">
                        <a:latin typeface="Cambria Math" panose="02040503050406030204" pitchFamily="18" charset="0"/>
                      </a:rPr>
                      <m:t>𝒑</m:t>
                    </m:r>
                  </m:oMath>
                </a14:m>
                <a:r>
                  <a:rPr lang="en-GB" b="1" dirty="0"/>
                  <a:t> is close to 0.5, and </a:t>
                </a:r>
                <a14:m>
                  <m:oMath xmlns:m="http://schemas.openxmlformats.org/officeDocument/2006/math">
                    <m:r>
                      <a:rPr lang="en-GB" b="1" i="1" smtClean="0">
                        <a:latin typeface="Cambria Math" panose="02040503050406030204" pitchFamily="18" charset="0"/>
                      </a:rPr>
                      <m:t>𝒏</m:t>
                    </m:r>
                  </m:oMath>
                </a14:m>
                <a:r>
                  <a:rPr lang="en-GB" b="1" dirty="0"/>
                  <a:t> is fairly large, it resembles a normal distribution.</a:t>
                </a:r>
              </a:p>
              <a:p>
                <a:r>
                  <a:rPr lang="en-GB" b="1" dirty="0"/>
                  <a:t>The </a:t>
                </a:r>
                <a14:m>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𝟓</m:t>
                    </m:r>
                  </m:oMath>
                </a14:m>
                <a:r>
                  <a:rPr lang="en-GB" b="1" dirty="0"/>
                  <a:t> results in the distribution being symmetrical. e.g. For a fair coin toss with 10 throws, we’re just as likely to get 1 Head out </a:t>
                </a:r>
                <a:r>
                  <a:rPr lang="en-GB" b="1" dirty="0" err="1"/>
                  <a:t>fo</a:t>
                </a:r>
                <a:r>
                  <a:rPr lang="en-GB" b="1" dirty="0"/>
                  <a:t> 10 as we are 1 Tail.</a:t>
                </a:r>
              </a:p>
            </p:txBody>
          </p:sp>
        </mc:Choice>
        <mc:Fallback>
          <p:sp>
            <p:nvSpPr>
              <p:cNvPr id="8" name="TextBox 7"/>
              <p:cNvSpPr txBox="1">
                <a:spLocks noRot="1" noChangeAspect="1" noMove="1" noResize="1" noEditPoints="1" noAdjustHandles="1" noChangeArrowheads="1" noChangeShapeType="1" noTextEdit="1"/>
              </p:cNvSpPr>
              <p:nvPr/>
            </p:nvSpPr>
            <p:spPr>
              <a:xfrm>
                <a:off x="421243" y="4697607"/>
                <a:ext cx="8136904" cy="1477328"/>
              </a:xfrm>
              <a:prstGeom prst="rect">
                <a:avLst/>
              </a:prstGeom>
              <a:blipFill>
                <a:blip r:embed="rId6"/>
                <a:stretch>
                  <a:fillRect l="-599" t="-2479" b="-5785"/>
                </a:stretch>
              </a:blipFill>
            </p:spPr>
            <p:txBody>
              <a:bodyPr/>
              <a:lstStyle/>
              <a:p>
                <a:r>
                  <a:rPr lang="en-GB">
                    <a:noFill/>
                  </a:rPr>
                  <a:t> </a:t>
                </a:r>
              </a:p>
            </p:txBody>
          </p:sp>
        </mc:Fallback>
      </mc:AlternateContent>
      <p:sp>
        <p:nvSpPr>
          <p:cNvPr id="9" name="Rectangle 8"/>
          <p:cNvSpPr/>
          <p:nvPr/>
        </p:nvSpPr>
        <p:spPr>
          <a:xfrm>
            <a:off x="466981" y="5345525"/>
            <a:ext cx="8364000" cy="8343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037726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DD17F15-ACCB-4E3E-8046-80BF4FB80259}"/>
              </a:ext>
            </a:extLst>
          </p:cNvPr>
          <p:cNvGrpSpPr/>
          <p:nvPr/>
        </p:nvGrpSpPr>
        <p:grpSpPr>
          <a:xfrm>
            <a:off x="0" y="0"/>
            <a:ext cx="9144000" cy="599127"/>
            <a:chOff x="0" y="13335"/>
            <a:chExt cx="9144218" cy="599127"/>
          </a:xfrm>
        </p:grpSpPr>
        <p:sp>
          <p:nvSpPr>
            <p:cNvPr id="6" name="TextBox 32">
              <a:extLst>
                <a:ext uri="{FF2B5EF4-FFF2-40B4-BE49-F238E27FC236}">
                  <a16:creationId xmlns:a16="http://schemas.microsoft.com/office/drawing/2014/main" id="{5FC978CD-3EBD-4A1A-86DB-1D899562E49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Approximating a Binomial Distribution</a:t>
              </a:r>
            </a:p>
          </p:txBody>
        </p:sp>
        <p:cxnSp>
          <p:nvCxnSpPr>
            <p:cNvPr id="7" name="Straight Connector 6">
              <a:extLst>
                <a:ext uri="{FF2B5EF4-FFF2-40B4-BE49-F238E27FC236}">
                  <a16:creationId xmlns:a16="http://schemas.microsoft.com/office/drawing/2014/main" id="{5F578284-B658-4F5B-982F-AA193CF8948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TextBox 7">
            <a:extLst>
              <a:ext uri="{FF2B5EF4-FFF2-40B4-BE49-F238E27FC236}">
                <a16:creationId xmlns:a16="http://schemas.microsoft.com/office/drawing/2014/main" id="{E4943BEE-06C7-4BF3-B9C7-2C4F067576B7}"/>
              </a:ext>
            </a:extLst>
          </p:cNvPr>
          <p:cNvSpPr txBox="1"/>
          <p:nvPr/>
        </p:nvSpPr>
        <p:spPr>
          <a:xfrm>
            <a:off x="524474" y="879128"/>
            <a:ext cx="7920880" cy="923330"/>
          </a:xfrm>
          <a:prstGeom prst="rect">
            <a:avLst/>
          </a:prstGeom>
          <a:noFill/>
        </p:spPr>
        <p:txBody>
          <a:bodyPr wrap="square" rtlCol="0">
            <a:spAutoFit/>
          </a:bodyPr>
          <a:lstStyle/>
          <a:p>
            <a:r>
              <a:rPr lang="en-GB" dirty="0"/>
              <a:t>If we’re going to use a normal distribution to approximate a Binomial distribution, it makes sense that we set the mean and standard deviation of the normal distribution to match that of the original binomial distribution:</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75CF5B4-1650-4AE7-8BC8-8268EF8B9F7D}"/>
                  </a:ext>
                </a:extLst>
              </p:cNvPr>
              <p:cNvSpPr txBox="1"/>
              <p:nvPr/>
            </p:nvSpPr>
            <p:spPr>
              <a:xfrm>
                <a:off x="2429092" y="1901191"/>
                <a:ext cx="3528392" cy="77284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𝜇</m:t>
                      </m:r>
                      <m:r>
                        <a:rPr lang="en-GB" sz="2000" b="0" i="1" smtClean="0">
                          <a:latin typeface="Cambria Math" panose="02040503050406030204" pitchFamily="18" charset="0"/>
                        </a:rPr>
                        <m:t>=</m:t>
                      </m:r>
                      <m:r>
                        <a:rPr lang="en-GB" sz="2000" b="0" i="1" smtClean="0">
                          <a:latin typeface="Cambria Math" panose="02040503050406030204" pitchFamily="18" charset="0"/>
                        </a:rPr>
                        <m:t>𝑛𝑝</m:t>
                      </m:r>
                    </m:oMath>
                    <m:oMath xmlns:m="http://schemas.openxmlformats.org/officeDocument/2006/math">
                      <m:r>
                        <a:rPr lang="en-GB" sz="2000" b="0" i="1" smtClean="0">
                          <a:latin typeface="Cambria Math" panose="02040503050406030204" pitchFamily="18" charset="0"/>
                        </a:rPr>
                        <m:t>𝜎</m:t>
                      </m:r>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𝑛𝑝</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1−</m:t>
                              </m:r>
                              <m:r>
                                <a:rPr lang="en-GB" sz="2000" b="0" i="1" smtClean="0">
                                  <a:latin typeface="Cambria Math" panose="02040503050406030204" pitchFamily="18" charset="0"/>
                                </a:rPr>
                                <m:t>𝑝</m:t>
                              </m:r>
                            </m:e>
                          </m:d>
                        </m:e>
                      </m:rad>
                    </m:oMath>
                  </m:oMathPara>
                </a14:m>
                <a:endParaRPr lang="en-GB" sz="2000" dirty="0"/>
              </a:p>
            </p:txBody>
          </p:sp>
        </mc:Choice>
        <mc:Fallback>
          <p:sp>
            <p:nvSpPr>
              <p:cNvPr id="9" name="TextBox 8">
                <a:extLst>
                  <a:ext uri="{FF2B5EF4-FFF2-40B4-BE49-F238E27FC236}">
                    <a16:creationId xmlns:a16="http://schemas.microsoft.com/office/drawing/2014/main" id="{F75CF5B4-1650-4AE7-8BC8-8268EF8B9F7D}"/>
                  </a:ext>
                </a:extLst>
              </p:cNvPr>
              <p:cNvSpPr txBox="1">
                <a:spLocks noRot="1" noChangeAspect="1" noMove="1" noResize="1" noEditPoints="1" noAdjustHandles="1" noChangeArrowheads="1" noChangeShapeType="1" noTextEdit="1"/>
              </p:cNvSpPr>
              <p:nvPr/>
            </p:nvSpPr>
            <p:spPr>
              <a:xfrm>
                <a:off x="2429092" y="1901191"/>
                <a:ext cx="3528392" cy="772840"/>
              </a:xfrm>
              <a:prstGeom prst="rect">
                <a:avLst/>
              </a:prstGeom>
              <a:blipFill>
                <a:blip r:embed="rId2"/>
                <a:stretch>
                  <a:fillRect b="-3150"/>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5CA6CEC7-710C-41E0-B81E-77848F3A75F4}"/>
              </a:ext>
            </a:extLst>
          </p:cNvPr>
          <p:cNvSpPr/>
          <p:nvPr/>
        </p:nvSpPr>
        <p:spPr>
          <a:xfrm>
            <a:off x="3790752" y="1862097"/>
            <a:ext cx="1448905" cy="373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F0AF85FC-80DB-4C24-9946-A3E326E6AC10}"/>
              </a:ext>
            </a:extLst>
          </p:cNvPr>
          <p:cNvSpPr/>
          <p:nvPr/>
        </p:nvSpPr>
        <p:spPr>
          <a:xfrm>
            <a:off x="3818409" y="2249534"/>
            <a:ext cx="1566391" cy="4791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C923A7AD-3E3A-4F63-8967-4685FB354388}"/>
                  </a:ext>
                </a:extLst>
              </p:cNvPr>
              <p:cNvSpPr txBox="1"/>
              <p:nvPr/>
            </p:nvSpPr>
            <p:spPr>
              <a:xfrm>
                <a:off x="414257" y="2868949"/>
                <a:ext cx="8151982" cy="125874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If </a:t>
                </a:r>
                <a14:m>
                  <m:oMath xmlns:m="http://schemas.openxmlformats.org/officeDocument/2006/math">
                    <m:r>
                      <a:rPr lang="en-GB" b="0" i="1" smtClean="0">
                        <a:latin typeface="Cambria Math" panose="02040503050406030204" pitchFamily="18" charset="0"/>
                      </a:rPr>
                      <m:t>𝑛</m:t>
                    </m:r>
                  </m:oMath>
                </a14:m>
                <a:r>
                  <a:rPr lang="en-GB" dirty="0"/>
                  <a:t> is large and </a:t>
                </a:r>
                <a14:m>
                  <m:oMath xmlns:m="http://schemas.openxmlformats.org/officeDocument/2006/math">
                    <m:r>
                      <a:rPr lang="en-GB" b="0" i="1" smtClean="0">
                        <a:latin typeface="Cambria Math" panose="02040503050406030204" pitchFamily="18" charset="0"/>
                      </a:rPr>
                      <m:t>𝑝</m:t>
                    </m:r>
                  </m:oMath>
                </a14:m>
                <a:r>
                  <a:rPr lang="en-GB" dirty="0"/>
                  <a:t> close to 0.5, then the binomial distribution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𝑝</m:t>
                        </m:r>
                      </m:e>
                    </m:d>
                  </m:oMath>
                </a14:m>
                <a:r>
                  <a:rPr lang="en-GB" dirty="0"/>
                  <a:t> can be approximated by the normal distribution </a:t>
                </a:r>
                <a14:m>
                  <m:oMath xmlns:m="http://schemas.openxmlformats.org/officeDocument/2006/math">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oMath>
                </a14:m>
                <a:r>
                  <a:rPr lang="en-GB" dirty="0"/>
                  <a:t> where</a:t>
                </a:r>
              </a:p>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𝑛𝑝</m:t>
                      </m:r>
                    </m:oMath>
                    <m:oMath xmlns:m="http://schemas.openxmlformats.org/officeDocument/2006/math">
                      <m:r>
                        <a:rPr lang="en-GB" b="0" i="1" smtClean="0">
                          <a:latin typeface="Cambria Math" panose="02040503050406030204" pitchFamily="18" charset="0"/>
                        </a:rPr>
                        <m:t>𝜎</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𝑛𝑝</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rad>
                    </m:oMath>
                  </m:oMathPara>
                </a14:m>
                <a:endParaRPr lang="en-GB" dirty="0"/>
              </a:p>
            </p:txBody>
          </p:sp>
        </mc:Choice>
        <mc:Fallback>
          <p:sp>
            <p:nvSpPr>
              <p:cNvPr id="12" name="TextBox 11">
                <a:extLst>
                  <a:ext uri="{FF2B5EF4-FFF2-40B4-BE49-F238E27FC236}">
                    <a16:creationId xmlns:a16="http://schemas.microsoft.com/office/drawing/2014/main" id="{C923A7AD-3E3A-4F63-8967-4685FB354388}"/>
                  </a:ext>
                </a:extLst>
              </p:cNvPr>
              <p:cNvSpPr txBox="1">
                <a:spLocks noRot="1" noChangeAspect="1" noMove="1" noResize="1" noEditPoints="1" noAdjustHandles="1" noChangeArrowheads="1" noChangeShapeType="1" noTextEdit="1"/>
              </p:cNvSpPr>
              <p:nvPr/>
            </p:nvSpPr>
            <p:spPr>
              <a:xfrm>
                <a:off x="414257" y="2868949"/>
                <a:ext cx="8151982" cy="1258743"/>
              </a:xfrm>
              <a:prstGeom prst="rect">
                <a:avLst/>
              </a:prstGeom>
              <a:blipFill>
                <a:blip r:embed="rId3"/>
                <a:stretch>
                  <a:fillRect l="-522" t="-2381" b="-476"/>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B5A355F6-2244-4CB8-B131-AEE7D7A07229}"/>
              </a:ext>
            </a:extLst>
          </p:cNvPr>
          <p:cNvSpPr txBox="1"/>
          <p:nvPr/>
        </p:nvSpPr>
        <p:spPr>
          <a:xfrm>
            <a:off x="320366" y="4214584"/>
            <a:ext cx="3543470" cy="369332"/>
          </a:xfrm>
          <a:prstGeom prst="rect">
            <a:avLst/>
          </a:prstGeom>
          <a:noFill/>
        </p:spPr>
        <p:txBody>
          <a:bodyPr wrap="square" rtlCol="0">
            <a:spAutoFit/>
          </a:bodyPr>
          <a:lstStyle/>
          <a:p>
            <a:r>
              <a:rPr lang="en-GB" b="1" dirty="0"/>
              <a:t>Quickfire Questions:</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70519ED1-0197-4B74-923D-2C18247F63B8}"/>
                  </a:ext>
                </a:extLst>
              </p:cNvPr>
              <p:cNvSpPr txBox="1"/>
              <p:nvPr/>
            </p:nvSpPr>
            <p:spPr>
              <a:xfrm>
                <a:off x="-72027" y="4712059"/>
                <a:ext cx="419638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10,0.2</m:t>
                          </m:r>
                        </m:e>
                      </m:d>
                      <m:r>
                        <a:rPr lang="en-GB" b="0" i="1" smtClean="0">
                          <a:latin typeface="Cambria Math" panose="02040503050406030204" pitchFamily="18" charset="0"/>
                        </a:rPr>
                        <m:t>   →  </m:t>
                      </m:r>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(2, 1.6)</m:t>
                      </m:r>
                    </m:oMath>
                  </m:oMathPara>
                </a14:m>
                <a:endParaRPr lang="en-GB" dirty="0"/>
              </a:p>
            </p:txBody>
          </p:sp>
        </mc:Choice>
        <mc:Fallback>
          <p:sp>
            <p:nvSpPr>
              <p:cNvPr id="14" name="TextBox 13">
                <a:extLst>
                  <a:ext uri="{FF2B5EF4-FFF2-40B4-BE49-F238E27FC236}">
                    <a16:creationId xmlns:a16="http://schemas.microsoft.com/office/drawing/2014/main" id="{70519ED1-0197-4B74-923D-2C18247F63B8}"/>
                  </a:ext>
                </a:extLst>
              </p:cNvPr>
              <p:cNvSpPr txBox="1">
                <a:spLocks noRot="1" noChangeAspect="1" noMove="1" noResize="1" noEditPoints="1" noAdjustHandles="1" noChangeArrowheads="1" noChangeShapeType="1" noTextEdit="1"/>
              </p:cNvSpPr>
              <p:nvPr/>
            </p:nvSpPr>
            <p:spPr>
              <a:xfrm>
                <a:off x="-72027" y="4712059"/>
                <a:ext cx="4196382" cy="369332"/>
              </a:xfrm>
              <a:prstGeom prst="rect">
                <a:avLst/>
              </a:prstGeom>
              <a:blipFill>
                <a:blip r:embed="rId4"/>
                <a:stretch>
                  <a:fillRect b="-1147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4303E80-BF8C-41EE-93EB-CD35E2225740}"/>
                  </a:ext>
                </a:extLst>
              </p:cNvPr>
              <p:cNvSpPr txBox="1"/>
              <p:nvPr/>
            </p:nvSpPr>
            <p:spPr>
              <a:xfrm>
                <a:off x="-81339" y="5081391"/>
                <a:ext cx="419638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20,0.5</m:t>
                          </m:r>
                        </m:e>
                      </m:d>
                      <m:r>
                        <a:rPr lang="en-GB" b="0" i="1" smtClean="0">
                          <a:latin typeface="Cambria Math" panose="02040503050406030204" pitchFamily="18" charset="0"/>
                        </a:rPr>
                        <m:t>   →  </m:t>
                      </m:r>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(10, 5)</m:t>
                      </m:r>
                    </m:oMath>
                  </m:oMathPara>
                </a14:m>
                <a:endParaRPr lang="en-GB" dirty="0"/>
              </a:p>
            </p:txBody>
          </p:sp>
        </mc:Choice>
        <mc:Fallback>
          <p:sp>
            <p:nvSpPr>
              <p:cNvPr id="15" name="TextBox 14">
                <a:extLst>
                  <a:ext uri="{FF2B5EF4-FFF2-40B4-BE49-F238E27FC236}">
                    <a16:creationId xmlns:a16="http://schemas.microsoft.com/office/drawing/2014/main" id="{D4303E80-BF8C-41EE-93EB-CD35E2225740}"/>
                  </a:ext>
                </a:extLst>
              </p:cNvPr>
              <p:cNvSpPr txBox="1">
                <a:spLocks noRot="1" noChangeAspect="1" noMove="1" noResize="1" noEditPoints="1" noAdjustHandles="1" noChangeArrowheads="1" noChangeShapeType="1" noTextEdit="1"/>
              </p:cNvSpPr>
              <p:nvPr/>
            </p:nvSpPr>
            <p:spPr>
              <a:xfrm>
                <a:off x="-81339" y="5081391"/>
                <a:ext cx="4196382" cy="369332"/>
              </a:xfrm>
              <a:prstGeom prst="rect">
                <a:avLst/>
              </a:prstGeom>
              <a:blipFill>
                <a:blip r:embed="rId5"/>
                <a:stretch>
                  <a:fillRect b="-1333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770DB873-EA43-4985-9AB5-C57C69ABF95F}"/>
                  </a:ext>
                </a:extLst>
              </p:cNvPr>
              <p:cNvSpPr txBox="1"/>
              <p:nvPr/>
            </p:nvSpPr>
            <p:spPr>
              <a:xfrm>
                <a:off x="97083" y="5471988"/>
                <a:ext cx="419638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6, 0.3</m:t>
                          </m:r>
                        </m:e>
                      </m:d>
                      <m:r>
                        <a:rPr lang="en-GB" b="0" i="1" smtClean="0">
                          <a:latin typeface="Cambria Math" panose="02040503050406030204" pitchFamily="18" charset="0"/>
                        </a:rPr>
                        <m:t>   →  </m:t>
                      </m:r>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(1.8, 1.26)</m:t>
                      </m:r>
                    </m:oMath>
                  </m:oMathPara>
                </a14:m>
                <a:endParaRPr lang="en-GB" dirty="0"/>
              </a:p>
            </p:txBody>
          </p:sp>
        </mc:Choice>
        <mc:Fallback>
          <p:sp>
            <p:nvSpPr>
              <p:cNvPr id="16" name="TextBox 15">
                <a:extLst>
                  <a:ext uri="{FF2B5EF4-FFF2-40B4-BE49-F238E27FC236}">
                    <a16:creationId xmlns:a16="http://schemas.microsoft.com/office/drawing/2014/main" id="{770DB873-EA43-4985-9AB5-C57C69ABF95F}"/>
                  </a:ext>
                </a:extLst>
              </p:cNvPr>
              <p:cNvSpPr txBox="1">
                <a:spLocks noRot="1" noChangeAspect="1" noMove="1" noResize="1" noEditPoints="1" noAdjustHandles="1" noChangeArrowheads="1" noChangeShapeType="1" noTextEdit="1"/>
              </p:cNvSpPr>
              <p:nvPr/>
            </p:nvSpPr>
            <p:spPr>
              <a:xfrm>
                <a:off x="97083" y="5471988"/>
                <a:ext cx="4196382" cy="369332"/>
              </a:xfrm>
              <a:prstGeom prst="rect">
                <a:avLst/>
              </a:prstGeom>
              <a:blipFill>
                <a:blip r:embed="rId6"/>
                <a:stretch>
                  <a:fillRect b="-13333"/>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F55D0715-EC72-4351-A5B0-BB06F15308C3}"/>
                  </a:ext>
                </a:extLst>
              </p:cNvPr>
              <p:cNvSpPr txBox="1"/>
              <p:nvPr/>
            </p:nvSpPr>
            <p:spPr>
              <a:xfrm>
                <a:off x="4471854" y="4283412"/>
                <a:ext cx="3003624" cy="738664"/>
              </a:xfrm>
              <a:prstGeom prst="rect">
                <a:avLst/>
              </a:prstGeom>
              <a:noFill/>
            </p:spPr>
            <p:txBody>
              <a:bodyPr wrap="square" rtlCol="0">
                <a:spAutoFit/>
              </a:bodyPr>
              <a:lstStyle/>
              <a:p>
                <a:r>
                  <a:rPr lang="en-GB" sz="1400" dirty="0"/>
                  <a:t>We tend to use the letter </a:t>
                </a:r>
                <a14:m>
                  <m:oMath xmlns:m="http://schemas.openxmlformats.org/officeDocument/2006/math">
                    <m:r>
                      <a:rPr lang="en-GB" sz="1400" b="0" i="1" smtClean="0">
                        <a:latin typeface="Cambria Math" panose="02040503050406030204" pitchFamily="18" charset="0"/>
                      </a:rPr>
                      <m:t>𝑌</m:t>
                    </m:r>
                  </m:oMath>
                </a14:m>
                <a:r>
                  <a:rPr lang="en-GB" sz="1400" dirty="0"/>
                  <a:t> to represent the normal distribution approximation of the distribution </a:t>
                </a:r>
                <a14:m>
                  <m:oMath xmlns:m="http://schemas.openxmlformats.org/officeDocument/2006/math">
                    <m:r>
                      <a:rPr lang="en-GB" sz="1400" b="0" i="1" smtClean="0">
                        <a:latin typeface="Cambria Math" panose="02040503050406030204" pitchFamily="18" charset="0"/>
                      </a:rPr>
                      <m:t>𝑋</m:t>
                    </m:r>
                  </m:oMath>
                </a14:m>
                <a:r>
                  <a:rPr lang="en-GB" sz="1400" dirty="0"/>
                  <a:t>.</a:t>
                </a:r>
              </a:p>
            </p:txBody>
          </p:sp>
        </mc:Choice>
        <mc:Fallback>
          <p:sp>
            <p:nvSpPr>
              <p:cNvPr id="17" name="TextBox 16">
                <a:extLst>
                  <a:ext uri="{FF2B5EF4-FFF2-40B4-BE49-F238E27FC236}">
                    <a16:creationId xmlns:a16="http://schemas.microsoft.com/office/drawing/2014/main" id="{F55D0715-EC72-4351-A5B0-BB06F15308C3}"/>
                  </a:ext>
                </a:extLst>
              </p:cNvPr>
              <p:cNvSpPr txBox="1">
                <a:spLocks noRot="1" noChangeAspect="1" noMove="1" noResize="1" noEditPoints="1" noAdjustHandles="1" noChangeArrowheads="1" noChangeShapeType="1" noTextEdit="1"/>
              </p:cNvSpPr>
              <p:nvPr/>
            </p:nvSpPr>
            <p:spPr>
              <a:xfrm>
                <a:off x="4471854" y="4283412"/>
                <a:ext cx="3003624" cy="738664"/>
              </a:xfrm>
              <a:prstGeom prst="rect">
                <a:avLst/>
              </a:prstGeom>
              <a:blipFill>
                <a:blip r:embed="rId7"/>
                <a:stretch>
                  <a:fillRect l="-610" t="-1653" b="-7438"/>
                </a:stretch>
              </a:blipFill>
            </p:spPr>
            <p:txBody>
              <a:bodyPr/>
              <a:lstStyle/>
              <a:p>
                <a:r>
                  <a:rPr lang="en-GB">
                    <a:noFill/>
                  </a:rPr>
                  <a:t> </a:t>
                </a:r>
              </a:p>
            </p:txBody>
          </p:sp>
        </mc:Fallback>
      </mc:AlternateContent>
      <p:sp>
        <p:nvSpPr>
          <p:cNvPr id="18" name="Rectangle 17">
            <a:extLst>
              <a:ext uri="{FF2B5EF4-FFF2-40B4-BE49-F238E27FC236}">
                <a16:creationId xmlns:a16="http://schemas.microsoft.com/office/drawing/2014/main" id="{E47FAEA8-2E1C-418A-856A-8C492203722C}"/>
              </a:ext>
            </a:extLst>
          </p:cNvPr>
          <p:cNvSpPr/>
          <p:nvPr/>
        </p:nvSpPr>
        <p:spPr>
          <a:xfrm>
            <a:off x="2922875" y="4687459"/>
            <a:ext cx="1031359" cy="3219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a:extLst>
              <a:ext uri="{FF2B5EF4-FFF2-40B4-BE49-F238E27FC236}">
                <a16:creationId xmlns:a16="http://schemas.microsoft.com/office/drawing/2014/main" id="{20A0B04B-8369-43CF-B583-C10A14556EAB}"/>
              </a:ext>
            </a:extLst>
          </p:cNvPr>
          <p:cNvSpPr/>
          <p:nvPr/>
        </p:nvSpPr>
        <p:spPr>
          <a:xfrm>
            <a:off x="2689271" y="5081015"/>
            <a:ext cx="1264964" cy="3219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a:extLst>
              <a:ext uri="{FF2B5EF4-FFF2-40B4-BE49-F238E27FC236}">
                <a16:creationId xmlns:a16="http://schemas.microsoft.com/office/drawing/2014/main" id="{0DF70B95-4B54-42AC-A7E7-9E55D393AC50}"/>
              </a:ext>
            </a:extLst>
          </p:cNvPr>
          <p:cNvSpPr/>
          <p:nvPr/>
        </p:nvSpPr>
        <p:spPr>
          <a:xfrm>
            <a:off x="2659384" y="5512731"/>
            <a:ext cx="1294849" cy="3219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31F90E1A-238B-4637-9D7F-58235FA6A051}"/>
                  </a:ext>
                </a:extLst>
              </p:cNvPr>
              <p:cNvSpPr txBox="1"/>
              <p:nvPr/>
            </p:nvSpPr>
            <p:spPr>
              <a:xfrm>
                <a:off x="4484678" y="5119845"/>
                <a:ext cx="4277738" cy="15696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200" b="1" dirty="0"/>
                  <a:t>Why use a normal approximation?</a:t>
                </a:r>
              </a:p>
              <a:p>
                <a:pPr marL="285750" indent="-285750">
                  <a:buFont typeface="Arial" panose="020B0604020202020204" pitchFamily="34" charset="0"/>
                  <a:buChar char="•"/>
                </a:pPr>
                <a:r>
                  <a:rPr lang="en-GB" sz="1200" dirty="0"/>
                  <a:t>Tables for the binomial distribution only goes up to </a:t>
                </a:r>
                <a14:m>
                  <m:oMath xmlns:m="http://schemas.openxmlformats.org/officeDocument/2006/math">
                    <m:r>
                      <a:rPr lang="en-GB" sz="1200" b="0" i="1" smtClean="0">
                        <a:latin typeface="Cambria Math" panose="02040503050406030204" pitchFamily="18" charset="0"/>
                      </a:rPr>
                      <m:t>𝑛</m:t>
                    </m:r>
                    <m:r>
                      <a:rPr lang="en-GB" sz="1200" b="0" i="1" smtClean="0">
                        <a:latin typeface="Cambria Math" panose="02040503050406030204" pitchFamily="18" charset="0"/>
                      </a:rPr>
                      <m:t>=50</m:t>
                    </m:r>
                  </m:oMath>
                </a14:m>
                <a:r>
                  <a:rPr lang="en-GB" sz="1200" dirty="0"/>
                  <a:t> and your calculator will reject large values of </a:t>
                </a:r>
                <a14:m>
                  <m:oMath xmlns:m="http://schemas.openxmlformats.org/officeDocument/2006/math">
                    <m:r>
                      <a:rPr lang="en-GB" sz="1200" b="0" i="1" smtClean="0">
                        <a:latin typeface="Cambria Math" panose="02040503050406030204" pitchFamily="18" charset="0"/>
                      </a:rPr>
                      <m:t>𝑛</m:t>
                    </m:r>
                  </m:oMath>
                </a14:m>
                <a:r>
                  <a:rPr lang="en-GB" sz="1200" dirty="0"/>
                  <a:t>.</a:t>
                </a:r>
              </a:p>
              <a:p>
                <a:pPr marL="285750" indent="-285750">
                  <a:buFont typeface="Arial" panose="020B0604020202020204" pitchFamily="34" charset="0"/>
                  <a:buChar char="•"/>
                </a:pPr>
                <a:r>
                  <a:rPr lang="en-GB" sz="1200" dirty="0"/>
                  <a:t>The formula for </a:t>
                </a:r>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m:t>
                        </m:r>
                        <m:r>
                          <a:rPr lang="en-GB" sz="1200" b="0" i="1" smtClean="0">
                            <a:latin typeface="Cambria Math" panose="02040503050406030204" pitchFamily="18" charset="0"/>
                          </a:rPr>
                          <m:t>𝑥</m:t>
                        </m:r>
                      </m:e>
                    </m:d>
                  </m:oMath>
                </a14:m>
                <a:r>
                  <a:rPr lang="en-GB" sz="1200" dirty="0"/>
                  <a:t> makes use a factorials. Factorials of large numbers cannot be computed efficiently. Type in 65! for example; your calculator will hesitate! Now imagine how many factorials would be required if you wanted to find </a:t>
                </a:r>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≤65</m:t>
                        </m:r>
                      </m:e>
                    </m:d>
                  </m:oMath>
                </a14:m>
                <a:r>
                  <a:rPr lang="en-GB" sz="1200" dirty="0"/>
                  <a:t>. </a:t>
                </a:r>
                <a:r>
                  <a:rPr lang="en-GB" sz="1200" dirty="0">
                    <a:sym typeface="Wingdings" panose="05000000000000000000" pitchFamily="2" charset="2"/>
                  </a:rPr>
                  <a:t></a:t>
                </a:r>
                <a:endParaRPr lang="en-GB" dirty="0"/>
              </a:p>
            </p:txBody>
          </p:sp>
        </mc:Choice>
        <mc:Fallback>
          <p:sp>
            <p:nvSpPr>
              <p:cNvPr id="21" name="TextBox 20">
                <a:extLst>
                  <a:ext uri="{FF2B5EF4-FFF2-40B4-BE49-F238E27FC236}">
                    <a16:creationId xmlns:a16="http://schemas.microsoft.com/office/drawing/2014/main" id="{31F90E1A-238B-4637-9D7F-58235FA6A051}"/>
                  </a:ext>
                </a:extLst>
              </p:cNvPr>
              <p:cNvSpPr txBox="1">
                <a:spLocks noRot="1" noChangeAspect="1" noMove="1" noResize="1" noEditPoints="1" noAdjustHandles="1" noChangeArrowheads="1" noChangeShapeType="1" noTextEdit="1"/>
              </p:cNvSpPr>
              <p:nvPr/>
            </p:nvSpPr>
            <p:spPr>
              <a:xfrm>
                <a:off x="4484678" y="5119845"/>
                <a:ext cx="4277738" cy="1569660"/>
              </a:xfrm>
              <a:prstGeom prst="rect">
                <a:avLst/>
              </a:prstGeom>
              <a:blipFill>
                <a:blip r:embed="rId8"/>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21900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8"/>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8" restart="whenNotActive" fill="hold" evtFilter="cancelBubble" nodeType="interactiveSeq">
                <p:stCondLst>
                  <p:cond evt="onClick" delay="0">
                    <p:tgtEl>
                      <p:spTgt spid="19"/>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4" restart="whenNotActive" fill="hold" evtFilter="cancelBubble" nodeType="interactiveSeq">
                <p:stCondLst>
                  <p:cond evt="onClick" delay="0">
                    <p:tgtEl>
                      <p:spTgt spid="20"/>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0" grpId="0" animBg="1"/>
      <p:bldP spid="11" grpId="0" animBg="1"/>
      <p:bldP spid="12" grpId="0" animBg="1"/>
      <p:bldP spid="13" grpId="0"/>
      <p:bldP spid="14" grpId="0"/>
      <p:bldP spid="15" grpId="0"/>
      <p:bldP spid="16" grpId="0"/>
      <p:bldP spid="17" grpId="0"/>
      <p:bldP spid="18" grpId="0" animBg="1"/>
      <p:bldP spid="18" grpId="1" animBg="1"/>
      <p:bldP spid="19" grpId="0" animBg="1"/>
      <p:bldP spid="19" grpId="1" animBg="1"/>
      <p:bldP spid="20" grpId="0" animBg="1"/>
      <p:bldP spid="20" grpId="1"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Continuity Corrections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94500" y="807684"/>
            <a:ext cx="8280920" cy="1200329"/>
          </a:xfrm>
          <a:prstGeom prst="rect">
            <a:avLst/>
          </a:prstGeom>
          <a:noFill/>
        </p:spPr>
        <p:txBody>
          <a:bodyPr wrap="square" rtlCol="0">
            <a:spAutoFit/>
          </a:bodyPr>
          <a:lstStyle/>
          <a:p>
            <a:r>
              <a:rPr lang="en-GB" dirty="0"/>
              <a:t>One problem is that the outcomes of a binomial distribution (i.e. number of successes) are </a:t>
            </a:r>
            <a:r>
              <a:rPr lang="en-GB" b="1" dirty="0"/>
              <a:t>discrete</a:t>
            </a:r>
            <a:r>
              <a:rPr lang="en-GB" dirty="0"/>
              <a:t> whereas the Normal distribution is </a:t>
            </a:r>
            <a:r>
              <a:rPr lang="en-GB" b="1" dirty="0"/>
              <a:t>continuous</a:t>
            </a:r>
            <a:r>
              <a:rPr lang="en-GB" dirty="0"/>
              <a:t>.</a:t>
            </a:r>
          </a:p>
          <a:p>
            <a:r>
              <a:rPr lang="en-GB" dirty="0"/>
              <a:t>We apply something called a </a:t>
            </a:r>
            <a:r>
              <a:rPr lang="en-GB" b="1" dirty="0"/>
              <a:t>continuity correction</a:t>
            </a:r>
            <a:r>
              <a:rPr lang="en-GB" dirty="0"/>
              <a:t> to approximate a discrete distribution using a continuous one.</a:t>
            </a:r>
          </a:p>
        </p:txBody>
      </p:sp>
      <p:cxnSp>
        <p:nvCxnSpPr>
          <p:cNvPr id="18" name="Straight Connector 17"/>
          <p:cNvCxnSpPr/>
          <p:nvPr/>
        </p:nvCxnSpPr>
        <p:spPr>
          <a:xfrm>
            <a:off x="899592" y="5445224"/>
            <a:ext cx="684076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12372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84380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356388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28396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500404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572412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44420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7164288" y="5445224"/>
            <a:ext cx="0" cy="216024"/>
          </a:xfrm>
          <a:prstGeom prst="line">
            <a:avLst/>
          </a:prstGeom>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1043608" y="5589526"/>
            <a:ext cx="6552728" cy="369332"/>
          </a:xfrm>
          <a:prstGeom prst="rect">
            <a:avLst/>
          </a:prstGeom>
          <a:noFill/>
        </p:spPr>
        <p:txBody>
          <a:bodyPr wrap="square" rtlCol="0">
            <a:spAutoFit/>
          </a:bodyPr>
          <a:lstStyle/>
          <a:p>
            <a:r>
              <a:rPr lang="en-GB" dirty="0"/>
              <a:t>                  3           4            5           6            7           8            9          10</a:t>
            </a:r>
          </a:p>
        </p:txBody>
      </p:sp>
      <p:sp>
        <p:nvSpPr>
          <p:cNvPr id="31" name="TextBox 30"/>
          <p:cNvSpPr txBox="1"/>
          <p:nvPr/>
        </p:nvSpPr>
        <p:spPr>
          <a:xfrm>
            <a:off x="179512" y="4451050"/>
            <a:ext cx="13681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Discrete:</a:t>
            </a:r>
          </a:p>
        </p:txBody>
      </p:sp>
      <p:sp>
        <p:nvSpPr>
          <p:cNvPr id="32" name="TextBox 31"/>
          <p:cNvSpPr txBox="1"/>
          <p:nvPr/>
        </p:nvSpPr>
        <p:spPr>
          <a:xfrm>
            <a:off x="179511" y="4962042"/>
            <a:ext cx="136815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Continuous:</a:t>
            </a:r>
          </a:p>
        </p:txBody>
      </p:sp>
      <mc:AlternateContent xmlns:mc="http://schemas.openxmlformats.org/markup-compatibility/2006" xmlns:a14="http://schemas.microsoft.com/office/drawing/2010/main">
        <mc:Choice Requires="a14">
          <p:sp>
            <p:nvSpPr>
              <p:cNvPr id="33" name="TextBox 32"/>
              <p:cNvSpPr txBox="1"/>
              <p:nvPr/>
            </p:nvSpPr>
            <p:spPr>
              <a:xfrm>
                <a:off x="7487598" y="4497216"/>
                <a:ext cx="165618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=6</m:t>
                      </m:r>
                    </m:oMath>
                  </m:oMathPara>
                </a14:m>
                <a:br>
                  <a:rPr lang="en-GB" b="0" dirty="0"/>
                </a:br>
                <a:endParaRPr lang="en-GB" b="0" dirty="0"/>
              </a:p>
              <a:p>
                <a:endParaRPr lang="en-GB" sz="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5.5&lt;</m:t>
                      </m:r>
                      <m:r>
                        <a:rPr lang="en-GB" b="0" i="1" smtClean="0">
                          <a:latin typeface="Cambria Math" panose="02040503050406030204" pitchFamily="18" charset="0"/>
                        </a:rPr>
                        <m:t>𝑌</m:t>
                      </m:r>
                      <m:r>
                        <a:rPr lang="en-GB" b="0" i="1" smtClean="0">
                          <a:latin typeface="Cambria Math" panose="02040503050406030204" pitchFamily="18" charset="0"/>
                        </a:rPr>
                        <m:t>&lt;6.5</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7487598" y="4497216"/>
                <a:ext cx="1656184" cy="769441"/>
              </a:xfrm>
              <a:prstGeom prst="rect">
                <a:avLst/>
              </a:prstGeom>
              <a:blipFill rotWithShape="0">
                <a:blip r:embed="rId2"/>
                <a:stretch>
                  <a:fillRect/>
                </a:stretch>
              </a:blipFill>
            </p:spPr>
            <p:txBody>
              <a:bodyPr/>
              <a:lstStyle/>
              <a:p>
                <a:r>
                  <a:rPr lang="en-GB">
                    <a:noFill/>
                  </a:rPr>
                  <a:t> </a:t>
                </a:r>
              </a:p>
            </p:txBody>
          </p:sp>
        </mc:Fallback>
      </mc:AlternateContent>
      <p:sp>
        <p:nvSpPr>
          <p:cNvPr id="35" name="Oval 34"/>
          <p:cNvSpPr/>
          <p:nvPr/>
        </p:nvSpPr>
        <p:spPr>
          <a:xfrm>
            <a:off x="4169582" y="4588178"/>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6" name="TextBox 5"/>
              <p:cNvSpPr txBox="1"/>
              <p:nvPr/>
            </p:nvSpPr>
            <p:spPr>
              <a:xfrm>
                <a:off x="539552" y="2736137"/>
                <a:ext cx="748883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random variable </a:t>
                </a:r>
                <a14:m>
                  <m:oMath xmlns:m="http://schemas.openxmlformats.org/officeDocument/2006/math">
                    <m:r>
                      <a:rPr lang="en-GB" b="0" i="1" smtClean="0">
                        <a:latin typeface="Cambria Math" panose="02040503050406030204" pitchFamily="18" charset="0"/>
                      </a:rPr>
                      <m:t>𝑋</m:t>
                    </m:r>
                  </m:oMath>
                </a14:m>
                <a:r>
                  <a:rPr lang="en-GB" dirty="0"/>
                  <a:t> represents the time to finish a race in hours. We’re interested in knowing the probability Alice took 6 hours to the nearest hour.</a:t>
                </a:r>
              </a:p>
              <a:p>
                <a:r>
                  <a:rPr lang="en-GB" dirty="0"/>
                  <a:t>How would you represent this time on a number line given hours is discrete? And what about if hours was now considered to be continuous (as </a:t>
                </a:r>
                <a14:m>
                  <m:oMath xmlns:m="http://schemas.openxmlformats.org/officeDocument/2006/math">
                    <m:r>
                      <a:rPr lang="en-GB" b="0" i="1" smtClean="0">
                        <a:latin typeface="Cambria Math" panose="02040503050406030204" pitchFamily="18" charset="0"/>
                      </a:rPr>
                      <m:t>𝑌</m:t>
                    </m:r>
                  </m:oMath>
                </a14:m>
                <a:r>
                  <a:rPr lang="en-GB" dirty="0"/>
                  <a:t>)?</a:t>
                </a:r>
              </a:p>
            </p:txBody>
          </p:sp>
        </mc:Choice>
        <mc:Fallback>
          <p:sp>
            <p:nvSpPr>
              <p:cNvPr id="6" name="TextBox 5"/>
              <p:cNvSpPr txBox="1">
                <a:spLocks noRot="1" noChangeAspect="1" noMove="1" noResize="1" noEditPoints="1" noAdjustHandles="1" noChangeArrowheads="1" noChangeShapeType="1" noTextEdit="1"/>
              </p:cNvSpPr>
              <p:nvPr/>
            </p:nvSpPr>
            <p:spPr>
              <a:xfrm>
                <a:off x="539552" y="2736137"/>
                <a:ext cx="7488832" cy="1200329"/>
              </a:xfrm>
              <a:prstGeom prst="rect">
                <a:avLst/>
              </a:prstGeom>
              <a:blipFill>
                <a:blip r:embed="rId3"/>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40" name="Oval 39"/>
          <p:cNvSpPr/>
          <p:nvPr/>
        </p:nvSpPr>
        <p:spPr>
          <a:xfrm>
            <a:off x="3851920" y="500824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Oval 40"/>
          <p:cNvSpPr/>
          <p:nvPr/>
        </p:nvSpPr>
        <p:spPr>
          <a:xfrm>
            <a:off x="4541644" y="500824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8" name="Straight Connector 7"/>
          <p:cNvCxnSpPr>
            <a:stCxn id="40" idx="6"/>
            <a:endCxn id="41" idx="2"/>
          </p:cNvCxnSpPr>
          <p:nvPr/>
        </p:nvCxnSpPr>
        <p:spPr>
          <a:xfrm>
            <a:off x="4067944" y="5116256"/>
            <a:ext cx="4737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437188" y="5956216"/>
                <a:ext cx="8208912" cy="830997"/>
              </a:xfrm>
              <a:prstGeom prst="rect">
                <a:avLst/>
              </a:prstGeom>
              <a:noFill/>
            </p:spPr>
            <p:txBody>
              <a:bodyPr wrap="square" rtlCol="0">
                <a:spAutoFit/>
              </a:bodyPr>
              <a:lstStyle/>
              <a:p>
                <a:r>
                  <a:rPr lang="en-GB" sz="1600" b="1" dirty="0"/>
                  <a:t>We can’t just find </a:t>
                </a:r>
                <a14:m>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𝒀</m:t>
                        </m:r>
                        <m:r>
                          <a:rPr lang="en-GB" sz="1600" b="1" i="1" smtClean="0">
                            <a:latin typeface="Cambria Math" panose="02040503050406030204" pitchFamily="18" charset="0"/>
                          </a:rPr>
                          <m:t>=</m:t>
                        </m:r>
                        <m:r>
                          <a:rPr lang="en-GB" sz="1600" b="1" i="1" smtClean="0">
                            <a:latin typeface="Cambria Math" panose="02040503050406030204" pitchFamily="18" charset="0"/>
                          </a:rPr>
                          <m:t>𝟔</m:t>
                        </m:r>
                      </m:e>
                    </m:d>
                  </m:oMath>
                </a14:m>
                <a:r>
                  <a:rPr lang="en-GB" sz="1600" b="1" dirty="0"/>
                  <a:t> when </a:t>
                </a:r>
                <a14:m>
                  <m:oMath xmlns:m="http://schemas.openxmlformats.org/officeDocument/2006/math">
                    <m:r>
                      <a:rPr lang="en-GB" sz="1600" b="1" i="1" smtClean="0">
                        <a:latin typeface="Cambria Math" panose="02040503050406030204" pitchFamily="18" charset="0"/>
                      </a:rPr>
                      <m:t>𝒀</m:t>
                    </m:r>
                  </m:oMath>
                </a14:m>
                <a:r>
                  <a:rPr lang="en-GB" sz="1600" b="1" dirty="0"/>
                  <a:t> is continuous, because the probability is effectively 0. But </a:t>
                </a:r>
                <a14:m>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𝟓</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&lt;</m:t>
                        </m:r>
                        <m:r>
                          <a:rPr lang="en-GB" sz="1600" b="1" i="1" smtClean="0">
                            <a:latin typeface="Cambria Math" panose="02040503050406030204" pitchFamily="18" charset="0"/>
                          </a:rPr>
                          <m:t>𝒀</m:t>
                        </m:r>
                        <m:r>
                          <a:rPr lang="en-GB" sz="1600" b="1" i="1" smtClean="0">
                            <a:latin typeface="Cambria Math" panose="02040503050406030204" pitchFamily="18" charset="0"/>
                          </a:rPr>
                          <m:t>&lt;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𝟓</m:t>
                        </m:r>
                      </m:e>
                    </m:d>
                  </m:oMath>
                </a14:m>
                <a:r>
                  <a:rPr lang="en-GB" sz="1600" b="1" dirty="0"/>
                  <a:t> would seem a sensible interval to use because any time between 5.5 and 6.5 would have rounded to 6 hours were it discrete. </a:t>
                </a:r>
              </a:p>
            </p:txBody>
          </p:sp>
        </mc:Choice>
        <mc:Fallback xmlns="">
          <p:sp>
            <p:nvSpPr>
              <p:cNvPr id="9" name="TextBox 8"/>
              <p:cNvSpPr txBox="1">
                <a:spLocks noRot="1" noChangeAspect="1" noMove="1" noResize="1" noEditPoints="1" noAdjustHandles="1" noChangeArrowheads="1" noChangeShapeType="1" noTextEdit="1"/>
              </p:cNvSpPr>
              <p:nvPr/>
            </p:nvSpPr>
            <p:spPr>
              <a:xfrm>
                <a:off x="437188" y="5956216"/>
                <a:ext cx="8208912" cy="830997"/>
              </a:xfrm>
              <a:prstGeom prst="rect">
                <a:avLst/>
              </a:prstGeom>
              <a:blipFill rotWithShape="0">
                <a:blip r:embed="rId4"/>
                <a:stretch>
                  <a:fillRect l="-446" t="-2206" b="-8824"/>
                </a:stretch>
              </a:blipFill>
            </p:spPr>
            <p:txBody>
              <a:bodyPr/>
              <a:lstStyle/>
              <a:p>
                <a:r>
                  <a:rPr lang="en-GB">
                    <a:noFill/>
                  </a:rPr>
                  <a:t> </a:t>
                </a:r>
              </a:p>
            </p:txBody>
          </p:sp>
        </mc:Fallback>
      </mc:AlternateContent>
      <p:sp>
        <p:nvSpPr>
          <p:cNvPr id="42" name="Rectangle 41"/>
          <p:cNvSpPr/>
          <p:nvPr/>
        </p:nvSpPr>
        <p:spPr>
          <a:xfrm>
            <a:off x="3563888" y="4888032"/>
            <a:ext cx="5417579" cy="5602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43" name="Straight Connector 42"/>
          <p:cNvCxnSpPr/>
          <p:nvPr/>
        </p:nvCxnSpPr>
        <p:spPr>
          <a:xfrm>
            <a:off x="0" y="2492896"/>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49178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nextCondLst>
                <p:cond evt="onClick" delay="0">
                  <p:tgtEl>
                    <p:spTgt spid="42"/>
                  </p:tgtEl>
                </p:cond>
              </p:nextCondLst>
            </p:seq>
          </p:childTnLst>
        </p:cTn>
      </p:par>
    </p:tnLst>
    <p:bldLst>
      <p:bldP spid="9" grpId="0"/>
      <p:bldP spid="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Continuity Corrections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75536"/>
                <a:ext cx="828092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𝑋</m:t>
                    </m:r>
                  </m:oMath>
                </a14:m>
                <a:r>
                  <a:rPr lang="en-GB" dirty="0"/>
                  <a:t> is a discrete variable, and </a:t>
                </a:r>
                <a14:m>
                  <m:oMath xmlns:m="http://schemas.openxmlformats.org/officeDocument/2006/math">
                    <m:r>
                      <a:rPr lang="en-GB" b="0" i="1" smtClean="0">
                        <a:latin typeface="Cambria Math" panose="02040503050406030204" pitchFamily="18" charset="0"/>
                      </a:rPr>
                      <m:t>𝑌</m:t>
                    </m:r>
                  </m:oMath>
                </a14:m>
                <a:r>
                  <a:rPr lang="en-GB" dirty="0"/>
                  <a:t> is its continuous equivalent, how would you represent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oMath>
                </a14:m>
                <a:r>
                  <a:rPr lang="en-GB" dirty="0"/>
                  <a:t> for </a:t>
                </a:r>
                <a14:m>
                  <m:oMath xmlns:m="http://schemas.openxmlformats.org/officeDocument/2006/math">
                    <m:r>
                      <a:rPr lang="en-GB" b="0" i="1" smtClean="0">
                        <a:latin typeface="Cambria Math" panose="02040503050406030204" pitchFamily="18" charset="0"/>
                      </a:rPr>
                      <m:t>𝑌</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75536"/>
                <a:ext cx="8280920" cy="646331"/>
              </a:xfrm>
              <a:prstGeom prst="rect">
                <a:avLst/>
              </a:prstGeom>
              <a:blipFill rotWithShape="0">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312272" y="5504227"/>
                <a:ext cx="446449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 continuity correction is approximating a discrete range using a continuous one.</a:t>
                </a:r>
              </a:p>
              <a:p>
                <a:r>
                  <a:rPr lang="en-GB" dirty="0"/>
                  <a:t>1. If &gt; or &lt;, convert to </a:t>
                </a:r>
                <a14:m>
                  <m:oMath xmlns:m="http://schemas.openxmlformats.org/officeDocument/2006/math">
                    <m:r>
                      <a:rPr lang="en-GB" b="0" i="1" smtClean="0">
                        <a:latin typeface="Cambria Math" panose="02040503050406030204" pitchFamily="18" charset="0"/>
                      </a:rPr>
                      <m:t>≥,≤</m:t>
                    </m:r>
                  </m:oMath>
                </a14:m>
                <a:r>
                  <a:rPr lang="en-GB" dirty="0"/>
                  <a:t> first.</a:t>
                </a:r>
              </a:p>
              <a:p>
                <a:r>
                  <a:rPr lang="en-GB" dirty="0"/>
                  <a:t>2. Enlarge the range by 0.5.</a:t>
                </a:r>
              </a:p>
            </p:txBody>
          </p:sp>
        </mc:Choice>
        <mc:Fallback xmlns="">
          <p:sp>
            <p:nvSpPr>
              <p:cNvPr id="15" name="TextBox 14"/>
              <p:cNvSpPr txBox="1">
                <a:spLocks noRot="1" noChangeAspect="1" noMove="1" noResize="1" noEditPoints="1" noAdjustHandles="1" noChangeArrowheads="1" noChangeShapeType="1" noTextEdit="1"/>
              </p:cNvSpPr>
              <p:nvPr/>
            </p:nvSpPr>
            <p:spPr>
              <a:xfrm>
                <a:off x="2312272" y="5504227"/>
                <a:ext cx="4464496" cy="1200329"/>
              </a:xfrm>
              <a:prstGeom prst="rect">
                <a:avLst/>
              </a:prstGeom>
              <a:blipFill rotWithShape="0">
                <a:blip r:embed="rId3"/>
                <a:stretch>
                  <a:fillRect l="-814" t="-2488" b="-5970"/>
                </a:stretch>
              </a:blipFill>
            </p:spPr>
            <p:txBody>
              <a:bodyPr/>
              <a:lstStyle/>
              <a:p>
                <a:r>
                  <a:rPr lang="en-GB">
                    <a:noFill/>
                  </a:rPr>
                  <a:t> </a:t>
                </a:r>
              </a:p>
            </p:txBody>
          </p:sp>
        </mc:Fallback>
      </mc:AlternateContent>
      <p:cxnSp>
        <p:nvCxnSpPr>
          <p:cNvPr id="18" name="Straight Connector 17"/>
          <p:cNvCxnSpPr/>
          <p:nvPr/>
        </p:nvCxnSpPr>
        <p:spPr>
          <a:xfrm>
            <a:off x="827584" y="2815645"/>
            <a:ext cx="684076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05172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77180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349188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21196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493204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565212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37220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7092280" y="2815645"/>
            <a:ext cx="0" cy="216024"/>
          </a:xfrm>
          <a:prstGeom prst="line">
            <a:avLst/>
          </a:prstGeom>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971600" y="3031669"/>
            <a:ext cx="6552728" cy="369332"/>
          </a:xfrm>
          <a:prstGeom prst="rect">
            <a:avLst/>
          </a:prstGeom>
          <a:noFill/>
        </p:spPr>
        <p:txBody>
          <a:bodyPr wrap="square" rtlCol="0">
            <a:spAutoFit/>
          </a:bodyPr>
          <a:lstStyle/>
          <a:p>
            <a:r>
              <a:rPr lang="en-GB" dirty="0"/>
              <a:t>                  3           4            5           6            7           8            9          10</a:t>
            </a:r>
          </a:p>
        </p:txBody>
      </p:sp>
      <p:sp>
        <p:nvSpPr>
          <p:cNvPr id="31" name="TextBox 30"/>
          <p:cNvSpPr txBox="1"/>
          <p:nvPr/>
        </p:nvSpPr>
        <p:spPr>
          <a:xfrm>
            <a:off x="107504" y="1821471"/>
            <a:ext cx="13681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Discrete:</a:t>
            </a:r>
          </a:p>
        </p:txBody>
      </p:sp>
      <p:sp>
        <p:nvSpPr>
          <p:cNvPr id="32" name="TextBox 31"/>
          <p:cNvSpPr txBox="1"/>
          <p:nvPr/>
        </p:nvSpPr>
        <p:spPr>
          <a:xfrm>
            <a:off x="107503" y="2332463"/>
            <a:ext cx="136815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Continuous:</a:t>
            </a:r>
          </a:p>
        </p:txBody>
      </p:sp>
      <mc:AlternateContent xmlns:mc="http://schemas.openxmlformats.org/markup-compatibility/2006" xmlns:a14="http://schemas.microsoft.com/office/drawing/2010/main">
        <mc:Choice Requires="a14">
          <p:sp>
            <p:nvSpPr>
              <p:cNvPr id="33" name="TextBox 32"/>
              <p:cNvSpPr txBox="1"/>
              <p:nvPr/>
            </p:nvSpPr>
            <p:spPr>
              <a:xfrm>
                <a:off x="7668344" y="1829830"/>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≥5</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7668344" y="1829830"/>
                <a:ext cx="1152128" cy="369332"/>
              </a:xfrm>
              <a:prstGeom prst="rect">
                <a:avLst/>
              </a:prstGeom>
              <a:blipFill rotWithShape="0">
                <a:blip r:embed="rId4"/>
                <a:stretch>
                  <a:fillRect/>
                </a:stretch>
              </a:blipFill>
            </p:spPr>
            <p:txBody>
              <a:bodyPr/>
              <a:lstStyle/>
              <a:p>
                <a:r>
                  <a:rPr lang="en-GB">
                    <a:noFill/>
                  </a:rPr>
                  <a:t> </a:t>
                </a:r>
              </a:p>
            </p:txBody>
          </p:sp>
        </mc:Fallback>
      </mc:AlternateContent>
      <p:sp>
        <p:nvSpPr>
          <p:cNvPr id="34" name="Oval 33"/>
          <p:cNvSpPr/>
          <p:nvPr/>
        </p:nvSpPr>
        <p:spPr>
          <a:xfrm>
            <a:off x="3383868" y="1958599"/>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5" name="Oval 34"/>
          <p:cNvSpPr/>
          <p:nvPr/>
        </p:nvSpPr>
        <p:spPr>
          <a:xfrm>
            <a:off x="4097574" y="1958599"/>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6" name="Oval 35"/>
          <p:cNvSpPr/>
          <p:nvPr/>
        </p:nvSpPr>
        <p:spPr>
          <a:xfrm>
            <a:off x="4824028" y="1946983"/>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Oval 36"/>
          <p:cNvSpPr/>
          <p:nvPr/>
        </p:nvSpPr>
        <p:spPr>
          <a:xfrm>
            <a:off x="5550482" y="1946983"/>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8" name="Oval 37"/>
          <p:cNvSpPr/>
          <p:nvPr/>
        </p:nvSpPr>
        <p:spPr>
          <a:xfrm>
            <a:off x="6259970" y="1946983"/>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9" name="Oval 38"/>
          <p:cNvSpPr/>
          <p:nvPr/>
        </p:nvSpPr>
        <p:spPr>
          <a:xfrm>
            <a:off x="6984268" y="1958599"/>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Oval 40"/>
          <p:cNvSpPr/>
          <p:nvPr/>
        </p:nvSpPr>
        <p:spPr>
          <a:xfrm>
            <a:off x="3059832" y="236215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42" name="Straight Connector 41"/>
          <p:cNvCxnSpPr/>
          <p:nvPr/>
        </p:nvCxnSpPr>
        <p:spPr>
          <a:xfrm>
            <a:off x="3172817" y="2454476"/>
            <a:ext cx="4567535" cy="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7668344" y="2285500"/>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≥4.5</m:t>
                      </m:r>
                    </m:oMath>
                  </m:oMathPara>
                </a14:m>
                <a:endParaRPr lang="en-GB" dirty="0"/>
              </a:p>
            </p:txBody>
          </p:sp>
        </mc:Choice>
        <mc:Fallback xmlns="">
          <p:sp>
            <p:nvSpPr>
              <p:cNvPr id="44" name="TextBox 43"/>
              <p:cNvSpPr txBox="1">
                <a:spLocks noRot="1" noChangeAspect="1" noMove="1" noResize="1" noEditPoints="1" noAdjustHandles="1" noChangeArrowheads="1" noChangeShapeType="1" noTextEdit="1"/>
              </p:cNvSpPr>
              <p:nvPr/>
            </p:nvSpPr>
            <p:spPr>
              <a:xfrm>
                <a:off x="7668344" y="2285500"/>
                <a:ext cx="1152128" cy="369332"/>
              </a:xfrm>
              <a:prstGeom prst="rect">
                <a:avLst/>
              </a:prstGeom>
              <a:blipFill rotWithShape="0">
                <a:blip r:embed="rId5"/>
                <a:stretch>
                  <a:fillRect/>
                </a:stretch>
              </a:blipFill>
            </p:spPr>
            <p:txBody>
              <a:bodyPr/>
              <a:lstStyle/>
              <a:p>
                <a:r>
                  <a:rPr lang="en-GB">
                    <a:noFill/>
                  </a:rPr>
                  <a:t> </a:t>
                </a:r>
              </a:p>
            </p:txBody>
          </p:sp>
        </mc:Fallback>
      </mc:AlternateContent>
      <p:sp>
        <p:nvSpPr>
          <p:cNvPr id="45" name="TextBox 44"/>
          <p:cNvSpPr txBox="1"/>
          <p:nvPr/>
        </p:nvSpPr>
        <p:spPr>
          <a:xfrm>
            <a:off x="6776768" y="2752570"/>
            <a:ext cx="218772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400" dirty="0"/>
              <a:t>Notice the range has been enlarged by an extra 0.5.</a:t>
            </a:r>
          </a:p>
        </p:txBody>
      </p:sp>
      <p:sp>
        <p:nvSpPr>
          <p:cNvPr id="46" name="Rectangle 45"/>
          <p:cNvSpPr/>
          <p:nvPr/>
        </p:nvSpPr>
        <p:spPr>
          <a:xfrm>
            <a:off x="1763688" y="2276857"/>
            <a:ext cx="6840760" cy="389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47" name="TextBox 46"/>
              <p:cNvSpPr txBox="1"/>
              <p:nvPr/>
            </p:nvSpPr>
            <p:spPr>
              <a:xfrm>
                <a:off x="323528" y="3429751"/>
                <a:ext cx="828092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How would represent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&lt;9</m:t>
                        </m:r>
                      </m:e>
                    </m:d>
                  </m:oMath>
                </a14:m>
                <a:r>
                  <a:rPr lang="en-GB" dirty="0"/>
                  <a:t> for </a:t>
                </a:r>
                <a14:m>
                  <m:oMath xmlns:m="http://schemas.openxmlformats.org/officeDocument/2006/math">
                    <m:r>
                      <a:rPr lang="en-GB" b="0" i="1" smtClean="0">
                        <a:latin typeface="Cambria Math" panose="02040503050406030204" pitchFamily="18" charset="0"/>
                      </a:rPr>
                      <m:t>𝑌</m:t>
                    </m:r>
                  </m:oMath>
                </a14:m>
                <a:r>
                  <a:rPr lang="en-GB" dirty="0"/>
                  <a:t>?</a:t>
                </a:r>
              </a:p>
            </p:txBody>
          </p:sp>
        </mc:Choice>
        <mc:Fallback xmlns="">
          <p:sp>
            <p:nvSpPr>
              <p:cNvPr id="47" name="TextBox 46"/>
              <p:cNvSpPr txBox="1">
                <a:spLocks noRot="1" noChangeAspect="1" noMove="1" noResize="1" noEditPoints="1" noAdjustHandles="1" noChangeArrowheads="1" noChangeShapeType="1" noTextEdit="1"/>
              </p:cNvSpPr>
              <p:nvPr/>
            </p:nvSpPr>
            <p:spPr>
              <a:xfrm>
                <a:off x="323528" y="3429751"/>
                <a:ext cx="8280920" cy="369332"/>
              </a:xfrm>
              <a:prstGeom prst="rect">
                <a:avLst/>
              </a:prstGeom>
              <a:blipFill rotWithShape="0">
                <a:blip r:embed="rId6"/>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48" name="Straight Connector 47"/>
          <p:cNvCxnSpPr/>
          <p:nvPr/>
        </p:nvCxnSpPr>
        <p:spPr>
          <a:xfrm>
            <a:off x="827584" y="4885902"/>
            <a:ext cx="6840760"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205172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277180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349188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421196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493204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565212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637220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7092280" y="4885902"/>
            <a:ext cx="0" cy="216024"/>
          </a:xfrm>
          <a:prstGeom prst="line">
            <a:avLst/>
          </a:prstGeom>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971600" y="5101926"/>
            <a:ext cx="6552728" cy="369332"/>
          </a:xfrm>
          <a:prstGeom prst="rect">
            <a:avLst/>
          </a:prstGeom>
          <a:noFill/>
        </p:spPr>
        <p:txBody>
          <a:bodyPr wrap="square" rtlCol="0">
            <a:spAutoFit/>
          </a:bodyPr>
          <a:lstStyle/>
          <a:p>
            <a:r>
              <a:rPr lang="en-GB" dirty="0"/>
              <a:t>                  3           4            5           6            7           8            9          10</a:t>
            </a:r>
          </a:p>
        </p:txBody>
      </p:sp>
      <p:sp>
        <p:nvSpPr>
          <p:cNvPr id="58" name="TextBox 57"/>
          <p:cNvSpPr txBox="1"/>
          <p:nvPr/>
        </p:nvSpPr>
        <p:spPr>
          <a:xfrm>
            <a:off x="107504" y="3891728"/>
            <a:ext cx="13681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Discrete:</a:t>
            </a:r>
          </a:p>
        </p:txBody>
      </p:sp>
      <p:sp>
        <p:nvSpPr>
          <p:cNvPr id="59" name="TextBox 58"/>
          <p:cNvSpPr txBox="1"/>
          <p:nvPr/>
        </p:nvSpPr>
        <p:spPr>
          <a:xfrm>
            <a:off x="107503" y="4402720"/>
            <a:ext cx="136815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Continuous:</a:t>
            </a:r>
          </a:p>
        </p:txBody>
      </p:sp>
      <mc:AlternateContent xmlns:mc="http://schemas.openxmlformats.org/markup-compatibility/2006" xmlns:a14="http://schemas.microsoft.com/office/drawing/2010/main">
        <mc:Choice Requires="a14">
          <p:sp>
            <p:nvSpPr>
              <p:cNvPr id="60" name="TextBox 59"/>
              <p:cNvSpPr txBox="1"/>
              <p:nvPr/>
            </p:nvSpPr>
            <p:spPr>
              <a:xfrm>
                <a:off x="7043528" y="3900087"/>
                <a:ext cx="17769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&lt;9→</m:t>
                      </m:r>
                      <m:r>
                        <a:rPr lang="en-GB" b="0" i="1" smtClean="0">
                          <a:latin typeface="Cambria Math" panose="02040503050406030204" pitchFamily="18" charset="0"/>
                        </a:rPr>
                        <m:t>𝑋</m:t>
                      </m:r>
                      <m:r>
                        <a:rPr lang="en-GB" b="0" i="1" smtClean="0">
                          <a:latin typeface="Cambria Math" panose="02040503050406030204" pitchFamily="18" charset="0"/>
                        </a:rPr>
                        <m:t>≤8</m:t>
                      </m:r>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7043528" y="3900087"/>
                <a:ext cx="1776944" cy="369332"/>
              </a:xfrm>
              <a:prstGeom prst="rect">
                <a:avLst/>
              </a:prstGeom>
              <a:blipFill rotWithShape="0">
                <a:blip r:embed="rId7"/>
                <a:stretch>
                  <a:fillRect/>
                </a:stretch>
              </a:blipFill>
            </p:spPr>
            <p:txBody>
              <a:bodyPr/>
              <a:lstStyle/>
              <a:p>
                <a:r>
                  <a:rPr lang="en-GB">
                    <a:noFill/>
                  </a:rPr>
                  <a:t> </a:t>
                </a:r>
              </a:p>
            </p:txBody>
          </p:sp>
        </mc:Fallback>
      </mc:AlternateContent>
      <p:sp>
        <p:nvSpPr>
          <p:cNvPr id="61" name="Oval 60"/>
          <p:cNvSpPr/>
          <p:nvPr/>
        </p:nvSpPr>
        <p:spPr>
          <a:xfrm>
            <a:off x="3383868" y="4028856"/>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2" name="Oval 61"/>
          <p:cNvSpPr/>
          <p:nvPr/>
        </p:nvSpPr>
        <p:spPr>
          <a:xfrm>
            <a:off x="4097574" y="4028856"/>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3" name="Oval 62"/>
          <p:cNvSpPr/>
          <p:nvPr/>
        </p:nvSpPr>
        <p:spPr>
          <a:xfrm>
            <a:off x="4824028" y="4017240"/>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4" name="Oval 63"/>
          <p:cNvSpPr/>
          <p:nvPr/>
        </p:nvSpPr>
        <p:spPr>
          <a:xfrm>
            <a:off x="5550482" y="4017240"/>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5" name="Oval 64"/>
          <p:cNvSpPr/>
          <p:nvPr/>
        </p:nvSpPr>
        <p:spPr>
          <a:xfrm>
            <a:off x="2657414" y="4028702"/>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p:cNvSpPr/>
          <p:nvPr/>
        </p:nvSpPr>
        <p:spPr>
          <a:xfrm>
            <a:off x="1878074" y="399303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p:cNvSpPr/>
          <p:nvPr/>
        </p:nvSpPr>
        <p:spPr>
          <a:xfrm>
            <a:off x="5935234" y="4377327"/>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68" name="Straight Connector 67"/>
          <p:cNvCxnSpPr/>
          <p:nvPr/>
        </p:nvCxnSpPr>
        <p:spPr>
          <a:xfrm>
            <a:off x="1784733" y="4494882"/>
            <a:ext cx="4148853" cy="5257"/>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7668344" y="4355757"/>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≤8.5</m:t>
                      </m:r>
                    </m:oMath>
                  </m:oMathPara>
                </a14:m>
                <a:endParaRPr lang="en-GB" dirty="0"/>
              </a:p>
            </p:txBody>
          </p:sp>
        </mc:Choice>
        <mc:Fallback xmlns="">
          <p:sp>
            <p:nvSpPr>
              <p:cNvPr id="69" name="TextBox 68"/>
              <p:cNvSpPr txBox="1">
                <a:spLocks noRot="1" noChangeAspect="1" noMove="1" noResize="1" noEditPoints="1" noAdjustHandles="1" noChangeArrowheads="1" noChangeShapeType="1" noTextEdit="1"/>
              </p:cNvSpPr>
              <p:nvPr/>
            </p:nvSpPr>
            <p:spPr>
              <a:xfrm>
                <a:off x="7668344" y="4355757"/>
                <a:ext cx="1152128" cy="369332"/>
              </a:xfrm>
              <a:prstGeom prst="rect">
                <a:avLst/>
              </a:prstGeom>
              <a:blipFill rotWithShape="0">
                <a:blip r:embed="rId8"/>
                <a:stretch>
                  <a:fillRect/>
                </a:stretch>
              </a:blipFill>
            </p:spPr>
            <p:txBody>
              <a:bodyPr/>
              <a:lstStyle/>
              <a:p>
                <a:r>
                  <a:rPr lang="en-GB">
                    <a:noFill/>
                  </a:rPr>
                  <a:t> </a:t>
                </a:r>
              </a:p>
            </p:txBody>
          </p:sp>
        </mc:Fallback>
      </mc:AlternateContent>
      <p:sp>
        <p:nvSpPr>
          <p:cNvPr id="71" name="Rectangle 70"/>
          <p:cNvSpPr/>
          <p:nvPr/>
        </p:nvSpPr>
        <p:spPr>
          <a:xfrm>
            <a:off x="1784733" y="4342464"/>
            <a:ext cx="6840760" cy="389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85874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childTnLst>
              </p:cTn>
              <p:nextCondLst>
                <p:cond evt="onClick" delay="0">
                  <p:tgtEl>
                    <p:spTgt spid="46"/>
                  </p:tgtEl>
                </p:cond>
              </p:nextCondLst>
            </p:seq>
            <p:seq concurrent="1" nextAc="seek">
              <p:cTn id="12" restart="whenNotActive" fill="hold" evtFilter="cancelBubble" nodeType="interactiveSeq">
                <p:stCondLst>
                  <p:cond evt="onClick" delay="0">
                    <p:tgtEl>
                      <p:spTgt spid="71"/>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1"/>
                                        </p:tgtEl>
                                      </p:cBhvr>
                                    </p:animEffect>
                                    <p:set>
                                      <p:cBhvr>
                                        <p:cTn id="17" dur="1" fill="hold">
                                          <p:stCondLst>
                                            <p:cond delay="499"/>
                                          </p:stCondLst>
                                        </p:cTn>
                                        <p:tgtEl>
                                          <p:spTgt spid="71"/>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nextCondLst>
                <p:cond evt="onClick" delay="0">
                  <p:tgtEl>
                    <p:spTgt spid="71"/>
                  </p:tgtEl>
                </p:cond>
              </p:nextCondLst>
            </p:seq>
          </p:childTnLst>
        </p:cTn>
      </p:par>
    </p:tnLst>
    <p:bldLst>
      <p:bldP spid="15" grpId="0" animBg="1"/>
      <p:bldP spid="45" grpId="0" animBg="1"/>
      <p:bldP spid="46" grpId="0" animBg="1"/>
      <p:bldP spid="7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1493308"/>
                <a:ext cx="2880320" cy="35394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≤7</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&lt;10</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&gt;9</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1≤</m:t>
                          </m:r>
                          <m:r>
                            <a:rPr lang="en-GB" sz="2800" b="0" i="1" smtClean="0">
                              <a:latin typeface="Cambria Math" panose="02040503050406030204" pitchFamily="18" charset="0"/>
                            </a:rPr>
                            <m:t>𝑋</m:t>
                          </m:r>
                          <m:r>
                            <a:rPr lang="en-GB" sz="2800" b="0" i="1" smtClean="0">
                              <a:latin typeface="Cambria Math" panose="02040503050406030204" pitchFamily="18" charset="0"/>
                            </a:rPr>
                            <m:t>≤10</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3&lt;</m:t>
                          </m:r>
                          <m:r>
                            <a:rPr lang="en-GB" sz="2800" b="0" i="1" smtClean="0">
                              <a:latin typeface="Cambria Math" panose="02040503050406030204" pitchFamily="18" charset="0"/>
                            </a:rPr>
                            <m:t>𝑋</m:t>
                          </m:r>
                          <m:r>
                            <a:rPr lang="en-GB" sz="2800" b="0" i="1" smtClean="0">
                              <a:latin typeface="Cambria Math" panose="02040503050406030204" pitchFamily="18" charset="0"/>
                            </a:rPr>
                            <m:t>&lt;6</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m:t>
                          </m:r>
                          <m:r>
                            <a:rPr lang="en-GB" sz="2800" b="0" i="1" smtClean="0">
                              <a:latin typeface="Cambria Math" panose="02040503050406030204" pitchFamily="18" charset="0"/>
                            </a:rPr>
                            <m:t>𝑋</m:t>
                          </m:r>
                          <m:r>
                            <a:rPr lang="en-GB" sz="2800" b="0" i="1" smtClean="0">
                              <a:latin typeface="Cambria Math" panose="02040503050406030204" pitchFamily="18" charset="0"/>
                            </a:rPr>
                            <m:t>&lt;6</m:t>
                          </m:r>
                        </m:e>
                      </m:d>
                    </m:oMath>
                  </m:oMathPara>
                </a14:m>
                <a:endParaRPr lang="en-GB" sz="2800" b="0" dirty="0"/>
              </a:p>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3&lt;</m:t>
                          </m:r>
                          <m:r>
                            <a:rPr lang="en-GB" sz="2800" b="0" i="1" smtClean="0">
                              <a:latin typeface="Cambria Math" panose="02040503050406030204" pitchFamily="18" charset="0"/>
                            </a:rPr>
                            <m:t>𝑋</m:t>
                          </m:r>
                          <m:r>
                            <a:rPr lang="en-GB" sz="2800" b="0" i="1" smtClean="0">
                              <a:latin typeface="Cambria Math" panose="02040503050406030204" pitchFamily="18" charset="0"/>
                            </a:rPr>
                            <m:t>≤6</m:t>
                          </m:r>
                        </m:e>
                      </m:d>
                    </m:oMath>
                  </m:oMathPara>
                </a14:m>
                <a:endParaRPr lang="en-GB" sz="2800" b="0" dirty="0"/>
              </a:p>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𝑃</m:t>
                      </m:r>
                      <m:r>
                        <a:rPr lang="en-GB" sz="2800" b="0" i="1" smtClean="0">
                          <a:latin typeface="Cambria Math" panose="02040503050406030204" pitchFamily="18" charset="0"/>
                        </a:rPr>
                        <m:t>(</m:t>
                      </m:r>
                      <m:r>
                        <a:rPr lang="en-GB" sz="2800" b="0" i="1" smtClean="0">
                          <a:latin typeface="Cambria Math" panose="02040503050406030204" pitchFamily="18" charset="0"/>
                        </a:rPr>
                        <m:t>𝑋</m:t>
                      </m:r>
                      <m:r>
                        <a:rPr lang="en-GB" sz="2800" b="0" i="1" smtClean="0">
                          <a:latin typeface="Cambria Math" panose="02040503050406030204" pitchFamily="18" charset="0"/>
                        </a:rPr>
                        <m:t>=3)</m:t>
                      </m:r>
                    </m:oMath>
                  </m:oMathPara>
                </a14:m>
                <a:endParaRPr lang="en-GB" sz="2800" b="0" dirty="0"/>
              </a:p>
            </p:txBody>
          </p:sp>
        </mc:Choice>
        <mc:Fallback xmlns="">
          <p:sp>
            <p:nvSpPr>
              <p:cNvPr id="5" name="TextBox 4"/>
              <p:cNvSpPr txBox="1">
                <a:spLocks noRot="1" noChangeAspect="1" noMove="1" noResize="1" noEditPoints="1" noAdjustHandles="1" noChangeArrowheads="1" noChangeShapeType="1" noTextEdit="1"/>
              </p:cNvSpPr>
              <p:nvPr/>
            </p:nvSpPr>
            <p:spPr>
              <a:xfrm>
                <a:off x="251520" y="1493308"/>
                <a:ext cx="2880320" cy="353943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339643" y="5203765"/>
                <a:ext cx="446449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 continuity correction is approximating a discrete range using a continuous one.</a:t>
                </a:r>
              </a:p>
              <a:p>
                <a:r>
                  <a:rPr lang="en-GB" dirty="0"/>
                  <a:t>1. If &gt; or &lt;, convert to </a:t>
                </a:r>
                <a14:m>
                  <m:oMath xmlns:m="http://schemas.openxmlformats.org/officeDocument/2006/math">
                    <m:r>
                      <a:rPr lang="en-GB" b="0" i="1" smtClean="0">
                        <a:latin typeface="Cambria Math" panose="02040503050406030204" pitchFamily="18" charset="0"/>
                      </a:rPr>
                      <m:t>≥,≤</m:t>
                    </m:r>
                  </m:oMath>
                </a14:m>
                <a:r>
                  <a:rPr lang="en-GB" dirty="0"/>
                  <a:t> first.</a:t>
                </a:r>
              </a:p>
              <a:p>
                <a:r>
                  <a:rPr lang="en-GB" dirty="0"/>
                  <a:t>2. Enlarge the range (at each end) by 0.5.</a:t>
                </a:r>
              </a:p>
            </p:txBody>
          </p:sp>
        </mc:Choice>
        <mc:Fallback xmlns="">
          <p:sp>
            <p:nvSpPr>
              <p:cNvPr id="6" name="TextBox 5"/>
              <p:cNvSpPr txBox="1">
                <a:spLocks noRot="1" noChangeAspect="1" noMove="1" noResize="1" noEditPoints="1" noAdjustHandles="1" noChangeArrowheads="1" noChangeShapeType="1" noTextEdit="1"/>
              </p:cNvSpPr>
              <p:nvPr/>
            </p:nvSpPr>
            <p:spPr>
              <a:xfrm>
                <a:off x="2339643" y="5203765"/>
                <a:ext cx="4464496" cy="1200329"/>
              </a:xfrm>
              <a:prstGeom prst="rect">
                <a:avLst/>
              </a:prstGeom>
              <a:blipFill rotWithShape="1">
                <a:blip r:embed="rId3"/>
                <a:stretch>
                  <a:fillRect l="-951" t="-1990" b="-597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275856" y="1493308"/>
                <a:ext cx="5760640" cy="35394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𝑌</m:t>
                          </m:r>
                          <m:r>
                            <a:rPr lang="en-GB" sz="2800" b="0" i="1" smtClean="0">
                              <a:latin typeface="Cambria Math" panose="02040503050406030204" pitchFamily="18" charset="0"/>
                            </a:rPr>
                            <m:t>≤7.5</m:t>
                          </m:r>
                        </m:e>
                      </m:d>
                    </m:oMath>
                    <m:oMath xmlns:m="http://schemas.openxmlformats.org/officeDocument/2006/math">
                      <m:r>
                        <a:rPr lang="en-GB" sz="2800" b="0" i="0" smtClean="0">
                          <a:latin typeface="Cambria Math" panose="02040503050406030204" pitchFamily="18" charset="0"/>
                        </a:rPr>
                        <m:t>=</m:t>
                      </m:r>
                      <m:r>
                        <m:rPr>
                          <m:sty m:val="p"/>
                        </m:rPr>
                        <a:rPr lang="en-GB" sz="2800" b="0" i="0" smtClean="0">
                          <a:latin typeface="Cambria Math" panose="02040503050406030204" pitchFamily="18" charset="0"/>
                        </a:rPr>
                        <m:t>P</m:t>
                      </m:r>
                      <m:d>
                        <m:dPr>
                          <m:ctrlPr>
                            <a:rPr lang="en-GB" sz="2800" b="0" i="1" smtClean="0">
                              <a:latin typeface="Cambria Math" panose="02040503050406030204" pitchFamily="18" charset="0"/>
                            </a:rPr>
                          </m:ctrlPr>
                        </m:dPr>
                        <m:e>
                          <m:r>
                            <m:rPr>
                              <m:sty m:val="p"/>
                            </m:rPr>
                            <a:rPr lang="en-GB" sz="2800" b="0" i="0" smtClean="0">
                              <a:latin typeface="Cambria Math" panose="02040503050406030204" pitchFamily="18" charset="0"/>
                            </a:rPr>
                            <m:t>X</m:t>
                          </m:r>
                          <m:r>
                            <a:rPr lang="en-GB" sz="2800" b="0" i="0" smtClean="0">
                              <a:latin typeface="Cambria Math" panose="02040503050406030204" pitchFamily="18" charset="0"/>
                            </a:rPr>
                            <m:t>≤9</m:t>
                          </m:r>
                        </m:e>
                      </m:d>
                      <m:r>
                        <a:rPr lang="en-GB" sz="2800" b="0" i="0"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𝑌</m:t>
                          </m:r>
                          <m:r>
                            <a:rPr lang="en-GB" sz="2800" b="0" i="1" smtClean="0">
                              <a:latin typeface="Cambria Math" panose="02040503050406030204" pitchFamily="18" charset="0"/>
                            </a:rPr>
                            <m:t>≤9.5</m:t>
                          </m:r>
                        </m:e>
                      </m:d>
                    </m:oMath>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≥10</m:t>
                          </m:r>
                        </m:e>
                      </m:d>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𝑌</m:t>
                          </m:r>
                          <m:r>
                            <a:rPr lang="en-GB" sz="2800" b="0" i="1" smtClean="0">
                              <a:latin typeface="Cambria Math" panose="02040503050406030204" pitchFamily="18" charset="0"/>
                            </a:rPr>
                            <m:t>≥9.5</m:t>
                          </m:r>
                        </m:e>
                      </m:d>
                    </m:oMath>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0.5≤</m:t>
                          </m:r>
                          <m:r>
                            <a:rPr lang="en-GB" sz="2800" b="0" i="1" smtClean="0">
                              <a:latin typeface="Cambria Math" panose="02040503050406030204" pitchFamily="18" charset="0"/>
                            </a:rPr>
                            <m:t>𝑌</m:t>
                          </m:r>
                          <m:r>
                            <a:rPr lang="en-GB" sz="2800" b="0" i="1" smtClean="0">
                              <a:latin typeface="Cambria Math" panose="02040503050406030204" pitchFamily="18" charset="0"/>
                            </a:rPr>
                            <m:t>≤10.5</m:t>
                          </m:r>
                        </m:e>
                      </m:d>
                    </m:oMath>
                    <m:oMath xmlns:m="http://schemas.openxmlformats.org/officeDocument/2006/math">
                      <m:r>
                        <a:rPr lang="en-GB" sz="2800" b="0" i="0"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4≤</m:t>
                          </m:r>
                          <m:r>
                            <a:rPr lang="en-GB" sz="2800" b="0" i="1" smtClean="0">
                              <a:latin typeface="Cambria Math" panose="02040503050406030204" pitchFamily="18" charset="0"/>
                            </a:rPr>
                            <m:t>𝑋</m:t>
                          </m:r>
                          <m:r>
                            <a:rPr lang="en-GB" sz="2800" b="0" i="1" smtClean="0">
                              <a:latin typeface="Cambria Math" panose="02040503050406030204" pitchFamily="18" charset="0"/>
                            </a:rPr>
                            <m:t>≤5</m:t>
                          </m:r>
                        </m:e>
                      </m:d>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m:t>
                          </m:r>
                          <m:r>
                            <a:rPr lang="en-GB" sz="2800" b="0" i="1" smtClean="0">
                              <a:latin typeface="Cambria Math"/>
                            </a:rPr>
                            <m:t>.5</m:t>
                          </m:r>
                          <m:r>
                            <a:rPr lang="en-GB" sz="2800" b="0" i="1" smtClean="0">
                              <a:latin typeface="Cambria Math" panose="02040503050406030204" pitchFamily="18" charset="0"/>
                            </a:rPr>
                            <m:t>≤</m:t>
                          </m:r>
                          <m:r>
                            <a:rPr lang="en-GB" sz="2800" b="0" i="1" smtClean="0">
                              <a:latin typeface="Cambria Math" panose="02040503050406030204" pitchFamily="18" charset="0"/>
                            </a:rPr>
                            <m:t>𝑌</m:t>
                          </m:r>
                          <m:r>
                            <a:rPr lang="en-GB" sz="2800" b="0" i="1" smtClean="0">
                              <a:latin typeface="Cambria Math" panose="02040503050406030204" pitchFamily="18" charset="0"/>
                            </a:rPr>
                            <m:t>≤5.5</m:t>
                          </m:r>
                        </m:e>
                      </m:d>
                    </m:oMath>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2.5≤</m:t>
                          </m:r>
                          <m:r>
                            <a:rPr lang="en-GB" sz="2800" b="0" i="1" smtClean="0">
                              <a:latin typeface="Cambria Math" panose="02040503050406030204" pitchFamily="18" charset="0"/>
                            </a:rPr>
                            <m:t>𝑌</m:t>
                          </m:r>
                          <m:r>
                            <a:rPr lang="en-GB" sz="2800" b="0" i="1" smtClean="0">
                              <a:latin typeface="Cambria Math" panose="02040503050406030204" pitchFamily="18" charset="0"/>
                            </a:rPr>
                            <m:t>≤5.5</m:t>
                          </m:r>
                        </m:e>
                      </m:d>
                    </m:oMath>
                  </m:oMathPara>
                </a14:m>
                <a:endParaRPr lang="en-GB" sz="2800" b="0" dirty="0"/>
              </a:p>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3.5≤</m:t>
                          </m:r>
                          <m:r>
                            <a:rPr lang="en-GB" sz="2800" b="0" i="1" smtClean="0">
                              <a:latin typeface="Cambria Math" panose="02040503050406030204" pitchFamily="18" charset="0"/>
                            </a:rPr>
                            <m:t>𝑋</m:t>
                          </m:r>
                          <m:r>
                            <a:rPr lang="en-GB" sz="2800" b="0" i="1" smtClean="0">
                              <a:latin typeface="Cambria Math" panose="02040503050406030204" pitchFamily="18" charset="0"/>
                            </a:rPr>
                            <m:t>≤6.5</m:t>
                          </m:r>
                        </m:e>
                      </m:d>
                    </m:oMath>
                  </m:oMathPara>
                </a14:m>
                <a:endParaRPr lang="en-GB" sz="2800" b="0" dirty="0"/>
              </a:p>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2.5≤</m:t>
                          </m:r>
                          <m:r>
                            <a:rPr lang="en-GB" sz="2800" b="0" i="1" smtClean="0">
                              <a:latin typeface="Cambria Math" panose="02040503050406030204" pitchFamily="18" charset="0"/>
                            </a:rPr>
                            <m:t>𝑋</m:t>
                          </m:r>
                          <m:r>
                            <a:rPr lang="en-GB" sz="2800" b="0" i="1" smtClean="0">
                              <a:latin typeface="Cambria Math" panose="02040503050406030204" pitchFamily="18" charset="0"/>
                            </a:rPr>
                            <m:t>≤3.5</m:t>
                          </m:r>
                        </m:e>
                      </m:d>
                    </m:oMath>
                  </m:oMathPara>
                </a14:m>
                <a:endParaRPr lang="en-GB" sz="2800" b="0" dirty="0"/>
              </a:p>
            </p:txBody>
          </p:sp>
        </mc:Choice>
        <mc:Fallback>
          <p:sp>
            <p:nvSpPr>
              <p:cNvPr id="7" name="TextBox 6"/>
              <p:cNvSpPr txBox="1">
                <a:spLocks noRot="1" noChangeAspect="1" noMove="1" noResize="1" noEditPoints="1" noAdjustHandles="1" noChangeArrowheads="1" noChangeShapeType="1" noTextEdit="1"/>
              </p:cNvSpPr>
              <p:nvPr/>
            </p:nvSpPr>
            <p:spPr>
              <a:xfrm>
                <a:off x="3275856" y="1493308"/>
                <a:ext cx="5760640" cy="3539430"/>
              </a:xfrm>
              <a:prstGeom prst="rect">
                <a:avLst/>
              </a:prstGeom>
              <a:blipFill>
                <a:blip r:embed="rId4"/>
                <a:stretch>
                  <a:fillRect/>
                </a:stretch>
              </a:blipFill>
            </p:spPr>
            <p:txBody>
              <a:bodyPr/>
              <a:lstStyle/>
              <a:p>
                <a:r>
                  <a:rPr lang="en-GB">
                    <a:noFill/>
                  </a:rPr>
                  <a:t> </a:t>
                </a:r>
              </a:p>
            </p:txBody>
          </p:sp>
        </mc:Fallback>
      </mc:AlternateContent>
      <p:sp>
        <p:nvSpPr>
          <p:cNvPr id="8" name="TextBox 7"/>
          <p:cNvSpPr txBox="1"/>
          <p:nvPr/>
        </p:nvSpPr>
        <p:spPr>
          <a:xfrm>
            <a:off x="251520" y="980728"/>
            <a:ext cx="2376264"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a:t>Discrete</a:t>
            </a:r>
          </a:p>
        </p:txBody>
      </p:sp>
      <p:sp>
        <p:nvSpPr>
          <p:cNvPr id="9" name="TextBox 8"/>
          <p:cNvSpPr txBox="1"/>
          <p:nvPr/>
        </p:nvSpPr>
        <p:spPr>
          <a:xfrm>
            <a:off x="3383759" y="980727"/>
            <a:ext cx="5499682"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a:t>Continuous</a:t>
            </a:r>
          </a:p>
        </p:txBody>
      </p:sp>
      <p:sp>
        <p:nvSpPr>
          <p:cNvPr id="10" name="Right Arrow 9"/>
          <p:cNvSpPr/>
          <p:nvPr/>
        </p:nvSpPr>
        <p:spPr>
          <a:xfrm>
            <a:off x="2789047" y="1121601"/>
            <a:ext cx="504056" cy="2308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p:cNvSpPr/>
          <p:nvPr/>
        </p:nvSpPr>
        <p:spPr>
          <a:xfrm>
            <a:off x="3390868" y="1485144"/>
            <a:ext cx="5527952" cy="473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390868" y="1958944"/>
            <a:ext cx="5527952" cy="4650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390868" y="2411177"/>
            <a:ext cx="5527952" cy="4419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390867" y="2831401"/>
            <a:ext cx="5527953" cy="4074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3390868" y="3238832"/>
            <a:ext cx="5527952" cy="4362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3390868" y="3659056"/>
            <a:ext cx="5527952" cy="4242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390868" y="4079280"/>
            <a:ext cx="5527952" cy="4074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3390868" y="4486711"/>
            <a:ext cx="5527952" cy="4074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87812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9D6D80-54E7-418D-B036-59BF41A69A5B}"/>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74F25D3B-CD81-41C1-8CBC-659372CDA999}"/>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Full Example</a:t>
              </a:r>
            </a:p>
          </p:txBody>
        </p:sp>
        <p:cxnSp>
          <p:nvCxnSpPr>
            <p:cNvPr id="4" name="Straight Connector 3">
              <a:extLst>
                <a:ext uri="{FF2B5EF4-FFF2-40B4-BE49-F238E27FC236}">
                  <a16:creationId xmlns:a16="http://schemas.microsoft.com/office/drawing/2014/main" id="{5B010135-7AD3-4DE5-B02B-EA5E257FF8A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05D17BCD-CE26-4AF5-898B-D50CD5E64746}"/>
              </a:ext>
            </a:extLst>
          </p:cNvPr>
          <p:cNvSpPr txBox="1"/>
          <p:nvPr/>
        </p:nvSpPr>
        <p:spPr>
          <a:xfrm>
            <a:off x="294498" y="777528"/>
            <a:ext cx="8326988"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 Edited] For a particular type of flower bulbs, 55% will produce yellow flowers. A random sample of 80 bulbs is planted. </a:t>
            </a:r>
          </a:p>
          <a:p>
            <a:pPr marL="342900" indent="-342900">
              <a:buAutoNum type="alphaLcParenBoth"/>
            </a:pPr>
            <a:r>
              <a:rPr lang="en-GB" dirty="0"/>
              <a:t>Calculate the actual probability that there are exactly 50 flowers.</a:t>
            </a:r>
          </a:p>
          <a:p>
            <a:pPr marL="342900" indent="-342900">
              <a:buAutoNum type="alphaLcParenBoth"/>
            </a:pPr>
            <a:r>
              <a:rPr lang="en-GB" dirty="0"/>
              <a:t>Use a normal approximation to find a estimate that there are exactly 50 flowers.</a:t>
            </a:r>
          </a:p>
          <a:p>
            <a:pPr marL="342900" indent="-342900">
              <a:buAutoNum type="alphaLcParenBoth"/>
            </a:pPr>
            <a:r>
              <a:rPr lang="en-GB" dirty="0"/>
              <a:t>Hence determine the percentage error of the normal approximation for 50 flowers.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CD55902-3000-4723-8863-645541357A31}"/>
                  </a:ext>
                </a:extLst>
              </p:cNvPr>
              <p:cNvSpPr txBox="1"/>
              <p:nvPr/>
            </p:nvSpPr>
            <p:spPr>
              <a:xfrm>
                <a:off x="944824" y="2621271"/>
                <a:ext cx="6768752" cy="301935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80, 0.55</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=50</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80</m:t>
                                </m:r>
                              </m:e>
                            </m:mr>
                            <m:mr>
                              <m:e>
                                <m:r>
                                  <a:rPr lang="en-GB" b="0" i="1" smtClean="0">
                                    <a:latin typeface="Cambria Math" panose="02040503050406030204" pitchFamily="18" charset="0"/>
                                  </a:rPr>
                                  <m:t>50 </m:t>
                                </m:r>
                              </m:e>
                            </m:mr>
                          </m:m>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0.55</m:t>
                          </m:r>
                        </m:e>
                        <m:sup>
                          <m:r>
                            <a:rPr lang="en-GB" b="0" i="1" smtClean="0">
                              <a:latin typeface="Cambria Math" panose="02040503050406030204" pitchFamily="18" charset="0"/>
                            </a:rPr>
                            <m:t>50</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0.45</m:t>
                          </m:r>
                        </m:e>
                        <m:sup>
                          <m:r>
                            <a:rPr lang="en-GB" b="0" i="1" smtClean="0">
                              <a:latin typeface="Cambria Math" panose="02040503050406030204" pitchFamily="18" charset="0"/>
                            </a:rPr>
                            <m:t>30</m:t>
                          </m:r>
                        </m:sup>
                      </m:sSup>
                      <m:r>
                        <a:rPr lang="en-GB" b="0" i="1" smtClean="0">
                          <a:latin typeface="Cambria Math" panose="02040503050406030204" pitchFamily="18" charset="0"/>
                        </a:rPr>
                        <m:t>=0.0365</m:t>
                      </m:r>
                    </m:oMath>
                  </m:oMathPara>
                </a14:m>
                <a:endParaRPr lang="en-GB" dirty="0"/>
              </a:p>
              <a:p>
                <a:pPr/>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44, 19.8</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=50</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49.5&lt;</m:t>
                          </m:r>
                          <m:r>
                            <a:rPr lang="en-GB" b="0" i="1" smtClean="0">
                              <a:latin typeface="Cambria Math" panose="02040503050406030204" pitchFamily="18" charset="0"/>
                            </a:rPr>
                            <m:t>𝑌</m:t>
                          </m:r>
                          <m:r>
                            <a:rPr lang="en-GB" b="0" i="1" smtClean="0">
                              <a:latin typeface="Cambria Math" panose="02040503050406030204" pitchFamily="18" charset="0"/>
                            </a:rPr>
                            <m:t>&lt;50.5</m:t>
                          </m:r>
                        </m:e>
                      </m:d>
                    </m:oMath>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=0.9280−0.8918=0.0362 (4</m:t>
                      </m:r>
                      <m:r>
                        <a:rPr lang="en-GB" b="0" i="1" smtClean="0">
                          <a:latin typeface="Cambria Math" panose="02040503050406030204" pitchFamily="18" charset="0"/>
                        </a:rPr>
                        <m:t>𝑑𝑝</m:t>
                      </m:r>
                      <m:r>
                        <a:rPr lang="en-GB" b="0" i="1" smtClean="0">
                          <a:latin typeface="Cambria Math" panose="02040503050406030204" pitchFamily="18" charset="0"/>
                        </a:rPr>
                        <m:t>)</m:t>
                      </m:r>
                    </m:oMath>
                  </m:oMathPara>
                </a14:m>
                <a:endParaRPr lang="en-GB" dirty="0"/>
              </a:p>
              <a:p>
                <a:pPr/>
                <a:endParaRPr lang="en-GB" dirty="0"/>
              </a:p>
              <a:p>
                <a:pPr/>
                <a:r>
                  <a:rPr lang="en-GB" dirty="0"/>
                  <a:t>Percentage error:</a:t>
                </a:r>
              </a:p>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0.0365−0.0362</m:t>
                          </m:r>
                        </m:num>
                        <m:den>
                          <m:r>
                            <a:rPr lang="en-GB" b="0" i="1" smtClean="0">
                              <a:latin typeface="Cambria Math" panose="02040503050406030204" pitchFamily="18" charset="0"/>
                            </a:rPr>
                            <m:t>0.0365</m:t>
                          </m:r>
                        </m:den>
                      </m:f>
                      <m:r>
                        <a:rPr lang="en-GB" b="0" i="1" smtClean="0">
                          <a:latin typeface="Cambria Math" panose="02040503050406030204" pitchFamily="18" charset="0"/>
                        </a:rPr>
                        <m:t>×100=0.82% </m:t>
                      </m:r>
                    </m:oMath>
                  </m:oMathPara>
                </a14:m>
                <a:endParaRPr lang="en-GB" dirty="0"/>
              </a:p>
            </p:txBody>
          </p:sp>
        </mc:Choice>
        <mc:Fallback>
          <p:sp>
            <p:nvSpPr>
              <p:cNvPr id="6" name="TextBox 5">
                <a:extLst>
                  <a:ext uri="{FF2B5EF4-FFF2-40B4-BE49-F238E27FC236}">
                    <a16:creationId xmlns:a16="http://schemas.microsoft.com/office/drawing/2014/main" id="{BCD55902-3000-4723-8863-645541357A31}"/>
                  </a:ext>
                </a:extLst>
              </p:cNvPr>
              <p:cNvSpPr txBox="1">
                <a:spLocks noRot="1" noChangeAspect="1" noMove="1" noResize="1" noEditPoints="1" noAdjustHandles="1" noChangeArrowheads="1" noChangeShapeType="1" noTextEdit="1"/>
              </p:cNvSpPr>
              <p:nvPr/>
            </p:nvSpPr>
            <p:spPr>
              <a:xfrm>
                <a:off x="944824" y="2621271"/>
                <a:ext cx="6768752" cy="3019353"/>
              </a:xfrm>
              <a:prstGeom prst="rect">
                <a:avLst/>
              </a:prstGeom>
              <a:blipFill>
                <a:blip r:embed="rId2"/>
                <a:stretch>
                  <a:fillRect l="-811"/>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8DDEC775-A156-4CF1-9622-F6D44F34B71C}"/>
              </a:ext>
            </a:extLst>
          </p:cNvPr>
          <p:cNvSpPr/>
          <p:nvPr/>
        </p:nvSpPr>
        <p:spPr>
          <a:xfrm>
            <a:off x="539047" y="2621271"/>
            <a:ext cx="317062" cy="3036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a:extLst>
              <a:ext uri="{FF2B5EF4-FFF2-40B4-BE49-F238E27FC236}">
                <a16:creationId xmlns:a16="http://schemas.microsoft.com/office/drawing/2014/main" id="{A7C7602D-77C0-447E-BDD0-85053691BEDE}"/>
              </a:ext>
            </a:extLst>
          </p:cNvPr>
          <p:cNvSpPr/>
          <p:nvPr/>
        </p:nvSpPr>
        <p:spPr>
          <a:xfrm>
            <a:off x="539047" y="3645024"/>
            <a:ext cx="317062" cy="3036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a:extLst>
              <a:ext uri="{FF2B5EF4-FFF2-40B4-BE49-F238E27FC236}">
                <a16:creationId xmlns:a16="http://schemas.microsoft.com/office/drawing/2014/main" id="{F0776E89-FC6C-4100-9B61-3D01523B410A}"/>
              </a:ext>
            </a:extLst>
          </p:cNvPr>
          <p:cNvSpPr/>
          <p:nvPr/>
        </p:nvSpPr>
        <p:spPr>
          <a:xfrm>
            <a:off x="539047" y="4797152"/>
            <a:ext cx="317062" cy="3036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0" name="Rectangle 9">
            <a:extLst>
              <a:ext uri="{FF2B5EF4-FFF2-40B4-BE49-F238E27FC236}">
                <a16:creationId xmlns:a16="http://schemas.microsoft.com/office/drawing/2014/main" id="{117570F2-5D50-4CA4-B531-2EC2E0BF934C}"/>
              </a:ext>
            </a:extLst>
          </p:cNvPr>
          <p:cNvSpPr/>
          <p:nvPr/>
        </p:nvSpPr>
        <p:spPr>
          <a:xfrm>
            <a:off x="856108" y="2627837"/>
            <a:ext cx="5842404" cy="8064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A688B54B-4F29-443A-B7CB-F53114044463}"/>
              </a:ext>
            </a:extLst>
          </p:cNvPr>
          <p:cNvSpPr/>
          <p:nvPr/>
        </p:nvSpPr>
        <p:spPr>
          <a:xfrm>
            <a:off x="856108" y="3645024"/>
            <a:ext cx="5842404" cy="8844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A3147CE4-FDA6-4C6B-8F47-D97FC17D792A}"/>
              </a:ext>
            </a:extLst>
          </p:cNvPr>
          <p:cNvSpPr/>
          <p:nvPr/>
        </p:nvSpPr>
        <p:spPr>
          <a:xfrm>
            <a:off x="856108" y="4797152"/>
            <a:ext cx="5842404" cy="8844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390180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CCE8E4-D4F9-4316-BDC0-3FADB99BDDDB}"/>
              </a:ext>
            </a:extLst>
          </p:cNvPr>
          <p:cNvPicPr>
            <a:picLocks noChangeAspect="1"/>
          </p:cNvPicPr>
          <p:nvPr/>
        </p:nvPicPr>
        <p:blipFill>
          <a:blip r:embed="rId2"/>
          <a:stretch>
            <a:fillRect/>
          </a:stretch>
        </p:blipFill>
        <p:spPr>
          <a:xfrm>
            <a:off x="308818" y="1348989"/>
            <a:ext cx="5934075" cy="1381125"/>
          </a:xfrm>
          <a:prstGeom prst="rect">
            <a:avLst/>
          </a:prstGeom>
          <a:effectLst>
            <a:outerShdw blurRad="63500" sx="102000" sy="102000" algn="ctr" rotWithShape="0">
              <a:prstClr val="black">
                <a:alpha val="40000"/>
              </a:prstClr>
            </a:outerShdw>
          </a:effectLst>
        </p:spPr>
      </p:pic>
      <p:grpSp>
        <p:nvGrpSpPr>
          <p:cNvPr id="3" name="Group 2">
            <a:extLst>
              <a:ext uri="{FF2B5EF4-FFF2-40B4-BE49-F238E27FC236}">
                <a16:creationId xmlns:a16="http://schemas.microsoft.com/office/drawing/2014/main" id="{6E5D84DE-A57B-441D-A4AF-8F3DF12F64E2}"/>
              </a:ext>
            </a:extLst>
          </p:cNvPr>
          <p:cNvGrpSpPr/>
          <p:nvPr/>
        </p:nvGrpSpPr>
        <p:grpSpPr>
          <a:xfrm>
            <a:off x="0" y="0"/>
            <a:ext cx="9144000" cy="599127"/>
            <a:chOff x="0" y="13335"/>
            <a:chExt cx="9144218" cy="599127"/>
          </a:xfrm>
        </p:grpSpPr>
        <p:sp>
          <p:nvSpPr>
            <p:cNvPr id="4" name="TextBox 32">
              <a:extLst>
                <a:ext uri="{FF2B5EF4-FFF2-40B4-BE49-F238E27FC236}">
                  <a16:creationId xmlns:a16="http://schemas.microsoft.com/office/drawing/2014/main" id="{53EF3F68-D2CC-44FA-A444-A8BF5CEBFCE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a:extLst>
                <a:ext uri="{FF2B5EF4-FFF2-40B4-BE49-F238E27FC236}">
                  <a16:creationId xmlns:a16="http://schemas.microsoft.com/office/drawing/2014/main" id="{7569E570-FC48-429B-A87E-D1FB5ED322D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9F9A9E8C-DA3D-474A-978D-08722C370FA3}"/>
              </a:ext>
            </a:extLst>
          </p:cNvPr>
          <p:cNvSpPr txBox="1"/>
          <p:nvPr/>
        </p:nvSpPr>
        <p:spPr>
          <a:xfrm>
            <a:off x="308818" y="990823"/>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S2 Jan 2004 Q3</a:t>
            </a:r>
          </a:p>
        </p:txBody>
      </p:sp>
      <p:pic>
        <p:nvPicPr>
          <p:cNvPr id="7" name="Picture 6">
            <a:extLst>
              <a:ext uri="{FF2B5EF4-FFF2-40B4-BE49-F238E27FC236}">
                <a16:creationId xmlns:a16="http://schemas.microsoft.com/office/drawing/2014/main" id="{775407A5-0718-4BA4-911A-858E63880B34}"/>
              </a:ext>
            </a:extLst>
          </p:cNvPr>
          <p:cNvPicPr>
            <a:picLocks noChangeAspect="1"/>
          </p:cNvPicPr>
          <p:nvPr/>
        </p:nvPicPr>
        <p:blipFill>
          <a:blip r:embed="rId3"/>
          <a:stretch>
            <a:fillRect/>
          </a:stretch>
        </p:blipFill>
        <p:spPr>
          <a:xfrm>
            <a:off x="632825" y="3242454"/>
            <a:ext cx="6852537" cy="2811498"/>
          </a:xfrm>
          <a:prstGeom prst="rect">
            <a:avLst/>
          </a:prstGeom>
        </p:spPr>
      </p:pic>
      <p:sp>
        <p:nvSpPr>
          <p:cNvPr id="8" name="Rectangle 7">
            <a:extLst>
              <a:ext uri="{FF2B5EF4-FFF2-40B4-BE49-F238E27FC236}">
                <a16:creationId xmlns:a16="http://schemas.microsoft.com/office/drawing/2014/main" id="{53A002F4-3320-44B7-B659-C787BDDD7D31}"/>
              </a:ext>
            </a:extLst>
          </p:cNvPr>
          <p:cNvSpPr/>
          <p:nvPr/>
        </p:nvSpPr>
        <p:spPr>
          <a:xfrm>
            <a:off x="4397375" y="4518645"/>
            <a:ext cx="104775" cy="170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07BC511-AA2A-44A4-96AA-E9E32FED0A7D}"/>
                  </a:ext>
                </a:extLst>
              </p:cNvPr>
              <p:cNvSpPr txBox="1"/>
              <p:nvPr/>
            </p:nvSpPr>
            <p:spPr>
              <a:xfrm>
                <a:off x="4324226" y="4476353"/>
                <a:ext cx="144016" cy="2769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oMath>
                  </m:oMathPara>
                </a14:m>
                <a:endParaRPr lang="en-GB" dirty="0"/>
              </a:p>
            </p:txBody>
          </p:sp>
        </mc:Choice>
        <mc:Fallback>
          <p:sp>
            <p:nvSpPr>
              <p:cNvPr id="9" name="TextBox 8">
                <a:extLst>
                  <a:ext uri="{FF2B5EF4-FFF2-40B4-BE49-F238E27FC236}">
                    <a16:creationId xmlns:a16="http://schemas.microsoft.com/office/drawing/2014/main" id="{307BC511-AA2A-44A4-96AA-E9E32FED0A7D}"/>
                  </a:ext>
                </a:extLst>
              </p:cNvPr>
              <p:cNvSpPr txBox="1">
                <a:spLocks noRot="1" noChangeAspect="1" noMove="1" noResize="1" noEditPoints="1" noAdjustHandles="1" noChangeArrowheads="1" noChangeShapeType="1" noTextEdit="1"/>
              </p:cNvSpPr>
              <p:nvPr/>
            </p:nvSpPr>
            <p:spPr>
              <a:xfrm>
                <a:off x="4324226" y="4476353"/>
                <a:ext cx="144016" cy="276999"/>
              </a:xfrm>
              <a:prstGeom prst="rect">
                <a:avLst/>
              </a:prstGeom>
              <a:blipFill>
                <a:blip r:embed="rId4"/>
                <a:stretch>
                  <a:fillRect r="-50000"/>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8D5D2D07-A886-40F7-B35E-80C89428ED7B}"/>
              </a:ext>
            </a:extLst>
          </p:cNvPr>
          <p:cNvSpPr/>
          <p:nvPr/>
        </p:nvSpPr>
        <p:spPr>
          <a:xfrm>
            <a:off x="1302675" y="3159465"/>
            <a:ext cx="6214544" cy="6044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E8BE0526-5A27-464A-B894-ED1220282D2B}"/>
              </a:ext>
            </a:extLst>
          </p:cNvPr>
          <p:cNvSpPr/>
          <p:nvPr/>
        </p:nvSpPr>
        <p:spPr>
          <a:xfrm>
            <a:off x="1302675" y="3763926"/>
            <a:ext cx="6214544" cy="3402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822DA4E8-39AC-4321-A0E6-D77D564B27CE}"/>
              </a:ext>
            </a:extLst>
          </p:cNvPr>
          <p:cNvSpPr/>
          <p:nvPr/>
        </p:nvSpPr>
        <p:spPr>
          <a:xfrm>
            <a:off x="1302675" y="4104255"/>
            <a:ext cx="6214544" cy="1966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767079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 55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9412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Chart 66">
            <a:extLst>
              <a:ext uri="{FF2B5EF4-FFF2-40B4-BE49-F238E27FC236}">
                <a16:creationId xmlns:a16="http://schemas.microsoft.com/office/drawing/2014/main" id="{E028290F-8173-4EDE-BA41-CF2A81FBC70E}"/>
              </a:ext>
            </a:extLst>
          </p:cNvPr>
          <p:cNvGraphicFramePr>
            <a:graphicFrameLocks/>
          </p:cNvGraphicFramePr>
          <p:nvPr>
            <p:extLst>
              <p:ext uri="{D42A27DB-BD31-4B8C-83A1-F6EECF244321}">
                <p14:modId xmlns:p14="http://schemas.microsoft.com/office/powerpoint/2010/main" val="3588186857"/>
              </p:ext>
            </p:extLst>
          </p:nvPr>
        </p:nvGraphicFramePr>
        <p:xfrm>
          <a:off x="4530059" y="4773032"/>
          <a:ext cx="4556536" cy="2243866"/>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a:extLst>
              <a:ext uri="{FF2B5EF4-FFF2-40B4-BE49-F238E27FC236}">
                <a16:creationId xmlns:a16="http://schemas.microsoft.com/office/drawing/2014/main" id="{A423137B-E304-4788-B393-44A56164D7F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1E6F8A5-339E-4149-B717-23A863D43F9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Hypothesis Testing on the Sample Mean</a:t>
              </a:r>
              <a:endParaRPr lang="en-GB" sz="3200" dirty="0"/>
            </a:p>
          </p:txBody>
        </p:sp>
        <p:cxnSp>
          <p:nvCxnSpPr>
            <p:cNvPr id="4" name="Straight Connector 3">
              <a:extLst>
                <a:ext uri="{FF2B5EF4-FFF2-40B4-BE49-F238E27FC236}">
                  <a16:creationId xmlns:a16="http://schemas.microsoft.com/office/drawing/2014/main" id="{5D25598E-C06D-4A43-856A-688A17FAD5D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11EC50CB-7C00-4F2C-B6CF-F84EE85D593B}"/>
                  </a:ext>
                </a:extLst>
              </p:cNvPr>
              <p:cNvSpPr txBox="1"/>
              <p:nvPr/>
            </p:nvSpPr>
            <p:spPr>
              <a:xfrm>
                <a:off x="868540" y="1498598"/>
                <a:ext cx="6853919" cy="646331"/>
              </a:xfrm>
              <a:prstGeom prst="rect">
                <a:avLst/>
              </a:prstGeom>
              <a:noFill/>
            </p:spPr>
            <p:txBody>
              <a:bodyPr wrap="square" rtlCol="0">
                <a:spAutoFit/>
              </a:bodyPr>
              <a:lstStyle/>
              <a:p>
                <a:r>
                  <a:rPr lang="en-GB" dirty="0"/>
                  <a:t>Imagine we have 10 children, one of each age between 0 and 9.</a:t>
                </a:r>
              </a:p>
              <a:p>
                <a:r>
                  <a:rPr lang="en-GB" dirty="0"/>
                  <a:t>This is our population. There is a </a:t>
                </a:r>
                <a:r>
                  <a:rPr lang="en-GB" b="1" dirty="0"/>
                  <a:t>known population mean </a:t>
                </a:r>
                <a:r>
                  <a:rPr lang="en-GB" dirty="0"/>
                  <a:t>of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=4.5</m:t>
                    </m:r>
                  </m:oMath>
                </a14:m>
                <a:endParaRPr lang="en-GB" dirty="0"/>
              </a:p>
            </p:txBody>
          </p:sp>
        </mc:Choice>
        <mc:Fallback>
          <p:sp>
            <p:nvSpPr>
              <p:cNvPr id="26" name="TextBox 25">
                <a:extLst>
                  <a:ext uri="{FF2B5EF4-FFF2-40B4-BE49-F238E27FC236}">
                    <a16:creationId xmlns:a16="http://schemas.microsoft.com/office/drawing/2014/main" id="{11EC50CB-7C00-4F2C-B6CF-F84EE85D593B}"/>
                  </a:ext>
                </a:extLst>
              </p:cNvPr>
              <p:cNvSpPr txBox="1">
                <a:spLocks noRot="1" noChangeAspect="1" noMove="1" noResize="1" noEditPoints="1" noAdjustHandles="1" noChangeArrowheads="1" noChangeShapeType="1" noTextEdit="1"/>
              </p:cNvSpPr>
              <p:nvPr/>
            </p:nvSpPr>
            <p:spPr>
              <a:xfrm>
                <a:off x="868540" y="1498598"/>
                <a:ext cx="6853919" cy="646331"/>
              </a:xfrm>
              <a:prstGeom prst="rect">
                <a:avLst/>
              </a:prstGeom>
              <a:blipFill>
                <a:blip r:embed="rId3"/>
                <a:stretch>
                  <a:fillRect l="-711" t="-5660" b="-14151"/>
                </a:stretch>
              </a:blipFill>
            </p:spPr>
            <p:txBody>
              <a:bodyPr/>
              <a:lstStyle/>
              <a:p>
                <a:r>
                  <a:rPr lang="en-GB">
                    <a:noFill/>
                  </a:rPr>
                  <a:t> </a:t>
                </a:r>
              </a:p>
            </p:txBody>
          </p:sp>
        </mc:Fallback>
      </mc:AlternateContent>
      <p:sp>
        <p:nvSpPr>
          <p:cNvPr id="33" name="Rectangle 32">
            <a:extLst>
              <a:ext uri="{FF2B5EF4-FFF2-40B4-BE49-F238E27FC236}">
                <a16:creationId xmlns:a16="http://schemas.microsoft.com/office/drawing/2014/main" id="{2844255E-608D-4CAF-9D08-55FCCF0B06D4}"/>
              </a:ext>
            </a:extLst>
          </p:cNvPr>
          <p:cNvSpPr/>
          <p:nvPr/>
        </p:nvSpPr>
        <p:spPr>
          <a:xfrm>
            <a:off x="1886508"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0</a:t>
            </a:r>
          </a:p>
        </p:txBody>
      </p:sp>
      <p:sp>
        <p:nvSpPr>
          <p:cNvPr id="34" name="Rectangle 33">
            <a:extLst>
              <a:ext uri="{FF2B5EF4-FFF2-40B4-BE49-F238E27FC236}">
                <a16:creationId xmlns:a16="http://schemas.microsoft.com/office/drawing/2014/main" id="{BEF9847C-7703-4019-8928-05BBAC527AB1}"/>
              </a:ext>
            </a:extLst>
          </p:cNvPr>
          <p:cNvSpPr/>
          <p:nvPr/>
        </p:nvSpPr>
        <p:spPr>
          <a:xfrm>
            <a:off x="2318556"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1</a:t>
            </a:r>
          </a:p>
        </p:txBody>
      </p:sp>
      <p:sp>
        <p:nvSpPr>
          <p:cNvPr id="35" name="Rectangle 34">
            <a:extLst>
              <a:ext uri="{FF2B5EF4-FFF2-40B4-BE49-F238E27FC236}">
                <a16:creationId xmlns:a16="http://schemas.microsoft.com/office/drawing/2014/main" id="{FD23C0A5-7255-44FE-8E13-287518D2053D}"/>
              </a:ext>
            </a:extLst>
          </p:cNvPr>
          <p:cNvSpPr/>
          <p:nvPr/>
        </p:nvSpPr>
        <p:spPr>
          <a:xfrm>
            <a:off x="2750604"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2</a:t>
            </a:r>
          </a:p>
        </p:txBody>
      </p:sp>
      <p:sp>
        <p:nvSpPr>
          <p:cNvPr id="36" name="Rectangle 35">
            <a:extLst>
              <a:ext uri="{FF2B5EF4-FFF2-40B4-BE49-F238E27FC236}">
                <a16:creationId xmlns:a16="http://schemas.microsoft.com/office/drawing/2014/main" id="{201498CA-49A0-4238-9CAF-AED94666F541}"/>
              </a:ext>
            </a:extLst>
          </p:cNvPr>
          <p:cNvSpPr/>
          <p:nvPr/>
        </p:nvSpPr>
        <p:spPr>
          <a:xfrm>
            <a:off x="3201648"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3</a:t>
            </a:r>
          </a:p>
        </p:txBody>
      </p:sp>
      <p:sp>
        <p:nvSpPr>
          <p:cNvPr id="37" name="Rectangle 36">
            <a:extLst>
              <a:ext uri="{FF2B5EF4-FFF2-40B4-BE49-F238E27FC236}">
                <a16:creationId xmlns:a16="http://schemas.microsoft.com/office/drawing/2014/main" id="{96886E0C-ED51-47E1-BAD1-DCEE0F03D330}"/>
              </a:ext>
            </a:extLst>
          </p:cNvPr>
          <p:cNvSpPr/>
          <p:nvPr/>
        </p:nvSpPr>
        <p:spPr>
          <a:xfrm>
            <a:off x="3637884"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4</a:t>
            </a:r>
          </a:p>
        </p:txBody>
      </p:sp>
      <p:sp>
        <p:nvSpPr>
          <p:cNvPr id="38" name="Rectangle 37">
            <a:extLst>
              <a:ext uri="{FF2B5EF4-FFF2-40B4-BE49-F238E27FC236}">
                <a16:creationId xmlns:a16="http://schemas.microsoft.com/office/drawing/2014/main" id="{542AD76D-6E7A-4109-81C0-8505F07AFFB6}"/>
              </a:ext>
            </a:extLst>
          </p:cNvPr>
          <p:cNvSpPr/>
          <p:nvPr/>
        </p:nvSpPr>
        <p:spPr>
          <a:xfrm>
            <a:off x="4071173"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5</a:t>
            </a:r>
          </a:p>
        </p:txBody>
      </p:sp>
      <p:sp>
        <p:nvSpPr>
          <p:cNvPr id="39" name="Rectangle 38">
            <a:extLst>
              <a:ext uri="{FF2B5EF4-FFF2-40B4-BE49-F238E27FC236}">
                <a16:creationId xmlns:a16="http://schemas.microsoft.com/office/drawing/2014/main" id="{80641BE1-C003-4684-9410-A48FD7A43CA1}"/>
              </a:ext>
            </a:extLst>
          </p:cNvPr>
          <p:cNvSpPr/>
          <p:nvPr/>
        </p:nvSpPr>
        <p:spPr>
          <a:xfrm>
            <a:off x="4490375"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6</a:t>
            </a:r>
          </a:p>
        </p:txBody>
      </p:sp>
      <p:sp>
        <p:nvSpPr>
          <p:cNvPr id="40" name="Rectangle 39">
            <a:extLst>
              <a:ext uri="{FF2B5EF4-FFF2-40B4-BE49-F238E27FC236}">
                <a16:creationId xmlns:a16="http://schemas.microsoft.com/office/drawing/2014/main" id="{3313580E-231B-4665-9EBA-A52EE651E24F}"/>
              </a:ext>
            </a:extLst>
          </p:cNvPr>
          <p:cNvSpPr/>
          <p:nvPr/>
        </p:nvSpPr>
        <p:spPr>
          <a:xfrm>
            <a:off x="4923664"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7</a:t>
            </a:r>
          </a:p>
        </p:txBody>
      </p:sp>
      <p:sp>
        <p:nvSpPr>
          <p:cNvPr id="41" name="Rectangle 40">
            <a:extLst>
              <a:ext uri="{FF2B5EF4-FFF2-40B4-BE49-F238E27FC236}">
                <a16:creationId xmlns:a16="http://schemas.microsoft.com/office/drawing/2014/main" id="{42A5E842-24A5-4724-9276-56A5C30693CF}"/>
              </a:ext>
            </a:extLst>
          </p:cNvPr>
          <p:cNvSpPr/>
          <p:nvPr/>
        </p:nvSpPr>
        <p:spPr>
          <a:xfrm>
            <a:off x="5359900"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8</a:t>
            </a:r>
          </a:p>
        </p:txBody>
      </p:sp>
      <p:sp>
        <p:nvSpPr>
          <p:cNvPr id="42" name="Rectangle 41">
            <a:extLst>
              <a:ext uri="{FF2B5EF4-FFF2-40B4-BE49-F238E27FC236}">
                <a16:creationId xmlns:a16="http://schemas.microsoft.com/office/drawing/2014/main" id="{8587DE32-37FD-4CE8-A883-2F194521D054}"/>
              </a:ext>
            </a:extLst>
          </p:cNvPr>
          <p:cNvSpPr/>
          <p:nvPr/>
        </p:nvSpPr>
        <p:spPr>
          <a:xfrm>
            <a:off x="5796136"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9</a:t>
            </a:r>
          </a:p>
        </p:txBody>
      </p:sp>
      <p:sp>
        <p:nvSpPr>
          <p:cNvPr id="43" name="TextBox 42">
            <a:extLst>
              <a:ext uri="{FF2B5EF4-FFF2-40B4-BE49-F238E27FC236}">
                <a16:creationId xmlns:a16="http://schemas.microsoft.com/office/drawing/2014/main" id="{9995D15E-98E7-4891-9D8F-EED036C5FDF2}"/>
              </a:ext>
            </a:extLst>
          </p:cNvPr>
          <p:cNvSpPr txBox="1"/>
          <p:nvPr/>
        </p:nvSpPr>
        <p:spPr>
          <a:xfrm>
            <a:off x="4670395" y="2330574"/>
            <a:ext cx="4046848" cy="369332"/>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Suppose we took a sample of 4 children. </a:t>
            </a:r>
          </a:p>
        </p:txBody>
      </p:sp>
      <p:sp>
        <p:nvSpPr>
          <p:cNvPr id="44" name="Rectangle 43">
            <a:extLst>
              <a:ext uri="{FF2B5EF4-FFF2-40B4-BE49-F238E27FC236}">
                <a16:creationId xmlns:a16="http://schemas.microsoft.com/office/drawing/2014/main" id="{B710BCED-EED5-48AF-B906-20E0814F1FAC}"/>
              </a:ext>
            </a:extLst>
          </p:cNvPr>
          <p:cNvSpPr/>
          <p:nvPr/>
        </p:nvSpPr>
        <p:spPr>
          <a:xfrm>
            <a:off x="1488785" y="2753969"/>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1</a:t>
            </a:r>
          </a:p>
        </p:txBody>
      </p:sp>
      <p:sp>
        <p:nvSpPr>
          <p:cNvPr id="45" name="Rectangle 44">
            <a:extLst>
              <a:ext uri="{FF2B5EF4-FFF2-40B4-BE49-F238E27FC236}">
                <a16:creationId xmlns:a16="http://schemas.microsoft.com/office/drawing/2014/main" id="{B0D4DDE2-7730-4190-A11D-DBA16E69E4AF}"/>
              </a:ext>
            </a:extLst>
          </p:cNvPr>
          <p:cNvSpPr/>
          <p:nvPr/>
        </p:nvSpPr>
        <p:spPr>
          <a:xfrm>
            <a:off x="1920833" y="2753969"/>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3</a:t>
            </a:r>
          </a:p>
        </p:txBody>
      </p:sp>
      <p:sp>
        <p:nvSpPr>
          <p:cNvPr id="46" name="Rectangle 45">
            <a:extLst>
              <a:ext uri="{FF2B5EF4-FFF2-40B4-BE49-F238E27FC236}">
                <a16:creationId xmlns:a16="http://schemas.microsoft.com/office/drawing/2014/main" id="{B43ECFCF-B288-481A-8461-DF0789482C19}"/>
              </a:ext>
            </a:extLst>
          </p:cNvPr>
          <p:cNvSpPr/>
          <p:nvPr/>
        </p:nvSpPr>
        <p:spPr>
          <a:xfrm>
            <a:off x="2352881" y="2753969"/>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7</a:t>
            </a:r>
          </a:p>
        </p:txBody>
      </p:sp>
      <p:sp>
        <p:nvSpPr>
          <p:cNvPr id="47" name="Rectangle 46">
            <a:extLst>
              <a:ext uri="{FF2B5EF4-FFF2-40B4-BE49-F238E27FC236}">
                <a16:creationId xmlns:a16="http://schemas.microsoft.com/office/drawing/2014/main" id="{4BDDE529-24FF-49F9-8D70-795DCFD6C9B3}"/>
              </a:ext>
            </a:extLst>
          </p:cNvPr>
          <p:cNvSpPr/>
          <p:nvPr/>
        </p:nvSpPr>
        <p:spPr>
          <a:xfrm>
            <a:off x="2803925" y="2753969"/>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8</a:t>
            </a:r>
          </a:p>
        </p:txBody>
      </p:sp>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id="{B098465D-2DC0-48E9-A1A7-FFBC38159665}"/>
                  </a:ext>
                </a:extLst>
              </p:cNvPr>
              <p:cNvSpPr txBox="1"/>
              <p:nvPr/>
            </p:nvSpPr>
            <p:spPr>
              <a:xfrm>
                <a:off x="246232" y="3932476"/>
                <a:ext cx="4144648"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The mean of this sample is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r>
                      <a:rPr lang="en-GB" sz="1600" b="0" i="1" dirty="0" smtClean="0">
                        <a:latin typeface="Cambria Math" panose="02040503050406030204" pitchFamily="18" charset="0"/>
                      </a:rPr>
                      <m:t>=4.75</m:t>
                    </m:r>
                  </m:oMath>
                </a14:m>
                <a:r>
                  <a:rPr lang="en-GB" sz="1600" dirty="0"/>
                  <a:t>. This sample mean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is close the true population mean </a:t>
                </a:r>
                <a14:m>
                  <m:oMath xmlns:m="http://schemas.openxmlformats.org/officeDocument/2006/math">
                    <m:r>
                      <a:rPr lang="en-GB" sz="1600" b="0" i="1" smtClean="0">
                        <a:latin typeface="Cambria Math" panose="02040503050406030204" pitchFamily="18" charset="0"/>
                      </a:rPr>
                      <m:t>𝜇</m:t>
                    </m:r>
                  </m:oMath>
                </a14:m>
                <a:r>
                  <a:rPr lang="en-GB" sz="1600" dirty="0"/>
                  <a:t>, but is naturally going to vary as we consider different samples. </a:t>
                </a:r>
              </a:p>
            </p:txBody>
          </p:sp>
        </mc:Choice>
        <mc:Fallback>
          <p:sp>
            <p:nvSpPr>
              <p:cNvPr id="48" name="TextBox 47">
                <a:extLst>
                  <a:ext uri="{FF2B5EF4-FFF2-40B4-BE49-F238E27FC236}">
                    <a16:creationId xmlns:a16="http://schemas.microsoft.com/office/drawing/2014/main" id="{B098465D-2DC0-48E9-A1A7-FFBC38159665}"/>
                  </a:ext>
                </a:extLst>
              </p:cNvPr>
              <p:cNvSpPr txBox="1">
                <a:spLocks noRot="1" noChangeAspect="1" noMove="1" noResize="1" noEditPoints="1" noAdjustHandles="1" noChangeArrowheads="1" noChangeShapeType="1" noTextEdit="1"/>
              </p:cNvSpPr>
              <p:nvPr/>
            </p:nvSpPr>
            <p:spPr>
              <a:xfrm>
                <a:off x="246232" y="3932476"/>
                <a:ext cx="4144648" cy="1077218"/>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5" name="TextBox 4">
            <a:extLst>
              <a:ext uri="{FF2B5EF4-FFF2-40B4-BE49-F238E27FC236}">
                <a16:creationId xmlns:a16="http://schemas.microsoft.com/office/drawing/2014/main" id="{D56A96D7-A799-4BFD-8B4D-F3DE3A74D503}"/>
              </a:ext>
            </a:extLst>
          </p:cNvPr>
          <p:cNvSpPr txBox="1"/>
          <p:nvPr/>
        </p:nvSpPr>
        <p:spPr>
          <a:xfrm>
            <a:off x="165100" y="2753969"/>
            <a:ext cx="1173812" cy="369332"/>
          </a:xfrm>
          <a:prstGeom prst="rect">
            <a:avLst/>
          </a:prstGeom>
          <a:noFill/>
        </p:spPr>
        <p:txBody>
          <a:bodyPr wrap="square" rtlCol="0">
            <a:spAutoFit/>
          </a:bodyPr>
          <a:lstStyle/>
          <a:p>
            <a:r>
              <a:rPr lang="en-GB" b="1" dirty="0"/>
              <a:t>Sample 1:</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7287890-B8B5-4A28-B853-D78D4DF332C8}"/>
                  </a:ext>
                </a:extLst>
              </p:cNvPr>
              <p:cNvSpPr txBox="1"/>
              <p:nvPr/>
            </p:nvSpPr>
            <p:spPr>
              <a:xfrm>
                <a:off x="3510889" y="2251596"/>
                <a:ext cx="55311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oMath>
                  </m:oMathPara>
                </a14:m>
                <a:endParaRPr lang="en-GB" dirty="0"/>
              </a:p>
            </p:txBody>
          </p:sp>
        </mc:Choice>
        <mc:Fallback>
          <p:sp>
            <p:nvSpPr>
              <p:cNvPr id="6" name="TextBox 5">
                <a:extLst>
                  <a:ext uri="{FF2B5EF4-FFF2-40B4-BE49-F238E27FC236}">
                    <a16:creationId xmlns:a16="http://schemas.microsoft.com/office/drawing/2014/main" id="{37287890-B8B5-4A28-B853-D78D4DF332C8}"/>
                  </a:ext>
                </a:extLst>
              </p:cNvPr>
              <p:cNvSpPr txBox="1">
                <a:spLocks noRot="1" noChangeAspect="1" noMove="1" noResize="1" noEditPoints="1" noAdjustHandles="1" noChangeArrowheads="1" noChangeShapeType="1" noTextEdit="1"/>
              </p:cNvSpPr>
              <p:nvPr/>
            </p:nvSpPr>
            <p:spPr>
              <a:xfrm>
                <a:off x="3510889" y="2251596"/>
                <a:ext cx="553112" cy="369332"/>
              </a:xfrm>
              <a:prstGeom prst="rect">
                <a:avLst/>
              </a:prstGeom>
              <a:blipFill>
                <a:blip r:embed="rId5"/>
                <a:stretch>
                  <a:fillRect r="-25275"/>
                </a:stretch>
              </a:blipFill>
            </p:spPr>
            <p:txBody>
              <a:bodyPr/>
              <a:lstStyle/>
              <a:p>
                <a:r>
                  <a:rPr lang="en-GB">
                    <a:noFill/>
                  </a:rPr>
                  <a:t> </a:t>
                </a:r>
              </a:p>
            </p:txBody>
          </p:sp>
        </mc:Fallback>
      </mc:AlternateContent>
      <p:cxnSp>
        <p:nvCxnSpPr>
          <p:cNvPr id="8" name="Straight Connector 7">
            <a:extLst>
              <a:ext uri="{FF2B5EF4-FFF2-40B4-BE49-F238E27FC236}">
                <a16:creationId xmlns:a16="http://schemas.microsoft.com/office/drawing/2014/main" id="{AB72219D-7477-42C3-80D7-5E483899F8BD}"/>
              </a:ext>
            </a:extLst>
          </p:cNvPr>
          <p:cNvCxnSpPr/>
          <p:nvPr/>
        </p:nvCxnSpPr>
        <p:spPr>
          <a:xfrm>
            <a:off x="165100" y="2611864"/>
            <a:ext cx="4086093"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DDA3C49C-CCBF-4C1A-AEF6-50A4F74D1BC8}"/>
              </a:ext>
            </a:extLst>
          </p:cNvPr>
          <p:cNvSpPr txBox="1"/>
          <p:nvPr/>
        </p:nvSpPr>
        <p:spPr>
          <a:xfrm>
            <a:off x="3445168" y="2753969"/>
            <a:ext cx="869525" cy="369332"/>
          </a:xfrm>
          <a:prstGeom prst="rect">
            <a:avLst/>
          </a:prstGeom>
          <a:noFill/>
        </p:spPr>
        <p:txBody>
          <a:bodyPr wrap="square" rtlCol="0">
            <a:spAutoFit/>
          </a:bodyPr>
          <a:lstStyle/>
          <a:p>
            <a:r>
              <a:rPr lang="en-GB" dirty="0"/>
              <a:t>4.75</a:t>
            </a:r>
          </a:p>
        </p:txBody>
      </p:sp>
      <p:sp>
        <p:nvSpPr>
          <p:cNvPr id="56" name="TextBox 55">
            <a:extLst>
              <a:ext uri="{FF2B5EF4-FFF2-40B4-BE49-F238E27FC236}">
                <a16:creationId xmlns:a16="http://schemas.microsoft.com/office/drawing/2014/main" id="{E7C4E08E-BCC0-4222-8DF0-1EEB326BCBA0}"/>
              </a:ext>
            </a:extLst>
          </p:cNvPr>
          <p:cNvSpPr txBox="1"/>
          <p:nvPr/>
        </p:nvSpPr>
        <p:spPr>
          <a:xfrm>
            <a:off x="3425974" y="3109702"/>
            <a:ext cx="869525" cy="369332"/>
          </a:xfrm>
          <a:prstGeom prst="rect">
            <a:avLst/>
          </a:prstGeom>
          <a:noFill/>
        </p:spPr>
        <p:txBody>
          <a:bodyPr wrap="square" rtlCol="0">
            <a:spAutoFit/>
          </a:bodyPr>
          <a:lstStyle/>
          <a:p>
            <a:r>
              <a:rPr lang="en-GB" dirty="0"/>
              <a:t>4.25</a:t>
            </a:r>
          </a:p>
        </p:txBody>
      </p:sp>
      <p:sp>
        <p:nvSpPr>
          <p:cNvPr id="57" name="Rectangle 56">
            <a:extLst>
              <a:ext uri="{FF2B5EF4-FFF2-40B4-BE49-F238E27FC236}">
                <a16:creationId xmlns:a16="http://schemas.microsoft.com/office/drawing/2014/main" id="{53862EF0-F678-4BD8-84A1-2B40123331D3}"/>
              </a:ext>
            </a:extLst>
          </p:cNvPr>
          <p:cNvSpPr/>
          <p:nvPr/>
        </p:nvSpPr>
        <p:spPr>
          <a:xfrm>
            <a:off x="1488785" y="3159751"/>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6</a:t>
            </a:r>
          </a:p>
        </p:txBody>
      </p:sp>
      <p:sp>
        <p:nvSpPr>
          <p:cNvPr id="58" name="Rectangle 57">
            <a:extLst>
              <a:ext uri="{FF2B5EF4-FFF2-40B4-BE49-F238E27FC236}">
                <a16:creationId xmlns:a16="http://schemas.microsoft.com/office/drawing/2014/main" id="{8F69D275-FEF8-4A54-9D83-9D52B09F6A76}"/>
              </a:ext>
            </a:extLst>
          </p:cNvPr>
          <p:cNvSpPr/>
          <p:nvPr/>
        </p:nvSpPr>
        <p:spPr>
          <a:xfrm>
            <a:off x="1920833" y="3159751"/>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2</a:t>
            </a:r>
          </a:p>
        </p:txBody>
      </p:sp>
      <p:sp>
        <p:nvSpPr>
          <p:cNvPr id="59" name="Rectangle 58">
            <a:extLst>
              <a:ext uri="{FF2B5EF4-FFF2-40B4-BE49-F238E27FC236}">
                <a16:creationId xmlns:a16="http://schemas.microsoft.com/office/drawing/2014/main" id="{CD6A612F-076E-4206-A6E5-BD6F664A928D}"/>
              </a:ext>
            </a:extLst>
          </p:cNvPr>
          <p:cNvSpPr/>
          <p:nvPr/>
        </p:nvSpPr>
        <p:spPr>
          <a:xfrm>
            <a:off x="2352881" y="3159751"/>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0</a:t>
            </a:r>
          </a:p>
        </p:txBody>
      </p:sp>
      <p:sp>
        <p:nvSpPr>
          <p:cNvPr id="60" name="Rectangle 59">
            <a:extLst>
              <a:ext uri="{FF2B5EF4-FFF2-40B4-BE49-F238E27FC236}">
                <a16:creationId xmlns:a16="http://schemas.microsoft.com/office/drawing/2014/main" id="{C288F7FF-205E-453D-AFAF-674EE84BDF43}"/>
              </a:ext>
            </a:extLst>
          </p:cNvPr>
          <p:cNvSpPr/>
          <p:nvPr/>
        </p:nvSpPr>
        <p:spPr>
          <a:xfrm>
            <a:off x="2803925" y="3159751"/>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9</a:t>
            </a:r>
          </a:p>
        </p:txBody>
      </p:sp>
      <p:sp>
        <p:nvSpPr>
          <p:cNvPr id="61" name="TextBox 60">
            <a:extLst>
              <a:ext uri="{FF2B5EF4-FFF2-40B4-BE49-F238E27FC236}">
                <a16:creationId xmlns:a16="http://schemas.microsoft.com/office/drawing/2014/main" id="{ADF2F3D7-982F-4888-A110-75D5C63B4A2B}"/>
              </a:ext>
            </a:extLst>
          </p:cNvPr>
          <p:cNvSpPr txBox="1"/>
          <p:nvPr/>
        </p:nvSpPr>
        <p:spPr>
          <a:xfrm>
            <a:off x="165100" y="3134800"/>
            <a:ext cx="1173812" cy="369332"/>
          </a:xfrm>
          <a:prstGeom prst="rect">
            <a:avLst/>
          </a:prstGeom>
          <a:noFill/>
        </p:spPr>
        <p:txBody>
          <a:bodyPr wrap="square" rtlCol="0">
            <a:spAutoFit/>
          </a:bodyPr>
          <a:lstStyle/>
          <a:p>
            <a:r>
              <a:rPr lang="en-GB" b="1" dirty="0"/>
              <a:t>Sample 2:</a:t>
            </a:r>
          </a:p>
        </p:txBody>
      </p:sp>
      <mc:AlternateContent xmlns:mc="http://schemas.openxmlformats.org/markup-compatibility/2006">
        <mc:Choice xmlns:a14="http://schemas.microsoft.com/office/drawing/2010/main" Requires="a14">
          <p:graphicFrame>
            <p:nvGraphicFramePr>
              <p:cNvPr id="10" name="Table 9">
                <a:extLst>
                  <a:ext uri="{FF2B5EF4-FFF2-40B4-BE49-F238E27FC236}">
                    <a16:creationId xmlns:a16="http://schemas.microsoft.com/office/drawing/2014/main" id="{97CCAD77-EBFC-4374-931E-9B833C75C492}"/>
                  </a:ext>
                </a:extLst>
              </p:cNvPr>
              <p:cNvGraphicFramePr>
                <a:graphicFrameLocks noGrp="1"/>
              </p:cNvGraphicFramePr>
              <p:nvPr>
                <p:extLst>
                  <p:ext uri="{D42A27DB-BD31-4B8C-83A1-F6EECF244321}">
                    <p14:modId xmlns:p14="http://schemas.microsoft.com/office/powerpoint/2010/main" val="2664185997"/>
                  </p:ext>
                </p:extLst>
              </p:nvPr>
            </p:nvGraphicFramePr>
            <p:xfrm>
              <a:off x="5000607" y="3022600"/>
              <a:ext cx="2290681" cy="1828800"/>
            </p:xfrm>
            <a:graphic>
              <a:graphicData uri="http://schemas.openxmlformats.org/drawingml/2006/table">
                <a:tbl>
                  <a:tblPr firstRow="1" bandRow="1">
                    <a:tableStyleId>{073A0DAA-6AF3-43AB-8588-CEC1D06C72B9}</a:tableStyleId>
                  </a:tblPr>
                  <a:tblGrid>
                    <a:gridCol w="1365568">
                      <a:extLst>
                        <a:ext uri="{9D8B030D-6E8A-4147-A177-3AD203B41FA5}">
                          <a16:colId xmlns:a16="http://schemas.microsoft.com/office/drawing/2014/main" val="3767905622"/>
                        </a:ext>
                      </a:extLst>
                    </a:gridCol>
                    <a:gridCol w="925113">
                      <a:extLst>
                        <a:ext uri="{9D8B030D-6E8A-4147-A177-3AD203B41FA5}">
                          <a16:colId xmlns:a16="http://schemas.microsoft.com/office/drawing/2014/main" val="1803619727"/>
                        </a:ext>
                      </a:extLst>
                    </a:gridCol>
                  </a:tblGrid>
                  <a:tr h="0">
                    <a:tc>
                      <a:txBody>
                        <a:bodyPr/>
                        <a:lstStyle/>
                        <a:p>
                          <a:r>
                            <a:rPr lang="en-GB" sz="1400" dirty="0"/>
                            <a:t>Sample mean </a:t>
                          </a:r>
                          <a14:m>
                            <m:oMath xmlns:m="http://schemas.openxmlformats.org/officeDocument/2006/math">
                              <m:acc>
                                <m:accPr>
                                  <m:chr m:val="̅"/>
                                  <m:ctrlPr>
                                    <a:rPr lang="en-GB" sz="1400" smtClean="0"/>
                                  </m:ctrlPr>
                                </m:accPr>
                                <m:e>
                                  <m:r>
                                    <a:rPr lang="en-GB" sz="1400" smtClean="0"/>
                                    <m:t>𝒙</m:t>
                                  </m:r>
                                </m:e>
                              </m:acc>
                            </m:oMath>
                          </a14:m>
                          <a:endParaRPr lang="en-GB" sz="1400" dirty="0"/>
                        </a:p>
                      </a:txBody>
                      <a:tcPr/>
                    </a:tc>
                    <a:tc>
                      <a:txBody>
                        <a:bodyPr/>
                        <a:lstStyle/>
                        <a:p>
                          <a:r>
                            <a:rPr lang="en-GB" sz="1400" dirty="0"/>
                            <a:t>Tally</a:t>
                          </a:r>
                        </a:p>
                      </a:txBody>
                      <a:tcPr/>
                    </a:tc>
                    <a:extLst>
                      <a:ext uri="{0D108BD9-81ED-4DB2-BD59-A6C34878D82A}">
                        <a16:rowId xmlns:a16="http://schemas.microsoft.com/office/drawing/2014/main" val="2409375306"/>
                      </a:ext>
                    </a:extLst>
                  </a:tr>
                  <a:tr h="0">
                    <a:tc>
                      <a:txBody>
                        <a:bodyPr/>
                        <a:lstStyle/>
                        <a:p>
                          <a:r>
                            <a:rPr lang="en-GB" sz="1400" dirty="0"/>
                            <a:t>4.00</a:t>
                          </a:r>
                        </a:p>
                      </a:txBody>
                      <a:tcPr/>
                    </a:tc>
                    <a:tc>
                      <a:txBody>
                        <a:bodyPr/>
                        <a:lstStyle/>
                        <a:p>
                          <a:endParaRPr lang="en-GB" sz="1400" dirty="0"/>
                        </a:p>
                      </a:txBody>
                      <a:tcPr/>
                    </a:tc>
                    <a:extLst>
                      <a:ext uri="{0D108BD9-81ED-4DB2-BD59-A6C34878D82A}">
                        <a16:rowId xmlns:a16="http://schemas.microsoft.com/office/drawing/2014/main" val="3405653687"/>
                      </a:ext>
                    </a:extLst>
                  </a:tr>
                  <a:tr h="0">
                    <a:tc>
                      <a:txBody>
                        <a:bodyPr/>
                        <a:lstStyle/>
                        <a:p>
                          <a:r>
                            <a:rPr lang="en-GB" sz="1400" dirty="0"/>
                            <a:t>4.25</a:t>
                          </a:r>
                        </a:p>
                      </a:txBody>
                      <a:tcPr/>
                    </a:tc>
                    <a:tc>
                      <a:txBody>
                        <a:bodyPr/>
                        <a:lstStyle/>
                        <a:p>
                          <a:endParaRPr lang="en-GB" sz="1400" dirty="0"/>
                        </a:p>
                      </a:txBody>
                      <a:tcPr/>
                    </a:tc>
                    <a:extLst>
                      <a:ext uri="{0D108BD9-81ED-4DB2-BD59-A6C34878D82A}">
                        <a16:rowId xmlns:a16="http://schemas.microsoft.com/office/drawing/2014/main" val="3496068216"/>
                      </a:ext>
                    </a:extLst>
                  </a:tr>
                  <a:tr h="0">
                    <a:tc>
                      <a:txBody>
                        <a:bodyPr/>
                        <a:lstStyle/>
                        <a:p>
                          <a:r>
                            <a:rPr lang="en-GB" sz="1400" dirty="0"/>
                            <a:t>4.50</a:t>
                          </a:r>
                        </a:p>
                      </a:txBody>
                      <a:tcPr/>
                    </a:tc>
                    <a:tc>
                      <a:txBody>
                        <a:bodyPr/>
                        <a:lstStyle/>
                        <a:p>
                          <a:endParaRPr lang="en-GB" sz="1400"/>
                        </a:p>
                      </a:txBody>
                      <a:tcPr/>
                    </a:tc>
                    <a:extLst>
                      <a:ext uri="{0D108BD9-81ED-4DB2-BD59-A6C34878D82A}">
                        <a16:rowId xmlns:a16="http://schemas.microsoft.com/office/drawing/2014/main" val="3140626641"/>
                      </a:ext>
                    </a:extLst>
                  </a:tr>
                  <a:tr h="142860">
                    <a:tc>
                      <a:txBody>
                        <a:bodyPr/>
                        <a:lstStyle/>
                        <a:p>
                          <a:r>
                            <a:rPr lang="en-GB" sz="1400" dirty="0"/>
                            <a:t>4.75</a:t>
                          </a:r>
                        </a:p>
                      </a:txBody>
                      <a:tcPr/>
                    </a:tc>
                    <a:tc>
                      <a:txBody>
                        <a:bodyPr/>
                        <a:lstStyle/>
                        <a:p>
                          <a:endParaRPr lang="en-GB" sz="1400" dirty="0"/>
                        </a:p>
                      </a:txBody>
                      <a:tcPr/>
                    </a:tc>
                    <a:extLst>
                      <a:ext uri="{0D108BD9-81ED-4DB2-BD59-A6C34878D82A}">
                        <a16:rowId xmlns:a16="http://schemas.microsoft.com/office/drawing/2014/main" val="1648174178"/>
                      </a:ext>
                    </a:extLst>
                  </a:tr>
                  <a:tr h="0">
                    <a:tc>
                      <a:txBody>
                        <a:bodyPr/>
                        <a:lstStyle/>
                        <a:p>
                          <a:r>
                            <a:rPr lang="en-GB" sz="1400" dirty="0"/>
                            <a:t>5.00</a:t>
                          </a:r>
                        </a:p>
                      </a:txBody>
                      <a:tcPr/>
                    </a:tc>
                    <a:tc>
                      <a:txBody>
                        <a:bodyPr/>
                        <a:lstStyle/>
                        <a:p>
                          <a:endParaRPr lang="en-GB" sz="1400" dirty="0"/>
                        </a:p>
                      </a:txBody>
                      <a:tcPr/>
                    </a:tc>
                    <a:extLst>
                      <a:ext uri="{0D108BD9-81ED-4DB2-BD59-A6C34878D82A}">
                        <a16:rowId xmlns:a16="http://schemas.microsoft.com/office/drawing/2014/main" val="4203218897"/>
                      </a:ext>
                    </a:extLst>
                  </a:tr>
                </a:tbl>
              </a:graphicData>
            </a:graphic>
          </p:graphicFrame>
        </mc:Choice>
        <mc:Fallback>
          <p:graphicFrame>
            <p:nvGraphicFramePr>
              <p:cNvPr id="10" name="Table 9">
                <a:extLst>
                  <a:ext uri="{FF2B5EF4-FFF2-40B4-BE49-F238E27FC236}">
                    <a16:creationId xmlns:a16="http://schemas.microsoft.com/office/drawing/2014/main" id="{97CCAD77-EBFC-4374-931E-9B833C75C492}"/>
                  </a:ext>
                </a:extLst>
              </p:cNvPr>
              <p:cNvGraphicFramePr>
                <a:graphicFrameLocks noGrp="1"/>
              </p:cNvGraphicFramePr>
              <p:nvPr>
                <p:extLst>
                  <p:ext uri="{D42A27DB-BD31-4B8C-83A1-F6EECF244321}">
                    <p14:modId xmlns:p14="http://schemas.microsoft.com/office/powerpoint/2010/main" val="2664185997"/>
                  </p:ext>
                </p:extLst>
              </p:nvPr>
            </p:nvGraphicFramePr>
            <p:xfrm>
              <a:off x="5000607" y="3022600"/>
              <a:ext cx="2290681" cy="1828800"/>
            </p:xfrm>
            <a:graphic>
              <a:graphicData uri="http://schemas.openxmlformats.org/drawingml/2006/table">
                <a:tbl>
                  <a:tblPr firstRow="1" bandRow="1">
                    <a:tableStyleId>{073A0DAA-6AF3-43AB-8588-CEC1D06C72B9}</a:tableStyleId>
                  </a:tblPr>
                  <a:tblGrid>
                    <a:gridCol w="1365568">
                      <a:extLst>
                        <a:ext uri="{9D8B030D-6E8A-4147-A177-3AD203B41FA5}">
                          <a16:colId xmlns:a16="http://schemas.microsoft.com/office/drawing/2014/main" val="3767905622"/>
                        </a:ext>
                      </a:extLst>
                    </a:gridCol>
                    <a:gridCol w="925113">
                      <a:extLst>
                        <a:ext uri="{9D8B030D-6E8A-4147-A177-3AD203B41FA5}">
                          <a16:colId xmlns:a16="http://schemas.microsoft.com/office/drawing/2014/main" val="1803619727"/>
                        </a:ext>
                      </a:extLst>
                    </a:gridCol>
                  </a:tblGrid>
                  <a:tr h="304800">
                    <a:tc>
                      <a:txBody>
                        <a:bodyPr/>
                        <a:lstStyle/>
                        <a:p>
                          <a:endParaRPr lang="en-US"/>
                        </a:p>
                      </a:txBody>
                      <a:tcPr>
                        <a:blipFill>
                          <a:blip r:embed="rId6"/>
                          <a:stretch>
                            <a:fillRect l="-444" t="-2000" r="-69333" b="-522000"/>
                          </a:stretch>
                        </a:blipFill>
                      </a:tcPr>
                    </a:tc>
                    <a:tc>
                      <a:txBody>
                        <a:bodyPr/>
                        <a:lstStyle/>
                        <a:p>
                          <a:r>
                            <a:rPr lang="en-GB" sz="1400" dirty="0"/>
                            <a:t>Tally</a:t>
                          </a:r>
                        </a:p>
                      </a:txBody>
                      <a:tcPr/>
                    </a:tc>
                    <a:extLst>
                      <a:ext uri="{0D108BD9-81ED-4DB2-BD59-A6C34878D82A}">
                        <a16:rowId xmlns:a16="http://schemas.microsoft.com/office/drawing/2014/main" val="2409375306"/>
                      </a:ext>
                    </a:extLst>
                  </a:tr>
                  <a:tr h="304800">
                    <a:tc>
                      <a:txBody>
                        <a:bodyPr/>
                        <a:lstStyle/>
                        <a:p>
                          <a:r>
                            <a:rPr lang="en-GB" sz="1400" dirty="0"/>
                            <a:t>4.00</a:t>
                          </a:r>
                        </a:p>
                      </a:txBody>
                      <a:tcPr/>
                    </a:tc>
                    <a:tc>
                      <a:txBody>
                        <a:bodyPr/>
                        <a:lstStyle/>
                        <a:p>
                          <a:endParaRPr lang="en-GB" sz="1400" dirty="0"/>
                        </a:p>
                      </a:txBody>
                      <a:tcPr/>
                    </a:tc>
                    <a:extLst>
                      <a:ext uri="{0D108BD9-81ED-4DB2-BD59-A6C34878D82A}">
                        <a16:rowId xmlns:a16="http://schemas.microsoft.com/office/drawing/2014/main" val="3405653687"/>
                      </a:ext>
                    </a:extLst>
                  </a:tr>
                  <a:tr h="304800">
                    <a:tc>
                      <a:txBody>
                        <a:bodyPr/>
                        <a:lstStyle/>
                        <a:p>
                          <a:r>
                            <a:rPr lang="en-GB" sz="1400" dirty="0"/>
                            <a:t>4.25</a:t>
                          </a:r>
                        </a:p>
                      </a:txBody>
                      <a:tcPr/>
                    </a:tc>
                    <a:tc>
                      <a:txBody>
                        <a:bodyPr/>
                        <a:lstStyle/>
                        <a:p>
                          <a:endParaRPr lang="en-GB" sz="1400" dirty="0"/>
                        </a:p>
                      </a:txBody>
                      <a:tcPr/>
                    </a:tc>
                    <a:extLst>
                      <a:ext uri="{0D108BD9-81ED-4DB2-BD59-A6C34878D82A}">
                        <a16:rowId xmlns:a16="http://schemas.microsoft.com/office/drawing/2014/main" val="3496068216"/>
                      </a:ext>
                    </a:extLst>
                  </a:tr>
                  <a:tr h="304800">
                    <a:tc>
                      <a:txBody>
                        <a:bodyPr/>
                        <a:lstStyle/>
                        <a:p>
                          <a:r>
                            <a:rPr lang="en-GB" sz="1400" dirty="0"/>
                            <a:t>4.50</a:t>
                          </a:r>
                        </a:p>
                      </a:txBody>
                      <a:tcPr/>
                    </a:tc>
                    <a:tc>
                      <a:txBody>
                        <a:bodyPr/>
                        <a:lstStyle/>
                        <a:p>
                          <a:endParaRPr lang="en-GB" sz="1400"/>
                        </a:p>
                      </a:txBody>
                      <a:tcPr/>
                    </a:tc>
                    <a:extLst>
                      <a:ext uri="{0D108BD9-81ED-4DB2-BD59-A6C34878D82A}">
                        <a16:rowId xmlns:a16="http://schemas.microsoft.com/office/drawing/2014/main" val="3140626641"/>
                      </a:ext>
                    </a:extLst>
                  </a:tr>
                  <a:tr h="304800">
                    <a:tc>
                      <a:txBody>
                        <a:bodyPr/>
                        <a:lstStyle/>
                        <a:p>
                          <a:r>
                            <a:rPr lang="en-GB" sz="1400" dirty="0"/>
                            <a:t>4.75</a:t>
                          </a:r>
                        </a:p>
                      </a:txBody>
                      <a:tcPr/>
                    </a:tc>
                    <a:tc>
                      <a:txBody>
                        <a:bodyPr/>
                        <a:lstStyle/>
                        <a:p>
                          <a:endParaRPr lang="en-GB" sz="1400" dirty="0"/>
                        </a:p>
                      </a:txBody>
                      <a:tcPr/>
                    </a:tc>
                    <a:extLst>
                      <a:ext uri="{0D108BD9-81ED-4DB2-BD59-A6C34878D82A}">
                        <a16:rowId xmlns:a16="http://schemas.microsoft.com/office/drawing/2014/main" val="1648174178"/>
                      </a:ext>
                    </a:extLst>
                  </a:tr>
                  <a:tr h="304800">
                    <a:tc>
                      <a:txBody>
                        <a:bodyPr/>
                        <a:lstStyle/>
                        <a:p>
                          <a:r>
                            <a:rPr lang="en-GB" sz="1400" dirty="0"/>
                            <a:t>5.00</a:t>
                          </a:r>
                        </a:p>
                      </a:txBody>
                      <a:tcPr/>
                    </a:tc>
                    <a:tc>
                      <a:txBody>
                        <a:bodyPr/>
                        <a:lstStyle/>
                        <a:p>
                          <a:endParaRPr lang="en-GB" sz="1400" dirty="0"/>
                        </a:p>
                      </a:txBody>
                      <a:tcPr/>
                    </a:tc>
                    <a:extLst>
                      <a:ext uri="{0D108BD9-81ED-4DB2-BD59-A6C34878D82A}">
                        <a16:rowId xmlns:a16="http://schemas.microsoft.com/office/drawing/2014/main" val="4203218897"/>
                      </a:ext>
                    </a:extLst>
                  </a:tr>
                </a:tbl>
              </a:graphicData>
            </a:graphic>
          </p:graphicFrame>
        </mc:Fallback>
      </mc:AlternateContent>
      <p:sp>
        <p:nvSpPr>
          <p:cNvPr id="11" name="TextBox 10">
            <a:extLst>
              <a:ext uri="{FF2B5EF4-FFF2-40B4-BE49-F238E27FC236}">
                <a16:creationId xmlns:a16="http://schemas.microsoft.com/office/drawing/2014/main" id="{62454DA1-C468-4933-9BE2-92A27A03B48D}"/>
              </a:ext>
            </a:extLst>
          </p:cNvPr>
          <p:cNvSpPr txBox="1"/>
          <p:nvPr/>
        </p:nvSpPr>
        <p:spPr>
          <a:xfrm>
            <a:off x="2013000" y="3319440"/>
            <a:ext cx="1274948" cy="584775"/>
          </a:xfrm>
          <a:prstGeom prst="rect">
            <a:avLst/>
          </a:prstGeom>
          <a:noFill/>
        </p:spPr>
        <p:txBody>
          <a:bodyPr wrap="square" rtlCol="0">
            <a:spAutoFit/>
          </a:bodyPr>
          <a:lstStyle/>
          <a:p>
            <a:r>
              <a:rPr lang="en-GB" sz="3200" dirty="0"/>
              <a:t>…</a:t>
            </a:r>
            <a:endParaRPr lang="en-GB" dirty="0"/>
          </a:p>
        </p:txBody>
      </p:sp>
      <p:sp>
        <p:nvSpPr>
          <p:cNvPr id="12" name="Arrow: Right 11">
            <a:extLst>
              <a:ext uri="{FF2B5EF4-FFF2-40B4-BE49-F238E27FC236}">
                <a16:creationId xmlns:a16="http://schemas.microsoft.com/office/drawing/2014/main" id="{ACD5EEFE-8E27-4E66-8258-B724A1CC8B7B}"/>
              </a:ext>
            </a:extLst>
          </p:cNvPr>
          <p:cNvSpPr/>
          <p:nvPr/>
        </p:nvSpPr>
        <p:spPr>
          <a:xfrm rot="1471641">
            <a:off x="4219691" y="3241299"/>
            <a:ext cx="271807" cy="4814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62" name="TextBox 61">
                <a:extLst>
                  <a:ext uri="{FF2B5EF4-FFF2-40B4-BE49-F238E27FC236}">
                    <a16:creationId xmlns:a16="http://schemas.microsoft.com/office/drawing/2014/main" id="{4168FC3A-85E2-4F69-97B7-FF50E217FB54}"/>
                  </a:ext>
                </a:extLst>
              </p:cNvPr>
              <p:cNvSpPr txBox="1"/>
              <p:nvPr/>
            </p:nvSpPr>
            <p:spPr>
              <a:xfrm>
                <a:off x="215407" y="5210090"/>
                <a:ext cx="4363767"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For a different sample of 4, we might obtain a different sample mean. What would happen if we took lots of different samples of 4, and found the mean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of each? How would these means be distributed?</a:t>
                </a:r>
              </a:p>
            </p:txBody>
          </p:sp>
        </mc:Choice>
        <mc:Fallback>
          <p:sp>
            <p:nvSpPr>
              <p:cNvPr id="62" name="TextBox 61">
                <a:extLst>
                  <a:ext uri="{FF2B5EF4-FFF2-40B4-BE49-F238E27FC236}">
                    <a16:creationId xmlns:a16="http://schemas.microsoft.com/office/drawing/2014/main" id="{4168FC3A-85E2-4F69-97B7-FF50E217FB54}"/>
                  </a:ext>
                </a:extLst>
              </p:cNvPr>
              <p:cNvSpPr txBox="1">
                <a:spLocks noRot="1" noChangeAspect="1" noMove="1" noResize="1" noEditPoints="1" noAdjustHandles="1" noChangeArrowheads="1" noChangeShapeType="1" noTextEdit="1"/>
              </p:cNvSpPr>
              <p:nvPr/>
            </p:nvSpPr>
            <p:spPr>
              <a:xfrm>
                <a:off x="215407" y="5210090"/>
                <a:ext cx="4363767" cy="1323439"/>
              </a:xfrm>
              <a:prstGeom prst="rect">
                <a:avLst/>
              </a:prstGeom>
              <a:blipFill>
                <a:blip r:embed="rId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3" name="Straight Connector 62">
            <a:extLst>
              <a:ext uri="{FF2B5EF4-FFF2-40B4-BE49-F238E27FC236}">
                <a16:creationId xmlns:a16="http://schemas.microsoft.com/office/drawing/2014/main" id="{2122A50F-4237-486B-B505-09026816CCC5}"/>
              </a:ext>
            </a:extLst>
          </p:cNvPr>
          <p:cNvCxnSpPr/>
          <p:nvPr/>
        </p:nvCxnSpPr>
        <p:spPr>
          <a:xfrm>
            <a:off x="165100" y="2251596"/>
            <a:ext cx="4086093"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85C9E64-D03C-43EB-B35F-62D36E6BCCFA}"/>
              </a:ext>
            </a:extLst>
          </p:cNvPr>
          <p:cNvCxnSpPr/>
          <p:nvPr/>
        </p:nvCxnSpPr>
        <p:spPr>
          <a:xfrm>
            <a:off x="6469608" y="4286746"/>
            <a:ext cx="0" cy="216024"/>
          </a:xfrm>
          <a:prstGeom prst="line">
            <a:avLst/>
          </a:prstGeom>
          <a:ln w="28575"/>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EF63C82-E1F4-478F-9A35-A76AFA8A03FD}"/>
              </a:ext>
            </a:extLst>
          </p:cNvPr>
          <p:cNvCxnSpPr/>
          <p:nvPr/>
        </p:nvCxnSpPr>
        <p:spPr>
          <a:xfrm>
            <a:off x="6463053" y="3677559"/>
            <a:ext cx="0" cy="216024"/>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7249BE2D-1C1C-4946-8A5F-03295933D164}"/>
                  </a:ext>
                </a:extLst>
              </p:cNvPr>
              <p:cNvSpPr txBox="1"/>
              <p:nvPr/>
            </p:nvSpPr>
            <p:spPr>
              <a:xfrm>
                <a:off x="8146295" y="4837719"/>
                <a:ext cx="400827"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oMath>
                  </m:oMathPara>
                </a14:m>
                <a:endParaRPr lang="en-GB" dirty="0"/>
              </a:p>
            </p:txBody>
          </p:sp>
        </mc:Choice>
        <mc:Fallback>
          <p:sp>
            <p:nvSpPr>
              <p:cNvPr id="15" name="TextBox 14">
                <a:extLst>
                  <a:ext uri="{FF2B5EF4-FFF2-40B4-BE49-F238E27FC236}">
                    <a16:creationId xmlns:a16="http://schemas.microsoft.com/office/drawing/2014/main" id="{7249BE2D-1C1C-4946-8A5F-03295933D164}"/>
                  </a:ext>
                </a:extLst>
              </p:cNvPr>
              <p:cNvSpPr txBox="1">
                <a:spLocks noRot="1" noChangeAspect="1" noMove="1" noResize="1" noEditPoints="1" noAdjustHandles="1" noChangeArrowheads="1" noChangeShapeType="1" noTextEdit="1"/>
              </p:cNvSpPr>
              <p:nvPr/>
            </p:nvSpPr>
            <p:spPr>
              <a:xfrm>
                <a:off x="8146295" y="4837719"/>
                <a:ext cx="400827" cy="369332"/>
              </a:xfrm>
              <a:prstGeom prst="rect">
                <a:avLst/>
              </a:prstGeom>
              <a:blipFill>
                <a:blip r:embed="rId8"/>
                <a:stretch>
                  <a:fillRect r="-454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B21F83E2-E126-48D8-B4D9-197DFE27FBB6}"/>
                  </a:ext>
                </a:extLst>
              </p:cNvPr>
              <p:cNvSpPr txBox="1"/>
              <p:nvPr/>
            </p:nvSpPr>
            <p:spPr>
              <a:xfrm>
                <a:off x="7779008" y="5339534"/>
                <a:ext cx="1310375" cy="600164"/>
              </a:xfrm>
              <a:prstGeom prst="rect">
                <a:avLst/>
              </a:prstGeom>
              <a:solidFill>
                <a:schemeClr val="bg1"/>
              </a:solidFill>
            </p:spPr>
            <p:txBody>
              <a:bodyPr wrap="square" rtlCol="0">
                <a:spAutoFit/>
              </a:bodyPr>
              <a:lstStyle/>
              <a:p>
                <a:r>
                  <a:rPr lang="en-GB" sz="1100" dirty="0"/>
                  <a:t>In this histogram, 5 actually means </a:t>
                </a:r>
                <a14:m>
                  <m:oMath xmlns:m="http://schemas.openxmlformats.org/officeDocument/2006/math">
                    <m:r>
                      <a:rPr lang="en-GB" sz="1100" b="0" i="1" smtClean="0">
                        <a:latin typeface="Cambria Math" panose="02040503050406030204" pitchFamily="18" charset="0"/>
                      </a:rPr>
                      <m:t>4.5≤</m:t>
                    </m:r>
                    <m:acc>
                      <m:accPr>
                        <m:chr m:val="̅"/>
                        <m:ctrlPr>
                          <a:rPr lang="en-GB" sz="1100" b="0" i="1" smtClean="0">
                            <a:latin typeface="Cambria Math" panose="02040503050406030204" pitchFamily="18" charset="0"/>
                          </a:rPr>
                        </m:ctrlPr>
                      </m:accPr>
                      <m:e>
                        <m:r>
                          <a:rPr lang="en-GB" sz="1100" b="0" i="1" smtClean="0">
                            <a:latin typeface="Cambria Math" panose="02040503050406030204" pitchFamily="18" charset="0"/>
                          </a:rPr>
                          <m:t>𝑥</m:t>
                        </m:r>
                      </m:e>
                    </m:acc>
                    <m:r>
                      <a:rPr lang="en-GB" sz="1100" b="0" i="1" smtClean="0">
                        <a:latin typeface="Cambria Math" panose="02040503050406030204" pitchFamily="18" charset="0"/>
                      </a:rPr>
                      <m:t>&lt;5</m:t>
                    </m:r>
                  </m:oMath>
                </a14:m>
                <a:endParaRPr lang="en-GB" sz="1100" dirty="0"/>
              </a:p>
            </p:txBody>
          </p:sp>
        </mc:Choice>
        <mc:Fallback>
          <p:sp>
            <p:nvSpPr>
              <p:cNvPr id="16" name="TextBox 15">
                <a:extLst>
                  <a:ext uri="{FF2B5EF4-FFF2-40B4-BE49-F238E27FC236}">
                    <a16:creationId xmlns:a16="http://schemas.microsoft.com/office/drawing/2014/main" id="{B21F83E2-E126-48D8-B4D9-197DFE27FBB6}"/>
                  </a:ext>
                </a:extLst>
              </p:cNvPr>
              <p:cNvSpPr txBox="1">
                <a:spLocks noRot="1" noChangeAspect="1" noMove="1" noResize="1" noEditPoints="1" noAdjustHandles="1" noChangeArrowheads="1" noChangeShapeType="1" noTextEdit="1"/>
              </p:cNvSpPr>
              <p:nvPr/>
            </p:nvSpPr>
            <p:spPr>
              <a:xfrm>
                <a:off x="7779008" y="5339534"/>
                <a:ext cx="1310375" cy="600164"/>
              </a:xfrm>
              <a:prstGeom prst="rect">
                <a:avLst/>
              </a:prstGeom>
              <a:blipFill>
                <a:blip r:embed="rId9"/>
                <a:stretch>
                  <a:fillRect t="-1020"/>
                </a:stretch>
              </a:blipFill>
            </p:spPr>
            <p:txBody>
              <a:bodyPr/>
              <a:lstStyle/>
              <a:p>
                <a:r>
                  <a:rPr lang="en-GB">
                    <a:noFill/>
                  </a:rPr>
                  <a:t> </a:t>
                </a:r>
              </a:p>
            </p:txBody>
          </p:sp>
        </mc:Fallback>
      </mc:AlternateContent>
      <p:sp>
        <p:nvSpPr>
          <p:cNvPr id="68" name="TextBox 67">
            <a:extLst>
              <a:ext uri="{FF2B5EF4-FFF2-40B4-BE49-F238E27FC236}">
                <a16:creationId xmlns:a16="http://schemas.microsoft.com/office/drawing/2014/main" id="{D7C4EFC6-F225-4D50-BA11-F894BEBDDA7B}"/>
              </a:ext>
            </a:extLst>
          </p:cNvPr>
          <p:cNvSpPr txBox="1"/>
          <p:nvPr/>
        </p:nvSpPr>
        <p:spPr>
          <a:xfrm>
            <a:off x="5226531" y="5338343"/>
            <a:ext cx="1178465" cy="430887"/>
          </a:xfrm>
          <a:prstGeom prst="rect">
            <a:avLst/>
          </a:prstGeom>
          <a:solidFill>
            <a:schemeClr val="bg1"/>
          </a:solidFill>
        </p:spPr>
        <p:txBody>
          <a:bodyPr wrap="square" rtlCol="0">
            <a:spAutoFit/>
          </a:bodyPr>
          <a:lstStyle/>
          <a:p>
            <a:r>
              <a:rPr lang="en-GB" sz="1100" dirty="0"/>
              <a:t>I took 1000 random samples.</a:t>
            </a:r>
          </a:p>
        </p:txBody>
      </p:sp>
    </p:spTree>
    <p:extLst>
      <p:ext uri="{BB962C8B-B14F-4D97-AF65-F5344CB8AC3E}">
        <p14:creationId xmlns:p14="http://schemas.microsoft.com/office/powerpoint/2010/main" val="358947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500"/>
                                        <p:tgtEl>
                                          <p:spTgt spid="5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randombar(horizontal)">
                                      <p:cBhvr>
                                        <p:cTn id="79" dur="500"/>
                                        <p:tgtEl>
                                          <p:spTgt spid="6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500"/>
                                        <p:tgtEl>
                                          <p:spTgt spid="6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7" grpId="0">
        <p:bldAsOne/>
      </p:bldGraphic>
      <p:bldP spid="44" grpId="0" animBg="1"/>
      <p:bldP spid="45" grpId="0" animBg="1"/>
      <p:bldP spid="46" grpId="0" animBg="1"/>
      <p:bldP spid="47" grpId="0" animBg="1"/>
      <p:bldP spid="48" grpId="0" animBg="1"/>
      <p:bldP spid="5" grpId="0"/>
      <p:bldP spid="6" grpId="0"/>
      <p:bldP spid="9" grpId="0"/>
      <p:bldP spid="56" grpId="0"/>
      <p:bldP spid="57" grpId="0" animBg="1"/>
      <p:bldP spid="58" grpId="0" animBg="1"/>
      <p:bldP spid="59" grpId="0" animBg="1"/>
      <p:bldP spid="60" grpId="0" animBg="1"/>
      <p:bldP spid="61" grpId="0"/>
      <p:bldP spid="11" grpId="0"/>
      <p:bldP spid="12" grpId="0" animBg="1"/>
      <p:bldP spid="62" grpId="0" animBg="1"/>
      <p:bldP spid="15" grpId="0"/>
      <p:bldP spid="16" grpId="0" animBg="1"/>
      <p:bldP spid="6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425592715"/>
              </p:ext>
            </p:extLst>
          </p:nvPr>
        </p:nvGraphicFramePr>
        <p:xfrm>
          <a:off x="168397" y="3447800"/>
          <a:ext cx="4591050" cy="224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FAD1C9E1-FB60-42D5-AB7C-E3F6E1C4D5A3}"/>
              </a:ext>
            </a:extLst>
          </p:cNvPr>
          <p:cNvGraphicFramePr>
            <a:graphicFrameLocks/>
          </p:cNvGraphicFramePr>
          <p:nvPr>
            <p:extLst>
              <p:ext uri="{D42A27DB-BD31-4B8C-83A1-F6EECF244321}">
                <p14:modId xmlns:p14="http://schemas.microsoft.com/office/powerpoint/2010/main" val="1338271675"/>
              </p:ext>
            </p:extLst>
          </p:nvPr>
        </p:nvGraphicFramePr>
        <p:xfrm>
          <a:off x="177124" y="1070876"/>
          <a:ext cx="4556536" cy="2243866"/>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A7571403-9369-469B-8175-78F96C69EB73}"/>
              </a:ext>
            </a:extLst>
          </p:cNvPr>
          <p:cNvGrpSpPr/>
          <p:nvPr/>
        </p:nvGrpSpPr>
        <p:grpSpPr>
          <a:xfrm>
            <a:off x="0" y="0"/>
            <a:ext cx="9143074" cy="599127"/>
            <a:chOff x="0" y="13335"/>
            <a:chExt cx="9144218" cy="599127"/>
          </a:xfrm>
        </p:grpSpPr>
        <p:sp>
          <p:nvSpPr>
            <p:cNvPr id="9" name="TextBox 32">
              <a:extLst>
                <a:ext uri="{FF2B5EF4-FFF2-40B4-BE49-F238E27FC236}">
                  <a16:creationId xmlns:a16="http://schemas.microsoft.com/office/drawing/2014/main" id="{DB4A8711-C9BC-4455-A673-88A5EF679CB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Hypothesis Testing on the Sample Mean</a:t>
              </a:r>
              <a:endParaRPr lang="en-GB" sz="3200" dirty="0"/>
            </a:p>
          </p:txBody>
        </p:sp>
        <p:cxnSp>
          <p:nvCxnSpPr>
            <p:cNvPr id="10" name="Straight Connector 9">
              <a:extLst>
                <a:ext uri="{FF2B5EF4-FFF2-40B4-BE49-F238E27FC236}">
                  <a16:creationId xmlns:a16="http://schemas.microsoft.com/office/drawing/2014/main" id="{632874E5-613E-4468-9BE7-C73DA8B6A6F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1" name="TextBox 10">
            <a:extLst>
              <a:ext uri="{FF2B5EF4-FFF2-40B4-BE49-F238E27FC236}">
                <a16:creationId xmlns:a16="http://schemas.microsoft.com/office/drawing/2014/main" id="{322ADC67-95C3-4A35-9BD9-81CCB9B0FC65}"/>
              </a:ext>
            </a:extLst>
          </p:cNvPr>
          <p:cNvSpPr txBox="1"/>
          <p:nvPr/>
        </p:nvSpPr>
        <p:spPr>
          <a:xfrm>
            <a:off x="3456091" y="1503806"/>
            <a:ext cx="170310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1000 samples.</a:t>
            </a:r>
          </a:p>
          <a:p>
            <a:r>
              <a:rPr lang="en-GB" sz="1200" dirty="0"/>
              <a:t>Size of each sample: 4 children.</a:t>
            </a:r>
          </a:p>
        </p:txBody>
      </p:sp>
      <p:sp>
        <p:nvSpPr>
          <p:cNvPr id="12" name="TextBox 11">
            <a:extLst>
              <a:ext uri="{FF2B5EF4-FFF2-40B4-BE49-F238E27FC236}">
                <a16:creationId xmlns:a16="http://schemas.microsoft.com/office/drawing/2014/main" id="{63FE5380-47DF-4DA4-A0A4-67F4BFEEFF8A}"/>
              </a:ext>
            </a:extLst>
          </p:cNvPr>
          <p:cNvSpPr txBox="1"/>
          <p:nvPr/>
        </p:nvSpPr>
        <p:spPr>
          <a:xfrm>
            <a:off x="3327990" y="3922661"/>
            <a:ext cx="14885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1000 samples.</a:t>
            </a:r>
          </a:p>
          <a:p>
            <a:r>
              <a:rPr lang="en-GB" sz="1200" dirty="0"/>
              <a:t>Size of each sample: 10 children.</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CA8B733-175E-45CC-B078-97E72F8BF685}"/>
                  </a:ext>
                </a:extLst>
              </p:cNvPr>
              <p:cNvSpPr txBox="1"/>
              <p:nvPr/>
            </p:nvSpPr>
            <p:spPr>
              <a:xfrm>
                <a:off x="4644572" y="720034"/>
                <a:ext cx="426719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oMath>
                </a14:m>
                <a:r>
                  <a:rPr lang="en-GB" dirty="0"/>
                  <a:t> is our distribution across different sample means as we consider different samples.</a:t>
                </a:r>
              </a:p>
            </p:txBody>
          </p:sp>
        </mc:Choice>
        <mc:Fallback>
          <p:sp>
            <p:nvSpPr>
              <p:cNvPr id="13" name="TextBox 12">
                <a:extLst>
                  <a:ext uri="{FF2B5EF4-FFF2-40B4-BE49-F238E27FC236}">
                    <a16:creationId xmlns:a16="http://schemas.microsoft.com/office/drawing/2014/main" id="{CCA8B733-175E-45CC-B078-97E72F8BF685}"/>
                  </a:ext>
                </a:extLst>
              </p:cNvPr>
              <p:cNvSpPr txBox="1">
                <a:spLocks noRot="1" noChangeAspect="1" noMove="1" noResize="1" noEditPoints="1" noAdjustHandles="1" noChangeArrowheads="1" noChangeShapeType="1" noTextEdit="1"/>
              </p:cNvSpPr>
              <p:nvPr/>
            </p:nvSpPr>
            <p:spPr>
              <a:xfrm>
                <a:off x="4644572" y="720034"/>
                <a:ext cx="4267198" cy="646331"/>
              </a:xfrm>
              <a:prstGeom prst="rect">
                <a:avLst/>
              </a:prstGeom>
              <a:blipFill>
                <a:blip r:embed="rId4"/>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95199BF0-757B-4FA8-9EC6-F679712589B7}"/>
                  </a:ext>
                </a:extLst>
              </p:cNvPr>
              <p:cNvSpPr txBox="1"/>
              <p:nvPr/>
            </p:nvSpPr>
            <p:spPr>
              <a:xfrm>
                <a:off x="5210629" y="1707443"/>
                <a:ext cx="3875313" cy="5016758"/>
              </a:xfrm>
              <a:prstGeom prst="rect">
                <a:avLst/>
              </a:prstGeom>
              <a:noFill/>
            </p:spPr>
            <p:txBody>
              <a:bodyPr wrap="square" rtlCol="0">
                <a:spAutoFit/>
              </a:bodyPr>
              <a:lstStyle/>
              <a:p>
                <a:r>
                  <a:rPr lang="en-GB" sz="1600" b="1" dirty="0"/>
                  <a:t>Question 1: What type of distribution is </a:t>
                </a:r>
                <a14:m>
                  <m:oMath xmlns:m="http://schemas.openxmlformats.org/officeDocument/2006/math">
                    <m:acc>
                      <m:accPr>
                        <m:chr m:val="̅"/>
                        <m:ctrlPr>
                          <a:rPr lang="en-GB" sz="1600" b="1" i="1" smtClean="0">
                            <a:latin typeface="Cambria Math" panose="02040503050406030204" pitchFamily="18" charset="0"/>
                          </a:rPr>
                        </m:ctrlPr>
                      </m:accPr>
                      <m:e>
                        <m:r>
                          <a:rPr lang="en-GB" sz="1600" b="1" i="1" smtClean="0">
                            <a:latin typeface="Cambria Math" panose="02040503050406030204" pitchFamily="18" charset="0"/>
                          </a:rPr>
                          <m:t>𝑿</m:t>
                        </m:r>
                      </m:e>
                    </m:acc>
                  </m:oMath>
                </a14:m>
                <a:r>
                  <a:rPr lang="en-GB" sz="1600" b="1" dirty="0"/>
                  <a:t>?</a:t>
                </a:r>
              </a:p>
              <a:p>
                <a:r>
                  <a:rPr lang="en-GB" sz="1600" dirty="0"/>
                  <a:t>From the left it seems like it is approximately normally distributed!</a:t>
                </a:r>
              </a:p>
              <a:p>
                <a:endParaRPr lang="en-GB" sz="1600" b="1" dirty="0"/>
              </a:p>
              <a:p>
                <a:r>
                  <a:rPr lang="en-GB" sz="1600" b="1" dirty="0"/>
                  <a:t>Question 2: On average, what sample mean do we see? (i.e. the mean of the means!)</a:t>
                </a:r>
              </a:p>
              <a:p>
                <a14:m>
                  <m:oMath xmlns:m="http://schemas.openxmlformats.org/officeDocument/2006/math">
                    <m:r>
                      <a:rPr lang="en-GB" sz="1600" b="0" i="1" smtClean="0">
                        <a:latin typeface="Cambria Math" panose="02040503050406030204" pitchFamily="18" charset="0"/>
                      </a:rPr>
                      <m:t>𝜇</m:t>
                    </m:r>
                  </m:oMath>
                </a14:m>
                <a:r>
                  <a:rPr lang="en-GB" sz="1600" dirty="0"/>
                  <a:t>. The sample means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vary around the population mean </a:t>
                </a:r>
                <a14:m>
                  <m:oMath xmlns:m="http://schemas.openxmlformats.org/officeDocument/2006/math">
                    <m:r>
                      <a:rPr lang="en-GB" sz="1600" b="0" i="1" smtClean="0">
                        <a:latin typeface="Cambria Math" panose="02040503050406030204" pitchFamily="18" charset="0"/>
                      </a:rPr>
                      <m:t>𝜇</m:t>
                    </m:r>
                  </m:oMath>
                </a14:m>
                <a:r>
                  <a:rPr lang="en-GB" sz="1600" dirty="0"/>
                  <a:t>, but on average is </a:t>
                </a:r>
                <a14:m>
                  <m:oMath xmlns:m="http://schemas.openxmlformats.org/officeDocument/2006/math">
                    <m:r>
                      <a:rPr lang="en-GB" sz="1600" b="0" i="1" smtClean="0">
                        <a:latin typeface="Cambria Math" panose="02040503050406030204" pitchFamily="18" charset="0"/>
                      </a:rPr>
                      <m:t>𝜇</m:t>
                    </m:r>
                  </m:oMath>
                </a14:m>
                <a:r>
                  <a:rPr lang="en-GB" sz="1600" dirty="0"/>
                  <a:t>.</a:t>
                </a:r>
              </a:p>
              <a:p>
                <a:endParaRPr lang="en-GB" sz="1600" dirty="0"/>
              </a:p>
              <a:p>
                <a:r>
                  <a:rPr lang="en-GB" sz="1600" b="1" dirty="0"/>
                  <a:t>Question 3: Is the variance of </a:t>
                </a:r>
                <a14:m>
                  <m:oMath xmlns:m="http://schemas.openxmlformats.org/officeDocument/2006/math">
                    <m:acc>
                      <m:accPr>
                        <m:chr m:val="̅"/>
                        <m:ctrlPr>
                          <a:rPr lang="en-GB" sz="1600" b="1" i="1" smtClean="0">
                            <a:latin typeface="Cambria Math" panose="02040503050406030204" pitchFamily="18" charset="0"/>
                          </a:rPr>
                        </m:ctrlPr>
                      </m:accPr>
                      <m:e>
                        <m:r>
                          <a:rPr lang="en-GB" sz="1600" b="1" i="1" smtClean="0">
                            <a:latin typeface="Cambria Math" panose="02040503050406030204" pitchFamily="18" charset="0"/>
                          </a:rPr>
                          <m:t>𝑿</m:t>
                        </m:r>
                      </m:e>
                    </m:acc>
                  </m:oMath>
                </a14:m>
                <a:r>
                  <a:rPr lang="en-GB" sz="1600" b="1" dirty="0"/>
                  <a:t> (i.e. how spread out the sample means are) the same as that of the variance of the population of children?</a:t>
                </a:r>
              </a:p>
              <a:p>
                <a:r>
                  <a:rPr lang="en-GB" sz="1600" dirty="0"/>
                  <a:t>No! On the left, we can see that how spread out the sample means are depends on the sample size. If the sample size is small, the sample means are likely to vary quite a bit. But with a larger sample size, we expect the different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to be closer to the population mean </a:t>
                </a:r>
                <a14:m>
                  <m:oMath xmlns:m="http://schemas.openxmlformats.org/officeDocument/2006/math">
                    <m:r>
                      <a:rPr lang="en-GB" sz="1600" b="0" i="1" smtClean="0">
                        <a:latin typeface="Cambria Math" panose="02040503050406030204" pitchFamily="18" charset="0"/>
                      </a:rPr>
                      <m:t>𝜇</m:t>
                    </m:r>
                  </m:oMath>
                </a14:m>
                <a:r>
                  <a:rPr lang="en-GB" sz="1600" dirty="0"/>
                  <a:t>.</a:t>
                </a:r>
              </a:p>
            </p:txBody>
          </p:sp>
        </mc:Choice>
        <mc:Fallback>
          <p:sp>
            <p:nvSpPr>
              <p:cNvPr id="14" name="TextBox 13">
                <a:extLst>
                  <a:ext uri="{FF2B5EF4-FFF2-40B4-BE49-F238E27FC236}">
                    <a16:creationId xmlns:a16="http://schemas.microsoft.com/office/drawing/2014/main" id="{95199BF0-757B-4FA8-9EC6-F679712589B7}"/>
                  </a:ext>
                </a:extLst>
              </p:cNvPr>
              <p:cNvSpPr txBox="1">
                <a:spLocks noRot="1" noChangeAspect="1" noMove="1" noResize="1" noEditPoints="1" noAdjustHandles="1" noChangeArrowheads="1" noChangeShapeType="1" noTextEdit="1"/>
              </p:cNvSpPr>
              <p:nvPr/>
            </p:nvSpPr>
            <p:spPr>
              <a:xfrm>
                <a:off x="5210629" y="1707443"/>
                <a:ext cx="3875313" cy="5016758"/>
              </a:xfrm>
              <a:prstGeom prst="rect">
                <a:avLst/>
              </a:prstGeom>
              <a:blipFill>
                <a:blip r:embed="rId5"/>
                <a:stretch>
                  <a:fillRect l="-945" t="-365" r="-2520" b="-60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A9B38C7-9E9E-4F32-A03F-61C61F9B318C}"/>
                  </a:ext>
                </a:extLst>
              </p:cNvPr>
              <p:cNvSpPr txBox="1"/>
              <p:nvPr/>
            </p:nvSpPr>
            <p:spPr>
              <a:xfrm>
                <a:off x="395536" y="5688080"/>
                <a:ext cx="4338124" cy="107818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For a random sample of size </a:t>
                </a:r>
                <a14:m>
                  <m:oMath xmlns:m="http://schemas.openxmlformats.org/officeDocument/2006/math">
                    <m:r>
                      <a:rPr lang="en-GB" b="0" i="1" smtClean="0">
                        <a:latin typeface="Cambria Math" panose="02040503050406030204" pitchFamily="18" charset="0"/>
                      </a:rPr>
                      <m:t>𝑛</m:t>
                    </m:r>
                  </m:oMath>
                </a14:m>
                <a:r>
                  <a:rPr lang="en-GB" dirty="0"/>
                  <a:t> taken from a random variable </a:t>
                </a:r>
                <a14:m>
                  <m:oMath xmlns:m="http://schemas.openxmlformats.org/officeDocument/2006/math">
                    <m:r>
                      <a:rPr lang="en-GB" b="0" i="1" smtClean="0">
                        <a:latin typeface="Cambria Math" panose="02040503050406030204" pitchFamily="18" charset="0"/>
                      </a:rPr>
                      <m:t>𝑋</m:t>
                    </m:r>
                  </m:oMath>
                </a14:m>
                <a:r>
                  <a:rPr lang="en-GB" dirty="0"/>
                  <a:t>, the sample mean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oMath>
                </a14:m>
                <a:r>
                  <a:rPr lang="en-GB" dirty="0"/>
                  <a:t> is normally distributed with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dirty="0" smtClean="0">
                        <a:latin typeface="Cambria Math" panose="02040503050406030204" pitchFamily="18" charset="0"/>
                      </a:rPr>
                      <m:t>~</m:t>
                    </m:r>
                    <m:r>
                      <a:rPr lang="en-GB" b="0" i="1" dirty="0" smtClean="0">
                        <a:latin typeface="Cambria Math" panose="02040503050406030204" pitchFamily="18" charset="0"/>
                      </a:rPr>
                      <m:t>𝑁</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𝜇</m:t>
                        </m:r>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𝜎</m:t>
                                </m:r>
                              </m:e>
                              <m:sup>
                                <m:r>
                                  <a:rPr lang="en-GB" b="0" i="1" dirty="0" smtClean="0">
                                    <a:latin typeface="Cambria Math" panose="02040503050406030204" pitchFamily="18" charset="0"/>
                                  </a:rPr>
                                  <m:t>2</m:t>
                                </m:r>
                              </m:sup>
                            </m:sSup>
                          </m:num>
                          <m:den>
                            <m:r>
                              <a:rPr lang="en-GB" b="0" i="1" dirty="0" smtClean="0">
                                <a:latin typeface="Cambria Math" panose="02040503050406030204" pitchFamily="18" charset="0"/>
                              </a:rPr>
                              <m:t>𝑛</m:t>
                            </m:r>
                          </m:den>
                        </m:f>
                      </m:e>
                    </m:d>
                  </m:oMath>
                </a14:m>
                <a:endParaRPr lang="en-GB" dirty="0"/>
              </a:p>
            </p:txBody>
          </p:sp>
        </mc:Choice>
        <mc:Fallback>
          <p:sp>
            <p:nvSpPr>
              <p:cNvPr id="15" name="TextBox 14">
                <a:extLst>
                  <a:ext uri="{FF2B5EF4-FFF2-40B4-BE49-F238E27FC236}">
                    <a16:creationId xmlns:a16="http://schemas.microsoft.com/office/drawing/2014/main" id="{DA9B38C7-9E9E-4F32-A03F-61C61F9B318C}"/>
                  </a:ext>
                </a:extLst>
              </p:cNvPr>
              <p:cNvSpPr txBox="1">
                <a:spLocks noRot="1" noChangeAspect="1" noMove="1" noResize="1" noEditPoints="1" noAdjustHandles="1" noChangeArrowheads="1" noChangeShapeType="1" noTextEdit="1"/>
              </p:cNvSpPr>
              <p:nvPr/>
            </p:nvSpPr>
            <p:spPr>
              <a:xfrm>
                <a:off x="395536" y="5688080"/>
                <a:ext cx="4338124" cy="1078180"/>
              </a:xfrm>
              <a:prstGeom prst="rect">
                <a:avLst/>
              </a:prstGeom>
              <a:blipFill>
                <a:blip r:embed="rId6"/>
                <a:stretch>
                  <a:fillRect l="-978" t="-2210" r="-1676" b="-1657"/>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0972E065-369A-4458-B153-AE0EA68F1C48}"/>
              </a:ext>
            </a:extLst>
          </p:cNvPr>
          <p:cNvSpPr/>
          <p:nvPr/>
        </p:nvSpPr>
        <p:spPr>
          <a:xfrm>
            <a:off x="5273051" y="2027774"/>
            <a:ext cx="3740320" cy="5557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a:extLst>
              <a:ext uri="{FF2B5EF4-FFF2-40B4-BE49-F238E27FC236}">
                <a16:creationId xmlns:a16="http://schemas.microsoft.com/office/drawing/2014/main" id="{BCC360E2-EBEC-467E-A987-17AE7543542E}"/>
              </a:ext>
            </a:extLst>
          </p:cNvPr>
          <p:cNvSpPr/>
          <p:nvPr/>
        </p:nvSpPr>
        <p:spPr>
          <a:xfrm>
            <a:off x="5258267" y="3247917"/>
            <a:ext cx="3740320" cy="5557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a:extLst>
              <a:ext uri="{FF2B5EF4-FFF2-40B4-BE49-F238E27FC236}">
                <a16:creationId xmlns:a16="http://schemas.microsoft.com/office/drawing/2014/main" id="{3974FD63-60A4-404B-91C3-C6B6B08C0156}"/>
              </a:ext>
            </a:extLst>
          </p:cNvPr>
          <p:cNvSpPr/>
          <p:nvPr/>
        </p:nvSpPr>
        <p:spPr>
          <a:xfrm>
            <a:off x="5258267" y="4955545"/>
            <a:ext cx="3740320" cy="17645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1556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does it look like?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23528" y="836712"/>
                <a:ext cx="8424936" cy="707886"/>
              </a:xfrm>
              <a:prstGeom prst="rect">
                <a:avLst/>
              </a:prstGeom>
              <a:noFill/>
            </p:spPr>
            <p:txBody>
              <a:bodyPr wrap="square" rtlCol="0">
                <a:spAutoFit/>
              </a:bodyPr>
              <a:lstStyle/>
              <a:p>
                <a:r>
                  <a:rPr lang="en-GB" sz="2000" dirty="0"/>
                  <a:t>The following shows what the probability distribution might look like for a random variable </a:t>
                </a:r>
                <a14:m>
                  <m:oMath xmlns:m="http://schemas.openxmlformats.org/officeDocument/2006/math">
                    <m:r>
                      <a:rPr lang="en-GB" sz="2000" i="1" dirty="0" smtClean="0">
                        <a:latin typeface="Cambria Math" panose="02040503050406030204" pitchFamily="18" charset="0"/>
                      </a:rPr>
                      <m:t>𝑋</m:t>
                    </m:r>
                    <m:r>
                      <a:rPr lang="en-GB" sz="2000" i="1" dirty="0" smtClean="0">
                        <a:latin typeface="Cambria Math" panose="02040503050406030204" pitchFamily="18" charset="0"/>
                      </a:rPr>
                      <m:t>,</m:t>
                    </m:r>
                  </m:oMath>
                </a14:m>
                <a:r>
                  <a:rPr lang="en-GB" sz="2000" dirty="0"/>
                  <a:t> if </a:t>
                </a:r>
                <a14:m>
                  <m:oMath xmlns:m="http://schemas.openxmlformats.org/officeDocument/2006/math">
                    <m:r>
                      <a:rPr lang="en-GB" sz="2000" i="1" dirty="0" smtClean="0">
                        <a:latin typeface="Cambria Math" panose="02040503050406030204" pitchFamily="18" charset="0"/>
                      </a:rPr>
                      <m:t>𝑋</m:t>
                    </m:r>
                  </m:oMath>
                </a14:m>
                <a:r>
                  <a:rPr lang="en-GB" sz="2000" dirty="0"/>
                  <a:t> is the height of a randomly chosen person.</a:t>
                </a:r>
              </a:p>
            </p:txBody>
          </p:sp>
        </mc:Choice>
        <mc:Fallback xmlns="">
          <p:sp>
            <p:nvSpPr>
              <p:cNvPr id="6" name="TextBox 5"/>
              <p:cNvSpPr txBox="1">
                <a:spLocks noRot="1" noChangeAspect="1" noMove="1" noResize="1" noEditPoints="1" noAdjustHandles="1" noChangeArrowheads="1" noChangeShapeType="1" noTextEdit="1"/>
              </p:cNvSpPr>
              <p:nvPr/>
            </p:nvSpPr>
            <p:spPr>
              <a:xfrm>
                <a:off x="323528" y="836712"/>
                <a:ext cx="8424936" cy="707886"/>
              </a:xfrm>
              <a:prstGeom prst="rect">
                <a:avLst/>
              </a:prstGeom>
              <a:blipFill>
                <a:blip r:embed="rId3"/>
                <a:stretch>
                  <a:fillRect l="-724" t="-4310" b="-14655"/>
                </a:stretch>
              </a:blipFill>
            </p:spPr>
            <p:txBody>
              <a:bodyPr/>
              <a:lstStyle/>
              <a:p>
                <a:r>
                  <a:rPr lang="en-GB">
                    <a:noFill/>
                  </a:rPr>
                  <a:t> </a:t>
                </a:r>
              </a:p>
            </p:txBody>
          </p:sp>
        </mc:Fallback>
      </mc:AlternateContent>
      <p:cxnSp>
        <p:nvCxnSpPr>
          <p:cNvPr id="12" name="Straight Arrow Connector 11"/>
          <p:cNvCxnSpPr/>
          <p:nvPr/>
        </p:nvCxnSpPr>
        <p:spPr>
          <a:xfrm>
            <a:off x="1691680" y="5013176"/>
            <a:ext cx="540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6732240" y="5157192"/>
                <a:ext cx="1800200" cy="369332"/>
              </a:xfrm>
              <a:prstGeom prst="rect">
                <a:avLst/>
              </a:prstGeom>
              <a:noFill/>
            </p:spPr>
            <p:txBody>
              <a:bodyPr wrap="square" rtlCol="0">
                <a:spAutoFit/>
              </a:bodyPr>
              <a:lstStyle/>
              <a:p>
                <a:r>
                  <a:rPr lang="en-GB" dirty="0"/>
                  <a:t>Height in cm (</a:t>
                </a:r>
                <a14:m>
                  <m:oMath xmlns:m="http://schemas.openxmlformats.org/officeDocument/2006/math">
                    <m:r>
                      <a:rPr lang="en-GB" i="1" dirty="0" smtClean="0">
                        <a:latin typeface="Cambria Math" panose="02040503050406030204" pitchFamily="18" charset="0"/>
                      </a:rPr>
                      <m:t>𝑥</m:t>
                    </m:r>
                  </m:oMath>
                </a14:m>
                <a:r>
                  <a:rPr lang="en-GB"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6732240" y="5157192"/>
                <a:ext cx="1800200" cy="369332"/>
              </a:xfrm>
              <a:prstGeom prst="rect">
                <a:avLst/>
              </a:prstGeom>
              <a:blipFill>
                <a:blip r:embed="rId4"/>
                <a:stretch>
                  <a:fillRect l="-2703" t="-9836" b="-24590"/>
                </a:stretch>
              </a:blipFill>
            </p:spPr>
            <p:txBody>
              <a:bodyPr/>
              <a:lstStyle/>
              <a:p>
                <a:r>
                  <a:rPr lang="en-GB">
                    <a:noFill/>
                  </a:rPr>
                  <a:t> </a:t>
                </a:r>
              </a:p>
            </p:txBody>
          </p:sp>
        </mc:Fallback>
      </mc:AlternateContent>
      <p:grpSp>
        <p:nvGrpSpPr>
          <p:cNvPr id="5" name="Group 4"/>
          <p:cNvGrpSpPr/>
          <p:nvPr/>
        </p:nvGrpSpPr>
        <p:grpSpPr>
          <a:xfrm>
            <a:off x="1115616" y="1988840"/>
            <a:ext cx="576064" cy="3024336"/>
            <a:chOff x="1115616" y="1988840"/>
            <a:chExt cx="576064" cy="3024336"/>
          </a:xfrm>
        </p:grpSpPr>
        <p:cxnSp>
          <p:nvCxnSpPr>
            <p:cNvPr id="14" name="Straight Arrow Connector 13"/>
            <p:cNvCxnSpPr/>
            <p:nvPr/>
          </p:nvCxnSpPr>
          <p:spPr>
            <a:xfrm flipV="1">
              <a:off x="1691680" y="1988840"/>
              <a:ext cx="0" cy="30243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1115616" y="2996952"/>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115616" y="2996952"/>
                  <a:ext cx="576064" cy="369332"/>
                </a:xfrm>
                <a:prstGeom prst="rect">
                  <a:avLst/>
                </a:prstGeom>
                <a:blipFill>
                  <a:blip r:embed="rId5"/>
                  <a:stretch>
                    <a:fillRect l="-3158" b="-13333"/>
                  </a:stretch>
                </a:blipFill>
              </p:spPr>
              <p:txBody>
                <a:bodyPr/>
                <a:lstStyle/>
                <a:p>
                  <a:r>
                    <a:rPr lang="en-GB">
                      <a:noFill/>
                    </a:rPr>
                    <a:t> </a:t>
                  </a:r>
                </a:p>
              </p:txBody>
            </p:sp>
          </mc:Fallback>
        </mc:AlternateContent>
      </p:grpSp>
      <p:sp>
        <p:nvSpPr>
          <p:cNvPr id="19" name="TextBox 18"/>
          <p:cNvSpPr txBox="1"/>
          <p:nvPr/>
        </p:nvSpPr>
        <p:spPr>
          <a:xfrm>
            <a:off x="3779912" y="5085184"/>
            <a:ext cx="936104" cy="369332"/>
          </a:xfrm>
          <a:prstGeom prst="rect">
            <a:avLst/>
          </a:prstGeom>
          <a:noFill/>
        </p:spPr>
        <p:txBody>
          <a:bodyPr wrap="square" rtlCol="0">
            <a:spAutoFit/>
          </a:bodyPr>
          <a:lstStyle/>
          <a:p>
            <a:r>
              <a:rPr lang="en-GB" dirty="0"/>
              <a:t>180cm</a:t>
            </a:r>
          </a:p>
        </p:txBody>
      </p:sp>
      <p:cxnSp>
        <p:nvCxnSpPr>
          <p:cNvPr id="23" name="Straight Connector 22"/>
          <p:cNvCxnSpPr/>
          <p:nvPr/>
        </p:nvCxnSpPr>
        <p:spPr>
          <a:xfrm>
            <a:off x="4139952" y="4941168"/>
            <a:ext cx="0" cy="216024"/>
          </a:xfrm>
          <a:prstGeom prst="line">
            <a:avLst/>
          </a:prstGeom>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5220072" y="2276872"/>
            <a:ext cx="3600400"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We expect this ‘bell-curve’ shape, where we’re most likely to pick someone with a height around the mean of 180cm, with the probability diminishing symmetrically either side of the mean.</a:t>
            </a:r>
          </a:p>
        </p:txBody>
      </p:sp>
      <p:sp>
        <p:nvSpPr>
          <p:cNvPr id="26" name="TextBox 25"/>
          <p:cNvSpPr txBox="1"/>
          <p:nvPr/>
        </p:nvSpPr>
        <p:spPr>
          <a:xfrm>
            <a:off x="518376" y="5535097"/>
            <a:ext cx="36004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A variable with this kind of distribution is said to have a </a:t>
            </a:r>
            <a:r>
              <a:rPr lang="en-GB" sz="1600" b="1" dirty="0"/>
              <a:t>normal distribution</a:t>
            </a:r>
            <a:r>
              <a:rPr lang="en-GB" sz="1600" dirty="0"/>
              <a:t>.</a:t>
            </a:r>
          </a:p>
        </p:txBody>
      </p:sp>
      <p:grpSp>
        <p:nvGrpSpPr>
          <p:cNvPr id="33" name="Group 32"/>
          <p:cNvGrpSpPr/>
          <p:nvPr/>
        </p:nvGrpSpPr>
        <p:grpSpPr>
          <a:xfrm>
            <a:off x="1749287" y="2731274"/>
            <a:ext cx="4727010" cy="2216546"/>
            <a:chOff x="1749287" y="2731274"/>
            <a:chExt cx="4727010" cy="2216546"/>
          </a:xfrm>
        </p:grpSpPr>
        <p:sp>
          <p:nvSpPr>
            <p:cNvPr id="27" name="Freeform 26"/>
            <p:cNvSpPr/>
            <p:nvPr/>
          </p:nvSpPr>
          <p:spPr>
            <a:xfrm>
              <a:off x="1749287" y="2731274"/>
              <a:ext cx="2369489" cy="2206486"/>
            </a:xfrm>
            <a:custGeom>
              <a:avLst/>
              <a:gdLst>
                <a:gd name="connsiteX0" fmla="*/ 0 w 2369489"/>
                <a:gd name="connsiteY0" fmla="*/ 2206486 h 2206486"/>
                <a:gd name="connsiteX1" fmla="*/ 397565 w 2369489"/>
                <a:gd name="connsiteY1" fmla="*/ 2158778 h 2206486"/>
                <a:gd name="connsiteX2" fmla="*/ 1129085 w 2369489"/>
                <a:gd name="connsiteY2" fmla="*/ 1975898 h 2206486"/>
                <a:gd name="connsiteX3" fmla="*/ 1590261 w 2369489"/>
                <a:gd name="connsiteY3" fmla="*/ 1721456 h 2206486"/>
                <a:gd name="connsiteX4" fmla="*/ 1924216 w 2369489"/>
                <a:gd name="connsiteY4" fmla="*/ 1363648 h 2206486"/>
                <a:gd name="connsiteX5" fmla="*/ 2122998 w 2369489"/>
                <a:gd name="connsiteY5" fmla="*/ 727543 h 2206486"/>
                <a:gd name="connsiteX6" fmla="*/ 2218414 w 2369489"/>
                <a:gd name="connsiteY6" fmla="*/ 170952 h 2206486"/>
                <a:gd name="connsiteX7" fmla="*/ 2274073 w 2369489"/>
                <a:gd name="connsiteY7" fmla="*/ 27829 h 2206486"/>
                <a:gd name="connsiteX8" fmla="*/ 2369489 w 2369489"/>
                <a:gd name="connsiteY8" fmla="*/ 3975 h 22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89" h="2206486">
                  <a:moveTo>
                    <a:pt x="0" y="2206486"/>
                  </a:moveTo>
                  <a:cubicBezTo>
                    <a:pt x="104692" y="2201847"/>
                    <a:pt x="209384" y="2197209"/>
                    <a:pt x="397565" y="2158778"/>
                  </a:cubicBezTo>
                  <a:cubicBezTo>
                    <a:pt x="585746" y="2120347"/>
                    <a:pt x="930302" y="2048785"/>
                    <a:pt x="1129085" y="1975898"/>
                  </a:cubicBezTo>
                  <a:cubicBezTo>
                    <a:pt x="1327868" y="1903011"/>
                    <a:pt x="1457739" y="1823498"/>
                    <a:pt x="1590261" y="1721456"/>
                  </a:cubicBezTo>
                  <a:cubicBezTo>
                    <a:pt x="1722783" y="1619414"/>
                    <a:pt x="1835427" y="1529300"/>
                    <a:pt x="1924216" y="1363648"/>
                  </a:cubicBezTo>
                  <a:cubicBezTo>
                    <a:pt x="2013006" y="1197996"/>
                    <a:pt x="2073965" y="926326"/>
                    <a:pt x="2122998" y="727543"/>
                  </a:cubicBezTo>
                  <a:cubicBezTo>
                    <a:pt x="2172031" y="528760"/>
                    <a:pt x="2193235" y="287571"/>
                    <a:pt x="2218414" y="170952"/>
                  </a:cubicBezTo>
                  <a:cubicBezTo>
                    <a:pt x="2243593" y="54333"/>
                    <a:pt x="2248894" y="55658"/>
                    <a:pt x="2274073" y="27829"/>
                  </a:cubicBezTo>
                  <a:cubicBezTo>
                    <a:pt x="2299252" y="0"/>
                    <a:pt x="2334370" y="1987"/>
                    <a:pt x="2369489" y="3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Freeform 27"/>
            <p:cNvSpPr/>
            <p:nvPr/>
          </p:nvSpPr>
          <p:spPr>
            <a:xfrm flipH="1">
              <a:off x="4106808" y="2741334"/>
              <a:ext cx="2369489" cy="2206486"/>
            </a:xfrm>
            <a:custGeom>
              <a:avLst/>
              <a:gdLst>
                <a:gd name="connsiteX0" fmla="*/ 0 w 2369489"/>
                <a:gd name="connsiteY0" fmla="*/ 2206486 h 2206486"/>
                <a:gd name="connsiteX1" fmla="*/ 397565 w 2369489"/>
                <a:gd name="connsiteY1" fmla="*/ 2158778 h 2206486"/>
                <a:gd name="connsiteX2" fmla="*/ 1129085 w 2369489"/>
                <a:gd name="connsiteY2" fmla="*/ 1975898 h 2206486"/>
                <a:gd name="connsiteX3" fmla="*/ 1590261 w 2369489"/>
                <a:gd name="connsiteY3" fmla="*/ 1721456 h 2206486"/>
                <a:gd name="connsiteX4" fmla="*/ 1924216 w 2369489"/>
                <a:gd name="connsiteY4" fmla="*/ 1363648 h 2206486"/>
                <a:gd name="connsiteX5" fmla="*/ 2122998 w 2369489"/>
                <a:gd name="connsiteY5" fmla="*/ 727543 h 2206486"/>
                <a:gd name="connsiteX6" fmla="*/ 2218414 w 2369489"/>
                <a:gd name="connsiteY6" fmla="*/ 170952 h 2206486"/>
                <a:gd name="connsiteX7" fmla="*/ 2274073 w 2369489"/>
                <a:gd name="connsiteY7" fmla="*/ 27829 h 2206486"/>
                <a:gd name="connsiteX8" fmla="*/ 2369489 w 2369489"/>
                <a:gd name="connsiteY8" fmla="*/ 3975 h 22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89" h="2206486">
                  <a:moveTo>
                    <a:pt x="0" y="2206486"/>
                  </a:moveTo>
                  <a:cubicBezTo>
                    <a:pt x="104692" y="2201847"/>
                    <a:pt x="209384" y="2197209"/>
                    <a:pt x="397565" y="2158778"/>
                  </a:cubicBezTo>
                  <a:cubicBezTo>
                    <a:pt x="585746" y="2120347"/>
                    <a:pt x="930302" y="2048785"/>
                    <a:pt x="1129085" y="1975898"/>
                  </a:cubicBezTo>
                  <a:cubicBezTo>
                    <a:pt x="1327868" y="1903011"/>
                    <a:pt x="1457739" y="1823498"/>
                    <a:pt x="1590261" y="1721456"/>
                  </a:cubicBezTo>
                  <a:cubicBezTo>
                    <a:pt x="1722783" y="1619414"/>
                    <a:pt x="1835427" y="1529300"/>
                    <a:pt x="1924216" y="1363648"/>
                  </a:cubicBezTo>
                  <a:cubicBezTo>
                    <a:pt x="2013006" y="1197996"/>
                    <a:pt x="2073965" y="926326"/>
                    <a:pt x="2122998" y="727543"/>
                  </a:cubicBezTo>
                  <a:cubicBezTo>
                    <a:pt x="2172031" y="528760"/>
                    <a:pt x="2193235" y="287571"/>
                    <a:pt x="2218414" y="170952"/>
                  </a:cubicBezTo>
                  <a:cubicBezTo>
                    <a:pt x="2243593" y="54333"/>
                    <a:pt x="2248894" y="55658"/>
                    <a:pt x="2274073" y="27829"/>
                  </a:cubicBezTo>
                  <a:cubicBezTo>
                    <a:pt x="2299252" y="0"/>
                    <a:pt x="2334370" y="1987"/>
                    <a:pt x="2369489" y="3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18" name="TextBox 17"/>
              <p:cNvSpPr txBox="1"/>
              <p:nvPr/>
            </p:nvSpPr>
            <p:spPr>
              <a:xfrm>
                <a:off x="4907260" y="5823734"/>
                <a:ext cx="36004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For normal distributions we tend to draw the </a:t>
                </a:r>
                <a14:m>
                  <m:oMath xmlns:m="http://schemas.openxmlformats.org/officeDocument/2006/math">
                    <m:r>
                      <a:rPr lang="en-GB" sz="1600" b="0" i="1" smtClean="0">
                        <a:latin typeface="Cambria Math"/>
                      </a:rPr>
                      <m:t>𝑦</m:t>
                    </m:r>
                  </m:oMath>
                </a14:m>
                <a:r>
                  <a:rPr lang="en-GB" sz="1600" dirty="0"/>
                  <a:t> axis at the mean for symmetry.</a:t>
                </a:r>
              </a:p>
            </p:txBody>
          </p:sp>
        </mc:Choice>
        <mc:Fallback xmlns="">
          <p:sp>
            <p:nvSpPr>
              <p:cNvPr id="18" name="TextBox 17"/>
              <p:cNvSpPr txBox="1">
                <a:spLocks noRot="1" noChangeAspect="1" noMove="1" noResize="1" noEditPoints="1" noAdjustHandles="1" noChangeArrowheads="1" noChangeShapeType="1" noTextEdit="1"/>
              </p:cNvSpPr>
              <p:nvPr/>
            </p:nvSpPr>
            <p:spPr>
              <a:xfrm>
                <a:off x="4907260" y="5823734"/>
                <a:ext cx="3600400" cy="584775"/>
              </a:xfrm>
              <a:prstGeom prst="rect">
                <a:avLst/>
              </a:prstGeom>
              <a:blipFill rotWithShape="1">
                <a:blip r:embed="rId6"/>
                <a:stretch>
                  <a:fillRect l="-672" t="-1000" r="-840" b="-10000"/>
                </a:stretch>
              </a:blipFill>
            </p:spPr>
            <p:txBody>
              <a:bodyPr/>
              <a:lstStyle/>
              <a:p>
                <a:r>
                  <a:rPr lang="en-GB">
                    <a:noFill/>
                  </a:rPr>
                  <a:t> </a:t>
                </a:r>
              </a:p>
            </p:txBody>
          </p:sp>
        </mc:Fallback>
      </mc:AlternateContent>
    </p:spTree>
    <p:extLst>
      <p:ext uri="{BB962C8B-B14F-4D97-AF65-F5344CB8AC3E}">
        <p14:creationId xmlns:p14="http://schemas.microsoft.com/office/powerpoint/2010/main" val="97542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22222E-6 3.33333E-6 L 0.26771 3.33333E-6 " pathEditMode="relative" rAng="0" ptsTypes="AA">
                                      <p:cBhvr>
                                        <p:cTn id="16" dur="2000" fill="hold"/>
                                        <p:tgtEl>
                                          <p:spTgt spid="5"/>
                                        </p:tgtEl>
                                        <p:attrNameLst>
                                          <p:attrName>ppt_x</p:attrName>
                                          <p:attrName>ppt_y</p:attrName>
                                        </p:attrNameLst>
                                      </p:cBhvr>
                                      <p:rCtr x="13385" y="0"/>
                                    </p:animMotion>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B75203-267C-41A4-ABAC-767C81B9256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CD42C88-56F4-4BFB-BAB7-8F20F295A1B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a:extLst>
                <a:ext uri="{FF2B5EF4-FFF2-40B4-BE49-F238E27FC236}">
                  <a16:creationId xmlns:a16="http://schemas.microsoft.com/office/drawing/2014/main" id="{1DEB8F5F-264E-454B-8EFD-250FD8AED45E}"/>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00EA302-EC34-4E41-8D9C-3F367DBF461C}"/>
                  </a:ext>
                </a:extLst>
              </p:cNvPr>
              <p:cNvSpPr txBox="1"/>
              <p:nvPr/>
            </p:nvSpPr>
            <p:spPr>
              <a:xfrm>
                <a:off x="221928" y="720597"/>
                <a:ext cx="8712968" cy="258532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0" dirty="0"/>
                  <a:t>[Textbook] A certain company sells fruit juice in cartons. The amount of juice in a carton has a normal distribution with a standard deviation of 3ml.</a:t>
                </a:r>
              </a:p>
              <a:p>
                <a:r>
                  <a:rPr lang="en-GB" dirty="0"/>
                  <a:t>The company claims that the mean amount of juice per carton, </a:t>
                </a:r>
                <a14:m>
                  <m:oMath xmlns:m="http://schemas.openxmlformats.org/officeDocument/2006/math">
                    <m:r>
                      <a:rPr lang="en-GB" b="0" i="1" smtClean="0">
                        <a:latin typeface="Cambria Math" panose="02040503050406030204" pitchFamily="18" charset="0"/>
                      </a:rPr>
                      <m:t>𝜇</m:t>
                    </m:r>
                  </m:oMath>
                </a14:m>
                <a:r>
                  <a:rPr lang="en-GB" dirty="0"/>
                  <a:t>, is 60ml. A trading inspector has received complaints that the company is overstating the mean amount of juice per carton and wishes to investigate this complaint. The trading inspector takes a random sample of 16 cartons and finds that the mean amount of juice per carton is 59.1ml.</a:t>
                </a:r>
              </a:p>
              <a:p>
                <a:endParaRPr lang="en-GB" dirty="0"/>
              </a:p>
              <a:p>
                <a:r>
                  <a:rPr lang="en-GB" dirty="0"/>
                  <a:t>Using a 5% level of significance, and stating your hypotheses clearly, test whether or not there is evidence to uphold this complaint.</a:t>
                </a:r>
              </a:p>
            </p:txBody>
          </p:sp>
        </mc:Choice>
        <mc:Fallback>
          <p:sp>
            <p:nvSpPr>
              <p:cNvPr id="5" name="TextBox 4">
                <a:extLst>
                  <a:ext uri="{FF2B5EF4-FFF2-40B4-BE49-F238E27FC236}">
                    <a16:creationId xmlns:a16="http://schemas.microsoft.com/office/drawing/2014/main" id="{900EA302-EC34-4E41-8D9C-3F367DBF461C}"/>
                  </a:ext>
                </a:extLst>
              </p:cNvPr>
              <p:cNvSpPr txBox="1">
                <a:spLocks noRot="1" noChangeAspect="1" noMove="1" noResize="1" noEditPoints="1" noAdjustHandles="1" noChangeArrowheads="1" noChangeShapeType="1" noTextEdit="1"/>
              </p:cNvSpPr>
              <p:nvPr/>
            </p:nvSpPr>
            <p:spPr>
              <a:xfrm>
                <a:off x="221928" y="720597"/>
                <a:ext cx="8712968" cy="258532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315621E-91C1-4035-9EF9-563C598F7164}"/>
                  </a:ext>
                </a:extLst>
              </p:cNvPr>
              <p:cNvSpPr txBox="1"/>
              <p:nvPr/>
            </p:nvSpPr>
            <p:spPr>
              <a:xfrm>
                <a:off x="423438" y="3586967"/>
                <a:ext cx="6120680" cy="293631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=60</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&lt;60</m:t>
                      </m:r>
                    </m:oMath>
                  </m:oMathPara>
                </a14:m>
                <a:endParaRPr lang="en-GB" dirty="0"/>
              </a:p>
              <a:p>
                <a:r>
                  <a:rPr lang="en-GB" dirty="0"/>
                  <a:t>Let </a:t>
                </a:r>
                <a14:m>
                  <m:oMath xmlns:m="http://schemas.openxmlformats.org/officeDocument/2006/math">
                    <m:r>
                      <a:rPr lang="en-GB" b="0" i="1" smtClean="0">
                        <a:latin typeface="Cambria Math" panose="02040503050406030204" pitchFamily="18" charset="0"/>
                      </a:rPr>
                      <m:t>𝑋</m:t>
                    </m:r>
                  </m:oMath>
                </a14:m>
                <a:r>
                  <a:rPr lang="en-GB" dirty="0"/>
                  <a:t> be the amount of juice per carton.</a:t>
                </a:r>
              </a:p>
              <a:p>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60,3</m:t>
                            </m:r>
                          </m:e>
                          <m:sup>
                            <m:r>
                              <a:rPr lang="en-GB" b="0" i="1" smtClean="0">
                                <a:latin typeface="Cambria Math" panose="02040503050406030204" pitchFamily="18" charset="0"/>
                              </a:rPr>
                              <m:t>2</m:t>
                            </m:r>
                          </m:sup>
                        </m:sSup>
                      </m:e>
                    </m:d>
                  </m:oMath>
                </a14:m>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60,</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sup>
                              </m:sSup>
                            </m:num>
                            <m:den>
                              <m:r>
                                <a:rPr lang="en-GB" b="0" i="1" smtClean="0">
                                  <a:latin typeface="Cambria Math" panose="02040503050406030204" pitchFamily="18" charset="0"/>
                                </a:rPr>
                                <m:t>16</m:t>
                              </m:r>
                            </m:den>
                          </m:f>
                        </m:e>
                      </m:d>
                      <m:r>
                        <a:rPr lang="en-GB" b="0" i="1" smtClean="0">
                          <a:latin typeface="Cambria Math" panose="02040503050406030204" pitchFamily="18" charset="0"/>
                        </a:rPr>
                        <m:t>   →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60,0.75</m:t>
                              </m:r>
                            </m:e>
                            <m:sup>
                              <m:r>
                                <a:rPr lang="en-GB" b="0" i="1" smtClean="0">
                                  <a:latin typeface="Cambria Math" panose="02040503050406030204" pitchFamily="18" charset="0"/>
                                </a:rPr>
                                <m:t>2</m:t>
                              </m:r>
                            </m:sup>
                          </m:sSup>
                        </m:e>
                      </m:d>
                    </m:oMath>
                  </m:oMathPara>
                </a14:m>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&lt;59.1</m:t>
                          </m:r>
                        </m:e>
                      </m:d>
                      <m:r>
                        <a:rPr lang="en-GB" b="0" i="1" smtClean="0">
                          <a:latin typeface="Cambria Math" panose="02040503050406030204" pitchFamily="18" charset="0"/>
                        </a:rPr>
                        <m:t>=0.1151</m:t>
                      </m:r>
                    </m:oMath>
                  </m:oMathPara>
                </a14:m>
                <a:endParaRPr lang="en-GB" dirty="0"/>
              </a:p>
              <a:p>
                <a:pPr/>
                <a14:m>
                  <m:oMath xmlns:m="http://schemas.openxmlformats.org/officeDocument/2006/math">
                    <m:r>
                      <a:rPr lang="en-GB" b="0" i="1" smtClean="0">
                        <a:latin typeface="Cambria Math" panose="02040503050406030204" pitchFamily="18" charset="0"/>
                      </a:rPr>
                      <m:t>0.1151&gt;0.05</m:t>
                    </m:r>
                  </m:oMath>
                </a14:m>
                <a:r>
                  <a:rPr lang="en-GB" dirty="0"/>
                  <a:t> so there is insufficient evidence to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and conclude that the mean amount of juice in the whole population is less than 60 ml.</a:t>
                </a:r>
              </a:p>
            </p:txBody>
          </p:sp>
        </mc:Choice>
        <mc:Fallback>
          <p:sp>
            <p:nvSpPr>
              <p:cNvPr id="6" name="TextBox 5">
                <a:extLst>
                  <a:ext uri="{FF2B5EF4-FFF2-40B4-BE49-F238E27FC236}">
                    <a16:creationId xmlns:a16="http://schemas.microsoft.com/office/drawing/2014/main" id="{C315621E-91C1-4035-9EF9-563C598F7164}"/>
                  </a:ext>
                </a:extLst>
              </p:cNvPr>
              <p:cNvSpPr txBox="1">
                <a:spLocks noRot="1" noChangeAspect="1" noMove="1" noResize="1" noEditPoints="1" noAdjustHandles="1" noChangeArrowheads="1" noChangeShapeType="1" noTextEdit="1"/>
              </p:cNvSpPr>
              <p:nvPr/>
            </p:nvSpPr>
            <p:spPr>
              <a:xfrm>
                <a:off x="423438" y="3586967"/>
                <a:ext cx="6120680" cy="2936317"/>
              </a:xfrm>
              <a:prstGeom prst="rect">
                <a:avLst/>
              </a:prstGeom>
              <a:blipFill>
                <a:blip r:embed="rId3"/>
                <a:stretch>
                  <a:fillRect l="-796" r="-1592" b="-2282"/>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E523DE6D-01FD-4391-BF75-724FD2E6E063}"/>
              </a:ext>
            </a:extLst>
          </p:cNvPr>
          <p:cNvSpPr/>
          <p:nvPr/>
        </p:nvSpPr>
        <p:spPr>
          <a:xfrm>
            <a:off x="875223" y="3551774"/>
            <a:ext cx="1635748" cy="3380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a:extLst>
              <a:ext uri="{FF2B5EF4-FFF2-40B4-BE49-F238E27FC236}">
                <a16:creationId xmlns:a16="http://schemas.microsoft.com/office/drawing/2014/main" id="{DA1F4707-2622-4CF8-898A-B77622898D84}"/>
              </a:ext>
            </a:extLst>
          </p:cNvPr>
          <p:cNvSpPr/>
          <p:nvPr/>
        </p:nvSpPr>
        <p:spPr>
          <a:xfrm>
            <a:off x="875223" y="3889829"/>
            <a:ext cx="1635748" cy="2902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9BD0FCA9-85FD-4565-94A8-B32A1D7B31B0}"/>
              </a:ext>
            </a:extLst>
          </p:cNvPr>
          <p:cNvSpPr/>
          <p:nvPr/>
        </p:nvSpPr>
        <p:spPr>
          <a:xfrm>
            <a:off x="1331639" y="4180115"/>
            <a:ext cx="3196817" cy="2757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B2EC2553-2F9C-4661-BCAA-46CBABE7E312}"/>
              </a:ext>
            </a:extLst>
          </p:cNvPr>
          <p:cNvSpPr/>
          <p:nvPr/>
        </p:nvSpPr>
        <p:spPr>
          <a:xfrm>
            <a:off x="1841827" y="4455887"/>
            <a:ext cx="2846288" cy="2757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A8905F4E-BBCB-49C9-A521-29FD967A4510}"/>
              </a:ext>
            </a:extLst>
          </p:cNvPr>
          <p:cNvSpPr/>
          <p:nvPr/>
        </p:nvSpPr>
        <p:spPr>
          <a:xfrm>
            <a:off x="1058798" y="4775201"/>
            <a:ext cx="3324515" cy="5515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CC8E7165-2CA9-4E13-8E7F-B82392844325}"/>
              </a:ext>
            </a:extLst>
          </p:cNvPr>
          <p:cNvSpPr/>
          <p:nvPr/>
        </p:nvSpPr>
        <p:spPr>
          <a:xfrm>
            <a:off x="446630" y="5324807"/>
            <a:ext cx="6097488" cy="12420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434FCC20-F6B1-4C54-AA0C-C6157693C3F9}"/>
                  </a:ext>
                </a:extLst>
              </p:cNvPr>
              <p:cNvSpPr txBox="1"/>
              <p:nvPr/>
            </p:nvSpPr>
            <p:spPr>
              <a:xfrm>
                <a:off x="7452319" y="3427310"/>
                <a:ext cx="1633624" cy="329320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300" b="1" dirty="0"/>
                  <a:t>Fro Note</a:t>
                </a:r>
                <a:r>
                  <a:rPr lang="en-GB" sz="1300" dirty="0"/>
                  <a:t>: Don’t confuse </a:t>
                </a:r>
                <a14:m>
                  <m:oMath xmlns:m="http://schemas.openxmlformats.org/officeDocument/2006/math">
                    <m:r>
                      <a:rPr lang="en-GB" sz="1300" b="0" i="1" smtClean="0">
                        <a:latin typeface="Cambria Math" panose="02040503050406030204" pitchFamily="18" charset="0"/>
                      </a:rPr>
                      <m:t>𝑋</m:t>
                    </m:r>
                  </m:oMath>
                </a14:m>
                <a:r>
                  <a:rPr lang="en-GB" sz="1300" dirty="0"/>
                  <a:t> and </a:t>
                </a:r>
                <a14:m>
                  <m:oMath xmlns:m="http://schemas.openxmlformats.org/officeDocument/2006/math">
                    <m:acc>
                      <m:accPr>
                        <m:chr m:val="̅"/>
                        <m:ctrlPr>
                          <a:rPr lang="en-GB" sz="1300" b="0" i="1" smtClean="0">
                            <a:latin typeface="Cambria Math" panose="02040503050406030204" pitchFamily="18" charset="0"/>
                          </a:rPr>
                        </m:ctrlPr>
                      </m:accPr>
                      <m:e>
                        <m:r>
                          <a:rPr lang="en-GB" sz="1300" b="0" i="1" smtClean="0">
                            <a:latin typeface="Cambria Math" panose="02040503050406030204" pitchFamily="18" charset="0"/>
                          </a:rPr>
                          <m:t>𝑋</m:t>
                        </m:r>
                      </m:e>
                    </m:acc>
                  </m:oMath>
                </a14:m>
                <a:r>
                  <a:rPr lang="en-GB" sz="1300" dirty="0"/>
                  <a:t>. The </a:t>
                </a:r>
                <a14:m>
                  <m:oMath xmlns:m="http://schemas.openxmlformats.org/officeDocument/2006/math">
                    <m:r>
                      <a:rPr lang="en-GB" sz="1300" b="0" i="1" smtClean="0">
                        <a:latin typeface="Cambria Math" panose="02040503050406030204" pitchFamily="18" charset="0"/>
                      </a:rPr>
                      <m:t>𝑋</m:t>
                    </m:r>
                  </m:oMath>
                </a14:m>
                <a:r>
                  <a:rPr lang="en-GB" sz="1300" dirty="0"/>
                  <a:t> is the distribution over amounts of drink in each individual carton.</a:t>
                </a:r>
              </a:p>
              <a:p>
                <a14:m>
                  <m:oMath xmlns:m="http://schemas.openxmlformats.org/officeDocument/2006/math">
                    <m:acc>
                      <m:accPr>
                        <m:chr m:val="̅"/>
                        <m:ctrlPr>
                          <a:rPr lang="en-GB" sz="1300" b="0" i="1" smtClean="0">
                            <a:latin typeface="Cambria Math" panose="02040503050406030204" pitchFamily="18" charset="0"/>
                          </a:rPr>
                        </m:ctrlPr>
                      </m:accPr>
                      <m:e>
                        <m:r>
                          <a:rPr lang="en-GB" sz="1300" b="0" i="1" smtClean="0">
                            <a:latin typeface="Cambria Math" panose="02040503050406030204" pitchFamily="18" charset="0"/>
                          </a:rPr>
                          <m:t>𝑋</m:t>
                        </m:r>
                      </m:e>
                    </m:acc>
                  </m:oMath>
                </a14:m>
                <a:r>
                  <a:rPr lang="en-GB" sz="1300" dirty="0"/>
                  <a:t> is the distribution over </a:t>
                </a:r>
                <a:r>
                  <a:rPr lang="en-GB" sz="1300" b="1" u="sng" dirty="0"/>
                  <a:t>sample means</a:t>
                </a:r>
                <a:r>
                  <a:rPr lang="en-GB" sz="1300" dirty="0"/>
                  <a:t>, i.e. the  possible sample means we see as we take samples of 16 cartons. </a:t>
                </a:r>
                <a14:m>
                  <m:oMath xmlns:m="http://schemas.openxmlformats.org/officeDocument/2006/math">
                    <m:r>
                      <a:rPr lang="en-GB" sz="1300" b="0" i="1" smtClean="0">
                        <a:latin typeface="Cambria Math" panose="02040503050406030204" pitchFamily="18" charset="0"/>
                      </a:rPr>
                      <m:t>𝑋</m:t>
                    </m:r>
                  </m:oMath>
                </a14:m>
                <a:r>
                  <a:rPr lang="en-GB" sz="1300" dirty="0"/>
                  <a:t> might not be normally distributed, but </a:t>
                </a:r>
                <a14:m>
                  <m:oMath xmlns:m="http://schemas.openxmlformats.org/officeDocument/2006/math">
                    <m:acc>
                      <m:accPr>
                        <m:chr m:val="̅"/>
                        <m:ctrlPr>
                          <a:rPr lang="en-GB" sz="1300" b="0" i="1" smtClean="0">
                            <a:latin typeface="Cambria Math" panose="02040503050406030204" pitchFamily="18" charset="0"/>
                          </a:rPr>
                        </m:ctrlPr>
                      </m:accPr>
                      <m:e>
                        <m:r>
                          <a:rPr lang="en-GB" sz="1300" b="0" i="1" smtClean="0">
                            <a:latin typeface="Cambria Math" panose="02040503050406030204" pitchFamily="18" charset="0"/>
                          </a:rPr>
                          <m:t>𝑋</m:t>
                        </m:r>
                      </m:e>
                    </m:acc>
                  </m:oMath>
                </a14:m>
                <a:r>
                  <a:rPr lang="en-GB" sz="1300" dirty="0"/>
                  <a:t> will be.</a:t>
                </a:r>
              </a:p>
            </p:txBody>
          </p:sp>
        </mc:Choice>
        <mc:Fallback>
          <p:sp>
            <p:nvSpPr>
              <p:cNvPr id="13" name="TextBox 12">
                <a:extLst>
                  <a:ext uri="{FF2B5EF4-FFF2-40B4-BE49-F238E27FC236}">
                    <a16:creationId xmlns:a16="http://schemas.microsoft.com/office/drawing/2014/main" id="{434FCC20-F6B1-4C54-AA0C-C6157693C3F9}"/>
                  </a:ext>
                </a:extLst>
              </p:cNvPr>
              <p:cNvSpPr txBox="1">
                <a:spLocks noRot="1" noChangeAspect="1" noMove="1" noResize="1" noEditPoints="1" noAdjustHandles="1" noChangeArrowheads="1" noChangeShapeType="1" noTextEdit="1"/>
              </p:cNvSpPr>
              <p:nvPr/>
            </p:nvSpPr>
            <p:spPr>
              <a:xfrm>
                <a:off x="7452319" y="3427310"/>
                <a:ext cx="1633624" cy="3293209"/>
              </a:xfrm>
              <a:prstGeom prst="rect">
                <a:avLst/>
              </a:prstGeom>
              <a:blipFill>
                <a:blip r:embed="rId4"/>
                <a:stretch>
                  <a:fillRect r="-1838" b="-36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E1255A20-8CF8-44EE-B51A-50105B8C16BA}"/>
                  </a:ext>
                </a:extLst>
              </p:cNvPr>
              <p:cNvSpPr txBox="1"/>
              <p:nvPr/>
            </p:nvSpPr>
            <p:spPr>
              <a:xfrm>
                <a:off x="5413829" y="3485367"/>
                <a:ext cx="1814285" cy="738664"/>
              </a:xfrm>
              <a:prstGeom prst="rect">
                <a:avLst/>
              </a:prstGeom>
              <a:noFill/>
            </p:spPr>
            <p:txBody>
              <a:bodyPr wrap="square" rtlCol="0">
                <a:spAutoFit/>
              </a:bodyPr>
              <a:lstStyle/>
              <a:p>
                <a:r>
                  <a:rPr lang="en-GB" sz="1400" dirty="0"/>
                  <a:t>As always, state the distribution </a:t>
                </a:r>
                <a14:m>
                  <m:oMath xmlns:m="http://schemas.openxmlformats.org/officeDocument/2006/math">
                    <m:r>
                      <a:rPr lang="en-GB" sz="1400" b="0" i="1" smtClean="0">
                        <a:latin typeface="Cambria Math" panose="02040503050406030204" pitchFamily="18" charset="0"/>
                      </a:rPr>
                      <m:t>𝑋</m:t>
                    </m:r>
                  </m:oMath>
                </a14:m>
                <a:r>
                  <a:rPr lang="en-GB" sz="1400" dirty="0"/>
                  <a:t> and its distribution under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a:t>
                </a:r>
              </a:p>
            </p:txBody>
          </p:sp>
        </mc:Choice>
        <mc:Fallback>
          <p:sp>
            <p:nvSpPr>
              <p:cNvPr id="14" name="TextBox 13">
                <a:extLst>
                  <a:ext uri="{FF2B5EF4-FFF2-40B4-BE49-F238E27FC236}">
                    <a16:creationId xmlns:a16="http://schemas.microsoft.com/office/drawing/2014/main" id="{E1255A20-8CF8-44EE-B51A-50105B8C16BA}"/>
                  </a:ext>
                </a:extLst>
              </p:cNvPr>
              <p:cNvSpPr txBox="1">
                <a:spLocks noRot="1" noChangeAspect="1" noMove="1" noResize="1" noEditPoints="1" noAdjustHandles="1" noChangeArrowheads="1" noChangeShapeType="1" noTextEdit="1"/>
              </p:cNvSpPr>
              <p:nvPr/>
            </p:nvSpPr>
            <p:spPr>
              <a:xfrm>
                <a:off x="5413829" y="3485367"/>
                <a:ext cx="1814285" cy="738664"/>
              </a:xfrm>
              <a:prstGeom prst="rect">
                <a:avLst/>
              </a:prstGeom>
              <a:blipFill>
                <a:blip r:embed="rId5"/>
                <a:stretch>
                  <a:fillRect l="-1007" t="-1653" b="-7438"/>
                </a:stretch>
              </a:blipFill>
            </p:spPr>
            <p:txBody>
              <a:bodyPr/>
              <a:lstStyle/>
              <a:p>
                <a:r>
                  <a:rPr lang="en-GB">
                    <a:noFill/>
                  </a:rPr>
                  <a:t> </a:t>
                </a:r>
              </a:p>
            </p:txBody>
          </p:sp>
        </mc:Fallback>
      </mc:AlternateContent>
      <p:cxnSp>
        <p:nvCxnSpPr>
          <p:cNvPr id="16" name="Straight Arrow Connector 15">
            <a:extLst>
              <a:ext uri="{FF2B5EF4-FFF2-40B4-BE49-F238E27FC236}">
                <a16:creationId xmlns:a16="http://schemas.microsoft.com/office/drawing/2014/main" id="{D04662DC-A9FB-41E7-8D13-919B2B4990DF}"/>
              </a:ext>
            </a:extLst>
          </p:cNvPr>
          <p:cNvCxnSpPr/>
          <p:nvPr/>
        </p:nvCxnSpPr>
        <p:spPr>
          <a:xfrm flipH="1">
            <a:off x="4847771" y="4180114"/>
            <a:ext cx="588886" cy="1886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9518CACE-5AF5-4729-8BE2-4F95D7941329}"/>
                  </a:ext>
                </a:extLst>
              </p:cNvPr>
              <p:cNvSpPr txBox="1"/>
              <p:nvPr/>
            </p:nvSpPr>
            <p:spPr>
              <a:xfrm>
                <a:off x="5316385" y="4385546"/>
                <a:ext cx="2037264" cy="738664"/>
              </a:xfrm>
              <a:prstGeom prst="rect">
                <a:avLst/>
              </a:prstGeom>
              <a:noFill/>
            </p:spPr>
            <p:txBody>
              <a:bodyPr wrap="square" rtlCol="0">
                <a:spAutoFit/>
              </a:bodyPr>
              <a:lstStyle/>
              <a:p>
                <a:r>
                  <a:rPr lang="en-GB" sz="1400" dirty="0"/>
                  <a:t>Use </a:t>
                </a:r>
                <a14:m>
                  <m:oMath xmlns:m="http://schemas.openxmlformats.org/officeDocument/2006/math">
                    <m:r>
                      <a:rPr lang="en-GB" sz="1400" b="0" i="1" smtClean="0">
                        <a:latin typeface="Cambria Math" panose="02040503050406030204" pitchFamily="18" charset="0"/>
                      </a:rPr>
                      <m:t>𝑋</m:t>
                    </m:r>
                  </m:oMath>
                </a14:m>
                <a:r>
                  <a:rPr lang="en-GB" sz="1400" dirty="0"/>
                  <a:t> to work out the distribution of the sample means, </a:t>
                </a:r>
                <a14:m>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𝑋</m:t>
                        </m:r>
                      </m:e>
                    </m:acc>
                  </m:oMath>
                </a14:m>
                <a:r>
                  <a:rPr lang="en-GB" sz="1400" dirty="0"/>
                  <a:t>.</a:t>
                </a:r>
              </a:p>
            </p:txBody>
          </p:sp>
        </mc:Choice>
        <mc:Fallback>
          <p:sp>
            <p:nvSpPr>
              <p:cNvPr id="17" name="TextBox 16">
                <a:extLst>
                  <a:ext uri="{FF2B5EF4-FFF2-40B4-BE49-F238E27FC236}">
                    <a16:creationId xmlns:a16="http://schemas.microsoft.com/office/drawing/2014/main" id="{9518CACE-5AF5-4729-8BE2-4F95D7941329}"/>
                  </a:ext>
                </a:extLst>
              </p:cNvPr>
              <p:cNvSpPr txBox="1">
                <a:spLocks noRot="1" noChangeAspect="1" noMove="1" noResize="1" noEditPoints="1" noAdjustHandles="1" noChangeArrowheads="1" noChangeShapeType="1" noTextEdit="1"/>
              </p:cNvSpPr>
              <p:nvPr/>
            </p:nvSpPr>
            <p:spPr>
              <a:xfrm>
                <a:off x="5316385" y="4385546"/>
                <a:ext cx="2037264" cy="738664"/>
              </a:xfrm>
              <a:prstGeom prst="rect">
                <a:avLst/>
              </a:prstGeom>
              <a:blipFill>
                <a:blip r:embed="rId6"/>
                <a:stretch>
                  <a:fillRect l="-898" t="-820" b="-8197"/>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B35929B7-3238-4182-93A7-7A6D2FAC85D0}"/>
              </a:ext>
            </a:extLst>
          </p:cNvPr>
          <p:cNvCxnSpPr>
            <a:cxnSpLocks/>
          </p:cNvCxnSpPr>
          <p:nvPr/>
        </p:nvCxnSpPr>
        <p:spPr>
          <a:xfrm flipH="1">
            <a:off x="4659086" y="4731657"/>
            <a:ext cx="682443" cy="217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38898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03CF8EB-06D0-4E42-BDD9-A28E4B8056FE}"/>
                  </a:ext>
                </a:extLst>
              </p:cNvPr>
              <p:cNvSpPr txBox="1"/>
              <p:nvPr/>
            </p:nvSpPr>
            <p:spPr>
              <a:xfrm>
                <a:off x="425128" y="720597"/>
                <a:ext cx="8312472" cy="21698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500" b="0" dirty="0"/>
                  <a:t>[Textbook] A machine products bolts of diameter </a:t>
                </a:r>
                <a14:m>
                  <m:oMath xmlns:m="http://schemas.openxmlformats.org/officeDocument/2006/math">
                    <m:r>
                      <a:rPr lang="en-GB" sz="1500" b="0" i="1" smtClean="0">
                        <a:latin typeface="Cambria Math" panose="02040503050406030204" pitchFamily="18" charset="0"/>
                      </a:rPr>
                      <m:t>𝐷</m:t>
                    </m:r>
                  </m:oMath>
                </a14:m>
                <a:r>
                  <a:rPr lang="en-GB" sz="1500" dirty="0"/>
                  <a:t> where </a:t>
                </a:r>
                <a14:m>
                  <m:oMath xmlns:m="http://schemas.openxmlformats.org/officeDocument/2006/math">
                    <m:r>
                      <a:rPr lang="en-GB" sz="1500" b="0" i="1" smtClean="0">
                        <a:latin typeface="Cambria Math" panose="02040503050406030204" pitchFamily="18" charset="0"/>
                      </a:rPr>
                      <m:t>𝐷</m:t>
                    </m:r>
                  </m:oMath>
                </a14:m>
                <a:r>
                  <a:rPr lang="en-GB" sz="1500" dirty="0"/>
                  <a:t> has a normal distribution with mean 0.580 cm and standard deviation 0.015 cm. The machine is serviced and after the service a random sample of 50 bolts from the next production run is taken to see if the mean diameter of the bolts has changed from 0.580 cm. The distribution of the diameters of bolts after the service is still normal with a standard deviation of 0.015 cm.</a:t>
                </a:r>
              </a:p>
              <a:p>
                <a:endParaRPr lang="en-GB" sz="1500" dirty="0"/>
              </a:p>
              <a:p>
                <a:pPr marL="342900" indent="-342900">
                  <a:buAutoNum type="alphaLcParenBoth"/>
                </a:pPr>
                <a:r>
                  <a:rPr lang="en-GB" sz="1500" dirty="0"/>
                  <a:t>Find, at the 1% level, the critical region for this test, stating your hypotheses clearly.</a:t>
                </a:r>
              </a:p>
              <a:p>
                <a:r>
                  <a:rPr lang="en-GB" sz="1500" dirty="0"/>
                  <a:t>The mean diameter of the sample of 50 bolts is calculated to be 0.587 cm.</a:t>
                </a:r>
              </a:p>
              <a:p>
                <a:r>
                  <a:rPr lang="en-GB" sz="1500" dirty="0"/>
                  <a:t>(b) Comment on this observation in light of the critical region.</a:t>
                </a:r>
              </a:p>
            </p:txBody>
          </p:sp>
        </mc:Choice>
        <mc:Fallback>
          <p:sp>
            <p:nvSpPr>
              <p:cNvPr id="2" name="TextBox 1">
                <a:extLst>
                  <a:ext uri="{FF2B5EF4-FFF2-40B4-BE49-F238E27FC236}">
                    <a16:creationId xmlns:a16="http://schemas.microsoft.com/office/drawing/2014/main" id="{703CF8EB-06D0-4E42-BDD9-A28E4B8056FE}"/>
                  </a:ext>
                </a:extLst>
              </p:cNvPr>
              <p:cNvSpPr txBox="1">
                <a:spLocks noRot="1" noChangeAspect="1" noMove="1" noResize="1" noEditPoints="1" noAdjustHandles="1" noChangeArrowheads="1" noChangeShapeType="1" noTextEdit="1"/>
              </p:cNvSpPr>
              <p:nvPr/>
            </p:nvSpPr>
            <p:spPr>
              <a:xfrm>
                <a:off x="425128" y="720597"/>
                <a:ext cx="8312472" cy="216982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3" name="Group 2">
            <a:extLst>
              <a:ext uri="{FF2B5EF4-FFF2-40B4-BE49-F238E27FC236}">
                <a16:creationId xmlns:a16="http://schemas.microsoft.com/office/drawing/2014/main" id="{183209CF-566C-46FB-8E61-866803AED8AB}"/>
              </a:ext>
            </a:extLst>
          </p:cNvPr>
          <p:cNvGrpSpPr/>
          <p:nvPr/>
        </p:nvGrpSpPr>
        <p:grpSpPr>
          <a:xfrm>
            <a:off x="0" y="0"/>
            <a:ext cx="9143074" cy="599127"/>
            <a:chOff x="0" y="13335"/>
            <a:chExt cx="9144218" cy="599127"/>
          </a:xfrm>
        </p:grpSpPr>
        <p:sp>
          <p:nvSpPr>
            <p:cNvPr id="4" name="TextBox 32">
              <a:extLst>
                <a:ext uri="{FF2B5EF4-FFF2-40B4-BE49-F238E27FC236}">
                  <a16:creationId xmlns:a16="http://schemas.microsoft.com/office/drawing/2014/main" id="{8E498513-B154-4552-89C3-30E39AA847E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Finding the critical region</a:t>
              </a:r>
              <a:endParaRPr lang="en-GB" sz="3200" dirty="0"/>
            </a:p>
          </p:txBody>
        </p:sp>
        <p:cxnSp>
          <p:nvCxnSpPr>
            <p:cNvPr id="5" name="Straight Connector 4">
              <a:extLst>
                <a:ext uri="{FF2B5EF4-FFF2-40B4-BE49-F238E27FC236}">
                  <a16:creationId xmlns:a16="http://schemas.microsoft.com/office/drawing/2014/main" id="{AE46F688-48FB-4B1A-AFDD-C02020A6FC2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F9C5F069-13BA-4401-93F9-A643CB62025C}"/>
                  </a:ext>
                </a:extLst>
              </p:cNvPr>
              <p:cNvSpPr txBox="1"/>
              <p:nvPr/>
            </p:nvSpPr>
            <p:spPr>
              <a:xfrm>
                <a:off x="465290" y="2977931"/>
                <a:ext cx="5587167" cy="37576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1500" b="0" i="1" smtClean="0">
                              <a:latin typeface="Cambria Math" panose="02040503050406030204" pitchFamily="18" charset="0"/>
                            </a:rPr>
                          </m:ctrlPr>
                        </m:sSubPr>
                        <m:e>
                          <m:r>
                            <a:rPr lang="en-GB" sz="1500" b="0" i="1" smtClean="0">
                              <a:latin typeface="Cambria Math" panose="02040503050406030204" pitchFamily="18" charset="0"/>
                            </a:rPr>
                            <m:t>𝐻</m:t>
                          </m:r>
                        </m:e>
                        <m:sub>
                          <m:r>
                            <a:rPr lang="en-GB" sz="1500" b="0" i="1" smtClean="0">
                              <a:latin typeface="Cambria Math" panose="02040503050406030204" pitchFamily="18" charset="0"/>
                            </a:rPr>
                            <m:t>0</m:t>
                          </m:r>
                        </m:sub>
                      </m:sSub>
                      <m:r>
                        <a:rPr lang="en-GB" sz="1500" b="0" i="1" smtClean="0">
                          <a:latin typeface="Cambria Math" panose="02040503050406030204" pitchFamily="18" charset="0"/>
                        </a:rPr>
                        <m:t>:</m:t>
                      </m:r>
                      <m:r>
                        <a:rPr lang="en-GB" sz="1500" b="0" i="1" smtClean="0">
                          <a:latin typeface="Cambria Math" panose="02040503050406030204" pitchFamily="18" charset="0"/>
                        </a:rPr>
                        <m:t>𝜇</m:t>
                      </m:r>
                      <m:r>
                        <a:rPr lang="en-GB" sz="1500" b="0" i="1" smtClean="0">
                          <a:latin typeface="Cambria Math" panose="02040503050406030204" pitchFamily="18" charset="0"/>
                        </a:rPr>
                        <m:t>=0.580, </m:t>
                      </m:r>
                      <m:sSub>
                        <m:sSubPr>
                          <m:ctrlPr>
                            <a:rPr lang="en-GB" sz="1500" b="0" i="1" smtClean="0">
                              <a:latin typeface="Cambria Math" panose="02040503050406030204" pitchFamily="18" charset="0"/>
                            </a:rPr>
                          </m:ctrlPr>
                        </m:sSubPr>
                        <m:e>
                          <m:r>
                            <a:rPr lang="en-GB" sz="1500" b="0" i="1" smtClean="0">
                              <a:latin typeface="Cambria Math" panose="02040503050406030204" pitchFamily="18" charset="0"/>
                            </a:rPr>
                            <m:t>𝐻</m:t>
                          </m:r>
                        </m:e>
                        <m:sub>
                          <m:r>
                            <a:rPr lang="en-GB" sz="1500" b="0" i="1" smtClean="0">
                              <a:latin typeface="Cambria Math" panose="02040503050406030204" pitchFamily="18" charset="0"/>
                            </a:rPr>
                            <m:t>1</m:t>
                          </m:r>
                        </m:sub>
                      </m:sSub>
                      <m:r>
                        <a:rPr lang="en-GB" sz="1500" b="0" i="1" smtClean="0">
                          <a:latin typeface="Cambria Math" panose="02040503050406030204" pitchFamily="18" charset="0"/>
                        </a:rPr>
                        <m:t>:</m:t>
                      </m:r>
                      <m:r>
                        <a:rPr lang="en-GB" sz="1500" b="0" i="1" smtClean="0">
                          <a:latin typeface="Cambria Math" panose="02040503050406030204" pitchFamily="18" charset="0"/>
                        </a:rPr>
                        <m:t>𝜇</m:t>
                      </m:r>
                      <m:r>
                        <a:rPr lang="en-GB" sz="1500" b="0" i="1" smtClean="0">
                          <a:latin typeface="Cambria Math" panose="02040503050406030204" pitchFamily="18" charset="0"/>
                        </a:rPr>
                        <m:t>≠0.580</m:t>
                      </m:r>
                    </m:oMath>
                  </m:oMathPara>
                </a14:m>
                <a:endParaRPr lang="en-GB" sz="1500" dirty="0"/>
              </a:p>
              <a:p>
                <a:pPr/>
                <a:r>
                  <a:rPr lang="en-GB" sz="1500" dirty="0"/>
                  <a:t>Assuming </a:t>
                </a:r>
                <a14:m>
                  <m:oMath xmlns:m="http://schemas.openxmlformats.org/officeDocument/2006/math">
                    <m:sSub>
                      <m:sSubPr>
                        <m:ctrlPr>
                          <a:rPr lang="en-GB" sz="1500" b="0" i="1" smtClean="0">
                            <a:latin typeface="Cambria Math" panose="02040503050406030204" pitchFamily="18" charset="0"/>
                          </a:rPr>
                        </m:ctrlPr>
                      </m:sSubPr>
                      <m:e>
                        <m:r>
                          <a:rPr lang="en-GB" sz="1500" b="0" i="1" smtClean="0">
                            <a:latin typeface="Cambria Math" panose="02040503050406030204" pitchFamily="18" charset="0"/>
                          </a:rPr>
                          <m:t>𝐻</m:t>
                        </m:r>
                      </m:e>
                      <m:sub>
                        <m:r>
                          <a:rPr lang="en-GB" sz="1500" b="0" i="1" smtClean="0">
                            <a:latin typeface="Cambria Math" panose="02040503050406030204" pitchFamily="18" charset="0"/>
                          </a:rPr>
                          <m:t>0</m:t>
                        </m:r>
                      </m:sub>
                    </m:sSub>
                  </m:oMath>
                </a14:m>
                <a:r>
                  <a:rPr lang="en-GB" sz="1500" dirty="0"/>
                  <a:t>, </a:t>
                </a:r>
                <a14:m>
                  <m:oMath xmlns:m="http://schemas.openxmlformats.org/officeDocument/2006/math">
                    <m:r>
                      <a:rPr lang="en-GB" sz="1500" b="0" i="1" smtClean="0">
                        <a:latin typeface="Cambria Math" panose="02040503050406030204" pitchFamily="18" charset="0"/>
                      </a:rPr>
                      <m:t>𝐷</m:t>
                    </m:r>
                    <m:r>
                      <a:rPr lang="en-GB" sz="1500" b="0" i="1" smtClean="0">
                        <a:latin typeface="Cambria Math" panose="02040503050406030204" pitchFamily="18" charset="0"/>
                      </a:rPr>
                      <m:t>~</m:t>
                    </m:r>
                    <m:r>
                      <a:rPr lang="en-GB" sz="1500" b="0" i="1" smtClean="0">
                        <a:latin typeface="Cambria Math" panose="02040503050406030204" pitchFamily="18" charset="0"/>
                      </a:rPr>
                      <m:t>𝑁</m:t>
                    </m:r>
                    <m:d>
                      <m:dPr>
                        <m:ctrlPr>
                          <a:rPr lang="en-GB" sz="1500" b="0" i="1" smtClean="0">
                            <a:latin typeface="Cambria Math" panose="02040503050406030204" pitchFamily="18" charset="0"/>
                          </a:rPr>
                        </m:ctrlPr>
                      </m:dPr>
                      <m:e>
                        <m:r>
                          <a:rPr lang="en-GB" sz="1500" b="0" i="1" smtClean="0">
                            <a:latin typeface="Cambria Math" panose="02040503050406030204" pitchFamily="18" charset="0"/>
                          </a:rPr>
                          <m:t>0.580, </m:t>
                        </m:r>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0.015</m:t>
                            </m:r>
                          </m:e>
                          <m:sup>
                            <m:r>
                              <a:rPr lang="en-GB" sz="1500" b="0" i="1" smtClean="0">
                                <a:latin typeface="Cambria Math" panose="02040503050406030204" pitchFamily="18" charset="0"/>
                              </a:rPr>
                              <m:t>2</m:t>
                            </m:r>
                          </m:sup>
                        </m:sSup>
                      </m:e>
                    </m:d>
                  </m:oMath>
                </a14:m>
                <a:endParaRPr lang="en-GB" sz="1500" dirty="0"/>
              </a:p>
              <a:p>
                <a:pPr/>
                <a14:m>
                  <m:oMathPara xmlns:m="http://schemas.openxmlformats.org/officeDocument/2006/math">
                    <m:oMathParaPr>
                      <m:jc m:val="left"/>
                    </m:oMathParaPr>
                    <m:oMath xmlns:m="http://schemas.openxmlformats.org/officeDocument/2006/math">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𝐷</m:t>
                          </m:r>
                        </m:e>
                      </m:acc>
                      <m:r>
                        <a:rPr lang="en-GB" sz="1500" b="0" i="1" smtClean="0">
                          <a:latin typeface="Cambria Math" panose="02040503050406030204" pitchFamily="18" charset="0"/>
                        </a:rPr>
                        <m:t>~</m:t>
                      </m:r>
                      <m:r>
                        <a:rPr lang="en-GB" sz="1500" b="0" i="1" smtClean="0">
                          <a:latin typeface="Cambria Math" panose="02040503050406030204" pitchFamily="18" charset="0"/>
                        </a:rPr>
                        <m:t>𝑁</m:t>
                      </m:r>
                      <m:d>
                        <m:dPr>
                          <m:ctrlPr>
                            <a:rPr lang="en-GB" sz="1500" b="0" i="1" smtClean="0">
                              <a:latin typeface="Cambria Math" panose="02040503050406030204" pitchFamily="18" charset="0"/>
                            </a:rPr>
                          </m:ctrlPr>
                        </m:dPr>
                        <m:e>
                          <m:r>
                            <a:rPr lang="en-GB" sz="1500" b="0" i="1" smtClean="0">
                              <a:latin typeface="Cambria Math" panose="02040503050406030204" pitchFamily="18" charset="0"/>
                            </a:rPr>
                            <m:t>0.580,</m:t>
                          </m:r>
                          <m:f>
                            <m:fPr>
                              <m:ctrlPr>
                                <a:rPr lang="en-GB" sz="1500" b="0" i="1" smtClean="0">
                                  <a:latin typeface="Cambria Math" panose="02040503050406030204" pitchFamily="18" charset="0"/>
                                </a:rPr>
                              </m:ctrlPr>
                            </m:fPr>
                            <m:num>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0.015</m:t>
                                  </m:r>
                                </m:e>
                                <m:sup>
                                  <m:r>
                                    <a:rPr lang="en-GB" sz="1500" b="0" i="1" smtClean="0">
                                      <a:latin typeface="Cambria Math" panose="02040503050406030204" pitchFamily="18" charset="0"/>
                                    </a:rPr>
                                    <m:t>2</m:t>
                                  </m:r>
                                </m:sup>
                              </m:sSup>
                            </m:num>
                            <m:den>
                              <m:r>
                                <a:rPr lang="en-GB" sz="1500" b="0" i="1" smtClean="0">
                                  <a:latin typeface="Cambria Math" panose="02040503050406030204" pitchFamily="18" charset="0"/>
                                </a:rPr>
                                <m:t>50</m:t>
                              </m:r>
                            </m:den>
                          </m:f>
                        </m:e>
                      </m:d>
                      <m:r>
                        <a:rPr lang="en-GB" sz="1500" b="0" i="1" smtClean="0">
                          <a:latin typeface="Cambria Math" panose="02040503050406030204" pitchFamily="18" charset="0"/>
                        </a:rPr>
                        <m:t>  →  </m:t>
                      </m:r>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𝐷</m:t>
                          </m:r>
                        </m:e>
                      </m:acc>
                      <m:r>
                        <a:rPr lang="en-GB" sz="1500" b="0" i="1" smtClean="0">
                          <a:latin typeface="Cambria Math" panose="02040503050406030204" pitchFamily="18" charset="0"/>
                        </a:rPr>
                        <m:t>~</m:t>
                      </m:r>
                      <m:r>
                        <a:rPr lang="en-GB" sz="1500" b="0" i="1" smtClean="0">
                          <a:latin typeface="Cambria Math" panose="02040503050406030204" pitchFamily="18" charset="0"/>
                        </a:rPr>
                        <m:t>𝑁</m:t>
                      </m:r>
                      <m:d>
                        <m:dPr>
                          <m:ctrlPr>
                            <a:rPr lang="en-GB" sz="1500" b="0" i="1" smtClean="0">
                              <a:latin typeface="Cambria Math" panose="02040503050406030204" pitchFamily="18" charset="0"/>
                            </a:rPr>
                          </m:ctrlPr>
                        </m:dPr>
                        <m:e>
                          <m:r>
                            <a:rPr lang="en-GB" sz="1500" b="0" i="1" smtClean="0">
                              <a:latin typeface="Cambria Math" panose="02040503050406030204" pitchFamily="18" charset="0"/>
                            </a:rPr>
                            <m:t>0.580, </m:t>
                          </m:r>
                          <m:sSup>
                            <m:sSupPr>
                              <m:ctrlPr>
                                <a:rPr lang="en-GB" sz="1500" b="0" i="1" smtClean="0">
                                  <a:latin typeface="Cambria Math" panose="02040503050406030204" pitchFamily="18" charset="0"/>
                                </a:rPr>
                              </m:ctrlPr>
                            </m:sSupPr>
                            <m:e>
                              <m:d>
                                <m:dPr>
                                  <m:ctrlPr>
                                    <a:rPr lang="en-GB" sz="1500" b="0" i="1" smtClean="0">
                                      <a:latin typeface="Cambria Math" panose="02040503050406030204" pitchFamily="18" charset="0"/>
                                    </a:rPr>
                                  </m:ctrlPr>
                                </m:dPr>
                                <m:e>
                                  <m:f>
                                    <m:fPr>
                                      <m:ctrlPr>
                                        <a:rPr lang="en-GB" sz="1500" b="0" i="1" smtClean="0">
                                          <a:latin typeface="Cambria Math" panose="02040503050406030204" pitchFamily="18" charset="0"/>
                                        </a:rPr>
                                      </m:ctrlPr>
                                    </m:fPr>
                                    <m:num>
                                      <m:r>
                                        <a:rPr lang="en-GB" sz="1500" b="0" i="1" smtClean="0">
                                          <a:latin typeface="Cambria Math" panose="02040503050406030204" pitchFamily="18" charset="0"/>
                                        </a:rPr>
                                        <m:t>0.015</m:t>
                                      </m:r>
                                    </m:num>
                                    <m:den>
                                      <m:rad>
                                        <m:radPr>
                                          <m:degHide m:val="on"/>
                                          <m:ctrlPr>
                                            <a:rPr lang="en-GB" sz="1500" b="0" i="1" smtClean="0">
                                              <a:latin typeface="Cambria Math" panose="02040503050406030204" pitchFamily="18" charset="0"/>
                                            </a:rPr>
                                          </m:ctrlPr>
                                        </m:radPr>
                                        <m:deg/>
                                        <m:e>
                                          <m:r>
                                            <a:rPr lang="en-GB" sz="1500" b="0" i="1" smtClean="0">
                                              <a:latin typeface="Cambria Math" panose="02040503050406030204" pitchFamily="18" charset="0"/>
                                            </a:rPr>
                                            <m:t>50</m:t>
                                          </m:r>
                                        </m:e>
                                      </m:rad>
                                    </m:den>
                                  </m:f>
                                </m:e>
                              </m:d>
                            </m:e>
                            <m:sup>
                              <m:r>
                                <a:rPr lang="en-GB" sz="1500" b="0" i="1" smtClean="0">
                                  <a:latin typeface="Cambria Math" panose="02040503050406030204" pitchFamily="18" charset="0"/>
                                </a:rPr>
                                <m:t>2</m:t>
                              </m:r>
                            </m:sup>
                          </m:sSup>
                        </m:e>
                      </m:d>
                    </m:oMath>
                  </m:oMathPara>
                </a14:m>
                <a:endParaRPr lang="en-GB" sz="1500" dirty="0"/>
              </a:p>
              <a:p>
                <a:pPr/>
                <a14:m>
                  <m:oMathPara xmlns:m="http://schemas.openxmlformats.org/officeDocument/2006/math">
                    <m:oMathParaPr>
                      <m:jc m:val="left"/>
                    </m:oMathParaPr>
                    <m:oMath xmlns:m="http://schemas.openxmlformats.org/officeDocument/2006/math">
                      <m:r>
                        <a:rPr lang="en-GB" sz="1500" b="0" i="1" smtClean="0">
                          <a:latin typeface="Cambria Math" panose="02040503050406030204" pitchFamily="18" charset="0"/>
                        </a:rPr>
                        <m:t>𝑧</m:t>
                      </m:r>
                      <m:r>
                        <a:rPr lang="en-GB" sz="1500" b="0" i="1" smtClean="0">
                          <a:latin typeface="Cambria Math" panose="02040503050406030204" pitchFamily="18" charset="0"/>
                        </a:rPr>
                        <m:t>=±2.5758</m:t>
                      </m:r>
                    </m:oMath>
                  </m:oMathPara>
                </a14:m>
                <a:endParaRPr lang="en-GB" sz="1500" dirty="0"/>
              </a:p>
              <a:p>
                <a:pPr/>
                <a:endParaRPr lang="en-GB" sz="1500" dirty="0"/>
              </a:p>
              <a:p>
                <a:pPr/>
                <a14:m>
                  <m:oMathPara xmlns:m="http://schemas.openxmlformats.org/officeDocument/2006/math">
                    <m:oMathParaPr>
                      <m:jc m:val="left"/>
                    </m:oMathParaPr>
                    <m:oMath xmlns:m="http://schemas.openxmlformats.org/officeDocument/2006/math">
                      <m:r>
                        <a:rPr lang="en-GB" sz="1500" b="0" i="1" smtClean="0">
                          <a:latin typeface="Cambria Math" panose="02040503050406030204" pitchFamily="18" charset="0"/>
                        </a:rPr>
                        <m:t>−2.5758=</m:t>
                      </m:r>
                      <m:f>
                        <m:fPr>
                          <m:ctrlPr>
                            <a:rPr lang="en-GB" sz="1500" b="0" i="1" smtClean="0">
                              <a:latin typeface="Cambria Math" panose="02040503050406030204" pitchFamily="18" charset="0"/>
                            </a:rPr>
                          </m:ctrlPr>
                        </m:fPr>
                        <m:num>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𝑑</m:t>
                              </m:r>
                            </m:e>
                          </m:acc>
                          <m:r>
                            <a:rPr lang="en-GB" sz="1500" b="0" i="1" smtClean="0">
                              <a:latin typeface="Cambria Math" panose="02040503050406030204" pitchFamily="18" charset="0"/>
                            </a:rPr>
                            <m:t>−0.580</m:t>
                          </m:r>
                        </m:num>
                        <m:den>
                          <m:f>
                            <m:fPr>
                              <m:ctrlPr>
                                <a:rPr lang="en-GB" sz="1500" b="0" i="1" smtClean="0">
                                  <a:latin typeface="Cambria Math" panose="02040503050406030204" pitchFamily="18" charset="0"/>
                                </a:rPr>
                              </m:ctrlPr>
                            </m:fPr>
                            <m:num>
                              <m:r>
                                <a:rPr lang="en-GB" sz="1500" b="0" i="1" smtClean="0">
                                  <a:latin typeface="Cambria Math" panose="02040503050406030204" pitchFamily="18" charset="0"/>
                                </a:rPr>
                                <m:t>0.015</m:t>
                              </m:r>
                            </m:num>
                            <m:den>
                              <m:rad>
                                <m:radPr>
                                  <m:degHide m:val="on"/>
                                  <m:ctrlPr>
                                    <a:rPr lang="en-GB" sz="1500" b="0" i="1" smtClean="0">
                                      <a:latin typeface="Cambria Math" panose="02040503050406030204" pitchFamily="18" charset="0"/>
                                    </a:rPr>
                                  </m:ctrlPr>
                                </m:radPr>
                                <m:deg/>
                                <m:e>
                                  <m:r>
                                    <a:rPr lang="en-GB" sz="1500" b="0" i="1" smtClean="0">
                                      <a:latin typeface="Cambria Math" panose="02040503050406030204" pitchFamily="18" charset="0"/>
                                    </a:rPr>
                                    <m:t>50</m:t>
                                  </m:r>
                                </m:e>
                              </m:rad>
                            </m:den>
                          </m:f>
                        </m:den>
                      </m:f>
                      <m:r>
                        <a:rPr lang="en-GB" sz="1500" b="0" i="1" smtClean="0">
                          <a:latin typeface="Cambria Math" panose="02040503050406030204" pitchFamily="18" charset="0"/>
                        </a:rPr>
                        <m:t>    →   </m:t>
                      </m:r>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𝑑</m:t>
                          </m:r>
                        </m:e>
                      </m:acc>
                      <m:r>
                        <a:rPr lang="en-GB" sz="1500" b="0" i="1" smtClean="0">
                          <a:latin typeface="Cambria Math" panose="02040503050406030204" pitchFamily="18" charset="0"/>
                        </a:rPr>
                        <m:t>=0.5745</m:t>
                      </m:r>
                    </m:oMath>
                  </m:oMathPara>
                </a14:m>
                <a:endParaRPr lang="en-GB" sz="1500" dirty="0"/>
              </a:p>
              <a:p>
                <a:pPr/>
                <a14:m>
                  <m:oMathPara xmlns:m="http://schemas.openxmlformats.org/officeDocument/2006/math">
                    <m:oMathParaPr>
                      <m:jc m:val="left"/>
                    </m:oMathParaPr>
                    <m:oMath xmlns:m="http://schemas.openxmlformats.org/officeDocument/2006/math">
                      <m:r>
                        <a:rPr lang="en-GB" sz="1500" b="0" i="1" smtClean="0">
                          <a:latin typeface="Cambria Math" panose="02040503050406030204" pitchFamily="18" charset="0"/>
                        </a:rPr>
                        <m:t>2.5758=</m:t>
                      </m:r>
                      <m:f>
                        <m:fPr>
                          <m:ctrlPr>
                            <a:rPr lang="en-GB" sz="1500" i="1">
                              <a:latin typeface="Cambria Math" panose="02040503050406030204" pitchFamily="18" charset="0"/>
                            </a:rPr>
                          </m:ctrlPr>
                        </m:fPr>
                        <m:num>
                          <m:acc>
                            <m:accPr>
                              <m:chr m:val="̅"/>
                              <m:ctrlPr>
                                <a:rPr lang="en-GB" sz="1500" i="1">
                                  <a:latin typeface="Cambria Math" panose="02040503050406030204" pitchFamily="18" charset="0"/>
                                </a:rPr>
                              </m:ctrlPr>
                            </m:accPr>
                            <m:e>
                              <m:r>
                                <a:rPr lang="en-GB" sz="1500" i="1">
                                  <a:latin typeface="Cambria Math" panose="02040503050406030204" pitchFamily="18" charset="0"/>
                                </a:rPr>
                                <m:t>𝑑</m:t>
                              </m:r>
                            </m:e>
                          </m:acc>
                          <m:r>
                            <a:rPr lang="en-GB" sz="1500" i="1">
                              <a:latin typeface="Cambria Math" panose="02040503050406030204" pitchFamily="18" charset="0"/>
                            </a:rPr>
                            <m:t>−0.580</m:t>
                          </m:r>
                        </m:num>
                        <m:den>
                          <m:f>
                            <m:fPr>
                              <m:ctrlPr>
                                <a:rPr lang="en-GB" sz="1500" i="1">
                                  <a:latin typeface="Cambria Math" panose="02040503050406030204" pitchFamily="18" charset="0"/>
                                </a:rPr>
                              </m:ctrlPr>
                            </m:fPr>
                            <m:num>
                              <m:r>
                                <a:rPr lang="en-GB" sz="1500" i="1">
                                  <a:latin typeface="Cambria Math" panose="02040503050406030204" pitchFamily="18" charset="0"/>
                                </a:rPr>
                                <m:t>0.015</m:t>
                              </m:r>
                            </m:num>
                            <m:den>
                              <m:rad>
                                <m:radPr>
                                  <m:degHide m:val="on"/>
                                  <m:ctrlPr>
                                    <a:rPr lang="en-GB" sz="1500" i="1">
                                      <a:latin typeface="Cambria Math" panose="02040503050406030204" pitchFamily="18" charset="0"/>
                                    </a:rPr>
                                  </m:ctrlPr>
                                </m:radPr>
                                <m:deg/>
                                <m:e>
                                  <m:r>
                                    <a:rPr lang="en-GB" sz="1500" i="1">
                                      <a:latin typeface="Cambria Math" panose="02040503050406030204" pitchFamily="18" charset="0"/>
                                    </a:rPr>
                                    <m:t>50</m:t>
                                  </m:r>
                                </m:e>
                              </m:rad>
                            </m:den>
                          </m:f>
                        </m:den>
                      </m:f>
                      <m:r>
                        <a:rPr lang="en-GB" sz="1500" b="0" i="1" smtClean="0">
                          <a:latin typeface="Cambria Math" panose="02040503050406030204" pitchFamily="18" charset="0"/>
                        </a:rPr>
                        <m:t>   →  </m:t>
                      </m:r>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𝑑</m:t>
                          </m:r>
                        </m:e>
                      </m:acc>
                      <m:r>
                        <a:rPr lang="en-GB" sz="1500" b="0" i="1" smtClean="0">
                          <a:latin typeface="Cambria Math" panose="02040503050406030204" pitchFamily="18" charset="0"/>
                        </a:rPr>
                        <m:t>=0.5854</m:t>
                      </m:r>
                    </m:oMath>
                  </m:oMathPara>
                </a14:m>
                <a:endParaRPr lang="en-GB" sz="1500" dirty="0"/>
              </a:p>
              <a:p>
                <a:pPr/>
                <a:r>
                  <a:rPr lang="en-GB" sz="1500" dirty="0"/>
                  <a:t>Critical region is </a:t>
                </a:r>
                <a14:m>
                  <m:oMath xmlns:m="http://schemas.openxmlformats.org/officeDocument/2006/math">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𝐷</m:t>
                        </m:r>
                      </m:e>
                    </m:acc>
                    <m:r>
                      <a:rPr lang="en-GB" sz="1500" b="0" i="1" smtClean="0">
                        <a:latin typeface="Cambria Math" panose="02040503050406030204" pitchFamily="18" charset="0"/>
                      </a:rPr>
                      <m:t>≤0.575</m:t>
                    </m:r>
                  </m:oMath>
                </a14:m>
                <a:r>
                  <a:rPr lang="en-GB" sz="1500" dirty="0"/>
                  <a:t> or </a:t>
                </a:r>
                <a14:m>
                  <m:oMath xmlns:m="http://schemas.openxmlformats.org/officeDocument/2006/math">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𝐷</m:t>
                        </m:r>
                      </m:e>
                    </m:acc>
                    <m:r>
                      <a:rPr lang="en-GB" sz="1500" b="0" i="1" smtClean="0">
                        <a:latin typeface="Cambria Math" panose="02040503050406030204" pitchFamily="18" charset="0"/>
                      </a:rPr>
                      <m:t>≥0.585 (3</m:t>
                    </m:r>
                    <m:r>
                      <a:rPr lang="en-GB" sz="1500" b="0" i="1" smtClean="0">
                        <a:latin typeface="Cambria Math" panose="02040503050406030204" pitchFamily="18" charset="0"/>
                      </a:rPr>
                      <m:t>𝑠𝑓</m:t>
                    </m:r>
                    <m:r>
                      <a:rPr lang="en-GB" sz="1500" b="0" i="1" smtClean="0">
                        <a:latin typeface="Cambria Math" panose="02040503050406030204" pitchFamily="18" charset="0"/>
                      </a:rPr>
                      <m:t>)</m:t>
                    </m:r>
                  </m:oMath>
                </a14:m>
                <a:endParaRPr lang="en-GB" sz="1500" dirty="0"/>
              </a:p>
              <a:p>
                <a:pPr/>
                <a:r>
                  <a:rPr lang="en-GB" sz="1500" dirty="0"/>
                  <a:t>Observed value falls within critical region so sufficient evidence at 1% level that mean diameter has changed from 0.580cm.</a:t>
                </a:r>
              </a:p>
            </p:txBody>
          </p:sp>
        </mc:Choice>
        <mc:Fallback>
          <p:sp>
            <p:nvSpPr>
              <p:cNvPr id="6" name="TextBox 5">
                <a:extLst>
                  <a:ext uri="{FF2B5EF4-FFF2-40B4-BE49-F238E27FC236}">
                    <a16:creationId xmlns:a16="http://schemas.microsoft.com/office/drawing/2014/main" id="{F9C5F069-13BA-4401-93F9-A643CB62025C}"/>
                  </a:ext>
                </a:extLst>
              </p:cNvPr>
              <p:cNvSpPr txBox="1">
                <a:spLocks noRot="1" noChangeAspect="1" noMove="1" noResize="1" noEditPoints="1" noAdjustHandles="1" noChangeArrowheads="1" noChangeShapeType="1" noTextEdit="1"/>
              </p:cNvSpPr>
              <p:nvPr/>
            </p:nvSpPr>
            <p:spPr>
              <a:xfrm>
                <a:off x="465290" y="2977931"/>
                <a:ext cx="5587167" cy="3757632"/>
              </a:xfrm>
              <a:prstGeom prst="rect">
                <a:avLst/>
              </a:prstGeom>
              <a:blipFill>
                <a:blip r:embed="rId3"/>
                <a:stretch>
                  <a:fillRect l="-436" b="-81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F559F4B-4A78-447D-A332-FFAFFD2A50E8}"/>
                  </a:ext>
                </a:extLst>
              </p:cNvPr>
              <p:cNvSpPr txBox="1"/>
              <p:nvPr/>
            </p:nvSpPr>
            <p:spPr>
              <a:xfrm>
                <a:off x="6008914" y="3073894"/>
                <a:ext cx="3001369" cy="95410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This is a two-tailed test so want the </a:t>
                </a:r>
                <a14:m>
                  <m:oMath xmlns:m="http://schemas.openxmlformats.org/officeDocument/2006/math">
                    <m:r>
                      <a:rPr lang="en-GB" sz="1400" b="0" i="1" smtClean="0">
                        <a:latin typeface="Cambria Math" panose="02040503050406030204" pitchFamily="18" charset="0"/>
                      </a:rPr>
                      <m:t>𝑧</m:t>
                    </m:r>
                  </m:oMath>
                </a14:m>
                <a:r>
                  <a:rPr lang="en-GB" sz="1400" dirty="0"/>
                  <a:t> value corresponding to the top 0.5% and bottom 0.5% respectively. Use table below or your calculator.</a:t>
                </a:r>
              </a:p>
            </p:txBody>
          </p:sp>
        </mc:Choice>
        <mc:Fallback>
          <p:sp>
            <p:nvSpPr>
              <p:cNvPr id="7" name="TextBox 6">
                <a:extLst>
                  <a:ext uri="{FF2B5EF4-FFF2-40B4-BE49-F238E27FC236}">
                    <a16:creationId xmlns:a16="http://schemas.microsoft.com/office/drawing/2014/main" id="{0F559F4B-4A78-447D-A332-FFAFFD2A50E8}"/>
                  </a:ext>
                </a:extLst>
              </p:cNvPr>
              <p:cNvSpPr txBox="1">
                <a:spLocks noRot="1" noChangeAspect="1" noMove="1" noResize="1" noEditPoints="1" noAdjustHandles="1" noChangeArrowheads="1" noChangeShapeType="1" noTextEdit="1"/>
              </p:cNvSpPr>
              <p:nvPr/>
            </p:nvSpPr>
            <p:spPr>
              <a:xfrm>
                <a:off x="6008914" y="3073894"/>
                <a:ext cx="3001369" cy="954107"/>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8" name="Picture 7">
            <a:extLst>
              <a:ext uri="{FF2B5EF4-FFF2-40B4-BE49-F238E27FC236}">
                <a16:creationId xmlns:a16="http://schemas.microsoft.com/office/drawing/2014/main" id="{D51CD3B8-CB13-48E4-A6B0-9BD0EF350374}"/>
              </a:ext>
            </a:extLst>
          </p:cNvPr>
          <p:cNvPicPr>
            <a:picLocks noChangeAspect="1"/>
          </p:cNvPicPr>
          <p:nvPr/>
        </p:nvPicPr>
        <p:blipFill>
          <a:blip r:embed="rId5"/>
          <a:stretch>
            <a:fillRect/>
          </a:stretch>
        </p:blipFill>
        <p:spPr>
          <a:xfrm>
            <a:off x="6806213" y="5379848"/>
            <a:ext cx="2337787" cy="1478152"/>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1592783-5853-411C-B7A8-8266D7754CEF}"/>
                  </a:ext>
                </a:extLst>
              </p:cNvPr>
              <p:cNvSpPr txBox="1"/>
              <p:nvPr/>
            </p:nvSpPr>
            <p:spPr>
              <a:xfrm>
                <a:off x="5993567" y="4375742"/>
                <a:ext cx="3001369" cy="105208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Use the usual formula </a:t>
                </a:r>
                <a14:m>
                  <m:oMath xmlns:m="http://schemas.openxmlformats.org/officeDocument/2006/math">
                    <m:r>
                      <a:rPr lang="en-GB" sz="1400" b="0" i="1" smtClean="0">
                        <a:latin typeface="Cambria Math" panose="02040503050406030204" pitchFamily="18" charset="0"/>
                      </a:rPr>
                      <m:t>𝑍</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𝜇</m:t>
                        </m:r>
                      </m:num>
                      <m:den>
                        <m:r>
                          <a:rPr lang="en-GB" sz="1400" b="0" i="1" smtClean="0">
                            <a:latin typeface="Cambria Math" panose="02040503050406030204" pitchFamily="18" charset="0"/>
                          </a:rPr>
                          <m:t>𝜎</m:t>
                        </m:r>
                      </m:den>
                    </m:f>
                  </m:oMath>
                </a14:m>
                <a:r>
                  <a:rPr lang="en-GB" sz="1400" dirty="0"/>
                  <a:t>, except this time we use the standard deviation of </a:t>
                </a:r>
                <a14:m>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𝑋</m:t>
                        </m:r>
                      </m:e>
                    </m:acc>
                  </m:oMath>
                </a14:m>
                <a:r>
                  <a:rPr lang="en-GB" sz="1400" dirty="0"/>
                  <a:t>:  </a:t>
                </a:r>
                <a14:m>
                  <m:oMath xmlns:m="http://schemas.openxmlformats.org/officeDocument/2006/math">
                    <m:rad>
                      <m:radPr>
                        <m:degHide m:val="on"/>
                        <m:ctrlPr>
                          <a:rPr lang="en-GB" sz="1400" b="0" i="1" smtClean="0">
                            <a:latin typeface="Cambria Math" panose="02040503050406030204" pitchFamily="18" charset="0"/>
                          </a:rPr>
                        </m:ctrlPr>
                      </m:radPr>
                      <m:deg/>
                      <m:e>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𝜎</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𝑛</m:t>
                            </m:r>
                          </m:den>
                        </m:f>
                      </m:e>
                    </m:ra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𝜎</m:t>
                        </m:r>
                      </m:num>
                      <m:den>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𝑛</m:t>
                            </m:r>
                          </m:e>
                        </m:rad>
                      </m:den>
                    </m:f>
                  </m:oMath>
                </a14:m>
                <a:endParaRPr lang="en-GB" sz="1400" dirty="0"/>
              </a:p>
            </p:txBody>
          </p:sp>
        </mc:Choice>
        <mc:Fallback>
          <p:sp>
            <p:nvSpPr>
              <p:cNvPr id="9" name="TextBox 8">
                <a:extLst>
                  <a:ext uri="{FF2B5EF4-FFF2-40B4-BE49-F238E27FC236}">
                    <a16:creationId xmlns:a16="http://schemas.microsoft.com/office/drawing/2014/main" id="{61592783-5853-411C-B7A8-8266D7754CEF}"/>
                  </a:ext>
                </a:extLst>
              </p:cNvPr>
              <p:cNvSpPr txBox="1">
                <a:spLocks noRot="1" noChangeAspect="1" noMove="1" noResize="1" noEditPoints="1" noAdjustHandles="1" noChangeArrowheads="1" noChangeShapeType="1" noTextEdit="1"/>
              </p:cNvSpPr>
              <p:nvPr/>
            </p:nvSpPr>
            <p:spPr>
              <a:xfrm>
                <a:off x="5993567" y="4375742"/>
                <a:ext cx="3001369" cy="1052083"/>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0" name="Rectangle 9">
            <a:extLst>
              <a:ext uri="{FF2B5EF4-FFF2-40B4-BE49-F238E27FC236}">
                <a16:creationId xmlns:a16="http://schemas.microsoft.com/office/drawing/2014/main" id="{949BC788-E74A-4E64-895F-858CC14E5B67}"/>
              </a:ext>
            </a:extLst>
          </p:cNvPr>
          <p:cNvSpPr/>
          <p:nvPr/>
        </p:nvSpPr>
        <p:spPr>
          <a:xfrm>
            <a:off x="235375" y="305188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 name="Rectangle 10">
            <a:extLst>
              <a:ext uri="{FF2B5EF4-FFF2-40B4-BE49-F238E27FC236}">
                <a16:creationId xmlns:a16="http://schemas.microsoft.com/office/drawing/2014/main" id="{EFB5B621-74D3-41E4-A656-3148211636A9}"/>
              </a:ext>
            </a:extLst>
          </p:cNvPr>
          <p:cNvSpPr/>
          <p:nvPr/>
        </p:nvSpPr>
        <p:spPr>
          <a:xfrm>
            <a:off x="249266" y="623731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cxnSp>
        <p:nvCxnSpPr>
          <p:cNvPr id="13" name="Straight Arrow Connector 12">
            <a:extLst>
              <a:ext uri="{FF2B5EF4-FFF2-40B4-BE49-F238E27FC236}">
                <a16:creationId xmlns:a16="http://schemas.microsoft.com/office/drawing/2014/main" id="{C5C6EC41-7B0F-4627-9F73-BE165E4AA46C}"/>
              </a:ext>
            </a:extLst>
          </p:cNvPr>
          <p:cNvCxnSpPr>
            <a:stCxn id="7" idx="1"/>
          </p:cNvCxnSpPr>
          <p:nvPr/>
        </p:nvCxnSpPr>
        <p:spPr>
          <a:xfrm flipH="1">
            <a:off x="4876800" y="3550948"/>
            <a:ext cx="1132114" cy="6291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B49FDD1A-4D3C-45BB-B5F2-EFCC853F43DA}"/>
              </a:ext>
            </a:extLst>
          </p:cNvPr>
          <p:cNvCxnSpPr>
            <a:cxnSpLocks/>
          </p:cNvCxnSpPr>
          <p:nvPr/>
        </p:nvCxnSpPr>
        <p:spPr>
          <a:xfrm flipH="1" flipV="1">
            <a:off x="4891314" y="4702629"/>
            <a:ext cx="1080482" cy="960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49A405DD-239A-4DAC-A6D9-BDECB30F09B6}"/>
              </a:ext>
            </a:extLst>
          </p:cNvPr>
          <p:cNvSpPr/>
          <p:nvPr/>
        </p:nvSpPr>
        <p:spPr>
          <a:xfrm>
            <a:off x="856173" y="2989799"/>
            <a:ext cx="2182302" cy="248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a:extLst>
              <a:ext uri="{FF2B5EF4-FFF2-40B4-BE49-F238E27FC236}">
                <a16:creationId xmlns:a16="http://schemas.microsoft.com/office/drawing/2014/main" id="{8DF2F2A6-4A6D-4A78-AD59-66B598E80A7B}"/>
              </a:ext>
            </a:extLst>
          </p:cNvPr>
          <p:cNvSpPr/>
          <p:nvPr/>
        </p:nvSpPr>
        <p:spPr>
          <a:xfrm>
            <a:off x="1640662" y="3240843"/>
            <a:ext cx="2245537" cy="2262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a:extLst>
              <a:ext uri="{FF2B5EF4-FFF2-40B4-BE49-F238E27FC236}">
                <a16:creationId xmlns:a16="http://schemas.microsoft.com/office/drawing/2014/main" id="{2A584F57-7AA3-4321-8CC5-1FAAA2977322}"/>
              </a:ext>
            </a:extLst>
          </p:cNvPr>
          <p:cNvSpPr/>
          <p:nvPr/>
        </p:nvSpPr>
        <p:spPr>
          <a:xfrm>
            <a:off x="828675" y="3486150"/>
            <a:ext cx="382905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a:extLst>
              <a:ext uri="{FF2B5EF4-FFF2-40B4-BE49-F238E27FC236}">
                <a16:creationId xmlns:a16="http://schemas.microsoft.com/office/drawing/2014/main" id="{D463822A-E806-4404-88CF-D74D14745451}"/>
              </a:ext>
            </a:extLst>
          </p:cNvPr>
          <p:cNvSpPr/>
          <p:nvPr/>
        </p:nvSpPr>
        <p:spPr>
          <a:xfrm>
            <a:off x="1057275" y="4019550"/>
            <a:ext cx="971550" cy="361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a:extLst>
              <a:ext uri="{FF2B5EF4-FFF2-40B4-BE49-F238E27FC236}">
                <a16:creationId xmlns:a16="http://schemas.microsoft.com/office/drawing/2014/main" id="{701F9518-D17E-4EE1-92F0-1FF195444674}"/>
              </a:ext>
            </a:extLst>
          </p:cNvPr>
          <p:cNvSpPr/>
          <p:nvPr/>
        </p:nvSpPr>
        <p:spPr>
          <a:xfrm>
            <a:off x="542925" y="4494796"/>
            <a:ext cx="3867149" cy="1677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a:extLst>
              <a:ext uri="{FF2B5EF4-FFF2-40B4-BE49-F238E27FC236}">
                <a16:creationId xmlns:a16="http://schemas.microsoft.com/office/drawing/2014/main" id="{E7356BE6-310A-4EAB-BF45-E9C2417218E8}"/>
              </a:ext>
            </a:extLst>
          </p:cNvPr>
          <p:cNvSpPr/>
          <p:nvPr/>
        </p:nvSpPr>
        <p:spPr>
          <a:xfrm>
            <a:off x="542924" y="6172199"/>
            <a:ext cx="5587168" cy="4933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836392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3D073A-D909-4721-B91E-5DA7234E08E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DE7AF19E-2898-4CF9-A329-8AED07529CD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452A5957-4965-4434-9447-2589E8FA3DA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40DABA9A-2FB6-41C0-A1DD-6193E4AECE0F}"/>
              </a:ext>
            </a:extLst>
          </p:cNvPr>
          <p:cNvPicPr>
            <a:picLocks noChangeAspect="1"/>
          </p:cNvPicPr>
          <p:nvPr/>
        </p:nvPicPr>
        <p:blipFill>
          <a:blip r:embed="rId2"/>
          <a:stretch>
            <a:fillRect/>
          </a:stretch>
        </p:blipFill>
        <p:spPr>
          <a:xfrm>
            <a:off x="323527" y="1108253"/>
            <a:ext cx="8273111" cy="1997803"/>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29AABD15-72A4-4955-ADDD-15A230270ED7}"/>
              </a:ext>
            </a:extLst>
          </p:cNvPr>
          <p:cNvSpPr txBox="1"/>
          <p:nvPr/>
        </p:nvSpPr>
        <p:spPr>
          <a:xfrm>
            <a:off x="323528" y="738922"/>
            <a:ext cx="266429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S3 June 2011 Q7a</a:t>
            </a:r>
          </a:p>
        </p:txBody>
      </p:sp>
      <p:pic>
        <p:nvPicPr>
          <p:cNvPr id="7" name="Picture 6">
            <a:extLst>
              <a:ext uri="{FF2B5EF4-FFF2-40B4-BE49-F238E27FC236}">
                <a16:creationId xmlns:a16="http://schemas.microsoft.com/office/drawing/2014/main" id="{1A96BF68-A505-4E52-BC07-2651F8B69DFA}"/>
              </a:ext>
            </a:extLst>
          </p:cNvPr>
          <p:cNvPicPr>
            <a:picLocks noChangeAspect="1"/>
          </p:cNvPicPr>
          <p:nvPr/>
        </p:nvPicPr>
        <p:blipFill>
          <a:blip r:embed="rId3"/>
          <a:stretch>
            <a:fillRect/>
          </a:stretch>
        </p:blipFill>
        <p:spPr>
          <a:xfrm>
            <a:off x="812800" y="3420548"/>
            <a:ext cx="5345289" cy="2348880"/>
          </a:xfrm>
          <a:prstGeom prst="rect">
            <a:avLst/>
          </a:prstGeom>
        </p:spPr>
      </p:pic>
      <p:sp>
        <p:nvSpPr>
          <p:cNvPr id="8" name="Rectangle 7">
            <a:extLst>
              <a:ext uri="{FF2B5EF4-FFF2-40B4-BE49-F238E27FC236}">
                <a16:creationId xmlns:a16="http://schemas.microsoft.com/office/drawing/2014/main" id="{259065A3-D8F7-4D7C-9743-3534AAE8DB16}"/>
              </a:ext>
            </a:extLst>
          </p:cNvPr>
          <p:cNvSpPr/>
          <p:nvPr/>
        </p:nvSpPr>
        <p:spPr>
          <a:xfrm>
            <a:off x="1130853" y="3380948"/>
            <a:ext cx="5241347" cy="23884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5296064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58-60</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5369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DC91ADEE-81C1-47DB-A431-C995429F6EB1}"/>
              </a:ext>
            </a:extLst>
          </p:cNvPr>
          <p:cNvSpPr/>
          <p:nvPr/>
        </p:nvSpPr>
        <p:spPr>
          <a:xfrm>
            <a:off x="806450" y="5543550"/>
            <a:ext cx="349250" cy="317500"/>
          </a:xfrm>
          <a:custGeom>
            <a:avLst/>
            <a:gdLst>
              <a:gd name="connsiteX0" fmla="*/ 349250 w 349250"/>
              <a:gd name="connsiteY0" fmla="*/ 317500 h 317500"/>
              <a:gd name="connsiteX1" fmla="*/ 349250 w 349250"/>
              <a:gd name="connsiteY1" fmla="*/ 0 h 317500"/>
              <a:gd name="connsiteX2" fmla="*/ 171450 w 349250"/>
              <a:gd name="connsiteY2" fmla="*/ 158750 h 317500"/>
              <a:gd name="connsiteX3" fmla="*/ 57150 w 349250"/>
              <a:gd name="connsiteY3" fmla="*/ 234950 h 317500"/>
              <a:gd name="connsiteX4" fmla="*/ 0 w 349250"/>
              <a:gd name="connsiteY4" fmla="*/ 260350 h 317500"/>
              <a:gd name="connsiteX5" fmla="*/ 6350 w 349250"/>
              <a:gd name="connsiteY5" fmla="*/ 311150 h 317500"/>
              <a:gd name="connsiteX6" fmla="*/ 349250 w 349250"/>
              <a:gd name="connsiteY6" fmla="*/ 31750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250" h="317500">
                <a:moveTo>
                  <a:pt x="349250" y="317500"/>
                </a:moveTo>
                <a:lnTo>
                  <a:pt x="349250" y="0"/>
                </a:lnTo>
                <a:lnTo>
                  <a:pt x="171450" y="158750"/>
                </a:lnTo>
                <a:lnTo>
                  <a:pt x="57150" y="234950"/>
                </a:lnTo>
                <a:lnTo>
                  <a:pt x="0" y="260350"/>
                </a:lnTo>
                <a:lnTo>
                  <a:pt x="6350" y="311150"/>
                </a:lnTo>
                <a:lnTo>
                  <a:pt x="349250" y="317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00C3F92A-BFFC-4050-BA22-0714DE921036}"/>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2D06E80-B0AC-4401-B729-CB6875C90D06}"/>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Conditional Probabilities</a:t>
              </a:r>
              <a:endParaRPr lang="en-GB" sz="3200" dirty="0"/>
            </a:p>
          </p:txBody>
        </p:sp>
        <p:cxnSp>
          <p:nvCxnSpPr>
            <p:cNvPr id="4" name="Straight Connector 3">
              <a:extLst>
                <a:ext uri="{FF2B5EF4-FFF2-40B4-BE49-F238E27FC236}">
                  <a16:creationId xmlns:a16="http://schemas.microsoft.com/office/drawing/2014/main" id="{A3B8C5E1-7284-423A-9A32-1EFE57C536C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9AD4171D-2ADA-4B71-9C95-C1EF3B881C81}"/>
              </a:ext>
            </a:extLst>
          </p:cNvPr>
          <p:cNvSpPr txBox="1"/>
          <p:nvPr/>
        </p:nvSpPr>
        <p:spPr>
          <a:xfrm>
            <a:off x="323528" y="814106"/>
            <a:ext cx="8136904" cy="923330"/>
          </a:xfrm>
          <a:prstGeom prst="rect">
            <a:avLst/>
          </a:prstGeom>
          <a:noFill/>
        </p:spPr>
        <p:txBody>
          <a:bodyPr wrap="square" rtlCol="0">
            <a:spAutoFit/>
          </a:bodyPr>
          <a:lstStyle/>
          <a:p>
            <a:r>
              <a:rPr lang="en-GB" dirty="0"/>
              <a:t>This is not in the textbook. But given the recent Chapter 2 on Conditional Probabilities and the fact that the type of question below occurred frequently in S1 papers, it seems worthwhile to cover!</a:t>
            </a:r>
          </a:p>
        </p:txBody>
      </p:sp>
      <p:pic>
        <p:nvPicPr>
          <p:cNvPr id="6" name="Picture 5">
            <a:extLst>
              <a:ext uri="{FF2B5EF4-FFF2-40B4-BE49-F238E27FC236}">
                <a16:creationId xmlns:a16="http://schemas.microsoft.com/office/drawing/2014/main" id="{0E6D8919-A2C6-4FD0-9249-BCF7A98F58FF}"/>
              </a:ext>
            </a:extLst>
          </p:cNvPr>
          <p:cNvPicPr>
            <a:picLocks noChangeAspect="1"/>
          </p:cNvPicPr>
          <p:nvPr/>
        </p:nvPicPr>
        <p:blipFill>
          <a:blip r:embed="rId2"/>
          <a:stretch>
            <a:fillRect/>
          </a:stretch>
        </p:blipFill>
        <p:spPr>
          <a:xfrm>
            <a:off x="387400" y="2373468"/>
            <a:ext cx="7829550" cy="2038350"/>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1E3DC2B3-E38B-428E-A13F-6AEB3476B6FA}"/>
              </a:ext>
            </a:extLst>
          </p:cNvPr>
          <p:cNvSpPr txBox="1"/>
          <p:nvPr/>
        </p:nvSpPr>
        <p:spPr>
          <a:xfrm>
            <a:off x="387400" y="2004136"/>
            <a:ext cx="288032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S1 May 2014(R) Q4</a:t>
            </a:r>
          </a:p>
        </p:txBody>
      </p:sp>
      <p:grpSp>
        <p:nvGrpSpPr>
          <p:cNvPr id="9" name="Group 8">
            <a:extLst>
              <a:ext uri="{FF2B5EF4-FFF2-40B4-BE49-F238E27FC236}">
                <a16:creationId xmlns:a16="http://schemas.microsoft.com/office/drawing/2014/main" id="{3496C0C0-C4F6-419C-831D-BAC22BEEF708}"/>
              </a:ext>
            </a:extLst>
          </p:cNvPr>
          <p:cNvGrpSpPr/>
          <p:nvPr/>
        </p:nvGrpSpPr>
        <p:grpSpPr>
          <a:xfrm>
            <a:off x="734260" y="4797916"/>
            <a:ext cx="1699086" cy="1340988"/>
            <a:chOff x="5139864" y="4548503"/>
            <a:chExt cx="2653556" cy="2018359"/>
          </a:xfrm>
        </p:grpSpPr>
        <p:cxnSp>
          <p:nvCxnSpPr>
            <p:cNvPr id="10" name="Straight Arrow Connector 9">
              <a:extLst>
                <a:ext uri="{FF2B5EF4-FFF2-40B4-BE49-F238E27FC236}">
                  <a16:creationId xmlns:a16="http://schemas.microsoft.com/office/drawing/2014/main" id="{2C53167E-FB46-4465-973F-41F2640FC386}"/>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Freeform: Shape 32">
              <a:extLst>
                <a:ext uri="{FF2B5EF4-FFF2-40B4-BE49-F238E27FC236}">
                  <a16:creationId xmlns:a16="http://schemas.microsoft.com/office/drawing/2014/main" id="{FD3255BC-86DE-4479-9EBB-00A718B5E38E}"/>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5DE6C844-A135-446E-883C-1A022A120A23}"/>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7F9066A0-1DEF-4BA0-923C-6FDD7F403039}"/>
                    </a:ext>
                  </a:extLst>
                </p:cNvPr>
                <p:cNvSpPr txBox="1"/>
                <p:nvPr/>
              </p:nvSpPr>
              <p:spPr>
                <a:xfrm>
                  <a:off x="6125316" y="6149943"/>
                  <a:ext cx="599531" cy="41691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𝜇</m:t>
                        </m:r>
                      </m:oMath>
                    </m:oMathPara>
                  </a14:m>
                  <a:endParaRPr lang="en-GB" sz="1200" dirty="0"/>
                </a:p>
              </p:txBody>
            </p:sp>
          </mc:Choice>
          <mc:Fallback>
            <p:sp>
              <p:nvSpPr>
                <p:cNvPr id="13" name="TextBox 12">
                  <a:extLst>
                    <a:ext uri="{FF2B5EF4-FFF2-40B4-BE49-F238E27FC236}">
                      <a16:creationId xmlns:a16="http://schemas.microsoft.com/office/drawing/2014/main" id="{7F9066A0-1DEF-4BA0-923C-6FDD7F403039}"/>
                    </a:ext>
                  </a:extLst>
                </p:cNvPr>
                <p:cNvSpPr txBox="1">
                  <a:spLocks noRot="1" noChangeAspect="1" noMove="1" noResize="1" noEditPoints="1" noAdjustHandles="1" noChangeArrowheads="1" noChangeShapeType="1" noTextEdit="1"/>
                </p:cNvSpPr>
                <p:nvPr/>
              </p:nvSpPr>
              <p:spPr>
                <a:xfrm>
                  <a:off x="6125316" y="6149943"/>
                  <a:ext cx="599531" cy="41691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69A06B01-C108-45D1-B902-07A4A9646DAB}"/>
                    </a:ext>
                  </a:extLst>
                </p:cNvPr>
                <p:cNvSpPr txBox="1"/>
                <p:nvPr/>
              </p:nvSpPr>
              <p:spPr>
                <a:xfrm>
                  <a:off x="5354193" y="6172132"/>
                  <a:ext cx="955505" cy="3705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𝜇</m:t>
                        </m:r>
                        <m:r>
                          <a:rPr lang="en-GB" sz="1000" b="0" i="1" smtClean="0">
                            <a:latin typeface="Cambria Math" panose="02040503050406030204" pitchFamily="18" charset="0"/>
                          </a:rPr>
                          <m:t>−15</m:t>
                        </m:r>
                      </m:oMath>
                    </m:oMathPara>
                  </a14:m>
                  <a:endParaRPr lang="en-GB" sz="1000" dirty="0"/>
                </a:p>
              </p:txBody>
            </p:sp>
          </mc:Choice>
          <mc:Fallback>
            <p:sp>
              <p:nvSpPr>
                <p:cNvPr id="14" name="TextBox 13">
                  <a:extLst>
                    <a:ext uri="{FF2B5EF4-FFF2-40B4-BE49-F238E27FC236}">
                      <a16:creationId xmlns:a16="http://schemas.microsoft.com/office/drawing/2014/main" id="{69A06B01-C108-45D1-B902-07A4A9646DAB}"/>
                    </a:ext>
                  </a:extLst>
                </p:cNvPr>
                <p:cNvSpPr txBox="1">
                  <a:spLocks noRot="1" noChangeAspect="1" noMove="1" noResize="1" noEditPoints="1" noAdjustHandles="1" noChangeArrowheads="1" noChangeShapeType="1" noTextEdit="1"/>
                </p:cNvSpPr>
                <p:nvPr/>
              </p:nvSpPr>
              <p:spPr>
                <a:xfrm>
                  <a:off x="5354193" y="6172132"/>
                  <a:ext cx="955505" cy="37059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7BBD7018-666E-4632-AD7C-7F7FBD4F4C24}"/>
                    </a:ext>
                  </a:extLst>
                </p:cNvPr>
                <p:cNvSpPr txBox="1"/>
                <p:nvPr/>
              </p:nvSpPr>
              <p:spPr>
                <a:xfrm>
                  <a:off x="6644888" y="6162077"/>
                  <a:ext cx="1017585" cy="3937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𝜇</m:t>
                        </m:r>
                        <m:r>
                          <a:rPr lang="en-GB" sz="1050" b="0" i="1" smtClean="0">
                            <a:latin typeface="Cambria Math" panose="02040503050406030204" pitchFamily="18" charset="0"/>
                          </a:rPr>
                          <m:t>+15</m:t>
                        </m:r>
                      </m:oMath>
                    </m:oMathPara>
                  </a14:m>
                  <a:endParaRPr lang="en-GB" sz="1050" dirty="0"/>
                </a:p>
              </p:txBody>
            </p:sp>
          </mc:Choice>
          <mc:Fallback>
            <p:sp>
              <p:nvSpPr>
                <p:cNvPr id="15" name="TextBox 14">
                  <a:extLst>
                    <a:ext uri="{FF2B5EF4-FFF2-40B4-BE49-F238E27FC236}">
                      <a16:creationId xmlns:a16="http://schemas.microsoft.com/office/drawing/2014/main" id="{7BBD7018-666E-4632-AD7C-7F7FBD4F4C24}"/>
                    </a:ext>
                  </a:extLst>
                </p:cNvPr>
                <p:cNvSpPr txBox="1">
                  <a:spLocks noRot="1" noChangeAspect="1" noMove="1" noResize="1" noEditPoints="1" noAdjustHandles="1" noChangeArrowheads="1" noChangeShapeType="1" noTextEdit="1"/>
                </p:cNvSpPr>
                <p:nvPr/>
              </p:nvSpPr>
              <p:spPr>
                <a:xfrm>
                  <a:off x="6644888" y="6162077"/>
                  <a:ext cx="1017585" cy="393757"/>
                </a:xfrm>
                <a:prstGeom prst="rect">
                  <a:avLst/>
                </a:prstGeom>
                <a:blipFill>
                  <a:blip r:embed="rId5"/>
                  <a:stretch>
                    <a:fillRect/>
                  </a:stretch>
                </a:blipFill>
              </p:spPr>
              <p:txBody>
                <a:bodyPr/>
                <a:lstStyle/>
                <a:p>
                  <a:r>
                    <a:rPr lang="en-GB">
                      <a:noFill/>
                    </a:rPr>
                    <a:t> </a:t>
                  </a:r>
                </a:p>
              </p:txBody>
            </p:sp>
          </mc:Fallback>
        </mc:AlternateContent>
      </p:grpSp>
      <p:sp>
        <p:nvSpPr>
          <p:cNvPr id="18" name="TextBox 17">
            <a:extLst>
              <a:ext uri="{FF2B5EF4-FFF2-40B4-BE49-F238E27FC236}">
                <a16:creationId xmlns:a16="http://schemas.microsoft.com/office/drawing/2014/main" id="{5840A3D8-C913-416A-B377-68BEDF0F81A8}"/>
              </a:ext>
            </a:extLst>
          </p:cNvPr>
          <p:cNvSpPr txBox="1"/>
          <p:nvPr/>
        </p:nvSpPr>
        <p:spPr>
          <a:xfrm>
            <a:off x="801646" y="5650706"/>
            <a:ext cx="476265" cy="261610"/>
          </a:xfrm>
          <a:prstGeom prst="rect">
            <a:avLst/>
          </a:prstGeom>
          <a:noFill/>
        </p:spPr>
        <p:txBody>
          <a:bodyPr wrap="square" rtlCol="0">
            <a:spAutoFit/>
          </a:bodyPr>
          <a:lstStyle/>
          <a:p>
            <a:r>
              <a:rPr lang="en-GB" sz="1050" dirty="0">
                <a:solidFill>
                  <a:schemeClr val="bg1"/>
                </a:solidFill>
              </a:rPr>
              <a:t>0.35</a:t>
            </a: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781C1EED-4CE7-4281-AC88-36328A7799C7}"/>
                  </a:ext>
                </a:extLst>
              </p:cNvPr>
              <p:cNvSpPr txBox="1"/>
              <p:nvPr/>
            </p:nvSpPr>
            <p:spPr>
              <a:xfrm>
                <a:off x="3059832" y="4983548"/>
                <a:ext cx="5284068" cy="14762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𝜇</m:t>
                          </m:r>
                          <m:r>
                            <a:rPr lang="en-GB" b="0" i="1" smtClean="0">
                              <a:latin typeface="Cambria Math" panose="02040503050406030204" pitchFamily="18" charset="0"/>
                            </a:rPr>
                            <m:t>+15 </m:t>
                          </m:r>
                        </m:e>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𝜇</m:t>
                          </m:r>
                          <m:r>
                            <a:rPr lang="en-GB" b="0" i="1" smtClean="0">
                              <a:latin typeface="Cambria Math" panose="02040503050406030204" pitchFamily="18" charset="0"/>
                            </a:rPr>
                            <m:t>−15</m:t>
                          </m:r>
                        </m:e>
                      </m:d>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𝜇</m:t>
                              </m:r>
                              <m:r>
                                <a:rPr lang="en-GB" b="0" i="1" smtClean="0">
                                  <a:latin typeface="Cambria Math" panose="02040503050406030204" pitchFamily="18" charset="0"/>
                                </a:rPr>
                                <m:t>+15</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𝜇</m:t>
                              </m:r>
                              <m:r>
                                <a:rPr lang="en-GB" b="0" i="1" smtClean="0">
                                  <a:latin typeface="Cambria Math" panose="02040503050406030204" pitchFamily="18" charset="0"/>
                                </a:rPr>
                                <m:t>−15</m:t>
                              </m:r>
                            </m:e>
                          </m:d>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0.35</m:t>
                          </m:r>
                        </m:num>
                        <m:den>
                          <m:r>
                            <a:rPr lang="en-GB" b="0" i="1" smtClean="0">
                              <a:latin typeface="Cambria Math" panose="02040503050406030204" pitchFamily="18" charset="0"/>
                            </a:rPr>
                            <m:t>0.65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13</m:t>
                          </m:r>
                        </m:den>
                      </m:f>
                    </m:oMath>
                  </m:oMathPara>
                </a14:m>
                <a:endParaRPr lang="en-GB" dirty="0"/>
              </a:p>
            </p:txBody>
          </p:sp>
        </mc:Choice>
        <mc:Fallback>
          <p:sp>
            <p:nvSpPr>
              <p:cNvPr id="19" name="TextBox 18">
                <a:extLst>
                  <a:ext uri="{FF2B5EF4-FFF2-40B4-BE49-F238E27FC236}">
                    <a16:creationId xmlns:a16="http://schemas.microsoft.com/office/drawing/2014/main" id="{781C1EED-4CE7-4281-AC88-36328A7799C7}"/>
                  </a:ext>
                </a:extLst>
              </p:cNvPr>
              <p:cNvSpPr txBox="1">
                <a:spLocks noRot="1" noChangeAspect="1" noMove="1" noResize="1" noEditPoints="1" noAdjustHandles="1" noChangeArrowheads="1" noChangeShapeType="1" noTextEdit="1"/>
              </p:cNvSpPr>
              <p:nvPr/>
            </p:nvSpPr>
            <p:spPr>
              <a:xfrm>
                <a:off x="3059832" y="4983548"/>
                <a:ext cx="5284068" cy="147623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D4E4E8CE-7683-41B6-BFF5-983DA3746F4E}"/>
                  </a:ext>
                </a:extLst>
              </p:cNvPr>
              <p:cNvSpPr txBox="1"/>
              <p:nvPr/>
            </p:nvSpPr>
            <p:spPr>
              <a:xfrm>
                <a:off x="6371704" y="5010150"/>
                <a:ext cx="2520280"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The intersection of “above </a:t>
                </a:r>
                <a14:m>
                  <m:oMath xmlns:m="http://schemas.openxmlformats.org/officeDocument/2006/math">
                    <m:r>
                      <a:rPr lang="en-GB" sz="1200" b="0" i="1" smtClean="0">
                        <a:latin typeface="Cambria Math" panose="02040503050406030204" pitchFamily="18" charset="0"/>
                      </a:rPr>
                      <m:t>𝜇</m:t>
                    </m:r>
                    <m:r>
                      <a:rPr lang="en-GB" sz="1200" b="0" i="1" smtClean="0">
                        <a:latin typeface="Cambria Math" panose="02040503050406030204" pitchFamily="18" charset="0"/>
                      </a:rPr>
                      <m:t>+15</m:t>
                    </m:r>
                  </m:oMath>
                </a14:m>
                <a:r>
                  <a:rPr lang="en-GB" sz="1200" dirty="0"/>
                  <a:t>” and “above </a:t>
                </a:r>
                <a14:m>
                  <m:oMath xmlns:m="http://schemas.openxmlformats.org/officeDocument/2006/math">
                    <m:r>
                      <a:rPr lang="en-GB" sz="1200" b="0" i="1" smtClean="0">
                        <a:latin typeface="Cambria Math" panose="02040503050406030204" pitchFamily="18" charset="0"/>
                      </a:rPr>
                      <m:t>𝜇</m:t>
                    </m:r>
                    <m:r>
                      <a:rPr lang="en-GB" sz="1200" b="0" i="1" smtClean="0">
                        <a:latin typeface="Cambria Math" panose="02040503050406030204" pitchFamily="18" charset="0"/>
                      </a:rPr>
                      <m:t>−15</m:t>
                    </m:r>
                  </m:oMath>
                </a14:m>
                <a:r>
                  <a:rPr lang="en-GB" sz="1200" dirty="0"/>
                  <a:t>” is just “above </a:t>
                </a:r>
                <a14:m>
                  <m:oMath xmlns:m="http://schemas.openxmlformats.org/officeDocument/2006/math">
                    <m:r>
                      <a:rPr lang="en-GB" sz="1200" b="0" i="1" smtClean="0">
                        <a:latin typeface="Cambria Math" panose="02040503050406030204" pitchFamily="18" charset="0"/>
                      </a:rPr>
                      <m:t>𝜇</m:t>
                    </m:r>
                    <m:r>
                      <a:rPr lang="en-GB" sz="1200" b="0" i="1" smtClean="0">
                        <a:latin typeface="Cambria Math" panose="02040503050406030204" pitchFamily="18" charset="0"/>
                      </a:rPr>
                      <m:t>+15</m:t>
                    </m:r>
                  </m:oMath>
                </a14:m>
                <a:r>
                  <a:rPr lang="en-GB" sz="1200" dirty="0"/>
                  <a:t>” because the stronger statements takes precedent. If I said “my age is above 20, and above 30”, this is equivalent to saying just “my age is above 30”.</a:t>
                </a:r>
              </a:p>
            </p:txBody>
          </p:sp>
        </mc:Choice>
        <mc:Fallback>
          <p:sp>
            <p:nvSpPr>
              <p:cNvPr id="20" name="TextBox 19">
                <a:extLst>
                  <a:ext uri="{FF2B5EF4-FFF2-40B4-BE49-F238E27FC236}">
                    <a16:creationId xmlns:a16="http://schemas.microsoft.com/office/drawing/2014/main" id="{D4E4E8CE-7683-41B6-BFF5-983DA3746F4E}"/>
                  </a:ext>
                </a:extLst>
              </p:cNvPr>
              <p:cNvSpPr txBox="1">
                <a:spLocks noRot="1" noChangeAspect="1" noMove="1" noResize="1" noEditPoints="1" noAdjustHandles="1" noChangeArrowheads="1" noChangeShapeType="1" noTextEdit="1"/>
              </p:cNvSpPr>
              <p:nvPr/>
            </p:nvSpPr>
            <p:spPr>
              <a:xfrm>
                <a:off x="6371704" y="5010150"/>
                <a:ext cx="2520280" cy="1384995"/>
              </a:xfrm>
              <a:prstGeom prst="rect">
                <a:avLst/>
              </a:prstGeom>
              <a:blipFill>
                <a:blip r:embed="rId7"/>
                <a:stretch>
                  <a:fillRect b="-1732"/>
                </a:stretch>
              </a:blipFill>
            </p:spPr>
            <p:txBody>
              <a:bodyPr/>
              <a:lstStyle/>
              <a:p>
                <a:r>
                  <a:rPr lang="en-GB">
                    <a:noFill/>
                  </a:rPr>
                  <a:t> </a:t>
                </a:r>
              </a:p>
            </p:txBody>
          </p:sp>
        </mc:Fallback>
      </mc:AlternateContent>
      <p:cxnSp>
        <p:nvCxnSpPr>
          <p:cNvPr id="22" name="Straight Arrow Connector 21">
            <a:extLst>
              <a:ext uri="{FF2B5EF4-FFF2-40B4-BE49-F238E27FC236}">
                <a16:creationId xmlns:a16="http://schemas.microsoft.com/office/drawing/2014/main" id="{470EA535-BF8D-41E6-A361-B532B1E02F0C}"/>
              </a:ext>
            </a:extLst>
          </p:cNvPr>
          <p:cNvCxnSpPr/>
          <p:nvPr/>
        </p:nvCxnSpPr>
        <p:spPr>
          <a:xfrm flipH="1" flipV="1">
            <a:off x="5372100" y="5702300"/>
            <a:ext cx="999604" cy="4205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418118D8-878A-40F9-91E5-CC716050E95E}"/>
              </a:ext>
            </a:extLst>
          </p:cNvPr>
          <p:cNvSpPr/>
          <p:nvPr/>
        </p:nvSpPr>
        <p:spPr>
          <a:xfrm>
            <a:off x="379097" y="4581127"/>
            <a:ext cx="8657399" cy="20162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67699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90BEE-F1EE-4EDC-B96C-CA0F3CEEC370}"/>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D4DFB330-6822-4045-8B49-4A73BF935AC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9D7BDC8D-59BF-468F-9CE3-10A10495262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2A179EDC-6434-4F3A-9049-B9C00164BA72}"/>
              </a:ext>
            </a:extLst>
          </p:cNvPr>
          <p:cNvPicPr>
            <a:picLocks noChangeAspect="1"/>
          </p:cNvPicPr>
          <p:nvPr/>
        </p:nvPicPr>
        <p:blipFill>
          <a:blip r:embed="rId2"/>
          <a:stretch>
            <a:fillRect/>
          </a:stretch>
        </p:blipFill>
        <p:spPr>
          <a:xfrm>
            <a:off x="391220" y="1344768"/>
            <a:ext cx="7658100" cy="2438400"/>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EDD0CD65-E081-4F61-B86A-40B9058FC76D}"/>
              </a:ext>
            </a:extLst>
          </p:cNvPr>
          <p:cNvSpPr txBox="1"/>
          <p:nvPr/>
        </p:nvSpPr>
        <p:spPr>
          <a:xfrm>
            <a:off x="362000" y="975436"/>
            <a:ext cx="288032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S1 Jan 2013 Q4a,c</a:t>
            </a:r>
          </a:p>
        </p:txBody>
      </p:sp>
      <p:pic>
        <p:nvPicPr>
          <p:cNvPr id="7" name="Picture 6">
            <a:extLst>
              <a:ext uri="{FF2B5EF4-FFF2-40B4-BE49-F238E27FC236}">
                <a16:creationId xmlns:a16="http://schemas.microsoft.com/office/drawing/2014/main" id="{41BF1884-B2CB-4509-8DB7-2AD50455428F}"/>
              </a:ext>
            </a:extLst>
          </p:cNvPr>
          <p:cNvPicPr>
            <a:picLocks noChangeAspect="1"/>
          </p:cNvPicPr>
          <p:nvPr/>
        </p:nvPicPr>
        <p:blipFill>
          <a:blip r:embed="rId3"/>
          <a:stretch>
            <a:fillRect/>
          </a:stretch>
        </p:blipFill>
        <p:spPr>
          <a:xfrm>
            <a:off x="1249362" y="3952875"/>
            <a:ext cx="6696075" cy="2686050"/>
          </a:xfrm>
          <a:prstGeom prst="rect">
            <a:avLst/>
          </a:prstGeom>
        </p:spPr>
      </p:pic>
      <p:sp>
        <p:nvSpPr>
          <p:cNvPr id="8" name="Rectangle 7">
            <a:extLst>
              <a:ext uri="{FF2B5EF4-FFF2-40B4-BE49-F238E27FC236}">
                <a16:creationId xmlns:a16="http://schemas.microsoft.com/office/drawing/2014/main" id="{18822400-C522-4274-8E5F-DA7A3151E6E2}"/>
              </a:ext>
            </a:extLst>
          </p:cNvPr>
          <p:cNvSpPr/>
          <p:nvPr/>
        </p:nvSpPr>
        <p:spPr>
          <a:xfrm>
            <a:off x="1509397" y="3857227"/>
            <a:ext cx="6466203" cy="1171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a:extLst>
              <a:ext uri="{FF2B5EF4-FFF2-40B4-BE49-F238E27FC236}">
                <a16:creationId xmlns:a16="http://schemas.microsoft.com/office/drawing/2014/main" id="{D04F009F-176B-4F65-A525-850F4C48DDB0}"/>
              </a:ext>
            </a:extLst>
          </p:cNvPr>
          <p:cNvSpPr/>
          <p:nvPr/>
        </p:nvSpPr>
        <p:spPr>
          <a:xfrm>
            <a:off x="1509397" y="5029200"/>
            <a:ext cx="6466203" cy="1676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8295079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6F4128-40CB-4719-ACB3-C2A30CD1062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7EBF0151-7DC3-49C2-A9D3-8D0E37016ED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One Last Toughie…</a:t>
              </a:r>
              <a:endParaRPr lang="en-GB" sz="3200" dirty="0"/>
            </a:p>
          </p:txBody>
        </p:sp>
        <p:cxnSp>
          <p:nvCxnSpPr>
            <p:cNvPr id="4" name="Straight Connector 3">
              <a:extLst>
                <a:ext uri="{FF2B5EF4-FFF2-40B4-BE49-F238E27FC236}">
                  <a16:creationId xmlns:a16="http://schemas.microsoft.com/office/drawing/2014/main" id="{AC44F178-FC3D-4FB8-B888-4631A8A2173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B3010B9-9801-46C9-A259-D096439918D0}"/>
                  </a:ext>
                </a:extLst>
              </p:cNvPr>
              <p:cNvSpPr txBox="1"/>
              <p:nvPr/>
            </p:nvSpPr>
            <p:spPr>
              <a:xfrm>
                <a:off x="395536" y="908720"/>
                <a:ext cx="734481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is distributed as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a:t>
                </a:r>
              </a:p>
              <a:p>
                <a:r>
                  <a:rPr lang="en-GB" dirty="0"/>
                  <a:t>A person is considered to be ‘pretty smart’ if their IQ is at least 130.</a:t>
                </a:r>
              </a:p>
              <a:p>
                <a:r>
                  <a:rPr lang="en-GB" dirty="0"/>
                  <a:t>Determine the median IQ of ‘pretty smart’ people.</a:t>
                </a:r>
              </a:p>
            </p:txBody>
          </p:sp>
        </mc:Choice>
        <mc:Fallback>
          <p:sp>
            <p:nvSpPr>
              <p:cNvPr id="5" name="TextBox 4">
                <a:extLst>
                  <a:ext uri="{FF2B5EF4-FFF2-40B4-BE49-F238E27FC236}">
                    <a16:creationId xmlns:a16="http://schemas.microsoft.com/office/drawing/2014/main" id="{5B3010B9-9801-46C9-A259-D096439918D0}"/>
                  </a:ext>
                </a:extLst>
              </p:cNvPr>
              <p:cNvSpPr txBox="1">
                <a:spLocks noRot="1" noChangeAspect="1" noMove="1" noResize="1" noEditPoints="1" noAdjustHandles="1" noChangeArrowheads="1" noChangeShapeType="1" noTextEdit="1"/>
              </p:cNvSpPr>
              <p:nvPr/>
            </p:nvSpPr>
            <p:spPr>
              <a:xfrm>
                <a:off x="395536" y="908720"/>
                <a:ext cx="7344816" cy="923330"/>
              </a:xfrm>
              <a:prstGeom prst="rect">
                <a:avLst/>
              </a:prstGeom>
              <a:blipFill>
                <a:blip r:embed="rId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43DD322-94BC-45DF-AD51-C06110B0A0E6}"/>
                  </a:ext>
                </a:extLst>
              </p:cNvPr>
              <p:cNvSpPr txBox="1"/>
              <p:nvPr/>
            </p:nvSpPr>
            <p:spPr>
              <a:xfrm>
                <a:off x="899592" y="2420888"/>
                <a:ext cx="5472608" cy="3399200"/>
              </a:xfrm>
              <a:prstGeom prst="rect">
                <a:avLst/>
              </a:prstGeom>
              <a:noFill/>
            </p:spPr>
            <p:txBody>
              <a:bodyPr wrap="square" rtlCol="0">
                <a:spAutoFit/>
              </a:bodyPr>
              <a:lstStyle/>
              <a:p>
                <a:pPr/>
                <a:r>
                  <a:rPr lang="en-GB" b="0" dirty="0">
                    <a:latin typeface="+mj-lt"/>
                  </a:rPr>
                  <a:t>Let </a:t>
                </a:r>
                <a14:m>
                  <m:oMath xmlns:m="http://schemas.openxmlformats.org/officeDocument/2006/math">
                    <m:r>
                      <a:rPr lang="en-GB" b="0" i="1" smtClean="0">
                        <a:latin typeface="+mj-lt"/>
                      </a:rPr>
                      <m:t>𝑎</m:t>
                    </m:r>
                  </m:oMath>
                </a14:m>
                <a:r>
                  <a:rPr lang="en-GB" b="0" dirty="0">
                    <a:latin typeface="+mj-lt"/>
                  </a:rPr>
                  <a:t> be the median IQ of ‘pretty smart’ people.</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𝑎</m:t>
                          </m:r>
                          <m:r>
                            <a:rPr lang="en-GB" b="0" i="1" smtClean="0">
                              <a:latin typeface="Cambria Math" panose="02040503050406030204" pitchFamily="18" charset="0"/>
                            </a:rPr>
                            <m:t> </m:t>
                          </m:r>
                        </m:e>
                        <m:e>
                          <m:r>
                            <a:rPr lang="en-GB" b="0" i="1" smtClean="0">
                              <a:latin typeface="Cambria Math" panose="02040503050406030204" pitchFamily="18" charset="0"/>
                            </a:rPr>
                            <m:t>𝑋</m:t>
                          </m:r>
                          <m:r>
                            <a:rPr lang="en-GB" b="0" i="1" smtClean="0">
                              <a:latin typeface="Cambria Math" panose="02040503050406030204" pitchFamily="18" charset="0"/>
                            </a:rPr>
                            <m:t>&gt;130</m:t>
                          </m:r>
                        </m:e>
                      </m:d>
                      <m:r>
                        <a:rPr lang="en-GB" b="0" i="1" smtClean="0">
                          <a:latin typeface="Cambria Math" panose="02040503050406030204" pitchFamily="18" charset="0"/>
                        </a:rPr>
                        <m:t>=0.5</m:t>
                      </m:r>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𝑎</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&gt;130</m:t>
                              </m:r>
                            </m:e>
                          </m:d>
                        </m:den>
                      </m:f>
                      <m:r>
                        <a:rPr lang="en-GB" b="0" i="1" smtClean="0">
                          <a:latin typeface="Cambria Math" panose="02040503050406030204" pitchFamily="18" charset="0"/>
                        </a:rPr>
                        <m:t>=0.5</m:t>
                      </m:r>
                    </m:oMath>
                  </m:oMathPara>
                </a14:m>
                <a:br>
                  <a:rPr lang="en-GB" b="0" dirty="0"/>
                </a:br>
                <a:endParaRPr lang="en-GB" b="0"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𝑎</m:t>
                          </m:r>
                        </m:e>
                      </m:d>
                      <m:r>
                        <a:rPr lang="en-GB" b="0" i="1" smtClean="0">
                          <a:latin typeface="Cambria Math" panose="02040503050406030204" pitchFamily="18" charset="0"/>
                        </a:rPr>
                        <m:t>=0.5×</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&gt;130</m:t>
                          </m:r>
                        </m:e>
                      </m:d>
                      <m:r>
                        <a:rPr lang="en-GB" b="0" i="1" smtClean="0">
                          <a:latin typeface="Cambria Math" panose="02040503050406030204" pitchFamily="18" charset="0"/>
                        </a:rPr>
                        <m:t>=0.5×</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𝑍</m:t>
                          </m:r>
                          <m:r>
                            <a:rPr lang="en-GB" b="0" i="1" smtClean="0">
                              <a:latin typeface="Cambria Math" panose="02040503050406030204" pitchFamily="18" charset="0"/>
                            </a:rPr>
                            <m:t>&gt;2</m:t>
                          </m:r>
                        </m:e>
                      </m:d>
                      <m:r>
                        <a:rPr lang="en-GB" b="0" i="1" smtClean="0">
                          <a:latin typeface="Cambria Math" panose="02040503050406030204" pitchFamily="18" charset="0"/>
                        </a:rPr>
                        <m:t>=0.5×0.0228</m:t>
                      </m:r>
                    </m:oMath>
                    <m:oMath xmlns:m="http://schemas.openxmlformats.org/officeDocument/2006/math">
                      <m:r>
                        <a:rPr lang="en-GB" b="0" i="1" smtClean="0">
                          <a:latin typeface="Cambria Math" panose="02040503050406030204" pitchFamily="18" charset="0"/>
                        </a:rPr>
                        <m:t>=0.0114</m:t>
                      </m:r>
                    </m:oMath>
                  </m:oMathPara>
                </a14:m>
                <a:endParaRPr lang="en-GB" dirty="0"/>
              </a:p>
              <a:p>
                <a:pPr/>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2.277=</m:t>
                      </m:r>
                      <m:f>
                        <m:fPr>
                          <m:ctrlPr>
                            <a:rPr lang="en-GB" b="0" i="1" smtClean="0">
                              <a:latin typeface="Cambria Math" panose="02040503050406030204" pitchFamily="18" charset="0"/>
                            </a:rPr>
                          </m:ctrlPr>
                        </m:fPr>
                        <m:num>
                          <m:r>
                            <a:rPr lang="en-GB" b="0" i="1" smtClean="0">
                              <a:latin typeface="Cambria Math" panose="02040503050406030204" pitchFamily="18" charset="0"/>
                            </a:rPr>
                            <m:t>𝑎</m:t>
                          </m:r>
                          <m:r>
                            <a:rPr lang="en-GB" b="0" i="1" smtClean="0">
                              <a:latin typeface="Cambria Math" panose="02040503050406030204" pitchFamily="18" charset="0"/>
                            </a:rPr>
                            <m:t>−100</m:t>
                          </m:r>
                        </m:num>
                        <m:den>
                          <m:r>
                            <a:rPr lang="en-GB" b="0" i="1" smtClean="0">
                              <a:latin typeface="Cambria Math" panose="02040503050406030204" pitchFamily="18" charset="0"/>
                            </a:rPr>
                            <m:t>15</m:t>
                          </m:r>
                        </m:den>
                      </m:f>
                    </m:oMath>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=134.155</m:t>
                      </m:r>
                    </m:oMath>
                  </m:oMathPara>
                </a14:m>
                <a:endParaRPr lang="en-GB" dirty="0"/>
              </a:p>
            </p:txBody>
          </p:sp>
        </mc:Choice>
        <mc:Fallback>
          <p:sp>
            <p:nvSpPr>
              <p:cNvPr id="6" name="TextBox 5">
                <a:extLst>
                  <a:ext uri="{FF2B5EF4-FFF2-40B4-BE49-F238E27FC236}">
                    <a16:creationId xmlns:a16="http://schemas.microsoft.com/office/drawing/2014/main" id="{643DD322-94BC-45DF-AD51-C06110B0A0E6}"/>
                  </a:ext>
                </a:extLst>
              </p:cNvPr>
              <p:cNvSpPr txBox="1">
                <a:spLocks noRot="1" noChangeAspect="1" noMove="1" noResize="1" noEditPoints="1" noAdjustHandles="1" noChangeArrowheads="1" noChangeShapeType="1" noTextEdit="1"/>
              </p:cNvSpPr>
              <p:nvPr/>
            </p:nvSpPr>
            <p:spPr>
              <a:xfrm>
                <a:off x="899592" y="2420888"/>
                <a:ext cx="5472608" cy="3399200"/>
              </a:xfrm>
              <a:prstGeom prst="rect">
                <a:avLst/>
              </a:prstGeom>
              <a:blipFill>
                <a:blip r:embed="rId3"/>
                <a:stretch>
                  <a:fillRect l="-1003" t="-89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81F627E-87AB-4BEF-9A8D-B0F135D088B3}"/>
                  </a:ext>
                </a:extLst>
              </p:cNvPr>
              <p:cNvSpPr txBox="1"/>
              <p:nvPr/>
            </p:nvSpPr>
            <p:spPr>
              <a:xfrm>
                <a:off x="3974604" y="4788892"/>
                <a:ext cx="3816424" cy="738664"/>
              </a:xfrm>
              <a:prstGeom prst="rect">
                <a:avLst/>
              </a:prstGeom>
              <a:noFill/>
            </p:spPr>
            <p:txBody>
              <a:bodyPr wrap="square" rtlCol="0">
                <a:spAutoFit/>
              </a:bodyPr>
              <a:lstStyle/>
              <a:p>
                <a:r>
                  <a:rPr lang="en-GB" sz="1400" dirty="0"/>
                  <a:t>We could have obtained </a:t>
                </a:r>
                <a14:m>
                  <m:oMath xmlns:m="http://schemas.openxmlformats.org/officeDocument/2006/math">
                    <m:r>
                      <a:rPr lang="en-GB" sz="1400" b="0" i="1" smtClean="0">
                        <a:latin typeface="Cambria Math" panose="02040503050406030204" pitchFamily="18" charset="0"/>
                      </a:rPr>
                      <m:t>𝑎</m:t>
                    </m:r>
                  </m:oMath>
                </a14:m>
                <a:r>
                  <a:rPr lang="en-GB" sz="1400" dirty="0"/>
                  <a:t> directly at this point using the calculator’s inverse normal distribution functionality.</a:t>
                </a:r>
              </a:p>
            </p:txBody>
          </p:sp>
        </mc:Choice>
        <mc:Fallback>
          <p:sp>
            <p:nvSpPr>
              <p:cNvPr id="7" name="TextBox 6">
                <a:extLst>
                  <a:ext uri="{FF2B5EF4-FFF2-40B4-BE49-F238E27FC236}">
                    <a16:creationId xmlns:a16="http://schemas.microsoft.com/office/drawing/2014/main" id="{081F627E-87AB-4BEF-9A8D-B0F135D088B3}"/>
                  </a:ext>
                </a:extLst>
              </p:cNvPr>
              <p:cNvSpPr txBox="1">
                <a:spLocks noRot="1" noChangeAspect="1" noMove="1" noResize="1" noEditPoints="1" noAdjustHandles="1" noChangeArrowheads="1" noChangeShapeType="1" noTextEdit="1"/>
              </p:cNvSpPr>
              <p:nvPr/>
            </p:nvSpPr>
            <p:spPr>
              <a:xfrm>
                <a:off x="3974604" y="4788892"/>
                <a:ext cx="3816424" cy="738664"/>
              </a:xfrm>
              <a:prstGeom prst="rect">
                <a:avLst/>
              </a:prstGeom>
              <a:blipFill>
                <a:blip r:embed="rId4"/>
                <a:stretch>
                  <a:fillRect l="-479" t="-1653" b="-7438"/>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2DC7C70F-D757-4F2B-97F1-30354BC3B5D5}"/>
              </a:ext>
            </a:extLst>
          </p:cNvPr>
          <p:cNvCxnSpPr>
            <a:cxnSpLocks/>
          </p:cNvCxnSpPr>
          <p:nvPr/>
        </p:nvCxnSpPr>
        <p:spPr>
          <a:xfrm flipH="1" flipV="1">
            <a:off x="3018971" y="4876800"/>
            <a:ext cx="854529" cy="228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00C5A4D6-C9D8-444C-94AD-E2FE3D822897}"/>
              </a:ext>
            </a:extLst>
          </p:cNvPr>
          <p:cNvSpPr/>
          <p:nvPr/>
        </p:nvSpPr>
        <p:spPr>
          <a:xfrm>
            <a:off x="395536" y="2054557"/>
            <a:ext cx="7344816" cy="40387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893417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7/74/Normal_Distribution_PDF.svg/1000px-Normal_Distribution_PDF.svg.png"/>
          <p:cNvPicPr>
            <a:picLocks noChangeAspect="1" noChangeArrowheads="1"/>
          </p:cNvPicPr>
          <p:nvPr/>
        </p:nvPicPr>
        <p:blipFill>
          <a:blip r:embed="rId2" cstate="print"/>
          <a:srcRect/>
          <a:stretch>
            <a:fillRect/>
          </a:stretch>
        </p:blipFill>
        <p:spPr bwMode="auto">
          <a:xfrm>
            <a:off x="683568" y="908720"/>
            <a:ext cx="7200800" cy="4601311"/>
          </a:xfrm>
          <a:prstGeom prst="rect">
            <a:avLst/>
          </a:prstGeom>
          <a:noFill/>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does it look like?</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798107" y="5599873"/>
                <a:ext cx="7056784" cy="958980"/>
              </a:xfrm>
              <a:prstGeom prst="rect">
                <a:avLst/>
              </a:prstGeom>
              <a:noFill/>
            </p:spPr>
            <p:txBody>
              <a:bodyPr wrap="square" rtlCol="0">
                <a:spAutoFit/>
              </a:bodyPr>
              <a:lstStyle/>
              <a:p>
                <a:r>
                  <a:rPr lang="en-GB" dirty="0"/>
                  <a:t>We can set the mean </a:t>
                </a:r>
                <a14:m>
                  <m:oMath xmlns:m="http://schemas.openxmlformats.org/officeDocument/2006/math">
                    <m:r>
                      <a:rPr lang="en-GB" b="0" i="1" smtClean="0">
                        <a:latin typeface="Cambria Math"/>
                      </a:rPr>
                      <m:t>𝜇</m:t>
                    </m:r>
                  </m:oMath>
                </a14:m>
                <a:r>
                  <a:rPr lang="en-GB" dirty="0"/>
                  <a:t> and the standard deviation </a:t>
                </a:r>
                <a14:m>
                  <m:oMath xmlns:m="http://schemas.openxmlformats.org/officeDocument/2006/math">
                    <m:r>
                      <a:rPr lang="en-GB" b="0" i="1" smtClean="0">
                        <a:latin typeface="Cambria Math"/>
                      </a:rPr>
                      <m:t>𝜎</m:t>
                    </m:r>
                  </m:oMath>
                </a14:m>
                <a:r>
                  <a:rPr lang="en-GB" dirty="0"/>
                  <a:t> of the Normal Distribution. If a random variable </a:t>
                </a:r>
                <a14:m>
                  <m:oMath xmlns:m="http://schemas.openxmlformats.org/officeDocument/2006/math">
                    <m:r>
                      <a:rPr lang="en-GB" b="0" i="1" smtClean="0">
                        <a:latin typeface="Cambria Math" panose="02040503050406030204" pitchFamily="18" charset="0"/>
                      </a:rPr>
                      <m:t>𝑋</m:t>
                    </m:r>
                  </m:oMath>
                </a14:m>
                <a:r>
                  <a:rPr lang="en-GB" dirty="0"/>
                  <a:t> is normally distributed, then we write</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𝑵</m:t>
                      </m:r>
                      <m:d>
                        <m:dPr>
                          <m:ctrlPr>
                            <a:rPr lang="en-GB" b="1" i="1" smtClean="0">
                              <a:latin typeface="Cambria Math" panose="02040503050406030204" pitchFamily="18" charset="0"/>
                            </a:rPr>
                          </m:ctrlPr>
                        </m:dPr>
                        <m:e>
                          <m:r>
                            <a:rPr lang="en-GB" b="1" i="1" smtClean="0">
                              <a:latin typeface="Cambria Math" panose="02040503050406030204" pitchFamily="18" charset="0"/>
                            </a:rPr>
                            <m:t>𝝁</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𝝈</m:t>
                              </m:r>
                            </m:e>
                            <m:sup>
                              <m:r>
                                <a:rPr lang="en-GB" b="1" i="1" smtClean="0">
                                  <a:latin typeface="Cambria Math" panose="02040503050406030204" pitchFamily="18" charset="0"/>
                                </a:rPr>
                                <m:t>𝟐</m:t>
                              </m:r>
                            </m:sup>
                          </m:sSup>
                        </m:e>
                      </m:d>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798107" y="5599873"/>
                <a:ext cx="7056784" cy="958980"/>
              </a:xfrm>
              <a:prstGeom prst="rect">
                <a:avLst/>
              </a:prstGeom>
              <a:blipFill>
                <a:blip r:embed="rId3"/>
                <a:stretch>
                  <a:fillRect l="-777" t="-38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rot="16200000">
                <a:off x="302333" y="2802123"/>
                <a:ext cx="1080120"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oMath>
                  </m:oMathPara>
                </a14:m>
                <a:endParaRPr lang="en-GB" sz="2400" dirty="0"/>
              </a:p>
            </p:txBody>
          </p:sp>
        </mc:Choice>
        <mc:Fallback xmlns="">
          <p:sp>
            <p:nvSpPr>
              <p:cNvPr id="2" name="TextBox 1"/>
              <p:cNvSpPr txBox="1">
                <a:spLocks noRot="1" noChangeAspect="1" noMove="1" noResize="1" noEditPoints="1" noAdjustHandles="1" noChangeArrowheads="1" noChangeShapeType="1" noTextEdit="1"/>
              </p:cNvSpPr>
              <p:nvPr/>
            </p:nvSpPr>
            <p:spPr>
              <a:xfrm rot="16200000">
                <a:off x="302333" y="2802123"/>
                <a:ext cx="1080120" cy="461665"/>
              </a:xfrm>
              <a:prstGeom prst="rect">
                <a:avLst/>
              </a:prstGeom>
              <a:blipFill>
                <a:blip r:embed="rId4"/>
                <a:stretch>
                  <a:fillRect r="-17105"/>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FA485D68-376B-42EF-A210-B750E8C0D289}"/>
              </a:ext>
            </a:extLst>
          </p:cNvPr>
          <p:cNvSpPr txBox="1"/>
          <p:nvPr/>
        </p:nvSpPr>
        <p:spPr>
          <a:xfrm>
            <a:off x="6130528" y="2747144"/>
            <a:ext cx="2808312" cy="16004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Compare for example the blue and red curve. If the standard deviation is greater, the data is more spread out, and therefore a randomly chosen thing is less likely to have a value near the mean (hence it being less peaky).</a:t>
            </a:r>
          </a:p>
        </p:txBody>
      </p:sp>
      <p:cxnSp>
        <p:nvCxnSpPr>
          <p:cNvPr id="9" name="Straight Arrow Connector 8">
            <a:extLst>
              <a:ext uri="{FF2B5EF4-FFF2-40B4-BE49-F238E27FC236}">
                <a16:creationId xmlns:a16="http://schemas.microsoft.com/office/drawing/2014/main" id="{7D7A026E-1431-4F34-AD79-E0A21CA3F292}"/>
              </a:ext>
            </a:extLst>
          </p:cNvPr>
          <p:cNvCxnSpPr>
            <a:cxnSpLocks/>
          </p:cNvCxnSpPr>
          <p:nvPr/>
        </p:nvCxnSpPr>
        <p:spPr>
          <a:xfrm flipH="1">
            <a:off x="5118100" y="3212976"/>
            <a:ext cx="1012428" cy="3557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308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a:off x="98261" y="5611339"/>
            <a:ext cx="540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4571646" y="5683347"/>
                <a:ext cx="1800200" cy="338554"/>
              </a:xfrm>
              <a:prstGeom prst="rect">
                <a:avLst/>
              </a:prstGeom>
              <a:noFill/>
            </p:spPr>
            <p:txBody>
              <a:bodyPr wrap="square" rtlCol="0">
                <a:spAutoFit/>
              </a:bodyPr>
              <a:lstStyle/>
              <a:p>
                <a:r>
                  <a:rPr lang="en-GB" sz="1600" dirty="0"/>
                  <a:t>Height in cm (</a:t>
                </a:r>
                <a14:m>
                  <m:oMath xmlns:m="http://schemas.openxmlformats.org/officeDocument/2006/math">
                    <m:r>
                      <a:rPr lang="en-GB" sz="1600" i="1" dirty="0" smtClean="0">
                        <a:latin typeface="Cambria Math" panose="02040503050406030204" pitchFamily="18" charset="0"/>
                      </a:rPr>
                      <m:t>𝑥</m:t>
                    </m:r>
                  </m:oMath>
                </a14:m>
                <a:r>
                  <a:rPr lang="en-GB" sz="1600"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4571646" y="5683347"/>
                <a:ext cx="1800200" cy="338554"/>
              </a:xfrm>
              <a:prstGeom prst="rect">
                <a:avLst/>
              </a:prstGeom>
              <a:blipFill rotWithShape="0">
                <a:blip r:embed="rId2"/>
                <a:stretch>
                  <a:fillRect l="-2034" t="-5357" b="-21429"/>
                </a:stretch>
              </a:blipFill>
            </p:spPr>
            <p:txBody>
              <a:bodyPr/>
              <a:lstStyle/>
              <a:p>
                <a:r>
                  <a:rPr lang="en-GB">
                    <a:noFill/>
                  </a:rPr>
                  <a:t> </a:t>
                </a:r>
              </a:p>
            </p:txBody>
          </p:sp>
        </mc:Fallback>
      </mc:AlternateContent>
      <p:sp>
        <p:nvSpPr>
          <p:cNvPr id="6" name="TextBox 5"/>
          <p:cNvSpPr txBox="1"/>
          <p:nvPr/>
        </p:nvSpPr>
        <p:spPr>
          <a:xfrm>
            <a:off x="2186493" y="5683347"/>
            <a:ext cx="936104" cy="369332"/>
          </a:xfrm>
          <a:prstGeom prst="rect">
            <a:avLst/>
          </a:prstGeom>
          <a:noFill/>
        </p:spPr>
        <p:txBody>
          <a:bodyPr wrap="square" rtlCol="0">
            <a:spAutoFit/>
          </a:bodyPr>
          <a:lstStyle/>
          <a:p>
            <a:r>
              <a:rPr lang="en-GB" dirty="0"/>
              <a:t>180cm</a:t>
            </a:r>
          </a:p>
        </p:txBody>
      </p:sp>
      <p:cxnSp>
        <p:nvCxnSpPr>
          <p:cNvPr id="7" name="Straight Connector 6"/>
          <p:cNvCxnSpPr/>
          <p:nvPr/>
        </p:nvCxnSpPr>
        <p:spPr>
          <a:xfrm>
            <a:off x="2546533" y="5539331"/>
            <a:ext cx="0" cy="216024"/>
          </a:xfrm>
          <a:prstGeom prst="line">
            <a:avLst/>
          </a:prstGeom>
        </p:spPr>
        <p:style>
          <a:lnRef idx="2">
            <a:schemeClr val="dk1"/>
          </a:lnRef>
          <a:fillRef idx="0">
            <a:schemeClr val="dk1"/>
          </a:fillRef>
          <a:effectRef idx="1">
            <a:schemeClr val="dk1"/>
          </a:effectRef>
          <a:fontRef idx="minor">
            <a:schemeClr val="tx1"/>
          </a:fontRef>
        </p:style>
      </p:cxnSp>
      <p:grpSp>
        <p:nvGrpSpPr>
          <p:cNvPr id="8" name="Group 7"/>
          <p:cNvGrpSpPr/>
          <p:nvPr/>
        </p:nvGrpSpPr>
        <p:grpSpPr>
          <a:xfrm>
            <a:off x="155868" y="3329437"/>
            <a:ext cx="4727010" cy="2216546"/>
            <a:chOff x="1749287" y="2731274"/>
            <a:chExt cx="4727010" cy="2216546"/>
          </a:xfrm>
        </p:grpSpPr>
        <p:sp>
          <p:nvSpPr>
            <p:cNvPr id="9" name="Freeform 8"/>
            <p:cNvSpPr/>
            <p:nvPr/>
          </p:nvSpPr>
          <p:spPr>
            <a:xfrm>
              <a:off x="1749287" y="2731274"/>
              <a:ext cx="2369489" cy="2206486"/>
            </a:xfrm>
            <a:custGeom>
              <a:avLst/>
              <a:gdLst>
                <a:gd name="connsiteX0" fmla="*/ 0 w 2369489"/>
                <a:gd name="connsiteY0" fmla="*/ 2206486 h 2206486"/>
                <a:gd name="connsiteX1" fmla="*/ 397565 w 2369489"/>
                <a:gd name="connsiteY1" fmla="*/ 2158778 h 2206486"/>
                <a:gd name="connsiteX2" fmla="*/ 1129085 w 2369489"/>
                <a:gd name="connsiteY2" fmla="*/ 1975898 h 2206486"/>
                <a:gd name="connsiteX3" fmla="*/ 1590261 w 2369489"/>
                <a:gd name="connsiteY3" fmla="*/ 1721456 h 2206486"/>
                <a:gd name="connsiteX4" fmla="*/ 1924216 w 2369489"/>
                <a:gd name="connsiteY4" fmla="*/ 1363648 h 2206486"/>
                <a:gd name="connsiteX5" fmla="*/ 2122998 w 2369489"/>
                <a:gd name="connsiteY5" fmla="*/ 727543 h 2206486"/>
                <a:gd name="connsiteX6" fmla="*/ 2218414 w 2369489"/>
                <a:gd name="connsiteY6" fmla="*/ 170952 h 2206486"/>
                <a:gd name="connsiteX7" fmla="*/ 2274073 w 2369489"/>
                <a:gd name="connsiteY7" fmla="*/ 27829 h 2206486"/>
                <a:gd name="connsiteX8" fmla="*/ 2369489 w 2369489"/>
                <a:gd name="connsiteY8" fmla="*/ 3975 h 22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89" h="2206486">
                  <a:moveTo>
                    <a:pt x="0" y="2206486"/>
                  </a:moveTo>
                  <a:cubicBezTo>
                    <a:pt x="104692" y="2201847"/>
                    <a:pt x="209384" y="2197209"/>
                    <a:pt x="397565" y="2158778"/>
                  </a:cubicBezTo>
                  <a:cubicBezTo>
                    <a:pt x="585746" y="2120347"/>
                    <a:pt x="930302" y="2048785"/>
                    <a:pt x="1129085" y="1975898"/>
                  </a:cubicBezTo>
                  <a:cubicBezTo>
                    <a:pt x="1327868" y="1903011"/>
                    <a:pt x="1457739" y="1823498"/>
                    <a:pt x="1590261" y="1721456"/>
                  </a:cubicBezTo>
                  <a:cubicBezTo>
                    <a:pt x="1722783" y="1619414"/>
                    <a:pt x="1835427" y="1529300"/>
                    <a:pt x="1924216" y="1363648"/>
                  </a:cubicBezTo>
                  <a:cubicBezTo>
                    <a:pt x="2013006" y="1197996"/>
                    <a:pt x="2073965" y="926326"/>
                    <a:pt x="2122998" y="727543"/>
                  </a:cubicBezTo>
                  <a:cubicBezTo>
                    <a:pt x="2172031" y="528760"/>
                    <a:pt x="2193235" y="287571"/>
                    <a:pt x="2218414" y="170952"/>
                  </a:cubicBezTo>
                  <a:cubicBezTo>
                    <a:pt x="2243593" y="54333"/>
                    <a:pt x="2248894" y="55658"/>
                    <a:pt x="2274073" y="27829"/>
                  </a:cubicBezTo>
                  <a:cubicBezTo>
                    <a:pt x="2299252" y="0"/>
                    <a:pt x="2334370" y="1987"/>
                    <a:pt x="2369489" y="3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Freeform 9"/>
            <p:cNvSpPr/>
            <p:nvPr/>
          </p:nvSpPr>
          <p:spPr>
            <a:xfrm flipH="1">
              <a:off x="4106808" y="2741334"/>
              <a:ext cx="2369489" cy="2206486"/>
            </a:xfrm>
            <a:custGeom>
              <a:avLst/>
              <a:gdLst>
                <a:gd name="connsiteX0" fmla="*/ 0 w 2369489"/>
                <a:gd name="connsiteY0" fmla="*/ 2206486 h 2206486"/>
                <a:gd name="connsiteX1" fmla="*/ 397565 w 2369489"/>
                <a:gd name="connsiteY1" fmla="*/ 2158778 h 2206486"/>
                <a:gd name="connsiteX2" fmla="*/ 1129085 w 2369489"/>
                <a:gd name="connsiteY2" fmla="*/ 1975898 h 2206486"/>
                <a:gd name="connsiteX3" fmla="*/ 1590261 w 2369489"/>
                <a:gd name="connsiteY3" fmla="*/ 1721456 h 2206486"/>
                <a:gd name="connsiteX4" fmla="*/ 1924216 w 2369489"/>
                <a:gd name="connsiteY4" fmla="*/ 1363648 h 2206486"/>
                <a:gd name="connsiteX5" fmla="*/ 2122998 w 2369489"/>
                <a:gd name="connsiteY5" fmla="*/ 727543 h 2206486"/>
                <a:gd name="connsiteX6" fmla="*/ 2218414 w 2369489"/>
                <a:gd name="connsiteY6" fmla="*/ 170952 h 2206486"/>
                <a:gd name="connsiteX7" fmla="*/ 2274073 w 2369489"/>
                <a:gd name="connsiteY7" fmla="*/ 27829 h 2206486"/>
                <a:gd name="connsiteX8" fmla="*/ 2369489 w 2369489"/>
                <a:gd name="connsiteY8" fmla="*/ 3975 h 22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89" h="2206486">
                  <a:moveTo>
                    <a:pt x="0" y="2206486"/>
                  </a:moveTo>
                  <a:cubicBezTo>
                    <a:pt x="104692" y="2201847"/>
                    <a:pt x="209384" y="2197209"/>
                    <a:pt x="397565" y="2158778"/>
                  </a:cubicBezTo>
                  <a:cubicBezTo>
                    <a:pt x="585746" y="2120347"/>
                    <a:pt x="930302" y="2048785"/>
                    <a:pt x="1129085" y="1975898"/>
                  </a:cubicBezTo>
                  <a:cubicBezTo>
                    <a:pt x="1327868" y="1903011"/>
                    <a:pt x="1457739" y="1823498"/>
                    <a:pt x="1590261" y="1721456"/>
                  </a:cubicBezTo>
                  <a:cubicBezTo>
                    <a:pt x="1722783" y="1619414"/>
                    <a:pt x="1835427" y="1529300"/>
                    <a:pt x="1924216" y="1363648"/>
                  </a:cubicBezTo>
                  <a:cubicBezTo>
                    <a:pt x="2013006" y="1197996"/>
                    <a:pt x="2073965" y="926326"/>
                    <a:pt x="2122998" y="727543"/>
                  </a:cubicBezTo>
                  <a:cubicBezTo>
                    <a:pt x="2172031" y="528760"/>
                    <a:pt x="2193235" y="287571"/>
                    <a:pt x="2218414" y="170952"/>
                  </a:cubicBezTo>
                  <a:cubicBezTo>
                    <a:pt x="2243593" y="54333"/>
                    <a:pt x="2248894" y="55658"/>
                    <a:pt x="2274073" y="27829"/>
                  </a:cubicBezTo>
                  <a:cubicBezTo>
                    <a:pt x="2299252" y="0"/>
                    <a:pt x="2334370" y="1987"/>
                    <a:pt x="2369489" y="3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15" name="TextBox 14"/>
              <p:cNvSpPr txBox="1"/>
              <p:nvPr/>
            </p:nvSpPr>
            <p:spPr>
              <a:xfrm>
                <a:off x="4555868" y="728353"/>
                <a:ext cx="4586988" cy="4985980"/>
              </a:xfrm>
              <a:prstGeom prst="rect">
                <a:avLst/>
              </a:prstGeom>
              <a:noFill/>
            </p:spPr>
            <p:txBody>
              <a:bodyPr wrap="square" rtlCol="0">
                <a:spAutoFit/>
              </a:bodyPr>
              <a:lstStyle/>
              <a:p>
                <a:r>
                  <a:rPr lang="en-GB" dirty="0"/>
                  <a:t>For a Normal Distribution to be used, the variable has to be:</a:t>
                </a:r>
              </a:p>
              <a:p>
                <a:r>
                  <a:rPr lang="en-GB" b="1" dirty="0"/>
                  <a:t>continuous</a:t>
                </a:r>
              </a:p>
              <a:p>
                <a:endParaRPr lang="en-GB" b="1" dirty="0"/>
              </a:p>
              <a:p>
                <a:r>
                  <a:rPr lang="en-GB" dirty="0"/>
                  <a:t>With a discrete variable, all the probabilities had to add up to 1.</a:t>
                </a:r>
              </a:p>
              <a:p>
                <a:r>
                  <a:rPr lang="en-GB" dirty="0"/>
                  <a:t>For a continuous variable, similarly:</a:t>
                </a:r>
              </a:p>
              <a:p>
                <a:r>
                  <a:rPr lang="en-GB" b="1" dirty="0"/>
                  <a:t>the area under the probability graph has </a:t>
                </a:r>
              </a:p>
              <a:p>
                <a:r>
                  <a:rPr lang="en-GB" b="1" dirty="0"/>
                  <a:t>to be 1.</a:t>
                </a:r>
              </a:p>
              <a:p>
                <a:endParaRPr lang="en-GB" b="1" dirty="0"/>
              </a:p>
              <a:p>
                <a:r>
                  <a:rPr lang="en-GB" dirty="0"/>
                  <a:t>To find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170&lt;</m:t>
                        </m:r>
                        <m:r>
                          <a:rPr lang="en-GB" b="0" i="1" smtClean="0">
                            <a:latin typeface="Cambria Math" panose="02040503050406030204" pitchFamily="18" charset="0"/>
                          </a:rPr>
                          <m:t>𝑋</m:t>
                        </m:r>
                        <m:r>
                          <a:rPr lang="en-GB" b="0" i="1" smtClean="0">
                            <a:latin typeface="Cambria Math" panose="02040503050406030204" pitchFamily="18" charset="0"/>
                          </a:rPr>
                          <m:t>&lt;190</m:t>
                        </m:r>
                      </m:e>
                    </m:d>
                  </m:oMath>
                </a14:m>
                <a:r>
                  <a:rPr lang="en-GB" dirty="0"/>
                  <a:t>, we could:</a:t>
                </a:r>
              </a:p>
              <a:p>
                <a:r>
                  <a:rPr lang="en-GB" b="1" dirty="0"/>
                  <a:t>find the area between these values.</a:t>
                </a:r>
              </a:p>
              <a:p>
                <a:endParaRPr lang="en-GB" b="1" dirty="0"/>
              </a:p>
              <a:p>
                <a:r>
                  <a:rPr lang="en-GB" dirty="0"/>
                  <a:t>Would we ever want to find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=200</m:t>
                        </m:r>
                      </m:e>
                    </m:d>
                  </m:oMath>
                </a14:m>
                <a:r>
                  <a:rPr lang="en-GB" dirty="0"/>
                  <a:t> say?</a:t>
                </a:r>
              </a:p>
              <a:p>
                <a:r>
                  <a:rPr lang="en-GB" sz="1600" b="1" dirty="0"/>
                  <a:t>Since height is continuous, the probability someone is ‘exactly’ 200cm is infinitesimally small. So not a ‘probability’ in the normal sense.</a:t>
                </a:r>
              </a:p>
              <a:p>
                <a:endParaRPr lang="en-GB"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4555868" y="728353"/>
                <a:ext cx="4586988" cy="4985980"/>
              </a:xfrm>
              <a:prstGeom prst="rect">
                <a:avLst/>
              </a:prstGeom>
              <a:blipFill rotWithShape="0">
                <a:blip r:embed="rId3"/>
                <a:stretch>
                  <a:fillRect l="-1062" t="-611" r="-664"/>
                </a:stretch>
              </a:blipFill>
            </p:spPr>
            <p:txBody>
              <a:bodyPr/>
              <a:lstStyle/>
              <a:p>
                <a:r>
                  <a:rPr lang="en-GB">
                    <a:noFill/>
                  </a:rPr>
                  <a:t> </a:t>
                </a:r>
              </a:p>
            </p:txBody>
          </p:sp>
        </mc:Fallback>
      </mc:AlternateContent>
      <p:grpSp>
        <p:nvGrpSpPr>
          <p:cNvPr id="19" name="Group 18"/>
          <p:cNvGrpSpPr/>
          <p:nvPr/>
        </p:nvGrpSpPr>
        <p:grpSpPr>
          <a:xfrm>
            <a:off x="0" y="0"/>
            <a:ext cx="9143074" cy="599127"/>
            <a:chOff x="0" y="13335"/>
            <a:chExt cx="9144218" cy="599127"/>
          </a:xfrm>
        </p:grpSpPr>
        <p:sp>
          <p:nvSpPr>
            <p:cNvPr id="2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Normal Distribution Q &amp; A</a:t>
              </a:r>
            </a:p>
          </p:txBody>
        </p:sp>
        <p:cxnSp>
          <p:nvCxnSpPr>
            <p:cNvPr id="21" name="Straight Connector 2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2" name="TextBox 21"/>
          <p:cNvSpPr txBox="1"/>
          <p:nvPr/>
        </p:nvSpPr>
        <p:spPr>
          <a:xfrm>
            <a:off x="3979804" y="800361"/>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Q1</a:t>
            </a:r>
          </a:p>
        </p:txBody>
      </p:sp>
      <p:sp>
        <p:nvSpPr>
          <p:cNvPr id="23" name="TextBox 22"/>
          <p:cNvSpPr txBox="1"/>
          <p:nvPr/>
        </p:nvSpPr>
        <p:spPr>
          <a:xfrm>
            <a:off x="3979804" y="1880481"/>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Q2</a:t>
            </a:r>
          </a:p>
        </p:txBody>
      </p:sp>
      <p:sp>
        <p:nvSpPr>
          <p:cNvPr id="24" name="TextBox 23"/>
          <p:cNvSpPr txBox="1"/>
          <p:nvPr/>
        </p:nvSpPr>
        <p:spPr>
          <a:xfrm>
            <a:off x="3979804" y="355876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Q3</a:t>
            </a:r>
          </a:p>
        </p:txBody>
      </p:sp>
      <p:sp>
        <p:nvSpPr>
          <p:cNvPr id="25" name="TextBox 24"/>
          <p:cNvSpPr txBox="1"/>
          <p:nvPr/>
        </p:nvSpPr>
        <p:spPr>
          <a:xfrm>
            <a:off x="2978581" y="5683347"/>
            <a:ext cx="936104" cy="369332"/>
          </a:xfrm>
          <a:prstGeom prst="rect">
            <a:avLst/>
          </a:prstGeom>
          <a:noFill/>
        </p:spPr>
        <p:txBody>
          <a:bodyPr wrap="square" rtlCol="0">
            <a:spAutoFit/>
          </a:bodyPr>
          <a:lstStyle/>
          <a:p>
            <a:r>
              <a:rPr lang="en-GB" dirty="0"/>
              <a:t>190cm</a:t>
            </a:r>
          </a:p>
        </p:txBody>
      </p:sp>
      <p:sp>
        <p:nvSpPr>
          <p:cNvPr id="26" name="TextBox 25"/>
          <p:cNvSpPr txBox="1"/>
          <p:nvPr/>
        </p:nvSpPr>
        <p:spPr>
          <a:xfrm>
            <a:off x="1322397" y="5683347"/>
            <a:ext cx="936104" cy="369332"/>
          </a:xfrm>
          <a:prstGeom prst="rect">
            <a:avLst/>
          </a:prstGeom>
          <a:noFill/>
        </p:spPr>
        <p:txBody>
          <a:bodyPr wrap="square" rtlCol="0">
            <a:spAutoFit/>
          </a:bodyPr>
          <a:lstStyle/>
          <a:p>
            <a:r>
              <a:rPr lang="en-GB" dirty="0"/>
              <a:t>170cm</a:t>
            </a:r>
          </a:p>
        </p:txBody>
      </p:sp>
      <p:cxnSp>
        <p:nvCxnSpPr>
          <p:cNvPr id="27" name="Straight Connector 26"/>
          <p:cNvCxnSpPr/>
          <p:nvPr/>
        </p:nvCxnSpPr>
        <p:spPr>
          <a:xfrm>
            <a:off x="1826453" y="5539331"/>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3266613" y="5539331"/>
            <a:ext cx="0" cy="216024"/>
          </a:xfrm>
          <a:prstGeom prst="line">
            <a:avLst/>
          </a:prstGeom>
        </p:spPr>
        <p:style>
          <a:lnRef idx="2">
            <a:schemeClr val="dk1"/>
          </a:lnRef>
          <a:fillRef idx="0">
            <a:schemeClr val="dk1"/>
          </a:fillRef>
          <a:effectRef idx="1">
            <a:schemeClr val="dk1"/>
          </a:effectRef>
          <a:fontRef idx="minor">
            <a:schemeClr val="tx1"/>
          </a:fontRef>
        </p:style>
      </p:cxnSp>
      <p:sp>
        <p:nvSpPr>
          <p:cNvPr id="29" name="Freeform 28"/>
          <p:cNvSpPr/>
          <p:nvPr/>
        </p:nvSpPr>
        <p:spPr>
          <a:xfrm>
            <a:off x="1814202" y="3354142"/>
            <a:ext cx="1463040" cy="2274073"/>
          </a:xfrm>
          <a:custGeom>
            <a:avLst/>
            <a:gdLst>
              <a:gd name="connsiteX0" fmla="*/ 15902 w 1463040"/>
              <a:gd name="connsiteY0" fmla="*/ 2274073 h 2274073"/>
              <a:gd name="connsiteX1" fmla="*/ 1463040 w 1463040"/>
              <a:gd name="connsiteY1" fmla="*/ 2266122 h 2274073"/>
              <a:gd name="connsiteX2" fmla="*/ 1463040 w 1463040"/>
              <a:gd name="connsiteY2" fmla="*/ 1693628 h 2274073"/>
              <a:gd name="connsiteX3" fmla="*/ 1264257 w 1463040"/>
              <a:gd name="connsiteY3" fmla="*/ 1534602 h 2274073"/>
              <a:gd name="connsiteX4" fmla="*/ 1168842 w 1463040"/>
              <a:gd name="connsiteY4" fmla="*/ 1367624 h 2274073"/>
              <a:gd name="connsiteX5" fmla="*/ 1065475 w 1463040"/>
              <a:gd name="connsiteY5" fmla="*/ 1184744 h 2274073"/>
              <a:gd name="connsiteX6" fmla="*/ 1009816 w 1463040"/>
              <a:gd name="connsiteY6" fmla="*/ 930302 h 2274073"/>
              <a:gd name="connsiteX7" fmla="*/ 946205 w 1463040"/>
              <a:gd name="connsiteY7" fmla="*/ 707666 h 2274073"/>
              <a:gd name="connsiteX8" fmla="*/ 882595 w 1463040"/>
              <a:gd name="connsiteY8" fmla="*/ 405516 h 2274073"/>
              <a:gd name="connsiteX9" fmla="*/ 858741 w 1463040"/>
              <a:gd name="connsiteY9" fmla="*/ 159026 h 2274073"/>
              <a:gd name="connsiteX10" fmla="*/ 818984 w 1463040"/>
              <a:gd name="connsiteY10" fmla="*/ 15902 h 2274073"/>
              <a:gd name="connsiteX11" fmla="*/ 763325 w 1463040"/>
              <a:gd name="connsiteY11" fmla="*/ 0 h 2274073"/>
              <a:gd name="connsiteX12" fmla="*/ 683812 w 1463040"/>
              <a:gd name="connsiteY12" fmla="*/ 0 h 2274073"/>
              <a:gd name="connsiteX13" fmla="*/ 636104 w 1463040"/>
              <a:gd name="connsiteY13" fmla="*/ 0 h 2274073"/>
              <a:gd name="connsiteX14" fmla="*/ 588396 w 1463040"/>
              <a:gd name="connsiteY14" fmla="*/ 55659 h 2274073"/>
              <a:gd name="connsiteX15" fmla="*/ 548640 w 1463040"/>
              <a:gd name="connsiteY15" fmla="*/ 230588 h 2274073"/>
              <a:gd name="connsiteX16" fmla="*/ 500932 w 1463040"/>
              <a:gd name="connsiteY16" fmla="*/ 500932 h 2274073"/>
              <a:gd name="connsiteX17" fmla="*/ 429370 w 1463040"/>
              <a:gd name="connsiteY17" fmla="*/ 882595 h 2274073"/>
              <a:gd name="connsiteX18" fmla="*/ 302149 w 1463040"/>
              <a:gd name="connsiteY18" fmla="*/ 1272208 h 2274073"/>
              <a:gd name="connsiteX19" fmla="*/ 230588 w 1463040"/>
              <a:gd name="connsiteY19" fmla="*/ 1415332 h 2274073"/>
              <a:gd name="connsiteX20" fmla="*/ 103367 w 1463040"/>
              <a:gd name="connsiteY20" fmla="*/ 1558455 h 2274073"/>
              <a:gd name="connsiteX21" fmla="*/ 0 w 1463040"/>
              <a:gd name="connsiteY21" fmla="*/ 1645920 h 2274073"/>
              <a:gd name="connsiteX22" fmla="*/ 15902 w 1463040"/>
              <a:gd name="connsiteY22" fmla="*/ 2274073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0" h="2274073">
                <a:moveTo>
                  <a:pt x="15902" y="2274073"/>
                </a:moveTo>
                <a:lnTo>
                  <a:pt x="1463040" y="2266122"/>
                </a:lnTo>
                <a:lnTo>
                  <a:pt x="1463040" y="1693628"/>
                </a:lnTo>
                <a:lnTo>
                  <a:pt x="1264257" y="1534602"/>
                </a:lnTo>
                <a:lnTo>
                  <a:pt x="1168842" y="1367624"/>
                </a:lnTo>
                <a:lnTo>
                  <a:pt x="1065475" y="1184744"/>
                </a:lnTo>
                <a:lnTo>
                  <a:pt x="1009816" y="930302"/>
                </a:lnTo>
                <a:lnTo>
                  <a:pt x="946205" y="707666"/>
                </a:lnTo>
                <a:lnTo>
                  <a:pt x="882595" y="405516"/>
                </a:lnTo>
                <a:lnTo>
                  <a:pt x="858741" y="159026"/>
                </a:lnTo>
                <a:lnTo>
                  <a:pt x="818984" y="15902"/>
                </a:lnTo>
                <a:lnTo>
                  <a:pt x="763325" y="0"/>
                </a:lnTo>
                <a:lnTo>
                  <a:pt x="683812" y="0"/>
                </a:lnTo>
                <a:lnTo>
                  <a:pt x="636104" y="0"/>
                </a:lnTo>
                <a:lnTo>
                  <a:pt x="588396" y="55659"/>
                </a:lnTo>
                <a:lnTo>
                  <a:pt x="548640" y="230588"/>
                </a:lnTo>
                <a:lnTo>
                  <a:pt x="500932" y="500932"/>
                </a:lnTo>
                <a:lnTo>
                  <a:pt x="429370" y="882595"/>
                </a:lnTo>
                <a:lnTo>
                  <a:pt x="302149" y="1272208"/>
                </a:lnTo>
                <a:lnTo>
                  <a:pt x="230588" y="1415332"/>
                </a:lnTo>
                <a:lnTo>
                  <a:pt x="103367" y="1558455"/>
                </a:lnTo>
                <a:lnTo>
                  <a:pt x="0" y="1645920"/>
                </a:lnTo>
                <a:lnTo>
                  <a:pt x="15902" y="2274073"/>
                </a:lnTo>
                <a:close/>
              </a:path>
            </a:pathLst>
          </a:cu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4627876" y="1304417"/>
            <a:ext cx="1224136"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4627876" y="2751637"/>
            <a:ext cx="440862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4627876" y="3824697"/>
            <a:ext cx="3600400"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1" name="Group 10"/>
          <p:cNvGrpSpPr/>
          <p:nvPr/>
        </p:nvGrpSpPr>
        <p:grpSpPr>
          <a:xfrm>
            <a:off x="1970469" y="2583316"/>
            <a:ext cx="576064" cy="3024336"/>
            <a:chOff x="395536" y="2492896"/>
            <a:chExt cx="576064" cy="3024336"/>
          </a:xfrm>
        </p:grpSpPr>
        <p:cxnSp>
          <p:nvCxnSpPr>
            <p:cNvPr id="4" name="Straight Arrow Connector 3"/>
            <p:cNvCxnSpPr/>
            <p:nvPr/>
          </p:nvCxnSpPr>
          <p:spPr>
            <a:xfrm flipV="1">
              <a:off x="971600" y="2492896"/>
              <a:ext cx="0" cy="30243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395536" y="257991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2579917"/>
                  <a:ext cx="576064" cy="369332"/>
                </a:xfrm>
                <a:prstGeom prst="rect">
                  <a:avLst/>
                </a:prstGeom>
                <a:blipFill>
                  <a:blip r:embed="rId4"/>
                  <a:stretch>
                    <a:fillRect l="-3158" b="-13115"/>
                  </a:stretch>
                </a:blipFill>
              </p:spPr>
              <p:txBody>
                <a:bodyPr/>
                <a:lstStyle/>
                <a:p>
                  <a:r>
                    <a:rPr lang="en-GB">
                      <a:noFill/>
                    </a:rPr>
                    <a:t> </a:t>
                  </a:r>
                </a:p>
              </p:txBody>
            </p:sp>
          </mc:Fallback>
        </mc:AlternateContent>
      </p:grpSp>
      <p:sp>
        <p:nvSpPr>
          <p:cNvPr id="33" name="TextBox 32"/>
          <p:cNvSpPr txBox="1"/>
          <p:nvPr/>
        </p:nvSpPr>
        <p:spPr>
          <a:xfrm>
            <a:off x="3979804" y="4432572"/>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Q4</a:t>
            </a:r>
          </a:p>
        </p:txBody>
      </p:sp>
      <p:sp>
        <p:nvSpPr>
          <p:cNvPr id="34" name="Rectangle 33"/>
          <p:cNvSpPr/>
          <p:nvPr/>
        </p:nvSpPr>
        <p:spPr>
          <a:xfrm>
            <a:off x="4614806" y="4642007"/>
            <a:ext cx="4417119" cy="7629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2" name="TextBox 11"/>
              <p:cNvSpPr txBox="1"/>
              <p:nvPr/>
            </p:nvSpPr>
            <p:spPr>
              <a:xfrm>
                <a:off x="866805" y="6132691"/>
                <a:ext cx="723411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Side Notes</a:t>
                </a:r>
                <a:r>
                  <a:rPr lang="en-GB" sz="1200" dirty="0"/>
                  <a:t>: You might therefore wonder what the </a:t>
                </a:r>
                <a14:m>
                  <m:oMath xmlns:m="http://schemas.openxmlformats.org/officeDocument/2006/math">
                    <m:r>
                      <a:rPr lang="en-GB" sz="1200" b="0" i="1" smtClean="0">
                        <a:latin typeface="Cambria Math" panose="02040503050406030204" pitchFamily="18" charset="0"/>
                      </a:rPr>
                      <m:t>𝑦</m:t>
                    </m:r>
                  </m:oMath>
                </a14:m>
                <a:r>
                  <a:rPr lang="en-GB" sz="1200" dirty="0"/>
                  <a:t>-axis actually is. It is </a:t>
                </a:r>
                <a:r>
                  <a:rPr lang="en-GB" sz="1200" b="1" dirty="0"/>
                  <a:t>probability density</a:t>
                </a:r>
                <a:r>
                  <a:rPr lang="en-GB" sz="1200" dirty="0"/>
                  <a:t>, i.e. “the probability per unit cm”. This is analogous to frequency density with histograms, where the </a:t>
                </a:r>
                <a14:m>
                  <m:oMath xmlns:m="http://schemas.openxmlformats.org/officeDocument/2006/math">
                    <m:r>
                      <a:rPr lang="en-GB" sz="1200" b="0" i="1" smtClean="0">
                        <a:latin typeface="Cambria Math" panose="02040503050406030204" pitchFamily="18" charset="0"/>
                      </a:rPr>
                      <m:t>𝑦</m:t>
                    </m:r>
                  </m:oMath>
                </a14:m>
                <a:r>
                  <a:rPr lang="en-GB" sz="1200" dirty="0"/>
                  <a:t>-value is frequency density area under the graph gives frequency. We use </a:t>
                </a:r>
                <a14:m>
                  <m:oMath xmlns:m="http://schemas.openxmlformats.org/officeDocument/2006/math">
                    <m:r>
                      <a:rPr lang="en-GB" sz="1200" b="0" i="1" smtClean="0">
                        <a:latin typeface="Cambria Math" panose="02040503050406030204" pitchFamily="18" charset="0"/>
                      </a:rPr>
                      <m:t>𝑓</m:t>
                    </m:r>
                    <m:r>
                      <a:rPr lang="en-GB" sz="1200" b="0" i="1" smtClean="0">
                        <a:latin typeface="Cambria Math" panose="02040503050406030204" pitchFamily="18" charset="0"/>
                      </a:rPr>
                      <m:t>(</m:t>
                    </m:r>
                    <m:r>
                      <a:rPr lang="en-GB" sz="1200" b="0" i="1" smtClean="0">
                        <a:latin typeface="Cambria Math" panose="02040503050406030204" pitchFamily="18" charset="0"/>
                      </a:rPr>
                      <m:t>𝑥</m:t>
                    </m:r>
                    <m:r>
                      <a:rPr lang="en-GB" sz="1200" b="0" i="1" smtClean="0">
                        <a:latin typeface="Cambria Math" panose="02040503050406030204" pitchFamily="18" charset="0"/>
                      </a:rPr>
                      <m:t>)</m:t>
                    </m:r>
                  </m:oMath>
                </a14:m>
                <a:r>
                  <a:rPr lang="en-GB" sz="1200" dirty="0"/>
                  <a:t> rather than </a:t>
                </a:r>
                <a14:m>
                  <m:oMath xmlns:m="http://schemas.openxmlformats.org/officeDocument/2006/math">
                    <m:r>
                      <a:rPr lang="en-GB" sz="1200" b="0" i="1" smtClean="0">
                        <a:latin typeface="Cambria Math" panose="02040503050406030204" pitchFamily="18" charset="0"/>
                      </a:rPr>
                      <m:t>𝑝</m:t>
                    </m:r>
                    <m:r>
                      <a:rPr lang="en-GB" sz="1200" b="0" i="1" smtClean="0">
                        <a:latin typeface="Cambria Math" panose="02040503050406030204" pitchFamily="18" charset="0"/>
                      </a:rPr>
                      <m:t>(</m:t>
                    </m:r>
                    <m:r>
                      <a:rPr lang="en-GB" sz="1200" b="0" i="1" smtClean="0">
                        <a:latin typeface="Cambria Math" panose="02040503050406030204" pitchFamily="18" charset="0"/>
                      </a:rPr>
                      <m:t>𝑥</m:t>
                    </m:r>
                    <m:r>
                      <a:rPr lang="en-GB" sz="1200" b="0" i="1" smtClean="0">
                        <a:latin typeface="Cambria Math" panose="02040503050406030204" pitchFamily="18" charset="0"/>
                      </a:rPr>
                      <m:t>)</m:t>
                    </m:r>
                  </m:oMath>
                </a14:m>
                <a:r>
                  <a:rPr lang="en-GB" sz="1200" dirty="0"/>
                  <a:t>, to indicate probability density.</a:t>
                </a:r>
              </a:p>
            </p:txBody>
          </p:sp>
        </mc:Choice>
        <mc:Fallback xmlns="">
          <p:sp>
            <p:nvSpPr>
              <p:cNvPr id="12" name="TextBox 11"/>
              <p:cNvSpPr txBox="1">
                <a:spLocks noRot="1" noChangeAspect="1" noMove="1" noResize="1" noEditPoints="1" noAdjustHandles="1" noChangeArrowheads="1" noChangeShapeType="1" noTextEdit="1"/>
              </p:cNvSpPr>
              <p:nvPr/>
            </p:nvSpPr>
            <p:spPr>
              <a:xfrm>
                <a:off x="866805" y="6132691"/>
                <a:ext cx="7234110" cy="646331"/>
              </a:xfrm>
              <a:prstGeom prst="rect">
                <a:avLst/>
              </a:prstGeom>
              <a:blipFill>
                <a:blip r:embed="rId5"/>
                <a:stretch>
                  <a:fillRect b="-4545"/>
                </a:stretch>
              </a:blipFill>
            </p:spPr>
            <p:txBody>
              <a:bodyPr/>
              <a:lstStyle/>
              <a:p>
                <a:r>
                  <a:rPr lang="en-GB">
                    <a:noFill/>
                  </a:rPr>
                  <a:t> </a:t>
                </a:r>
              </a:p>
            </p:txBody>
          </p:sp>
        </mc:Fallback>
      </mc:AlternateContent>
    </p:spTree>
    <p:extLst>
      <p:ext uri="{BB962C8B-B14F-4D97-AF65-F5344CB8AC3E}">
        <p14:creationId xmlns:p14="http://schemas.microsoft.com/office/powerpoint/2010/main" val="3061121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3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2"/>
                                        </p:tgtEl>
                                      </p:cBhvr>
                                    </p:animEffect>
                                    <p:set>
                                      <p:cBhvr>
                                        <p:cTn id="19" dur="1" fill="hold">
                                          <p:stCondLst>
                                            <p:cond delay="499"/>
                                          </p:stCondLst>
                                        </p:cTn>
                                        <p:tgtEl>
                                          <p:spTgt spid="32"/>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childTnLst>
                          </p:cTn>
                        </p:par>
                      </p:childTnLst>
                    </p:cTn>
                  </p:par>
                </p:childTnLst>
              </p:cTn>
              <p:nextCondLst>
                <p:cond evt="onClick" delay="0">
                  <p:tgtEl>
                    <p:spTgt spid="32"/>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nextCondLst>
                <p:cond evt="onClick" delay="0">
                  <p:tgtEl>
                    <p:spTgt spid="34"/>
                  </p:tgtEl>
                </p:cond>
              </p:nextCondLst>
            </p:seq>
          </p:childTnLst>
        </p:cTn>
      </p:par>
    </p:tnLst>
    <p:bldLst>
      <p:bldP spid="29" grpId="0" animBg="1"/>
      <p:bldP spid="30" grpId="0" animBg="1"/>
      <p:bldP spid="31" grpId="0" animBg="1"/>
      <p:bldP spid="32" grpId="0" animBg="1"/>
      <p:bldP spid="34"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41E65C7A-8BC6-4DCC-8862-A2FB3241F284}"/>
              </a:ext>
            </a:extLst>
          </p:cNvPr>
          <p:cNvCxnSpPr/>
          <p:nvPr/>
        </p:nvCxnSpPr>
        <p:spPr>
          <a:xfrm>
            <a:off x="352261" y="4036539"/>
            <a:ext cx="540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8450B4B-F88F-4C30-B3A4-96A29089112C}"/>
                  </a:ext>
                </a:extLst>
              </p:cNvPr>
              <p:cNvSpPr txBox="1"/>
              <p:nvPr/>
            </p:nvSpPr>
            <p:spPr>
              <a:xfrm>
                <a:off x="4825646" y="4108547"/>
                <a:ext cx="1800200" cy="338554"/>
              </a:xfrm>
              <a:prstGeom prst="rect">
                <a:avLst/>
              </a:prstGeom>
              <a:noFill/>
            </p:spPr>
            <p:txBody>
              <a:bodyPr wrap="square" rtlCol="0">
                <a:spAutoFit/>
              </a:bodyPr>
              <a:lstStyle/>
              <a:p>
                <a:r>
                  <a:rPr lang="en-GB" sz="1600" dirty="0"/>
                  <a:t>Height in cm (</a:t>
                </a:r>
                <a14:m>
                  <m:oMath xmlns:m="http://schemas.openxmlformats.org/officeDocument/2006/math">
                    <m:r>
                      <a:rPr lang="en-GB" sz="1600" i="1" dirty="0" smtClean="0">
                        <a:latin typeface="Cambria Math" panose="02040503050406030204" pitchFamily="18" charset="0"/>
                      </a:rPr>
                      <m:t>𝑥</m:t>
                    </m:r>
                  </m:oMath>
                </a14:m>
                <a:r>
                  <a:rPr lang="en-GB" sz="1600" dirty="0"/>
                  <a:t>)</a:t>
                </a:r>
              </a:p>
            </p:txBody>
          </p:sp>
        </mc:Choice>
        <mc:Fallback xmlns="">
          <p:sp>
            <p:nvSpPr>
              <p:cNvPr id="3" name="TextBox 2">
                <a:extLst>
                  <a:ext uri="{FF2B5EF4-FFF2-40B4-BE49-F238E27FC236}">
                    <a16:creationId xmlns:a16="http://schemas.microsoft.com/office/drawing/2014/main" id="{68450B4B-F88F-4C30-B3A4-96A29089112C}"/>
                  </a:ext>
                </a:extLst>
              </p:cNvPr>
              <p:cNvSpPr txBox="1">
                <a:spLocks noRot="1" noChangeAspect="1" noMove="1" noResize="1" noEditPoints="1" noAdjustHandles="1" noChangeArrowheads="1" noChangeShapeType="1" noTextEdit="1"/>
              </p:cNvSpPr>
              <p:nvPr/>
            </p:nvSpPr>
            <p:spPr>
              <a:xfrm>
                <a:off x="4825646" y="4108547"/>
                <a:ext cx="1800200" cy="338554"/>
              </a:xfrm>
              <a:prstGeom prst="rect">
                <a:avLst/>
              </a:prstGeom>
              <a:blipFill>
                <a:blip r:embed="rId2"/>
                <a:stretch>
                  <a:fillRect l="-2034" t="-5357" b="-21429"/>
                </a:stretch>
              </a:blipFill>
            </p:spPr>
            <p:txBody>
              <a:bodyPr/>
              <a:lstStyle/>
              <a:p>
                <a:r>
                  <a:rPr lang="en-GB">
                    <a:noFill/>
                  </a:rPr>
                  <a:t> </a:t>
                </a:r>
              </a:p>
            </p:txBody>
          </p:sp>
        </mc:Fallback>
      </mc:AlternateContent>
      <p:cxnSp>
        <p:nvCxnSpPr>
          <p:cNvPr id="5" name="Straight Connector 4">
            <a:extLst>
              <a:ext uri="{FF2B5EF4-FFF2-40B4-BE49-F238E27FC236}">
                <a16:creationId xmlns:a16="http://schemas.microsoft.com/office/drawing/2014/main" id="{86F9B377-A497-4E25-A031-E3A9D0578699}"/>
              </a:ext>
            </a:extLst>
          </p:cNvPr>
          <p:cNvCxnSpPr/>
          <p:nvPr/>
        </p:nvCxnSpPr>
        <p:spPr>
          <a:xfrm>
            <a:off x="2800533" y="3964531"/>
            <a:ext cx="0" cy="216024"/>
          </a:xfrm>
          <a:prstGeom prst="line">
            <a:avLst/>
          </a:prstGeom>
        </p:spPr>
        <p:style>
          <a:lnRef idx="2">
            <a:schemeClr val="dk1"/>
          </a:lnRef>
          <a:fillRef idx="0">
            <a:schemeClr val="dk1"/>
          </a:fillRef>
          <a:effectRef idx="1">
            <a:schemeClr val="dk1"/>
          </a:effectRef>
          <a:fontRef idx="minor">
            <a:schemeClr val="tx1"/>
          </a:fontRef>
        </p:style>
      </p:cxnSp>
      <p:grpSp>
        <p:nvGrpSpPr>
          <p:cNvPr id="15" name="Group 14">
            <a:extLst>
              <a:ext uri="{FF2B5EF4-FFF2-40B4-BE49-F238E27FC236}">
                <a16:creationId xmlns:a16="http://schemas.microsoft.com/office/drawing/2014/main" id="{3889C970-6452-40D7-A0C1-CA2AFB4E37EA}"/>
              </a:ext>
            </a:extLst>
          </p:cNvPr>
          <p:cNvGrpSpPr/>
          <p:nvPr/>
        </p:nvGrpSpPr>
        <p:grpSpPr>
          <a:xfrm>
            <a:off x="2224469" y="1008516"/>
            <a:ext cx="576064" cy="3024336"/>
            <a:chOff x="395536" y="2492896"/>
            <a:chExt cx="576064" cy="3024336"/>
          </a:xfrm>
        </p:grpSpPr>
        <p:cxnSp>
          <p:nvCxnSpPr>
            <p:cNvPr id="16" name="Straight Arrow Connector 15">
              <a:extLst>
                <a:ext uri="{FF2B5EF4-FFF2-40B4-BE49-F238E27FC236}">
                  <a16:creationId xmlns:a16="http://schemas.microsoft.com/office/drawing/2014/main" id="{1B7C9A86-857D-4050-A256-90239134933C}"/>
                </a:ext>
              </a:extLst>
            </p:cNvPr>
            <p:cNvCxnSpPr/>
            <p:nvPr/>
          </p:nvCxnSpPr>
          <p:spPr>
            <a:xfrm flipV="1">
              <a:off x="971600" y="2492896"/>
              <a:ext cx="0" cy="30243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00334E5-FC3E-4434-A2A2-94AAC6F8DFB3}"/>
                    </a:ext>
                  </a:extLst>
                </p:cNvPr>
                <p:cNvSpPr txBox="1"/>
                <p:nvPr/>
              </p:nvSpPr>
              <p:spPr>
                <a:xfrm>
                  <a:off x="395536" y="257991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17" name="TextBox 16">
                  <a:extLst>
                    <a:ext uri="{FF2B5EF4-FFF2-40B4-BE49-F238E27FC236}">
                      <a16:creationId xmlns:a16="http://schemas.microsoft.com/office/drawing/2014/main" id="{700334E5-FC3E-4434-A2A2-94AAC6F8DFB3}"/>
                    </a:ext>
                  </a:extLst>
                </p:cNvPr>
                <p:cNvSpPr txBox="1">
                  <a:spLocks noRot="1" noChangeAspect="1" noMove="1" noResize="1" noEditPoints="1" noAdjustHandles="1" noChangeArrowheads="1" noChangeShapeType="1" noTextEdit="1"/>
                </p:cNvSpPr>
                <p:nvPr/>
              </p:nvSpPr>
              <p:spPr>
                <a:xfrm>
                  <a:off x="395536" y="2579917"/>
                  <a:ext cx="576064" cy="369332"/>
                </a:xfrm>
                <a:prstGeom prst="rect">
                  <a:avLst/>
                </a:prstGeom>
                <a:blipFill>
                  <a:blip r:embed="rId3"/>
                  <a:stretch>
                    <a:fillRect l="-3191" b="-13333"/>
                  </a:stretch>
                </a:blipFill>
              </p:spPr>
              <p:txBody>
                <a:bodyPr/>
                <a:lstStyle/>
                <a:p>
                  <a:r>
                    <a:rPr lang="en-GB">
                      <a:noFill/>
                    </a:rPr>
                    <a:t> </a:t>
                  </a:r>
                </a:p>
              </p:txBody>
            </p:sp>
          </mc:Fallback>
        </mc:AlternateContent>
      </p:grpSp>
      <p:grpSp>
        <p:nvGrpSpPr>
          <p:cNvPr id="19" name="Group 18">
            <a:extLst>
              <a:ext uri="{FF2B5EF4-FFF2-40B4-BE49-F238E27FC236}">
                <a16:creationId xmlns:a16="http://schemas.microsoft.com/office/drawing/2014/main" id="{6FA25408-C87D-4C93-B035-8A9F5EDC6768}"/>
              </a:ext>
            </a:extLst>
          </p:cNvPr>
          <p:cNvGrpSpPr/>
          <p:nvPr/>
        </p:nvGrpSpPr>
        <p:grpSpPr>
          <a:xfrm>
            <a:off x="0" y="0"/>
            <a:ext cx="9143074" cy="599127"/>
            <a:chOff x="0" y="13335"/>
            <a:chExt cx="9144218" cy="599127"/>
          </a:xfrm>
        </p:grpSpPr>
        <p:sp>
          <p:nvSpPr>
            <p:cNvPr id="20" name="TextBox 32">
              <a:extLst>
                <a:ext uri="{FF2B5EF4-FFF2-40B4-BE49-F238E27FC236}">
                  <a16:creationId xmlns:a16="http://schemas.microsoft.com/office/drawing/2014/main" id="{BDC4D52E-2761-4924-95C6-6432EE6497C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Facts</a:t>
              </a:r>
            </a:p>
          </p:txBody>
        </p:sp>
        <p:cxnSp>
          <p:nvCxnSpPr>
            <p:cNvPr id="21" name="Straight Connector 20">
              <a:extLst>
                <a:ext uri="{FF2B5EF4-FFF2-40B4-BE49-F238E27FC236}">
                  <a16:creationId xmlns:a16="http://schemas.microsoft.com/office/drawing/2014/main" id="{0D47A6D6-D689-4AA5-AC32-34DACDE7B6F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2" name="Freeform: Shape 21">
            <a:extLst>
              <a:ext uri="{FF2B5EF4-FFF2-40B4-BE49-F238E27FC236}">
                <a16:creationId xmlns:a16="http://schemas.microsoft.com/office/drawing/2014/main" id="{30779147-5390-480E-A08A-7A3348C363D8}"/>
              </a:ext>
            </a:extLst>
          </p:cNvPr>
          <p:cNvSpPr/>
          <p:nvPr/>
        </p:nvSpPr>
        <p:spPr>
          <a:xfrm>
            <a:off x="419100" y="2209661"/>
            <a:ext cx="4838700" cy="1778139"/>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a:extLst>
              <a:ext uri="{FF2B5EF4-FFF2-40B4-BE49-F238E27FC236}">
                <a16:creationId xmlns:a16="http://schemas.microsoft.com/office/drawing/2014/main" id="{9ED1FD8F-0F30-4407-BCB8-FDBC3C2D59CE}"/>
              </a:ext>
            </a:extLst>
          </p:cNvPr>
          <p:cNvCxnSpPr/>
          <p:nvPr/>
        </p:nvCxnSpPr>
        <p:spPr>
          <a:xfrm>
            <a:off x="3203848" y="2636912"/>
            <a:ext cx="0" cy="139594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D074B40-6538-4F70-8DE9-7A0EBF911871}"/>
              </a:ext>
            </a:extLst>
          </p:cNvPr>
          <p:cNvCxnSpPr/>
          <p:nvPr/>
        </p:nvCxnSpPr>
        <p:spPr>
          <a:xfrm>
            <a:off x="2291556" y="2636912"/>
            <a:ext cx="0" cy="139594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42" name="Oval 41">
            <a:extLst>
              <a:ext uri="{FF2B5EF4-FFF2-40B4-BE49-F238E27FC236}">
                <a16:creationId xmlns:a16="http://schemas.microsoft.com/office/drawing/2014/main" id="{98AAD5DA-3B1E-4E3B-AE01-D801D1BC335B}"/>
              </a:ext>
            </a:extLst>
          </p:cNvPr>
          <p:cNvSpPr/>
          <p:nvPr/>
        </p:nvSpPr>
        <p:spPr>
          <a:xfrm>
            <a:off x="3159398" y="2587625"/>
            <a:ext cx="79102" cy="842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160096E-56F5-48A2-8E62-9D19DADD41F3}"/>
              </a:ext>
            </a:extLst>
          </p:cNvPr>
          <p:cNvSpPr/>
          <p:nvPr/>
        </p:nvSpPr>
        <p:spPr>
          <a:xfrm>
            <a:off x="2252005" y="2582633"/>
            <a:ext cx="79102" cy="842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B3F6592-32A3-43E6-BA20-C83DDB08FDB9}"/>
                  </a:ext>
                </a:extLst>
              </p:cNvPr>
              <p:cNvSpPr txBox="1"/>
              <p:nvPr/>
            </p:nvSpPr>
            <p:spPr>
              <a:xfrm>
                <a:off x="2902223" y="4032347"/>
                <a:ext cx="8411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𝜎</m:t>
                      </m:r>
                    </m:oMath>
                  </m:oMathPara>
                </a14:m>
                <a:endParaRPr lang="en-GB" dirty="0"/>
              </a:p>
            </p:txBody>
          </p:sp>
        </mc:Choice>
        <mc:Fallback xmlns="">
          <p:sp>
            <p:nvSpPr>
              <p:cNvPr id="44" name="TextBox 43">
                <a:extLst>
                  <a:ext uri="{FF2B5EF4-FFF2-40B4-BE49-F238E27FC236}">
                    <a16:creationId xmlns:a16="http://schemas.microsoft.com/office/drawing/2014/main" id="{DB3F6592-32A3-43E6-BA20-C83DDB08FDB9}"/>
                  </a:ext>
                </a:extLst>
              </p:cNvPr>
              <p:cNvSpPr txBox="1">
                <a:spLocks noRot="1" noChangeAspect="1" noMove="1" noResize="1" noEditPoints="1" noAdjustHandles="1" noChangeArrowheads="1" noChangeShapeType="1" noTextEdit="1"/>
              </p:cNvSpPr>
              <p:nvPr/>
            </p:nvSpPr>
            <p:spPr>
              <a:xfrm>
                <a:off x="2902223" y="4032347"/>
                <a:ext cx="841102" cy="369332"/>
              </a:xfrm>
              <a:prstGeom prst="rect">
                <a:avLst/>
              </a:prstGeom>
              <a:blipFill>
                <a:blip r:embed="rId4"/>
                <a:stretch>
                  <a:fillRect b="-32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5D823C7-5338-4488-9001-4D033D16F387}"/>
                  </a:ext>
                </a:extLst>
              </p:cNvPr>
              <p:cNvSpPr txBox="1"/>
              <p:nvPr/>
            </p:nvSpPr>
            <p:spPr>
              <a:xfrm>
                <a:off x="1776249" y="4002094"/>
                <a:ext cx="8411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𝜎</m:t>
                      </m:r>
                    </m:oMath>
                  </m:oMathPara>
                </a14:m>
                <a:endParaRPr lang="en-GB" dirty="0"/>
              </a:p>
            </p:txBody>
          </p:sp>
        </mc:Choice>
        <mc:Fallback xmlns="">
          <p:sp>
            <p:nvSpPr>
              <p:cNvPr id="45" name="TextBox 44">
                <a:extLst>
                  <a:ext uri="{FF2B5EF4-FFF2-40B4-BE49-F238E27FC236}">
                    <a16:creationId xmlns:a16="http://schemas.microsoft.com/office/drawing/2014/main" id="{25D823C7-5338-4488-9001-4D033D16F387}"/>
                  </a:ext>
                </a:extLst>
              </p:cNvPr>
              <p:cNvSpPr txBox="1">
                <a:spLocks noRot="1" noChangeAspect="1" noMove="1" noResize="1" noEditPoints="1" noAdjustHandles="1" noChangeArrowheads="1" noChangeShapeType="1" noTextEdit="1"/>
              </p:cNvSpPr>
              <p:nvPr/>
            </p:nvSpPr>
            <p:spPr>
              <a:xfrm>
                <a:off x="1776249" y="4002094"/>
                <a:ext cx="841102" cy="369332"/>
              </a:xfrm>
              <a:prstGeom prst="rect">
                <a:avLst/>
              </a:prstGeom>
              <a:blipFill>
                <a:blip r:embed="rId5"/>
                <a:stretch>
                  <a:fillRect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732C79A-E4F5-4BA1-9698-4B731A0808B8}"/>
                  </a:ext>
                </a:extLst>
              </p:cNvPr>
              <p:cNvSpPr txBox="1"/>
              <p:nvPr/>
            </p:nvSpPr>
            <p:spPr>
              <a:xfrm>
                <a:off x="3674120" y="968537"/>
                <a:ext cx="4562152" cy="1077218"/>
              </a:xfrm>
              <a:prstGeom prst="rect">
                <a:avLst/>
              </a:prstGeom>
              <a:noFill/>
            </p:spPr>
            <p:txBody>
              <a:bodyPr wrap="square" rtlCol="0">
                <a:spAutoFit/>
              </a:bodyPr>
              <a:lstStyle/>
              <a:p>
                <a:r>
                  <a:rPr lang="en-GB" dirty="0"/>
                  <a:t>The curve has points of inflection one standard deviation from the mean, i.e.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𝜎</m:t>
                    </m:r>
                  </m:oMath>
                </a14:m>
                <a:r>
                  <a:rPr lang="en-GB" dirty="0"/>
                  <a:t> </a:t>
                </a:r>
              </a:p>
              <a:p>
                <a:r>
                  <a:rPr lang="en-GB" sz="1400" dirty="0"/>
                  <a:t>(recall from Pure Year 2 that this is where the curve changes concavity, and where the gradient is not changing)</a:t>
                </a:r>
                <a:endParaRPr lang="en-GB" dirty="0"/>
              </a:p>
            </p:txBody>
          </p:sp>
        </mc:Choice>
        <mc:Fallback xmlns="">
          <p:sp>
            <p:nvSpPr>
              <p:cNvPr id="46" name="TextBox 45">
                <a:extLst>
                  <a:ext uri="{FF2B5EF4-FFF2-40B4-BE49-F238E27FC236}">
                    <a16:creationId xmlns:a16="http://schemas.microsoft.com/office/drawing/2014/main" id="{5732C79A-E4F5-4BA1-9698-4B731A0808B8}"/>
                  </a:ext>
                </a:extLst>
              </p:cNvPr>
              <p:cNvSpPr txBox="1">
                <a:spLocks noRot="1" noChangeAspect="1" noMove="1" noResize="1" noEditPoints="1" noAdjustHandles="1" noChangeArrowheads="1" noChangeShapeType="1" noTextEdit="1"/>
              </p:cNvSpPr>
              <p:nvPr/>
            </p:nvSpPr>
            <p:spPr>
              <a:xfrm>
                <a:off x="3674120" y="968537"/>
                <a:ext cx="4562152" cy="1077218"/>
              </a:xfrm>
              <a:prstGeom prst="rect">
                <a:avLst/>
              </a:prstGeom>
              <a:blipFill>
                <a:blip r:embed="rId6"/>
                <a:stretch>
                  <a:fillRect l="-1203" t="-3390" r="-1872" b="-4520"/>
                </a:stretch>
              </a:blipFill>
            </p:spPr>
            <p:txBody>
              <a:bodyPr/>
              <a:lstStyle/>
              <a:p>
                <a:r>
                  <a:rPr lang="en-GB">
                    <a:noFill/>
                  </a:rPr>
                  <a:t> </a:t>
                </a:r>
              </a:p>
            </p:txBody>
          </p:sp>
        </mc:Fallback>
      </mc:AlternateContent>
      <p:sp>
        <p:nvSpPr>
          <p:cNvPr id="47" name="TextBox 46">
            <a:extLst>
              <a:ext uri="{FF2B5EF4-FFF2-40B4-BE49-F238E27FC236}">
                <a16:creationId xmlns:a16="http://schemas.microsoft.com/office/drawing/2014/main" id="{B471091C-096C-4940-9A64-7613D1D51569}"/>
              </a:ext>
            </a:extLst>
          </p:cNvPr>
          <p:cNvSpPr txBox="1"/>
          <p:nvPr/>
        </p:nvSpPr>
        <p:spPr>
          <a:xfrm>
            <a:off x="4289330" y="2405610"/>
            <a:ext cx="4270470" cy="646331"/>
          </a:xfrm>
          <a:prstGeom prst="rect">
            <a:avLst/>
          </a:prstGeom>
          <a:noFill/>
        </p:spPr>
        <p:txBody>
          <a:bodyPr wrap="square" rtlCol="0">
            <a:spAutoFit/>
          </a:bodyPr>
          <a:lstStyle/>
          <a:p>
            <a:r>
              <a:rPr lang="en-GB" dirty="0"/>
              <a:t>The Normal Distribution is symmetrical, i.e. mean = mode = median</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7A57D9E-F8CE-4D4B-988A-949585692006}"/>
                  </a:ext>
                </a:extLst>
              </p:cNvPr>
              <p:cNvSpPr txBox="1"/>
              <p:nvPr/>
            </p:nvSpPr>
            <p:spPr>
              <a:xfrm>
                <a:off x="488142" y="5060678"/>
                <a:ext cx="8116306" cy="1661993"/>
              </a:xfrm>
              <a:prstGeom prst="rect">
                <a:avLst/>
              </a:prstGeom>
              <a:noFill/>
            </p:spPr>
            <p:txBody>
              <a:bodyPr wrap="square" rtlCol="0">
                <a:spAutoFit/>
              </a:bodyPr>
              <a:lstStyle/>
              <a:p>
                <a:r>
                  <a:rPr lang="en-GB" b="1" dirty="0"/>
                  <a:t>Just For Your </a:t>
                </a:r>
                <a:r>
                  <a:rPr lang="en-GB" b="1" dirty="0" err="1"/>
                  <a:t>Interest</a:t>
                </a:r>
                <a:r>
                  <a:rPr lang="en-GB" b="1" baseline="30000" dirty="0" err="1"/>
                  <a:t>TM</a:t>
                </a:r>
                <a:r>
                  <a:rPr lang="en-GB" b="1" dirty="0"/>
                  <a:t>: </a:t>
                </a:r>
                <a:r>
                  <a:rPr lang="en-GB" dirty="0"/>
                  <a:t>The distribution, with a given mean </a:t>
                </a:r>
                <a14:m>
                  <m:oMath xmlns:m="http://schemas.openxmlformats.org/officeDocument/2006/math">
                    <m:r>
                      <a:rPr lang="en-GB" b="0" i="1" smtClean="0">
                        <a:latin typeface="Cambria Math" panose="02040503050406030204" pitchFamily="18" charset="0"/>
                      </a:rPr>
                      <m:t>𝜇</m:t>
                    </m:r>
                  </m:oMath>
                </a14:m>
                <a:r>
                  <a:rPr lang="en-GB" dirty="0"/>
                  <a:t> and given standard deviation </a:t>
                </a:r>
                <a14:m>
                  <m:oMath xmlns:m="http://schemas.openxmlformats.org/officeDocument/2006/math">
                    <m:r>
                      <a:rPr lang="en-GB" b="0" i="1" smtClean="0">
                        <a:latin typeface="Cambria Math" panose="02040503050406030204" pitchFamily="18" charset="0"/>
                      </a:rPr>
                      <m:t>𝜎</m:t>
                    </m:r>
                  </m:oMath>
                </a14:m>
                <a:r>
                  <a:rPr lang="en-GB" dirty="0"/>
                  <a:t>, that ‘</a:t>
                </a:r>
                <a:r>
                  <a:rPr lang="en-GB" b="1" dirty="0"/>
                  <a:t>assumes the least</a:t>
                </a:r>
                <a:r>
                  <a:rPr lang="en-GB" dirty="0"/>
                  <a:t>’ (i.e. has the </a:t>
                </a:r>
                <a:r>
                  <a:rPr lang="en-GB" b="1" dirty="0"/>
                  <a:t>maximum possible ‘entropy</a:t>
                </a:r>
                <a:r>
                  <a:rPr lang="en-GB" dirty="0"/>
                  <a:t>’) is… the Normal Distribution!</a:t>
                </a:r>
              </a:p>
              <a:p>
                <a:r>
                  <a:rPr lang="en-GB" sz="1200" dirty="0"/>
                  <a:t>Difficult Proof: </a:t>
                </a:r>
                <a:r>
                  <a:rPr lang="en-GB" sz="1200" dirty="0">
                    <a:hlinkClick r:id="rId7"/>
                  </a:rPr>
                  <a:t>https://en.wikipedia.org/wiki/Differential_entropy#Maximization_in_the_normal_distribution</a:t>
                </a:r>
                <a:endParaRPr lang="en-GB" sz="1200" dirty="0"/>
              </a:p>
              <a:p>
                <a:r>
                  <a:rPr lang="en-GB" sz="1200" dirty="0"/>
                  <a:t>Extra Context: This is important in something called </a:t>
                </a:r>
                <a:r>
                  <a:rPr lang="en-GB" sz="1200" i="1" dirty="0"/>
                  <a:t>Bayesian Statistics</a:t>
                </a:r>
                <a:r>
                  <a:rPr lang="en-GB" sz="1200" dirty="0"/>
                  <a:t>. We often have to choose a suitable distribution for the ‘prior’ in the model (i.e. some ‘hidden’ variable). When making inferences based on observed data, we want to assume </a:t>
                </a:r>
                <a:r>
                  <a:rPr lang="en-GB" sz="1200" i="1" dirty="0"/>
                  <a:t>as little as possible</a:t>
                </a:r>
                <a:r>
                  <a:rPr lang="en-GB" sz="1200" dirty="0"/>
                  <a:t> about any hidden variable, so using a Normal distribution therefore is the most mathematically appropriate choice.  </a:t>
                </a:r>
              </a:p>
            </p:txBody>
          </p:sp>
        </mc:Choice>
        <mc:Fallback xmlns="">
          <p:sp>
            <p:nvSpPr>
              <p:cNvPr id="48" name="TextBox 47">
                <a:extLst>
                  <a:ext uri="{FF2B5EF4-FFF2-40B4-BE49-F238E27FC236}">
                    <a16:creationId xmlns:a16="http://schemas.microsoft.com/office/drawing/2014/main" id="{A7A57D9E-F8CE-4D4B-988A-949585692006}"/>
                  </a:ext>
                </a:extLst>
              </p:cNvPr>
              <p:cNvSpPr txBox="1">
                <a:spLocks noRot="1" noChangeAspect="1" noMove="1" noResize="1" noEditPoints="1" noAdjustHandles="1" noChangeArrowheads="1" noChangeShapeType="1" noTextEdit="1"/>
              </p:cNvSpPr>
              <p:nvPr/>
            </p:nvSpPr>
            <p:spPr>
              <a:xfrm>
                <a:off x="488142" y="5060678"/>
                <a:ext cx="8116306" cy="1661993"/>
              </a:xfrm>
              <a:prstGeom prst="rect">
                <a:avLst/>
              </a:prstGeom>
              <a:blipFill>
                <a:blip r:embed="rId8"/>
                <a:stretch>
                  <a:fillRect l="-601" t="-1832" b="-1832"/>
                </a:stretch>
              </a:blipFill>
            </p:spPr>
            <p:txBody>
              <a:bodyPr/>
              <a:lstStyle/>
              <a:p>
                <a:r>
                  <a:rPr lang="en-GB">
                    <a:noFill/>
                  </a:rPr>
                  <a:t> </a:t>
                </a:r>
              </a:p>
            </p:txBody>
          </p:sp>
        </mc:Fallback>
      </mc:AlternateContent>
    </p:spTree>
    <p:extLst>
      <p:ext uri="{BB962C8B-B14F-4D97-AF65-F5344CB8AC3E}">
        <p14:creationId xmlns:p14="http://schemas.microsoft.com/office/powerpoint/2010/main" val="15251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5" grpId="0"/>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71B94E-3D08-4988-9C9A-B46D4BCB951E}"/>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F6842BA-16E7-423B-B2B4-5D77BA3D809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The 68-95-99.7 rule</a:t>
              </a:r>
            </a:p>
          </p:txBody>
        </p:sp>
        <p:cxnSp>
          <p:nvCxnSpPr>
            <p:cNvPr id="4" name="Straight Connector 3">
              <a:extLst>
                <a:ext uri="{FF2B5EF4-FFF2-40B4-BE49-F238E27FC236}">
                  <a16:creationId xmlns:a16="http://schemas.microsoft.com/office/drawing/2014/main" id="{6A8C9E56-C43F-4A1B-B1C5-5AAAE077074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026" name="Picture 2" descr="https://upload.wikimedia.org/wikipedia/commons/thumb/2/22/Empirical_rule_histogram.svg/450px-Empirical_rule_histogram.svg.png">
            <a:extLst>
              <a:ext uri="{FF2B5EF4-FFF2-40B4-BE49-F238E27FC236}">
                <a16:creationId xmlns:a16="http://schemas.microsoft.com/office/drawing/2014/main" id="{827B9750-4077-40F8-AEDE-49F6D466C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836712"/>
            <a:ext cx="4901718" cy="48581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C2376F-3E42-48D1-967D-4DD5503C7D86}"/>
              </a:ext>
            </a:extLst>
          </p:cNvPr>
          <p:cNvSpPr txBox="1"/>
          <p:nvPr/>
        </p:nvSpPr>
        <p:spPr>
          <a:xfrm>
            <a:off x="251520" y="5694859"/>
            <a:ext cx="4519388" cy="861774"/>
          </a:xfrm>
          <a:prstGeom prst="rect">
            <a:avLst/>
          </a:prstGeom>
          <a:noFill/>
        </p:spPr>
        <p:txBody>
          <a:bodyPr wrap="square" rtlCol="0">
            <a:spAutoFit/>
          </a:bodyPr>
          <a:lstStyle/>
          <a:p>
            <a:r>
              <a:rPr lang="en-GB" b="1" dirty="0"/>
              <a:t>The histogram above is for a quantity which is approximately normally distributed.</a:t>
            </a:r>
          </a:p>
          <a:p>
            <a:r>
              <a:rPr lang="en-GB" sz="1400" dirty="0"/>
              <a:t>Source: Wikipedia</a:t>
            </a:r>
          </a:p>
        </p:txBody>
      </p:sp>
      <p:sp>
        <p:nvSpPr>
          <p:cNvPr id="6" name="TextBox 5">
            <a:extLst>
              <a:ext uri="{FF2B5EF4-FFF2-40B4-BE49-F238E27FC236}">
                <a16:creationId xmlns:a16="http://schemas.microsoft.com/office/drawing/2014/main" id="{246B31AF-AC74-4A90-9606-A232520579A3}"/>
              </a:ext>
            </a:extLst>
          </p:cNvPr>
          <p:cNvSpPr txBox="1"/>
          <p:nvPr/>
        </p:nvSpPr>
        <p:spPr>
          <a:xfrm>
            <a:off x="5274965" y="790476"/>
            <a:ext cx="3545507" cy="1754326"/>
          </a:xfrm>
          <a:prstGeom prst="rect">
            <a:avLst/>
          </a:prstGeom>
          <a:noFill/>
        </p:spPr>
        <p:txBody>
          <a:bodyPr wrap="square" rtlCol="0">
            <a:spAutoFit/>
          </a:bodyPr>
          <a:lstStyle/>
          <a:p>
            <a:r>
              <a:rPr lang="en-GB" dirty="0"/>
              <a:t>The 68-95-99.7 rule is a shorthand used to remember the percentage of data that is within 1, 2 and 3 standard deviations from the mean respectively.</a:t>
            </a:r>
          </a:p>
          <a:p>
            <a:r>
              <a:rPr lang="en-GB" b="1" u="sng" dirty="0"/>
              <a:t>You need to memorise this!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B1819A-0735-4672-A2C0-E7F5383EEF71}"/>
                  </a:ext>
                </a:extLst>
              </p:cNvPr>
              <p:cNvSpPr txBox="1"/>
              <p:nvPr/>
            </p:nvSpPr>
            <p:spPr>
              <a:xfrm>
                <a:off x="5268936" y="2688692"/>
                <a:ext cx="3648943" cy="286232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p>
              <a:p>
                <a14:m>
                  <m:oMath xmlns:m="http://schemas.openxmlformats.org/officeDocument/2006/math">
                    <m:r>
                      <a:rPr lang="en-GB" b="0" i="1" smtClean="0">
                        <a:latin typeface="Cambria Math" panose="02040503050406030204" pitchFamily="18" charset="0"/>
                      </a:rPr>
                      <m:t>≈68%</m:t>
                    </m:r>
                  </m:oMath>
                </a14:m>
                <a:r>
                  <a:rPr lang="en-GB" dirty="0"/>
                  <a:t> of data is within one standard deviation of the mean.</a:t>
                </a:r>
                <a:br>
                  <a:rPr lang="en-GB" dirty="0"/>
                </a:br>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95</m:t>
                    </m:r>
                    <m:r>
                      <a:rPr lang="en-GB" i="1">
                        <a:latin typeface="Cambria Math" panose="02040503050406030204" pitchFamily="18" charset="0"/>
                      </a:rPr>
                      <m:t>%</m:t>
                    </m:r>
                  </m:oMath>
                </a14:m>
                <a:r>
                  <a:rPr lang="en-GB" dirty="0"/>
                  <a:t> of data is within two standard deviations of the mean.</a:t>
                </a:r>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99.7</m:t>
                    </m:r>
                    <m:r>
                      <a:rPr lang="en-GB" i="1">
                        <a:latin typeface="Cambria Math" panose="02040503050406030204" pitchFamily="18" charset="0"/>
                      </a:rPr>
                      <m:t>%</m:t>
                    </m:r>
                  </m:oMath>
                </a14:m>
                <a:r>
                  <a:rPr lang="en-GB" dirty="0"/>
                  <a:t> of data is within three standard deviations of the mean.</a:t>
                </a:r>
              </a:p>
              <a:p>
                <a:endParaRPr lang="en-GB" dirty="0"/>
              </a:p>
              <a:p>
                <a:r>
                  <a:rPr lang="en-GB" dirty="0"/>
                  <a:t>For practical purposes we consider all data to lie within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±5</m:t>
                    </m:r>
                    <m:r>
                      <a:rPr lang="en-GB" b="0" i="1" smtClean="0">
                        <a:latin typeface="Cambria Math" panose="02040503050406030204" pitchFamily="18" charset="0"/>
                      </a:rPr>
                      <m:t>𝜎</m:t>
                    </m:r>
                  </m:oMath>
                </a14:m>
                <a:endParaRPr lang="en-GB" dirty="0"/>
              </a:p>
            </p:txBody>
          </p:sp>
        </mc:Choice>
        <mc:Fallback xmlns="">
          <p:sp>
            <p:nvSpPr>
              <p:cNvPr id="7" name="TextBox 6">
                <a:extLst>
                  <a:ext uri="{FF2B5EF4-FFF2-40B4-BE49-F238E27FC236}">
                    <a16:creationId xmlns:a16="http://schemas.microsoft.com/office/drawing/2014/main" id="{92B1819A-0735-4672-A2C0-E7F5383EEF71}"/>
                  </a:ext>
                </a:extLst>
              </p:cNvPr>
              <p:cNvSpPr txBox="1">
                <a:spLocks noRot="1" noChangeAspect="1" noMove="1" noResize="1" noEditPoints="1" noAdjustHandles="1" noChangeArrowheads="1" noChangeShapeType="1" noTextEdit="1"/>
              </p:cNvSpPr>
              <p:nvPr/>
            </p:nvSpPr>
            <p:spPr>
              <a:xfrm>
                <a:off x="5268936" y="2688692"/>
                <a:ext cx="3648943" cy="2862322"/>
              </a:xfrm>
              <a:prstGeom prst="rect">
                <a:avLst/>
              </a:prstGeom>
              <a:blipFill>
                <a:blip r:embed="rId3"/>
                <a:stretch>
                  <a:fillRect l="-995" t="-633" b="-18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91AAE40-8A9D-4DC7-AACE-6A9F83375533}"/>
                  </a:ext>
                </a:extLst>
              </p:cNvPr>
              <p:cNvSpPr txBox="1"/>
              <p:nvPr/>
            </p:nvSpPr>
            <p:spPr>
              <a:xfrm>
                <a:off x="5215718" y="5694859"/>
                <a:ext cx="3813981" cy="769441"/>
              </a:xfrm>
              <a:prstGeom prst="rect">
                <a:avLst/>
              </a:prstGeom>
              <a:noFill/>
            </p:spPr>
            <p:txBody>
              <a:bodyPr wrap="square" rtlCol="0">
                <a:spAutoFit/>
              </a:bodyPr>
              <a:lstStyle/>
              <a:p>
                <a:r>
                  <a:rPr lang="en-GB" sz="1100" dirty="0"/>
                  <a:t>Only one in 1.7 million values fall outside </a:t>
                </a:r>
                <a14:m>
                  <m:oMath xmlns:m="http://schemas.openxmlformats.org/officeDocument/2006/math">
                    <m:r>
                      <a:rPr lang="en-GB" sz="1100" b="0" i="1" smtClean="0">
                        <a:latin typeface="Cambria Math" panose="02040503050406030204" pitchFamily="18" charset="0"/>
                      </a:rPr>
                      <m:t>𝜇</m:t>
                    </m:r>
                    <m:r>
                      <a:rPr lang="en-GB" sz="1100" b="0" i="1" smtClean="0">
                        <a:latin typeface="Cambria Math" panose="02040503050406030204" pitchFamily="18" charset="0"/>
                      </a:rPr>
                      <m:t>±5</m:t>
                    </m:r>
                    <m:r>
                      <a:rPr lang="en-GB" sz="1100" b="0" i="1" smtClean="0">
                        <a:latin typeface="Cambria Math" panose="02040503050406030204" pitchFamily="18" charset="0"/>
                      </a:rPr>
                      <m:t>𝜎</m:t>
                    </m:r>
                  </m:oMath>
                </a14:m>
                <a:r>
                  <a:rPr lang="en-GB" sz="1100" dirty="0"/>
                  <a:t>. CERN used a “5 sigma level of significance” to ensure the data suggesting existence of the Higgs Boson wasn’t by chance: this is a 1 in 3.5 million chance (if we consider just one tail).</a:t>
                </a:r>
              </a:p>
            </p:txBody>
          </p:sp>
        </mc:Choice>
        <mc:Fallback xmlns="">
          <p:sp>
            <p:nvSpPr>
              <p:cNvPr id="8" name="TextBox 7">
                <a:extLst>
                  <a:ext uri="{FF2B5EF4-FFF2-40B4-BE49-F238E27FC236}">
                    <a16:creationId xmlns:a16="http://schemas.microsoft.com/office/drawing/2014/main" id="{A91AAE40-8A9D-4DC7-AACE-6A9F83375533}"/>
                  </a:ext>
                </a:extLst>
              </p:cNvPr>
              <p:cNvSpPr txBox="1">
                <a:spLocks noRot="1" noChangeAspect="1" noMove="1" noResize="1" noEditPoints="1" noAdjustHandles="1" noChangeArrowheads="1" noChangeShapeType="1" noTextEdit="1"/>
              </p:cNvSpPr>
              <p:nvPr/>
            </p:nvSpPr>
            <p:spPr>
              <a:xfrm>
                <a:off x="5215718" y="5694859"/>
                <a:ext cx="3813981" cy="769441"/>
              </a:xfrm>
              <a:prstGeom prst="rect">
                <a:avLst/>
              </a:prstGeom>
              <a:blipFill>
                <a:blip r:embed="rId4"/>
                <a:stretch>
                  <a:fillRect b="-4762"/>
                </a:stretch>
              </a:blipFill>
            </p:spPr>
            <p:txBody>
              <a:bodyPr/>
              <a:lstStyle/>
              <a:p>
                <a:r>
                  <a:rPr lang="en-GB">
                    <a:noFill/>
                  </a:rPr>
                  <a:t> </a:t>
                </a:r>
              </a:p>
            </p:txBody>
          </p:sp>
        </mc:Fallback>
      </mc:AlternateContent>
    </p:spTree>
    <p:extLst>
      <p:ext uri="{BB962C8B-B14F-4D97-AF65-F5344CB8AC3E}">
        <p14:creationId xmlns:p14="http://schemas.microsoft.com/office/powerpoint/2010/main" val="64652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073D1D5-6891-4773-BA15-8F3C8CFBE24B}"/>
              </a:ext>
            </a:extLst>
          </p:cNvPr>
          <p:cNvSpPr/>
          <p:nvPr/>
        </p:nvSpPr>
        <p:spPr>
          <a:xfrm>
            <a:off x="5554980" y="3291840"/>
            <a:ext cx="906780" cy="1325880"/>
          </a:xfrm>
          <a:custGeom>
            <a:avLst/>
            <a:gdLst>
              <a:gd name="connsiteX0" fmla="*/ 0 w 906780"/>
              <a:gd name="connsiteY0" fmla="*/ 1318260 h 1325880"/>
              <a:gd name="connsiteX1" fmla="*/ 0 w 906780"/>
              <a:gd name="connsiteY1" fmla="*/ 632460 h 1325880"/>
              <a:gd name="connsiteX2" fmla="*/ 137160 w 906780"/>
              <a:gd name="connsiteY2" fmla="*/ 388620 h 1325880"/>
              <a:gd name="connsiteX3" fmla="*/ 251460 w 906780"/>
              <a:gd name="connsiteY3" fmla="*/ 190500 h 1325880"/>
              <a:gd name="connsiteX4" fmla="*/ 335280 w 906780"/>
              <a:gd name="connsiteY4" fmla="*/ 76200 h 1325880"/>
              <a:gd name="connsiteX5" fmla="*/ 411480 w 906780"/>
              <a:gd name="connsiteY5" fmla="*/ 30480 h 1325880"/>
              <a:gd name="connsiteX6" fmla="*/ 472440 w 906780"/>
              <a:gd name="connsiteY6" fmla="*/ 0 h 1325880"/>
              <a:gd name="connsiteX7" fmla="*/ 548640 w 906780"/>
              <a:gd name="connsiteY7" fmla="*/ 53340 h 1325880"/>
              <a:gd name="connsiteX8" fmla="*/ 601980 w 906780"/>
              <a:gd name="connsiteY8" fmla="*/ 144780 h 1325880"/>
              <a:gd name="connsiteX9" fmla="*/ 678180 w 906780"/>
              <a:gd name="connsiteY9" fmla="*/ 274320 h 1325880"/>
              <a:gd name="connsiteX10" fmla="*/ 762000 w 906780"/>
              <a:gd name="connsiteY10" fmla="*/ 510540 h 1325880"/>
              <a:gd name="connsiteX11" fmla="*/ 838200 w 906780"/>
              <a:gd name="connsiteY11" fmla="*/ 678180 h 1325880"/>
              <a:gd name="connsiteX12" fmla="*/ 906780 w 906780"/>
              <a:gd name="connsiteY12" fmla="*/ 815340 h 1325880"/>
              <a:gd name="connsiteX13" fmla="*/ 906780 w 906780"/>
              <a:gd name="connsiteY13" fmla="*/ 1325880 h 1325880"/>
              <a:gd name="connsiteX14" fmla="*/ 0 w 906780"/>
              <a:gd name="connsiteY14" fmla="*/ 131826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6780" h="1325880">
                <a:moveTo>
                  <a:pt x="0" y="1318260"/>
                </a:moveTo>
                <a:lnTo>
                  <a:pt x="0" y="632460"/>
                </a:lnTo>
                <a:lnTo>
                  <a:pt x="137160" y="388620"/>
                </a:lnTo>
                <a:lnTo>
                  <a:pt x="251460" y="190500"/>
                </a:lnTo>
                <a:lnTo>
                  <a:pt x="335280" y="76200"/>
                </a:lnTo>
                <a:lnTo>
                  <a:pt x="411480" y="30480"/>
                </a:lnTo>
                <a:lnTo>
                  <a:pt x="472440" y="0"/>
                </a:lnTo>
                <a:lnTo>
                  <a:pt x="548640" y="53340"/>
                </a:lnTo>
                <a:lnTo>
                  <a:pt x="601980" y="144780"/>
                </a:lnTo>
                <a:lnTo>
                  <a:pt x="678180" y="274320"/>
                </a:lnTo>
                <a:lnTo>
                  <a:pt x="762000" y="510540"/>
                </a:lnTo>
                <a:lnTo>
                  <a:pt x="838200" y="678180"/>
                </a:lnTo>
                <a:lnTo>
                  <a:pt x="906780" y="815340"/>
                </a:lnTo>
                <a:lnTo>
                  <a:pt x="906780" y="1325880"/>
                </a:lnTo>
                <a:lnTo>
                  <a:pt x="0" y="13182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510ABE9D-5209-46B0-ABB6-5BA3D1EDDD05}"/>
              </a:ext>
            </a:extLst>
          </p:cNvPr>
          <p:cNvSpPr/>
          <p:nvPr/>
        </p:nvSpPr>
        <p:spPr>
          <a:xfrm>
            <a:off x="2194560" y="3352800"/>
            <a:ext cx="1264920" cy="1325880"/>
          </a:xfrm>
          <a:custGeom>
            <a:avLst/>
            <a:gdLst>
              <a:gd name="connsiteX0" fmla="*/ 0 w 1264920"/>
              <a:gd name="connsiteY0" fmla="*/ 0 h 1325880"/>
              <a:gd name="connsiteX1" fmla="*/ 7620 w 1264920"/>
              <a:gd name="connsiteY1" fmla="*/ 1325880 h 1325880"/>
              <a:gd name="connsiteX2" fmla="*/ 1264920 w 1264920"/>
              <a:gd name="connsiteY2" fmla="*/ 1310640 h 1325880"/>
              <a:gd name="connsiteX3" fmla="*/ 1249680 w 1264920"/>
              <a:gd name="connsiteY3" fmla="*/ 1226820 h 1325880"/>
              <a:gd name="connsiteX4" fmla="*/ 1051560 w 1264920"/>
              <a:gd name="connsiteY4" fmla="*/ 1173480 h 1325880"/>
              <a:gd name="connsiteX5" fmla="*/ 746760 w 1264920"/>
              <a:gd name="connsiteY5" fmla="*/ 1059180 h 1325880"/>
              <a:gd name="connsiteX6" fmla="*/ 586740 w 1264920"/>
              <a:gd name="connsiteY6" fmla="*/ 944880 h 1325880"/>
              <a:gd name="connsiteX7" fmla="*/ 419100 w 1264920"/>
              <a:gd name="connsiteY7" fmla="*/ 777240 h 1325880"/>
              <a:gd name="connsiteX8" fmla="*/ 335280 w 1264920"/>
              <a:gd name="connsiteY8" fmla="*/ 640080 h 1325880"/>
              <a:gd name="connsiteX9" fmla="*/ 251460 w 1264920"/>
              <a:gd name="connsiteY9" fmla="*/ 419100 h 1325880"/>
              <a:gd name="connsiteX10" fmla="*/ 160020 w 1264920"/>
              <a:gd name="connsiteY10" fmla="*/ 182880 h 1325880"/>
              <a:gd name="connsiteX11" fmla="*/ 99060 w 1264920"/>
              <a:gd name="connsiteY11" fmla="*/ 60960 h 1325880"/>
              <a:gd name="connsiteX12" fmla="*/ 0 w 1264920"/>
              <a:gd name="connsiteY12"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920" h="1325880">
                <a:moveTo>
                  <a:pt x="0" y="0"/>
                </a:moveTo>
                <a:lnTo>
                  <a:pt x="7620" y="1325880"/>
                </a:lnTo>
                <a:lnTo>
                  <a:pt x="1264920" y="1310640"/>
                </a:lnTo>
                <a:lnTo>
                  <a:pt x="1249680" y="1226820"/>
                </a:lnTo>
                <a:lnTo>
                  <a:pt x="1051560" y="1173480"/>
                </a:lnTo>
                <a:lnTo>
                  <a:pt x="746760" y="1059180"/>
                </a:lnTo>
                <a:lnTo>
                  <a:pt x="586740" y="944880"/>
                </a:lnTo>
                <a:lnTo>
                  <a:pt x="419100" y="777240"/>
                </a:lnTo>
                <a:lnTo>
                  <a:pt x="335280" y="640080"/>
                </a:lnTo>
                <a:lnTo>
                  <a:pt x="251460" y="419100"/>
                </a:lnTo>
                <a:lnTo>
                  <a:pt x="160020" y="182880"/>
                </a:lnTo>
                <a:lnTo>
                  <a:pt x="99060" y="6096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7AF917C3-75AF-4900-BF01-949E5D46962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5CE84CE-683F-4EFA-AE95-D0E846EA2D3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a:extLst>
                <a:ext uri="{FF2B5EF4-FFF2-40B4-BE49-F238E27FC236}">
                  <a16:creationId xmlns:a16="http://schemas.microsoft.com/office/drawing/2014/main" id="{8A47DA3B-C021-446D-B5B0-BC6DA413E24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60C4E9-E068-4814-A299-9550A5B3AD62}"/>
                  </a:ext>
                </a:extLst>
              </p:cNvPr>
              <p:cNvSpPr txBox="1"/>
              <p:nvPr/>
            </p:nvSpPr>
            <p:spPr>
              <a:xfrm>
                <a:off x="463228" y="870620"/>
                <a:ext cx="727280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diameters of a rivet produced by a particular machine, </a:t>
                </a:r>
                <a14:m>
                  <m:oMath xmlns:m="http://schemas.openxmlformats.org/officeDocument/2006/math">
                    <m:r>
                      <a:rPr lang="en-GB" b="0" i="1" smtClean="0">
                        <a:latin typeface="Cambria Math" panose="02040503050406030204" pitchFamily="18" charset="0"/>
                      </a:rPr>
                      <m:t>𝑋</m:t>
                    </m:r>
                  </m:oMath>
                </a14:m>
                <a:r>
                  <a:rPr lang="en-GB" dirty="0"/>
                  <a:t> mm, is modelled as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8,0.2</m:t>
                            </m:r>
                          </m:e>
                          <m:sup>
                            <m:r>
                              <a:rPr lang="en-GB" b="0" i="1" smtClean="0">
                                <a:latin typeface="Cambria Math" panose="02040503050406030204" pitchFamily="18" charset="0"/>
                              </a:rPr>
                              <m:t>2</m:t>
                            </m:r>
                          </m:sup>
                        </m:sSup>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&gt;8</m:t>
                        </m:r>
                      </m:e>
                    </m:d>
                  </m:oMath>
                </a14:m>
                <a:endParaRPr lang="en-GB" b="0"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7.8&lt;</m:t>
                        </m:r>
                        <m:r>
                          <a:rPr lang="en-GB" b="0" i="1" smtClean="0">
                            <a:latin typeface="Cambria Math" panose="02040503050406030204" pitchFamily="18" charset="0"/>
                          </a:rPr>
                          <m:t>𝑋</m:t>
                        </m:r>
                        <m:r>
                          <a:rPr lang="en-GB" b="0" i="1" smtClean="0">
                            <a:latin typeface="Cambria Math" panose="02040503050406030204" pitchFamily="18" charset="0"/>
                          </a:rPr>
                          <m:t>&lt;8.2</m:t>
                        </m:r>
                      </m:e>
                    </m:d>
                  </m:oMath>
                </a14:m>
                <a:endParaRPr lang="en-GB" dirty="0"/>
              </a:p>
            </p:txBody>
          </p:sp>
        </mc:Choice>
        <mc:Fallback xmlns="">
          <p:sp>
            <p:nvSpPr>
              <p:cNvPr id="5" name="TextBox 4">
                <a:extLst>
                  <a:ext uri="{FF2B5EF4-FFF2-40B4-BE49-F238E27FC236}">
                    <a16:creationId xmlns:a16="http://schemas.microsoft.com/office/drawing/2014/main" id="{8D60C4E9-E068-4814-A299-9550A5B3AD62}"/>
                  </a:ext>
                </a:extLst>
              </p:cNvPr>
              <p:cNvSpPr txBox="1">
                <a:spLocks noRot="1" noChangeAspect="1" noMove="1" noResize="1" noEditPoints="1" noAdjustHandles="1" noChangeArrowheads="1" noChangeShapeType="1" noTextEdit="1"/>
              </p:cNvSpPr>
              <p:nvPr/>
            </p:nvSpPr>
            <p:spPr>
              <a:xfrm>
                <a:off x="463228" y="870620"/>
                <a:ext cx="7272808"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a:extLst>
              <a:ext uri="{FF2B5EF4-FFF2-40B4-BE49-F238E27FC236}">
                <a16:creationId xmlns:a16="http://schemas.microsoft.com/office/drawing/2014/main" id="{0B304D0F-4443-4C46-9FC2-D6F24514C6C5}"/>
              </a:ext>
            </a:extLst>
          </p:cNvPr>
          <p:cNvSpPr txBox="1"/>
          <p:nvPr/>
        </p:nvSpPr>
        <p:spPr>
          <a:xfrm>
            <a:off x="5724128" y="1878983"/>
            <a:ext cx="266429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Draw a diagram!</a:t>
            </a:r>
          </a:p>
        </p:txBody>
      </p:sp>
      <p:cxnSp>
        <p:nvCxnSpPr>
          <p:cNvPr id="7" name="Straight Arrow Connector 6">
            <a:extLst>
              <a:ext uri="{FF2B5EF4-FFF2-40B4-BE49-F238E27FC236}">
                <a16:creationId xmlns:a16="http://schemas.microsoft.com/office/drawing/2014/main" id="{4AA9C83D-2E21-4099-BB19-B966DD9D608E}"/>
              </a:ext>
            </a:extLst>
          </p:cNvPr>
          <p:cNvCxnSpPr>
            <a:cxnSpLocks/>
          </p:cNvCxnSpPr>
          <p:nvPr/>
        </p:nvCxnSpPr>
        <p:spPr>
          <a:xfrm>
            <a:off x="972196" y="4670400"/>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Freeform: Shape 10">
            <a:extLst>
              <a:ext uri="{FF2B5EF4-FFF2-40B4-BE49-F238E27FC236}">
                <a16:creationId xmlns:a16="http://schemas.microsoft.com/office/drawing/2014/main" id="{41483F91-FC72-4043-9A77-2BEBDBA35F01}"/>
              </a:ext>
            </a:extLst>
          </p:cNvPr>
          <p:cNvSpPr/>
          <p:nvPr/>
        </p:nvSpPr>
        <p:spPr>
          <a:xfrm>
            <a:off x="910928" y="3348360"/>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223478EE-30DC-4334-B03E-EF007A8ED809}"/>
              </a:ext>
            </a:extLst>
          </p:cNvPr>
          <p:cNvCxnSpPr>
            <a:cxnSpLocks/>
          </p:cNvCxnSpPr>
          <p:nvPr/>
        </p:nvCxnSpPr>
        <p:spPr>
          <a:xfrm flipV="1">
            <a:off x="2196332" y="3068960"/>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1E91CE9B-8544-4EE2-BF6D-63105AB1278C}"/>
              </a:ext>
            </a:extLst>
          </p:cNvPr>
          <p:cNvSpPr/>
          <p:nvPr/>
        </p:nvSpPr>
        <p:spPr>
          <a:xfrm>
            <a:off x="251520" y="3068960"/>
            <a:ext cx="211708"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8" name="TextBox 17">
            <a:extLst>
              <a:ext uri="{FF2B5EF4-FFF2-40B4-BE49-F238E27FC236}">
                <a16:creationId xmlns:a16="http://schemas.microsoft.com/office/drawing/2014/main" id="{6574D6C2-A0EE-4EB1-BA6C-DCBD91E5A565}"/>
              </a:ext>
            </a:extLst>
          </p:cNvPr>
          <p:cNvSpPr txBox="1"/>
          <p:nvPr/>
        </p:nvSpPr>
        <p:spPr>
          <a:xfrm>
            <a:off x="2051720" y="4670400"/>
            <a:ext cx="288032" cy="369332"/>
          </a:xfrm>
          <a:prstGeom prst="rect">
            <a:avLst/>
          </a:prstGeom>
          <a:noFill/>
        </p:spPr>
        <p:txBody>
          <a:bodyPr wrap="square" rtlCol="0">
            <a:spAutoFit/>
          </a:bodyPr>
          <a:lstStyle/>
          <a:p>
            <a:r>
              <a:rPr lang="en-GB" dirty="0"/>
              <a:t>8</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EA4985F-B2D0-4AC0-863C-D8FA465C9AC5}"/>
                  </a:ext>
                </a:extLst>
              </p:cNvPr>
              <p:cNvSpPr txBox="1"/>
              <p:nvPr/>
            </p:nvSpPr>
            <p:spPr>
              <a:xfrm>
                <a:off x="985356" y="5165404"/>
                <a:ext cx="2622980" cy="1354217"/>
              </a:xfrm>
              <a:prstGeom prst="rect">
                <a:avLst/>
              </a:prstGeom>
              <a:noFill/>
            </p:spPr>
            <p:txBody>
              <a:bodyPr wrap="square" rtlCol="0">
                <a:spAutoFit/>
              </a:bodyPr>
              <a:lstStyle/>
              <a:p>
                <a:r>
                  <a:rPr lang="en-GB" sz="1600" dirty="0"/>
                  <a:t>8 is the mean, so by the symmetry of the normal distribution, 50% of the area lies above the mean.</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&gt;8</m:t>
                          </m:r>
                        </m:e>
                      </m:d>
                      <m:r>
                        <a:rPr lang="en-GB" sz="1600" b="0" i="1" smtClean="0">
                          <a:latin typeface="Cambria Math" panose="02040503050406030204" pitchFamily="18" charset="0"/>
                        </a:rPr>
                        <m:t>=0.5</m:t>
                      </m:r>
                    </m:oMath>
                  </m:oMathPara>
                </a14:m>
                <a:endParaRPr lang="en-GB" sz="1600" dirty="0"/>
              </a:p>
            </p:txBody>
          </p:sp>
        </mc:Choice>
        <mc:Fallback xmlns="">
          <p:sp>
            <p:nvSpPr>
              <p:cNvPr id="20" name="TextBox 19">
                <a:extLst>
                  <a:ext uri="{FF2B5EF4-FFF2-40B4-BE49-F238E27FC236}">
                    <a16:creationId xmlns:a16="http://schemas.microsoft.com/office/drawing/2014/main" id="{DEA4985F-B2D0-4AC0-863C-D8FA465C9AC5}"/>
                  </a:ext>
                </a:extLst>
              </p:cNvPr>
              <p:cNvSpPr txBox="1">
                <a:spLocks noRot="1" noChangeAspect="1" noMove="1" noResize="1" noEditPoints="1" noAdjustHandles="1" noChangeArrowheads="1" noChangeShapeType="1" noTextEdit="1"/>
              </p:cNvSpPr>
              <p:nvPr/>
            </p:nvSpPr>
            <p:spPr>
              <a:xfrm>
                <a:off x="985356" y="5165404"/>
                <a:ext cx="2622980" cy="1354217"/>
              </a:xfrm>
              <a:prstGeom prst="rect">
                <a:avLst/>
              </a:prstGeom>
              <a:blipFill>
                <a:blip r:embed="rId3"/>
                <a:stretch>
                  <a:fillRect l="-1395" t="-1351"/>
                </a:stretch>
              </a:blipFill>
            </p:spPr>
            <p:txBody>
              <a:bodyPr/>
              <a:lstStyle/>
              <a:p>
                <a:r>
                  <a:rPr lang="en-GB">
                    <a:noFill/>
                  </a:rPr>
                  <a:t> </a:t>
                </a:r>
              </a:p>
            </p:txBody>
          </p:sp>
        </mc:Fallback>
      </mc:AlternateContent>
      <p:cxnSp>
        <p:nvCxnSpPr>
          <p:cNvPr id="22" name="Straight Arrow Connector 21">
            <a:extLst>
              <a:ext uri="{FF2B5EF4-FFF2-40B4-BE49-F238E27FC236}">
                <a16:creationId xmlns:a16="http://schemas.microsoft.com/office/drawing/2014/main" id="{BCF2FEDA-7001-4C34-8ACE-29F905F53C61}"/>
              </a:ext>
            </a:extLst>
          </p:cNvPr>
          <p:cNvCxnSpPr>
            <a:cxnSpLocks/>
          </p:cNvCxnSpPr>
          <p:nvPr/>
        </p:nvCxnSpPr>
        <p:spPr>
          <a:xfrm>
            <a:off x="4801820" y="4610080"/>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3" name="Freeform: Shape 22">
            <a:extLst>
              <a:ext uri="{FF2B5EF4-FFF2-40B4-BE49-F238E27FC236}">
                <a16:creationId xmlns:a16="http://schemas.microsoft.com/office/drawing/2014/main" id="{C1A14A58-1B87-4243-B8CB-0D986F670C55}"/>
              </a:ext>
            </a:extLst>
          </p:cNvPr>
          <p:cNvSpPr/>
          <p:nvPr/>
        </p:nvSpPr>
        <p:spPr>
          <a:xfrm>
            <a:off x="4740552" y="3288040"/>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03109433-BC57-4328-A5A5-01E7217DC346}"/>
              </a:ext>
            </a:extLst>
          </p:cNvPr>
          <p:cNvCxnSpPr>
            <a:cxnSpLocks/>
          </p:cNvCxnSpPr>
          <p:nvPr/>
        </p:nvCxnSpPr>
        <p:spPr>
          <a:xfrm flipV="1">
            <a:off x="6025956" y="3008640"/>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5" name="Rectangle 24">
            <a:extLst>
              <a:ext uri="{FF2B5EF4-FFF2-40B4-BE49-F238E27FC236}">
                <a16:creationId xmlns:a16="http://schemas.microsoft.com/office/drawing/2014/main" id="{B2C18772-6B48-412A-855A-3B1EA3296494}"/>
              </a:ext>
            </a:extLst>
          </p:cNvPr>
          <p:cNvSpPr/>
          <p:nvPr/>
        </p:nvSpPr>
        <p:spPr>
          <a:xfrm>
            <a:off x="4081144" y="3008640"/>
            <a:ext cx="211708"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6" name="TextBox 25">
            <a:extLst>
              <a:ext uri="{FF2B5EF4-FFF2-40B4-BE49-F238E27FC236}">
                <a16:creationId xmlns:a16="http://schemas.microsoft.com/office/drawing/2014/main" id="{BF902A55-AB44-4B04-B4F3-B39304B114DA}"/>
              </a:ext>
            </a:extLst>
          </p:cNvPr>
          <p:cNvSpPr txBox="1"/>
          <p:nvPr/>
        </p:nvSpPr>
        <p:spPr>
          <a:xfrm>
            <a:off x="5881344" y="4610080"/>
            <a:ext cx="288032" cy="369332"/>
          </a:xfrm>
          <a:prstGeom prst="rect">
            <a:avLst/>
          </a:prstGeom>
          <a:noFill/>
        </p:spPr>
        <p:txBody>
          <a:bodyPr wrap="square" rtlCol="0">
            <a:spAutoFit/>
          </a:bodyPr>
          <a:lstStyle/>
          <a:p>
            <a:r>
              <a:rPr lang="en-GB" dirty="0"/>
              <a:t>8</a:t>
            </a:r>
          </a:p>
        </p:txBody>
      </p:sp>
      <p:sp>
        <p:nvSpPr>
          <p:cNvPr id="27" name="TextBox 26">
            <a:extLst>
              <a:ext uri="{FF2B5EF4-FFF2-40B4-BE49-F238E27FC236}">
                <a16:creationId xmlns:a16="http://schemas.microsoft.com/office/drawing/2014/main" id="{312B75C9-A1EE-4442-8B91-90F0EDF9F40C}"/>
              </a:ext>
            </a:extLst>
          </p:cNvPr>
          <p:cNvSpPr txBox="1"/>
          <p:nvPr/>
        </p:nvSpPr>
        <p:spPr>
          <a:xfrm>
            <a:off x="6223832" y="4580260"/>
            <a:ext cx="632460" cy="369332"/>
          </a:xfrm>
          <a:prstGeom prst="rect">
            <a:avLst/>
          </a:prstGeom>
          <a:noFill/>
        </p:spPr>
        <p:txBody>
          <a:bodyPr wrap="square" rtlCol="0">
            <a:spAutoFit/>
          </a:bodyPr>
          <a:lstStyle/>
          <a:p>
            <a:r>
              <a:rPr lang="en-GB" dirty="0"/>
              <a:t>8.2</a:t>
            </a:r>
          </a:p>
        </p:txBody>
      </p:sp>
      <p:sp>
        <p:nvSpPr>
          <p:cNvPr id="28" name="TextBox 27">
            <a:extLst>
              <a:ext uri="{FF2B5EF4-FFF2-40B4-BE49-F238E27FC236}">
                <a16:creationId xmlns:a16="http://schemas.microsoft.com/office/drawing/2014/main" id="{3FDB40E0-4F9B-4406-947E-CA914EF725F4}"/>
              </a:ext>
            </a:extLst>
          </p:cNvPr>
          <p:cNvSpPr txBox="1"/>
          <p:nvPr/>
        </p:nvSpPr>
        <p:spPr>
          <a:xfrm>
            <a:off x="5314966" y="4603120"/>
            <a:ext cx="632460" cy="369332"/>
          </a:xfrm>
          <a:prstGeom prst="rect">
            <a:avLst/>
          </a:prstGeom>
          <a:noFill/>
        </p:spPr>
        <p:txBody>
          <a:bodyPr wrap="square" rtlCol="0">
            <a:spAutoFit/>
          </a:bodyPr>
          <a:lstStyle/>
          <a:p>
            <a:r>
              <a:rPr lang="en-GB" dirty="0"/>
              <a:t>7.8</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1059D0D-7C50-4A3B-A319-922AB58A312F}"/>
                  </a:ext>
                </a:extLst>
              </p:cNvPr>
              <p:cNvSpPr txBox="1"/>
              <p:nvPr/>
            </p:nvSpPr>
            <p:spPr>
              <a:xfrm>
                <a:off x="4484320" y="5141332"/>
                <a:ext cx="3514596" cy="861774"/>
              </a:xfrm>
              <a:prstGeom prst="rect">
                <a:avLst/>
              </a:prstGeom>
              <a:noFill/>
            </p:spPr>
            <p:txBody>
              <a:bodyPr wrap="square" rtlCol="0">
                <a:spAutoFit/>
              </a:bodyPr>
              <a:lstStyle/>
              <a:p>
                <a:r>
                  <a:rPr lang="en-GB" sz="1600" dirty="0"/>
                  <a:t>The standard deviation is 0.2, so the data lies within </a:t>
                </a:r>
                <a14:m>
                  <m:oMath xmlns:m="http://schemas.openxmlformats.org/officeDocument/2006/math">
                    <m:r>
                      <a:rPr lang="en-GB" sz="1600" b="0" i="1" smtClean="0">
                        <a:latin typeface="Cambria Math" panose="02040503050406030204" pitchFamily="18" charset="0"/>
                      </a:rPr>
                      <m:t>𝜇</m:t>
                    </m:r>
                    <m:r>
                      <a:rPr lang="en-GB" sz="1600" b="0" i="1" smtClean="0">
                        <a:latin typeface="Cambria Math" panose="02040503050406030204" pitchFamily="18" charset="0"/>
                      </a:rPr>
                      <m:t>±</m:t>
                    </m:r>
                    <m:r>
                      <a:rPr lang="en-GB" sz="1600" b="0" i="1" smtClean="0">
                        <a:latin typeface="Cambria Math" panose="02040503050406030204" pitchFamily="18" charset="0"/>
                      </a:rPr>
                      <m:t>𝜎</m:t>
                    </m:r>
                  </m:oMath>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7.8&lt;</m:t>
                          </m:r>
                          <m:r>
                            <a:rPr lang="en-GB" sz="1600" b="0" i="1" smtClean="0">
                              <a:latin typeface="Cambria Math" panose="02040503050406030204" pitchFamily="18" charset="0"/>
                            </a:rPr>
                            <m:t>𝑋</m:t>
                          </m:r>
                          <m:r>
                            <a:rPr lang="en-GB" sz="1600" b="0" i="1" smtClean="0">
                              <a:latin typeface="Cambria Math" panose="02040503050406030204" pitchFamily="18" charset="0"/>
                            </a:rPr>
                            <m:t>&lt;8.2</m:t>
                          </m:r>
                        </m:e>
                      </m:d>
                      <m:r>
                        <a:rPr lang="en-GB" sz="1600" b="0" i="1" smtClean="0">
                          <a:latin typeface="Cambria Math" panose="02040503050406030204" pitchFamily="18" charset="0"/>
                        </a:rPr>
                        <m:t>=0.68</m:t>
                      </m:r>
                    </m:oMath>
                  </m:oMathPara>
                </a14:m>
                <a:endParaRPr lang="en-GB" sz="1600" dirty="0"/>
              </a:p>
            </p:txBody>
          </p:sp>
        </mc:Choice>
        <mc:Fallback xmlns="">
          <p:sp>
            <p:nvSpPr>
              <p:cNvPr id="30" name="TextBox 29">
                <a:extLst>
                  <a:ext uri="{FF2B5EF4-FFF2-40B4-BE49-F238E27FC236}">
                    <a16:creationId xmlns:a16="http://schemas.microsoft.com/office/drawing/2014/main" id="{61059D0D-7C50-4A3B-A319-922AB58A312F}"/>
                  </a:ext>
                </a:extLst>
              </p:cNvPr>
              <p:cNvSpPr txBox="1">
                <a:spLocks noRot="1" noChangeAspect="1" noMove="1" noResize="1" noEditPoints="1" noAdjustHandles="1" noChangeArrowheads="1" noChangeShapeType="1" noTextEdit="1"/>
              </p:cNvSpPr>
              <p:nvPr/>
            </p:nvSpPr>
            <p:spPr>
              <a:xfrm>
                <a:off x="4484320" y="5141332"/>
                <a:ext cx="3514596" cy="861774"/>
              </a:xfrm>
              <a:prstGeom prst="rect">
                <a:avLst/>
              </a:prstGeom>
              <a:blipFill>
                <a:blip r:embed="rId4"/>
                <a:stretch>
                  <a:fillRect l="-1042" t="-2113"/>
                </a:stretch>
              </a:blipFill>
            </p:spPr>
            <p:txBody>
              <a:bodyPr/>
              <a:lstStyle/>
              <a:p>
                <a:r>
                  <a:rPr lang="en-GB">
                    <a:noFill/>
                  </a:rPr>
                  <a:t> </a:t>
                </a:r>
              </a:p>
            </p:txBody>
          </p:sp>
        </mc:Fallback>
      </mc:AlternateContent>
      <p:sp>
        <p:nvSpPr>
          <p:cNvPr id="31" name="Rectangle 30">
            <a:extLst>
              <a:ext uri="{FF2B5EF4-FFF2-40B4-BE49-F238E27FC236}">
                <a16:creationId xmlns:a16="http://schemas.microsoft.com/office/drawing/2014/main" id="{A9E7C49F-04C6-4961-BDB4-F5ED48EF0B4E}"/>
              </a:ext>
            </a:extLst>
          </p:cNvPr>
          <p:cNvSpPr/>
          <p:nvPr/>
        </p:nvSpPr>
        <p:spPr>
          <a:xfrm>
            <a:off x="728976" y="2879217"/>
            <a:ext cx="3130218" cy="3640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a:extLst>
              <a:ext uri="{FF2B5EF4-FFF2-40B4-BE49-F238E27FC236}">
                <a16:creationId xmlns:a16="http://schemas.microsoft.com/office/drawing/2014/main" id="{9445B1FE-5B27-468E-B085-DAB2F15A6232}"/>
              </a:ext>
            </a:extLst>
          </p:cNvPr>
          <p:cNvSpPr/>
          <p:nvPr/>
        </p:nvSpPr>
        <p:spPr>
          <a:xfrm>
            <a:off x="4460251" y="2879217"/>
            <a:ext cx="3130218" cy="3640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31436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31" grpId="0" animBg="1"/>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30437</TotalTime>
  <Words>5189</Words>
  <Application>Microsoft Office PowerPoint</Application>
  <PresentationFormat>On-screen Show (4:3)</PresentationFormat>
  <Paragraphs>710</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Cambria Math</vt:lpstr>
      <vt:lpstr>Wingdings</vt:lpstr>
      <vt:lpstr>Office Theme</vt:lpstr>
      <vt:lpstr>Stats Yr2 Chapter 3 :: Normal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 FROST (JAF)</cp:lastModifiedBy>
  <cp:revision>1202</cp:revision>
  <dcterms:created xsi:type="dcterms:W3CDTF">2013-02-28T07:36:55Z</dcterms:created>
  <dcterms:modified xsi:type="dcterms:W3CDTF">2018-02-11T21:25:31Z</dcterms:modified>
</cp:coreProperties>
</file>