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81" r:id="rId2"/>
    <p:sldId id="714" r:id="rId3"/>
    <p:sldId id="483" r:id="rId4"/>
    <p:sldId id="666" r:id="rId5"/>
    <p:sldId id="682" r:id="rId6"/>
    <p:sldId id="683" r:id="rId7"/>
    <p:sldId id="684" r:id="rId8"/>
    <p:sldId id="685" r:id="rId9"/>
    <p:sldId id="686" r:id="rId10"/>
    <p:sldId id="687" r:id="rId11"/>
    <p:sldId id="688" r:id="rId12"/>
    <p:sldId id="689" r:id="rId13"/>
    <p:sldId id="690" r:id="rId14"/>
    <p:sldId id="691" r:id="rId15"/>
    <p:sldId id="692" r:id="rId16"/>
    <p:sldId id="693" r:id="rId17"/>
    <p:sldId id="694" r:id="rId18"/>
    <p:sldId id="695" r:id="rId19"/>
    <p:sldId id="618" r:id="rId20"/>
    <p:sldId id="696" r:id="rId21"/>
    <p:sldId id="703" r:id="rId22"/>
    <p:sldId id="697" r:id="rId23"/>
    <p:sldId id="699" r:id="rId24"/>
    <p:sldId id="700" r:id="rId25"/>
    <p:sldId id="702" r:id="rId26"/>
    <p:sldId id="704" r:id="rId27"/>
    <p:sldId id="706" r:id="rId28"/>
    <p:sldId id="705" r:id="rId29"/>
    <p:sldId id="707" r:id="rId30"/>
    <p:sldId id="708" r:id="rId31"/>
    <p:sldId id="701" r:id="rId32"/>
    <p:sldId id="709" r:id="rId33"/>
    <p:sldId id="710" r:id="rId34"/>
    <p:sldId id="711" r:id="rId35"/>
    <p:sldId id="712" r:id="rId36"/>
    <p:sldId id="7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115" d="100"/>
          <a:sy n="115" d="100"/>
        </p:scale>
        <p:origin x="1470" y="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5</a:t>
            </a:fld>
            <a:endParaRPr lang="en-GB"/>
          </a:p>
        </p:txBody>
      </p:sp>
    </p:spTree>
    <p:extLst>
      <p:ext uri="{BB962C8B-B14F-4D97-AF65-F5344CB8AC3E}">
        <p14:creationId xmlns:p14="http://schemas.microsoft.com/office/powerpoint/2010/main" val="383645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6</a:t>
            </a:fld>
            <a:endParaRPr lang="en-GB"/>
          </a:p>
        </p:txBody>
      </p:sp>
    </p:spTree>
    <p:extLst>
      <p:ext uri="{BB962C8B-B14F-4D97-AF65-F5344CB8AC3E}">
        <p14:creationId xmlns:p14="http://schemas.microsoft.com/office/powerpoint/2010/main" val="72029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20C87D-7A27-4875-A1D7-089736022BF0}" type="slidenum">
              <a:rPr lang="en-GB" smtClean="0"/>
              <a:pPr/>
              <a:t>31</a:t>
            </a:fld>
            <a:endParaRPr lang="en-GB"/>
          </a:p>
        </p:txBody>
      </p:sp>
    </p:spTree>
    <p:extLst>
      <p:ext uri="{BB962C8B-B14F-4D97-AF65-F5344CB8AC3E}">
        <p14:creationId xmlns:p14="http://schemas.microsoft.com/office/powerpoint/2010/main" val="207654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1.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50.png"/><Relationship Id="rId7" Type="http://schemas.openxmlformats.org/officeDocument/2006/relationships/image" Target="../media/image590.png"/><Relationship Id="rId12" Type="http://schemas.openxmlformats.org/officeDocument/2006/relationships/image" Target="../media/image136.png"/><Relationship Id="rId2" Type="http://schemas.openxmlformats.org/officeDocument/2006/relationships/image" Target="../media/image540.png"/><Relationship Id="rId1" Type="http://schemas.openxmlformats.org/officeDocument/2006/relationships/slideLayout" Target="../slideLayouts/slideLayout7.xml"/><Relationship Id="rId6" Type="http://schemas.openxmlformats.org/officeDocument/2006/relationships/image" Target="../media/image580.png"/><Relationship Id="rId5" Type="http://schemas.openxmlformats.org/officeDocument/2006/relationships/image" Target="../media/image570.png"/><Relationship Id="rId10" Type="http://schemas.openxmlformats.org/officeDocument/2006/relationships/image" Target="../media/image620.png"/><Relationship Id="rId4" Type="http://schemas.openxmlformats.org/officeDocument/2006/relationships/image" Target="../media/image560.png"/><Relationship Id="rId9" Type="http://schemas.openxmlformats.org/officeDocument/2006/relationships/image" Target="../media/image611.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561.png"/></Relationships>
</file>

<file path=ppt/slides/_rels/slide24.xml.rels><?xml version="1.0" encoding="UTF-8" standalone="yes"?>
<Relationships xmlns="http://schemas.openxmlformats.org/package/2006/relationships"><Relationship Id="rId2" Type="http://schemas.openxmlformats.org/officeDocument/2006/relationships/image" Target="../media/image6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3.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80.png"/><Relationship Id="rId5" Type="http://schemas.openxmlformats.org/officeDocument/2006/relationships/image" Target="../media/image52.png"/><Relationship Id="rId4" Type="http://schemas.openxmlformats.org/officeDocument/2006/relationships/image" Target="../media/image66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70.png"/><Relationship Id="rId13" Type="http://schemas.openxmlformats.org/officeDocument/2006/relationships/image" Target="../media/image1020.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1011.png"/><Relationship Id="rId2" Type="http://schemas.openxmlformats.org/officeDocument/2006/relationships/image" Target="../media/image670.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000.png"/><Relationship Id="rId5" Type="http://schemas.openxmlformats.org/officeDocument/2006/relationships/image" Target="../media/image70.png"/><Relationship Id="rId10" Type="http://schemas.openxmlformats.org/officeDocument/2006/relationships/image" Target="../media/image990.png"/><Relationship Id="rId4" Type="http://schemas.openxmlformats.org/officeDocument/2006/relationships/image" Target="../media/image69.png"/><Relationship Id="rId9" Type="http://schemas.openxmlformats.org/officeDocument/2006/relationships/image" Target="../media/image980.png"/><Relationship Id="rId14" Type="http://schemas.openxmlformats.org/officeDocument/2006/relationships/image" Target="../media/image1030.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0.png"/><Relationship Id="rId3" Type="http://schemas.openxmlformats.org/officeDocument/2006/relationships/image" Target="../media/image1010.png"/><Relationship Id="rId7" Type="http://schemas.openxmlformats.org/officeDocument/2006/relationships/image" Target="../media/image14.png"/><Relationship Id="rId12"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12" Type="http://schemas.openxmlformats.org/officeDocument/2006/relationships/image" Target="../media/image5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0.png"/><Relationship Id="rId11" Type="http://schemas.openxmlformats.org/officeDocument/2006/relationships/image" Target="../media/image19.png"/><Relationship Id="rId5" Type="http://schemas.openxmlformats.org/officeDocument/2006/relationships/image" Target="../media/image220.png"/><Relationship Id="rId10" Type="http://schemas.openxmlformats.org/officeDocument/2006/relationships/image" Target="../media/image170.png"/><Relationship Id="rId4" Type="http://schemas.openxmlformats.org/officeDocument/2006/relationships/image" Target="../media/image210.png"/><Relationship Id="rId9"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1.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a:t>
            </a:r>
            <a:r>
              <a:rPr lang="en-GB" b="1" dirty="0" smtClean="0">
                <a:solidFill>
                  <a:srgbClr val="92D050"/>
                </a:solidFill>
              </a:rPr>
              <a:t>2 </a:t>
            </a:r>
            <a:r>
              <a:rPr lang="en-GB" b="1" dirty="0">
                <a:solidFill>
                  <a:srgbClr val="92D050"/>
                </a:solidFill>
              </a:rPr>
              <a:t>:: </a:t>
            </a:r>
            <a:r>
              <a:rPr lang="en-GB" dirty="0" smtClean="0"/>
              <a:t>Conditional Probability</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jamie@drfrostmaths.com</a:t>
            </a:r>
            <a:endParaRPr lang="en-GB" sz="2800" dirty="0"/>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9085"/>
            <a:ext cx="2568271" cy="2441051"/>
          </a:xfrm>
          <a:custGeom>
            <a:avLst/>
            <a:gdLst>
              <a:gd name="connsiteX0" fmla="*/ 1057523 w 2568271"/>
              <a:gd name="connsiteY0" fmla="*/ 2441051 h 2441051"/>
              <a:gd name="connsiteX1" fmla="*/ 1192695 w 2568271"/>
              <a:gd name="connsiteY1" fmla="*/ 2075291 h 2441051"/>
              <a:gd name="connsiteX2" fmla="*/ 1399429 w 2568271"/>
              <a:gd name="connsiteY2" fmla="*/ 1852654 h 2441051"/>
              <a:gd name="connsiteX3" fmla="*/ 1733384 w 2568271"/>
              <a:gd name="connsiteY3" fmla="*/ 1630018 h 2441051"/>
              <a:gd name="connsiteX4" fmla="*/ 2059388 w 2568271"/>
              <a:gd name="connsiteY4" fmla="*/ 1542553 h 2441051"/>
              <a:gd name="connsiteX5" fmla="*/ 2274073 w 2568271"/>
              <a:gd name="connsiteY5" fmla="*/ 1526651 h 2441051"/>
              <a:gd name="connsiteX6" fmla="*/ 2536466 w 2568271"/>
              <a:gd name="connsiteY6" fmla="*/ 1518699 h 2441051"/>
              <a:gd name="connsiteX7" fmla="*/ 2568271 w 2568271"/>
              <a:gd name="connsiteY7" fmla="*/ 1176793 h 2441051"/>
              <a:gd name="connsiteX8" fmla="*/ 2480807 w 2568271"/>
              <a:gd name="connsiteY8" fmla="*/ 795131 h 2441051"/>
              <a:gd name="connsiteX9" fmla="*/ 2313829 w 2568271"/>
              <a:gd name="connsiteY9" fmla="*/ 516835 h 2441051"/>
              <a:gd name="connsiteX10" fmla="*/ 2107095 w 2568271"/>
              <a:gd name="connsiteY10" fmla="*/ 302150 h 2441051"/>
              <a:gd name="connsiteX11" fmla="*/ 1932167 w 2568271"/>
              <a:gd name="connsiteY11" fmla="*/ 166978 h 2441051"/>
              <a:gd name="connsiteX12" fmla="*/ 1614115 w 2568271"/>
              <a:gd name="connsiteY12" fmla="*/ 47708 h 2441051"/>
              <a:gd name="connsiteX13" fmla="*/ 1359673 w 2568271"/>
              <a:gd name="connsiteY13" fmla="*/ 0 h 2441051"/>
              <a:gd name="connsiteX14" fmla="*/ 1121134 w 2568271"/>
              <a:gd name="connsiteY14" fmla="*/ 0 h 2441051"/>
              <a:gd name="connsiteX15" fmla="*/ 874643 w 2568271"/>
              <a:gd name="connsiteY15" fmla="*/ 63611 h 2441051"/>
              <a:gd name="connsiteX16" fmla="*/ 588396 w 2568271"/>
              <a:gd name="connsiteY16" fmla="*/ 174929 h 2441051"/>
              <a:gd name="connsiteX17" fmla="*/ 429370 w 2568271"/>
              <a:gd name="connsiteY17" fmla="*/ 262393 h 2441051"/>
              <a:gd name="connsiteX18" fmla="*/ 222636 w 2568271"/>
              <a:gd name="connsiteY18" fmla="*/ 492981 h 2441051"/>
              <a:gd name="connsiteX19" fmla="*/ 111318 w 2568271"/>
              <a:gd name="connsiteY19" fmla="*/ 723569 h 2441051"/>
              <a:gd name="connsiteX20" fmla="*/ 7951 w 2568271"/>
              <a:gd name="connsiteY20" fmla="*/ 1065475 h 2441051"/>
              <a:gd name="connsiteX21" fmla="*/ 0 w 2568271"/>
              <a:gd name="connsiteY21" fmla="*/ 1407381 h 2441051"/>
              <a:gd name="connsiteX22" fmla="*/ 103367 w 2568271"/>
              <a:gd name="connsiteY22" fmla="*/ 1701579 h 2441051"/>
              <a:gd name="connsiteX23" fmla="*/ 222636 w 2568271"/>
              <a:gd name="connsiteY23" fmla="*/ 1924216 h 2441051"/>
              <a:gd name="connsiteX24" fmla="*/ 389614 w 2568271"/>
              <a:gd name="connsiteY24" fmla="*/ 2130950 h 2441051"/>
              <a:gd name="connsiteX25" fmla="*/ 612250 w 2568271"/>
              <a:gd name="connsiteY25" fmla="*/ 2282025 h 2441051"/>
              <a:gd name="connsiteX26" fmla="*/ 874643 w 2568271"/>
              <a:gd name="connsiteY26" fmla="*/ 2417197 h 2441051"/>
              <a:gd name="connsiteX27" fmla="*/ 1057523 w 2568271"/>
              <a:gd name="connsiteY27" fmla="*/ 2441051 h 2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8271" h="2441051">
                <a:moveTo>
                  <a:pt x="1057523" y="2441051"/>
                </a:moveTo>
                <a:lnTo>
                  <a:pt x="1192695" y="2075291"/>
                </a:lnTo>
                <a:lnTo>
                  <a:pt x="1399429" y="1852654"/>
                </a:lnTo>
                <a:lnTo>
                  <a:pt x="1733384" y="1630018"/>
                </a:lnTo>
                <a:lnTo>
                  <a:pt x="2059388" y="1542553"/>
                </a:lnTo>
                <a:lnTo>
                  <a:pt x="2274073" y="1526651"/>
                </a:lnTo>
                <a:lnTo>
                  <a:pt x="2536466" y="1518699"/>
                </a:lnTo>
                <a:lnTo>
                  <a:pt x="2568271" y="1176793"/>
                </a:lnTo>
                <a:lnTo>
                  <a:pt x="2480807" y="795131"/>
                </a:lnTo>
                <a:lnTo>
                  <a:pt x="2313829" y="516835"/>
                </a:lnTo>
                <a:lnTo>
                  <a:pt x="2107095" y="302150"/>
                </a:lnTo>
                <a:lnTo>
                  <a:pt x="1932167" y="166978"/>
                </a:lnTo>
                <a:lnTo>
                  <a:pt x="1614115" y="47708"/>
                </a:lnTo>
                <a:lnTo>
                  <a:pt x="1359673" y="0"/>
                </a:lnTo>
                <a:lnTo>
                  <a:pt x="1121134" y="0"/>
                </a:lnTo>
                <a:lnTo>
                  <a:pt x="874643" y="63611"/>
                </a:lnTo>
                <a:lnTo>
                  <a:pt x="588396" y="174929"/>
                </a:lnTo>
                <a:lnTo>
                  <a:pt x="429370" y="262393"/>
                </a:lnTo>
                <a:lnTo>
                  <a:pt x="222636" y="492981"/>
                </a:lnTo>
                <a:lnTo>
                  <a:pt x="111318" y="723569"/>
                </a:lnTo>
                <a:lnTo>
                  <a:pt x="7951" y="1065475"/>
                </a:lnTo>
                <a:lnTo>
                  <a:pt x="0" y="1407381"/>
                </a:lnTo>
                <a:lnTo>
                  <a:pt x="103367" y="1701579"/>
                </a:lnTo>
                <a:lnTo>
                  <a:pt x="222636" y="1924216"/>
                </a:lnTo>
                <a:lnTo>
                  <a:pt x="389614" y="2130950"/>
                </a:lnTo>
                <a:lnTo>
                  <a:pt x="612250" y="2282025"/>
                </a:lnTo>
                <a:lnTo>
                  <a:pt x="874643" y="2417197"/>
                </a:lnTo>
                <a:lnTo>
                  <a:pt x="1057523" y="2441051"/>
                </a:lnTo>
                <a:close/>
              </a:path>
            </a:pathLst>
          </a:custGeom>
          <a:solidFill>
            <a:srgbClr val="FFFF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910170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3204376" y="2639833"/>
            <a:ext cx="1327867" cy="930303"/>
          </a:xfrm>
          <a:custGeom>
            <a:avLst/>
            <a:gdLst>
              <a:gd name="connsiteX0" fmla="*/ 0 w 1327867"/>
              <a:gd name="connsiteY0" fmla="*/ 71562 h 930303"/>
              <a:gd name="connsiteX1" fmla="*/ 349857 w 1327867"/>
              <a:gd name="connsiteY1" fmla="*/ 0 h 930303"/>
              <a:gd name="connsiteX2" fmla="*/ 675861 w 1327867"/>
              <a:gd name="connsiteY2" fmla="*/ 23854 h 930303"/>
              <a:gd name="connsiteX3" fmla="*/ 1033669 w 1327867"/>
              <a:gd name="connsiteY3" fmla="*/ 159026 h 930303"/>
              <a:gd name="connsiteX4" fmla="*/ 1288111 w 1327867"/>
              <a:gd name="connsiteY4" fmla="*/ 318052 h 930303"/>
              <a:gd name="connsiteX5" fmla="*/ 1327867 w 1327867"/>
              <a:gd name="connsiteY5" fmla="*/ 365760 h 930303"/>
              <a:gd name="connsiteX6" fmla="*/ 1168841 w 1327867"/>
              <a:gd name="connsiteY6" fmla="*/ 556591 h 930303"/>
              <a:gd name="connsiteX7" fmla="*/ 1073426 w 1327867"/>
              <a:gd name="connsiteY7" fmla="*/ 755374 h 930303"/>
              <a:gd name="connsiteX8" fmla="*/ 1001864 w 1327867"/>
              <a:gd name="connsiteY8" fmla="*/ 930303 h 930303"/>
              <a:gd name="connsiteX9" fmla="*/ 818984 w 1327867"/>
              <a:gd name="connsiteY9" fmla="*/ 890546 h 930303"/>
              <a:gd name="connsiteX10" fmla="*/ 524786 w 1327867"/>
              <a:gd name="connsiteY10" fmla="*/ 739471 h 930303"/>
              <a:gd name="connsiteX11" fmla="*/ 294198 w 1327867"/>
              <a:gd name="connsiteY11" fmla="*/ 580445 h 930303"/>
              <a:gd name="connsiteX12" fmla="*/ 182880 w 1327867"/>
              <a:gd name="connsiteY12" fmla="*/ 437322 h 930303"/>
              <a:gd name="connsiteX13" fmla="*/ 71561 w 1327867"/>
              <a:gd name="connsiteY13" fmla="*/ 238539 h 930303"/>
              <a:gd name="connsiteX14" fmla="*/ 0 w 1327867"/>
              <a:gd name="connsiteY14" fmla="*/ 71562 h 93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67" h="930303">
                <a:moveTo>
                  <a:pt x="0" y="71562"/>
                </a:moveTo>
                <a:lnTo>
                  <a:pt x="349857" y="0"/>
                </a:lnTo>
                <a:lnTo>
                  <a:pt x="675861" y="23854"/>
                </a:lnTo>
                <a:lnTo>
                  <a:pt x="1033669" y="159026"/>
                </a:lnTo>
                <a:lnTo>
                  <a:pt x="1288111" y="318052"/>
                </a:lnTo>
                <a:lnTo>
                  <a:pt x="1327867" y="365760"/>
                </a:lnTo>
                <a:lnTo>
                  <a:pt x="1168841" y="556591"/>
                </a:lnTo>
                <a:lnTo>
                  <a:pt x="1073426" y="755374"/>
                </a:lnTo>
                <a:lnTo>
                  <a:pt x="1001864" y="930303"/>
                </a:lnTo>
                <a:lnTo>
                  <a:pt x="818984" y="890546"/>
                </a:lnTo>
                <a:lnTo>
                  <a:pt x="524786" y="739471"/>
                </a:lnTo>
                <a:lnTo>
                  <a:pt x="294198" y="580445"/>
                </a:lnTo>
                <a:lnTo>
                  <a:pt x="182880" y="437322"/>
                </a:lnTo>
                <a:lnTo>
                  <a:pt x="71561" y="238539"/>
                </a:lnTo>
                <a:lnTo>
                  <a:pt x="0" y="71562"/>
                </a:lnTo>
                <a:close/>
              </a:path>
            </a:pathLst>
          </a:cu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24889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470368" y="958721"/>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70368" y="958721"/>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09536"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09536" y="5963507"/>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3" name="TextBox 2"/>
          <p:cNvSpPr txBox="1"/>
          <p:nvPr/>
        </p:nvSpPr>
        <p:spPr>
          <a:xfrm>
            <a:off x="4139952" y="6025063"/>
            <a:ext cx="1656184" cy="523220"/>
          </a:xfrm>
          <a:prstGeom prst="rect">
            <a:avLst/>
          </a:prstGeom>
          <a:noFill/>
        </p:spPr>
        <p:txBody>
          <a:bodyPr wrap="square" rtlCol="0">
            <a:spAutoFit/>
          </a:bodyPr>
          <a:lstStyle/>
          <a:p>
            <a:pPr algn="ctr"/>
            <a:r>
              <a:rPr lang="en-GB" sz="1400" dirty="0" smtClean="0"/>
              <a:t>or</a:t>
            </a:r>
          </a:p>
          <a:p>
            <a:pPr algn="ctr"/>
            <a:r>
              <a:rPr lang="en-GB" sz="1400" dirty="0" smtClean="0"/>
              <a:t>alternatively…</a:t>
            </a:r>
            <a:endParaRPr lang="en-GB" sz="1400" dirty="0"/>
          </a:p>
        </p:txBody>
      </p:sp>
      <mc:AlternateContent xmlns:mc="http://schemas.openxmlformats.org/markup-compatibility/2006" xmlns:a14="http://schemas.microsoft.com/office/drawing/2010/main">
        <mc:Choice Requires="a14">
          <p:sp>
            <p:nvSpPr>
              <p:cNvPr id="17" name="TextBox 16"/>
              <p:cNvSpPr txBox="1"/>
              <p:nvPr/>
            </p:nvSpPr>
            <p:spPr>
              <a:xfrm>
                <a:off x="5698878"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698878" y="5963507"/>
                <a:ext cx="3030416" cy="646331"/>
              </a:xfrm>
              <a:prstGeom prst="rect">
                <a:avLst/>
              </a:prstGeom>
              <a:blipFill rotWithShape="1">
                <a:blip r:embed="rId7"/>
                <a:stretch>
                  <a:fillRect/>
                </a:stretch>
              </a:blipFill>
            </p:spPr>
            <p:txBody>
              <a:bodyPr/>
              <a:lstStyle/>
              <a:p>
                <a:r>
                  <a:rPr lang="en-GB">
                    <a:noFill/>
                  </a:rPr>
                  <a:t> </a:t>
                </a:r>
              </a:p>
            </p:txBody>
          </p:sp>
        </mc:Fallback>
      </mc:AlternateContent>
      <p:sp>
        <p:nvSpPr>
          <p:cNvPr id="18" name="Rectangle 17"/>
          <p:cNvSpPr/>
          <p:nvPr/>
        </p:nvSpPr>
        <p:spPr>
          <a:xfrm>
            <a:off x="1109536" y="5960216"/>
            <a:ext cx="3030416" cy="649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698878" y="5963506"/>
            <a:ext cx="303696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6" name="Group 25"/>
          <p:cNvGrpSpPr/>
          <p:nvPr/>
        </p:nvGrpSpPr>
        <p:grpSpPr>
          <a:xfrm>
            <a:off x="0" y="0"/>
            <a:ext cx="9143074" cy="599127"/>
            <a:chOff x="0" y="13335"/>
            <a:chExt cx="9144218" cy="599127"/>
          </a:xfrm>
        </p:grpSpPr>
        <p:sp>
          <p:nvSpPr>
            <p:cNvPr id="2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8" name="Straight Connector 2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44779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26852" y="9325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26852" y="9325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6" name="Rectangle 15"/>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5" name="Straight Connector 2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5468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4"/>
            <a:ext cx="2560320" cy="2441050"/>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0320" h="2441050">
                <a:moveTo>
                  <a:pt x="1057523" y="2441050"/>
                </a:moveTo>
                <a:lnTo>
                  <a:pt x="1057523" y="2441050"/>
                </a:lnTo>
                <a:lnTo>
                  <a:pt x="731520" y="2353586"/>
                </a:lnTo>
                <a:lnTo>
                  <a:pt x="477078" y="2202511"/>
                </a:lnTo>
                <a:lnTo>
                  <a:pt x="294198" y="2019631"/>
                </a:lnTo>
                <a:lnTo>
                  <a:pt x="174929" y="18208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385391" y="1836751"/>
                </a:lnTo>
                <a:lnTo>
                  <a:pt x="2250219" y="2035534"/>
                </a:lnTo>
                <a:lnTo>
                  <a:pt x="2035534" y="2202511"/>
                </a:lnTo>
                <a:lnTo>
                  <a:pt x="1836751" y="2329732"/>
                </a:lnTo>
                <a:lnTo>
                  <a:pt x="1701579" y="2393343"/>
                </a:lnTo>
                <a:lnTo>
                  <a:pt x="1606163" y="2138901"/>
                </a:lnTo>
                <a:lnTo>
                  <a:pt x="1455089" y="1956021"/>
                </a:lnTo>
                <a:lnTo>
                  <a:pt x="1383527" y="1876508"/>
                </a:lnTo>
                <a:lnTo>
                  <a:pt x="1272209" y="2019631"/>
                </a:lnTo>
                <a:lnTo>
                  <a:pt x="1168842" y="2138901"/>
                </a:lnTo>
                <a:lnTo>
                  <a:pt x="1105231" y="2305878"/>
                </a:lnTo>
                <a:lnTo>
                  <a:pt x="1057523" y="2441050"/>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26852" y="9833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26852" y="9833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4"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979133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3"/>
            <a:ext cx="2560320" cy="1876508"/>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105231 w 2560320"/>
              <a:gd name="connsiteY0" fmla="*/ 2305878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0" fmla="*/ 1168842 w 2560320"/>
              <a:gd name="connsiteY0" fmla="*/ 213890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0" fmla="*/ 1272209 w 2560320"/>
              <a:gd name="connsiteY0" fmla="*/ 201963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0" fmla="*/ 1064391 w 2560320"/>
              <a:gd name="connsiteY0" fmla="*/ 1645559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064391 w 2560320"/>
              <a:gd name="connsiteY30" fmla="*/ 1645559 h 2441050"/>
              <a:gd name="connsiteX0" fmla="*/ 1064391 w 2560320"/>
              <a:gd name="connsiteY0" fmla="*/ 1645559 h 2353586"/>
              <a:gd name="connsiteX1" fmla="*/ 905123 w 2560320"/>
              <a:gd name="connsiteY1" fmla="*/ 1582068 h 2353586"/>
              <a:gd name="connsiteX2" fmla="*/ 731520 w 2560320"/>
              <a:gd name="connsiteY2" fmla="*/ 2353586 h 2353586"/>
              <a:gd name="connsiteX3" fmla="*/ 477078 w 2560320"/>
              <a:gd name="connsiteY3" fmla="*/ 2202511 h 2353586"/>
              <a:gd name="connsiteX4" fmla="*/ 294198 w 2560320"/>
              <a:gd name="connsiteY4" fmla="*/ 2019631 h 2353586"/>
              <a:gd name="connsiteX5" fmla="*/ 174929 w 2560320"/>
              <a:gd name="connsiteY5" fmla="*/ 1820849 h 2353586"/>
              <a:gd name="connsiteX6" fmla="*/ 55659 w 2560320"/>
              <a:gd name="connsiteY6" fmla="*/ 1645920 h 2353586"/>
              <a:gd name="connsiteX7" fmla="*/ 7951 w 2560320"/>
              <a:gd name="connsiteY7" fmla="*/ 1359673 h 2353586"/>
              <a:gd name="connsiteX8" fmla="*/ 0 w 2560320"/>
              <a:gd name="connsiteY8" fmla="*/ 1121134 h 2353586"/>
              <a:gd name="connsiteX9" fmla="*/ 63610 w 2560320"/>
              <a:gd name="connsiteY9" fmla="*/ 818984 h 2353586"/>
              <a:gd name="connsiteX10" fmla="*/ 294198 w 2560320"/>
              <a:gd name="connsiteY10" fmla="*/ 445273 h 2353586"/>
              <a:gd name="connsiteX11" fmla="*/ 556591 w 2560320"/>
              <a:gd name="connsiteY11" fmla="*/ 214685 h 2353586"/>
              <a:gd name="connsiteX12" fmla="*/ 970059 w 2560320"/>
              <a:gd name="connsiteY12" fmla="*/ 23854 h 2353586"/>
              <a:gd name="connsiteX13" fmla="*/ 1264257 w 2560320"/>
              <a:gd name="connsiteY13" fmla="*/ 0 h 2353586"/>
              <a:gd name="connsiteX14" fmla="*/ 1701579 w 2560320"/>
              <a:gd name="connsiteY14" fmla="*/ 63610 h 2353586"/>
              <a:gd name="connsiteX15" fmla="*/ 2019631 w 2560320"/>
              <a:gd name="connsiteY15" fmla="*/ 246490 h 2353586"/>
              <a:gd name="connsiteX16" fmla="*/ 2297927 w 2560320"/>
              <a:gd name="connsiteY16" fmla="*/ 477078 h 2353586"/>
              <a:gd name="connsiteX17" fmla="*/ 2425148 w 2560320"/>
              <a:gd name="connsiteY17" fmla="*/ 723569 h 2353586"/>
              <a:gd name="connsiteX18" fmla="*/ 2544417 w 2560320"/>
              <a:gd name="connsiteY18" fmla="*/ 946205 h 2353586"/>
              <a:gd name="connsiteX19" fmla="*/ 2560320 w 2560320"/>
              <a:gd name="connsiteY19" fmla="*/ 1152939 h 2353586"/>
              <a:gd name="connsiteX20" fmla="*/ 2560320 w 2560320"/>
              <a:gd name="connsiteY20" fmla="*/ 1359673 h 2353586"/>
              <a:gd name="connsiteX21" fmla="*/ 2512612 w 2560320"/>
              <a:gd name="connsiteY21" fmla="*/ 1542553 h 2353586"/>
              <a:gd name="connsiteX22" fmla="*/ 2496227 w 2560320"/>
              <a:gd name="connsiteY22" fmla="*/ 1504242 h 2353586"/>
              <a:gd name="connsiteX23" fmla="*/ 2430328 w 2560320"/>
              <a:gd name="connsiteY23" fmla="*/ 1522916 h 2353586"/>
              <a:gd name="connsiteX24" fmla="*/ 2326479 w 2560320"/>
              <a:gd name="connsiteY24" fmla="*/ 1509784 h 2353586"/>
              <a:gd name="connsiteX25" fmla="*/ 2127696 w 2560320"/>
              <a:gd name="connsiteY25" fmla="*/ 1526168 h 2353586"/>
              <a:gd name="connsiteX26" fmla="*/ 1950961 w 2560320"/>
              <a:gd name="connsiteY26" fmla="*/ 1562070 h 2353586"/>
              <a:gd name="connsiteX27" fmla="*/ 1772417 w 2560320"/>
              <a:gd name="connsiteY27" fmla="*/ 1612428 h 2353586"/>
              <a:gd name="connsiteX28" fmla="*/ 1565925 w 2560320"/>
              <a:gd name="connsiteY28" fmla="*/ 1762058 h 2353586"/>
              <a:gd name="connsiteX29" fmla="*/ 1383527 w 2560320"/>
              <a:gd name="connsiteY29" fmla="*/ 1876508 h 2353586"/>
              <a:gd name="connsiteX30" fmla="*/ 1064391 w 2560320"/>
              <a:gd name="connsiteY30" fmla="*/ 1645559 h 2353586"/>
              <a:gd name="connsiteX0" fmla="*/ 1064391 w 2560320"/>
              <a:gd name="connsiteY0" fmla="*/ 1645559 h 2202511"/>
              <a:gd name="connsiteX1" fmla="*/ 905123 w 2560320"/>
              <a:gd name="connsiteY1" fmla="*/ 1582068 h 2202511"/>
              <a:gd name="connsiteX2" fmla="*/ 786938 w 2560320"/>
              <a:gd name="connsiteY2" fmla="*/ 1563877 h 2202511"/>
              <a:gd name="connsiteX3" fmla="*/ 477078 w 2560320"/>
              <a:gd name="connsiteY3" fmla="*/ 2202511 h 2202511"/>
              <a:gd name="connsiteX4" fmla="*/ 294198 w 2560320"/>
              <a:gd name="connsiteY4" fmla="*/ 2019631 h 2202511"/>
              <a:gd name="connsiteX5" fmla="*/ 174929 w 2560320"/>
              <a:gd name="connsiteY5" fmla="*/ 1820849 h 2202511"/>
              <a:gd name="connsiteX6" fmla="*/ 55659 w 2560320"/>
              <a:gd name="connsiteY6" fmla="*/ 1645920 h 2202511"/>
              <a:gd name="connsiteX7" fmla="*/ 7951 w 2560320"/>
              <a:gd name="connsiteY7" fmla="*/ 1359673 h 2202511"/>
              <a:gd name="connsiteX8" fmla="*/ 0 w 2560320"/>
              <a:gd name="connsiteY8" fmla="*/ 1121134 h 2202511"/>
              <a:gd name="connsiteX9" fmla="*/ 63610 w 2560320"/>
              <a:gd name="connsiteY9" fmla="*/ 818984 h 2202511"/>
              <a:gd name="connsiteX10" fmla="*/ 294198 w 2560320"/>
              <a:gd name="connsiteY10" fmla="*/ 445273 h 2202511"/>
              <a:gd name="connsiteX11" fmla="*/ 556591 w 2560320"/>
              <a:gd name="connsiteY11" fmla="*/ 214685 h 2202511"/>
              <a:gd name="connsiteX12" fmla="*/ 970059 w 2560320"/>
              <a:gd name="connsiteY12" fmla="*/ 23854 h 2202511"/>
              <a:gd name="connsiteX13" fmla="*/ 1264257 w 2560320"/>
              <a:gd name="connsiteY13" fmla="*/ 0 h 2202511"/>
              <a:gd name="connsiteX14" fmla="*/ 1701579 w 2560320"/>
              <a:gd name="connsiteY14" fmla="*/ 63610 h 2202511"/>
              <a:gd name="connsiteX15" fmla="*/ 2019631 w 2560320"/>
              <a:gd name="connsiteY15" fmla="*/ 246490 h 2202511"/>
              <a:gd name="connsiteX16" fmla="*/ 2297927 w 2560320"/>
              <a:gd name="connsiteY16" fmla="*/ 477078 h 2202511"/>
              <a:gd name="connsiteX17" fmla="*/ 2425148 w 2560320"/>
              <a:gd name="connsiteY17" fmla="*/ 723569 h 2202511"/>
              <a:gd name="connsiteX18" fmla="*/ 2544417 w 2560320"/>
              <a:gd name="connsiteY18" fmla="*/ 946205 h 2202511"/>
              <a:gd name="connsiteX19" fmla="*/ 2560320 w 2560320"/>
              <a:gd name="connsiteY19" fmla="*/ 1152939 h 2202511"/>
              <a:gd name="connsiteX20" fmla="*/ 2560320 w 2560320"/>
              <a:gd name="connsiteY20" fmla="*/ 1359673 h 2202511"/>
              <a:gd name="connsiteX21" fmla="*/ 2512612 w 2560320"/>
              <a:gd name="connsiteY21" fmla="*/ 1542553 h 2202511"/>
              <a:gd name="connsiteX22" fmla="*/ 2496227 w 2560320"/>
              <a:gd name="connsiteY22" fmla="*/ 1504242 h 2202511"/>
              <a:gd name="connsiteX23" fmla="*/ 2430328 w 2560320"/>
              <a:gd name="connsiteY23" fmla="*/ 1522916 h 2202511"/>
              <a:gd name="connsiteX24" fmla="*/ 2326479 w 2560320"/>
              <a:gd name="connsiteY24" fmla="*/ 1509784 h 2202511"/>
              <a:gd name="connsiteX25" fmla="*/ 2127696 w 2560320"/>
              <a:gd name="connsiteY25" fmla="*/ 1526168 h 2202511"/>
              <a:gd name="connsiteX26" fmla="*/ 1950961 w 2560320"/>
              <a:gd name="connsiteY26" fmla="*/ 1562070 h 2202511"/>
              <a:gd name="connsiteX27" fmla="*/ 1772417 w 2560320"/>
              <a:gd name="connsiteY27" fmla="*/ 1612428 h 2202511"/>
              <a:gd name="connsiteX28" fmla="*/ 1565925 w 2560320"/>
              <a:gd name="connsiteY28" fmla="*/ 1762058 h 2202511"/>
              <a:gd name="connsiteX29" fmla="*/ 1383527 w 2560320"/>
              <a:gd name="connsiteY29" fmla="*/ 1876508 h 2202511"/>
              <a:gd name="connsiteX30" fmla="*/ 1064391 w 2560320"/>
              <a:gd name="connsiteY30" fmla="*/ 1645559 h 2202511"/>
              <a:gd name="connsiteX0" fmla="*/ 1064391 w 2560320"/>
              <a:gd name="connsiteY0" fmla="*/ 1645559 h 2019631"/>
              <a:gd name="connsiteX1" fmla="*/ 905123 w 2560320"/>
              <a:gd name="connsiteY1" fmla="*/ 1582068 h 2019631"/>
              <a:gd name="connsiteX2" fmla="*/ 786938 w 2560320"/>
              <a:gd name="connsiteY2" fmla="*/ 1563877 h 2019631"/>
              <a:gd name="connsiteX3" fmla="*/ 587915 w 2560320"/>
              <a:gd name="connsiteY3" fmla="*/ 1551348 h 2019631"/>
              <a:gd name="connsiteX4" fmla="*/ 294198 w 2560320"/>
              <a:gd name="connsiteY4" fmla="*/ 2019631 h 2019631"/>
              <a:gd name="connsiteX5" fmla="*/ 174929 w 2560320"/>
              <a:gd name="connsiteY5" fmla="*/ 1820849 h 2019631"/>
              <a:gd name="connsiteX6" fmla="*/ 55659 w 2560320"/>
              <a:gd name="connsiteY6" fmla="*/ 1645920 h 2019631"/>
              <a:gd name="connsiteX7" fmla="*/ 7951 w 2560320"/>
              <a:gd name="connsiteY7" fmla="*/ 1359673 h 2019631"/>
              <a:gd name="connsiteX8" fmla="*/ 0 w 2560320"/>
              <a:gd name="connsiteY8" fmla="*/ 1121134 h 2019631"/>
              <a:gd name="connsiteX9" fmla="*/ 63610 w 2560320"/>
              <a:gd name="connsiteY9" fmla="*/ 818984 h 2019631"/>
              <a:gd name="connsiteX10" fmla="*/ 294198 w 2560320"/>
              <a:gd name="connsiteY10" fmla="*/ 445273 h 2019631"/>
              <a:gd name="connsiteX11" fmla="*/ 556591 w 2560320"/>
              <a:gd name="connsiteY11" fmla="*/ 214685 h 2019631"/>
              <a:gd name="connsiteX12" fmla="*/ 970059 w 2560320"/>
              <a:gd name="connsiteY12" fmla="*/ 23854 h 2019631"/>
              <a:gd name="connsiteX13" fmla="*/ 1264257 w 2560320"/>
              <a:gd name="connsiteY13" fmla="*/ 0 h 2019631"/>
              <a:gd name="connsiteX14" fmla="*/ 1701579 w 2560320"/>
              <a:gd name="connsiteY14" fmla="*/ 63610 h 2019631"/>
              <a:gd name="connsiteX15" fmla="*/ 2019631 w 2560320"/>
              <a:gd name="connsiteY15" fmla="*/ 246490 h 2019631"/>
              <a:gd name="connsiteX16" fmla="*/ 2297927 w 2560320"/>
              <a:gd name="connsiteY16" fmla="*/ 477078 h 2019631"/>
              <a:gd name="connsiteX17" fmla="*/ 2425148 w 2560320"/>
              <a:gd name="connsiteY17" fmla="*/ 723569 h 2019631"/>
              <a:gd name="connsiteX18" fmla="*/ 2544417 w 2560320"/>
              <a:gd name="connsiteY18" fmla="*/ 946205 h 2019631"/>
              <a:gd name="connsiteX19" fmla="*/ 2560320 w 2560320"/>
              <a:gd name="connsiteY19" fmla="*/ 1152939 h 2019631"/>
              <a:gd name="connsiteX20" fmla="*/ 2560320 w 2560320"/>
              <a:gd name="connsiteY20" fmla="*/ 1359673 h 2019631"/>
              <a:gd name="connsiteX21" fmla="*/ 2512612 w 2560320"/>
              <a:gd name="connsiteY21" fmla="*/ 1542553 h 2019631"/>
              <a:gd name="connsiteX22" fmla="*/ 2496227 w 2560320"/>
              <a:gd name="connsiteY22" fmla="*/ 1504242 h 2019631"/>
              <a:gd name="connsiteX23" fmla="*/ 2430328 w 2560320"/>
              <a:gd name="connsiteY23" fmla="*/ 1522916 h 2019631"/>
              <a:gd name="connsiteX24" fmla="*/ 2326479 w 2560320"/>
              <a:gd name="connsiteY24" fmla="*/ 1509784 h 2019631"/>
              <a:gd name="connsiteX25" fmla="*/ 2127696 w 2560320"/>
              <a:gd name="connsiteY25" fmla="*/ 1526168 h 2019631"/>
              <a:gd name="connsiteX26" fmla="*/ 1950961 w 2560320"/>
              <a:gd name="connsiteY26" fmla="*/ 1562070 h 2019631"/>
              <a:gd name="connsiteX27" fmla="*/ 1772417 w 2560320"/>
              <a:gd name="connsiteY27" fmla="*/ 1612428 h 2019631"/>
              <a:gd name="connsiteX28" fmla="*/ 1565925 w 2560320"/>
              <a:gd name="connsiteY28" fmla="*/ 1762058 h 2019631"/>
              <a:gd name="connsiteX29" fmla="*/ 1383527 w 2560320"/>
              <a:gd name="connsiteY29" fmla="*/ 1876508 h 2019631"/>
              <a:gd name="connsiteX30" fmla="*/ 1064391 w 2560320"/>
              <a:gd name="connsiteY30" fmla="*/ 1645559 h 2019631"/>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174929 w 2560320"/>
              <a:gd name="connsiteY5" fmla="*/ 18208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216493 w 2560320"/>
              <a:gd name="connsiteY5" fmla="*/ 15160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0320" h="1876508">
                <a:moveTo>
                  <a:pt x="1064391" y="1645559"/>
                </a:moveTo>
                <a:cubicBezTo>
                  <a:pt x="1062102" y="1910723"/>
                  <a:pt x="907412" y="1316904"/>
                  <a:pt x="905123" y="1582068"/>
                </a:cubicBezTo>
                <a:lnTo>
                  <a:pt x="786938" y="1563877"/>
                </a:lnTo>
                <a:lnTo>
                  <a:pt x="587915" y="1551348"/>
                </a:lnTo>
                <a:lnTo>
                  <a:pt x="377325" y="1507013"/>
                </a:lnTo>
                <a:lnTo>
                  <a:pt x="216493" y="15160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496227" y="1504242"/>
                </a:lnTo>
                <a:lnTo>
                  <a:pt x="2430328" y="1522916"/>
                </a:lnTo>
                <a:lnTo>
                  <a:pt x="2326479" y="1509784"/>
                </a:lnTo>
                <a:lnTo>
                  <a:pt x="2127696" y="1526168"/>
                </a:lnTo>
                <a:lnTo>
                  <a:pt x="1950961" y="1562070"/>
                </a:lnTo>
                <a:lnTo>
                  <a:pt x="1772417" y="1612428"/>
                </a:lnTo>
                <a:lnTo>
                  <a:pt x="1565925" y="1762058"/>
                </a:lnTo>
                <a:lnTo>
                  <a:pt x="1383527" y="1876508"/>
                </a:lnTo>
                <a:lnTo>
                  <a:pt x="1064391" y="1645559"/>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01452" y="9579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1452" y="9579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r>
                        <a:rPr lang="en-GB" sz="3600" b="0" i="1" smtClean="0">
                          <a:latin typeface="Cambria Math"/>
                        </a:rPr>
                        <m:t>𝐶</m:t>
                      </m:r>
                      <m:r>
                        <a:rPr lang="en-GB" sz="3600" b="0" i="1" smtClean="0">
                          <a:latin typeface="Cambria Math"/>
                        </a:rPr>
                        <m:t>′</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5"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263208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55650" y="2352755"/>
                <a:ext cx="720080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 card is selected at random from a pack of 52 playing cards. Let </a:t>
                </a:r>
                <a14:m>
                  <m:oMath xmlns:m="http://schemas.openxmlformats.org/officeDocument/2006/math">
                    <m:r>
                      <a:rPr lang="en-GB" b="0" i="1" smtClean="0">
                        <a:latin typeface="Cambria Math" panose="02040503050406030204" pitchFamily="18" charset="0"/>
                      </a:rPr>
                      <m:t>𝐴</m:t>
                    </m:r>
                  </m:oMath>
                </a14:m>
                <a:r>
                  <a:rPr lang="en-GB" dirty="0" smtClean="0"/>
                  <a:t> be the event that the card is an ace and </a:t>
                </a:r>
                <a14:m>
                  <m:oMath xmlns:m="http://schemas.openxmlformats.org/officeDocument/2006/math">
                    <m:r>
                      <a:rPr lang="en-GB" b="0" i="1" smtClean="0">
                        <a:latin typeface="Cambria Math" panose="02040503050406030204" pitchFamily="18" charset="0"/>
                      </a:rPr>
                      <m:t>𝐷</m:t>
                    </m:r>
                  </m:oMath>
                </a14:m>
                <a:r>
                  <a:rPr lang="en-GB" dirty="0" smtClean="0"/>
                  <a:t> the event that the card is a diamond. Find:</a:t>
                </a:r>
              </a:p>
              <a:p>
                <a:pPr marL="342900" indent="-342900">
                  <a:buAutoNum type="alphaLcParenR"/>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oMath>
                </a14:m>
                <a:r>
                  <a:rPr lang="en-GB" dirty="0" smtClean="0"/>
                  <a:t>      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555650" y="2352755"/>
                <a:ext cx="7200800"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836712"/>
            <a:ext cx="6408712" cy="1200329"/>
          </a:xfrm>
          <a:prstGeom prst="rect">
            <a:avLst/>
          </a:prstGeom>
          <a:noFill/>
        </p:spPr>
        <p:txBody>
          <a:bodyPr wrap="square" rtlCol="0">
            <a:spAutoFit/>
          </a:bodyPr>
          <a:lstStyle/>
          <a:p>
            <a:r>
              <a:rPr lang="en-GB" dirty="0" smtClean="0"/>
              <a:t>Venn Diagram can either contain:</a:t>
            </a:r>
          </a:p>
          <a:p>
            <a:pPr marL="342900" indent="-342900">
              <a:buAutoNum type="alphaLcParenBoth"/>
            </a:pPr>
            <a:r>
              <a:rPr lang="en-GB" dirty="0" smtClean="0"/>
              <a:t>The </a:t>
            </a:r>
            <a:r>
              <a:rPr lang="en-GB" b="1" dirty="0" smtClean="0"/>
              <a:t>specific outcomes </a:t>
            </a:r>
            <a:r>
              <a:rPr lang="en-GB" dirty="0" smtClean="0"/>
              <a:t>in each set</a:t>
            </a:r>
          </a:p>
          <a:p>
            <a:pPr marL="342900" indent="-342900">
              <a:buAutoNum type="alphaLcParenBoth"/>
            </a:pPr>
            <a:r>
              <a:rPr lang="en-GB" dirty="0" smtClean="0"/>
              <a:t>The number of items in the set (i.e. </a:t>
            </a:r>
            <a:r>
              <a:rPr lang="en-GB" b="1" dirty="0" smtClean="0"/>
              <a:t>frequencies</a:t>
            </a:r>
            <a:r>
              <a:rPr lang="en-GB" dirty="0" smtClean="0"/>
              <a:t>)</a:t>
            </a:r>
          </a:p>
          <a:p>
            <a:pPr marL="342900" indent="-342900">
              <a:buAutoNum type="alphaLcParenBoth"/>
            </a:pPr>
            <a:r>
              <a:rPr lang="en-GB" dirty="0" smtClean="0"/>
              <a:t>The </a:t>
            </a:r>
            <a:r>
              <a:rPr lang="en-GB" b="1" dirty="0" smtClean="0"/>
              <a:t>probability</a:t>
            </a:r>
            <a:r>
              <a:rPr lang="en-GB" dirty="0" smtClean="0"/>
              <a:t> of being in that set.</a:t>
            </a:r>
          </a:p>
        </p:txBody>
      </p:sp>
      <p:sp>
        <p:nvSpPr>
          <p:cNvPr id="7" name="TextBox 6"/>
          <p:cNvSpPr txBox="1"/>
          <p:nvPr/>
        </p:nvSpPr>
        <p:spPr>
          <a:xfrm>
            <a:off x="6245076" y="1090836"/>
            <a:ext cx="252028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This will usually be stated or made obvious from the context.</a:t>
            </a:r>
            <a:endParaRPr lang="en-GB" sz="1400" dirty="0"/>
          </a:p>
        </p:txBody>
      </p:sp>
      <p:cxnSp>
        <p:nvCxnSpPr>
          <p:cNvPr id="9" name="Straight Arrow Connector 8"/>
          <p:cNvCxnSpPr/>
          <p:nvPr/>
        </p:nvCxnSpPr>
        <p:spPr>
          <a:xfrm flipH="1" flipV="1">
            <a:off x="5664200" y="1371600"/>
            <a:ext cx="563984" cy="41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1203437" y="4091930"/>
            <a:ext cx="2520280"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150537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p:cNvSpPr/>
          <p:nvPr/>
        </p:nvSpPr>
        <p:spPr>
          <a:xfrm>
            <a:off x="218832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361356"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361356" y="4198986"/>
                <a:ext cx="288032" cy="369332"/>
              </a:xfrm>
              <a:prstGeom prst="rect">
                <a:avLst/>
              </a:prstGeom>
              <a:blipFill>
                <a:blip r:embed="rId3"/>
                <a:stretch>
                  <a:fillRect r="-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05808"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305808" y="4198986"/>
                <a:ext cx="288032" cy="369332"/>
              </a:xfrm>
              <a:prstGeom prst="rect">
                <a:avLst/>
              </a:prstGeom>
              <a:blipFill>
                <a:blip r:embed="rId4"/>
                <a:stretch>
                  <a:fillRect r="-14583"/>
                </a:stretch>
              </a:blipFill>
            </p:spPr>
            <p:txBody>
              <a:bodyPr/>
              <a:lstStyle/>
              <a:p>
                <a:r>
                  <a:rPr lang="en-GB">
                    <a:noFill/>
                  </a:rPr>
                  <a:t> </a:t>
                </a:r>
              </a:p>
            </p:txBody>
          </p:sp>
        </mc:Fallback>
      </mc:AlternateContent>
      <p:sp>
        <p:nvSpPr>
          <p:cNvPr id="16" name="TextBox 15"/>
          <p:cNvSpPr txBox="1"/>
          <p:nvPr/>
        </p:nvSpPr>
        <p:spPr>
          <a:xfrm>
            <a:off x="2347372" y="4583558"/>
            <a:ext cx="360040" cy="372850"/>
          </a:xfrm>
          <a:prstGeom prst="rect">
            <a:avLst/>
          </a:prstGeom>
          <a:noFill/>
        </p:spPr>
        <p:txBody>
          <a:bodyPr wrap="square" rtlCol="0">
            <a:spAutoFit/>
          </a:bodyPr>
          <a:lstStyle/>
          <a:p>
            <a:r>
              <a:rPr lang="en-GB" dirty="0" smtClean="0"/>
              <a:t>1</a:t>
            </a:r>
            <a:endParaRPr lang="en-GB" dirty="0"/>
          </a:p>
        </p:txBody>
      </p:sp>
      <p:sp>
        <p:nvSpPr>
          <p:cNvPr id="17" name="TextBox 16"/>
          <p:cNvSpPr txBox="1"/>
          <p:nvPr/>
        </p:nvSpPr>
        <p:spPr>
          <a:xfrm>
            <a:off x="2879596" y="4637274"/>
            <a:ext cx="503684" cy="369332"/>
          </a:xfrm>
          <a:prstGeom prst="rect">
            <a:avLst/>
          </a:prstGeom>
          <a:noFill/>
        </p:spPr>
        <p:txBody>
          <a:bodyPr wrap="square" rtlCol="0">
            <a:spAutoFit/>
          </a:bodyPr>
          <a:lstStyle/>
          <a:p>
            <a:r>
              <a:rPr lang="en-GB" dirty="0" smtClean="0"/>
              <a:t>12</a:t>
            </a:r>
            <a:endParaRPr lang="en-GB" dirty="0"/>
          </a:p>
        </p:txBody>
      </p:sp>
      <p:sp>
        <p:nvSpPr>
          <p:cNvPr id="18" name="TextBox 17"/>
          <p:cNvSpPr txBox="1"/>
          <p:nvPr/>
        </p:nvSpPr>
        <p:spPr>
          <a:xfrm>
            <a:off x="1790215" y="4633261"/>
            <a:ext cx="503684" cy="369332"/>
          </a:xfrm>
          <a:prstGeom prst="rect">
            <a:avLst/>
          </a:prstGeom>
          <a:noFill/>
        </p:spPr>
        <p:txBody>
          <a:bodyPr wrap="square" rtlCol="0">
            <a:spAutoFit/>
          </a:bodyPr>
          <a:lstStyle/>
          <a:p>
            <a:r>
              <a:rPr lang="en-GB" dirty="0" smtClean="0"/>
              <a:t>3</a:t>
            </a:r>
            <a:endParaRPr lang="en-GB" dirty="0"/>
          </a:p>
        </p:txBody>
      </p:sp>
      <p:sp>
        <p:nvSpPr>
          <p:cNvPr id="19" name="TextBox 18"/>
          <p:cNvSpPr txBox="1"/>
          <p:nvPr/>
        </p:nvSpPr>
        <p:spPr>
          <a:xfrm>
            <a:off x="3288633" y="5090750"/>
            <a:ext cx="414687" cy="369332"/>
          </a:xfrm>
          <a:prstGeom prst="rect">
            <a:avLst/>
          </a:prstGeom>
          <a:noFill/>
        </p:spPr>
        <p:txBody>
          <a:bodyPr wrap="square" rtlCol="0">
            <a:spAutoFit/>
          </a:bodyPr>
          <a:lstStyle/>
          <a:p>
            <a:r>
              <a:rPr lang="en-GB" dirty="0" smtClean="0"/>
              <a:t>36</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3778384" y="3905616"/>
                <a:ext cx="2736304"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48</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52</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778384" y="3905616"/>
                <a:ext cx="2736304" cy="2174185"/>
              </a:xfrm>
              <a:prstGeom prst="rect">
                <a:avLst/>
              </a:prstGeom>
              <a:blipFill>
                <a:blip r:embed="rId5"/>
                <a:stretch>
                  <a:fillRect/>
                </a:stretch>
              </a:blipFill>
            </p:spPr>
            <p:txBody>
              <a:bodyPr/>
              <a:lstStyle/>
              <a:p>
                <a:r>
                  <a:rPr lang="en-GB">
                    <a:noFill/>
                  </a:rPr>
                  <a:t> </a:t>
                </a:r>
              </a:p>
            </p:txBody>
          </p:sp>
        </mc:Fallback>
      </mc:AlternateContent>
      <p:sp>
        <p:nvSpPr>
          <p:cNvPr id="21" name="Rectangle 20"/>
          <p:cNvSpPr/>
          <p:nvPr/>
        </p:nvSpPr>
        <p:spPr>
          <a:xfrm>
            <a:off x="948369" y="3868798"/>
            <a:ext cx="2975559" cy="18644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Venn Diagram</a:t>
            </a:r>
            <a:endParaRPr lang="en-GB" sz="2800" dirty="0"/>
          </a:p>
        </p:txBody>
      </p:sp>
      <p:sp>
        <p:nvSpPr>
          <p:cNvPr id="22" name="Rectangle 21"/>
          <p:cNvSpPr/>
          <p:nvPr/>
        </p:nvSpPr>
        <p:spPr>
          <a:xfrm>
            <a:off x="4301487" y="3868798"/>
            <a:ext cx="2686053" cy="588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4301487" y="4457700"/>
            <a:ext cx="2686053" cy="518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4301487" y="4972402"/>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sp>
        <p:nvSpPr>
          <p:cNvPr id="25" name="Rectangle 24"/>
          <p:cNvSpPr/>
          <p:nvPr/>
        </p:nvSpPr>
        <p:spPr>
          <a:xfrm>
            <a:off x="4301486" y="5487104"/>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d</a:t>
            </a:r>
            <a:endParaRPr lang="en-GB" sz="2800" dirty="0"/>
          </a:p>
        </p:txBody>
      </p:sp>
      <p:sp>
        <p:nvSpPr>
          <p:cNvPr id="26" name="TextBox 25"/>
          <p:cNvSpPr txBox="1"/>
          <p:nvPr/>
        </p:nvSpPr>
        <p:spPr>
          <a:xfrm>
            <a:off x="7357524" y="4247029"/>
            <a:ext cx="1656184"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For union, I visualise this ‘figure-of-8’ shape:</a:t>
            </a:r>
          </a:p>
          <a:p>
            <a:endParaRPr lang="en-GB" sz="1100" dirty="0"/>
          </a:p>
          <a:p>
            <a:endParaRPr lang="en-GB" sz="1100" dirty="0" smtClean="0"/>
          </a:p>
          <a:p>
            <a:endParaRPr lang="en-GB" sz="1100" dirty="0"/>
          </a:p>
          <a:p>
            <a:endParaRPr lang="en-GB" sz="1100" dirty="0"/>
          </a:p>
        </p:txBody>
      </p:sp>
      <p:sp>
        <p:nvSpPr>
          <p:cNvPr id="27" name="Oval 26"/>
          <p:cNvSpPr/>
          <p:nvPr/>
        </p:nvSpPr>
        <p:spPr>
          <a:xfrm>
            <a:off x="7687160" y="4732764"/>
            <a:ext cx="549350"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086650" y="4732764"/>
            <a:ext cx="519844"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H="1" flipV="1">
            <a:off x="7086600" y="4747260"/>
            <a:ext cx="281632" cy="22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365099" y="3830320"/>
            <a:ext cx="1656184"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Think “A and D”.</a:t>
            </a:r>
            <a:endParaRPr lang="en-GB" sz="1100" dirty="0"/>
          </a:p>
        </p:txBody>
      </p:sp>
      <p:cxnSp>
        <p:nvCxnSpPr>
          <p:cNvPr id="32" name="Straight Arrow Connector 31"/>
          <p:cNvCxnSpPr/>
          <p:nvPr/>
        </p:nvCxnSpPr>
        <p:spPr>
          <a:xfrm flipH="1">
            <a:off x="7139940" y="3930427"/>
            <a:ext cx="228292" cy="5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866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7200800" cy="20669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=0.3</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smtClean="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=0.25</m:t>
                    </m:r>
                  </m:oMath>
                </a14:m>
                <a:r>
                  <a:rPr lang="en-GB" dirty="0" smtClean="0"/>
                  <a:t>,</a:t>
                </a:r>
              </a:p>
              <a:p>
                <a:pPr marL="342900" indent="-342900">
                  <a:buAutoNum type="alphaLcPeriod"/>
                </a:pPr>
                <a:r>
                  <a:rPr lang="en-GB" dirty="0" smtClean="0"/>
                  <a:t>Explain why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are not independent.</a:t>
                </a:r>
              </a:p>
              <a:p>
                <a:r>
                  <a:rPr lang="en-GB" dirty="0" smtClean="0"/>
                  <a:t>Given also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oMath>
                </a14:m>
                <a:r>
                  <a:rPr lang="en-GB" dirty="0" smtClean="0"/>
                  <a:t>, that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mutually exclusive and that events </a:t>
                </a:r>
                <a14:m>
                  <m:oMath xmlns:m="http://schemas.openxmlformats.org/officeDocument/2006/math">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independent,</a:t>
                </a:r>
              </a:p>
              <a:p>
                <a:r>
                  <a:rPr lang="en-GB" dirty="0" smtClean="0"/>
                  <a:t>b. Draw a Venn diagram to illustrate the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showing the probabilities for each region.</a:t>
                </a:r>
              </a:p>
              <a:p>
                <a:r>
                  <a:rPr lang="en-GB" dirty="0" smtClean="0"/>
                  <a:t>c.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7200800" cy="206697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696307" y="3931920"/>
            <a:ext cx="3196424" cy="22190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939430"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660422"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427498"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043608" y="422108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043608" y="422108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27604" y="414957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27604" y="414957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9134" y="419109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9134" y="4191095"/>
                <a:ext cx="360040" cy="36933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a:off x="1109328" y="4922118"/>
            <a:ext cx="605172" cy="307777"/>
          </a:xfrm>
          <a:prstGeom prst="rect">
            <a:avLst/>
          </a:prstGeom>
          <a:noFill/>
        </p:spPr>
        <p:txBody>
          <a:bodyPr wrap="square" rtlCol="0">
            <a:spAutoFit/>
          </a:bodyPr>
          <a:lstStyle/>
          <a:p>
            <a:pPr algn="ctr"/>
            <a:r>
              <a:rPr lang="en-GB" sz="1400" dirty="0" smtClean="0"/>
              <a:t>0.05</a:t>
            </a:r>
            <a:endParaRPr lang="en-GB" sz="1400" dirty="0"/>
          </a:p>
        </p:txBody>
      </p:sp>
      <p:sp>
        <p:nvSpPr>
          <p:cNvPr id="14" name="TextBox 13"/>
          <p:cNvSpPr txBox="1"/>
          <p:nvPr/>
        </p:nvSpPr>
        <p:spPr>
          <a:xfrm>
            <a:off x="1631788" y="4951363"/>
            <a:ext cx="605172" cy="307777"/>
          </a:xfrm>
          <a:prstGeom prst="rect">
            <a:avLst/>
          </a:prstGeom>
          <a:noFill/>
        </p:spPr>
        <p:txBody>
          <a:bodyPr wrap="square" rtlCol="0">
            <a:spAutoFit/>
          </a:bodyPr>
          <a:lstStyle/>
          <a:p>
            <a:pPr algn="ctr"/>
            <a:r>
              <a:rPr lang="en-GB" sz="1400" dirty="0" smtClean="0"/>
              <a:t>0.25</a:t>
            </a:r>
            <a:endParaRPr lang="en-GB" sz="1400" dirty="0"/>
          </a:p>
        </p:txBody>
      </p:sp>
      <p:sp>
        <p:nvSpPr>
          <p:cNvPr id="15" name="TextBox 14"/>
          <p:cNvSpPr txBox="1"/>
          <p:nvPr/>
        </p:nvSpPr>
        <p:spPr>
          <a:xfrm>
            <a:off x="1986462" y="4539502"/>
            <a:ext cx="605172" cy="307777"/>
          </a:xfrm>
          <a:prstGeom prst="rect">
            <a:avLst/>
          </a:prstGeom>
          <a:noFill/>
        </p:spPr>
        <p:txBody>
          <a:bodyPr wrap="square" rtlCol="0">
            <a:spAutoFit/>
          </a:bodyPr>
          <a:lstStyle/>
          <a:p>
            <a:pPr algn="ctr"/>
            <a:r>
              <a:rPr lang="en-GB" sz="1400" dirty="0" smtClean="0"/>
              <a:t>0.07</a:t>
            </a:r>
            <a:endParaRPr lang="en-GB" sz="1400" dirty="0"/>
          </a:p>
        </p:txBody>
      </p:sp>
      <p:sp>
        <p:nvSpPr>
          <p:cNvPr id="16" name="TextBox 15"/>
          <p:cNvSpPr txBox="1"/>
          <p:nvPr/>
        </p:nvSpPr>
        <p:spPr>
          <a:xfrm>
            <a:off x="2363298" y="4932241"/>
            <a:ext cx="605172" cy="307777"/>
          </a:xfrm>
          <a:prstGeom prst="rect">
            <a:avLst/>
          </a:prstGeom>
          <a:noFill/>
        </p:spPr>
        <p:txBody>
          <a:bodyPr wrap="square" rtlCol="0">
            <a:spAutoFit/>
          </a:bodyPr>
          <a:lstStyle/>
          <a:p>
            <a:pPr algn="ctr"/>
            <a:r>
              <a:rPr lang="en-GB" sz="1400" dirty="0" smtClean="0"/>
              <a:t>0.08</a:t>
            </a:r>
            <a:endParaRPr lang="en-GB" sz="1400" dirty="0"/>
          </a:p>
        </p:txBody>
      </p:sp>
      <p:sp>
        <p:nvSpPr>
          <p:cNvPr id="17" name="TextBox 16"/>
          <p:cNvSpPr txBox="1"/>
          <p:nvPr/>
        </p:nvSpPr>
        <p:spPr>
          <a:xfrm>
            <a:off x="2928616" y="4977366"/>
            <a:ext cx="605172" cy="307777"/>
          </a:xfrm>
          <a:prstGeom prst="rect">
            <a:avLst/>
          </a:prstGeom>
          <a:noFill/>
        </p:spPr>
        <p:txBody>
          <a:bodyPr wrap="square" rtlCol="0">
            <a:spAutoFit/>
          </a:bodyPr>
          <a:lstStyle/>
          <a:p>
            <a:pPr algn="ctr"/>
            <a:r>
              <a:rPr lang="en-GB" sz="1400" dirty="0" smtClean="0"/>
              <a:t>0.12</a:t>
            </a:r>
            <a:endParaRPr lang="en-GB" sz="1400" dirty="0"/>
          </a:p>
        </p:txBody>
      </p:sp>
      <p:sp>
        <p:nvSpPr>
          <p:cNvPr id="18" name="TextBox 17"/>
          <p:cNvSpPr txBox="1"/>
          <p:nvPr/>
        </p:nvSpPr>
        <p:spPr>
          <a:xfrm>
            <a:off x="1905038" y="5806770"/>
            <a:ext cx="605172" cy="307777"/>
          </a:xfrm>
          <a:prstGeom prst="rect">
            <a:avLst/>
          </a:prstGeom>
          <a:noFill/>
        </p:spPr>
        <p:txBody>
          <a:bodyPr wrap="square" rtlCol="0">
            <a:spAutoFit/>
          </a:bodyPr>
          <a:lstStyle/>
          <a:p>
            <a:pPr algn="ctr"/>
            <a:r>
              <a:rPr lang="en-GB" sz="1400" dirty="0" smtClean="0"/>
              <a:t>0.43</a:t>
            </a:r>
            <a:endParaRPr lang="en-GB" sz="1400" dirty="0"/>
          </a:p>
        </p:txBody>
      </p:sp>
      <mc:AlternateContent xmlns:mc="http://schemas.openxmlformats.org/markup-compatibility/2006" xmlns:a14="http://schemas.microsoft.com/office/drawing/2010/main">
        <mc:Choice Requires="a14">
          <p:sp>
            <p:nvSpPr>
              <p:cNvPr id="19" name="TextBox 18"/>
              <p:cNvSpPr txBox="1"/>
              <p:nvPr/>
            </p:nvSpPr>
            <p:spPr>
              <a:xfrm>
                <a:off x="487301" y="3291353"/>
                <a:ext cx="3522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=0.3×0.4=0.12</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7301" y="3291353"/>
                <a:ext cx="35229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1674" y="3298305"/>
                <a:ext cx="4206565" cy="681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=0.05</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=0.05+0.2=0.25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1674" y="3298305"/>
                <a:ext cx="4206565" cy="681982"/>
              </a:xfrm>
              <a:prstGeom prst="rect">
                <a:avLst/>
              </a:prstGeom>
              <a:blipFill>
                <a:blip r:embed="rId7"/>
                <a:stretch>
                  <a:fillRect/>
                </a:stretch>
              </a:blipFill>
            </p:spPr>
            <p:txBody>
              <a:bodyPr/>
              <a:lstStyle/>
              <a:p>
                <a:r>
                  <a:rPr lang="en-GB">
                    <a:noFill/>
                  </a:rPr>
                  <a:t> </a:t>
                </a:r>
              </a:p>
            </p:txBody>
          </p:sp>
        </mc:Fallback>
      </mc:AlternateContent>
      <p:sp>
        <p:nvSpPr>
          <p:cNvPr id="21" name="Rectangle 20"/>
          <p:cNvSpPr/>
          <p:nvPr/>
        </p:nvSpPr>
        <p:spPr>
          <a:xfrm>
            <a:off x="251520"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2" name="Rectangle 21"/>
          <p:cNvSpPr/>
          <p:nvPr/>
        </p:nvSpPr>
        <p:spPr>
          <a:xfrm>
            <a:off x="251520" y="3913958"/>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3" name="Rectangle 22"/>
          <p:cNvSpPr/>
          <p:nvPr/>
        </p:nvSpPr>
        <p:spPr>
          <a:xfrm>
            <a:off x="4457434"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24" name="Rectangle 23"/>
          <p:cNvSpPr/>
          <p:nvPr/>
        </p:nvSpPr>
        <p:spPr>
          <a:xfrm>
            <a:off x="503373" y="3342905"/>
            <a:ext cx="3389358" cy="3916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03373" y="3917416"/>
            <a:ext cx="3506924" cy="2391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693320" y="3330543"/>
            <a:ext cx="3911127" cy="104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44127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Rectangle 7"/>
          <p:cNvSpPr/>
          <p:nvPr/>
        </p:nvSpPr>
        <p:spPr>
          <a:xfrm>
            <a:off x="416511" y="3284984"/>
            <a:ext cx="4572000" cy="246356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88511" y="1131795"/>
                <a:ext cx="4138808" cy="1477328"/>
              </a:xfrm>
              <a:prstGeom prst="rect">
                <a:avLst/>
              </a:prstGeom>
              <a:noFill/>
            </p:spPr>
            <p:txBody>
              <a:bodyPr wrap="square" rtlCol="0">
                <a:spAutoFit/>
              </a:bodyPr>
              <a:lstStyle/>
              <a:p>
                <a:endParaRPr lang="en-GB" dirty="0"/>
              </a:p>
              <a:p>
                <a:pPr marL="342900" indent="-342900">
                  <a:buAutoNum type="alphaLcParenBoth"/>
                </a:pPr>
                <a:r>
                  <a:rPr lang="en-GB" dirty="0" smtClean="0"/>
                  <a:t>Using the above:</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4988511" y="1131795"/>
                <a:ext cx="4138808" cy="1477328"/>
              </a:xfrm>
              <a:prstGeom prst="rect">
                <a:avLst/>
              </a:prstGeom>
              <a:blipFill>
                <a:blip r:embed="rId3"/>
                <a:stretch>
                  <a:fillRect l="-1178" b="-826"/>
                </a:stretch>
              </a:blipFill>
            </p:spPr>
            <p:txBody>
              <a:bodyPr/>
              <a:lstStyle/>
              <a:p>
                <a:r>
                  <a:rPr lang="en-GB">
                    <a:noFill/>
                  </a:rPr>
                  <a:t> </a:t>
                </a:r>
              </a:p>
            </p:txBody>
          </p:sp>
        </mc:Fallback>
      </mc:AlternateContent>
      <p:sp>
        <p:nvSpPr>
          <p:cNvPr id="14" name="Rectangle 13"/>
          <p:cNvSpPr/>
          <p:nvPr/>
        </p:nvSpPr>
        <p:spPr>
          <a:xfrm>
            <a:off x="5381815" y="1464464"/>
            <a:ext cx="3352200" cy="1128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4452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19-21</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274093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Conditional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27252"/>
            <a:ext cx="5976664" cy="369332"/>
          </a:xfrm>
          <a:prstGeom prst="rect">
            <a:avLst/>
          </a:prstGeom>
          <a:noFill/>
        </p:spPr>
        <p:txBody>
          <a:bodyPr wrap="square" rtlCol="0">
            <a:spAutoFit/>
          </a:bodyPr>
          <a:lstStyle/>
          <a:p>
            <a:r>
              <a:rPr lang="en-GB" dirty="0" smtClean="0"/>
              <a:t>Think about how we formed a probability tree at GCSE:</a:t>
            </a:r>
            <a:endParaRPr lang="en-GB" dirty="0"/>
          </a:p>
        </p:txBody>
      </p:sp>
      <p:cxnSp>
        <p:nvCxnSpPr>
          <p:cNvPr id="8" name="Straight Connector 7"/>
          <p:cNvCxnSpPr/>
          <p:nvPr/>
        </p:nvCxnSpPr>
        <p:spPr>
          <a:xfrm flipV="1">
            <a:off x="1619672" y="2348880"/>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654192" y="3212976"/>
            <a:ext cx="1800200" cy="115212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067944" y="1484784"/>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102464" y="2348880"/>
            <a:ext cx="1800200" cy="57606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102464" y="3501008"/>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136984" y="4365104"/>
            <a:ext cx="1800200" cy="57606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63888" y="2132856"/>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63888" y="2132856"/>
                <a:ext cx="397528" cy="369332"/>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63888" y="4286019"/>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3888" y="4286019"/>
                <a:ext cx="397528" cy="369332"/>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09562" y="130011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909562" y="1300118"/>
                <a:ext cx="397528" cy="369332"/>
              </a:xfrm>
              <a:prstGeom prst="rect">
                <a:avLst/>
              </a:prstGeom>
              <a:blipFill rotWithShape="1">
                <a:blip r:embed="rId4"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99714" y="274027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899714" y="2740278"/>
                <a:ext cx="397528" cy="369332"/>
              </a:xfrm>
              <a:prstGeom prst="rect">
                <a:avLst/>
              </a:prstGeom>
              <a:blipFill rotWithShape="1">
                <a:blip r:embed="rId5"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44082" y="331634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944082" y="3316342"/>
                <a:ext cx="397528" cy="369332"/>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34234" y="475650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34234" y="4756502"/>
                <a:ext cx="397528" cy="369332"/>
              </a:xfrm>
              <a:prstGeom prst="rect">
                <a:avLst/>
              </a:prstGeom>
              <a:blipFill rotWithShape="1">
                <a:blip r:embed="rId7"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84880" y="2164214"/>
                <a:ext cx="738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184880" y="2164214"/>
                <a:ext cx="738824"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27984" y="1301344"/>
                <a:ext cx="1008112" cy="369332"/>
              </a:xfrm>
              <a:prstGeom prst="rect">
                <a:avLst/>
              </a:prstGeom>
              <a:noFill/>
            </p:spPr>
            <p:txBody>
              <a:bodyPr wrap="square" rtlCol="0">
                <a:spAutoFit/>
              </a:bodyPr>
              <a:lstStyle/>
              <a:p>
                <a:r>
                  <a:rPr lang="en-GB" b="0" dirty="0" smtClean="0"/>
                  <a:t>P</a:t>
                </a:r>
                <a14:m>
                  <m:oMath xmlns:m="http://schemas.openxmlformats.org/officeDocument/2006/math">
                    <m:d>
                      <m:dPr>
                        <m:ctrlPr>
                          <a:rPr lang="en-GB" b="0" i="1" dirty="0" smtClean="0">
                            <a:latin typeface="Cambria Math" panose="02040503050406030204" pitchFamily="18" charset="0"/>
                          </a:rPr>
                        </m:ctrlPr>
                      </m:dPr>
                      <m:e>
                        <m:r>
                          <a:rPr lang="en-GB" b="0" i="1" dirty="0" smtClean="0">
                            <a:latin typeface="Cambria Math"/>
                          </a:rPr>
                          <m:t>𝐵</m:t>
                        </m:r>
                        <m:r>
                          <a:rPr lang="en-GB" b="0" i="1" dirty="0" smtClean="0">
                            <a:latin typeface="Cambria Math"/>
                          </a:rPr>
                          <m:t>|</m:t>
                        </m:r>
                        <m:r>
                          <a:rPr lang="en-GB" b="0" i="1" dirty="0" smtClean="0">
                            <a:latin typeface="Cambria Math"/>
                          </a:rPr>
                          <m:t>𝐴</m:t>
                        </m:r>
                      </m:e>
                    </m:d>
                  </m:oMath>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427984" y="1301344"/>
                <a:ext cx="1008112" cy="369332"/>
              </a:xfrm>
              <a:prstGeom prst="rect">
                <a:avLst/>
              </a:prstGeom>
              <a:blipFill rotWithShape="1">
                <a:blip r:embed="rId9"/>
                <a:stretch>
                  <a:fillRect l="-481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8728" y="1162844"/>
                <a:ext cx="230425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r>
                            <a:rPr lang="en-GB" b="0" i="1" dirty="0" smtClean="0">
                              <a:latin typeface="Cambria Math"/>
                            </a:rPr>
                            <m:t>∩</m:t>
                          </m:r>
                          <m:r>
                            <a:rPr lang="en-GB" b="0" i="1" dirty="0" smtClean="0">
                              <a:latin typeface="Cambria Math"/>
                            </a:rPr>
                            <m:t>𝐵</m:t>
                          </m:r>
                        </m:e>
                      </m:d>
                    </m:oMath>
                    <m:oMath xmlns:m="http://schemas.openxmlformats.org/officeDocument/2006/math">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𝐵</m:t>
                          </m:r>
                        </m:e>
                        <m:e>
                          <m:r>
                            <a:rPr lang="en-GB" b="0" i="1" dirty="0" smtClean="0">
                              <a:latin typeface="Cambria Math"/>
                            </a:rPr>
                            <m:t>𝐴</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8728" y="1162844"/>
                <a:ext cx="2304256" cy="64633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34211" y="5572317"/>
                <a:ext cx="3609255" cy="876843"/>
              </a:xfrm>
              <a:prstGeom prst="rect">
                <a:avLst/>
              </a:prstGeom>
              <a:noFill/>
            </p:spPr>
            <p:txBody>
              <a:bodyPr wrap="square" rtlCol="0">
                <a:spAutoFit/>
              </a:bodyPr>
              <a:lstStyle/>
              <a:p>
                <a:r>
                  <a:rPr lang="en-GB" sz="3200" b="0" dirty="0" smtClean="0">
                    <a:latin typeface="Wingdings" panose="05000000000000000000" pitchFamily="2" charset="2"/>
                  </a:rPr>
                  <a:t>!</a:t>
                </a:r>
                <a:r>
                  <a:rPr lang="en-GB" sz="3200" b="0" dirty="0" smtClean="0"/>
                  <a:t> </a:t>
                </a:r>
                <a14:m>
                  <m:oMath xmlns:m="http://schemas.openxmlformats.org/officeDocument/2006/math">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𝐵</m:t>
                        </m:r>
                      </m:e>
                      <m:e>
                        <m:r>
                          <a:rPr lang="en-GB" sz="3200" b="0" i="1" dirty="0" smtClean="0">
                            <a:latin typeface="Cambria Math"/>
                          </a:rPr>
                          <m:t>𝐴</m:t>
                        </m:r>
                      </m:e>
                    </m:d>
                    <m:r>
                      <a:rPr lang="en-GB" sz="3200" b="0" i="1" dirty="0" smtClean="0">
                        <a:latin typeface="Cambria Math"/>
                      </a:rPr>
                      <m:t>=</m:t>
                    </m:r>
                    <m:f>
                      <m:fPr>
                        <m:ctrlPr>
                          <a:rPr lang="en-GB" sz="3200" b="0" i="1" dirty="0" smtClean="0">
                            <a:latin typeface="Cambria Math" panose="02040503050406030204" pitchFamily="18" charset="0"/>
                          </a:rPr>
                        </m:ctrlPr>
                      </m:fPr>
                      <m:num>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r>
                              <a:rPr lang="en-GB" sz="3200" b="0" i="1" dirty="0" smtClean="0">
                                <a:latin typeface="Cambria Math"/>
                              </a:rPr>
                              <m:t>∩</m:t>
                            </m:r>
                            <m:r>
                              <a:rPr lang="en-GB" sz="3200" b="0" i="1" dirty="0" smtClean="0">
                                <a:latin typeface="Cambria Math"/>
                              </a:rPr>
                              <m:t>𝐵</m:t>
                            </m:r>
                          </m:e>
                        </m:d>
                      </m:num>
                      <m:den>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e>
                        </m:d>
                      </m:den>
                    </m:f>
                  </m:oMath>
                </a14:m>
                <a:endParaRPr lang="en-GB"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034211" y="5572317"/>
                <a:ext cx="3609255" cy="876843"/>
              </a:xfrm>
              <a:prstGeom prst="rect">
                <a:avLst/>
              </a:prstGeom>
              <a:blipFill rotWithShape="0">
                <a:blip r:embed="rId12"/>
                <a:stretch>
                  <a:fillRect l="-4392" b="-2778"/>
                </a:stretch>
              </a:blipFill>
            </p:spPr>
            <p:txBody>
              <a:bodyPr/>
              <a:lstStyle/>
              <a:p>
                <a:r>
                  <a:rPr lang="en-GB">
                    <a:noFill/>
                  </a:rPr>
                  <a:t> </a:t>
                </a:r>
              </a:p>
            </p:txBody>
          </p:sp>
        </mc:Fallback>
      </mc:AlternateContent>
      <p:sp>
        <p:nvSpPr>
          <p:cNvPr id="27" name="TextBox 26"/>
          <p:cNvSpPr txBox="1"/>
          <p:nvPr/>
        </p:nvSpPr>
        <p:spPr>
          <a:xfrm>
            <a:off x="1331640" y="5177951"/>
            <a:ext cx="3816424" cy="369332"/>
          </a:xfrm>
          <a:prstGeom prst="rect">
            <a:avLst/>
          </a:prstGeom>
          <a:noFill/>
        </p:spPr>
        <p:txBody>
          <a:bodyPr wrap="square" rtlCol="0">
            <a:spAutoFit/>
          </a:bodyPr>
          <a:lstStyle/>
          <a:p>
            <a:r>
              <a:rPr lang="en-GB" dirty="0" smtClean="0"/>
              <a:t>Alternatively (and more commonly):</a:t>
            </a:r>
            <a:endParaRPr lang="en-GB" dirty="0"/>
          </a:p>
        </p:txBody>
      </p:sp>
      <p:sp>
        <p:nvSpPr>
          <p:cNvPr id="28" name="Rectangle 27"/>
          <p:cNvSpPr/>
          <p:nvPr/>
        </p:nvSpPr>
        <p:spPr>
          <a:xfrm>
            <a:off x="4427984" y="1288097"/>
            <a:ext cx="861385" cy="482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247791" y="1465727"/>
            <a:ext cx="1512168" cy="323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400344" y="5532257"/>
            <a:ext cx="1742502" cy="1100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6516216" y="5373216"/>
            <a:ext cx="244827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Memory Tip</a:t>
            </a:r>
            <a:r>
              <a:rPr lang="en-GB" dirty="0" smtClean="0"/>
              <a:t>: You’re dividing by the event you’re conditioning on.</a:t>
            </a:r>
            <a:endParaRPr lang="en-GB" dirty="0"/>
          </a:p>
        </p:txBody>
      </p:sp>
      <p:sp>
        <p:nvSpPr>
          <p:cNvPr id="5" name="TextBox 4"/>
          <p:cNvSpPr txBox="1"/>
          <p:nvPr/>
        </p:nvSpPr>
        <p:spPr>
          <a:xfrm>
            <a:off x="6820240" y="2180763"/>
            <a:ext cx="206123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Read the ‘|’ symbol as “</a:t>
            </a:r>
            <a:r>
              <a:rPr lang="en-GB" b="1" u="sng" dirty="0" smtClean="0"/>
              <a:t>given that</a:t>
            </a:r>
            <a:r>
              <a:rPr lang="en-GB" dirty="0" smtClean="0"/>
              <a:t>”. i.e. “B occurred </a:t>
            </a:r>
            <a:r>
              <a:rPr lang="en-GB" b="1" u="sng" dirty="0" smtClean="0"/>
              <a:t>given that</a:t>
            </a:r>
            <a:r>
              <a:rPr lang="en-GB" dirty="0" smtClean="0"/>
              <a:t> A occurred”.</a:t>
            </a:r>
            <a:endParaRPr lang="en-GB" dirty="0"/>
          </a:p>
        </p:txBody>
      </p:sp>
      <p:cxnSp>
        <p:nvCxnSpPr>
          <p:cNvPr id="10" name="Straight Arrow Connector 9"/>
          <p:cNvCxnSpPr>
            <a:stCxn id="5" idx="1"/>
          </p:cNvCxnSpPr>
          <p:nvPr/>
        </p:nvCxnSpPr>
        <p:spPr>
          <a:xfrm flipH="1" flipV="1">
            <a:off x="5580112" y="1916832"/>
            <a:ext cx="1240128" cy="86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0673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7" grpId="0"/>
      <p:bldP spid="28" grpId="0" animBg="1"/>
      <p:bldP spid="29" grpId="0" animBg="1"/>
      <p:bldP spid="30" grpId="0" animBg="1"/>
      <p:bldP spid="30"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r>
                                  <a:rPr lang="en-GB" b="1" i="1" smtClean="0">
                                    <a:latin typeface="Cambria Math" panose="02040503050406030204" pitchFamily="18" charset="0"/>
                                  </a:rPr>
                                  <m:t>′</m:t>
                                </m:r>
                              </m:oMath>
                            </m:oMathPara>
                          </a14:m>
                          <a:endParaRPr lang="en-GB" dirty="0"/>
                        </a:p>
                      </a:txBody>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oMath>
                            </m:oMathPara>
                          </a14:m>
                          <a:endParaRPr lang="en-GB" dirty="0"/>
                        </a:p>
                      </a:txBody>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r>
                                  <a:rPr lang="en-GB" b="1" i="1" smtClean="0">
                                    <a:latin typeface="Cambria Math" panose="02040503050406030204" pitchFamily="18" charset="0"/>
                                  </a:rPr>
                                  <m:t>′</m:t>
                                </m:r>
                              </m:oMath>
                            </m:oMathPara>
                          </a14:m>
                          <a:endParaRPr lang="en-GB" dirty="0"/>
                        </a:p>
                      </a:txBody>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endParaRPr lang="en-US"/>
                        </a:p>
                      </a:txBody>
                      <a:tcPr>
                        <a:blipFill>
                          <a:blip r:embed="rId2"/>
                          <a:stretch>
                            <a:fillRect l="-142857" t="-8197" r="-203571" b="-324590"/>
                          </a:stretch>
                        </a:blipFill>
                      </a:tcPr>
                    </a:tc>
                    <a:tc>
                      <a:txBody>
                        <a:bodyPr/>
                        <a:lstStyle/>
                        <a:p>
                          <a:endParaRPr lang="en-US"/>
                        </a:p>
                      </a:txBody>
                      <a:tcPr>
                        <a:blipFill>
                          <a:blip r:embed="rId2"/>
                          <a:stretch>
                            <a:fillRect l="-247273" t="-8197" r="-107273" b="-324590"/>
                          </a:stretch>
                        </a:blipFill>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endParaRPr lang="en-US"/>
                        </a:p>
                      </a:txBody>
                      <a:tcPr>
                        <a:blipFill>
                          <a:blip r:embed="rId2"/>
                          <a:stretch>
                            <a:fillRect l="-629" t="-106452" r="-213836" b="-219355"/>
                          </a:stretch>
                        </a:blipFill>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endParaRPr lang="en-US"/>
                        </a:p>
                      </a:txBody>
                      <a:tcPr>
                        <a:blipFill>
                          <a:blip r:embed="rId2"/>
                          <a:stretch>
                            <a:fillRect l="-629" t="-209836" r="-213836" b="-122951"/>
                          </a:stretch>
                        </a:blipFill>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539552" y="908720"/>
                <a:ext cx="3104466" cy="1569660"/>
              </a:xfrm>
              <a:prstGeom prst="rect">
                <a:avLst/>
              </a:prstGeom>
              <a:noFill/>
            </p:spPr>
            <p:txBody>
              <a:bodyPr wrap="square" rtlCol="0">
                <a:spAutoFit/>
              </a:bodyPr>
              <a:lstStyle/>
              <a:p>
                <a:r>
                  <a:rPr lang="en-GB" sz="1600" dirty="0" smtClean="0"/>
                  <a:t>The following two-way table shows what foreign language students in Year 9 study.</a:t>
                </a:r>
              </a:p>
              <a:p>
                <a14:m>
                  <m:oMath xmlns:m="http://schemas.openxmlformats.org/officeDocument/2006/math">
                    <m:r>
                      <a:rPr lang="en-GB" sz="1600" b="0" i="1" smtClean="0">
                        <a:latin typeface="Cambria Math" panose="02040503050406030204" pitchFamily="18" charset="0"/>
                      </a:rPr>
                      <m:t>𝐵</m:t>
                    </m:r>
                  </m:oMath>
                </a14:m>
                <a:r>
                  <a:rPr lang="en-GB" sz="1600" dirty="0" smtClean="0"/>
                  <a:t> is the event that the student is a boy. </a:t>
                </a:r>
                <a14:m>
                  <m:oMath xmlns:m="http://schemas.openxmlformats.org/officeDocument/2006/math">
                    <m:r>
                      <a:rPr lang="en-GB" sz="1600" b="0" i="1" smtClean="0">
                        <a:latin typeface="Cambria Math" panose="02040503050406030204" pitchFamily="18" charset="0"/>
                      </a:rPr>
                      <m:t>𝐹</m:t>
                    </m:r>
                  </m:oMath>
                </a14:m>
                <a:r>
                  <a:rPr lang="en-GB" sz="1600" dirty="0" smtClean="0"/>
                  <a:t> is the event they chose French as their language.</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908720"/>
                <a:ext cx="3104466" cy="1569660"/>
              </a:xfrm>
              <a:prstGeom prst="rect">
                <a:avLst/>
              </a:prstGeom>
              <a:blipFill>
                <a:blip r:embed="rId3"/>
                <a:stretch>
                  <a:fillRect l="-1179" t="-1163" r="-1572" b="-3876"/>
                </a:stretch>
              </a:blipFill>
            </p:spPr>
            <p:txBody>
              <a:bodyPr/>
              <a:lstStyle/>
              <a:p>
                <a:r>
                  <a:rPr lang="en-GB">
                    <a:noFill/>
                  </a:rPr>
                  <a:t> </a:t>
                </a:r>
              </a:p>
            </p:txBody>
          </p:sp>
        </mc:Fallback>
      </mc:AlternateContent>
      <p:sp>
        <p:nvSpPr>
          <p:cNvPr id="7" name="Rectangle 6"/>
          <p:cNvSpPr/>
          <p:nvPr/>
        </p:nvSpPr>
        <p:spPr>
          <a:xfrm>
            <a:off x="284287" y="96167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4427984" y="764704"/>
                <a:ext cx="3309241" cy="3432543"/>
              </a:xfrm>
              <a:prstGeom prst="rect">
                <a:avLst/>
              </a:prstGeom>
              <a:noFill/>
            </p:spPr>
            <p:txBody>
              <a:bodyPr wrap="square" rtlCol="0">
                <a:spAutoFit/>
              </a:bodyPr>
              <a:lstStyle/>
              <a:p>
                <a:r>
                  <a:rPr lang="en-GB" sz="1400" dirty="0" smtClean="0"/>
                  <a:t>Determine the probability of:</a:t>
                </a:r>
              </a:p>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100</m:t>
                              </m:r>
                            </m:den>
                          </m:f>
                        </m:num>
                        <m:den>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60</m:t>
                              </m:r>
                            </m:num>
                            <m:den>
                              <m:r>
                                <a:rPr lang="en-GB" sz="1400" b="0" i="1" smtClean="0">
                                  <a:latin typeface="Cambria Math" panose="02040503050406030204" pitchFamily="18" charset="0"/>
                                </a:rPr>
                                <m:t>100</m:t>
                              </m:r>
                            </m:den>
                          </m:f>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r>
                  <a:rPr lang="en-GB" sz="1400" b="0" dirty="0" smtClean="0"/>
                  <a:t/>
                </a:r>
                <a:br>
                  <a:rPr lang="en-GB" sz="1400" b="0" dirty="0" smtClean="0"/>
                </a:br>
                <a:r>
                  <a:rPr lang="en-GB" sz="1400" b="1" u="sng" dirty="0" smtClean="0"/>
                  <a:t>Method 2: Restricted sample space.</a:t>
                </a:r>
              </a:p>
              <a:p>
                <a:r>
                  <a:rPr lang="en-GB" sz="1400" dirty="0" smtClean="0"/>
                  <a:t>We’re finding the “probability they study French </a:t>
                </a:r>
                <a:r>
                  <a:rPr lang="en-GB" sz="1400" b="1" dirty="0" smtClean="0"/>
                  <a:t>given</a:t>
                </a:r>
                <a:r>
                  <a:rPr lang="en-GB" sz="1400" dirty="0" smtClean="0"/>
                  <a:t> they’re not a boy”, i.e. we’re choosing only from the non-boys: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endParaRPr lang="en-GB" sz="1600" dirty="0" smtClean="0"/>
              </a:p>
              <a:p>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𝐹</m:t>
                            </m:r>
                          </m:e>
                          <m:sup>
                            <m:r>
                              <a:rPr lang="en-GB" sz="1600" b="0" i="1" smtClean="0">
                                <a:latin typeface="Cambria Math" panose="02040503050406030204" pitchFamily="18" charset="0"/>
                              </a:rPr>
                              <m:t>′</m:t>
                            </m:r>
                          </m:sup>
                        </m:sSup>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48</m:t>
                        </m:r>
                      </m:den>
                    </m:f>
                  </m:oMath>
                </a14:m>
                <a:r>
                  <a:rPr lang="en-GB" sz="1600" dirty="0" smtClean="0"/>
                  <a:t> </a:t>
                </a:r>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764704"/>
                <a:ext cx="3309241" cy="3432543"/>
              </a:xfrm>
              <a:prstGeom prst="rect">
                <a:avLst/>
              </a:prstGeom>
              <a:blipFill>
                <a:blip r:embed="rId4"/>
                <a:stretch>
                  <a:fillRect l="-552" t="-177"/>
                </a:stretch>
              </a:blipFill>
            </p:spPr>
            <p:txBody>
              <a:bodyPr/>
              <a:lstStyle/>
              <a:p>
                <a:r>
                  <a:rPr lang="en-GB">
                    <a:noFill/>
                  </a:rPr>
                  <a:t> </a:t>
                </a:r>
              </a:p>
            </p:txBody>
          </p:sp>
        </mc:Fallback>
      </mc:AlternateContent>
      <p:sp>
        <p:nvSpPr>
          <p:cNvPr id="9" name="Rectangle 8"/>
          <p:cNvSpPr/>
          <p:nvPr/>
        </p:nvSpPr>
        <p:spPr>
          <a:xfrm>
            <a:off x="4211960" y="8007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10" name="Rectangle 9"/>
          <p:cNvSpPr/>
          <p:nvPr/>
        </p:nvSpPr>
        <p:spPr>
          <a:xfrm>
            <a:off x="4211960" y="371703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cxnSp>
        <p:nvCxnSpPr>
          <p:cNvPr id="12" name="Straight Connector 11"/>
          <p:cNvCxnSpPr/>
          <p:nvPr/>
        </p:nvCxnSpPr>
        <p:spPr>
          <a:xfrm>
            <a:off x="0" y="419724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276536" y="4358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4" name="TextBox 13"/>
          <p:cNvSpPr txBox="1"/>
          <p:nvPr/>
        </p:nvSpPr>
        <p:spPr>
          <a:xfrm>
            <a:off x="581406" y="4316300"/>
            <a:ext cx="3630554" cy="338554"/>
          </a:xfrm>
          <a:prstGeom prst="rect">
            <a:avLst/>
          </a:prstGeom>
          <a:noFill/>
        </p:spPr>
        <p:txBody>
          <a:bodyPr wrap="square" rtlCol="0">
            <a:spAutoFit/>
          </a:bodyPr>
          <a:lstStyle/>
          <a:p>
            <a:r>
              <a:rPr lang="en-GB" sz="1600" dirty="0" smtClean="0"/>
              <a:t>Using the Venn Diagram, determine:</a:t>
            </a:r>
          </a:p>
        </p:txBody>
      </p:sp>
      <p:grpSp>
        <p:nvGrpSpPr>
          <p:cNvPr id="15" name="Group 14"/>
          <p:cNvGrpSpPr/>
          <p:nvPr/>
        </p:nvGrpSpPr>
        <p:grpSpPr>
          <a:xfrm>
            <a:off x="454406" y="4610404"/>
            <a:ext cx="3533083" cy="1903900"/>
            <a:chOff x="-398875" y="2497283"/>
            <a:chExt cx="7059108" cy="4028061"/>
          </a:xfrm>
        </p:grpSpPr>
        <p:grpSp>
          <p:nvGrpSpPr>
            <p:cNvPr id="16" name="Group 15"/>
            <p:cNvGrpSpPr/>
            <p:nvPr/>
          </p:nvGrpSpPr>
          <p:grpSpPr>
            <a:xfrm>
              <a:off x="-398875" y="2497283"/>
              <a:ext cx="6857369" cy="3601050"/>
              <a:chOff x="-464606" y="2492246"/>
              <a:chExt cx="8285989" cy="3601050"/>
            </a:xfrm>
          </p:grpSpPr>
          <p:grpSp>
            <p:nvGrpSpPr>
              <p:cNvPr id="18" name="Group 17"/>
              <p:cNvGrpSpPr/>
              <p:nvPr/>
            </p:nvGrpSpPr>
            <p:grpSpPr>
              <a:xfrm>
                <a:off x="1475656" y="3356992"/>
                <a:ext cx="5436781" cy="2736304"/>
                <a:chOff x="647387" y="2824576"/>
                <a:chExt cx="7237335" cy="3628760"/>
              </a:xfrm>
            </p:grpSpPr>
            <p:sp>
              <p:nvSpPr>
                <p:cNvPr id="28" name="Oval 27"/>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Oval 28"/>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9" name="TextBox 18"/>
                  <p:cNvSpPr txBox="1"/>
                  <p:nvPr/>
                </p:nvSpPr>
                <p:spPr>
                  <a:xfrm>
                    <a:off x="985081" y="2965323"/>
                    <a:ext cx="1117254"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𝐴</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85081" y="2965323"/>
                    <a:ext cx="1117254" cy="1106971"/>
                  </a:xfrm>
                  <a:prstGeom prst="rect">
                    <a:avLst/>
                  </a:prstGeom>
                  <a:blipFill>
                    <a:blip r:embed="rId5"/>
                    <a:stretch>
                      <a:fillRect/>
                    </a:stretch>
                  </a:blipFill>
                </p:spPr>
                <p:txBody>
                  <a:bodyPr/>
                  <a:lstStyle/>
                  <a:p>
                    <a:r>
                      <a:rPr lang="en-GB">
                        <a:noFill/>
                      </a:rPr>
                      <a:t> </a:t>
                    </a:r>
                  </a:p>
                </p:txBody>
              </p:sp>
            </mc:Fallback>
          </mc:AlternateContent>
          <p:sp>
            <p:nvSpPr>
              <p:cNvPr id="20" name="Rectangle 19"/>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22" name="Rectangle 21"/>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24" name="Rectangle 23"/>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25" name="Rectangle 24"/>
              <p:cNvSpPr/>
              <p:nvPr/>
            </p:nvSpPr>
            <p:spPr>
              <a:xfrm>
                <a:off x="7196553" y="4347886"/>
                <a:ext cx="624830" cy="660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6404341" y="3025313"/>
                    <a:ext cx="1002350"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𝐵</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404341" y="3025313"/>
                    <a:ext cx="1002350" cy="110697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4606" y="2492246"/>
                    <a:ext cx="522058"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𝜉</m:t>
                          </m:r>
                        </m:oMath>
                      </m:oMathPara>
                    </a14:m>
                    <a:endParaRPr lang="en-GB"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4606" y="2492246"/>
                    <a:ext cx="522058" cy="1106971"/>
                  </a:xfrm>
                  <a:prstGeom prst="rect">
                    <a:avLst/>
                  </a:prstGeom>
                  <a:blipFill>
                    <a:blip r:embed="rId7"/>
                    <a:stretch>
                      <a:fillRect r="-22857"/>
                    </a:stretch>
                  </a:blipFill>
                </p:spPr>
                <p:txBody>
                  <a:bodyPr/>
                  <a:lstStyle/>
                  <a:p>
                    <a:r>
                      <a:rPr lang="en-GB">
                        <a:noFill/>
                      </a:rPr>
                      <a:t> </a:t>
                    </a:r>
                  </a:p>
                </p:txBody>
              </p:sp>
            </mc:Fallback>
          </mc:AlternateContent>
        </p:grpSp>
        <p:sp>
          <p:nvSpPr>
            <p:cNvPr id="17" name="Rectangle 16"/>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0" name="TextBox 29"/>
              <p:cNvSpPr txBox="1"/>
              <p:nvPr/>
            </p:nvSpPr>
            <p:spPr>
              <a:xfrm>
                <a:off x="4658866" y="4283379"/>
                <a:ext cx="3078359" cy="159781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2/15</m:t>
                          </m:r>
                        </m:num>
                        <m:den>
                          <m:r>
                            <a:rPr lang="en-GB" sz="1400" b="0" i="1" smtClean="0">
                              <a:latin typeface="Cambria Math" panose="02040503050406030204" pitchFamily="18" charset="0"/>
                            </a:rPr>
                            <m:t>6/15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sz="1400" dirty="0" smtClean="0"/>
              </a:p>
              <a:p>
                <a:r>
                  <a:rPr lang="en-GB" sz="1400" b="1" u="sng" dirty="0" smtClean="0"/>
                  <a:t>Method 2: Restricted sample space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658866" y="4283379"/>
                <a:ext cx="3078359" cy="1597810"/>
              </a:xfrm>
              <a:prstGeom prst="rect">
                <a:avLst/>
              </a:prstGeom>
              <a:blipFill>
                <a:blip r:embed="rId8"/>
                <a:stretch>
                  <a:fillRect l="-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31570" y="5438594"/>
                <a:ext cx="134573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Out of 6 things in </a:t>
                </a:r>
                <a14:m>
                  <m:oMath xmlns:m="http://schemas.openxmlformats.org/officeDocument/2006/math">
                    <m:r>
                      <a:rPr lang="en-GB" sz="1100" b="0" i="1" smtClean="0">
                        <a:latin typeface="Cambria Math" panose="02040503050406030204" pitchFamily="18" charset="0"/>
                      </a:rPr>
                      <m:t>𝐵</m:t>
                    </m:r>
                  </m:oMath>
                </a14:m>
                <a:r>
                  <a:rPr lang="en-GB" sz="1100" dirty="0" smtClean="0"/>
                  <a:t>, 2 are in </a:t>
                </a:r>
                <a14:m>
                  <m:oMath xmlns:m="http://schemas.openxmlformats.org/officeDocument/2006/math">
                    <m:r>
                      <a:rPr lang="en-GB" sz="1100" b="0" i="1" smtClean="0">
                        <a:latin typeface="Cambria Math" panose="02040503050406030204" pitchFamily="18" charset="0"/>
                      </a:rPr>
                      <m:t>𝐴</m:t>
                    </m:r>
                    <m:r>
                      <a:rPr lang="en-GB" sz="1100" b="0" i="1" smtClean="0">
                        <a:latin typeface="Cambria Math" panose="02040503050406030204" pitchFamily="18" charset="0"/>
                      </a:rPr>
                      <m:t>∩</m:t>
                    </m:r>
                    <m:r>
                      <a:rPr lang="en-GB" sz="1100" b="0" i="1" smtClean="0">
                        <a:latin typeface="Cambria Math" panose="02040503050406030204" pitchFamily="18" charset="0"/>
                      </a:rPr>
                      <m:t>𝐵</m:t>
                    </m:r>
                  </m:oMath>
                </a14:m>
                <a:r>
                  <a:rPr lang="en-GB" sz="1100" dirty="0" smtClean="0"/>
                  <a:t>.</a:t>
                </a:r>
                <a:endParaRPr lang="en-GB" sz="11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31570" y="5438594"/>
                <a:ext cx="1345730" cy="430887"/>
              </a:xfrm>
              <a:prstGeom prst="rect">
                <a:avLst/>
              </a:prstGeom>
              <a:blipFill>
                <a:blip r:embed="rId9"/>
                <a:stretch>
                  <a:fillRect b="-5333"/>
                </a:stretch>
              </a:blipFill>
            </p:spPr>
            <p:txBody>
              <a:bodyPr/>
              <a:lstStyle/>
              <a:p>
                <a:r>
                  <a:rPr lang="en-GB">
                    <a:noFill/>
                  </a:rPr>
                  <a:t> </a:t>
                </a:r>
              </a:p>
            </p:txBody>
          </p:sp>
        </mc:Fallback>
      </mc:AlternateContent>
      <p:cxnSp>
        <p:nvCxnSpPr>
          <p:cNvPr id="33" name="Straight Arrow Connector 32"/>
          <p:cNvCxnSpPr>
            <a:stCxn id="31" idx="1"/>
          </p:cNvCxnSpPr>
          <p:nvPr/>
        </p:nvCxnSpPr>
        <p:spPr>
          <a:xfrm flipH="1" flipV="1">
            <a:off x="7086600" y="5600700"/>
            <a:ext cx="444970" cy="53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485421" y="1448943"/>
            <a:ext cx="3483049" cy="731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4508426" y="2426627"/>
            <a:ext cx="3483049" cy="1049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498233" y="3557131"/>
            <a:ext cx="750168" cy="576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768813" y="4749970"/>
            <a:ext cx="2822611" cy="469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4708959" y="5419172"/>
            <a:ext cx="4196916" cy="54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9" name="TextBox 38"/>
              <p:cNvSpPr txBox="1"/>
              <p:nvPr/>
            </p:nvSpPr>
            <p:spPr>
              <a:xfrm>
                <a:off x="4718665" y="6141436"/>
                <a:ext cx="4053860" cy="398122"/>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e>
                      <m:e>
                        <m:r>
                          <a:rPr lang="en-GB" sz="1400" b="0" i="1" smtClean="0">
                            <a:latin typeface="Cambria Math" panose="02040503050406030204" pitchFamily="18" charset="0"/>
                          </a:rPr>
                          <m:t>𝐵</m:t>
                        </m:r>
                        <m:r>
                          <a:rPr lang="en-GB" sz="1400" b="0" i="1" smtClean="0">
                            <a:latin typeface="Cambria Math" panose="02040503050406030204" pitchFamily="18" charset="0"/>
                          </a:rPr>
                          <m:t>′</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9</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               </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12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a14:m>
                <a:r>
                  <a:rPr lang="en-GB" sz="1400" dirty="0" smtClean="0"/>
                  <a:t> </a:t>
                </a:r>
              </a:p>
            </p:txBody>
          </p:sp>
        </mc:Choice>
        <mc:Fallback xmlns="">
          <p:sp>
            <p:nvSpPr>
              <p:cNvPr id="39" name="TextBox 38"/>
              <p:cNvSpPr txBox="1">
                <a:spLocks noRot="1" noChangeAspect="1" noMove="1" noResize="1" noEditPoints="1" noAdjustHandles="1" noChangeArrowheads="1" noChangeShapeType="1" noTextEdit="1"/>
              </p:cNvSpPr>
              <p:nvPr/>
            </p:nvSpPr>
            <p:spPr>
              <a:xfrm>
                <a:off x="4718665" y="6141436"/>
                <a:ext cx="4053860" cy="398122"/>
              </a:xfrm>
              <a:prstGeom prst="rect">
                <a:avLst/>
              </a:prstGeom>
              <a:blipFill>
                <a:blip r:embed="rId10"/>
                <a:stretch>
                  <a:fillRect/>
                </a:stretch>
              </a:blipFill>
            </p:spPr>
            <p:txBody>
              <a:bodyPr/>
              <a:lstStyle/>
              <a:p>
                <a:r>
                  <a:rPr lang="en-GB">
                    <a:noFill/>
                  </a:rPr>
                  <a:t> </a:t>
                </a:r>
              </a:p>
            </p:txBody>
          </p:sp>
        </mc:Fallback>
      </mc:AlternateContent>
      <p:sp>
        <p:nvSpPr>
          <p:cNvPr id="40" name="Rectangle 39"/>
          <p:cNvSpPr/>
          <p:nvPr/>
        </p:nvSpPr>
        <p:spPr>
          <a:xfrm>
            <a:off x="4427984" y="432744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41" name="Rectangle 40"/>
          <p:cNvSpPr/>
          <p:nvPr/>
        </p:nvSpPr>
        <p:spPr>
          <a:xfrm>
            <a:off x="4438364" y="6204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42" name="Rectangle 41"/>
          <p:cNvSpPr/>
          <p:nvPr/>
        </p:nvSpPr>
        <p:spPr>
          <a:xfrm>
            <a:off x="6372200" y="619874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43" name="Rectangle 42"/>
          <p:cNvSpPr/>
          <p:nvPr/>
        </p:nvSpPr>
        <p:spPr>
          <a:xfrm>
            <a:off x="5638767" y="6113661"/>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7783243" y="6127794"/>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72167" y="2924944"/>
            <a:ext cx="427625" cy="112332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159496" y="5029242"/>
            <a:ext cx="1364754" cy="1283231"/>
          </a:xfrm>
          <a:prstGeom prst="ellipse">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316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34" grpId="0" animBg="1"/>
      <p:bldP spid="35" grpId="0" animBg="1"/>
      <p:bldP spid="36" grpId="0" animBg="1"/>
      <p:bldP spid="37" grpId="0" animBg="1"/>
      <p:bldP spid="38" grpId="0" animBg="1"/>
      <p:bldP spid="43" grpId="0" animBg="1"/>
      <p:bldP spid="44" grpId="0" animBg="1"/>
      <p:bldP spid="11"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920880" cy="5223738"/>
              </a:xfrm>
              <a:prstGeom prst="rect">
                <a:avLst/>
              </a:prstGeom>
              <a:noFill/>
            </p:spPr>
            <p:txBody>
              <a:bodyPr wrap="square" rtlCol="0">
                <a:spAutoFit/>
              </a:bodyPr>
              <a:lstStyle/>
              <a:p>
                <a:r>
                  <a:rPr lang="en-GB" dirty="0" smtClean="0"/>
                  <a:t>Given that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r>
                          <a:rPr lang="en-GB" i="1" dirty="0" smtClean="0">
                            <a:latin typeface="Cambria Math" panose="02040503050406030204" pitchFamily="18" charset="0"/>
                          </a:rPr>
                          <m:t>𝐴</m:t>
                        </m:r>
                      </m:e>
                    </m:d>
                    <m:r>
                      <a:rPr lang="en-GB" b="0" i="0" dirty="0"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=0.3</m:t>
                    </m:r>
                  </m:oMath>
                </a14:m>
                <a:r>
                  <a:rPr lang="en-GB" dirty="0" smtClean="0"/>
                  <a:t>, what is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𝐴</m:t>
                        </m:r>
                      </m:e>
                    </m:d>
                  </m:oMath>
                </a14:m>
                <a:r>
                  <a:rPr lang="en-GB" dirty="0" smtClean="0"/>
                  <a:t>?</a:t>
                </a:r>
              </a:p>
              <a:p>
                <a:endParaRPr lang="en-GB" dirty="0" smtClean="0"/>
              </a:p>
              <a:p>
                <a:pPr/>
                <a14:m>
                  <m:oMathPara xmlns:m="http://schemas.openxmlformats.org/officeDocument/2006/math">
                    <m:oMathParaPr>
                      <m:jc m:val="centerGroup"/>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r>
                            <a:rPr lang="en-GB" b="1" i="1" smtClean="0">
                              <a:latin typeface="Cambria Math"/>
                            </a:rPr>
                            <m:t>𝑨</m:t>
                          </m:r>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m:t>
                          </m:r>
                        </m:num>
                        <m:den>
                          <m:r>
                            <a:rPr lang="en-GB" b="1" i="1" smtClean="0">
                              <a:latin typeface="Cambria Math"/>
                            </a:rPr>
                            <m:t>𝟎</m:t>
                          </m:r>
                          <m:r>
                            <a:rPr lang="en-GB" b="1" i="1" smtClean="0">
                              <a:latin typeface="Cambria Math"/>
                            </a:rPr>
                            <m:t>.</m:t>
                          </m:r>
                          <m:r>
                            <a:rPr lang="en-GB" b="1" i="1" smtClean="0">
                              <a:latin typeface="Cambria Math"/>
                            </a:rPr>
                            <m:t>𝟓</m:t>
                          </m:r>
                        </m:den>
                      </m:f>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𝟔</m:t>
                      </m:r>
                    </m:oMath>
                  </m:oMathPara>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e>
                    </m:d>
                    <m:r>
                      <a:rPr lang="en-GB" b="0" i="1" smtClean="0">
                        <a:latin typeface="Cambria Math" panose="02040503050406030204" pitchFamily="18" charset="0"/>
                      </a:rPr>
                      <m:t>=0.6</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𝑌</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𝑋</m:t>
                            </m:r>
                          </m:e>
                          <m:sup>
                            <m:r>
                              <a:rPr lang="en-GB" b="0" i="1" smtClean="0">
                                <a:latin typeface="Cambria Math"/>
                              </a:rPr>
                              <m:t>′</m:t>
                            </m:r>
                          </m:sup>
                        </m:sSup>
                      </m:e>
                      <m:e>
                        <m:r>
                          <a:rPr lang="en-GB" b="0" i="1" smtClean="0">
                            <a:latin typeface="Cambria Math"/>
                          </a:rPr>
                          <m:t>𝑌</m:t>
                        </m:r>
                      </m:e>
                    </m:d>
                  </m:oMath>
                </a14:m>
                <a:r>
                  <a:rPr lang="en-GB" dirty="0" smtClean="0"/>
                  <a:t>? </a:t>
                </a:r>
                <a:br>
                  <a:rPr lang="en-GB" dirty="0" smtClean="0"/>
                </a:br>
                <a:r>
                  <a:rPr lang="en-GB" sz="1400" dirty="0"/>
                  <a:t>(Hint: </a:t>
                </a:r>
                <a:r>
                  <a:rPr lang="en-GB" sz="1400" dirty="0" smtClean="0"/>
                  <a:t>Drawing a Venn Diagram will help!)</a:t>
                </a:r>
              </a:p>
              <a:p>
                <a:endParaRPr lang="en-GB" dirty="0" smtClean="0"/>
              </a:p>
              <a:p>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e>
                      <m:e>
                        <m:r>
                          <a:rPr lang="en-GB" b="1" i="1" smtClean="0">
                            <a:latin typeface="Cambria Math" panose="02040503050406030204" pitchFamily="18" charset="0"/>
                          </a:rPr>
                          <m:t>𝒀</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r>
                              <a:rPr lang="en-GB" b="1" i="1" smtClean="0">
                                <a:latin typeface="Cambria Math" panose="02040503050406030204" pitchFamily="18" charset="0"/>
                              </a:rPr>
                              <m:t>∩</m:t>
                            </m:r>
                            <m:r>
                              <a:rPr lang="en-GB" b="1" i="1" smtClean="0">
                                <a:latin typeface="Cambria Math" panose="02040503050406030204" pitchFamily="18" charset="0"/>
                              </a:rPr>
                              <m:t>𝒀</m:t>
                            </m:r>
                          </m:e>
                        </m:d>
                      </m:num>
                      <m:den>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𝒀</m:t>
                            </m:r>
                          </m:e>
                        </m:d>
                      </m:den>
                    </m:f>
                  </m:oMath>
                </a14:m>
                <a:r>
                  <a:rPr lang="en-GB" b="1" dirty="0" smtClean="0"/>
                  <a:t>                                           </a:t>
                </a:r>
                <a14:m>
                  <m:oMath xmlns:m="http://schemas.openxmlformats.org/officeDocument/2006/math">
                    <m:r>
                      <a:rPr lang="en-GB" b="1" i="1" dirty="0" smtClean="0">
                        <a:latin typeface="Cambria Math" panose="02040503050406030204" pitchFamily="18" charset="0"/>
                      </a:rPr>
                      <m:t>∴</m:t>
                    </m:r>
                    <m:r>
                      <a:rPr lang="en-GB" b="1" i="1" dirty="0" smtClean="0">
                        <a:latin typeface="Cambria Math" panose="02040503050406030204" pitchFamily="18" charset="0"/>
                      </a:rPr>
                      <m:t>𝑷</m:t>
                    </m:r>
                    <m:d>
                      <m:dPr>
                        <m:ctrlPr>
                          <a:rPr lang="en-GB" b="1" i="1" dirty="0" smtClean="0">
                            <a:latin typeface="Cambria Math" panose="02040503050406030204" pitchFamily="18" charset="0"/>
                          </a:rPr>
                        </m:ctrlPr>
                      </m:dPr>
                      <m:e>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𝑿</m:t>
                            </m:r>
                          </m:e>
                          <m:sup>
                            <m:r>
                              <a:rPr lang="en-GB" b="1" i="1" dirty="0" smtClean="0">
                                <a:latin typeface="Cambria Math" panose="02040503050406030204" pitchFamily="18" charset="0"/>
                              </a:rPr>
                              <m:t>′</m:t>
                            </m:r>
                          </m:sup>
                        </m:sSup>
                      </m:e>
                      <m:e>
                        <m:r>
                          <a:rPr lang="en-GB" b="1" i="1" dirty="0" smtClean="0">
                            <a:latin typeface="Cambria Math" panose="02040503050406030204" pitchFamily="18" charset="0"/>
                          </a:rPr>
                          <m:t>𝒀</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𝟐</m:t>
                        </m:r>
                      </m:num>
                      <m:den>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𝟔</m:t>
                        </m:r>
                      </m:den>
                    </m:f>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m:t>
                        </m:r>
                      </m:num>
                      <m:den>
                        <m:r>
                          <a:rPr lang="en-GB" b="1" i="1" dirty="0" smtClean="0">
                            <a:latin typeface="Cambria Math" panose="02040503050406030204" pitchFamily="18" charset="0"/>
                          </a:rPr>
                          <m:t>𝟑</m:t>
                        </m:r>
                      </m:den>
                    </m:f>
                  </m:oMath>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=0.5</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oMath>
                </a14:m>
                <a:r>
                  <a:rPr lang="en-GB" dirty="0" smtClean="0"/>
                  <a:t>? </a:t>
                </a:r>
              </a:p>
              <a:p>
                <a:endParaRPr lang="en-GB" dirty="0" smtClean="0"/>
              </a:p>
              <a:p>
                <a:pPr/>
                <a14:m>
                  <m:oMathPara xmlns:m="http://schemas.openxmlformats.org/officeDocument/2006/math">
                    <m:oMathParaPr>
                      <m:jc m:val="left"/>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den>
                      </m:f>
                    </m:oMath>
                  </m:oMathPara>
                </a14:m>
                <a:endParaRPr lang="en-GB" b="1" dirty="0" smtClean="0"/>
              </a:p>
              <a:p>
                <a:pPr/>
                <a:r>
                  <a:rPr lang="en-GB" b="1" dirty="0" smtClean="0"/>
                  <a:t/>
                </a:r>
                <a:br>
                  <a:rPr lang="en-GB" b="1" dirty="0" smtClean="0"/>
                </a:b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920880" cy="5223738"/>
              </a:xfrm>
              <a:prstGeom prst="rect">
                <a:avLst/>
              </a:prstGeom>
              <a:blipFill>
                <a:blip r:embed="rId2"/>
                <a:stretch>
                  <a:fillRect l="-693" t="-583"/>
                </a:stretch>
              </a:blipFill>
            </p:spPr>
            <p:txBody>
              <a:bodyPr/>
              <a:lstStyle/>
              <a:p>
                <a:r>
                  <a:rPr lang="en-GB">
                    <a:noFill/>
                  </a:rPr>
                  <a:t> </a:t>
                </a:r>
              </a:p>
            </p:txBody>
          </p:sp>
        </mc:Fallback>
      </mc:AlternateContent>
      <p:sp>
        <p:nvSpPr>
          <p:cNvPr id="7" name="Rectangle 6"/>
          <p:cNvSpPr/>
          <p:nvPr/>
        </p:nvSpPr>
        <p:spPr>
          <a:xfrm>
            <a:off x="755576" y="1268760"/>
            <a:ext cx="597666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60603" y="2892125"/>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328424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363666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3102131" y="2978609"/>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𝑋</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102131" y="2978609"/>
                <a:ext cx="28803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08755" y="2978608"/>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𝑌</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4108755" y="2978608"/>
                <a:ext cx="288032" cy="276999"/>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3567137" y="3169185"/>
            <a:ext cx="378934" cy="261610"/>
          </a:xfrm>
          <a:prstGeom prst="rect">
            <a:avLst/>
          </a:prstGeom>
          <a:noFill/>
        </p:spPr>
        <p:txBody>
          <a:bodyPr wrap="square" rtlCol="0">
            <a:spAutoFit/>
          </a:bodyPr>
          <a:lstStyle/>
          <a:p>
            <a:r>
              <a:rPr lang="en-GB" sz="1100" dirty="0" smtClean="0"/>
              <a:t>0.4</a:t>
            </a:r>
            <a:endParaRPr lang="en-GB" dirty="0"/>
          </a:p>
        </p:txBody>
      </p:sp>
      <p:sp>
        <p:nvSpPr>
          <p:cNvPr id="16" name="TextBox 15"/>
          <p:cNvSpPr txBox="1"/>
          <p:nvPr/>
        </p:nvSpPr>
        <p:spPr>
          <a:xfrm>
            <a:off x="3835468" y="3193382"/>
            <a:ext cx="378934" cy="261610"/>
          </a:xfrm>
          <a:prstGeom prst="rect">
            <a:avLst/>
          </a:prstGeom>
          <a:noFill/>
        </p:spPr>
        <p:txBody>
          <a:bodyPr wrap="square" rtlCol="0">
            <a:spAutoFit/>
          </a:bodyPr>
          <a:lstStyle/>
          <a:p>
            <a:r>
              <a:rPr lang="en-GB" sz="1100" dirty="0" smtClean="0"/>
              <a:t>0.2</a:t>
            </a:r>
            <a:endParaRPr lang="en-GB" dirty="0"/>
          </a:p>
        </p:txBody>
      </p:sp>
      <p:sp>
        <p:nvSpPr>
          <p:cNvPr id="9" name="Rectangle 8"/>
          <p:cNvSpPr/>
          <p:nvPr/>
        </p:nvSpPr>
        <p:spPr>
          <a:xfrm>
            <a:off x="755575" y="2795872"/>
            <a:ext cx="6235775" cy="956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414737" y="4223728"/>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363838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Oval 18"/>
          <p:cNvSpPr/>
          <p:nvPr/>
        </p:nvSpPr>
        <p:spPr>
          <a:xfrm>
            <a:off x="399080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3456265" y="4310212"/>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456265" y="4310212"/>
                <a:ext cx="28803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62889" y="4310211"/>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62889" y="4310211"/>
                <a:ext cx="288032" cy="276999"/>
              </a:xfrm>
              <a:prstGeom prst="rect">
                <a:avLst/>
              </a:prstGeom>
              <a:blipFill>
                <a:blip r:embed="rId6"/>
                <a:stretch>
                  <a:fillRect/>
                </a:stretch>
              </a:blipFill>
            </p:spPr>
            <p:txBody>
              <a:bodyPr/>
              <a:lstStyle/>
              <a:p>
                <a:r>
                  <a:rPr lang="en-GB">
                    <a:noFill/>
                  </a:rPr>
                  <a:t> </a:t>
                </a:r>
              </a:p>
            </p:txBody>
          </p:sp>
        </mc:Fallback>
      </mc:AlternateContent>
      <p:sp>
        <p:nvSpPr>
          <p:cNvPr id="22" name="TextBox 21"/>
          <p:cNvSpPr txBox="1"/>
          <p:nvPr/>
        </p:nvSpPr>
        <p:spPr>
          <a:xfrm>
            <a:off x="3921271" y="4500788"/>
            <a:ext cx="378934" cy="261610"/>
          </a:xfrm>
          <a:prstGeom prst="rect">
            <a:avLst/>
          </a:prstGeom>
          <a:noFill/>
        </p:spPr>
        <p:txBody>
          <a:bodyPr wrap="square" rtlCol="0">
            <a:spAutoFit/>
          </a:bodyPr>
          <a:lstStyle/>
          <a:p>
            <a:r>
              <a:rPr lang="en-GB" sz="1100" dirty="0" smtClean="0"/>
              <a:t>0.4</a:t>
            </a:r>
            <a:endParaRPr lang="en-GB" dirty="0"/>
          </a:p>
        </p:txBody>
      </p:sp>
      <p:sp>
        <p:nvSpPr>
          <p:cNvPr id="23" name="TextBox 22"/>
          <p:cNvSpPr txBox="1"/>
          <p:nvPr/>
        </p:nvSpPr>
        <p:spPr>
          <a:xfrm>
            <a:off x="4189602" y="4524985"/>
            <a:ext cx="378934" cy="261610"/>
          </a:xfrm>
          <a:prstGeom prst="rect">
            <a:avLst/>
          </a:prstGeom>
          <a:noFill/>
        </p:spPr>
        <p:txBody>
          <a:bodyPr wrap="square" rtlCol="0">
            <a:spAutoFit/>
          </a:bodyPr>
          <a:lstStyle/>
          <a:p>
            <a:r>
              <a:rPr lang="en-GB" sz="1100" dirty="0" smtClean="0"/>
              <a:t>0.1</a:t>
            </a:r>
            <a:endParaRPr lang="en-GB" dirty="0"/>
          </a:p>
        </p:txBody>
      </p:sp>
      <p:sp>
        <p:nvSpPr>
          <p:cNvPr id="24" name="TextBox 23"/>
          <p:cNvSpPr txBox="1"/>
          <p:nvPr/>
        </p:nvSpPr>
        <p:spPr>
          <a:xfrm>
            <a:off x="3658444" y="4511556"/>
            <a:ext cx="378934" cy="261610"/>
          </a:xfrm>
          <a:prstGeom prst="rect">
            <a:avLst/>
          </a:prstGeom>
          <a:noFill/>
        </p:spPr>
        <p:txBody>
          <a:bodyPr wrap="square" rtlCol="0">
            <a:spAutoFit/>
          </a:bodyPr>
          <a:lstStyle/>
          <a:p>
            <a:r>
              <a:rPr lang="en-GB" sz="1100" dirty="0" smtClean="0"/>
              <a:t>0.1</a:t>
            </a:r>
            <a:endParaRPr lang="en-GB" dirty="0"/>
          </a:p>
        </p:txBody>
      </p:sp>
      <p:sp>
        <p:nvSpPr>
          <p:cNvPr id="25" name="TextBox 24"/>
          <p:cNvSpPr txBox="1"/>
          <p:nvPr/>
        </p:nvSpPr>
        <p:spPr>
          <a:xfrm>
            <a:off x="4457924" y="4762570"/>
            <a:ext cx="378934" cy="261610"/>
          </a:xfrm>
          <a:prstGeom prst="rect">
            <a:avLst/>
          </a:prstGeom>
          <a:noFill/>
        </p:spPr>
        <p:txBody>
          <a:bodyPr wrap="square" rtlCol="0">
            <a:spAutoFit/>
          </a:bodyPr>
          <a:lstStyle/>
          <a:p>
            <a:r>
              <a:rPr lang="en-GB" sz="1100" dirty="0" smtClean="0"/>
              <a:t>0.4</a:t>
            </a:r>
            <a:endParaRPr lang="en-GB" dirty="0"/>
          </a:p>
        </p:txBody>
      </p:sp>
      <p:sp>
        <p:nvSpPr>
          <p:cNvPr id="8" name="Rectangle 7"/>
          <p:cNvSpPr/>
          <p:nvPr/>
        </p:nvSpPr>
        <p:spPr>
          <a:xfrm>
            <a:off x="794054" y="4114697"/>
            <a:ext cx="4354010" cy="1831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16834" y="91508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7" name="Rectangle 26"/>
          <p:cNvSpPr/>
          <p:nvPr/>
        </p:nvSpPr>
        <p:spPr>
          <a:xfrm>
            <a:off x="314115" y="227687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8" name="Rectangle 27"/>
          <p:cNvSpPr/>
          <p:nvPr/>
        </p:nvSpPr>
        <p:spPr>
          <a:xfrm>
            <a:off x="314115" y="37704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6" name="TextBox 5"/>
          <p:cNvSpPr txBox="1"/>
          <p:nvPr/>
        </p:nvSpPr>
        <p:spPr>
          <a:xfrm>
            <a:off x="7055320" y="867464"/>
            <a:ext cx="191722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The ‘restricted sample space’ method also works for Venn Diagrams with probabilities.</a:t>
            </a:r>
            <a:endParaRPr lang="en-GB" sz="1200" dirty="0"/>
          </a:p>
        </p:txBody>
      </p:sp>
    </p:spTree>
    <p:extLst>
      <p:ext uri="{BB962C8B-B14F-4D97-AF65-F5344CB8AC3E}">
        <p14:creationId xmlns:p14="http://schemas.microsoft.com/office/powerpoint/2010/main" val="413877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3717032"/>
            <a:ext cx="460851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992888" cy="2463303"/>
              </a:xfrm>
              <a:prstGeom prst="rect">
                <a:avLst/>
              </a:prstGeom>
              <a:noFill/>
            </p:spPr>
            <p:txBody>
              <a:bodyPr wrap="square" rtlCol="0">
                <a:spAutoFit/>
              </a:bodyPr>
              <a:lstStyle/>
              <a:p>
                <a:r>
                  <a:rPr lang="en-GB" sz="2000" dirty="0" smtClean="0"/>
                  <a:t>The events </a:t>
                </a:r>
                <a14:m>
                  <m:oMath xmlns:m="http://schemas.openxmlformats.org/officeDocument/2006/math">
                    <m:r>
                      <a:rPr lang="en-GB" sz="2000" b="0" i="1" smtClean="0">
                        <a:latin typeface="Cambria Math"/>
                      </a:rPr>
                      <m:t>𝐸</m:t>
                    </m:r>
                  </m:oMath>
                </a14:m>
                <a:r>
                  <a:rPr lang="en-GB" sz="2000" dirty="0" smtClean="0"/>
                  <a:t> and </a:t>
                </a:r>
                <a14:m>
                  <m:oMath xmlns:m="http://schemas.openxmlformats.org/officeDocument/2006/math">
                    <m:r>
                      <a:rPr lang="en-GB" sz="2000" b="0" i="1" smtClean="0">
                        <a:latin typeface="Cambria Math"/>
                      </a:rPr>
                      <m:t>𝐹</m:t>
                    </m:r>
                  </m:oMath>
                </a14:m>
                <a:r>
                  <a:rPr lang="en-GB" sz="2000" dirty="0" smtClean="0"/>
                  <a:t> are such that</a:t>
                </a:r>
              </a:p>
              <a:p>
                <a:pPr/>
                <a14:m>
                  <m:oMathPara xmlns:m="http://schemas.openxmlformats.org/officeDocument/2006/math">
                    <m:oMathParaPr>
                      <m:jc m:val="centerGroup"/>
                    </m:oMathParaPr>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e>
                      </m:d>
                      <m:r>
                        <a:rPr lang="en-GB" sz="2000" b="0" i="1" smtClean="0">
                          <a:latin typeface="Cambria Math"/>
                        </a:rPr>
                        <m:t>=0.28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=0.76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=0.11</m:t>
                      </m:r>
                    </m:oMath>
                  </m:oMathPara>
                </a14:m>
                <a:endParaRPr lang="en-GB" sz="2000" b="0" dirty="0" smtClean="0"/>
              </a:p>
              <a:p>
                <a:r>
                  <a:rPr lang="en-GB" sz="2000" dirty="0" smtClean="0"/>
                  <a:t>Find</a:t>
                </a:r>
              </a:p>
              <a:p>
                <a:endParaRPr lang="en-GB" sz="2000" dirty="0"/>
              </a:p>
              <a:p>
                <a:r>
                  <a:rPr lang="en-GB" sz="2000" dirty="0" smtClean="0"/>
                  <a:t>a)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=0.17</m:t>
                    </m:r>
                  </m:oMath>
                </a14:m>
                <a:endParaRPr lang="en-GB" sz="2000" dirty="0" smtClean="0"/>
              </a:p>
              <a:p>
                <a:r>
                  <a:rPr lang="en-GB" sz="2000" dirty="0" smtClean="0"/>
                  <a:t>b)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𝐹</m:t>
                        </m:r>
                      </m:e>
                    </m:d>
                    <m:r>
                      <a:rPr lang="en-GB" sz="2000" b="0" i="1" smtClean="0">
                        <a:latin typeface="Cambria Math"/>
                      </a:rPr>
                      <m:t>=0.65</m:t>
                    </m:r>
                  </m:oMath>
                </a14:m>
                <a:endParaRPr lang="en-GB" sz="2000" dirty="0" smtClean="0"/>
              </a:p>
              <a:p>
                <a:r>
                  <a:rPr lang="en-GB" sz="2000" dirty="0" smtClean="0"/>
                  <a:t>c)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e>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num>
                      <m:den>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0.24</m:t>
                        </m:r>
                      </m:num>
                      <m:den>
                        <m:r>
                          <a:rPr lang="en-GB" sz="2000" b="0" i="1" smtClean="0">
                            <a:latin typeface="Cambria Math"/>
                          </a:rPr>
                          <m:t>0.35</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24</m:t>
                        </m:r>
                      </m:num>
                      <m:den>
                        <m:r>
                          <a:rPr lang="en-GB" sz="2000" b="0" i="1" smtClean="0">
                            <a:latin typeface="Cambria Math"/>
                          </a:rPr>
                          <m:t>35</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992888" cy="2463303"/>
              </a:xfrm>
              <a:prstGeom prst="rect">
                <a:avLst/>
              </a:prstGeom>
              <a:blipFill rotWithShape="1">
                <a:blip r:embed="rId2"/>
                <a:stretch>
                  <a:fillRect l="-839" t="-1238"/>
                </a:stretch>
              </a:blipFill>
            </p:spPr>
            <p:txBody>
              <a:bodyPr/>
              <a:lstStyle/>
              <a:p>
                <a:r>
                  <a:rPr lang="en-GB">
                    <a:noFill/>
                  </a:rPr>
                  <a:t> </a:t>
                </a:r>
              </a:p>
            </p:txBody>
          </p:sp>
        </mc:Fallback>
      </mc:AlternateContent>
      <p:sp>
        <p:nvSpPr>
          <p:cNvPr id="8" name="Oval 7"/>
          <p:cNvSpPr/>
          <p:nvPr/>
        </p:nvSpPr>
        <p:spPr>
          <a:xfrm>
            <a:off x="1305969" y="4109437"/>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637770" y="4119543"/>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259632" y="4072817"/>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𝑬</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259632" y="4072817"/>
                <a:ext cx="360040" cy="461665"/>
              </a:xfrm>
              <a:prstGeom prst="rect">
                <a:avLst/>
              </a:prstGeom>
              <a:blipFill rotWithShape="1">
                <a:blip r:embed="rId3"/>
                <a:stretch>
                  <a:fillRect l="-5085" r="-101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83968" y="4091089"/>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𝑭</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283968" y="4091089"/>
                <a:ext cx="360040" cy="461665"/>
              </a:xfrm>
              <a:prstGeom prst="rect">
                <a:avLst/>
              </a:prstGeom>
              <a:blipFill rotWithShape="1">
                <a:blip r:embed="rId4"/>
                <a:stretch>
                  <a:fillRect l="-5085" r="-8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8966" y="3717032"/>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𝜉</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8966" y="3717032"/>
                <a:ext cx="360040" cy="461665"/>
              </a:xfrm>
              <a:prstGeom prst="rect">
                <a:avLst/>
              </a:prstGeom>
              <a:blipFill>
                <a:blip r:embed="rId5"/>
                <a:stretch>
                  <a:fillRect l="-13559" r="-6780" b="-18667"/>
                </a:stretch>
              </a:blipFill>
            </p:spPr>
            <p:txBody>
              <a:bodyPr/>
              <a:lstStyle/>
              <a:p>
                <a:r>
                  <a:rPr lang="en-GB">
                    <a:noFill/>
                  </a:rPr>
                  <a:t> </a:t>
                </a:r>
              </a:p>
            </p:txBody>
          </p:sp>
        </mc:Fallback>
      </mc:AlternateContent>
      <p:sp>
        <p:nvSpPr>
          <p:cNvPr id="13" name="TextBox 12"/>
          <p:cNvSpPr txBox="1"/>
          <p:nvPr/>
        </p:nvSpPr>
        <p:spPr>
          <a:xfrm>
            <a:off x="1619672" y="4834977"/>
            <a:ext cx="792088" cy="369332"/>
          </a:xfrm>
          <a:prstGeom prst="rect">
            <a:avLst/>
          </a:prstGeom>
          <a:noFill/>
        </p:spPr>
        <p:txBody>
          <a:bodyPr wrap="square" rtlCol="0">
            <a:spAutoFit/>
          </a:bodyPr>
          <a:lstStyle/>
          <a:p>
            <a:pPr algn="ctr"/>
            <a:r>
              <a:rPr lang="en-GB" dirty="0" smtClean="0"/>
              <a:t>0.11</a:t>
            </a:r>
            <a:endParaRPr lang="en-GB" dirty="0"/>
          </a:p>
        </p:txBody>
      </p:sp>
      <p:sp>
        <p:nvSpPr>
          <p:cNvPr id="14" name="TextBox 13"/>
          <p:cNvSpPr txBox="1"/>
          <p:nvPr/>
        </p:nvSpPr>
        <p:spPr>
          <a:xfrm>
            <a:off x="2548194" y="4834977"/>
            <a:ext cx="792088" cy="369332"/>
          </a:xfrm>
          <a:prstGeom prst="rect">
            <a:avLst/>
          </a:prstGeom>
          <a:noFill/>
        </p:spPr>
        <p:txBody>
          <a:bodyPr wrap="square" rtlCol="0">
            <a:spAutoFit/>
          </a:bodyPr>
          <a:lstStyle/>
          <a:p>
            <a:pPr algn="ctr"/>
            <a:r>
              <a:rPr lang="en-GB" dirty="0" smtClean="0"/>
              <a:t>0.17</a:t>
            </a:r>
            <a:endParaRPr lang="en-GB" dirty="0"/>
          </a:p>
        </p:txBody>
      </p:sp>
      <p:sp>
        <p:nvSpPr>
          <p:cNvPr id="15" name="TextBox 14"/>
          <p:cNvSpPr txBox="1"/>
          <p:nvPr/>
        </p:nvSpPr>
        <p:spPr>
          <a:xfrm>
            <a:off x="3474120" y="4792506"/>
            <a:ext cx="792088" cy="369332"/>
          </a:xfrm>
          <a:prstGeom prst="rect">
            <a:avLst/>
          </a:prstGeom>
          <a:noFill/>
        </p:spPr>
        <p:txBody>
          <a:bodyPr wrap="square" rtlCol="0">
            <a:spAutoFit/>
          </a:bodyPr>
          <a:lstStyle/>
          <a:p>
            <a:pPr algn="ctr"/>
            <a:r>
              <a:rPr lang="en-GB" dirty="0" smtClean="0"/>
              <a:t>0.48</a:t>
            </a:r>
            <a:endParaRPr lang="en-GB" dirty="0"/>
          </a:p>
        </p:txBody>
      </p:sp>
      <p:sp>
        <p:nvSpPr>
          <p:cNvPr id="16" name="TextBox 15"/>
          <p:cNvSpPr txBox="1"/>
          <p:nvPr/>
        </p:nvSpPr>
        <p:spPr>
          <a:xfrm>
            <a:off x="4296741" y="5724971"/>
            <a:ext cx="792088" cy="369332"/>
          </a:xfrm>
          <a:prstGeom prst="rect">
            <a:avLst/>
          </a:prstGeom>
          <a:noFill/>
        </p:spPr>
        <p:txBody>
          <a:bodyPr wrap="square" rtlCol="0">
            <a:spAutoFit/>
          </a:bodyPr>
          <a:lstStyle/>
          <a:p>
            <a:pPr algn="ctr"/>
            <a:r>
              <a:rPr lang="en-GB" dirty="0" smtClean="0"/>
              <a:t>0.24</a:t>
            </a:r>
            <a:endParaRPr lang="en-GB" dirty="0"/>
          </a:p>
        </p:txBody>
      </p:sp>
      <p:sp>
        <p:nvSpPr>
          <p:cNvPr id="17" name="Rectangle 16"/>
          <p:cNvSpPr/>
          <p:nvPr/>
        </p:nvSpPr>
        <p:spPr>
          <a:xfrm>
            <a:off x="2117501" y="2140370"/>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691956" y="2471557"/>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055220" y="2802744"/>
            <a:ext cx="2210988" cy="5692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55287" y="3548256"/>
            <a:ext cx="4777902" cy="2773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Click to reveal Venn Diagram</a:t>
            </a:r>
            <a:endParaRPr lang="en-GB" sz="2800" dirty="0"/>
          </a:p>
        </p:txBody>
      </p:sp>
    </p:spTree>
    <p:extLst>
      <p:ext uri="{BB962C8B-B14F-4D97-AF65-F5344CB8AC3E}">
        <p14:creationId xmlns:p14="http://schemas.microsoft.com/office/powerpoint/2010/main" val="3783666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Practice (outside of class)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764704"/>
                <a:ext cx="5760640" cy="5677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=0.4,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=0.75</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𝟑𝟓</m:t>
                      </m:r>
                    </m:oMath>
                  </m:oMathPara>
                </a14:m>
                <a:endParaRPr lang="en-GB" b="1" dirty="0" smtClean="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𝟐𝟓</m:t>
                      </m:r>
                    </m:oMath>
                  </m:oMathPara>
                </a14:m>
                <a:endParaRPr lang="en-GB" b="1" dirty="0" smtClean="0"/>
              </a:p>
              <a:p>
                <a:endParaRPr lang="en-GB" dirty="0"/>
              </a:p>
              <a:p>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d>
                    <m:r>
                      <a:rPr lang="en-GB" b="0" i="1" smtClean="0">
                        <a:latin typeface="Cambria Math"/>
                      </a:rPr>
                      <m:t>=0.47</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=0.12</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=0.03</m:t>
                    </m:r>
                  </m:oMath>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𝟑𝟓</m:t>
                          </m:r>
                        </m:num>
                        <m:den>
                          <m:r>
                            <a:rPr lang="en-GB" b="1" i="1" smtClean="0">
                              <a:latin typeface="Cambria Math"/>
                            </a:rPr>
                            <m:t>𝟎</m:t>
                          </m:r>
                          <m:r>
                            <a:rPr lang="en-GB" b="1" i="1" smtClean="0">
                              <a:latin typeface="Cambria Math"/>
                            </a:rPr>
                            <m:t>.</m:t>
                          </m:r>
                          <m:r>
                            <a:rPr lang="en-GB" b="1" i="1" smtClean="0">
                              <a:latin typeface="Cambria Math"/>
                            </a:rPr>
                            <m:t>𝟑𝟖</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𝟑𝟓</m:t>
                          </m:r>
                        </m:num>
                        <m:den>
                          <m:r>
                            <a:rPr lang="en-GB" b="1" i="1" smtClean="0">
                              <a:latin typeface="Cambria Math"/>
                            </a:rPr>
                            <m:t>𝟑𝟖</m:t>
                          </m:r>
                        </m:den>
                      </m:f>
                    </m:oMath>
                  </m:oMathPara>
                </a14:m>
                <a:endParaRPr lang="en-GB" b="1" dirty="0" smtClean="0"/>
              </a:p>
              <a:p>
                <a:endParaRPr lang="en-GB"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=0.7, </m:t>
                      </m:r>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=0.2,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=0.1</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𝟑</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𝟏</m:t>
                      </m:r>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𝟔</m:t>
                          </m:r>
                        </m:num>
                        <m:den>
                          <m:r>
                            <a:rPr lang="en-GB" b="1" i="1" smtClean="0">
                              <a:latin typeface="Cambria Math"/>
                            </a:rPr>
                            <m:t>𝟎</m:t>
                          </m:r>
                          <m:r>
                            <a:rPr lang="en-GB" b="1" i="1" smtClean="0">
                              <a:latin typeface="Cambria Math"/>
                            </a:rPr>
                            <m:t>.</m:t>
                          </m:r>
                          <m:r>
                            <a:rPr lang="en-GB" b="1" i="1" smtClean="0">
                              <a:latin typeface="Cambria Math"/>
                            </a:rPr>
                            <m:t>𝟕</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𝟔</m:t>
                          </m:r>
                        </m:num>
                        <m:den>
                          <m:r>
                            <a:rPr lang="en-GB" b="1" i="1" smtClean="0">
                              <a:latin typeface="Cambria Math"/>
                            </a:rPr>
                            <m:t>𝟕</m:t>
                          </m:r>
                        </m:den>
                      </m:f>
                    </m:oMath>
                  </m:oMathPara>
                </a14:m>
                <a:endParaRPr lang="en-GB" b="1" dirty="0" smtClean="0"/>
              </a:p>
              <a:p>
                <a:endParaRPr lang="en-GB" dirty="0"/>
              </a:p>
              <a:p>
                <a:r>
                  <a:rPr lang="en-GB"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611560" y="764704"/>
                <a:ext cx="5760640" cy="5677836"/>
              </a:xfrm>
              <a:prstGeom prst="rect">
                <a:avLst/>
              </a:prstGeom>
              <a:blipFill rotWithShape="1">
                <a:blip r:embed="rId2"/>
                <a:stretch>
                  <a:fillRect l="-847"/>
                </a:stretch>
              </a:blipFill>
            </p:spPr>
            <p:txBody>
              <a:bodyPr/>
              <a:lstStyle/>
              <a:p>
                <a:r>
                  <a:rPr lang="en-GB">
                    <a:noFill/>
                  </a:rPr>
                  <a:t> </a:t>
                </a:r>
              </a:p>
            </p:txBody>
          </p:sp>
        </mc:Fallback>
      </mc:AlternateContent>
      <p:sp>
        <p:nvSpPr>
          <p:cNvPr id="7" name="Rectangle 6"/>
          <p:cNvSpPr/>
          <p:nvPr/>
        </p:nvSpPr>
        <p:spPr>
          <a:xfrm>
            <a:off x="179512" y="83671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8" name="Rectangle 7"/>
          <p:cNvSpPr/>
          <p:nvPr/>
        </p:nvSpPr>
        <p:spPr>
          <a:xfrm>
            <a:off x="179512" y="2204864"/>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9" name="Rectangle 8"/>
          <p:cNvSpPr/>
          <p:nvPr/>
        </p:nvSpPr>
        <p:spPr>
          <a:xfrm>
            <a:off x="179512" y="3861048"/>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0" name="Rectangle 9"/>
          <p:cNvSpPr/>
          <p:nvPr/>
        </p:nvSpPr>
        <p:spPr>
          <a:xfrm>
            <a:off x="3635896" y="1196751"/>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851566" y="1607878"/>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796024" y="2636912"/>
            <a:ext cx="3711415"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71801" y="4365104"/>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91780" y="5157192"/>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6088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175940" y="3124429"/>
                <a:ext cx="4572000" cy="363715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a:p>
                <a:pPr algn="just">
                  <a:lnSpc>
                    <a:spcPct val="107000"/>
                  </a:lnSpc>
                  <a:spcAft>
                    <a:spcPts val="0"/>
                  </a:spcAft>
                  <a:tabLst>
                    <a:tab pos="270510" algn="l"/>
                  </a:tabLst>
                </a:pPr>
                <a:endParaRPr lang="en-GB"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smtClean="0">
                    <a:effectLst/>
                    <a:latin typeface="Times New Roman" panose="02020603050405020304" pitchFamily="18" charset="0"/>
                    <a:ea typeface="Calibri" panose="020F0502020204030204" pitchFamily="34" charset="0"/>
                    <a:cs typeface="Times New Roman" panose="02020603050405020304" pitchFamily="18" charset="0"/>
                  </a:rPr>
                  <a:t>Given that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𝐵</m:t>
                        </m:r>
                      </m:e>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𝐶</m:t>
                        </m:r>
                      </m:e>
                    </m:d>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5</m:t>
                        </m:r>
                      </m:num>
                      <m:den>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(b) find the value of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𝑞</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and the value of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(4)</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(c) Find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𝑃</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𝐴</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𝐶</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𝐵</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5940" y="3124429"/>
                <a:ext cx="4572000" cy="3637150"/>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63964" y="679087"/>
                <a:ext cx="4138808" cy="4022191"/>
              </a:xfrm>
              <a:prstGeom prst="rect">
                <a:avLst/>
              </a:prstGeom>
              <a:noFill/>
            </p:spPr>
            <p:txBody>
              <a:bodyPr wrap="square" rtlCol="0">
                <a:spAutoFit/>
              </a:bodyPr>
              <a:lstStyle/>
              <a:p>
                <a:pPr marL="342900" indent="-342900">
                  <a:buAutoNum type="alphaLcParenBoth"/>
                </a:pPr>
                <a:r>
                  <a:rPr lang="en-GB" dirty="0" smtClean="0"/>
                  <a:t> </a:t>
                </a:r>
                <a:r>
                  <a:rPr lang="en-GB" b="1" dirty="0" smtClean="0"/>
                  <a:t>(From earlier)</a:t>
                </a:r>
                <a:r>
                  <a:rPr lang="en-GB" dirty="0" smtClean="0"/>
                  <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a:p>
                <a:pPr marL="342900" indent="-342900">
                  <a:buAutoNum type="alphaLcParenBoth"/>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den>
                    </m:f>
                  </m:oMath>
                </a14:m>
                <a:r>
                  <a:rPr lang="en-GB" b="0" dirty="0" smtClean="0"/>
                  <a:t/>
                </a:r>
                <a:br>
                  <a:rPr lang="en-GB" b="0" dirty="0" smtClean="0"/>
                </a:b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0.2</m:t>
                        </m:r>
                      </m:num>
                      <m:den>
                        <m:r>
                          <a:rPr lang="en-GB" b="0" i="1" smtClean="0">
                            <a:latin typeface="Cambria Math" panose="02040503050406030204" pitchFamily="18" charset="0"/>
                          </a:rPr>
                          <m:t>0.2+</m:t>
                        </m:r>
                        <m:r>
                          <a:rPr lang="en-GB" b="0" i="1" smtClean="0">
                            <a:latin typeface="Cambria Math" panose="02040503050406030204" pitchFamily="18" charset="0"/>
                          </a:rPr>
                          <m:t>𝑞</m:t>
                        </m:r>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=0.24</m:t>
                    </m:r>
                  </m:oMath>
                </a14:m>
                <a:r>
                  <a:rPr lang="en-GB" b="0" dirty="0" smtClean="0"/>
                  <a:t/>
                </a:r>
                <a:br>
                  <a:rPr lang="en-GB" b="0" dirty="0" smtClean="0"/>
                </a:br>
                <a14:m>
                  <m:oMath xmlns:m="http://schemas.openxmlformats.org/officeDocument/2006/math">
                    <m:r>
                      <a:rPr lang="en-GB" sz="1700" b="0" i="1" smtClean="0">
                        <a:latin typeface="Cambria Math" panose="02040503050406030204" pitchFamily="18" charset="0"/>
                      </a:rPr>
                      <m:t>𝑟</m:t>
                    </m:r>
                    <m:r>
                      <a:rPr lang="en-GB" sz="1700" b="0" i="1" smtClean="0">
                        <a:latin typeface="Cambria Math" panose="02040503050406030204" pitchFamily="18" charset="0"/>
                      </a:rPr>
                      <m:t>=1−0.15−0.1−0.1−0.2−0.24</m:t>
                    </m:r>
                  </m:oMath>
                </a14:m>
                <a:r>
                  <a:rPr lang="en-GB" sz="1700" b="0" dirty="0" smtClean="0"/>
                  <a:t/>
                </a:r>
                <a:br>
                  <a:rPr lang="en-GB" sz="1700" b="0" dirty="0" smtClean="0"/>
                </a:br>
                <a14:m>
                  <m:oMath xmlns:m="http://schemas.openxmlformats.org/officeDocument/2006/math">
                    <m:r>
                      <a:rPr lang="en-GB" b="0" i="1" smtClean="0">
                        <a:latin typeface="Cambria Math" panose="02040503050406030204" pitchFamily="18" charset="0"/>
                      </a:rPr>
                      <m:t>=0.21</m:t>
                    </m:r>
                  </m:oMath>
                </a14:m>
                <a:endParaRPr lang="en-GB" dirty="0" smtClean="0"/>
              </a:p>
              <a:p>
                <a:pPr marL="342900" indent="-342900">
                  <a:buAutoNum type="alphaLcParenBoth"/>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0.1+0.2</m:t>
                        </m:r>
                      </m:num>
                      <m:den>
                        <m:r>
                          <a:rPr lang="en-GB" b="0" i="1" smtClean="0">
                            <a:latin typeface="Cambria Math" panose="02040503050406030204" pitchFamily="18" charset="0"/>
                          </a:rPr>
                          <m:t>0.4</m:t>
                        </m:r>
                      </m:den>
                    </m:f>
                    <m:r>
                      <a:rPr lang="en-GB" b="0" i="1" smtClean="0">
                        <a:latin typeface="Cambria Math" panose="02040503050406030204" pitchFamily="18" charset="0"/>
                      </a:rPr>
                      <m:t>=0.75</m:t>
                    </m:r>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63964" y="679087"/>
                <a:ext cx="4138808" cy="4022191"/>
              </a:xfrm>
              <a:prstGeom prst="rect">
                <a:avLst/>
              </a:prstGeom>
              <a:blipFill>
                <a:blip r:embed="rId4"/>
                <a:stretch>
                  <a:fillRect l="-1178" t="-758"/>
                </a:stretch>
              </a:blipFill>
            </p:spPr>
            <p:txBody>
              <a:bodyPr/>
              <a:lstStyle/>
              <a:p>
                <a:r>
                  <a:rPr lang="en-GB">
                    <a:noFill/>
                  </a:rPr>
                  <a:t> </a:t>
                </a:r>
              </a:p>
            </p:txBody>
          </p:sp>
        </mc:Fallback>
      </mc:AlternateContent>
      <p:sp>
        <p:nvSpPr>
          <p:cNvPr id="15" name="Rectangle 14"/>
          <p:cNvSpPr/>
          <p:nvPr/>
        </p:nvSpPr>
        <p:spPr>
          <a:xfrm>
            <a:off x="5358912" y="1845128"/>
            <a:ext cx="3549957" cy="1734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58912" y="3579223"/>
            <a:ext cx="3549957" cy="1122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66137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25-27</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5061" y="1879873"/>
            <a:ext cx="6696744" cy="369332"/>
          </a:xfrm>
          <a:prstGeom prst="rect">
            <a:avLst/>
          </a:prstGeom>
          <a:noFill/>
        </p:spPr>
        <p:txBody>
          <a:bodyPr wrap="square" rtlCol="0">
            <a:spAutoFit/>
          </a:bodyPr>
          <a:lstStyle/>
          <a:p>
            <a:r>
              <a:rPr lang="en-GB" dirty="0" smtClean="0"/>
              <a:t>Note: I have skipped Exercise 2B.</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434777" y="2450604"/>
                <a:ext cx="3057104" cy="1751826"/>
              </a:xfrm>
              <a:prstGeom prst="rect">
                <a:avLst/>
              </a:prstGeom>
              <a:noFill/>
            </p:spPr>
            <p:txBody>
              <a:bodyPr wrap="square" rtlCol="0">
                <a:spAutoFit/>
              </a:bodyPr>
              <a:lstStyle/>
              <a:p>
                <a:r>
                  <a:rPr lang="en-GB" b="1" dirty="0" smtClean="0"/>
                  <a:t>Extension:</a:t>
                </a:r>
              </a:p>
              <a:p>
                <a:r>
                  <a:rPr lang="en-GB" sz="1400" dirty="0" smtClean="0"/>
                  <a:t>[Classic puzzle] I have 2 children. One of them is a boy. What’s the probability the other is a boy? </a:t>
                </a:r>
              </a:p>
              <a:p>
                <a:r>
                  <a:rPr lang="en-GB" sz="1400" b="1" dirty="0" smtClean="0"/>
                  <a:t>If (at least) one is a boy, restricted sample space is BB, BG, GB. Of these, only in one case is the other a boy. </a:t>
                </a:r>
                <a14:m>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smtClean="0"/>
                  <a:t> </a:t>
                </a:r>
                <a:endParaRPr lang="en-GB"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34777" y="2450604"/>
                <a:ext cx="3057104" cy="1751826"/>
              </a:xfrm>
              <a:prstGeom prst="rect">
                <a:avLst/>
              </a:prstGeom>
              <a:blipFill>
                <a:blip r:embed="rId2"/>
                <a:stretch>
                  <a:fillRect l="-1594" t="-1742" r="-598" b="-1045"/>
                </a:stretch>
              </a:blipFill>
            </p:spPr>
            <p:txBody>
              <a:bodyPr/>
              <a:lstStyle/>
              <a:p>
                <a:r>
                  <a:rPr lang="en-GB">
                    <a:noFill/>
                  </a:rPr>
                  <a:t> </a:t>
                </a:r>
              </a:p>
            </p:txBody>
          </p:sp>
        </mc:Fallback>
      </mc:AlternateContent>
      <p:sp>
        <p:nvSpPr>
          <p:cNvPr id="9" name="Rectangle 8"/>
          <p:cNvSpPr/>
          <p:nvPr/>
        </p:nvSpPr>
        <p:spPr>
          <a:xfrm>
            <a:off x="198562" y="279886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0" name="Rectangle 9"/>
          <p:cNvSpPr/>
          <p:nvPr/>
        </p:nvSpPr>
        <p:spPr>
          <a:xfrm>
            <a:off x="505425" y="3461835"/>
            <a:ext cx="2914447" cy="740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88072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Full Laws of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independent</a:t>
                </a:r>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480720" cy="369332"/>
              </a:xfrm>
              <a:prstGeom prst="rect">
                <a:avLst/>
              </a:prstGeom>
              <a:blipFill rotWithShape="1">
                <a:blip r:embed="rId2" cstate="print"/>
                <a:stretch>
                  <a:fillRect l="-847"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340768"/>
                <a:ext cx="4608512" cy="830997"/>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endParaRPr lang="en-GB" sz="2400" b="0" dirty="0" smtClean="0"/>
              </a:p>
              <a:p>
                <a14:m>
                  <m:oMath xmlns:m="http://schemas.openxmlformats.org/officeDocument/2006/math">
                    <m:r>
                      <a:rPr lang="en-GB" sz="2400" b="0" i="1" dirty="0"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oMath>
                </a14:m>
                <a:r>
                  <a:rPr lang="en-GB" sz="2400" dirty="0" smtClean="0"/>
                  <a:t> </a:t>
                </a: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340768"/>
                <a:ext cx="4608512" cy="830997"/>
              </a:xfrm>
              <a:prstGeom prst="rect">
                <a:avLst/>
              </a:prstGeom>
              <a:blipFill>
                <a:blip r:embed="rId3"/>
                <a:stretch>
                  <a:fillRect l="-2116" t="-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2411026"/>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mutually exclusive</a:t>
                </a:r>
                <a:r>
                  <a:rPr lang="en-GB" b="1" dirty="0" smtClean="0"/>
                  <a:t>:</a:t>
                </a:r>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411026"/>
                <a:ext cx="6480720" cy="369332"/>
              </a:xfrm>
              <a:prstGeom prst="rect">
                <a:avLst/>
              </a:prstGeom>
              <a:blipFill rotWithShape="1">
                <a:blip r:embed="rId4" cstate="print"/>
                <a:stretch>
                  <a:fillRect l="-847"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55576" y="2805823"/>
                <a:ext cx="4608512" cy="830997"/>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=0</m:t>
                    </m:r>
                  </m:oMath>
                </a14:m>
                <a:r>
                  <a:rPr lang="en-GB" sz="2400" b="0" dirty="0" smtClean="0"/>
                  <a:t> </a:t>
                </a:r>
              </a:p>
              <a:p>
                <a14:m>
                  <m:oMath xmlns:m="http://schemas.openxmlformats.org/officeDocument/2006/math">
                    <m:r>
                      <a:rPr lang="en-GB" sz="2400" i="1">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r>
                  <a:rPr lang="en-GB" sz="2400" dirty="0" smtClean="0"/>
                  <a:t> </a:t>
                </a: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805823"/>
                <a:ext cx="4608512" cy="830997"/>
              </a:xfrm>
              <a:prstGeom prst="rect">
                <a:avLst/>
              </a:prstGeom>
              <a:blipFill>
                <a:blip r:embed="rId5"/>
                <a:stretch>
                  <a:fillRect l="-397"/>
                </a:stretch>
              </a:blipFill>
            </p:spPr>
            <p:txBody>
              <a:bodyPr/>
              <a:lstStyle/>
              <a:p>
                <a:r>
                  <a:rPr lang="en-GB">
                    <a:noFill/>
                  </a:rPr>
                  <a:t> </a:t>
                </a:r>
              </a:p>
            </p:txBody>
          </p:sp>
        </mc:Fallback>
      </mc:AlternateContent>
      <p:sp>
        <p:nvSpPr>
          <p:cNvPr id="9" name="TextBox 8"/>
          <p:cNvSpPr txBox="1"/>
          <p:nvPr/>
        </p:nvSpPr>
        <p:spPr>
          <a:xfrm>
            <a:off x="449040" y="3861048"/>
            <a:ext cx="6480720" cy="369332"/>
          </a:xfrm>
          <a:prstGeom prst="rect">
            <a:avLst/>
          </a:prstGeom>
          <a:noFill/>
        </p:spPr>
        <p:txBody>
          <a:bodyPr wrap="square" rtlCol="0">
            <a:spAutoFit/>
          </a:bodyPr>
          <a:lstStyle/>
          <a:p>
            <a:r>
              <a:rPr lang="en-GB" b="1" dirty="0" smtClean="0"/>
              <a:t>In general:</a:t>
            </a:r>
            <a:endParaRPr lang="en-GB" b="1" dirty="0"/>
          </a:p>
        </p:txBody>
      </p:sp>
      <mc:AlternateContent xmlns:mc="http://schemas.openxmlformats.org/markup-compatibility/2006" xmlns:a14="http://schemas.microsoft.com/office/drawing/2010/main">
        <mc:Choice Requires="a14">
          <p:sp>
            <p:nvSpPr>
              <p:cNvPr id="10" name="TextBox 9"/>
              <p:cNvSpPr txBox="1"/>
              <p:nvPr/>
            </p:nvSpPr>
            <p:spPr>
              <a:xfrm>
                <a:off x="755576" y="4509120"/>
                <a:ext cx="6048672" cy="1421992"/>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num>
                      <m:den>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den>
                    </m:f>
                  </m:oMath>
                </a14:m>
                <a:endParaRPr lang="en-GB" sz="2400" dirty="0" smtClean="0"/>
              </a:p>
              <a:p>
                <a:endParaRPr lang="en-GB" sz="2400" dirty="0"/>
              </a:p>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4509120"/>
                <a:ext cx="6048672" cy="1421992"/>
              </a:xfrm>
              <a:prstGeom prst="rect">
                <a:avLst/>
              </a:prstGeom>
              <a:blipFill rotWithShape="1">
                <a:blip r:embed="rId6"/>
                <a:stretch>
                  <a:fillRect l="-1613" b="-9013"/>
                </a:stretch>
              </a:blipFill>
            </p:spPr>
            <p:txBody>
              <a:bodyPr/>
              <a:lstStyle/>
              <a:p>
                <a:r>
                  <a:rPr lang="en-GB">
                    <a:noFill/>
                  </a:rPr>
                  <a:t> </a:t>
                </a:r>
              </a:p>
            </p:txBody>
          </p:sp>
        </mc:Fallback>
      </mc:AlternateContent>
      <p:sp>
        <p:nvSpPr>
          <p:cNvPr id="11" name="Rectangle 10"/>
          <p:cNvSpPr/>
          <p:nvPr/>
        </p:nvSpPr>
        <p:spPr>
          <a:xfrm>
            <a:off x="2375400" y="1306056"/>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123372" y="1772289"/>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411760" y="2755088"/>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383892" y="3221321"/>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159732" y="4315200"/>
            <a:ext cx="180020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14317" y="5464879"/>
            <a:ext cx="3312368"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17029" y="832520"/>
            <a:ext cx="341536" cy="369332"/>
          </a:xfrm>
          <a:prstGeom prst="rect">
            <a:avLst/>
          </a:prstGeom>
          <a:noFill/>
        </p:spPr>
        <p:txBody>
          <a:bodyPr wrap="square" rtlCol="0">
            <a:spAutoFit/>
          </a:bodyPr>
          <a:lstStyle/>
          <a:p>
            <a:r>
              <a:rPr lang="en-GB" dirty="0" smtClean="0">
                <a:latin typeface="Wingdings" panose="05000000000000000000" pitchFamily="2" charset="2"/>
              </a:rPr>
              <a:t>!</a:t>
            </a:r>
            <a:endParaRPr lang="en-GB" dirty="0">
              <a:latin typeface="Wingdings" panose="05000000000000000000" pitchFamily="2" charset="2"/>
            </a:endParaRPr>
          </a:p>
        </p:txBody>
      </p:sp>
      <p:sp>
        <p:nvSpPr>
          <p:cNvPr id="18" name="TextBox 17"/>
          <p:cNvSpPr txBox="1"/>
          <p:nvPr/>
        </p:nvSpPr>
        <p:spPr>
          <a:xfrm>
            <a:off x="5095303" y="3954155"/>
            <a:ext cx="20888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We first encountered this in the previous section.</a:t>
            </a:r>
            <a:endParaRPr lang="en-GB" sz="1200" dirty="0"/>
          </a:p>
        </p:txBody>
      </p:sp>
      <p:cxnSp>
        <p:nvCxnSpPr>
          <p:cNvPr id="20" name="Straight Arrow Connector 19"/>
          <p:cNvCxnSpPr>
            <a:stCxn id="18" idx="1"/>
          </p:cNvCxnSpPr>
          <p:nvPr/>
        </p:nvCxnSpPr>
        <p:spPr>
          <a:xfrm flipH="1">
            <a:off x="4276725" y="4184988"/>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042644" y="4718920"/>
                <a:ext cx="256795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This is known as the </a:t>
                </a:r>
                <a:r>
                  <a:rPr lang="en-GB" sz="1200" b="1" u="sng" dirty="0" smtClean="0"/>
                  <a:t>Addition Law</a:t>
                </a:r>
                <a:r>
                  <a:rPr lang="en-GB" sz="1200" b="1" dirty="0" smtClean="0"/>
                  <a:t>.</a:t>
                </a:r>
              </a:p>
              <a:p>
                <a:r>
                  <a:rPr lang="en-GB" sz="1200" b="1" dirty="0" smtClean="0"/>
                  <a:t>Informal Proof</a:t>
                </a:r>
                <a:r>
                  <a:rPr lang="en-GB" sz="1200" dirty="0" smtClean="0"/>
                  <a:t>: If we added the probabilities in the </a:t>
                </a:r>
                <a14:m>
                  <m:oMath xmlns:m="http://schemas.openxmlformats.org/officeDocument/2006/math">
                    <m:r>
                      <a:rPr lang="en-GB" sz="1200" b="0" i="1" smtClean="0">
                        <a:latin typeface="Cambria Math" panose="02040503050406030204" pitchFamily="18" charset="0"/>
                      </a:rPr>
                      <m:t>𝐴</m:t>
                    </m:r>
                  </m:oMath>
                </a14:m>
                <a:r>
                  <a:rPr lang="en-GB" sz="1200" dirty="0" smtClean="0"/>
                  <a:t> and </a:t>
                </a:r>
                <a14:m>
                  <m:oMath xmlns:m="http://schemas.openxmlformats.org/officeDocument/2006/math">
                    <m:r>
                      <a:rPr lang="en-GB" sz="1200" b="0" i="1" smtClean="0">
                        <a:latin typeface="Cambria Math" panose="02040503050406030204" pitchFamily="18" charset="0"/>
                      </a:rPr>
                      <m:t>𝐵</m:t>
                    </m:r>
                  </m:oMath>
                </a14:m>
                <a:r>
                  <a:rPr lang="en-GB" sz="1200" dirty="0" smtClean="0"/>
                  <a:t> sets in the Venn Diagram, we’d be double counting the intersection, so subtract so that it’s only counted once.</a:t>
                </a:r>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042644" y="4718920"/>
                <a:ext cx="2567956" cy="1200329"/>
              </a:xfrm>
              <a:prstGeom prst="rect">
                <a:avLst/>
              </a:prstGeom>
              <a:blipFill>
                <a:blip r:embed="rId7"/>
                <a:stretch>
                  <a:fillRect r="-235" b="-1990"/>
                </a:stretch>
              </a:blipFill>
            </p:spPr>
            <p:txBody>
              <a:bodyPr/>
              <a:lstStyle/>
              <a:p>
                <a:r>
                  <a:rPr lang="en-GB">
                    <a:noFill/>
                  </a:rPr>
                  <a:t> </a:t>
                </a:r>
              </a:p>
            </p:txBody>
          </p:sp>
        </mc:Fallback>
      </mc:AlternateContent>
      <p:cxnSp>
        <p:nvCxnSpPr>
          <p:cNvPr id="22" name="Straight Arrow Connector 21"/>
          <p:cNvCxnSpPr/>
          <p:nvPr/>
        </p:nvCxnSpPr>
        <p:spPr>
          <a:xfrm flipH="1">
            <a:off x="5224066" y="5001190"/>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5264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4" grpId="0" animBg="1"/>
      <p:bldP spid="15"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3759272" cy="2774701"/>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323528" y="4249605"/>
                <a:ext cx="8064896" cy="1823961"/>
              </a:xfrm>
              <a:prstGeom prst="rect">
                <a:avLst/>
              </a:prstGeom>
              <a:noFill/>
            </p:spPr>
            <p:txBody>
              <a:bodyPr wrap="square" rtlCol="0">
                <a:spAutoFit/>
              </a:bodyPr>
              <a:lstStyle/>
              <a:p>
                <a:pPr marL="342900" indent="-342900">
                  <a:buAutoNum type="alphaLcParenR"/>
                </a:pPr>
                <a:r>
                  <a:rPr lang="en-GB" dirty="0" smtClean="0"/>
                  <a:t>The set of </a:t>
                </a:r>
                <a:r>
                  <a:rPr lang="en-GB" b="1" u="sng" dirty="0" smtClean="0"/>
                  <a:t>all</a:t>
                </a:r>
                <a:r>
                  <a:rPr lang="en-GB" dirty="0" smtClean="0"/>
                  <a:t> outcomes.</a:t>
                </a:r>
              </a:p>
              <a:p>
                <a:pPr marL="342900" indent="-342900">
                  <a:buAutoNum type="alphaLcParenR"/>
                </a:pPr>
                <a:r>
                  <a:rPr lang="en-GB" dirty="0" smtClean="0"/>
                  <a:t>A set of one or more outcomes (that is a subset of the sample space).</a:t>
                </a:r>
              </a:p>
              <a:p>
                <a:pPr marL="342900" indent="-342900">
                  <a:buAutoNum type="alphaLcParenR"/>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4249605"/>
                <a:ext cx="8064896" cy="1823961"/>
              </a:xfrm>
              <a:prstGeom prst="rect">
                <a:avLst/>
              </a:prstGeom>
              <a:blipFill>
                <a:blip r:embed="rId3"/>
                <a:stretch>
                  <a:fillRect l="-605" t="-1672" b="-1338"/>
                </a:stretch>
              </a:blipFill>
            </p:spPr>
            <p:txBody>
              <a:bodyPr/>
              <a:lstStyle/>
              <a:p>
                <a:r>
                  <a:rPr lang="en-GB">
                    <a:noFill/>
                  </a:rPr>
                  <a:t> </a:t>
                </a:r>
              </a:p>
            </p:txBody>
          </p:sp>
        </mc:Fallback>
      </mc:AlternateContent>
      <p:sp>
        <p:nvSpPr>
          <p:cNvPr id="7" name="Rectangle 6"/>
          <p:cNvSpPr/>
          <p:nvPr/>
        </p:nvSpPr>
        <p:spPr>
          <a:xfrm>
            <a:off x="703352" y="4203937"/>
            <a:ext cx="6997040" cy="381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703352" y="4585756"/>
            <a:ext cx="6997040" cy="311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03352" y="4897483"/>
            <a:ext cx="6997040" cy="342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03352" y="5249219"/>
            <a:ext cx="6997040" cy="375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03352" y="5613677"/>
            <a:ext cx="6997040" cy="505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3216231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8469" y="928911"/>
                <a:ext cx="438068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i="1" dirty="0" smtClean="0"/>
                  <a:t>[Textbook]</a:t>
                </a:r>
                <a:r>
                  <a:rPr lang="en-GB" sz="1600" b="0" dirty="0" smtClean="0"/>
                  <a:t> </a:t>
                </a:r>
                <a14:m>
                  <m:oMath xmlns:m="http://schemas.openxmlformats.org/officeDocument/2006/math">
                    <m:r>
                      <a:rPr lang="en-GB" sz="1600" b="0" i="1" smtClean="0">
                        <a:latin typeface="Cambria Math" panose="02040503050406030204" pitchFamily="18" charset="0"/>
                      </a:rPr>
                      <m:t>𝐶</m:t>
                    </m:r>
                  </m:oMath>
                </a14:m>
                <a:r>
                  <a:rPr lang="en-GB" sz="1600" dirty="0" smtClean="0"/>
                  <a:t> and </a:t>
                </a:r>
                <a14:m>
                  <m:oMath xmlns:m="http://schemas.openxmlformats.org/officeDocument/2006/math">
                    <m:r>
                      <a:rPr lang="en-GB" sz="1600" b="0" i="1" smtClean="0">
                        <a:latin typeface="Cambria Math" panose="02040503050406030204" pitchFamily="18" charset="0"/>
                      </a:rPr>
                      <m:t>𝐷</m:t>
                    </m:r>
                  </m:oMath>
                </a14:m>
                <a:r>
                  <a:rPr lang="en-GB" sz="1600" dirty="0" smtClean="0"/>
                  <a:t> are two events such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=0.2</m:t>
                    </m:r>
                  </m:oMath>
                </a14:m>
                <a:r>
                  <a:rPr lang="en-GB" sz="1600" dirty="0" smtClean="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=0.6</m:t>
                    </m:r>
                  </m:oMath>
                </a14:m>
                <a:r>
                  <a:rPr lang="en-GB" sz="1600" dirty="0" smtClean="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=0.3</m:t>
                    </m:r>
                  </m:oMath>
                </a14:m>
                <a:r>
                  <a:rPr lang="en-GB" sz="1600" dirty="0" smtClean="0"/>
                  <a:t>. Find:</a:t>
                </a:r>
              </a:p>
              <a:p>
                <a:r>
                  <a:rPr lang="en-GB" sz="1600" dirty="0" smtClean="0"/>
                  <a:t>a.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r>
                  <a:rPr lang="en-GB" sz="1600" dirty="0" smtClean="0"/>
                  <a:t>           b.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oMath>
                </a14:m>
                <a:r>
                  <a:rPr lang="en-GB" sz="1600" dirty="0" smtClean="0"/>
                  <a:t>        c.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8469" y="928911"/>
                <a:ext cx="4380681"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1226" y="1980456"/>
                <a:ext cx="4092649" cy="2348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den>
                      </m:f>
                      <m:r>
                        <a:rPr lang="en-GB" sz="1600" b="0" i="1" smtClean="0">
                          <a:latin typeface="Cambria Math" panose="02040503050406030204" pitchFamily="18" charset="0"/>
                        </a:rPr>
                        <m:t> →  0.3=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0.6</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=0.18</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0.18</m:t>
                          </m:r>
                        </m:num>
                        <m:den>
                          <m:r>
                            <a:rPr lang="en-GB" sz="1600" b="0" i="1" smtClean="0">
                              <a:latin typeface="Cambria Math" panose="02040503050406030204" pitchFamily="18" charset="0"/>
                            </a:rPr>
                            <m:t>0.2</m:t>
                          </m:r>
                        </m:den>
                      </m:f>
                      <m:r>
                        <a:rPr lang="en-GB" sz="1600" b="0" i="1" smtClean="0">
                          <a:latin typeface="Cambria Math" panose="02040503050406030204" pitchFamily="18" charset="0"/>
                        </a:rPr>
                        <m:t>=0.9</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m:oMath xmlns:m="http://schemas.openxmlformats.org/officeDocument/2006/math">
                      <m:r>
                        <a:rPr lang="en-GB" sz="1600" b="0" i="1" smtClean="0">
                          <a:latin typeface="Cambria Math" panose="02040503050406030204" pitchFamily="18" charset="0"/>
                        </a:rPr>
                        <m:t>=0.2+0.6−0.18=0.62</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41226" y="1980456"/>
                <a:ext cx="4092649" cy="2348848"/>
              </a:xfrm>
              <a:prstGeom prst="rect">
                <a:avLst/>
              </a:prstGeom>
              <a:blipFill>
                <a:blip r:embed="rId3"/>
                <a:stretch>
                  <a:fillRect/>
                </a:stretch>
              </a:blipFill>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709973" y="4500025"/>
            <a:ext cx="3324322" cy="2290539"/>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4137774" y="2511198"/>
            <a:ext cx="4987636" cy="4317954"/>
          </a:xfrm>
          <a:prstGeom prst="rect">
            <a:avLst/>
          </a:prstGeom>
        </p:spPr>
      </p:pic>
      <p:sp>
        <p:nvSpPr>
          <p:cNvPr id="9" name="Rectangle 8"/>
          <p:cNvSpPr/>
          <p:nvPr/>
        </p:nvSpPr>
        <p:spPr>
          <a:xfrm>
            <a:off x="4438650" y="2509154"/>
            <a:ext cx="4686759" cy="421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38650" y="2930376"/>
            <a:ext cx="4686759" cy="1978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438650" y="4909212"/>
            <a:ext cx="4686759" cy="669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438650" y="5578353"/>
            <a:ext cx="4686759" cy="1250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a:off x="0" y="4329304"/>
            <a:ext cx="4137774"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137774" y="2340477"/>
            <a:ext cx="0" cy="198882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137774" y="2340477"/>
            <a:ext cx="500622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777086" y="786036"/>
                <a:ext cx="2736304"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Hints for (b): </a:t>
                </a:r>
                <a:r>
                  <a:rPr lang="en-GB" sz="1400" dirty="0" smtClean="0"/>
                  <a:t>You saw the words “are independent”. So write out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a:t>
                </a:r>
              </a:p>
              <a:p>
                <a:r>
                  <a:rPr lang="en-GB" sz="1400" dirty="0" smtClean="0"/>
                  <a:t>Also, you’re given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 which suggests you might be able to use the Addition Rule.</a:t>
                </a:r>
              </a:p>
            </p:txBody>
          </p:sp>
        </mc:Choice>
        <mc:Fallback xmlns="">
          <p:sp>
            <p:nvSpPr>
              <p:cNvPr id="21" name="TextBox 20"/>
              <p:cNvSpPr txBox="1">
                <a:spLocks noRot="1" noChangeAspect="1" noMove="1" noResize="1" noEditPoints="1" noAdjustHandles="1" noChangeArrowheads="1" noChangeShapeType="1" noTextEdit="1"/>
              </p:cNvSpPr>
              <p:nvPr/>
            </p:nvSpPr>
            <p:spPr>
              <a:xfrm>
                <a:off x="5777086" y="786036"/>
                <a:ext cx="2736304" cy="1384995"/>
              </a:xfrm>
              <a:prstGeom prst="rect">
                <a:avLst/>
              </a:prstGeom>
              <a:blipFill>
                <a:blip r:embed="rId6"/>
                <a:stretch>
                  <a:fillRect l="-221" b="-2597"/>
                </a:stretch>
              </a:blipFill>
            </p:spPr>
            <p:txBody>
              <a:bodyPr/>
              <a:lstStyle/>
              <a:p>
                <a:r>
                  <a:rPr lang="en-GB">
                    <a:noFill/>
                  </a:rPr>
                  <a:t> </a:t>
                </a:r>
              </a:p>
            </p:txBody>
          </p:sp>
        </mc:Fallback>
      </mc:AlternateContent>
      <p:sp>
        <p:nvSpPr>
          <p:cNvPr id="22" name="Rectangle 21"/>
          <p:cNvSpPr/>
          <p:nvPr/>
        </p:nvSpPr>
        <p:spPr>
          <a:xfrm>
            <a:off x="270520" y="1963972"/>
            <a:ext cx="3777605" cy="912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270520" y="2876549"/>
            <a:ext cx="3777605" cy="714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270520" y="3590925"/>
            <a:ext cx="3777605" cy="657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cxnSp>
        <p:nvCxnSpPr>
          <p:cNvPr id="26" name="Straight Arrow Connector 25"/>
          <p:cNvCxnSpPr/>
          <p:nvPr/>
        </p:nvCxnSpPr>
        <p:spPr>
          <a:xfrm flipH="1">
            <a:off x="5591175" y="1750579"/>
            <a:ext cx="204961" cy="697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417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10" grpId="0" animBg="1"/>
      <p:bldP spid="11" grpId="0" animBg="1"/>
      <p:bldP spid="12"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16028" y="1630451"/>
                <a:ext cx="2863883"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How sets are used to describe a sample space/event and how  notation like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oMath>
                </a14:m>
                <a:r>
                  <a:rPr lang="en-GB" dirty="0" smtClean="0"/>
                  <a:t> is used to combine sets.</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16028" y="1630451"/>
                <a:ext cx="2863883"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37803" y="1239561"/>
            <a:ext cx="28421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r>
              <a:rPr lang="en-GB" dirty="0" smtClean="0"/>
              <a:t>Set Notation</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67544" y="4228523"/>
                <a:ext cx="3744416" cy="66909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7544" y="4228523"/>
                <a:ext cx="3744416" cy="66909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r>
              <a:rPr lang="en-GB" dirty="0" smtClean="0"/>
              <a:t>Formula for Conditional Probability</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4333443" y="1734143"/>
                <a:ext cx="438027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notation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oMath>
                </a14:m>
                <a:r>
                  <a:rPr lang="en-GB" dirty="0" smtClean="0"/>
                  <a:t> means “the probability of </a:t>
                </a:r>
                <a14:m>
                  <m:oMath xmlns:m="http://schemas.openxmlformats.org/officeDocument/2006/math">
                    <m:r>
                      <a:rPr lang="en-GB" b="0" i="1" smtClean="0">
                        <a:latin typeface="Cambria Math" panose="02040503050406030204" pitchFamily="18" charset="0"/>
                      </a:rPr>
                      <m:t>𝐴</m:t>
                    </m:r>
                  </m:oMath>
                </a14:m>
                <a:r>
                  <a:rPr lang="en-GB" dirty="0" smtClean="0"/>
                  <a:t> given that </a:t>
                </a:r>
                <a14:m>
                  <m:oMath xmlns:m="http://schemas.openxmlformats.org/officeDocument/2006/math">
                    <m:r>
                      <a:rPr lang="en-GB" b="0" i="1" smtClean="0">
                        <a:latin typeface="Cambria Math" panose="02040503050406030204" pitchFamily="18" charset="0"/>
                      </a:rPr>
                      <m:t>𝐵</m:t>
                    </m:r>
                  </m:oMath>
                </a14:m>
                <a:r>
                  <a:rPr lang="en-GB" dirty="0" smtClean="0"/>
                  <a:t> happened”. How we can find such probabilities using a Venn Diagram.</a:t>
                </a:r>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33443" y="1734143"/>
                <a:ext cx="4380273" cy="923330"/>
              </a:xfrm>
              <a:prstGeom prst="rect">
                <a:avLst/>
              </a:prstGeom>
              <a:blipFill>
                <a:blip r:embed="rId4"/>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a:t>
            </a:r>
            <a:r>
              <a:rPr lang="en-GB" dirty="0" smtClean="0"/>
              <a:t>Conditional Probability in Venn Diagrams</a:t>
            </a:r>
            <a:endParaRPr lang="en-GB" dirty="0"/>
          </a:p>
        </p:txBody>
      </p:sp>
      <p:sp>
        <p:nvSpPr>
          <p:cNvPr id="5" name="TextBox 4"/>
          <p:cNvSpPr txBox="1"/>
          <p:nvPr/>
        </p:nvSpPr>
        <p:spPr>
          <a:xfrm>
            <a:off x="1782803" y="5875955"/>
            <a:ext cx="507685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smtClean="0"/>
              <a:t>All of this is from the old S1. The chapter was effectively split into two: all the non-conditional probability content in Year 1 and the rest in Year 2. Set notation was not used in Year 1.</a:t>
            </a:r>
            <a:endParaRPr lang="en-GB" sz="1400" dirty="0"/>
          </a:p>
        </p:txBody>
      </p:sp>
      <p:sp>
        <p:nvSpPr>
          <p:cNvPr id="12" name="TextBox 11"/>
          <p:cNvSpPr txBox="1"/>
          <p:nvPr/>
        </p:nvSpPr>
        <p:spPr>
          <a:xfrm>
            <a:off x="4716016" y="399829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“I have 3 red and 4 green balls in a bag. I take one ball out the bag, keep it, then take another. </a:t>
            </a:r>
            <a:r>
              <a:rPr lang="en-GB" b="1" dirty="0" smtClean="0"/>
              <a:t>Given that</a:t>
            </a:r>
            <a:r>
              <a:rPr lang="en-GB" dirty="0" smtClean="0"/>
              <a:t> the</a:t>
            </a:r>
            <a:r>
              <a:rPr lang="en-GB" b="1" dirty="0" smtClean="0"/>
              <a:t> </a:t>
            </a:r>
            <a:r>
              <a:rPr lang="en-GB" dirty="0" smtClean="0"/>
              <a:t>second ball was green, determine the probability the first was red.”</a:t>
            </a:r>
            <a:endParaRPr lang="en-GB" dirty="0"/>
          </a:p>
        </p:txBody>
      </p:sp>
      <p:sp>
        <p:nvSpPr>
          <p:cNvPr id="13" name="TextBox 12"/>
          <p:cNvSpPr txBox="1"/>
          <p:nvPr/>
        </p:nvSpPr>
        <p:spPr>
          <a:xfrm>
            <a:off x="4716016" y="360102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4</a:t>
            </a:r>
            <a:r>
              <a:rPr lang="en-GB" dirty="0" smtClean="0"/>
              <a:t>:: Tree Diagrams</a:t>
            </a:r>
            <a:endParaRPr lang="en-GB" dirty="0"/>
          </a:p>
        </p:txBody>
      </p:sp>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44687" y="1222680"/>
            <a:ext cx="3566110" cy="374441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19596" y="1048308"/>
            <a:ext cx="3816424" cy="369332"/>
          </a:xfrm>
          <a:prstGeom prst="rect">
            <a:avLst/>
          </a:prstGeom>
          <a:noFill/>
        </p:spPr>
        <p:txBody>
          <a:bodyPr wrap="square" rtlCol="0">
            <a:spAutoFit/>
          </a:bodyPr>
          <a:lstStyle/>
          <a:p>
            <a:r>
              <a:rPr lang="en-GB" dirty="0" smtClean="0"/>
              <a:t>a) </a:t>
            </a:r>
            <a:endParaRPr lang="en-GB" dirty="0"/>
          </a:p>
        </p:txBody>
      </p:sp>
      <p:sp>
        <p:nvSpPr>
          <p:cNvPr id="7" name="Rectangle 6"/>
          <p:cNvSpPr/>
          <p:nvPr/>
        </p:nvSpPr>
        <p:spPr>
          <a:xfrm>
            <a:off x="4569780" y="1480720"/>
            <a:ext cx="4392488" cy="20522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4682540" y="1718810"/>
            <a:ext cx="1718260"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5812874" y="1714746"/>
            <a:ext cx="1424237"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682540" y="1662791"/>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82540" y="1662791"/>
                <a:ext cx="39277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95869" y="1600339"/>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195869" y="1600339"/>
                <a:ext cx="39277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09196" y="1435705"/>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𝜉</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509196" y="1435705"/>
                <a:ext cx="392778" cy="369332"/>
              </a:xfrm>
              <a:prstGeom prst="rect">
                <a:avLst/>
              </a:prstGeom>
              <a:blipFill>
                <a:blip r:embed="rId5"/>
                <a:stretch>
                  <a:fillRect b="-13333"/>
                </a:stretch>
              </a:blipFill>
            </p:spPr>
            <p:txBody>
              <a:bodyPr/>
              <a:lstStyle/>
              <a:p>
                <a:r>
                  <a:rPr lang="en-GB">
                    <a:noFill/>
                  </a:rPr>
                  <a:t> </a:t>
                </a:r>
              </a:p>
            </p:txBody>
          </p:sp>
        </mc:Fallback>
      </mc:AlternateContent>
      <p:sp>
        <p:nvSpPr>
          <p:cNvPr id="13" name="Oval 12"/>
          <p:cNvSpPr/>
          <p:nvPr/>
        </p:nvSpPr>
        <p:spPr>
          <a:xfrm>
            <a:off x="6795656" y="1714746"/>
            <a:ext cx="1736784"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766024" y="1538236"/>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66024" y="1538236"/>
                <a:ext cx="39277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11960" y="3727559"/>
                <a:ext cx="4320480" cy="2280304"/>
              </a:xfrm>
              <a:prstGeom prst="rect">
                <a:avLst/>
              </a:prstGeom>
              <a:noFill/>
            </p:spPr>
            <p:txBody>
              <a:bodyPr wrap="square" rtlCol="0">
                <a:spAutoFit/>
              </a:bodyPr>
              <a:lstStyle/>
              <a:p>
                <a:endParaRPr lang="en-GB" dirty="0"/>
              </a:p>
              <a:p>
                <a:r>
                  <a:rPr lang="en-GB" dirty="0" smtClean="0"/>
                  <a:t>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endParaRPr lang="en-GB" dirty="0" smtClean="0"/>
              </a:p>
              <a:p>
                <a:r>
                  <a:rPr lang="en-GB" dirty="0" smtClean="0"/>
                  <a:t>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endParaRPr lang="en-GB" dirty="0" smtClean="0"/>
              </a:p>
              <a:p>
                <a:pPr/>
                <a:r>
                  <a:rPr lang="en-GB" dirty="0" smtClean="0"/>
                  <a:t>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0.7</m:t>
                      </m:r>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0.5=0.8</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11960" y="3727559"/>
                <a:ext cx="4320480" cy="2280304"/>
              </a:xfrm>
              <a:prstGeom prst="rect">
                <a:avLst/>
              </a:prstGeom>
              <a:blipFill>
                <a:blip r:embed="rId7"/>
                <a:stretch>
                  <a:fillRect l="-1269"/>
                </a:stretch>
              </a:blipFill>
            </p:spPr>
            <p:txBody>
              <a:bodyPr/>
              <a:lstStyle/>
              <a:p>
                <a:r>
                  <a:rPr lang="en-GB">
                    <a:noFill/>
                  </a:rPr>
                  <a:t> </a:t>
                </a:r>
              </a:p>
            </p:txBody>
          </p:sp>
        </mc:Fallback>
      </mc:AlternateContent>
      <p:sp>
        <p:nvSpPr>
          <p:cNvPr id="16" name="Rectangle 15"/>
          <p:cNvSpPr/>
          <p:nvPr/>
        </p:nvSpPr>
        <p:spPr>
          <a:xfrm>
            <a:off x="4513117" y="1384015"/>
            <a:ext cx="4547756" cy="2263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28246" y="3962894"/>
            <a:ext cx="4458159" cy="375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528246" y="4338206"/>
            <a:ext cx="4458159"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528246" y="4639783"/>
            <a:ext cx="4458159" cy="1407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1978705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SUPER IMPORTANT TIPS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7727" y="804217"/>
            <a:ext cx="6984776" cy="646331"/>
          </a:xfrm>
          <a:prstGeom prst="rect">
            <a:avLst/>
          </a:prstGeom>
          <a:noFill/>
        </p:spPr>
        <p:txBody>
          <a:bodyPr wrap="square" rtlCol="0">
            <a:spAutoFit/>
          </a:bodyPr>
          <a:lstStyle/>
          <a:p>
            <a:r>
              <a:rPr lang="en-GB" dirty="0" smtClean="0"/>
              <a:t>If I were to identify two tips that will possible help you the most in probability questions:</a:t>
            </a:r>
            <a:endParaRPr lang="en-GB" dirty="0"/>
          </a:p>
        </p:txBody>
      </p:sp>
      <p:sp>
        <p:nvSpPr>
          <p:cNvPr id="6" name="TextBox 5"/>
          <p:cNvSpPr txBox="1"/>
          <p:nvPr/>
        </p:nvSpPr>
        <p:spPr>
          <a:xfrm>
            <a:off x="264405" y="1930745"/>
            <a:ext cx="870599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given that</a:t>
            </a:r>
            <a:r>
              <a:rPr lang="en-GB" dirty="0" smtClean="0"/>
              <a:t>’, </a:t>
            </a:r>
            <a:r>
              <a:rPr lang="en-GB" u="sng" dirty="0" smtClean="0"/>
              <a:t>Immediately</a:t>
            </a:r>
            <a:r>
              <a:rPr lang="en-GB" dirty="0" smtClean="0"/>
              <a:t> write out the law for conditional probability.</a:t>
            </a:r>
            <a:endParaRPr lang="en-GB" dirty="0"/>
          </a:p>
        </p:txBody>
      </p:sp>
      <p:sp>
        <p:nvSpPr>
          <p:cNvPr id="7" name="TextBox 6"/>
          <p:cNvSpPr txBox="1"/>
          <p:nvPr/>
        </p:nvSpPr>
        <p:spPr>
          <a:xfrm>
            <a:off x="467544" y="2420888"/>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“Given Bob walks to school, find the probability that he’s not late…”</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539552" y="2996952"/>
                <a:ext cx="6768752" cy="564322"/>
              </a:xfrm>
              <a:prstGeom prst="rect">
                <a:avLst/>
              </a:prstGeom>
              <a:noFill/>
            </p:spPr>
            <p:txBody>
              <a:bodyPr wrap="square" rtlCol="0">
                <a:spAutoFit/>
              </a:bodyPr>
              <a:lstStyle/>
              <a:p>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e>
                      <m:e>
                        <m:r>
                          <a:rPr lang="en-GB" b="0" i="1" smtClean="0">
                            <a:latin typeface="Cambria Math" panose="02040503050406030204" pitchFamily="18" charset="0"/>
                          </a:rPr>
                          <m:t>𝑊</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𝑊</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𝑊</m:t>
                            </m:r>
                          </m:e>
                        </m:d>
                      </m:den>
                    </m:f>
                    <m:r>
                      <a:rPr lang="en-GB" b="0" i="1" smtClean="0">
                        <a:latin typeface="Cambria Math" panose="02040503050406030204" pitchFamily="18" charset="0"/>
                      </a:rPr>
                      <m:t>=…</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996952"/>
                <a:ext cx="6768752" cy="564322"/>
              </a:xfrm>
              <a:prstGeom prst="rect">
                <a:avLst/>
              </a:prstGeom>
              <a:blipFill>
                <a:blip r:embed="rId3"/>
                <a:stretch>
                  <a:fillRect l="-811" b="-2174"/>
                </a:stretch>
              </a:blipFill>
            </p:spPr>
            <p:txBody>
              <a:bodyPr/>
              <a:lstStyle/>
              <a:p>
                <a:r>
                  <a:rPr lang="en-GB">
                    <a:noFill/>
                  </a:rPr>
                  <a:t> </a:t>
                </a:r>
              </a:p>
            </p:txBody>
          </p:sp>
        </mc:Fallback>
      </mc:AlternateContent>
      <p:sp>
        <p:nvSpPr>
          <p:cNvPr id="9" name="TextBox 8"/>
          <p:cNvSpPr txBox="1"/>
          <p:nvPr/>
        </p:nvSpPr>
        <p:spPr>
          <a:xfrm>
            <a:off x="244239" y="3626482"/>
            <a:ext cx="870599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are independent</a:t>
            </a:r>
            <a:r>
              <a:rPr lang="en-GB" dirty="0" smtClean="0"/>
              <a:t>’, </a:t>
            </a:r>
            <a:r>
              <a:rPr lang="en-GB" u="sng" dirty="0" smtClean="0"/>
              <a:t>Immediately</a:t>
            </a:r>
            <a:r>
              <a:rPr lang="en-GB" dirty="0" smtClean="0"/>
              <a:t> write out the laws for independence.</a:t>
            </a:r>
          </a:p>
          <a:p>
            <a:r>
              <a:rPr lang="en-GB" sz="1400" dirty="0" smtClean="0"/>
              <a:t>(Even before you’ve finished reading the question!)</a:t>
            </a:r>
            <a:endParaRPr lang="en-GB" sz="1400" dirty="0"/>
          </a:p>
        </p:txBody>
      </p:sp>
      <mc:AlternateContent xmlns:mc="http://schemas.openxmlformats.org/markup-compatibility/2006" xmlns:a14="http://schemas.microsoft.com/office/drawing/2010/main">
        <mc:Choice Requires="a14">
          <p:sp>
            <p:nvSpPr>
              <p:cNvPr id="10" name="TextBox 9"/>
              <p:cNvSpPr txBox="1"/>
              <p:nvPr/>
            </p:nvSpPr>
            <p:spPr>
              <a:xfrm>
                <a:off x="476830" y="4397536"/>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a:t>
                </a:r>
                <a14:m>
                  <m:oMath xmlns:m="http://schemas.openxmlformats.org/officeDocument/2006/math">
                    <m:r>
                      <a:rPr lang="en-GB" b="0" i="1" smtClean="0">
                        <a:latin typeface="Cambria Math" panose="02040503050406030204" pitchFamily="18" charset="0"/>
                      </a:rPr>
                      <m:t>𝐴</m:t>
                    </m:r>
                  </m:oMath>
                </a14:m>
                <a:r>
                  <a:rPr lang="en-GB" dirty="0" smtClean="0"/>
                  <a:t> is independent from </a:t>
                </a:r>
                <a14:m>
                  <m:oMath xmlns:m="http://schemas.openxmlformats.org/officeDocument/2006/math">
                    <m:r>
                      <a:rPr lang="en-GB" b="0" i="1" smtClean="0">
                        <a:latin typeface="Cambria Math" panose="02040503050406030204" pitchFamily="18" charset="0"/>
                      </a:rPr>
                      <m:t>𝐵</m:t>
                    </m:r>
                  </m:oMath>
                </a14:m>
                <a:r>
                  <a:rPr lang="en-GB" dirty="0" smtClean="0"/>
                  <a:t>…”</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830" y="4397536"/>
                <a:ext cx="7776864" cy="369332"/>
              </a:xfrm>
              <a:prstGeom prst="rect">
                <a:avLst/>
              </a:prstGeom>
              <a:blipFill rotWithShape="0">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9552" y="5016413"/>
                <a:ext cx="6768752" cy="646331"/>
              </a:xfrm>
              <a:prstGeom prst="rect">
                <a:avLst/>
              </a:prstGeom>
              <a:noFill/>
            </p:spPr>
            <p:txBody>
              <a:bodyPr wrap="square" rtlCol="0">
                <a:spAutoFit/>
              </a:bodyPr>
              <a:lstStyle/>
              <a:p>
                <a:pPr/>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5016413"/>
                <a:ext cx="6768752" cy="646331"/>
              </a:xfrm>
              <a:prstGeom prst="rect">
                <a:avLst/>
              </a:prstGeom>
              <a:blipFill rotWithShape="0">
                <a:blip r:embed="rId5"/>
                <a:stretch>
                  <a:fillRect l="-811" t="-5660" b="-6604"/>
                </a:stretch>
              </a:blipFill>
            </p:spPr>
            <p:txBody>
              <a:bodyPr/>
              <a:lstStyle/>
              <a:p>
                <a:r>
                  <a:rPr lang="en-GB">
                    <a:noFill/>
                  </a:rPr>
                  <a:t> </a:t>
                </a:r>
              </a:p>
            </p:txBody>
          </p:sp>
        </mc:Fallback>
      </mc:AlternateContent>
      <p:sp>
        <p:nvSpPr>
          <p:cNvPr id="12" name="Rectangle 11"/>
          <p:cNvSpPr/>
          <p:nvPr/>
        </p:nvSpPr>
        <p:spPr>
          <a:xfrm>
            <a:off x="3524676" y="2876383"/>
            <a:ext cx="2979004" cy="647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620100" y="4967812"/>
            <a:ext cx="2979004" cy="6949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971600" y="5912289"/>
            <a:ext cx="7618589" cy="830997"/>
          </a:xfrm>
          <a:prstGeom prst="rect">
            <a:avLst/>
          </a:prstGeom>
          <a:noFill/>
        </p:spPr>
        <p:txBody>
          <a:bodyPr wrap="square" rtlCol="0">
            <a:spAutoFit/>
          </a:bodyPr>
          <a:lstStyle/>
          <a:p>
            <a:r>
              <a:rPr lang="en-GB" sz="1600" dirty="0" smtClean="0"/>
              <a:t>If you’re stuck on a question where you have to find a probability given others, it’s probably because you’ve failed to take into account that two events are independent or mutually exclusive, or you need to use the conditional probability or additional law.</a:t>
            </a:r>
            <a:endParaRPr lang="en-GB" sz="1600" dirty="0"/>
          </a:p>
        </p:txBody>
      </p:sp>
    </p:spTree>
    <p:extLst>
      <p:ext uri="{BB962C8B-B14F-4D97-AF65-F5344CB8AC3E}">
        <p14:creationId xmlns:p14="http://schemas.microsoft.com/office/powerpoint/2010/main" val="1907015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29-30</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661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Probability Trees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692695"/>
            <a:ext cx="8064896" cy="584775"/>
          </a:xfrm>
          <a:prstGeom prst="rect">
            <a:avLst/>
          </a:prstGeom>
          <a:noFill/>
        </p:spPr>
        <p:txBody>
          <a:bodyPr wrap="square" rtlCol="0">
            <a:spAutoFit/>
          </a:bodyPr>
          <a:lstStyle/>
          <a:p>
            <a:r>
              <a:rPr lang="en-GB" sz="1600" dirty="0" smtClean="0"/>
              <a:t>We saw probability trees in Year 1. The only difference here is </a:t>
            </a:r>
            <a:r>
              <a:rPr lang="en-GB" sz="1600" b="1" dirty="0" smtClean="0"/>
              <a:t>determining a conditional probability </a:t>
            </a:r>
            <a:r>
              <a:rPr lang="en-GB" sz="1600" dirty="0" smtClean="0"/>
              <a:t>using your tree.</a:t>
            </a:r>
            <a:endParaRPr lang="en-GB" sz="1600" dirty="0"/>
          </a:p>
        </p:txBody>
      </p:sp>
      <p:sp>
        <p:nvSpPr>
          <p:cNvPr id="6" name="TextBox 5"/>
          <p:cNvSpPr txBox="1"/>
          <p:nvPr/>
        </p:nvSpPr>
        <p:spPr>
          <a:xfrm>
            <a:off x="343068" y="1407443"/>
            <a:ext cx="8136904" cy="830997"/>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GB" sz="1600" b="1" dirty="0" smtClean="0"/>
              <a:t>Example: </a:t>
            </a:r>
            <a:r>
              <a:rPr lang="en-GB" sz="1600" dirty="0" smtClean="0"/>
              <a:t>You have two bags, the first with 5 red balls and 5 blue balls, and the second with 3 red balls and 6 blue balls. You first pick a ball from the first bag, and place it in the second. You then pick a ball from the second bag. Complete the tree diagram.</a:t>
            </a:r>
            <a:endParaRPr lang="en-GB" sz="1600" dirty="0"/>
          </a:p>
        </p:txBody>
      </p:sp>
      <p:cxnSp>
        <p:nvCxnSpPr>
          <p:cNvPr id="8" name="Straight Connector 7"/>
          <p:cNvCxnSpPr/>
          <p:nvPr/>
        </p:nvCxnSpPr>
        <p:spPr>
          <a:xfrm flipV="1">
            <a:off x="358054" y="4045662"/>
            <a:ext cx="1728192" cy="86409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8054" y="4909758"/>
            <a:ext cx="1728192" cy="50405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734318" y="3469598"/>
            <a:ext cx="1728192" cy="57389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34318" y="4045662"/>
            <a:ext cx="1728192" cy="43204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2734318" y="5080486"/>
            <a:ext cx="1872208" cy="36004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732256" y="5440526"/>
            <a:ext cx="1872208" cy="43204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2086246" y="387248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086246" y="387248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86246" y="52605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1</m:t>
                          </m:r>
                        </m:sub>
                      </m:sSub>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086246" y="5260506"/>
                <a:ext cx="4320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53986" y="32849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53986" y="3284932"/>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33274" y="4293044"/>
                <a:ext cx="7513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4433274" y="4293044"/>
                <a:ext cx="75137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625176" y="48911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625176" y="4891174"/>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04464" y="56982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04464" y="5698273"/>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8094" y="3756545"/>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718094" y="3756545"/>
                <a:ext cx="720080" cy="610936"/>
              </a:xfrm>
              <a:prstGeom prst="rect">
                <a:avLst/>
              </a:prstGeom>
              <a:blipFill rotWithShape="1">
                <a:blip r:embed="rId8"/>
                <a:stretch>
                  <a:fillRect/>
                </a:stretch>
              </a:blipFill>
            </p:spPr>
            <p:txBody>
              <a:bodyPr/>
              <a:lstStyle/>
              <a:p>
                <a:r>
                  <a:rPr lang="en-GB">
                    <a:noFill/>
                  </a:rPr>
                  <a:t> </a:t>
                </a:r>
              </a:p>
            </p:txBody>
          </p:sp>
        </mc:Fallback>
      </mc:AlternateContent>
      <p:sp>
        <p:nvSpPr>
          <p:cNvPr id="31" name="TextBox 30"/>
          <p:cNvSpPr txBox="1"/>
          <p:nvPr/>
        </p:nvSpPr>
        <p:spPr>
          <a:xfrm>
            <a:off x="372534" y="6242979"/>
            <a:ext cx="293047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Use variable subscripting to indicate what pick you’re referring to.</a:t>
            </a:r>
            <a:endParaRPr lang="en-GB" sz="1200" dirty="0"/>
          </a:p>
        </p:txBody>
      </p:sp>
      <mc:AlternateContent xmlns:mc="http://schemas.openxmlformats.org/markup-compatibility/2006" xmlns:a14="http://schemas.microsoft.com/office/drawing/2010/main">
        <mc:Choice Requires="a14">
          <p:sp>
            <p:nvSpPr>
              <p:cNvPr id="33" name="TextBox 32"/>
              <p:cNvSpPr txBox="1"/>
              <p:nvPr/>
            </p:nvSpPr>
            <p:spPr>
              <a:xfrm>
                <a:off x="718094" y="5224954"/>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18094" y="5224954"/>
                <a:ext cx="720080" cy="610936"/>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885053" y="328493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10</m:t>
                          </m:r>
                        </m:den>
                      </m:f>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2885053" y="3284932"/>
                <a:ext cx="720080" cy="610936"/>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48280" y="417224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6</m:t>
                          </m:r>
                        </m:num>
                        <m:den>
                          <m:r>
                            <a:rPr lang="en-GB" b="0" i="1" smtClean="0">
                              <a:latin typeface="Cambria Math"/>
                            </a:rPr>
                            <m:t>10</m:t>
                          </m:r>
                        </m:den>
                      </m:f>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2948280" y="4172242"/>
                <a:ext cx="720080" cy="61093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75998" y="4633887"/>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10</m:t>
                          </m:r>
                        </m:den>
                      </m:f>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575998" y="4633887"/>
                <a:ext cx="720080" cy="610936"/>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308320" y="5656550"/>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10</m:t>
                          </m:r>
                        </m:den>
                      </m:f>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308320" y="5656550"/>
                <a:ext cx="720080" cy="610936"/>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08104" y="2595051"/>
                <a:ext cx="3528392" cy="3828484"/>
              </a:xfrm>
              <a:prstGeom prst="rect">
                <a:avLst/>
              </a:prstGeom>
              <a:noFill/>
            </p:spPr>
            <p:txBody>
              <a:bodyPr wrap="square" rtlCol="0">
                <a:spAutoFit/>
              </a:bodyPr>
              <a:lstStyle/>
              <a:p>
                <a:r>
                  <a:rPr lang="en-GB" sz="1600" dirty="0" smtClean="0"/>
                  <a:t>Hence find the probability that:</a:t>
                </a:r>
              </a:p>
              <a:p>
                <a:endParaRPr lang="en-GB" sz="1600" dirty="0"/>
              </a:p>
              <a:p>
                <a:pPr marL="342900" indent="-342900">
                  <a:buAutoNum type="alphaLcParenR"/>
                </a:pPr>
                <a:r>
                  <a:rPr lang="en-GB" sz="1600" b="1" dirty="0" smtClean="0"/>
                  <a:t>You pick a red ball on your second pick.</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𝐵</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m:t>
                            </m:r>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20</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oMath>
                </a14:m>
                <a:endParaRPr lang="en-GB" sz="1600" dirty="0"/>
              </a:p>
              <a:p>
                <a:pPr marL="342900" indent="-342900">
                  <a:buAutoNum type="alphaLcParenR"/>
                </a:pPr>
                <a:endParaRPr lang="en-GB" sz="1600" dirty="0" smtClean="0"/>
              </a:p>
              <a:p>
                <a:pPr marL="342900" indent="-342900">
                  <a:buAutoNum type="alphaLcParenR"/>
                </a:pPr>
                <a:endParaRPr lang="en-GB" sz="1600" dirty="0"/>
              </a:p>
              <a:p>
                <a:pPr marL="342900" indent="-342900">
                  <a:buAutoNum type="alphaLcParenR"/>
                </a:pPr>
                <a:r>
                  <a:rPr lang="en-GB" sz="1600" b="1" dirty="0" smtClean="0"/>
                  <a:t>Given that your second pick was red, the first pick was also red.</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e>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num>
                      <m:den>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den>
                    </m:f>
                  </m:oMath>
                </a14:m>
                <a:r>
                  <a:rPr lang="en-GB" sz="1600" b="0" i="1" dirty="0" smtClean="0">
                    <a:latin typeface="Cambria Math"/>
                  </a:rPr>
                  <a:t/>
                </a:r>
                <a:br>
                  <a:rPr lang="en-GB" sz="1600" b="0" i="1" dirty="0" smtClean="0">
                    <a:latin typeface="Cambria Math"/>
                  </a:rPr>
                </a:br>
                <a:r>
                  <a:rPr lang="en-GB" sz="1600" b="0" i="1" dirty="0" smtClean="0">
                    <a:latin typeface="Cambria Math"/>
                  </a:rPr>
                  <a:t>       </a:t>
                </a:r>
                <a14:m>
                  <m:oMath xmlns:m="http://schemas.openxmlformats.org/officeDocument/2006/math">
                    <m:r>
                      <a:rPr lang="en-GB" sz="1600" b="0" i="1" smtClean="0">
                        <a:latin typeface="Cambria Math"/>
                      </a:rPr>
                      <m:t>=</m:t>
                    </m:r>
                    <m:f>
                      <m:fPr>
                        <m:ctrlPr>
                          <a:rPr lang="en-GB" sz="1600" b="0" i="1" smtClean="0">
                            <a:latin typeface="Cambria Math" panose="02040503050406030204" pitchFamily="18" charset="0"/>
                          </a:rPr>
                        </m:ctrlPr>
                      </m:fPr>
                      <m:num>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num>
                      <m:den>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num>
                      <m:den>
                        <m:r>
                          <a:rPr lang="en-GB" sz="1600" b="0" i="1" smtClean="0">
                            <a:latin typeface="Cambria Math"/>
                          </a:rPr>
                          <m:t>7</m:t>
                        </m:r>
                      </m:den>
                    </m:f>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08104" y="2595051"/>
                <a:ext cx="3528392" cy="3828484"/>
              </a:xfrm>
              <a:prstGeom prst="rect">
                <a:avLst/>
              </a:prstGeom>
              <a:blipFill rotWithShape="1">
                <a:blip r:embed="rId14"/>
                <a:stretch>
                  <a:fillRect l="-1038" t="-478"/>
                </a:stretch>
              </a:blipFill>
            </p:spPr>
            <p:txBody>
              <a:bodyPr/>
              <a:lstStyle/>
              <a:p>
                <a:r>
                  <a:rPr lang="en-GB">
                    <a:noFill/>
                  </a:rPr>
                  <a:t> </a:t>
                </a:r>
              </a:p>
            </p:txBody>
          </p:sp>
        </mc:Fallback>
      </mc:AlternateContent>
      <p:sp>
        <p:nvSpPr>
          <p:cNvPr id="40" name="Rectangle 39"/>
          <p:cNvSpPr/>
          <p:nvPr/>
        </p:nvSpPr>
        <p:spPr>
          <a:xfrm>
            <a:off x="826398" y="3711987"/>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857057" y="5227445"/>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055699" y="328493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055699" y="4203825"/>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3810309" y="461814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3501918" y="5656550"/>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940152" y="3633319"/>
            <a:ext cx="2952328" cy="875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Arrow Connector 9"/>
          <p:cNvCxnSpPr>
            <a:stCxn id="31" idx="0"/>
          </p:cNvCxnSpPr>
          <p:nvPr/>
        </p:nvCxnSpPr>
        <p:spPr>
          <a:xfrm flipV="1">
            <a:off x="1837774" y="5705475"/>
            <a:ext cx="295826" cy="537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432940" y="6073980"/>
            <a:ext cx="1511553"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smtClean="0"/>
              <a:t>It’s vitally important that you use good notation, making use of the | symbol.</a:t>
            </a:r>
            <a:endParaRPr lang="en-GB" sz="900" dirty="0"/>
          </a:p>
        </p:txBody>
      </p:sp>
      <p:cxnSp>
        <p:nvCxnSpPr>
          <p:cNvPr id="37" name="Straight Arrow Connector 36"/>
          <p:cNvCxnSpPr/>
          <p:nvPr/>
        </p:nvCxnSpPr>
        <p:spPr>
          <a:xfrm flipH="1" flipV="1">
            <a:off x="6991004" y="5777345"/>
            <a:ext cx="603270" cy="30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5940683" y="5305498"/>
            <a:ext cx="3041391" cy="1333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71012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6" restart="whenNotActive" fill="hold" evtFilter="cancelBubble" nodeType="interactiveSeq">
                <p:stCondLst>
                  <p:cond evt="onClick" delay="0">
                    <p:tgtEl>
                      <p:spTgt spid="4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0" grpId="0" animBg="1"/>
      <p:bldP spid="41" grpId="0" animBg="1"/>
      <p:bldP spid="42" grpId="0" animBg="1"/>
      <p:bldP spid="43" grpId="0" animBg="1"/>
      <p:bldP spid="44" grpId="0" animBg="1"/>
      <p:bldP spid="45" grpId="0" animBg="1"/>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086225" y="1484784"/>
            <a:ext cx="5057775" cy="5276850"/>
          </a:xfrm>
          <a:prstGeom prst="rect">
            <a:avLst/>
          </a:prstGeom>
        </p:spPr>
      </p:pic>
      <p:pic>
        <p:nvPicPr>
          <p:cNvPr id="11" name="Picture 10"/>
          <p:cNvPicPr>
            <a:picLocks noChangeAspect="1"/>
          </p:cNvPicPr>
          <p:nvPr/>
        </p:nvPicPr>
        <p:blipFill>
          <a:blip r:embed="rId3"/>
          <a:stretch>
            <a:fillRect/>
          </a:stretch>
        </p:blipFill>
        <p:spPr>
          <a:xfrm>
            <a:off x="135594" y="1175488"/>
            <a:ext cx="3797135" cy="2037487"/>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120711" y="784903"/>
            <a:ext cx="250707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 May 2009 Q2</a:t>
            </a:r>
            <a:endParaRPr lang="en-GB" dirty="0"/>
          </a:p>
        </p:txBody>
      </p:sp>
      <p:sp>
        <p:nvSpPr>
          <p:cNvPr id="13" name="TextBox 12"/>
          <p:cNvSpPr txBox="1"/>
          <p:nvPr/>
        </p:nvSpPr>
        <p:spPr>
          <a:xfrm>
            <a:off x="3964644" y="956353"/>
            <a:ext cx="5103156" cy="307777"/>
          </a:xfrm>
          <a:prstGeom prst="rect">
            <a:avLst/>
          </a:prstGeom>
          <a:noFill/>
        </p:spPr>
        <p:txBody>
          <a:bodyPr wrap="square" rtlCol="0">
            <a:spAutoFit/>
          </a:bodyPr>
          <a:lstStyle/>
          <a:p>
            <a:r>
              <a:rPr lang="en-GB" sz="1400" dirty="0" smtClean="0"/>
              <a:t>(Part (a) asks for a tree diagram, which may help with this question)</a:t>
            </a:r>
            <a:endParaRPr lang="en-GB" sz="1400" dirty="0"/>
          </a:p>
        </p:txBody>
      </p:sp>
      <p:sp>
        <p:nvSpPr>
          <p:cNvPr id="14" name="Rectangle 13"/>
          <p:cNvSpPr/>
          <p:nvPr/>
        </p:nvSpPr>
        <p:spPr>
          <a:xfrm>
            <a:off x="3964644" y="3573016"/>
            <a:ext cx="5179356" cy="318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2843808" y="4013931"/>
                <a:ext cx="2808312" cy="2133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e>
                        <m:e>
                          <m:r>
                            <a:rPr lang="en-GB" b="0" i="1" smtClean="0">
                              <a:latin typeface="Cambria Math" panose="02040503050406030204" pitchFamily="18" charset="0"/>
                            </a:rPr>
                            <m:t>𝐿</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𝐿</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𝐿</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e>
                          </m:d>
                          <m:r>
                            <a:rPr lang="en-GB" i="1">
                              <a:latin typeface="Cambria Math" panose="02040503050406030204" pitchFamily="18" charset="0"/>
                            </a:rPr>
                            <m:t>+</m:t>
                          </m:r>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5</m:t>
                                  </m:r>
                                </m:den>
                              </m:f>
                            </m:e>
                          </m:d>
                        </m:num>
                        <m:den>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b="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2843808" y="4013931"/>
                <a:ext cx="2808312" cy="2133213"/>
              </a:xfrm>
              <a:prstGeom prst="rect">
                <a:avLst/>
              </a:prstGeom>
              <a:blipFill>
                <a:blip r:embed="rId4"/>
                <a:stretch>
                  <a:fillRect r="-15217"/>
                </a:stretch>
              </a:blipFill>
            </p:spPr>
            <p:txBody>
              <a:bodyPr/>
              <a:lstStyle/>
              <a:p>
                <a:r>
                  <a:rPr lang="en-GB">
                    <a:noFill/>
                  </a:rPr>
                  <a:t> </a:t>
                </a:r>
              </a:p>
            </p:txBody>
          </p:sp>
        </mc:Fallback>
      </mc:AlternateContent>
      <p:sp>
        <p:nvSpPr>
          <p:cNvPr id="10" name="Rectangle 9"/>
          <p:cNvSpPr/>
          <p:nvPr/>
        </p:nvSpPr>
        <p:spPr>
          <a:xfrm>
            <a:off x="2592263" y="3866442"/>
            <a:ext cx="4067969" cy="2280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8620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Testing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 name="Picture 1"/>
          <p:cNvPicPr>
            <a:picLocks noChangeAspect="1"/>
          </p:cNvPicPr>
          <p:nvPr/>
        </p:nvPicPr>
        <p:blipFill>
          <a:blip r:embed="rId2"/>
          <a:stretch>
            <a:fillRect/>
          </a:stretch>
        </p:blipFill>
        <p:spPr>
          <a:xfrm>
            <a:off x="116097" y="1175489"/>
            <a:ext cx="3544557" cy="259228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3791067" y="2204864"/>
            <a:ext cx="5309123" cy="4653136"/>
          </a:xfrm>
          <a:prstGeom prst="rect">
            <a:avLst/>
          </a:prstGeom>
        </p:spPr>
      </p:pic>
      <p:sp>
        <p:nvSpPr>
          <p:cNvPr id="8" name="Rectangle 7"/>
          <p:cNvSpPr/>
          <p:nvPr/>
        </p:nvSpPr>
        <p:spPr>
          <a:xfrm>
            <a:off x="4051892" y="2212108"/>
            <a:ext cx="5092108" cy="3233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054372" y="5452468"/>
            <a:ext cx="5092108" cy="633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051892" y="6070400"/>
            <a:ext cx="5092108" cy="78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20711" y="784903"/>
            <a:ext cx="121278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4081750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31-34</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910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RECAP</a:t>
              </a:r>
              <a:r>
                <a:rPr lang="en-GB" sz="3200" dirty="0" smtClean="0"/>
                <a:t> :: Using sets for sample spaces and events</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42" name="TextBox 41"/>
          <p:cNvSpPr txBox="1"/>
          <p:nvPr/>
        </p:nvSpPr>
        <p:spPr>
          <a:xfrm>
            <a:off x="251520" y="764704"/>
            <a:ext cx="7848872" cy="369332"/>
          </a:xfrm>
          <a:prstGeom prst="rect">
            <a:avLst/>
          </a:prstGeom>
          <a:noFill/>
        </p:spPr>
        <p:txBody>
          <a:bodyPr wrap="square" rtlCol="0">
            <a:spAutoFit/>
          </a:bodyPr>
          <a:lstStyle/>
          <a:p>
            <a:r>
              <a:rPr lang="en-GB" dirty="0" smtClean="0"/>
              <a:t>In general, sets are used to represent </a:t>
            </a:r>
            <a:r>
              <a:rPr lang="en-GB" b="1" dirty="0" smtClean="0"/>
              <a:t>collections of items</a:t>
            </a:r>
            <a:r>
              <a:rPr lang="en-GB" dirty="0" smtClean="0"/>
              <a:t>.</a:t>
            </a:r>
          </a:p>
        </p:txBody>
      </p:sp>
      <mc:AlternateContent xmlns:mc="http://schemas.openxmlformats.org/markup-compatibility/2006" xmlns:a14="http://schemas.microsoft.com/office/drawing/2010/main">
        <mc:Choice Requires="a14">
          <p:sp>
            <p:nvSpPr>
              <p:cNvPr id="38" name="TextBox 37"/>
              <p:cNvSpPr txBox="1"/>
              <p:nvPr/>
            </p:nvSpPr>
            <p:spPr>
              <a:xfrm>
                <a:off x="891466" y="2234571"/>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891466" y="2234571"/>
                <a:ext cx="432048" cy="523220"/>
              </a:xfrm>
              <a:prstGeom prst="rect">
                <a:avLst/>
              </a:prstGeom>
              <a:blipFill>
                <a:blip r:embed="rId2"/>
                <a:stretch>
                  <a:fillRect/>
                </a:stretch>
              </a:blipFill>
            </p:spPr>
            <p:txBody>
              <a:bodyPr/>
              <a:lstStyle/>
              <a:p>
                <a:r>
                  <a:rPr lang="en-GB">
                    <a:noFill/>
                  </a:rPr>
                  <a:t> </a:t>
                </a:r>
              </a:p>
            </p:txBody>
          </p:sp>
        </mc:Fallback>
      </mc:AlternateContent>
      <p:sp>
        <p:nvSpPr>
          <p:cNvPr id="40" name="Rectangle 39"/>
          <p:cNvSpPr/>
          <p:nvPr/>
        </p:nvSpPr>
        <p:spPr>
          <a:xfrm>
            <a:off x="1187624" y="2708920"/>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2098204" y="3368040"/>
            <a:ext cx="2618576" cy="2549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TextBox 44"/>
          <p:cNvSpPr txBox="1"/>
          <p:nvPr/>
        </p:nvSpPr>
        <p:spPr>
          <a:xfrm>
            <a:off x="6531836" y="5540752"/>
            <a:ext cx="648072" cy="584775"/>
          </a:xfrm>
          <a:prstGeom prst="rect">
            <a:avLst/>
          </a:prstGeom>
          <a:noFill/>
        </p:spPr>
        <p:txBody>
          <a:bodyPr wrap="square" rtlCol="0">
            <a:spAutoFit/>
          </a:bodyPr>
          <a:lstStyle/>
          <a:p>
            <a:pPr algn="ctr"/>
            <a:r>
              <a:rPr lang="en-GB" sz="3200" dirty="0"/>
              <a:t>1</a:t>
            </a:r>
            <a:endParaRPr lang="en-GB" dirty="0"/>
          </a:p>
        </p:txBody>
      </p:sp>
      <p:sp>
        <p:nvSpPr>
          <p:cNvPr id="46" name="TextBox 45"/>
          <p:cNvSpPr txBox="1"/>
          <p:nvPr/>
        </p:nvSpPr>
        <p:spPr>
          <a:xfrm>
            <a:off x="3945524" y="4322127"/>
            <a:ext cx="648072" cy="584775"/>
          </a:xfrm>
          <a:prstGeom prst="rect">
            <a:avLst/>
          </a:prstGeom>
          <a:noFill/>
        </p:spPr>
        <p:txBody>
          <a:bodyPr wrap="square" rtlCol="0">
            <a:spAutoFit/>
          </a:bodyPr>
          <a:lstStyle/>
          <a:p>
            <a:pPr algn="ctr"/>
            <a:r>
              <a:rPr lang="en-GB" sz="3200" dirty="0"/>
              <a:t>2</a:t>
            </a:r>
            <a:endParaRPr lang="en-GB" dirty="0"/>
          </a:p>
        </p:txBody>
      </p:sp>
      <p:sp>
        <p:nvSpPr>
          <p:cNvPr id="47" name="TextBox 46"/>
          <p:cNvSpPr txBox="1"/>
          <p:nvPr/>
        </p:nvSpPr>
        <p:spPr>
          <a:xfrm>
            <a:off x="5383336" y="3873356"/>
            <a:ext cx="648072" cy="584775"/>
          </a:xfrm>
          <a:prstGeom prst="rect">
            <a:avLst/>
          </a:prstGeom>
          <a:noFill/>
        </p:spPr>
        <p:txBody>
          <a:bodyPr wrap="square" rtlCol="0">
            <a:spAutoFit/>
          </a:bodyPr>
          <a:lstStyle/>
          <a:p>
            <a:pPr algn="ctr"/>
            <a:r>
              <a:rPr lang="en-GB" sz="3200" dirty="0"/>
              <a:t>3</a:t>
            </a:r>
            <a:endParaRPr lang="en-GB" dirty="0"/>
          </a:p>
        </p:txBody>
      </p:sp>
      <p:sp>
        <p:nvSpPr>
          <p:cNvPr id="48" name="TextBox 47"/>
          <p:cNvSpPr txBox="1"/>
          <p:nvPr/>
        </p:nvSpPr>
        <p:spPr>
          <a:xfrm>
            <a:off x="2967968" y="4995520"/>
            <a:ext cx="648072" cy="584775"/>
          </a:xfrm>
          <a:prstGeom prst="rect">
            <a:avLst/>
          </a:prstGeom>
          <a:noFill/>
        </p:spPr>
        <p:txBody>
          <a:bodyPr wrap="square" rtlCol="0">
            <a:spAutoFit/>
          </a:bodyPr>
          <a:lstStyle/>
          <a:p>
            <a:pPr algn="ctr"/>
            <a:r>
              <a:rPr lang="en-GB" sz="3200" dirty="0"/>
              <a:t>4</a:t>
            </a:r>
            <a:endParaRPr lang="en-GB" dirty="0"/>
          </a:p>
        </p:txBody>
      </p:sp>
      <p:sp>
        <p:nvSpPr>
          <p:cNvPr id="49" name="TextBox 48"/>
          <p:cNvSpPr txBox="1"/>
          <p:nvPr/>
        </p:nvSpPr>
        <p:spPr>
          <a:xfrm>
            <a:off x="4950284" y="4753456"/>
            <a:ext cx="648072" cy="584775"/>
          </a:xfrm>
          <a:prstGeom prst="rect">
            <a:avLst/>
          </a:prstGeom>
          <a:noFill/>
        </p:spPr>
        <p:txBody>
          <a:bodyPr wrap="square" rtlCol="0">
            <a:spAutoFit/>
          </a:bodyPr>
          <a:lstStyle/>
          <a:p>
            <a:pPr algn="ctr"/>
            <a:r>
              <a:rPr lang="en-GB" sz="3200" dirty="0"/>
              <a:t>5</a:t>
            </a:r>
            <a:endParaRPr lang="en-GB" dirty="0"/>
          </a:p>
        </p:txBody>
      </p:sp>
      <p:sp>
        <p:nvSpPr>
          <p:cNvPr id="50" name="TextBox 49"/>
          <p:cNvSpPr txBox="1"/>
          <p:nvPr/>
        </p:nvSpPr>
        <p:spPr>
          <a:xfrm>
            <a:off x="2758432" y="4205083"/>
            <a:ext cx="648072" cy="584775"/>
          </a:xfrm>
          <a:prstGeom prst="rect">
            <a:avLst/>
          </a:prstGeom>
          <a:noFill/>
        </p:spPr>
        <p:txBody>
          <a:bodyPr wrap="square" rtlCol="0">
            <a:spAutoFit/>
          </a:bodyPr>
          <a:lstStyle/>
          <a:p>
            <a:pPr algn="ctr"/>
            <a:r>
              <a:rPr lang="en-GB" sz="3200" dirty="0"/>
              <a:t>6</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1687436" y="3727812"/>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1687436" y="3727812"/>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37200" y="3356459"/>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5837200" y="3356459"/>
                <a:ext cx="720080" cy="461665"/>
              </a:xfrm>
              <a:prstGeom prst="rect">
                <a:avLst/>
              </a:prstGeom>
              <a:blipFill>
                <a:blip r:embed="rId4"/>
                <a:stretch>
                  <a:fillRect/>
                </a:stretch>
              </a:blipFill>
            </p:spPr>
            <p:txBody>
              <a:bodyPr/>
              <a:lstStyle/>
              <a:p>
                <a:r>
                  <a:rPr lang="en-GB">
                    <a:noFill/>
                  </a:rPr>
                  <a:t> </a:t>
                </a:r>
              </a:p>
            </p:txBody>
          </p:sp>
        </mc:Fallback>
      </mc:AlternateContent>
      <p:sp>
        <p:nvSpPr>
          <p:cNvPr id="53" name="Oval 52"/>
          <p:cNvSpPr/>
          <p:nvPr/>
        </p:nvSpPr>
        <p:spPr>
          <a:xfrm>
            <a:off x="3841092" y="3436620"/>
            <a:ext cx="2605428" cy="24586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Rectangle 2"/>
              <p:cNvSpPr/>
              <p:nvPr/>
            </p:nvSpPr>
            <p:spPr>
              <a:xfrm>
                <a:off x="322869" y="1238841"/>
                <a:ext cx="396109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A </a:t>
                </a:r>
                <a:r>
                  <a:rPr lang="en-GB" sz="1400" b="1" dirty="0"/>
                  <a:t>sample space </a:t>
                </a:r>
                <a:r>
                  <a:rPr lang="en-GB" sz="1400" dirty="0"/>
                  <a:t>is </a:t>
                </a:r>
                <a:r>
                  <a:rPr lang="en-GB" sz="1400" b="1" dirty="0"/>
                  <a:t>set of all possible outcomes</a:t>
                </a:r>
                <a:r>
                  <a:rPr lang="en-GB" sz="1400" dirty="0"/>
                  <a:t>. We use </a:t>
                </a:r>
                <a14:m>
                  <m:oMath xmlns:m="http://schemas.openxmlformats.org/officeDocument/2006/math">
                    <m:r>
                      <a:rPr lang="en-GB" sz="1400" i="1">
                        <a:latin typeface="Cambria Math" panose="02040503050406030204" pitchFamily="18" charset="0"/>
                      </a:rPr>
                      <m:t>𝜉</m:t>
                    </m:r>
                  </m:oMath>
                </a14:m>
                <a:r>
                  <a:rPr lang="en-GB" sz="1400" dirty="0"/>
                  <a:t> (Greek ‘Xi’), or sometimes just </a:t>
                </a:r>
                <a14:m>
                  <m:oMath xmlns:m="http://schemas.openxmlformats.org/officeDocument/2006/math">
                    <m:r>
                      <a:rPr lang="en-GB" sz="1400" i="1">
                        <a:latin typeface="Cambria Math" panose="02040503050406030204" pitchFamily="18" charset="0"/>
                      </a:rPr>
                      <m:t>𝑆</m:t>
                    </m:r>
                  </m:oMath>
                </a14:m>
                <a:r>
                  <a:rPr lang="en-GB" sz="1400" dirty="0"/>
                  <a:t>, to represent this set. We use a rectangle in a Venn Diagram.</a:t>
                </a:r>
              </a:p>
            </p:txBody>
          </p:sp>
        </mc:Choice>
        <mc:Fallback xmlns="">
          <p:sp>
            <p:nvSpPr>
              <p:cNvPr id="3" name="Rectangle 2"/>
              <p:cNvSpPr>
                <a:spLocks noRot="1" noChangeAspect="1" noMove="1" noResize="1" noEditPoints="1" noAdjustHandles="1" noChangeArrowheads="1" noChangeShapeType="1" noTextEdit="1"/>
              </p:cNvSpPr>
              <p:nvPr/>
            </p:nvSpPr>
            <p:spPr>
              <a:xfrm>
                <a:off x="322869" y="1238841"/>
                <a:ext cx="3961099" cy="738664"/>
              </a:xfrm>
              <a:prstGeom prst="rect">
                <a:avLst/>
              </a:prstGeom>
              <a:blipFill>
                <a:blip r:embed="rId5"/>
                <a:stretch>
                  <a:fillRect l="-153" b="-6400"/>
                </a:stretch>
              </a:blipFill>
            </p:spPr>
            <p:txBody>
              <a:bodyPr/>
              <a:lstStyle/>
              <a:p>
                <a:r>
                  <a:rPr lang="en-GB">
                    <a:noFill/>
                  </a:rPr>
                  <a:t> </a:t>
                </a:r>
              </a:p>
            </p:txBody>
          </p:sp>
        </mc:Fallback>
      </mc:AlternateContent>
      <p:cxnSp>
        <p:nvCxnSpPr>
          <p:cNvPr id="10" name="Straight Arrow Connector 9"/>
          <p:cNvCxnSpPr>
            <a:stCxn id="3" idx="2"/>
          </p:cNvCxnSpPr>
          <p:nvPr/>
        </p:nvCxnSpPr>
        <p:spPr>
          <a:xfrm flipH="1">
            <a:off x="1475656" y="1977505"/>
            <a:ext cx="827763" cy="371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4552355" y="1343907"/>
            <a:ext cx="194421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Each number represents an </a:t>
            </a:r>
            <a:r>
              <a:rPr lang="en-GB" sz="1400" b="1" dirty="0" smtClean="0"/>
              <a:t>outcome</a:t>
            </a:r>
            <a:r>
              <a:rPr lang="en-GB" sz="1400" dirty="0" smtClean="0"/>
              <a:t>.</a:t>
            </a:r>
            <a:endParaRPr lang="en-GB" sz="1400" dirty="0"/>
          </a:p>
        </p:txBody>
      </p:sp>
      <p:cxnSp>
        <p:nvCxnSpPr>
          <p:cNvPr id="55" name="Straight Arrow Connector 54"/>
          <p:cNvCxnSpPr/>
          <p:nvPr/>
        </p:nvCxnSpPr>
        <p:spPr>
          <a:xfrm>
            <a:off x="5243082" y="1851053"/>
            <a:ext cx="289038" cy="2058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6781583" y="926218"/>
            <a:ext cx="2190851" cy="12926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In probability, an </a:t>
            </a:r>
            <a:r>
              <a:rPr lang="en-GB" sz="1400" b="1" dirty="0" smtClean="0"/>
              <a:t>event</a:t>
            </a:r>
            <a:r>
              <a:rPr lang="en-GB" sz="1400" dirty="0" smtClean="0"/>
              <a:t> is a </a:t>
            </a:r>
            <a:r>
              <a:rPr lang="en-GB" sz="1400" b="1" dirty="0" smtClean="0"/>
              <a:t>set of one or more outcomes</a:t>
            </a:r>
            <a:r>
              <a:rPr lang="en-GB" sz="1400" dirty="0" smtClean="0"/>
              <a:t>. These are the circles in the Venn Diagram.</a:t>
            </a:r>
          </a:p>
          <a:p>
            <a:r>
              <a:rPr lang="en-GB" sz="1100" dirty="0" smtClean="0"/>
              <a:t>We use capital letters for the variables representing sets.</a:t>
            </a:r>
            <a:endParaRPr lang="en-GB" sz="1100" dirty="0"/>
          </a:p>
        </p:txBody>
      </p:sp>
      <p:cxnSp>
        <p:nvCxnSpPr>
          <p:cNvPr id="57" name="Straight Arrow Connector 56"/>
          <p:cNvCxnSpPr/>
          <p:nvPr/>
        </p:nvCxnSpPr>
        <p:spPr>
          <a:xfrm flipH="1">
            <a:off x="6244244" y="2225040"/>
            <a:ext cx="819496" cy="1057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864136" y="2108235"/>
                <a:ext cx="2757740" cy="584775"/>
              </a:xfrm>
              <a:prstGeom prst="rect">
                <a:avLst/>
              </a:prstGeom>
              <a:noFill/>
            </p:spPr>
            <p:txBody>
              <a:bodyPr wrap="square" rtlCol="0">
                <a:spAutoFit/>
              </a:bodyPr>
              <a:lstStyle/>
              <a:p>
                <a14:m>
                  <m:oMath xmlns:m="http://schemas.openxmlformats.org/officeDocument/2006/math">
                    <m:r>
                      <a:rPr lang="en-GB" sz="1600" b="0" i="1" smtClean="0">
                        <a:latin typeface="Cambria Math" panose="02040503050406030204" pitchFamily="18" charset="0"/>
                      </a:rPr>
                      <m:t>𝐸</m:t>
                    </m:r>
                    <m:r>
                      <a:rPr lang="en-GB" sz="1600" b="0" i="1" smtClean="0">
                        <a:latin typeface="Cambria Math" panose="02040503050406030204" pitchFamily="18" charset="0"/>
                      </a:rPr>
                      <m:t>= </m:t>
                    </m:r>
                  </m:oMath>
                </a14:m>
                <a:r>
                  <a:rPr lang="en-GB" sz="1600" dirty="0"/>
                  <a:t>“rolling an even number”</a:t>
                </a:r>
              </a:p>
              <a:p>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 </m:t>
                    </m:r>
                  </m:oMath>
                </a14:m>
                <a:r>
                  <a:rPr lang="en-GB" sz="1600" dirty="0"/>
                  <a:t>“rolling a prime number”</a:t>
                </a:r>
              </a:p>
            </p:txBody>
          </p:sp>
        </mc:Choice>
        <mc:Fallback xmlns="">
          <p:sp>
            <p:nvSpPr>
              <p:cNvPr id="59" name="TextBox 58"/>
              <p:cNvSpPr txBox="1">
                <a:spLocks noRot="1" noChangeAspect="1" noMove="1" noResize="1" noEditPoints="1" noAdjustHandles="1" noChangeArrowheads="1" noChangeShapeType="1" noTextEdit="1"/>
              </p:cNvSpPr>
              <p:nvPr/>
            </p:nvSpPr>
            <p:spPr>
              <a:xfrm>
                <a:off x="1864136" y="2108235"/>
                <a:ext cx="2757740" cy="584775"/>
              </a:xfrm>
              <a:prstGeom prst="rect">
                <a:avLst/>
              </a:prstGeom>
              <a:blipFill>
                <a:blip r:embed="rId6"/>
                <a:stretch>
                  <a:fillRect t="-3125" b="-12500"/>
                </a:stretch>
              </a:blipFill>
            </p:spPr>
            <p:txBody>
              <a:bodyPr/>
              <a:lstStyle/>
              <a:p>
                <a:r>
                  <a:rPr lang="en-GB">
                    <a:noFill/>
                  </a:rPr>
                  <a:t> </a:t>
                </a:r>
              </a:p>
            </p:txBody>
          </p:sp>
        </mc:Fallback>
      </mc:AlternateContent>
    </p:spTree>
    <p:extLst>
      <p:ext uri="{BB962C8B-B14F-4D97-AF65-F5344CB8AC3E}">
        <p14:creationId xmlns:p14="http://schemas.microsoft.com/office/powerpoint/2010/main" val="2545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5" grpId="0"/>
      <p:bldP spid="46" grpId="0"/>
      <p:bldP spid="47" grpId="0"/>
      <p:bldP spid="48" grpId="0"/>
      <p:bldP spid="49" grpId="0"/>
      <p:bldP spid="50" grpId="0"/>
      <p:bldP spid="51" grpId="0"/>
      <p:bldP spid="52" grpId="0"/>
      <p:bldP spid="53" grpId="0" animBg="1"/>
      <p:bldP spid="3" grpId="0" animBg="1"/>
      <p:bldP spid="54" grpId="0" animBg="1"/>
      <p:bldP spid="56"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Combining events/sets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5460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p>
          <a:p>
            <a:endParaRPr lang="en-GB" dirty="0"/>
          </a:p>
        </p:txBody>
      </p:sp>
      <p:sp>
        <p:nvSpPr>
          <p:cNvPr id="18" name="TextBox 17"/>
          <p:cNvSpPr txBox="1"/>
          <p:nvPr/>
        </p:nvSpPr>
        <p:spPr>
          <a:xfrm>
            <a:off x="6156176" y="4005064"/>
            <a:ext cx="23762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663788" y="4651395"/>
                <a:ext cx="2926666" cy="584775"/>
              </a:xfrm>
              <a:prstGeom prst="rect">
                <a:avLst/>
              </a:prstGeom>
              <a:noFill/>
            </p:spPr>
            <p:txBody>
              <a:bodyPr wrap="square" rtlCol="0">
                <a:spAutoFit/>
              </a:bodyPr>
              <a:lstStyle/>
              <a:p>
                <a:r>
                  <a:rPr lang="en-GB" sz="1600" b="1" dirty="0" smtClean="0"/>
                  <a:t>Not A (the “</a:t>
                </a:r>
                <a:r>
                  <a:rPr lang="en-GB" sz="1600" b="1" u="sng" dirty="0" smtClean="0"/>
                  <a:t>complement</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a:t>
                </a:r>
              </a:p>
              <a:p>
                <a:r>
                  <a:rPr lang="en-GB" sz="1600" dirty="0" smtClean="0"/>
                  <a:t>i.e. Not rolling an even number.</a:t>
                </a:r>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663788" y="4651395"/>
                <a:ext cx="2926666" cy="584775"/>
              </a:xfrm>
              <a:prstGeom prst="rect">
                <a:avLst/>
              </a:prstGeom>
              <a:blipFill>
                <a:blip r:embed="rId4"/>
                <a:stretch>
                  <a:fillRect l="-1250"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79335" y="47517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 3, 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79335" y="4751794"/>
                <a:ext cx="1438686" cy="369332"/>
              </a:xfrm>
              <a:prstGeom prst="rect">
                <a:avLst/>
              </a:prstGeom>
              <a:blipFill>
                <a:blip r:embed="rId5"/>
                <a:stretch>
                  <a:fillRect b="-14754"/>
                </a:stretch>
              </a:blipFill>
            </p:spPr>
            <p:txBody>
              <a:bodyPr/>
              <a:lstStyle/>
              <a:p>
                <a:r>
                  <a:rPr lang="en-GB">
                    <a:noFill/>
                  </a:rPr>
                  <a:t> </a:t>
                </a:r>
              </a:p>
            </p:txBody>
          </p:sp>
        </mc:Fallback>
      </mc:AlternateContent>
      <p:cxnSp>
        <p:nvCxnSpPr>
          <p:cNvPr id="24" name="Straight Connector 23"/>
          <p:cNvCxnSpPr/>
          <p:nvPr/>
        </p:nvCxnSpPr>
        <p:spPr>
          <a:xfrm>
            <a:off x="2610168" y="5229200"/>
            <a:ext cx="5922272"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63788" y="5245300"/>
                <a:ext cx="3264572" cy="584775"/>
              </a:xfrm>
              <a:prstGeom prst="rect">
                <a:avLst/>
              </a:prstGeom>
              <a:noFill/>
            </p:spPr>
            <p:txBody>
              <a:bodyPr wrap="square" rtlCol="0">
                <a:spAutoFit/>
              </a:bodyPr>
              <a:lstStyle/>
              <a:p>
                <a:r>
                  <a:rPr lang="en-GB" sz="1600" b="1" dirty="0" smtClean="0"/>
                  <a:t>A or B (the “</a:t>
                </a:r>
                <a:r>
                  <a:rPr lang="en-GB" sz="1600" b="1" u="sng" dirty="0" smtClean="0"/>
                  <a:t>union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dirty="0" smtClean="0"/>
                  <a:t> </a:t>
                </a:r>
                <a:r>
                  <a:rPr lang="en-GB" sz="1600" b="1" dirty="0" smtClean="0"/>
                  <a:t>and </a:t>
                </a:r>
                <a14:m>
                  <m:oMath xmlns:m="http://schemas.openxmlformats.org/officeDocument/2006/math">
                    <m:r>
                      <a:rPr lang="en-GB" sz="1600" b="1" i="1" smtClean="0">
                        <a:latin typeface="Cambria Math" panose="02040503050406030204" pitchFamily="18" charset="0"/>
                      </a:rPr>
                      <m:t>𝑩</m:t>
                    </m:r>
                  </m:oMath>
                </a14:m>
                <a:r>
                  <a:rPr lang="en-GB" sz="1600" b="1" dirty="0" smtClean="0"/>
                  <a:t>)</a:t>
                </a:r>
                <a:r>
                  <a:rPr lang="en-GB" sz="1600" dirty="0" smtClean="0"/>
                  <a:t>. </a:t>
                </a:r>
                <a:br>
                  <a:rPr lang="en-GB" sz="1600" dirty="0" smtClean="0"/>
                </a:br>
                <a:r>
                  <a:rPr lang="en-GB" sz="1600" dirty="0" smtClean="0"/>
                  <a:t>i.e. Rolling an even or prime number.</a:t>
                </a:r>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663788" y="5245300"/>
                <a:ext cx="3264572" cy="584775"/>
              </a:xfrm>
              <a:prstGeom prst="rect">
                <a:avLst/>
              </a:prstGeom>
              <a:blipFill>
                <a:blip r:embed="rId7"/>
                <a:stretch>
                  <a:fillRect l="-1119"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08875" y="536093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{2,3,4,5,6}</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108875" y="5360939"/>
                <a:ext cx="1438686" cy="369332"/>
              </a:xfrm>
              <a:prstGeom prst="rect">
                <a:avLst/>
              </a:prstGeom>
              <a:blipFill>
                <a:blip r:embed="rId8"/>
                <a:stretch>
                  <a:fillRect b="-14754"/>
                </a:stretch>
              </a:blipFill>
            </p:spPr>
            <p:txBody>
              <a:bodyPr/>
              <a:lstStyle/>
              <a:p>
                <a:r>
                  <a:rPr lang="en-GB">
                    <a:noFill/>
                  </a:rPr>
                  <a:t> </a:t>
                </a:r>
              </a:p>
            </p:txBody>
          </p:sp>
        </mc:Fallback>
      </mc:AlternateContent>
      <p:cxnSp>
        <p:nvCxnSpPr>
          <p:cNvPr id="28" name="Straight Connector 27"/>
          <p:cNvCxnSpPr/>
          <p:nvPr/>
        </p:nvCxnSpPr>
        <p:spPr>
          <a:xfrm>
            <a:off x="2610168" y="5823105"/>
            <a:ext cx="5922272"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83099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663787" y="5800888"/>
                <a:ext cx="3538893" cy="830997"/>
              </a:xfrm>
              <a:prstGeom prst="rect">
                <a:avLst/>
              </a:prstGeom>
              <a:noFill/>
            </p:spPr>
            <p:txBody>
              <a:bodyPr wrap="square" rtlCol="0">
                <a:spAutoFit/>
              </a:bodyPr>
              <a:lstStyle/>
              <a:p>
                <a:r>
                  <a:rPr lang="en-GB" sz="1600" b="1" dirty="0" smtClean="0"/>
                  <a:t>A and B (the “</a:t>
                </a:r>
                <a:r>
                  <a:rPr lang="en-GB" sz="1600" b="1" u="sng" dirty="0" smtClean="0"/>
                  <a:t>intersection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 and </a:t>
                </a:r>
                <a14:m>
                  <m:oMath xmlns:m="http://schemas.openxmlformats.org/officeDocument/2006/math">
                    <m:r>
                      <a:rPr lang="en-GB" sz="1600" b="1" i="1" smtClean="0">
                        <a:latin typeface="Cambria Math" panose="02040503050406030204" pitchFamily="18" charset="0"/>
                      </a:rPr>
                      <m:t>𝑩</m:t>
                    </m:r>
                  </m:oMath>
                </a14:m>
                <a:r>
                  <a:rPr lang="en-GB" sz="1600" b="1" dirty="0" smtClean="0"/>
                  <a:t>). </a:t>
                </a:r>
              </a:p>
              <a:p>
                <a:r>
                  <a:rPr lang="en-GB" sz="1600" dirty="0" smtClean="0"/>
                  <a:t>i.e. Rolling a number which is even and  prime.</a:t>
                </a:r>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63787" y="5800888"/>
                <a:ext cx="3538893" cy="830997"/>
              </a:xfrm>
              <a:prstGeom prst="rect">
                <a:avLst/>
              </a:prstGeom>
              <a:blipFill>
                <a:blip r:embed="rId10"/>
                <a:stretch>
                  <a:fillRect l="-1033" t="-2206" r="-1721"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208751" y="6007967"/>
                <a:ext cx="432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208751" y="6007967"/>
                <a:ext cx="432049" cy="369332"/>
              </a:xfrm>
              <a:prstGeom prst="rect">
                <a:avLst/>
              </a:prstGeom>
              <a:blipFill>
                <a:blip r:embed="rId11"/>
                <a:stretch>
                  <a:fillRect l="-4225" r="-19718" b="-16667"/>
                </a:stretch>
              </a:blipFill>
            </p:spPr>
            <p:txBody>
              <a:bodyPr/>
              <a:lstStyle/>
              <a:p>
                <a:r>
                  <a:rPr lang="en-GB">
                    <a:noFill/>
                  </a:rPr>
                  <a:t> </a:t>
                </a:r>
              </a:p>
            </p:txBody>
          </p:sp>
        </mc:Fallback>
      </mc:AlternateContent>
      <p:cxnSp>
        <p:nvCxnSpPr>
          <p:cNvPr id="32" name="Straight Connector 31"/>
          <p:cNvCxnSpPr/>
          <p:nvPr/>
        </p:nvCxnSpPr>
        <p:spPr>
          <a:xfrm>
            <a:off x="2623043" y="6631885"/>
            <a:ext cx="5909397" cy="0"/>
          </a:xfrm>
          <a:prstGeom prst="line">
            <a:avLst/>
          </a:prstGeom>
        </p:spPr>
        <p:style>
          <a:lnRef idx="2">
            <a:schemeClr val="dk1"/>
          </a:lnRef>
          <a:fillRef idx="0">
            <a:schemeClr val="dk1"/>
          </a:fillRef>
          <a:effectRef idx="1">
            <a:schemeClr val="dk1"/>
          </a:effectRef>
          <a:fontRef idx="minor">
            <a:schemeClr val="tx1"/>
          </a:fontRef>
        </p:style>
      </p:cxnSp>
      <p:sp>
        <p:nvSpPr>
          <p:cNvPr id="33" name="Rectangle 32"/>
          <p:cNvSpPr/>
          <p:nvPr/>
        </p:nvSpPr>
        <p:spPr>
          <a:xfrm>
            <a:off x="2630159" y="4642266"/>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6327988" cy="3507008"/>
              <a:chOff x="-157996" y="2586288"/>
              <a:chExt cx="7646320"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12" cstate="print"/>
                    <a:stretch>
                      <a:fillRect/>
                    </a:stretch>
                  </a:blipFill>
                </p:spPr>
                <p:txBody>
                  <a:bodyPr/>
                  <a:lstStyle/>
                  <a:p>
                    <a:r>
                      <a:rPr lang="en-GB">
                        <a:noFill/>
                      </a:rPr>
                      <a:t> </a:t>
                    </a:r>
                  </a:p>
                </p:txBody>
              </p:sp>
            </mc:Fallback>
          </mc:AlternateContent>
          <p:sp>
            <p:nvSpPr>
              <p:cNvPr id="44" name="Rectangle 43"/>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45" name="Rectangle 44"/>
              <p:cNvSpPr/>
              <p:nvPr/>
            </p:nvSpPr>
            <p:spPr>
              <a:xfrm>
                <a:off x="2411760" y="3933056"/>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46" name="Rectangle 45"/>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47" name="Rectangle 46"/>
              <p:cNvSpPr/>
              <p:nvPr/>
            </p:nvSpPr>
            <p:spPr>
              <a:xfrm>
                <a:off x="5077530" y="3752302"/>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48" name="Rectangle 47"/>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49" name="Rectangle 48"/>
              <p:cNvSpPr/>
              <p:nvPr/>
            </p:nvSpPr>
            <p:spPr>
              <a:xfrm>
                <a:off x="7092280" y="420817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4"/>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5" name="TextBox 54"/>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𝜉</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a:blip r:embed="rId15"/>
                <a:stretch>
                  <a:fillRect l="-2198" t="-1587" r="-1923" b="-3439"/>
                </a:stretch>
              </a:blipFill>
            </p:spPr>
            <p:txBody>
              <a:bodyPr/>
              <a:lstStyle/>
              <a:p>
                <a:r>
                  <a:rPr lang="en-GB">
                    <a:noFill/>
                  </a:rPr>
                  <a:t> </a:t>
                </a:r>
              </a:p>
            </p:txBody>
          </p:sp>
        </mc:Fallback>
      </mc:AlternateContent>
      <p:sp>
        <p:nvSpPr>
          <p:cNvPr id="54" name="Rectangle 53"/>
          <p:cNvSpPr/>
          <p:nvPr/>
        </p:nvSpPr>
        <p:spPr>
          <a:xfrm>
            <a:off x="6103047" y="4642266"/>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2630159" y="5249257"/>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6103047" y="5249257"/>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630159" y="5852291"/>
            <a:ext cx="3478715"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103047" y="5852291"/>
            <a:ext cx="2429393"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7603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5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6" restart="whenNotActive" fill="hold" evtFilter="cancelBubble" nodeType="interactiveSeq">
                <p:stCondLst>
                  <p:cond evt="onClick" delay="0">
                    <p:tgtEl>
                      <p:spTgt spid="5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5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3" grpId="0" animBg="1"/>
      <p:bldP spid="54" grpId="0" animBg="1"/>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Some fundamentals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0341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endParaRPr lang="en-GB" dirty="0"/>
          </a:p>
        </p:txBody>
      </p:sp>
      <p:sp>
        <p:nvSpPr>
          <p:cNvPr id="18" name="TextBox 17"/>
          <p:cNvSpPr txBox="1"/>
          <p:nvPr/>
        </p:nvSpPr>
        <p:spPr>
          <a:xfrm>
            <a:off x="5644342" y="4005064"/>
            <a:ext cx="2800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p:sp>
        <p:nvSpPr>
          <p:cNvPr id="21" name="TextBox 20"/>
          <p:cNvSpPr txBox="1"/>
          <p:nvPr/>
        </p:nvSpPr>
        <p:spPr>
          <a:xfrm>
            <a:off x="2663787" y="4651395"/>
            <a:ext cx="2830925" cy="584775"/>
          </a:xfrm>
          <a:prstGeom prst="rect">
            <a:avLst/>
          </a:prstGeom>
          <a:noFill/>
        </p:spPr>
        <p:txBody>
          <a:bodyPr wrap="square" rtlCol="0">
            <a:spAutoFit/>
          </a:bodyPr>
          <a:lstStyle/>
          <a:p>
            <a:r>
              <a:rPr lang="en-GB" sz="1600" b="1" dirty="0" smtClean="0"/>
              <a:t>“A and not B”. </a:t>
            </a:r>
            <a:r>
              <a:rPr lang="en-GB" sz="1600" dirty="0" smtClean="0"/>
              <a:t>Rolling a number which is even and not prime.</a:t>
            </a:r>
            <a:endParaRPr lang="en-GB" sz="1600" dirty="0"/>
          </a:p>
        </p:txBody>
      </p:sp>
      <mc:AlternateContent xmlns:mc="http://schemas.openxmlformats.org/markup-compatibility/2006" xmlns:a14="http://schemas.microsoft.com/office/drawing/2010/main">
        <mc:Choice Requires="a14">
          <p:sp>
            <p:nvSpPr>
              <p:cNvPr id="22" name="TextBox 21"/>
              <p:cNvSpPr txBox="1"/>
              <p:nvPr/>
            </p:nvSpPr>
            <p:spPr>
              <a:xfrm>
                <a:off x="5689775" y="47898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{4,6}</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9775" y="4789894"/>
                <a:ext cx="1438686" cy="369332"/>
              </a:xfrm>
              <a:prstGeom prst="rect">
                <a:avLst/>
              </a:prstGeom>
              <a:blipFill rotWithShape="1">
                <a:blip r:embed="rId4" cstate="print"/>
                <a:stretch>
                  <a:fillRect b="-16667"/>
                </a:stretch>
              </a:blipFill>
            </p:spPr>
            <p:txBody>
              <a:bodyPr/>
              <a:lstStyle/>
              <a:p>
                <a:r>
                  <a:rPr lang="en-GB">
                    <a:noFill/>
                  </a:rPr>
                  <a:t> </a:t>
                </a:r>
              </a:p>
            </p:txBody>
          </p:sp>
        </mc:Fallback>
      </mc:AlternateContent>
      <p:cxnSp>
        <p:nvCxnSpPr>
          <p:cNvPr id="24" name="Straight Connector 23"/>
          <p:cNvCxnSpPr/>
          <p:nvPr/>
        </p:nvCxnSpPr>
        <p:spPr>
          <a:xfrm>
            <a:off x="2610168" y="5229200"/>
            <a:ext cx="5835160"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5" cstate="print"/>
                <a:stretch>
                  <a:fillRect/>
                </a:stretch>
              </a:blipFill>
            </p:spPr>
            <p:txBody>
              <a:bodyPr/>
              <a:lstStyle/>
              <a:p>
                <a:r>
                  <a:rPr lang="en-GB">
                    <a:noFill/>
                  </a:rPr>
                  <a:t> </a:t>
                </a:r>
              </a:p>
            </p:txBody>
          </p:sp>
        </mc:Fallback>
      </mc:AlternateContent>
      <p:sp>
        <p:nvSpPr>
          <p:cNvPr id="26" name="TextBox 25"/>
          <p:cNvSpPr txBox="1"/>
          <p:nvPr/>
        </p:nvSpPr>
        <p:spPr>
          <a:xfrm>
            <a:off x="2663788" y="5245300"/>
            <a:ext cx="2484276" cy="584775"/>
          </a:xfrm>
          <a:prstGeom prst="rect">
            <a:avLst/>
          </a:prstGeom>
          <a:noFill/>
        </p:spPr>
        <p:txBody>
          <a:bodyPr wrap="square" rtlCol="0">
            <a:spAutoFit/>
          </a:bodyPr>
          <a:lstStyle/>
          <a:p>
            <a:r>
              <a:rPr lang="en-GB" sz="1600" dirty="0" smtClean="0"/>
              <a:t>Rolling a number which is not [even or prime].</a:t>
            </a:r>
            <a:endParaRPr lang="en-GB" sz="1600" dirty="0"/>
          </a:p>
        </p:txBody>
      </p:sp>
      <mc:AlternateContent xmlns:mc="http://schemas.openxmlformats.org/markup-compatibility/2006" xmlns:a14="http://schemas.microsoft.com/office/drawing/2010/main">
        <mc:Choice Requires="a14">
          <p:sp>
            <p:nvSpPr>
              <p:cNvPr id="27" name="TextBox 26"/>
              <p:cNvSpPr txBox="1"/>
              <p:nvPr/>
            </p:nvSpPr>
            <p:spPr>
              <a:xfrm>
                <a:off x="5689775" y="538379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689775" y="5383799"/>
                <a:ext cx="1438686" cy="369332"/>
              </a:xfrm>
              <a:prstGeom prst="rect">
                <a:avLst/>
              </a:prstGeom>
              <a:blipFill rotWithShape="1">
                <a:blip r:embed="rId6" cstate="print"/>
                <a:stretch>
                  <a:fillRect b="-14754"/>
                </a:stretch>
              </a:blipFill>
            </p:spPr>
            <p:txBody>
              <a:bodyPr/>
              <a:lstStyle/>
              <a:p>
                <a:r>
                  <a:rPr lang="en-GB">
                    <a:noFill/>
                  </a:rPr>
                  <a:t> </a:t>
                </a:r>
              </a:p>
            </p:txBody>
          </p:sp>
        </mc:Fallback>
      </mc:AlternateContent>
      <p:cxnSp>
        <p:nvCxnSpPr>
          <p:cNvPr id="28" name="Straight Connector 27"/>
          <p:cNvCxnSpPr/>
          <p:nvPr/>
        </p:nvCxnSpPr>
        <p:spPr>
          <a:xfrm flipV="1">
            <a:off x="2610168" y="5800888"/>
            <a:ext cx="5835160" cy="2221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e>
                        <m:sup>
                          <m:r>
                            <a:rPr lang="en-GB" b="0" i="1" smtClean="0">
                              <a:latin typeface="Cambria Math"/>
                            </a:rPr>
                            <m:t>′</m:t>
                          </m:r>
                        </m:sup>
                      </m:sSup>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577805"/>
              </a:xfrm>
              <a:prstGeom prst="rect">
                <a:avLst/>
              </a:prstGeom>
              <a:blipFill rotWithShape="1">
                <a:blip r:embed="rId7" cstate="print"/>
                <a:stretch>
                  <a:fillRect/>
                </a:stretch>
              </a:blipFill>
            </p:spPr>
            <p:txBody>
              <a:bodyPr/>
              <a:lstStyle/>
              <a:p>
                <a:r>
                  <a:rPr lang="en-GB">
                    <a:noFill/>
                  </a:rPr>
                  <a:t> </a:t>
                </a:r>
              </a:p>
            </p:txBody>
          </p:sp>
        </mc:Fallback>
      </mc:AlternateContent>
      <p:sp>
        <p:nvSpPr>
          <p:cNvPr id="30" name="TextBox 29"/>
          <p:cNvSpPr txBox="1"/>
          <p:nvPr/>
        </p:nvSpPr>
        <p:spPr>
          <a:xfrm>
            <a:off x="2663788" y="5800888"/>
            <a:ext cx="2484276" cy="584775"/>
          </a:xfrm>
          <a:prstGeom prst="rect">
            <a:avLst/>
          </a:prstGeom>
          <a:noFill/>
        </p:spPr>
        <p:txBody>
          <a:bodyPr wrap="square" rtlCol="0">
            <a:spAutoFit/>
          </a:bodyPr>
          <a:lstStyle/>
          <a:p>
            <a:r>
              <a:rPr lang="en-GB" sz="1600" dirty="0" smtClean="0"/>
              <a:t>Rolling a number which is not [even and prime].</a:t>
            </a:r>
            <a:endParaRPr lang="en-GB" sz="1600" dirty="0"/>
          </a:p>
        </p:txBody>
      </p:sp>
      <mc:AlternateContent xmlns:mc="http://schemas.openxmlformats.org/markup-compatibility/2006" xmlns:a14="http://schemas.microsoft.com/office/drawing/2010/main">
        <mc:Choice Requires="a14">
          <p:sp>
            <p:nvSpPr>
              <p:cNvPr id="31" name="TextBox 30"/>
              <p:cNvSpPr txBox="1"/>
              <p:nvPr/>
            </p:nvSpPr>
            <p:spPr>
              <a:xfrm>
                <a:off x="5689775" y="5939387"/>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{1,3,4,5,6}</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689775" y="5939387"/>
                <a:ext cx="1438686" cy="369332"/>
              </a:xfrm>
              <a:prstGeom prst="rect">
                <a:avLst/>
              </a:prstGeom>
              <a:blipFill rotWithShape="1">
                <a:blip r:embed="rId8" cstate="print"/>
                <a:stretch>
                  <a:fillRect b="-14754"/>
                </a:stretch>
              </a:blipFill>
            </p:spPr>
            <p:txBody>
              <a:bodyPr/>
              <a:lstStyle/>
              <a:p>
                <a:r>
                  <a:rPr lang="en-GB">
                    <a:noFill/>
                  </a:rPr>
                  <a:t> </a:t>
                </a:r>
              </a:p>
            </p:txBody>
          </p:sp>
        </mc:Fallback>
      </mc:AlternateContent>
      <p:cxnSp>
        <p:nvCxnSpPr>
          <p:cNvPr id="32" name="Straight Connector 31"/>
          <p:cNvCxnSpPr/>
          <p:nvPr/>
        </p:nvCxnSpPr>
        <p:spPr>
          <a:xfrm>
            <a:off x="2610168" y="6378693"/>
            <a:ext cx="5835160" cy="0"/>
          </a:xfrm>
          <a:prstGeom prst="line">
            <a:avLst/>
          </a:prstGeom>
        </p:spPr>
        <p:style>
          <a:lnRef idx="2">
            <a:schemeClr val="dk1"/>
          </a:lnRef>
          <a:fillRef idx="0">
            <a:schemeClr val="dk1"/>
          </a:fillRef>
          <a:effectRef idx="1">
            <a:schemeClr val="dk1"/>
          </a:effectRef>
          <a:fontRef idx="minor">
            <a:schemeClr val="tx1"/>
          </a:fontRef>
        </p:style>
      </p:cxn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5851392" cy="3507008"/>
              <a:chOff x="-157996" y="2586288"/>
              <a:chExt cx="7070433"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9"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0"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1"/>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4" name="TextBox 53"/>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a:rPr>
                      <m:t>𝑆</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rotWithShape="0">
                <a:blip r:embed="rId12"/>
                <a:stretch>
                  <a:fillRect l="-2198" t="-1587" r="-1923" b="-3439"/>
                </a:stretch>
              </a:blipFill>
            </p:spPr>
            <p:txBody>
              <a:bodyPr/>
              <a:lstStyle/>
              <a:p>
                <a:r>
                  <a:rPr lang="en-GB">
                    <a:noFill/>
                  </a:rPr>
                  <a:t> </a:t>
                </a:r>
              </a:p>
            </p:txBody>
          </p:sp>
        </mc:Fallback>
      </mc:AlternateContent>
      <p:sp>
        <p:nvSpPr>
          <p:cNvPr id="55" name="Rectangle 54"/>
          <p:cNvSpPr/>
          <p:nvPr/>
        </p:nvSpPr>
        <p:spPr>
          <a:xfrm>
            <a:off x="3318386" y="2131697"/>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56" name="Rectangle 55"/>
          <p:cNvSpPr/>
          <p:nvPr/>
        </p:nvSpPr>
        <p:spPr>
          <a:xfrm>
            <a:off x="2293835" y="1764852"/>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57" name="Rectangle 56"/>
          <p:cNvSpPr/>
          <p:nvPr/>
        </p:nvSpPr>
        <p:spPr>
          <a:xfrm>
            <a:off x="2318229" y="251935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58" name="Rectangle 57"/>
          <p:cNvSpPr/>
          <p:nvPr/>
        </p:nvSpPr>
        <p:spPr>
          <a:xfrm>
            <a:off x="4099996" y="1619165"/>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59" name="Rectangle 58"/>
          <p:cNvSpPr/>
          <p:nvPr/>
        </p:nvSpPr>
        <p:spPr>
          <a:xfrm>
            <a:off x="4368331" y="2701820"/>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60" name="Rectangle 59"/>
          <p:cNvSpPr/>
          <p:nvPr/>
        </p:nvSpPr>
        <p:spPr>
          <a:xfrm>
            <a:off x="5465066" y="198660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61" name="Rectangle 60"/>
          <p:cNvSpPr/>
          <p:nvPr/>
        </p:nvSpPr>
        <p:spPr>
          <a:xfrm>
            <a:off x="2630159" y="4642266"/>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5659151" y="4642265"/>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2630159" y="5225497"/>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p:cNvSpPr/>
          <p:nvPr/>
        </p:nvSpPr>
        <p:spPr>
          <a:xfrm>
            <a:off x="5659151" y="5225496"/>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5" name="Rectangle 64"/>
          <p:cNvSpPr/>
          <p:nvPr/>
        </p:nvSpPr>
        <p:spPr>
          <a:xfrm>
            <a:off x="2630159" y="5822392"/>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6" name="Rectangle 65"/>
          <p:cNvSpPr/>
          <p:nvPr/>
        </p:nvSpPr>
        <p:spPr>
          <a:xfrm>
            <a:off x="5659151" y="5822391"/>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3538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2"/>
                                        </p:tgtEl>
                                      </p:cBhvr>
                                    </p:animEffect>
                                    <p:set>
                                      <p:cBhvr>
                                        <p:cTn id="1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 restart="whenNotActive" fill="hold" evtFilter="cancelBubble" nodeType="interactiveSeq">
                <p:stCondLst>
                  <p:cond evt="onClick" delay="0">
                    <p:tgtEl>
                      <p:spTgt spid="6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 restart="whenNotActive" fill="hold" evtFilter="cancelBubble" nodeType="interactiveSeq">
                <p:stCondLst>
                  <p:cond evt="onClick" delay="0">
                    <p:tgtEl>
                      <p:spTgt spid="6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6" restart="whenNotActive" fill="hold" evtFilter="cancelBubble" nodeType="interactiveSeq">
                <p:stCondLst>
                  <p:cond evt="onClick" delay="0">
                    <p:tgtEl>
                      <p:spTgt spid="6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5"/>
                                        </p:tgtEl>
                                      </p:cBhvr>
                                    </p:animEffect>
                                    <p:set>
                                      <p:cBhvr>
                                        <p:cTn id="3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2" restart="whenNotActive" fill="hold" evtFilter="cancelBubble" nodeType="interactiveSeq">
                <p:stCondLst>
                  <p:cond evt="onClick" delay="0">
                    <p:tgtEl>
                      <p:spTgt spid="6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70" name="Freeform 69"/>
          <p:cNvSpPr/>
          <p:nvPr/>
        </p:nvSpPr>
        <p:spPr>
          <a:xfrm>
            <a:off x="3212327" y="2647784"/>
            <a:ext cx="1637969" cy="938254"/>
          </a:xfrm>
          <a:custGeom>
            <a:avLst/>
            <a:gdLst>
              <a:gd name="connsiteX0" fmla="*/ 0 w 1637969"/>
              <a:gd name="connsiteY0" fmla="*/ 71562 h 938254"/>
              <a:gd name="connsiteX1" fmla="*/ 135172 w 1637969"/>
              <a:gd name="connsiteY1" fmla="*/ 389614 h 938254"/>
              <a:gd name="connsiteX2" fmla="*/ 421419 w 1637969"/>
              <a:gd name="connsiteY2" fmla="*/ 675861 h 938254"/>
              <a:gd name="connsiteX3" fmla="*/ 683812 w 1637969"/>
              <a:gd name="connsiteY3" fmla="*/ 842839 h 938254"/>
              <a:gd name="connsiteX4" fmla="*/ 1033670 w 1637969"/>
              <a:gd name="connsiteY4" fmla="*/ 930303 h 938254"/>
              <a:gd name="connsiteX5" fmla="*/ 1288111 w 1637969"/>
              <a:gd name="connsiteY5" fmla="*/ 938254 h 938254"/>
              <a:gd name="connsiteX6" fmla="*/ 1534602 w 1637969"/>
              <a:gd name="connsiteY6" fmla="*/ 906449 h 938254"/>
              <a:gd name="connsiteX7" fmla="*/ 1637969 w 1637969"/>
              <a:gd name="connsiteY7" fmla="*/ 850790 h 938254"/>
              <a:gd name="connsiteX8" fmla="*/ 1574358 w 1637969"/>
              <a:gd name="connsiteY8" fmla="*/ 699715 h 938254"/>
              <a:gd name="connsiteX9" fmla="*/ 1431235 w 1637969"/>
              <a:gd name="connsiteY9" fmla="*/ 461176 h 938254"/>
              <a:gd name="connsiteX10" fmla="*/ 1288111 w 1637969"/>
              <a:gd name="connsiteY10" fmla="*/ 326004 h 938254"/>
              <a:gd name="connsiteX11" fmla="*/ 1017767 w 1637969"/>
              <a:gd name="connsiteY11" fmla="*/ 119270 h 938254"/>
              <a:gd name="connsiteX12" fmla="*/ 667910 w 1637969"/>
              <a:gd name="connsiteY12" fmla="*/ 0 h 938254"/>
              <a:gd name="connsiteX13" fmla="*/ 254442 w 1637969"/>
              <a:gd name="connsiteY13" fmla="*/ 0 h 938254"/>
              <a:gd name="connsiteX14" fmla="*/ 0 w 1637969"/>
              <a:gd name="connsiteY14" fmla="*/ 71562 h 9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969" h="938254">
                <a:moveTo>
                  <a:pt x="0" y="71562"/>
                </a:moveTo>
                <a:lnTo>
                  <a:pt x="135172" y="389614"/>
                </a:lnTo>
                <a:lnTo>
                  <a:pt x="421419" y="675861"/>
                </a:lnTo>
                <a:lnTo>
                  <a:pt x="683812" y="842839"/>
                </a:lnTo>
                <a:lnTo>
                  <a:pt x="1033670" y="930303"/>
                </a:lnTo>
                <a:lnTo>
                  <a:pt x="1288111" y="938254"/>
                </a:lnTo>
                <a:lnTo>
                  <a:pt x="1534602" y="906449"/>
                </a:lnTo>
                <a:lnTo>
                  <a:pt x="1637969" y="850790"/>
                </a:lnTo>
                <a:lnTo>
                  <a:pt x="1574358" y="699715"/>
                </a:lnTo>
                <a:lnTo>
                  <a:pt x="1431235" y="461176"/>
                </a:lnTo>
                <a:lnTo>
                  <a:pt x="1288111" y="326004"/>
                </a:lnTo>
                <a:lnTo>
                  <a:pt x="1017767" y="119270"/>
                </a:lnTo>
                <a:lnTo>
                  <a:pt x="667910" y="0"/>
                </a:lnTo>
                <a:lnTo>
                  <a:pt x="254442" y="0"/>
                </a:lnTo>
                <a:lnTo>
                  <a:pt x="0" y="71562"/>
                </a:lnTo>
                <a:close/>
              </a:path>
            </a:pathLst>
          </a:custGeom>
          <a:solidFill>
            <a:srgbClr val="FFFF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5" name="Rectangle 14"/>
          <p:cNvSpPr/>
          <p:nvPr/>
        </p:nvSpPr>
        <p:spPr>
          <a:xfrm>
            <a:off x="3125761"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6" name="Group 15"/>
          <p:cNvGrpSpPr/>
          <p:nvPr/>
        </p:nvGrpSpPr>
        <p:grpSpPr>
          <a:xfrm>
            <a:off x="0" y="0"/>
            <a:ext cx="9143074" cy="599127"/>
            <a:chOff x="0" y="13335"/>
            <a:chExt cx="9144218" cy="599127"/>
          </a:xfrm>
        </p:grpSpPr>
        <p:sp>
          <p:nvSpPr>
            <p:cNvPr id="1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34816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1" name="Rectangle 10"/>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38386"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16850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4222143" y="3005593"/>
            <a:ext cx="636104" cy="572494"/>
          </a:xfrm>
          <a:custGeom>
            <a:avLst/>
            <a:gdLst>
              <a:gd name="connsiteX0" fmla="*/ 0 w 636104"/>
              <a:gd name="connsiteY0" fmla="*/ 556591 h 572494"/>
              <a:gd name="connsiteX1" fmla="*/ 143123 w 636104"/>
              <a:gd name="connsiteY1" fmla="*/ 572494 h 572494"/>
              <a:gd name="connsiteX2" fmla="*/ 349857 w 636104"/>
              <a:gd name="connsiteY2" fmla="*/ 572494 h 572494"/>
              <a:gd name="connsiteX3" fmla="*/ 516834 w 636104"/>
              <a:gd name="connsiteY3" fmla="*/ 532737 h 572494"/>
              <a:gd name="connsiteX4" fmla="*/ 636104 w 636104"/>
              <a:gd name="connsiteY4" fmla="*/ 500932 h 572494"/>
              <a:gd name="connsiteX5" fmla="*/ 580445 w 636104"/>
              <a:gd name="connsiteY5" fmla="*/ 365760 h 572494"/>
              <a:gd name="connsiteX6" fmla="*/ 508883 w 636104"/>
              <a:gd name="connsiteY6" fmla="*/ 230588 h 572494"/>
              <a:gd name="connsiteX7" fmla="*/ 381662 w 636104"/>
              <a:gd name="connsiteY7" fmla="*/ 47708 h 572494"/>
              <a:gd name="connsiteX8" fmla="*/ 318052 w 636104"/>
              <a:gd name="connsiteY8" fmla="*/ 0 h 572494"/>
              <a:gd name="connsiteX9" fmla="*/ 206734 w 636104"/>
              <a:gd name="connsiteY9" fmla="*/ 119270 h 572494"/>
              <a:gd name="connsiteX10" fmla="*/ 79513 w 636104"/>
              <a:gd name="connsiteY10" fmla="*/ 318052 h 572494"/>
              <a:gd name="connsiteX11" fmla="*/ 23854 w 636104"/>
              <a:gd name="connsiteY11" fmla="*/ 429370 h 572494"/>
              <a:gd name="connsiteX12" fmla="*/ 0 w 636104"/>
              <a:gd name="connsiteY12" fmla="*/ 556591 h 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104" h="572494">
                <a:moveTo>
                  <a:pt x="0" y="556591"/>
                </a:moveTo>
                <a:lnTo>
                  <a:pt x="143123" y="572494"/>
                </a:lnTo>
                <a:lnTo>
                  <a:pt x="349857" y="572494"/>
                </a:lnTo>
                <a:lnTo>
                  <a:pt x="516834" y="532737"/>
                </a:lnTo>
                <a:lnTo>
                  <a:pt x="636104" y="500932"/>
                </a:lnTo>
                <a:lnTo>
                  <a:pt x="580445" y="365760"/>
                </a:lnTo>
                <a:lnTo>
                  <a:pt x="508883" y="230588"/>
                </a:lnTo>
                <a:lnTo>
                  <a:pt x="381662" y="47708"/>
                </a:lnTo>
                <a:lnTo>
                  <a:pt x="318052" y="0"/>
                </a:lnTo>
                <a:lnTo>
                  <a:pt x="206734" y="119270"/>
                </a:lnTo>
                <a:lnTo>
                  <a:pt x="79513" y="318052"/>
                </a:lnTo>
                <a:lnTo>
                  <a:pt x="23854" y="429370"/>
                </a:lnTo>
                <a:lnTo>
                  <a:pt x="0" y="55659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4912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29151</TotalTime>
  <Words>1862</Words>
  <Application>Microsoft Office PowerPoint</Application>
  <PresentationFormat>On-screen Show (4:3)</PresentationFormat>
  <Paragraphs>531</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Wingdings</vt:lpstr>
      <vt:lpstr>Office Theme</vt:lpstr>
      <vt:lpstr>Stats Yr2 Chapter 2 :: Conditional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1112</cp:revision>
  <dcterms:created xsi:type="dcterms:W3CDTF">2013-02-28T07:36:55Z</dcterms:created>
  <dcterms:modified xsi:type="dcterms:W3CDTF">2019-11-15T07:30:16Z</dcterms:modified>
</cp:coreProperties>
</file>