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81" r:id="rId2"/>
    <p:sldId id="699" r:id="rId3"/>
    <p:sldId id="508" r:id="rId4"/>
    <p:sldId id="694" r:id="rId5"/>
    <p:sldId id="695" r:id="rId6"/>
    <p:sldId id="696" r:id="rId7"/>
    <p:sldId id="697" r:id="rId8"/>
    <p:sldId id="673" r:id="rId9"/>
    <p:sldId id="675" r:id="rId10"/>
    <p:sldId id="676" r:id="rId11"/>
    <p:sldId id="677" r:id="rId12"/>
    <p:sldId id="651" r:id="rId13"/>
    <p:sldId id="678" r:id="rId14"/>
    <p:sldId id="679" r:id="rId15"/>
    <p:sldId id="680" r:id="rId16"/>
    <p:sldId id="681" r:id="rId17"/>
    <p:sldId id="682" r:id="rId18"/>
    <p:sldId id="683" r:id="rId19"/>
    <p:sldId id="684" r:id="rId20"/>
    <p:sldId id="686" r:id="rId21"/>
    <p:sldId id="687" r:id="rId22"/>
    <p:sldId id="690" r:id="rId23"/>
    <p:sldId id="698" r:id="rId24"/>
    <p:sldId id="689" r:id="rId25"/>
    <p:sldId id="691" r:id="rId26"/>
    <p:sldId id="692" r:id="rId27"/>
    <p:sldId id="688" r:id="rId28"/>
    <p:sldId id="685" r:id="rId29"/>
    <p:sldId id="6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>
        <p:scale>
          <a:sx n="75" d="100"/>
          <a:sy n="75" d="100"/>
        </p:scale>
        <p:origin x="2730" y="93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1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0.png"/><Relationship Id="rId7" Type="http://schemas.openxmlformats.org/officeDocument/2006/relationships/image" Target="../media/image1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9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.png"/><Relationship Id="rId7" Type="http://schemas.openxmlformats.org/officeDocument/2006/relationships/image" Target="../media/image10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82.png"/><Relationship Id="rId10" Type="http://schemas.openxmlformats.org/officeDocument/2006/relationships/image" Target="../media/image13.png"/><Relationship Id="rId4" Type="http://schemas.openxmlformats.org/officeDocument/2006/relationships/image" Target="../media/image7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1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90.png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Stats1 Chapter 7 :: </a:t>
            </a:r>
            <a:r>
              <a:rPr lang="en-GB" dirty="0"/>
              <a:t>Hypothesis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jamie@drfrostmaths.com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27</a:t>
            </a:r>
            <a:r>
              <a:rPr lang="en-GB" baseline="30000" dirty="0"/>
              <a:t>th</a:t>
            </a:r>
            <a:r>
              <a:rPr lang="en-GB" dirty="0"/>
              <a:t> April 2020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11316" y="792779"/>
            <a:ext cx="8492441" cy="203132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[Textbook] An election candidate believes she has the support of 40% of the residents in a particular town. A researcher wants to test, at the 5% significance level, whether the candidate is over-estimating her support. The researcher asks 20 people whether they support the candidate or not. 3 people say they do.</a:t>
            </a:r>
          </a:p>
          <a:p>
            <a:pPr marL="342900" indent="-342900">
              <a:buAutoNum type="alphaLcParenR"/>
            </a:pPr>
            <a:r>
              <a:rPr lang="en-GB" dirty="0"/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dirty="0"/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dirty="0"/>
              <a:t>Explain the condition under which the null hypothesis would be rejected.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number of people who say they support the candidate.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&lt;0.4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Null hypothesis would be rejected if the probability of 3 </a:t>
                </a:r>
                <a:r>
                  <a:rPr lang="en-GB" b="1" dirty="0"/>
                  <a:t>or fewer people </a:t>
                </a:r>
                <a:r>
                  <a:rPr lang="en-GB" dirty="0"/>
                  <a:t>supporting the candidate is less than 5%,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blipFill>
                <a:blip r:embed="rId2"/>
                <a:stretch>
                  <a:fillRect l="-1242" t="-1064" r="-1553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79896" y="3102868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896" y="3933056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896" y="4763244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8657" y="3039073"/>
            <a:ext cx="338437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For a hypothesis test involving the binomial distribution, the test statistic is always the </a:t>
            </a:r>
            <a:r>
              <a:rPr lang="en-GB" sz="1200" b="1" dirty="0"/>
              <a:t>count of successes</a:t>
            </a:r>
            <a:r>
              <a:rPr lang="en-GB" sz="1200" dirty="0"/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23728" y="4191578"/>
            <a:ext cx="2706827" cy="10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98657" y="3764694"/>
            <a:ext cx="338437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alternative hypothesis is that the candidate is </a:t>
            </a:r>
            <a:r>
              <a:rPr lang="en-GB" sz="1200" b="1" dirty="0"/>
              <a:t>overestimating</a:t>
            </a:r>
            <a:r>
              <a:rPr lang="en-GB" sz="1200" dirty="0"/>
              <a:t> her support, so we’re interested where </a:t>
            </a:r>
            <a:r>
              <a:rPr lang="en-GB" sz="1200" b="1" dirty="0"/>
              <a:t>less than 40% </a:t>
            </a:r>
            <a:r>
              <a:rPr lang="en-GB" sz="1200" dirty="0"/>
              <a:t>support them (more than 40% would not undermine the candidate’s claim).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253023" y="3317358"/>
            <a:ext cx="544682" cy="1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98656" y="4761739"/>
                <a:ext cx="3805792" cy="1785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This is the hard bit!</a:t>
                </a:r>
              </a:p>
              <a:p>
                <a:r>
                  <a:rPr lang="en-GB" sz="1100" dirty="0"/>
                  <a:t>We always calculate the probability of seeing this outcome </a:t>
                </a:r>
                <a:r>
                  <a:rPr lang="en-GB" sz="1100" b="1" u="sng" dirty="0"/>
                  <a:t>or more extreme</a:t>
                </a:r>
                <a:r>
                  <a:rPr lang="en-GB" sz="1100" dirty="0"/>
                  <a:t> (in this case, ‘more extreme’ meaning even fewer the 3 people, because this takes us even further from the expected number of people out of the 20 (i.e. 8) who would support them.</a:t>
                </a:r>
              </a:p>
              <a:p>
                <a:r>
                  <a:rPr lang="en-GB" sz="1100" dirty="0"/>
                  <a:t>The “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1100" dirty="0"/>
                  <a:t>” bit is because, as discussed before, we calculate the probability of seeing the observed outcome of 3 people (or more extreme) if it occurred </a:t>
                </a:r>
                <a:r>
                  <a:rPr lang="en-GB" sz="1100" b="1" dirty="0"/>
                  <a:t>purely by chance </a:t>
                </a:r>
                <a:r>
                  <a:rPr lang="en-GB" sz="1100" dirty="0"/>
                  <a:t>(the null hypothesis), i.e. if the candidate </a:t>
                </a:r>
                <a:r>
                  <a:rPr lang="en-GB" sz="1100" b="1" dirty="0"/>
                  <a:t>did</a:t>
                </a:r>
                <a:r>
                  <a:rPr lang="en-GB" sz="1100" dirty="0"/>
                  <a:t> have 40% support.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656" y="4761739"/>
                <a:ext cx="3805792" cy="1785104"/>
              </a:xfrm>
              <a:prstGeom prst="rect">
                <a:avLst/>
              </a:prstGeom>
              <a:blipFill>
                <a:blip r:embed="rId3"/>
                <a:stretch>
                  <a:fillRect r="-159" b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4572000" y="5869172"/>
            <a:ext cx="279382" cy="15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8132" y="3102867"/>
            <a:ext cx="3531820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8132" y="3932303"/>
            <a:ext cx="3531820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44409" y="5021014"/>
            <a:ext cx="386147" cy="40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8023" y="4754696"/>
            <a:ext cx="3963868" cy="1107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45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11316" y="792779"/>
            <a:ext cx="8492441" cy="203132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In the UK, 5% of students turn up late to school each day. Mr Hameed wishes to determine, to a 10% significance level if his school, </a:t>
            </a:r>
            <a:r>
              <a:rPr lang="en-GB" dirty="0" err="1"/>
              <a:t>Piffin</a:t>
            </a:r>
            <a:r>
              <a:rPr lang="en-GB" dirty="0"/>
              <a:t> School, has a problem with attendance. He stands at the front gate one day and finds that 6 of the 40 students who pass him are late.</a:t>
            </a:r>
          </a:p>
          <a:p>
            <a:pPr marL="342900" indent="-342900">
              <a:buAutoNum type="alphaLcParenR"/>
            </a:pPr>
            <a:r>
              <a:rPr lang="en-GB" dirty="0"/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dirty="0"/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dirty="0"/>
              <a:t>Explain the condition under which the null hypothesis would be rejected.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number of students who are late to school that day.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&gt;0.05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Null hypothesis would be rejected if the probability of 6 </a:t>
                </a:r>
                <a:r>
                  <a:rPr lang="en-GB" b="1" dirty="0"/>
                  <a:t>or more </a:t>
                </a:r>
                <a:r>
                  <a:rPr lang="en-GB" dirty="0"/>
                  <a:t>students</a:t>
                </a:r>
                <a:r>
                  <a:rPr lang="en-GB" b="1" dirty="0"/>
                  <a:t> </a:t>
                </a:r>
                <a:r>
                  <a:rPr lang="en-GB" dirty="0"/>
                  <a:t>being late to school is less than 10%,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blipFill>
                <a:blip r:embed="rId2"/>
                <a:stretch>
                  <a:fillRect l="-1242" t="-1064" r="-1553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79896" y="3102868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896" y="3933056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896" y="4763244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123728" y="4191578"/>
            <a:ext cx="2706827" cy="10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98656" y="3764694"/>
                <a:ext cx="3589767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there is indeed a </a:t>
                </a:r>
                <a:r>
                  <a:rPr lang="en-GB" sz="1200" u="sng" dirty="0"/>
                  <a:t>problem</a:t>
                </a:r>
                <a:r>
                  <a:rPr lang="en-GB" sz="1200" dirty="0"/>
                  <a:t> with attendance (i.e. the school is not the norm) then we expect the proportion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200" dirty="0"/>
                  <a:t> of students late at Tiffin to be higher than 5%.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656" y="3764694"/>
                <a:ext cx="3589767" cy="646331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004048" y="4979268"/>
            <a:ext cx="400510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Just to reiterate again what’s going on here:</a:t>
            </a:r>
          </a:p>
          <a:p>
            <a:pPr marL="228600" indent="-228600">
              <a:buAutoNum type="alphaLcParenR"/>
            </a:pPr>
            <a:r>
              <a:rPr lang="en-GB" sz="1200" dirty="0"/>
              <a:t>We assume that the school is the norm (i.e. 5% of students are late), and calculate the probability that 6 or more students would be late under this assumption.</a:t>
            </a:r>
          </a:p>
          <a:p>
            <a:pPr marL="228600" indent="-228600">
              <a:buAutoNum type="alphaLcParenR"/>
            </a:pPr>
            <a:r>
              <a:rPr lang="en-GB" sz="1200" dirty="0"/>
              <a:t>If the probability of this happening by chance is sufficiently unlikely (less than the 10% significance level), we conclude that it probably isn’t just by chance, and the school’s lateness rate is worse than 5%.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635795" y="5709684"/>
            <a:ext cx="680448" cy="210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8132" y="3102868"/>
            <a:ext cx="3963868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8132" y="3932304"/>
            <a:ext cx="3531820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8132" y="4761740"/>
            <a:ext cx="3963868" cy="1107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79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0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Applied Year 1/AS</a:t>
            </a:r>
          </a:p>
          <a:p>
            <a:r>
              <a:rPr lang="en-GB" sz="2400" dirty="0"/>
              <a:t>Pages 100-101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0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811975" y="2449181"/>
            <a:ext cx="5163253" cy="2062103"/>
            <a:chOff x="3811975" y="2449181"/>
            <a:chExt cx="5163253" cy="2062103"/>
          </a:xfrm>
        </p:grpSpPr>
        <p:sp>
          <p:nvSpPr>
            <p:cNvPr id="33" name="TextBox 32"/>
            <p:cNvSpPr txBox="1"/>
            <p:nvPr/>
          </p:nvSpPr>
          <p:spPr>
            <a:xfrm>
              <a:off x="4294708" y="2449181"/>
              <a:ext cx="4680520" cy="206210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dirty="0"/>
                <a:t>The probability of getting exactly 5 heads is only 22%, which is more likely to not happen than to happen. If we saw this number of heads, why would it not be sensible to think the coin is biased?</a:t>
              </a:r>
            </a:p>
            <a:p>
              <a:r>
                <a:rPr lang="en-GB" sz="1600" b="1" dirty="0"/>
                <a:t>The probability is only low because there’s lots of possible outcomes. But 5 heads forms part of a range of possible number of heads that collectively would be consistent with a coin not biased towards heads.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811975" y="2839724"/>
              <a:ext cx="482733" cy="77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Critical Regions and Values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35292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923330"/>
              </a:xfrm>
              <a:prstGeom prst="rect">
                <a:avLst/>
              </a:prstGeom>
              <a:blipFill rotWithShape="0">
                <a:blip r:embed="rId2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23528" y="2780926"/>
            <a:ext cx="5356335" cy="4017693"/>
            <a:chOff x="347960" y="4509120"/>
            <a:chExt cx="3635660" cy="2198489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755576" y="6235547"/>
              <a:ext cx="3045243" cy="17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55576" y="4509120"/>
              <a:ext cx="0" cy="17281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547664" y="6488668"/>
              <a:ext cx="1512168" cy="218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Num heads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4600" y="6244426"/>
              <a:ext cx="3229020" cy="25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     </a:t>
              </a:r>
              <a:r>
                <a:rPr lang="en-GB" sz="2400" dirty="0"/>
                <a:t>0     1     2     3    4     5     6     7     8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043608" y="6093296"/>
              <a:ext cx="0" cy="14225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356360" y="5875020"/>
              <a:ext cx="9188" cy="36052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684020" y="5570220"/>
              <a:ext cx="3467" cy="6582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009427" y="5097780"/>
              <a:ext cx="9873" cy="11306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341240" y="4800600"/>
              <a:ext cx="13340" cy="141790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676520" y="5074920"/>
              <a:ext cx="5720" cy="11382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3017520" y="5615940"/>
              <a:ext cx="392" cy="62008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3330271" y="5875020"/>
              <a:ext cx="9188" cy="360528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671248" y="6086182"/>
              <a:ext cx="0" cy="14225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 rot="16200000">
                  <a:off x="-251444" y="5180533"/>
                  <a:ext cx="1512168" cy="313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dirty="0"/>
                    <a:t>Prob under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51444" y="5180533"/>
                  <a:ext cx="1512168" cy="3133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526" r="-28947" b="-353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280177" y="1813767"/>
            <a:ext cx="793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 before, we’re interested how likely a given outcome is likely to happen ‘just by chance’ under the null hypothesis (i.e. when the coin is not biased).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30954" y="3483052"/>
            <a:ext cx="4584446" cy="961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30095" y="2456805"/>
            <a:ext cx="3969897" cy="2879446"/>
            <a:chOff x="4522598" y="2337814"/>
            <a:chExt cx="3969897" cy="2879446"/>
          </a:xfrm>
        </p:grpSpPr>
        <p:sp>
          <p:nvSpPr>
            <p:cNvPr id="40" name="TextBox 39"/>
            <p:cNvSpPr txBox="1"/>
            <p:nvPr/>
          </p:nvSpPr>
          <p:spPr>
            <a:xfrm>
              <a:off x="4522598" y="2337814"/>
              <a:ext cx="2957977" cy="18158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dirty="0"/>
                <a:t>However, there are values which collectively form a range of ‘extreme values’ where it would be unlikely that the coin would be unbiased. Their combined probability is limited by the level of significance set (e.g. 5%)</a:t>
              </a:r>
              <a:endParaRPr lang="en-GB" sz="1600" b="1" dirty="0"/>
            </a:p>
          </p:txBody>
        </p:sp>
        <p:cxnSp>
          <p:nvCxnSpPr>
            <p:cNvPr id="41" name="Straight Arrow Connector 40"/>
            <p:cNvCxnSpPr>
              <a:stCxn id="40" idx="2"/>
            </p:cNvCxnSpPr>
            <p:nvPr/>
          </p:nvCxnSpPr>
          <p:spPr>
            <a:xfrm>
              <a:off x="6001587" y="4153696"/>
              <a:ext cx="2490908" cy="106356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08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Critical Regions and Values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</a:t>
                </a:r>
                <a:r>
                  <a:rPr lang="en-GB" dirty="0"/>
                  <a:t>, if the significance level was 5%?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blipFill>
                <a:blip r:embed="rId2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5724128" y="3028254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834525"/>
                  </p:ext>
                </p:extLst>
              </p:nvPr>
            </p:nvGraphicFramePr>
            <p:xfrm>
              <a:off x="5724128" y="3028254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/>
                    <a:gridCol w="1535832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49" t="-2000" r="-165584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265" t="-2000" r="-791" b="-8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0.0039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0.0352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0.1445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0.3633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0.6367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0.8555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0.9648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0.9961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539552" y="2204864"/>
            <a:ext cx="4262922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What’s the probability that we would see </a:t>
            </a:r>
            <a:r>
              <a:rPr lang="en-GB" sz="1600" b="1" dirty="0"/>
              <a:t>6 heads</a:t>
            </a:r>
            <a:r>
              <a:rPr lang="en-GB" sz="1600" dirty="0"/>
              <a:t>, or an </a:t>
            </a:r>
            <a:r>
              <a:rPr lang="en-GB" sz="1600" b="1" dirty="0"/>
              <a:t>even more extreme value</a:t>
            </a:r>
            <a:r>
              <a:rPr lang="en-GB" sz="1600" dirty="0"/>
              <a:t>? Is this sufficiently unlikely to support John’s claim that the coin is 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9178" y="3273160"/>
                <a:ext cx="41332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𝟏𝟒𝟒𝟓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Insufficient evidence to reject null hypothesis (since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𝟏𝟒𝟒𝟓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𝟎𝟓</m:t>
                    </m:r>
                  </m:oMath>
                </a14:m>
                <a:r>
                  <a:rPr lang="en-GB" sz="1600" b="1" dirty="0"/>
                  <a:t>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78" y="3273160"/>
                <a:ext cx="4133296" cy="1077218"/>
              </a:xfrm>
              <a:prstGeom prst="rect">
                <a:avLst/>
              </a:prstGeom>
              <a:blipFill>
                <a:blip r:embed="rId5"/>
                <a:stretch>
                  <a:fillRect l="-88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9552" y="4643205"/>
            <a:ext cx="4262922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What’s the probability that we would see </a:t>
            </a:r>
            <a:r>
              <a:rPr lang="en-GB" sz="1600" b="1" dirty="0"/>
              <a:t>7 heads</a:t>
            </a:r>
            <a:r>
              <a:rPr lang="en-GB" sz="1600" dirty="0"/>
              <a:t>, or an </a:t>
            </a:r>
            <a:r>
              <a:rPr lang="en-GB" sz="1600" b="1" dirty="0"/>
              <a:t>even more extreme value</a:t>
            </a:r>
            <a:r>
              <a:rPr lang="en-GB" sz="16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9178" y="5246184"/>
                <a:ext cx="41332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𝟎𝟑𝟓𝟐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Since 0.0352 &lt; 0.05, this is very unlikely, so we reject the null hypothesis and accept the alternative hypothesis that the coin is biased.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78" y="5246184"/>
                <a:ext cx="4133296" cy="1323439"/>
              </a:xfrm>
              <a:prstGeom prst="rect">
                <a:avLst/>
              </a:prstGeom>
              <a:blipFill>
                <a:blip r:embed="rId6"/>
                <a:stretch>
                  <a:fillRect l="-885" r="-44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39552" y="3300286"/>
            <a:ext cx="4257470" cy="1050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5227979"/>
            <a:ext cx="4257470" cy="12529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44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Critical Regions and Values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2124643"/>
                <a:ext cx="435648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</a:t>
                </a:r>
                <a:r>
                  <a:rPr lang="en-GB" b="1" dirty="0"/>
                  <a:t>critical region </a:t>
                </a:r>
                <a:r>
                  <a:rPr lang="en-GB" dirty="0"/>
                  <a:t>is the range of values of the test statistic that would lead to you 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24643"/>
                <a:ext cx="4356484" cy="923330"/>
              </a:xfrm>
              <a:prstGeom prst="rect">
                <a:avLst/>
              </a:prstGeom>
              <a:blipFill>
                <a:blip r:embed="rId2"/>
                <a:stretch>
                  <a:fillRect l="-974" t="-3226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5561" y="3088427"/>
                <a:ext cx="458647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level of significance 5%, critical region?</a:t>
                </a:r>
              </a:p>
              <a:p>
                <a:r>
                  <a:rPr lang="en-GB" sz="1600" b="1" dirty="0"/>
                  <a:t>We saw that 95% is exceeded 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1600" b="1" dirty="0"/>
                  <a:t>. This means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br>
                  <a:rPr lang="en-GB" sz="1600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𝟎𝟑𝟓𝟐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1600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1" y="3088427"/>
                <a:ext cx="4586479" cy="1354217"/>
              </a:xfrm>
              <a:prstGeom prst="rect">
                <a:avLst/>
              </a:prstGeom>
              <a:blipFill>
                <a:blip r:embed="rId3"/>
                <a:stretch>
                  <a:fillRect l="-1197" t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5535" y="4581128"/>
            <a:ext cx="417635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value(s) on the boundary of the critical region are called </a:t>
            </a:r>
            <a:r>
              <a:rPr lang="en-GB" b="1" dirty="0"/>
              <a:t>critical value(s</a:t>
            </a:r>
            <a:r>
              <a:rPr lang="en-GB" dirty="0"/>
              <a:t>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7" y="5480358"/>
                <a:ext cx="4248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value: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5480358"/>
                <a:ext cx="4248363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148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5508" y="5805264"/>
            <a:ext cx="4300508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079069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051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079069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49" t="-2000" r="-165584" b="-9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1265" t="-2000" r="-791" b="-9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051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458245" y="3712994"/>
            <a:ext cx="2150254" cy="7386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Tip: </a:t>
            </a:r>
            <a:r>
              <a:rPr lang="en-GB" sz="1400" dirty="0"/>
              <a:t>Use the first value </a:t>
            </a:r>
            <a:r>
              <a:rPr lang="en-GB" sz="1400" u="sng" dirty="0"/>
              <a:t>AFTER</a:t>
            </a:r>
            <a:r>
              <a:rPr lang="en-GB" sz="1400" dirty="0"/>
              <a:t> the one in the table that exceeds 95%.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503" y="3078054"/>
            <a:ext cx="5237526" cy="1406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</a:t>
                </a:r>
                <a:r>
                  <a:rPr lang="en-GB" dirty="0"/>
                  <a:t>, if the significance level was 5%?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blipFill>
                <a:blip r:embed="rId9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25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Critical Regions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27835" y="709121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Determine the critical region when we throw a coin where we’re trying to establish if there’s the specified bias, given the specified number of throws, when the level of significance is 5%.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632797" y="3429000"/>
              <a:ext cx="1878859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0.0312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0.1875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0.5000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0.8125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0.9688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550006"/>
                  </p:ext>
                </p:extLst>
              </p:nvPr>
            </p:nvGraphicFramePr>
            <p:xfrm>
              <a:off x="632797" y="3429000"/>
              <a:ext cx="1878859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/>
                    <a:gridCol w="153583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54" t="-1639" r="-447368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925" t="-1639" r="-791" b="-5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0.0312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0.1875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2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0.5000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3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0.8125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4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0.9688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539552" y="1772816"/>
            <a:ext cx="216024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Coin thrown 5 times. Trying to establish if biased towards heads.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0789" y="5877272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region: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9" y="5877272"/>
                <a:ext cx="2016224" cy="646331"/>
              </a:xfrm>
              <a:prstGeom prst="rect">
                <a:avLst/>
              </a:prstGeom>
              <a:blipFill>
                <a:blip r:embed="rId4"/>
                <a:stretch>
                  <a:fillRect l="-2719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3005733" y="3342477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305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1763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499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0.0547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6699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9931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2030720"/>
                  </p:ext>
                </p:extLst>
              </p:nvPr>
            </p:nvGraphicFramePr>
            <p:xfrm>
              <a:off x="3005733" y="3342477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/>
                    <a:gridCol w="1535832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786" t="-2000" r="-455357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2530" t="-2000" r="-791" b="-7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0.0010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0.0107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0.0547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0.9453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0.9893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0.9990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2915816" y="1772816"/>
            <a:ext cx="216024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Coin thrown 10 times. Trying to establish if biased towards heads.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87824" y="5895961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region: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895961"/>
                <a:ext cx="2016224" cy="646331"/>
              </a:xfrm>
              <a:prstGeom prst="rect">
                <a:avLst/>
              </a:prstGeom>
              <a:blipFill>
                <a:blip r:embed="rId6"/>
                <a:stretch>
                  <a:fillRect l="-2417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162" y="3069381"/>
                <a:ext cx="218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62" y="3069381"/>
                <a:ext cx="218147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54425" y="2973145"/>
                <a:ext cx="218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425" y="2973145"/>
                <a:ext cx="218147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/>
            </p:nvGraphicFramePr>
            <p:xfrm>
              <a:off x="5526013" y="3323685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305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1763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499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0.0547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6699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9931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2030720"/>
                  </p:ext>
                </p:extLst>
              </p:nvPr>
            </p:nvGraphicFramePr>
            <p:xfrm>
              <a:off x="5526013" y="3323685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/>
                    <a:gridCol w="1535832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786" t="-2000" r="-455357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2530" t="-2000" r="-791" b="-7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0.0010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0.0107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0.0547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0.9453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0.9893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0.9990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5436096" y="1754024"/>
            <a:ext cx="216024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Coin thrown 10 times. Trying to establish if biased towards tails.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08104" y="5877169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region: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877169"/>
                <a:ext cx="2016224" cy="646331"/>
              </a:xfrm>
              <a:prstGeom prst="rect">
                <a:avLst/>
              </a:prstGeom>
              <a:blipFill>
                <a:blip r:embed="rId10"/>
                <a:stretch>
                  <a:fillRect l="-2727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4705" y="2954353"/>
                <a:ext cx="218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05" y="2954353"/>
                <a:ext cx="21814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44044" y="3618102"/>
            <a:ext cx="1296144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At the </a:t>
            </a:r>
            <a:r>
              <a:rPr lang="en-GB" sz="1400" u="sng" dirty="0"/>
              <a:t>negative tail</a:t>
            </a:r>
            <a:r>
              <a:rPr lang="en-GB" sz="1400" dirty="0"/>
              <a:t>, we just use the first value that goes under the significance level.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4803" y="6200334"/>
            <a:ext cx="1902210" cy="451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67051" y="6200334"/>
            <a:ext cx="1916228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26013" y="6200334"/>
            <a:ext cx="1859643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4044" y="1762366"/>
            <a:ext cx="1296144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Reminder</a:t>
            </a:r>
            <a:r>
              <a:rPr lang="en-GB" sz="1400" dirty="0"/>
              <a:t>: At the </a:t>
            </a:r>
            <a:r>
              <a:rPr lang="en-GB" sz="1400" u="sng" dirty="0"/>
              <a:t>positive tail</a:t>
            </a:r>
            <a:r>
              <a:rPr lang="en-GB" sz="1400" dirty="0"/>
              <a:t>, use the value </a:t>
            </a:r>
            <a:r>
              <a:rPr lang="en-GB" sz="1400" u="sng" dirty="0"/>
              <a:t>AFTER</a:t>
            </a:r>
            <a:r>
              <a:rPr lang="en-GB" sz="1400" dirty="0"/>
              <a:t> the first that exceeds 95% (100 - 5).</a:t>
            </a:r>
          </a:p>
        </p:txBody>
      </p:sp>
    </p:spTree>
    <p:extLst>
      <p:ext uri="{BB962C8B-B14F-4D97-AF65-F5344CB8AC3E}">
        <p14:creationId xmlns:p14="http://schemas.microsoft.com/office/powerpoint/2010/main" val="16032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Actual Significance Level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  <a:blipFill>
                <a:blip r:embed="rId2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43284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43284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2000" r="-165584" b="-9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265" t="-2000" r="-791" b="-9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</a:t>
                </a:r>
                <a:r>
                  <a:rPr lang="en-GB" dirty="0"/>
                  <a:t>, if the significance level was 5%?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blipFill>
                <a:blip r:embed="rId4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177" y="2149296"/>
                <a:ext cx="496855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earlier that the critical region was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r>
                  <a:rPr lang="en-GB" dirty="0"/>
                  <a:t>, i.e. the region in which John would reject the null hypothesis (and conclude the coin was biased).</a:t>
                </a:r>
              </a:p>
              <a:p>
                <a:endParaRPr lang="en-GB" dirty="0"/>
              </a:p>
              <a:p>
                <a:r>
                  <a:rPr lang="en-GB" dirty="0"/>
                  <a:t>We ensured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≥7)</m:t>
                    </m:r>
                  </m:oMath>
                </a14:m>
                <a:r>
                  <a:rPr lang="en-GB" dirty="0"/>
                  <a:t> was less than the significance level of 5%.</a:t>
                </a:r>
              </a:p>
              <a:p>
                <a:r>
                  <a:rPr lang="en-GB" dirty="0"/>
                  <a:t>But what actually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≥7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𝟎𝟑𝟓𝟐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This is known as the actual significance level, i.e. the probability that we’re in the critical region. We expected this to be less than, but close to, 5%.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7" y="2149296"/>
                <a:ext cx="4968552" cy="3693319"/>
              </a:xfrm>
              <a:prstGeom prst="rect">
                <a:avLst/>
              </a:prstGeom>
              <a:blipFill>
                <a:blip r:embed="rId5"/>
                <a:stretch>
                  <a:fillRect l="-982" t="-992" r="-245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9552" y="6076254"/>
            <a:ext cx="475252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actual significance level</a:t>
            </a:r>
            <a:r>
              <a:rPr lang="en-GB" dirty="0"/>
              <a:t> is the actual probability of being in the critical region.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6012" y="4275841"/>
            <a:ext cx="2556028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7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Two-tailed test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3536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Suppose I threw a coin 8 times and was now interested in how may heads would suggest it was a </a:t>
            </a:r>
            <a:r>
              <a:rPr lang="en-GB" b="1" dirty="0"/>
              <a:t>biased coin</a:t>
            </a:r>
            <a:r>
              <a:rPr lang="en-GB" dirty="0"/>
              <a:t> (i.e. either way!). How do we work out the critical values now, with 5% significance?</a:t>
            </a:r>
          </a:p>
          <a:p>
            <a:endParaRPr lang="en-GB" dirty="0"/>
          </a:p>
          <a:p>
            <a:r>
              <a:rPr lang="en-GB" b="1" dirty="0"/>
              <a:t>We split the 5% so there’s 2.5% at either tail, then proceed as normal: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860032" y="1171793"/>
            <a:ext cx="3512186" cy="2318102"/>
            <a:chOff x="4425351" y="4514721"/>
            <a:chExt cx="3512186" cy="231810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830176" y="6241148"/>
              <a:ext cx="3045243" cy="17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830176" y="4514721"/>
              <a:ext cx="0" cy="17281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622264" y="6494269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Num heads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08517" y="6250027"/>
              <a:ext cx="3229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     0    1    2    3    4    5    6    7    8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118208" y="6098897"/>
              <a:ext cx="0" cy="14225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430960" y="5880621"/>
              <a:ext cx="9188" cy="36052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758620" y="5575821"/>
              <a:ext cx="3467" cy="6582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084027" y="5103381"/>
              <a:ext cx="9873" cy="11306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415840" y="4806201"/>
              <a:ext cx="13340" cy="141790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751120" y="5080521"/>
              <a:ext cx="5720" cy="11382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092120" y="5621541"/>
              <a:ext cx="392" cy="62008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7404871" y="5880621"/>
              <a:ext cx="9188" cy="360528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710496" y="6076511"/>
              <a:ext cx="0" cy="14225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rot="16200000">
                  <a:off x="3823156" y="5188924"/>
                  <a:ext cx="15121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Prob under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23156" y="5188924"/>
                  <a:ext cx="1512168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000" r="-20000" b="-12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Left Brace 20"/>
          <p:cNvSpPr/>
          <p:nvPr/>
        </p:nvSpPr>
        <p:spPr>
          <a:xfrm rot="5400000">
            <a:off x="7992621" y="938840"/>
            <a:ext cx="265701" cy="493492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295252" y="77533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Critical region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0516" y="773969"/>
            <a:ext cx="125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Critical region</a:t>
            </a:r>
          </a:p>
        </p:txBody>
      </p:sp>
      <p:sp>
        <p:nvSpPr>
          <p:cNvPr id="24" name="Left Brace 23"/>
          <p:cNvSpPr/>
          <p:nvPr/>
        </p:nvSpPr>
        <p:spPr>
          <a:xfrm rot="5400000">
            <a:off x="5490545" y="981960"/>
            <a:ext cx="180375" cy="406759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Brace 24"/>
          <p:cNvSpPr/>
          <p:nvPr/>
        </p:nvSpPr>
        <p:spPr>
          <a:xfrm rot="5400000">
            <a:off x="6609713" y="375881"/>
            <a:ext cx="156332" cy="1616148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65641" y="75244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Acceptance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52864" y="364549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64" y="3645498"/>
                <a:ext cx="2468905" cy="646331"/>
              </a:xfrm>
              <a:prstGeom prst="rect">
                <a:avLst/>
              </a:prstGeom>
              <a:blipFill>
                <a:blip r:embed="rId8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892092"/>
                  </p:ext>
                </p:extLst>
              </p:nvPr>
            </p:nvGraphicFramePr>
            <p:xfrm>
              <a:off x="5949833" y="4290980"/>
              <a:ext cx="2471936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892092"/>
                  </p:ext>
                </p:extLst>
              </p:nvPr>
            </p:nvGraphicFramePr>
            <p:xfrm>
              <a:off x="5949833" y="4290980"/>
              <a:ext cx="2471936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299" t="-2000" r="-164935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1905" t="-2000" r="-794" b="-7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9552" y="3954514"/>
                <a:ext cx="4186337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region at positive tail:</a:t>
                </a:r>
              </a:p>
              <a:p>
                <a:r>
                  <a:rPr lang="en-GB" b="1" dirty="0"/>
                  <a:t>Look at closest value above 0.975 (then go one above):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dirty="0"/>
                  <a:t>Critical region at negative tail:</a:t>
                </a:r>
              </a:p>
              <a:p>
                <a:r>
                  <a:rPr lang="en-GB" b="1" dirty="0"/>
                  <a:t>Look at closest value below 0.025.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54514"/>
                <a:ext cx="4186337" cy="23083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42010" y="2755969"/>
            <a:ext cx="3786015" cy="819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1560" y="4290980"/>
            <a:ext cx="4008956" cy="938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1560" y="5667153"/>
            <a:ext cx="4008956" cy="528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60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554" y="836712"/>
                <a:ext cx="8362910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has binomial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 A single observation is used to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GB" dirty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≠0.25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Using the 2% level of significance, find the critical region of this test. The probability in each tail should be as close as possible to 0.01.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Write down the actual significance level of the test.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54" y="836712"/>
                <a:ext cx="8362910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59208" y="2711510"/>
                <a:ext cx="2436224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08" y="2711510"/>
                <a:ext cx="2436224" cy="646331"/>
              </a:xfrm>
              <a:prstGeom prst="rect">
                <a:avLst/>
              </a:prstGeom>
              <a:blipFill>
                <a:blip r:embed="rId3"/>
                <a:stretch>
                  <a:fillRect l="-1485" t="-3636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839409"/>
                  </p:ext>
                </p:extLst>
              </p:nvPr>
            </p:nvGraphicFramePr>
            <p:xfrm>
              <a:off x="6156176" y="3356992"/>
              <a:ext cx="2439215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37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55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0.0433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689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839409"/>
                  </p:ext>
                </p:extLst>
              </p:nvPr>
            </p:nvGraphicFramePr>
            <p:xfrm>
              <a:off x="6156176" y="3356992"/>
              <a:ext cx="2439215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37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55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2000" r="-165789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200" t="-2000" r="-800" b="-8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0.0433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6898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26852" y="2457510"/>
                <a:ext cx="449575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+mj-lt"/>
                  </a:rPr>
                  <a:t>(Half of 0.02 is 0.01)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=0.0047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≥17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≤16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=0.0116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17≤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≤40</m:t>
                      </m:r>
                    </m:oMath>
                  </m:oMathPara>
                </a14:m>
                <a:br>
                  <a:rPr lang="en-GB" b="0" dirty="0"/>
                </a:br>
                <a:endParaRPr lang="en-GB" dirty="0"/>
              </a:p>
              <a:p>
                <a:r>
                  <a:rPr lang="en-GB" dirty="0"/>
                  <a:t>Critical region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17≤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0.0047+0.0116=0.0163=1.63%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52" y="2457510"/>
                <a:ext cx="4495756" cy="2585323"/>
              </a:xfrm>
              <a:prstGeom prst="rect">
                <a:avLst/>
              </a:prstGeom>
              <a:blipFill>
                <a:blip r:embed="rId5"/>
                <a:stretch>
                  <a:fillRect l="-1084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96050" y="1844824"/>
            <a:ext cx="239643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This means you find the closest to 0.01 (even if slightly above) rather than the closest under 0.01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5580114" y="1844824"/>
            <a:ext cx="915936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8562" y="2408069"/>
            <a:ext cx="288032" cy="32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719" y="4666769"/>
            <a:ext cx="288032" cy="32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031" y="4654268"/>
            <a:ext cx="5546504" cy="7748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631621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Warning: Textbook has several typos in this example.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9600" y="2421997"/>
            <a:ext cx="288393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To ensure all method marks always show the probability of being in the critical region (even if you don’t subsequently need the value!)</a:t>
            </a: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2679700" y="2819400"/>
            <a:ext cx="469900" cy="7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20209" y="3533664"/>
                <a:ext cx="1103956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Note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can’t go below 0 or exceed 40.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209" y="3533664"/>
                <a:ext cx="1103956" cy="954107"/>
              </a:xfrm>
              <a:prstGeom prst="rect">
                <a:avLst/>
              </a:prstGeom>
              <a:blipFill>
                <a:blip r:embed="rId6"/>
                <a:stretch>
                  <a:fillRect l="-541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2324100" y="3365500"/>
            <a:ext cx="2590800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0608" y="2410885"/>
            <a:ext cx="5552785" cy="2097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05499" y="1149896"/>
                <a:ext cx="3163763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1200" dirty="0"/>
                  <a:t> indicates bias either way, i.e. two-tailed.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99" y="1149896"/>
                <a:ext cx="3163763" cy="276999"/>
              </a:xfrm>
              <a:prstGeom prst="rect">
                <a:avLst/>
              </a:prstGeom>
              <a:blipFill>
                <a:blip r:embed="rId7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5229225" y="1276350"/>
            <a:ext cx="676275" cy="4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217185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Applied Year 1/AS</a:t>
            </a:r>
          </a:p>
          <a:p>
            <a:r>
              <a:rPr lang="en-GB" sz="2400" dirty="0"/>
              <a:t>Pages 103-105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25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Doing a full one-tailed hypothesis test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93879" y="67574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We’ve done various bits of a hypothesis test, and haven’t actually properly conducted one yet. Let’s do an example!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360128"/>
            <a:ext cx="835292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John tosses a coin 8 times and it comes up heads 6 times. He claims the coin is </a:t>
            </a:r>
            <a:r>
              <a:rPr lang="en-GB" sz="1600" b="1" dirty="0"/>
              <a:t>biased towards heads</a:t>
            </a:r>
            <a:r>
              <a:rPr lang="en-GB" sz="1600" dirty="0"/>
              <a:t>. With a significance level of 5%, test his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  <a:blipFill>
                <a:blip r:embed="rId2"/>
                <a:stretch>
                  <a:fillRect l="-1467" t="-3636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982829"/>
                  </p:ext>
                </p:extLst>
              </p:nvPr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982829"/>
                  </p:ext>
                </p:extLst>
              </p:nvPr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2000" r="-164935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508" t="-2000" r="-794" b="-8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number of heads.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probability of heads.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blipFill>
                <a:blip r:embed="rId4"/>
                <a:stretch>
                  <a:fillRect t="-1736" b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348" y="4139331"/>
                <a:ext cx="33099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true,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8,0.5</m:t>
                        </m:r>
                      </m:e>
                    </m:d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≥6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=1−0.8555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=0.1445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14.45% &gt; 5%, so 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Coin is not biased.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48" y="4139331"/>
                <a:ext cx="3309948" cy="2308324"/>
              </a:xfrm>
              <a:prstGeom prst="rect">
                <a:avLst/>
              </a:prstGeom>
              <a:blipFill>
                <a:blip r:embed="rId5"/>
                <a:stretch>
                  <a:fillRect l="-1657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1: </a:t>
                </a:r>
                <a:r>
                  <a:rPr lang="en-GB" sz="1400" dirty="0"/>
                  <a:t>Define test statistic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(stating its distribution), and the parameter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  <a:blipFill>
                <a:blip r:embed="rId6"/>
                <a:stretch>
                  <a:fillRect l="-27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79912" y="3156551"/>
            <a:ext cx="208823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2: </a:t>
            </a:r>
            <a:r>
              <a:rPr lang="en-GB" sz="1400" dirty="0"/>
              <a:t>Write null and alternative hypotheses.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4146" y="4006008"/>
            <a:ext cx="2088232" cy="15388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3: </a:t>
            </a:r>
            <a:r>
              <a:rPr lang="en-GB" sz="1400" dirty="0"/>
              <a:t>Determine probability of observed test statistic (or ‘more extreme’), assuming null hypothesis. </a:t>
            </a:r>
          </a:p>
          <a:p>
            <a:r>
              <a:rPr lang="en-GB" sz="1100" dirty="0"/>
              <a:t>i.e. Determine probability we’d see this outcome just by chance.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4: </a:t>
                </a:r>
                <a:r>
                  <a:rPr lang="en-GB" sz="1400" dirty="0"/>
                  <a:t>Two-part conclusion:</a:t>
                </a:r>
              </a:p>
              <a:p>
                <a:r>
                  <a:rPr lang="en-GB" sz="1400" dirty="0"/>
                  <a:t>1. Do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or not?</a:t>
                </a:r>
              </a:p>
              <a:p>
                <a:r>
                  <a:rPr lang="en-GB" sz="1400" dirty="0"/>
                  <a:t>2. Put </a:t>
                </a:r>
                <a:r>
                  <a:rPr lang="en-GB" sz="1400" u="sng" dirty="0"/>
                  <a:t>in context of original problem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  <a:blipFill>
                <a:blip r:embed="rId7"/>
                <a:stretch>
                  <a:fillRect l="-288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3347864" y="2614306"/>
            <a:ext cx="336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38623" y="3418161"/>
            <a:ext cx="441290" cy="11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668233" y="4667693"/>
            <a:ext cx="202532" cy="34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615070" y="5752214"/>
            <a:ext cx="213165" cy="117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6801" y="2227317"/>
            <a:ext cx="2557906" cy="9411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6801" y="3308534"/>
            <a:ext cx="2557906" cy="7084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6111" y="4158178"/>
            <a:ext cx="3058326" cy="1158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6111" y="5473307"/>
            <a:ext cx="3058326" cy="1158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9" name="Straight Arrow Connector 18"/>
          <p:cNvCxnSpPr>
            <a:stCxn id="5" idx="1"/>
          </p:cNvCxnSpPr>
          <p:nvPr/>
        </p:nvCxnSpPr>
        <p:spPr>
          <a:xfrm flipH="1" flipV="1">
            <a:off x="5834743" y="5254171"/>
            <a:ext cx="320305" cy="1162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55048" y="6093859"/>
                <a:ext cx="2771237" cy="64633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NEW TO A LEVEL 2017: </a:t>
                </a:r>
                <a:r>
                  <a:rPr lang="en-GB" sz="1200" dirty="0"/>
                  <a:t>The probability of ‘the observed value or more extreme’ is known as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200" dirty="0"/>
                  <a:t>-value.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048" y="6093859"/>
                <a:ext cx="2771237" cy="646331"/>
              </a:xfrm>
              <a:prstGeom prst="rect">
                <a:avLst/>
              </a:prstGeom>
              <a:blipFill>
                <a:blip r:embed="rId8"/>
                <a:stretch>
                  <a:fillRect r="-218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2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Alternative method using critical regions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93879" y="675747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also find the critical region and see if the test statistic lies within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360128"/>
            <a:ext cx="835292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John tosses a coin 8 times and it comes up heads 6 times. He claims the coin is </a:t>
            </a:r>
            <a:r>
              <a:rPr lang="en-GB" sz="1600" b="1" dirty="0"/>
              <a:t>biased towards heads</a:t>
            </a:r>
            <a:r>
              <a:rPr lang="en-GB" sz="1600" dirty="0"/>
              <a:t>. With a significance level of 5%, test his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  <a:blipFill>
                <a:blip r:embed="rId2"/>
                <a:stretch>
                  <a:fillRect l="-1467" t="-3636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2000" r="-164935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508" t="-2000" r="-794" b="-8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number of heads.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probability of heads.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blipFill>
                <a:blip r:embed="rId4"/>
                <a:stretch>
                  <a:fillRect t="-1736" b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8343" y="4139331"/>
                <a:ext cx="356495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≥7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=1−0.9648=0.0352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Critical region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6 is not in critical region, so do not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Coin is not biased.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39331"/>
                <a:ext cx="3564953" cy="1754326"/>
              </a:xfrm>
              <a:prstGeom prst="rect">
                <a:avLst/>
              </a:prstGeom>
              <a:blipFill>
                <a:blip r:embed="rId5"/>
                <a:stretch>
                  <a:fillRect l="-1368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1: </a:t>
                </a:r>
                <a:r>
                  <a:rPr lang="en-GB" sz="1400" dirty="0"/>
                  <a:t>Define test statistic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(stating its distribution), and the parameter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  <a:blipFill>
                <a:blip r:embed="rId6"/>
                <a:stretch>
                  <a:fillRect l="-27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79912" y="3156551"/>
            <a:ext cx="208823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2: </a:t>
            </a:r>
            <a:r>
              <a:rPr lang="en-GB" sz="1400" dirty="0"/>
              <a:t>Write null and alternative hypotheses.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1959" y="4615609"/>
            <a:ext cx="1709533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3 (Alternative): </a:t>
            </a:r>
            <a:r>
              <a:rPr lang="en-GB" sz="1400" dirty="0"/>
              <a:t>Determine critical region.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4: </a:t>
                </a:r>
                <a:r>
                  <a:rPr lang="en-GB" sz="1400" dirty="0"/>
                  <a:t>Two-part conclusion:</a:t>
                </a:r>
              </a:p>
              <a:p>
                <a:r>
                  <a:rPr lang="en-GB" sz="1400" dirty="0"/>
                  <a:t>1. Do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or not?</a:t>
                </a:r>
              </a:p>
              <a:p>
                <a:r>
                  <a:rPr lang="en-GB" sz="1400" dirty="0"/>
                  <a:t>2. Put </a:t>
                </a:r>
                <a:r>
                  <a:rPr lang="en-GB" sz="1400" u="sng" dirty="0"/>
                  <a:t>in context of original problem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  <a:blipFill>
                <a:blip r:embed="rId7"/>
                <a:stretch>
                  <a:fillRect l="-288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3347864" y="2614306"/>
            <a:ext cx="336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38623" y="3418161"/>
            <a:ext cx="441290" cy="11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837215" y="4795157"/>
            <a:ext cx="382360" cy="148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624595" y="6104639"/>
            <a:ext cx="213165" cy="117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8590" y="4139332"/>
            <a:ext cx="3365123" cy="6648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0535" y="4914210"/>
            <a:ext cx="3286094" cy="9495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7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More on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GB" sz="3200" dirty="0"/>
                    <a:t>-values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93936" y="721161"/>
            <a:ext cx="793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(Note that this is not covered in the Pearson textbook, but </a:t>
            </a:r>
            <a:r>
              <a:rPr lang="en-GB" b="1" dirty="0"/>
              <a:t>is</a:t>
            </a:r>
            <a:r>
              <a:rPr lang="en-GB" dirty="0"/>
              <a:t> in the specification)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556792"/>
                <a:ext cx="756084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Sheila wants to know if a coin is biased towards heads and throws it a large number of times, counting the number of heads.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-value is less than 0.03.</a:t>
                </a:r>
              </a:p>
              <a:p>
                <a:r>
                  <a:rPr lang="en-GB" dirty="0"/>
                  <a:t>Conduct a hypothesis test at the 5% significance level.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7560840" cy="923330"/>
              </a:xfrm>
              <a:prstGeom prst="rect">
                <a:avLst/>
              </a:prstGeom>
              <a:blipFill>
                <a:blip r:embed="rId3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79382" y="2670832"/>
                <a:ext cx="3303361" cy="1815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b="1" dirty="0"/>
                  <a:t>Froflections:</a:t>
                </a:r>
                <a:r>
                  <a:rPr lang="en-GB" sz="1600" dirty="0"/>
                  <a:t> Ordinarily we’d calculate the probability of seeing the observed number of heads ‘or more extreme’. But this has already been done for us (i.e. the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-value), so we just need to compare this against the threshold.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82" y="2670832"/>
                <a:ext cx="3303361" cy="1815882"/>
              </a:xfrm>
              <a:prstGeom prst="rect">
                <a:avLst/>
              </a:prstGeom>
              <a:blipFill>
                <a:blip r:embed="rId4"/>
                <a:stretch>
                  <a:fillRect l="-549" t="-331" r="-2015" b="-2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0653" y="2692715"/>
                <a:ext cx="388843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b="1" dirty="0">
                    <a:latin typeface="+mj-lt"/>
                  </a:rPr>
                  <a:t> be the probability of heads.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/>
                  <a:t> </a:t>
                </a:r>
                <a:br>
                  <a:rPr lang="en-GB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𝟎𝟓</m:t>
                    </m:r>
                  </m:oMath>
                </a14:m>
                <a:r>
                  <a:rPr lang="en-GB" b="1" dirty="0"/>
                  <a:t> so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/>
                  <a:t>.</a:t>
                </a:r>
              </a:p>
              <a:p>
                <a:r>
                  <a:rPr lang="en-GB" b="1" dirty="0"/>
                  <a:t>Sufficient evidence to suggest the coin is biased.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53" y="2692715"/>
                <a:ext cx="3888432" cy="2031325"/>
              </a:xfrm>
              <a:prstGeom prst="rect">
                <a:avLst/>
              </a:prstGeom>
              <a:blipFill>
                <a:blip r:embed="rId5"/>
                <a:stretch>
                  <a:fillRect l="-1254" t="-1802" r="-627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39952" y="2670832"/>
            <a:ext cx="4379282" cy="2502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98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7992888" cy="15937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standard treatment for a particular disease has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probability of success. A certain doctor has undertake research in this area and has produced a new drug which has been successful with 11 out of 20 patients. The doctor claims the new drug represents an improvement on the standard treatment.</a:t>
                </a:r>
              </a:p>
              <a:p>
                <a:r>
                  <a:rPr lang="en-GB" dirty="0"/>
                  <a:t>Test, at the 5% significance level, the claim made by the doctor.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7992888" cy="1593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8192" y="2708920"/>
                <a:ext cx="557798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number of patients for whom trial was successful.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probability of success in each patient.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>
                    <a:latin typeface="+mj-lt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b="0" dirty="0">
                    <a:latin typeface="+mj-lt"/>
                  </a:rPr>
                  <a:t> is true,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(20,0.4)</m:t>
                    </m:r>
                  </m:oMath>
                </a14:m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≥11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≤10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=0.1275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12.75% &gt; 5% so not enough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New drug is no better than old one.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2" y="2708920"/>
                <a:ext cx="5577983" cy="3416320"/>
              </a:xfrm>
              <a:prstGeom prst="rect">
                <a:avLst/>
              </a:prstGeom>
              <a:blipFill>
                <a:blip r:embed="rId3"/>
                <a:stretch>
                  <a:fillRect l="-984" t="-891" b="-1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octor, doctors, health, hospital, medical, medicin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33" y="1646624"/>
            <a:ext cx="972765" cy="97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84167" y="2762645"/>
                <a:ext cx="22322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1: </a:t>
                </a:r>
                <a:r>
                  <a:rPr lang="en-GB" sz="1400" dirty="0"/>
                  <a:t>Define test statistic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(stating its distribution), and the parameter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2762645"/>
                <a:ext cx="2232248" cy="738664"/>
              </a:xfrm>
              <a:prstGeom prst="rect">
                <a:avLst/>
              </a:prstGeom>
              <a:blipFill>
                <a:blip r:embed="rId5"/>
                <a:stretch>
                  <a:fillRect l="-27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32646" y="3851755"/>
            <a:ext cx="208823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2: </a:t>
            </a:r>
            <a:r>
              <a:rPr lang="en-GB" sz="1400" dirty="0"/>
              <a:t>Write null and alternative hypotheses.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506" y="4526832"/>
            <a:ext cx="2868981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3: </a:t>
            </a:r>
            <a:r>
              <a:rPr lang="en-GB" sz="1400" dirty="0"/>
              <a:t>Determine probability of observed test statistic (or ‘more extreme’), assuming null hypothesis.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5506" y="5391912"/>
                <a:ext cx="208823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4: </a:t>
                </a:r>
                <a:r>
                  <a:rPr lang="en-GB" sz="1400" dirty="0"/>
                  <a:t>Two-part conclusion:</a:t>
                </a:r>
              </a:p>
              <a:p>
                <a:r>
                  <a:rPr lang="en-GB" sz="1400" dirty="0"/>
                  <a:t>1. Do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or not?</a:t>
                </a:r>
              </a:p>
              <a:p>
                <a:r>
                  <a:rPr lang="en-GB" sz="1400" dirty="0"/>
                  <a:t>2. Put </a:t>
                </a:r>
                <a:r>
                  <a:rPr lang="en-GB" sz="1400" u="sng" dirty="0"/>
                  <a:t>in context of original problem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06" y="5391912"/>
                <a:ext cx="2088232" cy="1169551"/>
              </a:xfrm>
              <a:prstGeom prst="rect">
                <a:avLst/>
              </a:prstGeom>
              <a:blipFill>
                <a:blip r:embed="rId6"/>
                <a:stretch>
                  <a:fillRect l="-289" b="-3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85596" y="2677952"/>
            <a:ext cx="5210539" cy="8950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192" y="3785414"/>
            <a:ext cx="2114196" cy="709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192" y="4600756"/>
            <a:ext cx="4137824" cy="709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192" y="5443979"/>
            <a:ext cx="5073928" cy="709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99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39552" y="1175489"/>
            <a:ext cx="6857782" cy="185589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student takes a multiple choice test. The test is made up of 10 questions each with 5 possible answers. The student gets 4 questions correct. Her teacher claims she was guessing the answers. Using a one tailed test, at the 5% level of significance, test whether or not there is evidence to reject the teacher’s claim.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your hypotheses clearly.				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83671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S2 Jan 2011 Q2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7992888" cy="25071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39552" y="3403303"/>
            <a:ext cx="3600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08376" y="3142046"/>
                <a:ext cx="2581402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Note the mark for stating distribution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200" dirty="0"/>
                  <a:t> under null hypothesis.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376" y="3142046"/>
                <a:ext cx="2581402" cy="461665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846849" y="3370159"/>
            <a:ext cx="661527" cy="29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26969" y="5301208"/>
            <a:ext cx="1944216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Note two-mark conclusion.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177612" y="5098103"/>
            <a:ext cx="649358" cy="31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0444" y="3118249"/>
            <a:ext cx="8360028" cy="3047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64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Applied Year 1/AS</a:t>
            </a:r>
          </a:p>
          <a:p>
            <a:r>
              <a:rPr lang="en-GB" sz="2400" dirty="0"/>
              <a:t>Pages 106-107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05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Two-Tailed Tests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73832" y="1431911"/>
            <a:ext cx="8158608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Over a long period of time it has been found that in Enrico’s restaurant the ratio of non-veg to veg meals is 2 to 1. In Manuel’s restaurant in a random sample of 10 people ordering meals, 1 ordered a vegetarian meal. Using a 5% level of significance, test whether or not the proportion of people eating veg meals in Manuel’s restaurant is different to that in Enrico’s restaurant.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2303" y="2811873"/>
                <a:ext cx="6984776" cy="3366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Proportion eating veg meals at Enrico’s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b="1" dirty="0"/>
              </a:p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b="1" dirty="0"/>
                  <a:t> be the proportion of people at Manuel’s that order veg.</a:t>
                </a:r>
              </a:p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b="1" dirty="0"/>
                  <a:t> be number of people eating veg meals.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/>
                  <a:t> true then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𝟎𝟐𝟓</m:t>
                    </m:r>
                  </m:oMath>
                </a14:m>
                <a:r>
                  <a:rPr lang="en-GB" b="1" dirty="0"/>
                  <a:t> therefore 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/>
                  <a:t>.</a:t>
                </a:r>
              </a:p>
              <a:p>
                <a:r>
                  <a:rPr lang="en-GB" b="1" dirty="0"/>
                  <a:t>There is no evidence that proportion of veg meals at Manuel’s restaurant is different to Enrico’s.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3" y="2811873"/>
                <a:ext cx="6984776" cy="3366371"/>
              </a:xfrm>
              <a:prstGeom prst="rect">
                <a:avLst/>
              </a:prstGeom>
              <a:blipFill>
                <a:blip r:embed="rId2"/>
                <a:stretch>
                  <a:fillRect l="-786" b="-1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04248" y="4797152"/>
            <a:ext cx="172819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Half significance as 2 tailed.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44208" y="4939427"/>
            <a:ext cx="360040" cy="27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5624374"/>
            <a:ext cx="172819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Conclusion and what it means in context.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6228184" y="5905148"/>
            <a:ext cx="576064" cy="18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3832" y="2600831"/>
            <a:ext cx="8158608" cy="40081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893" y="63711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have already seen that if we’re interest in bias ‘either way’, we have two tails, and therefore have to split the critical region by </a:t>
            </a:r>
            <a:r>
              <a:rPr lang="en-GB" sz="1600" b="1" dirty="0"/>
              <a:t>halving the significance level at each end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7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6667500" cy="2133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3713" y="67202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S2 Jan 2006 Q7a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79" y="3298269"/>
            <a:ext cx="7362314" cy="3502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94557" y="3275228"/>
            <a:ext cx="6705835" cy="2610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4557" y="5885477"/>
            <a:ext cx="6705835" cy="8991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37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Applied Year 1/AS</a:t>
            </a:r>
          </a:p>
          <a:p>
            <a:r>
              <a:rPr lang="en-GB" sz="2400" dirty="0"/>
              <a:t>Pages 108-109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6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5644" y="1040284"/>
            <a:ext cx="8181156" cy="2448272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89684" y="1112473"/>
            <a:ext cx="2564595" cy="677108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Experimental</a:t>
            </a:r>
          </a:p>
          <a:p>
            <a:r>
              <a:rPr lang="en-GB" sz="1400" dirty="0"/>
              <a:t>i.e. Dealing with collected data.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2428" y="3757030"/>
            <a:ext cx="8274372" cy="278347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82550" y="3785010"/>
            <a:ext cx="7278750" cy="89255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</a:t>
            </a:r>
          </a:p>
          <a:p>
            <a:r>
              <a:rPr lang="en-GB" sz="1400" dirty="0"/>
              <a:t>Deal with probabilities and modelling to make inferences about what we ‘expect’ to see or make predictions, often using this to reason about/contrast with experimentally collected data.</a:t>
            </a:r>
          </a:p>
        </p:txBody>
      </p:sp>
      <p:sp>
        <p:nvSpPr>
          <p:cNvPr id="22" name="Arrow: Up-Down 21"/>
          <p:cNvSpPr/>
          <p:nvPr/>
        </p:nvSpPr>
        <p:spPr>
          <a:xfrm>
            <a:off x="3679982" y="3441699"/>
            <a:ext cx="409418" cy="585465"/>
          </a:xfrm>
          <a:prstGeom prst="upDownArrow">
            <a:avLst>
              <a:gd name="adj1" fmla="val 50000"/>
              <a:gd name="adj2" fmla="val 333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09092" y="1964356"/>
            <a:ext cx="23168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Chp1</a:t>
            </a:r>
            <a:r>
              <a:rPr lang="en-GB" dirty="0"/>
              <a:t>: Data Collection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9092" y="2336428"/>
            <a:ext cx="2307885" cy="7386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Methods of sampling, types of data, and populations vs samples.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10572" y="1292728"/>
            <a:ext cx="230425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Chp2</a:t>
            </a:r>
            <a:r>
              <a:rPr lang="en-GB" dirty="0"/>
              <a:t>: Measures of Location/Spread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10572" y="1939059"/>
            <a:ext cx="2304256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Statistics used to summarise data, including mean, standard deviation, quartiles, percentiles. Use of linear interpolation for estimating medians/quartiles.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44635" y="1318025"/>
            <a:ext cx="230425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Chp3</a:t>
            </a:r>
            <a:r>
              <a:rPr lang="en-GB" dirty="0"/>
              <a:t>: Representation of 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44635" y="1964356"/>
            <a:ext cx="2304256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Producing and interpreting visual representations of data, including box plots and histograms.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4048" y="4796050"/>
            <a:ext cx="20618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Chp5</a:t>
            </a:r>
            <a:r>
              <a:rPr lang="en-GB" dirty="0"/>
              <a:t>: Probability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4048" y="5160861"/>
            <a:ext cx="2061876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Venn Diagrams, mutually exclusive + independent events, tree diagrams.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25924" y="2552452"/>
            <a:ext cx="4846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23775" y="2529478"/>
            <a:ext cx="3208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19457" y="4796050"/>
            <a:ext cx="24914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Chp6</a:t>
            </a:r>
            <a:r>
              <a:rPr lang="en-GB" dirty="0"/>
              <a:t>: Statistical Distributions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19457" y="5438935"/>
            <a:ext cx="2497782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Common distributions used to easily find probabilities under certain modelling conditions, e.g. binomial distribution.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64126" y="4802149"/>
            <a:ext cx="248520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Chp7</a:t>
            </a:r>
            <a:r>
              <a:rPr lang="en-GB" dirty="0"/>
              <a:t>: Hypothesis Testing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57838" y="5445034"/>
            <a:ext cx="2491494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Determining how likely observed data would have happened ‘by chance’, and making subsequent deductions.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4208" y="3018688"/>
            <a:ext cx="2404479" cy="369332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accent6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Chp4</a:t>
            </a:r>
            <a:r>
              <a:rPr lang="en-GB" dirty="0"/>
              <a:t>: Correlation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44208" y="3395702"/>
            <a:ext cx="2404479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Measuring how related two variables are, and using linear regression to predict values.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8323" y="4586764"/>
            <a:ext cx="553102" cy="66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6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8438 -0.03912 L 0.13941 -0.01713 L 0.21736 -0.03449 L 0.24827 -0.0125 L 0.3033 -0.0419 C 0.30972 -0.03634 0.29584 -0.01412 0.30261 -0.008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1814286"/>
            <a:ext cx="9115618" cy="4946358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651000" y="894098"/>
            <a:ext cx="706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 throw a coin 10 times. For what numbers of heads might you conclude that the coin is biased towards heads? Why?</a:t>
            </a:r>
          </a:p>
        </p:txBody>
      </p:sp>
      <p:pic>
        <p:nvPicPr>
          <p:cNvPr id="1026" name="Picture 2" descr="Image result for pound 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6" y="731721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959272" y="3395216"/>
            <a:ext cx="0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7052" y="5927900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0407" y="5929056"/>
            <a:ext cx="350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0   1    2   3   4    5   6   7   8    9   10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Number of heads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721248" y="4089476"/>
            <a:ext cx="0" cy="183842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09280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33216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97312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45184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5344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857152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73376" y="5673652"/>
            <a:ext cx="0" cy="2542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569120" y="5673652"/>
            <a:ext cx="0" cy="25424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61408" y="5817668"/>
            <a:ext cx="0" cy="1102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77392" y="5817668"/>
            <a:ext cx="0" cy="11023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711509" y="4550675"/>
            <a:ext cx="697812" cy="1823171"/>
          </a:xfrm>
          <a:custGeom>
            <a:avLst/>
            <a:gdLst>
              <a:gd name="connsiteX0" fmla="*/ 174691 w 697812"/>
              <a:gd name="connsiteY0" fmla="*/ 59425 h 1823171"/>
              <a:gd name="connsiteX1" fmla="*/ 9591 w 697812"/>
              <a:gd name="connsiteY1" fmla="*/ 923025 h 1823171"/>
              <a:gd name="connsiteX2" fmla="*/ 34991 w 697812"/>
              <a:gd name="connsiteY2" fmla="*/ 1583425 h 1823171"/>
              <a:gd name="connsiteX3" fmla="*/ 161991 w 697812"/>
              <a:gd name="connsiteY3" fmla="*/ 1773925 h 1823171"/>
              <a:gd name="connsiteX4" fmla="*/ 644591 w 697812"/>
              <a:gd name="connsiteY4" fmla="*/ 1812025 h 1823171"/>
              <a:gd name="connsiteX5" fmla="*/ 682691 w 697812"/>
              <a:gd name="connsiteY5" fmla="*/ 1608825 h 1823171"/>
              <a:gd name="connsiteX6" fmla="*/ 619191 w 697812"/>
              <a:gd name="connsiteY6" fmla="*/ 1215125 h 1823171"/>
              <a:gd name="connsiteX7" fmla="*/ 530291 w 697812"/>
              <a:gd name="connsiteY7" fmla="*/ 694425 h 1823171"/>
              <a:gd name="connsiteX8" fmla="*/ 593791 w 697812"/>
              <a:gd name="connsiteY8" fmla="*/ 199125 h 1823171"/>
              <a:gd name="connsiteX9" fmla="*/ 276291 w 697812"/>
              <a:gd name="connsiteY9" fmla="*/ 84825 h 1823171"/>
              <a:gd name="connsiteX10" fmla="*/ 174691 w 697812"/>
              <a:gd name="connsiteY10" fmla="*/ 59425 h 18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812" h="1823171">
                <a:moveTo>
                  <a:pt x="174691" y="59425"/>
                </a:moveTo>
                <a:cubicBezTo>
                  <a:pt x="130241" y="199125"/>
                  <a:pt x="32874" y="669025"/>
                  <a:pt x="9591" y="923025"/>
                </a:cubicBezTo>
                <a:cubicBezTo>
                  <a:pt x="-13692" y="1177025"/>
                  <a:pt x="9591" y="1441608"/>
                  <a:pt x="34991" y="1583425"/>
                </a:cubicBezTo>
                <a:cubicBezTo>
                  <a:pt x="60391" y="1725242"/>
                  <a:pt x="60391" y="1735825"/>
                  <a:pt x="161991" y="1773925"/>
                </a:cubicBezTo>
                <a:cubicBezTo>
                  <a:pt x="263591" y="1812025"/>
                  <a:pt x="557808" y="1839542"/>
                  <a:pt x="644591" y="1812025"/>
                </a:cubicBezTo>
                <a:cubicBezTo>
                  <a:pt x="731374" y="1784508"/>
                  <a:pt x="686924" y="1708308"/>
                  <a:pt x="682691" y="1608825"/>
                </a:cubicBezTo>
                <a:cubicBezTo>
                  <a:pt x="678458" y="1509342"/>
                  <a:pt x="644591" y="1367525"/>
                  <a:pt x="619191" y="1215125"/>
                </a:cubicBezTo>
                <a:cubicBezTo>
                  <a:pt x="593791" y="1062725"/>
                  <a:pt x="534524" y="863758"/>
                  <a:pt x="530291" y="694425"/>
                </a:cubicBezTo>
                <a:cubicBezTo>
                  <a:pt x="526058" y="525092"/>
                  <a:pt x="636124" y="300725"/>
                  <a:pt x="593791" y="199125"/>
                </a:cubicBezTo>
                <a:cubicBezTo>
                  <a:pt x="551458" y="97525"/>
                  <a:pt x="346141" y="101758"/>
                  <a:pt x="276291" y="84825"/>
                </a:cubicBezTo>
                <a:cubicBezTo>
                  <a:pt x="206441" y="67892"/>
                  <a:pt x="219141" y="-80275"/>
                  <a:pt x="174691" y="59425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2175396" y="2100365"/>
            <a:ext cx="639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Our intuition is that the further away we are from the ‘expected’ number of heads (i.e. 5 heads out of 10), the more unlikely it is.</a:t>
            </a:r>
          </a:p>
        </p:txBody>
      </p:sp>
      <p:sp>
        <p:nvSpPr>
          <p:cNvPr id="40" name="TextBox 39"/>
          <p:cNvSpPr txBox="1"/>
          <p:nvPr/>
        </p:nvSpPr>
        <p:spPr>
          <a:xfrm rot="20367428">
            <a:off x="4221423" y="4786978"/>
            <a:ext cx="211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Unlikely to happen ‘by chance’.</a:t>
            </a:r>
          </a:p>
        </p:txBody>
      </p:sp>
      <p:sp>
        <p:nvSpPr>
          <p:cNvPr id="43" name="TextBox 42"/>
          <p:cNvSpPr txBox="1"/>
          <p:nvPr/>
        </p:nvSpPr>
        <p:spPr>
          <a:xfrm rot="20880070">
            <a:off x="3031609" y="3664253"/>
            <a:ext cx="317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8 Heads still moderately likely to happen ‘by chance’.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594100" y="4495800"/>
            <a:ext cx="76200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31" grpId="0" animBg="1"/>
      <p:bldP spid="34" grpId="0"/>
      <p:bldP spid="40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Image result for pound 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6" y="731721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959272" y="3395216"/>
            <a:ext cx="0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7052" y="5927900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0407" y="5929056"/>
            <a:ext cx="350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0   1    2   3   4    5   6   7   8    9   10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Number of heads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721248" y="4089476"/>
            <a:ext cx="0" cy="183842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09280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33216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97312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45184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5344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857152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73376" y="5673652"/>
            <a:ext cx="0" cy="2542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569120" y="5673652"/>
            <a:ext cx="0" cy="25424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61408" y="5817668"/>
            <a:ext cx="0" cy="1102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77392" y="5817668"/>
            <a:ext cx="0" cy="11023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711509" y="4550675"/>
            <a:ext cx="697812" cy="1823171"/>
          </a:xfrm>
          <a:custGeom>
            <a:avLst/>
            <a:gdLst>
              <a:gd name="connsiteX0" fmla="*/ 174691 w 697812"/>
              <a:gd name="connsiteY0" fmla="*/ 59425 h 1823171"/>
              <a:gd name="connsiteX1" fmla="*/ 9591 w 697812"/>
              <a:gd name="connsiteY1" fmla="*/ 923025 h 1823171"/>
              <a:gd name="connsiteX2" fmla="*/ 34991 w 697812"/>
              <a:gd name="connsiteY2" fmla="*/ 1583425 h 1823171"/>
              <a:gd name="connsiteX3" fmla="*/ 161991 w 697812"/>
              <a:gd name="connsiteY3" fmla="*/ 1773925 h 1823171"/>
              <a:gd name="connsiteX4" fmla="*/ 644591 w 697812"/>
              <a:gd name="connsiteY4" fmla="*/ 1812025 h 1823171"/>
              <a:gd name="connsiteX5" fmla="*/ 682691 w 697812"/>
              <a:gd name="connsiteY5" fmla="*/ 1608825 h 1823171"/>
              <a:gd name="connsiteX6" fmla="*/ 619191 w 697812"/>
              <a:gd name="connsiteY6" fmla="*/ 1215125 h 1823171"/>
              <a:gd name="connsiteX7" fmla="*/ 530291 w 697812"/>
              <a:gd name="connsiteY7" fmla="*/ 694425 h 1823171"/>
              <a:gd name="connsiteX8" fmla="*/ 593791 w 697812"/>
              <a:gd name="connsiteY8" fmla="*/ 199125 h 1823171"/>
              <a:gd name="connsiteX9" fmla="*/ 276291 w 697812"/>
              <a:gd name="connsiteY9" fmla="*/ 84825 h 1823171"/>
              <a:gd name="connsiteX10" fmla="*/ 174691 w 697812"/>
              <a:gd name="connsiteY10" fmla="*/ 59425 h 18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812" h="1823171">
                <a:moveTo>
                  <a:pt x="174691" y="59425"/>
                </a:moveTo>
                <a:cubicBezTo>
                  <a:pt x="130241" y="199125"/>
                  <a:pt x="32874" y="669025"/>
                  <a:pt x="9591" y="923025"/>
                </a:cubicBezTo>
                <a:cubicBezTo>
                  <a:pt x="-13692" y="1177025"/>
                  <a:pt x="9591" y="1441608"/>
                  <a:pt x="34991" y="1583425"/>
                </a:cubicBezTo>
                <a:cubicBezTo>
                  <a:pt x="60391" y="1725242"/>
                  <a:pt x="60391" y="1735825"/>
                  <a:pt x="161991" y="1773925"/>
                </a:cubicBezTo>
                <a:cubicBezTo>
                  <a:pt x="263591" y="1812025"/>
                  <a:pt x="557808" y="1839542"/>
                  <a:pt x="644591" y="1812025"/>
                </a:cubicBezTo>
                <a:cubicBezTo>
                  <a:pt x="731374" y="1784508"/>
                  <a:pt x="686924" y="1708308"/>
                  <a:pt x="682691" y="1608825"/>
                </a:cubicBezTo>
                <a:cubicBezTo>
                  <a:pt x="678458" y="1509342"/>
                  <a:pt x="644591" y="1367525"/>
                  <a:pt x="619191" y="1215125"/>
                </a:cubicBezTo>
                <a:cubicBezTo>
                  <a:pt x="593791" y="1062725"/>
                  <a:pt x="534524" y="863758"/>
                  <a:pt x="530291" y="694425"/>
                </a:cubicBezTo>
                <a:cubicBezTo>
                  <a:pt x="526058" y="525092"/>
                  <a:pt x="636124" y="300725"/>
                  <a:pt x="593791" y="199125"/>
                </a:cubicBezTo>
                <a:cubicBezTo>
                  <a:pt x="551458" y="97525"/>
                  <a:pt x="346141" y="101758"/>
                  <a:pt x="276291" y="84825"/>
                </a:cubicBezTo>
                <a:cubicBezTo>
                  <a:pt x="206441" y="67892"/>
                  <a:pt x="219141" y="-80275"/>
                  <a:pt x="174691" y="59425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35677" y="1743566"/>
                <a:ext cx="4372333" cy="16466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Wingdings" panose="05000000000000000000" pitchFamily="2" charset="2"/>
                  </a:rPr>
                  <a:t>!</a:t>
                </a:r>
                <a:r>
                  <a:rPr lang="en-GB" sz="1400" dirty="0"/>
                  <a:t> A hypothesis is a statement made about the value of a </a:t>
                </a:r>
                <a:r>
                  <a:rPr lang="en-GB" sz="1400" b="1" dirty="0"/>
                  <a:t>population parameter</a:t>
                </a:r>
                <a:r>
                  <a:rPr lang="en-GB" sz="1400" dirty="0"/>
                  <a:t> that we wish to test by collecting evidence in the form of a sample.</a:t>
                </a:r>
              </a:p>
              <a:p>
                <a:endParaRPr lang="en-GB" sz="300" dirty="0"/>
              </a:p>
              <a:p>
                <a:pPr marL="285750" indent="-285750">
                  <a:buFont typeface="Wingdings"/>
                  <a:buChar char="!"/>
                </a:pPr>
                <a:r>
                  <a:rPr lang="en-GB" sz="1400" dirty="0">
                    <a:solidFill>
                      <a:prstClr val="white"/>
                    </a:solidFill>
                  </a:rPr>
                  <a:t>The </a:t>
                </a:r>
                <a:r>
                  <a:rPr lang="en-GB" sz="1400" b="1" dirty="0">
                    <a:solidFill>
                      <a:prstClr val="white"/>
                    </a:solidFill>
                  </a:rPr>
                  <a:t>null hypothesis</a:t>
                </a:r>
                <a:r>
                  <a:rPr lang="en-GB" sz="1400" dirty="0">
                    <a:solidFill>
                      <a:prstClr val="whit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is the default position, i.e. that nothing has changed, unless proven otherwise.</a:t>
                </a:r>
              </a:p>
              <a:p>
                <a:pPr marL="285750" indent="-285750">
                  <a:buFont typeface="Wingdings"/>
                  <a:buChar char="!"/>
                </a:pPr>
                <a:r>
                  <a:rPr lang="en-GB" sz="1400" dirty="0"/>
                  <a:t>The </a:t>
                </a:r>
                <a:r>
                  <a:rPr lang="en-GB" sz="1400" b="1" dirty="0"/>
                  <a:t>alternative hypothesis</a:t>
                </a:r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, is that there has been some change in the population parameter.</a:t>
                </a:r>
                <a:endParaRPr lang="en-GB" sz="11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77" y="1743566"/>
                <a:ext cx="4372333" cy="1646605"/>
              </a:xfrm>
              <a:prstGeom prst="rect">
                <a:avLst/>
              </a:prstGeom>
              <a:blipFill>
                <a:blip r:embed="rId5"/>
                <a:stretch>
                  <a:fillRect l="-139" r="-693" b="-2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20284" y="1717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 this context…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1414" y="2108116"/>
                <a:ext cx="27781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We’re asking “is the coin biased”. This is making a statement about the probability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 of getting Heads (i.e.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sz="1400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14" y="2108116"/>
                <a:ext cx="2778100" cy="954107"/>
              </a:xfrm>
              <a:prstGeom prst="rect">
                <a:avLst/>
              </a:prstGeom>
              <a:blipFill>
                <a:blip r:embed="rId6"/>
                <a:stretch>
                  <a:fillRect l="-658"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11414" y="3135369"/>
                <a:ext cx="2778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‘default position’ is that the coin is fair,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14" y="3135369"/>
                <a:ext cx="2778100" cy="523220"/>
              </a:xfrm>
              <a:prstGeom prst="rect">
                <a:avLst/>
              </a:prstGeom>
              <a:blipFill>
                <a:blip r:embed="rId7"/>
                <a:stretch>
                  <a:fillRect l="-658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11414" y="3749044"/>
                <a:ext cx="27781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‘alternative’ position is that the coin is biased towards heads,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 is more than 0.5.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14" y="3749044"/>
                <a:ext cx="2778100" cy="738664"/>
              </a:xfrm>
              <a:prstGeom prst="rect">
                <a:avLst/>
              </a:prstGeom>
              <a:blipFill>
                <a:blip r:embed="rId8"/>
                <a:stretch>
                  <a:fillRect l="-658" t="-1653" r="-131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5819775" y="2105025"/>
            <a:ext cx="391639" cy="4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838825" y="2771775"/>
            <a:ext cx="435331" cy="58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838825" y="3209925"/>
            <a:ext cx="412407" cy="66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278230" y="2141278"/>
            <a:ext cx="2675270" cy="9194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78230" y="3144589"/>
            <a:ext cx="2675270" cy="553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82738" y="3770887"/>
            <a:ext cx="2675270" cy="653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51000" y="894098"/>
            <a:ext cx="706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 throw a coin 10 times. For what numbers of heads might you conclude that the coin is biased towards heads? Why?</a:t>
            </a:r>
          </a:p>
        </p:txBody>
      </p:sp>
      <p:sp>
        <p:nvSpPr>
          <p:cNvPr id="24" name="Left Brace 23"/>
          <p:cNvSpPr/>
          <p:nvPr/>
        </p:nvSpPr>
        <p:spPr>
          <a:xfrm rot="5400000">
            <a:off x="2277752" y="2769267"/>
            <a:ext cx="201955" cy="24510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79426" y="3392473"/>
                <a:ext cx="4032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1"/>
                    </a:solidFill>
                  </a:rPr>
                  <a:t>For this range of outcomes we wouldn’t conclude the coin is biased, i.e. we’d “accept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accent1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26" y="3392473"/>
                <a:ext cx="4032448" cy="523220"/>
              </a:xfrm>
              <a:prstGeom prst="rect">
                <a:avLst/>
              </a:prstGeom>
              <a:blipFill>
                <a:blip r:embed="rId9"/>
                <a:stretch>
                  <a:fillRect l="-453" t="-2353" r="-120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76657" y="4600006"/>
                <a:ext cx="40324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C00000"/>
                    </a:solidFill>
                  </a:rPr>
                  <a:t>For this range of outcomes we’d conclude that this number of heads was too unlikely to happen by chance, and hence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C00000"/>
                    </a:solidFill>
                  </a:rPr>
                  <a:t> (i.e. that coin was fair) and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C00000"/>
                    </a:solidFill>
                  </a:rPr>
                  <a:t> (i.e. that coin was biased).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57" y="4600006"/>
                <a:ext cx="4032448" cy="954107"/>
              </a:xfrm>
              <a:prstGeom prst="rect">
                <a:avLst/>
              </a:prstGeom>
              <a:blipFill>
                <a:blip r:embed="rId10"/>
                <a:stretch>
                  <a:fillRect l="-453"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/>
          <p:cNvSpPr/>
          <p:nvPr/>
        </p:nvSpPr>
        <p:spPr>
          <a:xfrm rot="5400000">
            <a:off x="3888024" y="4078525"/>
            <a:ext cx="201801" cy="6899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24" grpId="0" animBg="1"/>
      <p:bldP spid="27" grpId="0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959272" y="3395216"/>
            <a:ext cx="0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7052" y="5927900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0407" y="5929056"/>
            <a:ext cx="350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0   1    2   3   4    5   6   7   8    9   10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Number of heads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721248" y="4089476"/>
            <a:ext cx="0" cy="183842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09280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33216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97312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45184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5344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857152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73376" y="5673652"/>
            <a:ext cx="0" cy="2542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569120" y="5673652"/>
            <a:ext cx="0" cy="25424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61408" y="5817668"/>
            <a:ext cx="0" cy="1102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77392" y="5817668"/>
            <a:ext cx="0" cy="11023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711509" y="4550675"/>
            <a:ext cx="697812" cy="1823171"/>
          </a:xfrm>
          <a:custGeom>
            <a:avLst/>
            <a:gdLst>
              <a:gd name="connsiteX0" fmla="*/ 174691 w 697812"/>
              <a:gd name="connsiteY0" fmla="*/ 59425 h 1823171"/>
              <a:gd name="connsiteX1" fmla="*/ 9591 w 697812"/>
              <a:gd name="connsiteY1" fmla="*/ 923025 h 1823171"/>
              <a:gd name="connsiteX2" fmla="*/ 34991 w 697812"/>
              <a:gd name="connsiteY2" fmla="*/ 1583425 h 1823171"/>
              <a:gd name="connsiteX3" fmla="*/ 161991 w 697812"/>
              <a:gd name="connsiteY3" fmla="*/ 1773925 h 1823171"/>
              <a:gd name="connsiteX4" fmla="*/ 644591 w 697812"/>
              <a:gd name="connsiteY4" fmla="*/ 1812025 h 1823171"/>
              <a:gd name="connsiteX5" fmla="*/ 682691 w 697812"/>
              <a:gd name="connsiteY5" fmla="*/ 1608825 h 1823171"/>
              <a:gd name="connsiteX6" fmla="*/ 619191 w 697812"/>
              <a:gd name="connsiteY6" fmla="*/ 1215125 h 1823171"/>
              <a:gd name="connsiteX7" fmla="*/ 530291 w 697812"/>
              <a:gd name="connsiteY7" fmla="*/ 694425 h 1823171"/>
              <a:gd name="connsiteX8" fmla="*/ 593791 w 697812"/>
              <a:gd name="connsiteY8" fmla="*/ 199125 h 1823171"/>
              <a:gd name="connsiteX9" fmla="*/ 276291 w 697812"/>
              <a:gd name="connsiteY9" fmla="*/ 84825 h 1823171"/>
              <a:gd name="connsiteX10" fmla="*/ 174691 w 697812"/>
              <a:gd name="connsiteY10" fmla="*/ 59425 h 18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812" h="1823171">
                <a:moveTo>
                  <a:pt x="174691" y="59425"/>
                </a:moveTo>
                <a:cubicBezTo>
                  <a:pt x="130241" y="199125"/>
                  <a:pt x="32874" y="669025"/>
                  <a:pt x="9591" y="923025"/>
                </a:cubicBezTo>
                <a:cubicBezTo>
                  <a:pt x="-13692" y="1177025"/>
                  <a:pt x="9591" y="1441608"/>
                  <a:pt x="34991" y="1583425"/>
                </a:cubicBezTo>
                <a:cubicBezTo>
                  <a:pt x="60391" y="1725242"/>
                  <a:pt x="60391" y="1735825"/>
                  <a:pt x="161991" y="1773925"/>
                </a:cubicBezTo>
                <a:cubicBezTo>
                  <a:pt x="263591" y="1812025"/>
                  <a:pt x="557808" y="1839542"/>
                  <a:pt x="644591" y="1812025"/>
                </a:cubicBezTo>
                <a:cubicBezTo>
                  <a:pt x="731374" y="1784508"/>
                  <a:pt x="686924" y="1708308"/>
                  <a:pt x="682691" y="1608825"/>
                </a:cubicBezTo>
                <a:cubicBezTo>
                  <a:pt x="678458" y="1509342"/>
                  <a:pt x="644591" y="1367525"/>
                  <a:pt x="619191" y="1215125"/>
                </a:cubicBezTo>
                <a:cubicBezTo>
                  <a:pt x="593791" y="1062725"/>
                  <a:pt x="534524" y="863758"/>
                  <a:pt x="530291" y="694425"/>
                </a:cubicBezTo>
                <a:cubicBezTo>
                  <a:pt x="526058" y="525092"/>
                  <a:pt x="636124" y="300725"/>
                  <a:pt x="593791" y="199125"/>
                </a:cubicBezTo>
                <a:cubicBezTo>
                  <a:pt x="551458" y="97525"/>
                  <a:pt x="346141" y="101758"/>
                  <a:pt x="276291" y="84825"/>
                </a:cubicBezTo>
                <a:cubicBezTo>
                  <a:pt x="206441" y="67892"/>
                  <a:pt x="219141" y="-80275"/>
                  <a:pt x="174691" y="59425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520284" y="18575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 this context…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1414" y="2312146"/>
                <a:ext cx="27781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test statistic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is </a:t>
                </a:r>
                <a:r>
                  <a:rPr lang="en-GB" sz="1400" b="1" dirty="0"/>
                  <a:t>what we observed</a:t>
                </a:r>
                <a:r>
                  <a:rPr lang="en-GB" sz="1400" dirty="0"/>
                  <a:t>, in this case,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is the number of heads seen in 10 throws.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Note that the test statistic</a:t>
                </a:r>
                <a:r>
                  <a:rPr lang="en-GB" sz="1400" b="1" dirty="0"/>
                  <a:t> is a distribution</a:t>
                </a:r>
                <a:r>
                  <a:rPr lang="en-GB" sz="1400" dirty="0"/>
                  <a:t> (i.e. across the possible things we might observe).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(10,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noting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 is not known until we start making assumptions.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14" y="2312146"/>
                <a:ext cx="2778100" cy="2246769"/>
              </a:xfrm>
              <a:prstGeom prst="rect">
                <a:avLst/>
              </a:prstGeom>
              <a:blipFill>
                <a:blip r:embed="rId4"/>
                <a:stretch>
                  <a:fillRect l="-658" t="-271" r="-1754" b="-1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5771510" y="2492896"/>
            <a:ext cx="439904" cy="9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53251" y="2282678"/>
            <a:ext cx="423511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Wingdings" panose="05000000000000000000" pitchFamily="2" charset="2"/>
              </a:rPr>
              <a:t>! </a:t>
            </a:r>
            <a:r>
              <a:rPr lang="en-GB" sz="1400" dirty="0">
                <a:latin typeface="+mj-lt"/>
              </a:rPr>
              <a:t>In a hypothesis test, the evidence from the sample is a </a:t>
            </a:r>
            <a:r>
              <a:rPr lang="en-GB" sz="1400" b="1" u="sng" dirty="0">
                <a:latin typeface="+mj-lt"/>
              </a:rPr>
              <a:t>test statistic</a:t>
            </a:r>
            <a:r>
              <a:rPr lang="en-GB" sz="1400" dirty="0">
                <a:latin typeface="+mj-lt"/>
              </a:rPr>
              <a:t>.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651000" y="894098"/>
            <a:ext cx="706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 throw a coin 10 times. For what numbers of heads might you conclude that the coin is biased towards heads? Why?</a:t>
            </a:r>
          </a:p>
        </p:txBody>
      </p:sp>
      <p:pic>
        <p:nvPicPr>
          <p:cNvPr id="40" name="Picture 2" descr="Image result for pound co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6" y="731721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6259179" y="2303203"/>
            <a:ext cx="2703845" cy="22973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78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959272" y="3395216"/>
            <a:ext cx="0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7052" y="5927900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0407" y="5929056"/>
            <a:ext cx="350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0   1    2   3   4    5   6   7   8    9   10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Number of heads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721248" y="4089476"/>
            <a:ext cx="0" cy="183842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09280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33216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97312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45184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5344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857152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73376" y="5673652"/>
            <a:ext cx="0" cy="2542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569120" y="5673652"/>
            <a:ext cx="0" cy="25424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61408" y="5817668"/>
            <a:ext cx="0" cy="1102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77392" y="5817668"/>
            <a:ext cx="0" cy="11023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711509" y="4550675"/>
            <a:ext cx="697812" cy="1823171"/>
          </a:xfrm>
          <a:custGeom>
            <a:avLst/>
            <a:gdLst>
              <a:gd name="connsiteX0" fmla="*/ 174691 w 697812"/>
              <a:gd name="connsiteY0" fmla="*/ 59425 h 1823171"/>
              <a:gd name="connsiteX1" fmla="*/ 9591 w 697812"/>
              <a:gd name="connsiteY1" fmla="*/ 923025 h 1823171"/>
              <a:gd name="connsiteX2" fmla="*/ 34991 w 697812"/>
              <a:gd name="connsiteY2" fmla="*/ 1583425 h 1823171"/>
              <a:gd name="connsiteX3" fmla="*/ 161991 w 697812"/>
              <a:gd name="connsiteY3" fmla="*/ 1773925 h 1823171"/>
              <a:gd name="connsiteX4" fmla="*/ 644591 w 697812"/>
              <a:gd name="connsiteY4" fmla="*/ 1812025 h 1823171"/>
              <a:gd name="connsiteX5" fmla="*/ 682691 w 697812"/>
              <a:gd name="connsiteY5" fmla="*/ 1608825 h 1823171"/>
              <a:gd name="connsiteX6" fmla="*/ 619191 w 697812"/>
              <a:gd name="connsiteY6" fmla="*/ 1215125 h 1823171"/>
              <a:gd name="connsiteX7" fmla="*/ 530291 w 697812"/>
              <a:gd name="connsiteY7" fmla="*/ 694425 h 1823171"/>
              <a:gd name="connsiteX8" fmla="*/ 593791 w 697812"/>
              <a:gd name="connsiteY8" fmla="*/ 199125 h 1823171"/>
              <a:gd name="connsiteX9" fmla="*/ 276291 w 697812"/>
              <a:gd name="connsiteY9" fmla="*/ 84825 h 1823171"/>
              <a:gd name="connsiteX10" fmla="*/ 174691 w 697812"/>
              <a:gd name="connsiteY10" fmla="*/ 59425 h 18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812" h="1823171">
                <a:moveTo>
                  <a:pt x="174691" y="59425"/>
                </a:moveTo>
                <a:cubicBezTo>
                  <a:pt x="130241" y="199125"/>
                  <a:pt x="32874" y="669025"/>
                  <a:pt x="9591" y="923025"/>
                </a:cubicBezTo>
                <a:cubicBezTo>
                  <a:pt x="-13692" y="1177025"/>
                  <a:pt x="9591" y="1441608"/>
                  <a:pt x="34991" y="1583425"/>
                </a:cubicBezTo>
                <a:cubicBezTo>
                  <a:pt x="60391" y="1725242"/>
                  <a:pt x="60391" y="1735825"/>
                  <a:pt x="161991" y="1773925"/>
                </a:cubicBezTo>
                <a:cubicBezTo>
                  <a:pt x="263591" y="1812025"/>
                  <a:pt x="557808" y="1839542"/>
                  <a:pt x="644591" y="1812025"/>
                </a:cubicBezTo>
                <a:cubicBezTo>
                  <a:pt x="731374" y="1784508"/>
                  <a:pt x="686924" y="1708308"/>
                  <a:pt x="682691" y="1608825"/>
                </a:cubicBezTo>
                <a:cubicBezTo>
                  <a:pt x="678458" y="1509342"/>
                  <a:pt x="644591" y="1367525"/>
                  <a:pt x="619191" y="1215125"/>
                </a:cubicBezTo>
                <a:cubicBezTo>
                  <a:pt x="593791" y="1062725"/>
                  <a:pt x="534524" y="863758"/>
                  <a:pt x="530291" y="694425"/>
                </a:cubicBezTo>
                <a:cubicBezTo>
                  <a:pt x="526058" y="525092"/>
                  <a:pt x="636124" y="300725"/>
                  <a:pt x="593791" y="199125"/>
                </a:cubicBezTo>
                <a:cubicBezTo>
                  <a:pt x="551458" y="97525"/>
                  <a:pt x="346141" y="101758"/>
                  <a:pt x="276291" y="84825"/>
                </a:cubicBezTo>
                <a:cubicBezTo>
                  <a:pt x="206441" y="67892"/>
                  <a:pt x="219141" y="-80275"/>
                  <a:pt x="174691" y="59425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520284" y="18575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 this context…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1414" y="2312146"/>
                <a:ext cx="27781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said that if we saw a number of heads within ranges of outcomes that were sufficiently unlikely, then we’d rule out that the coin is fair and conclude it was in fact biased. 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But how unlikely is ‘sufficiently unlikely’?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=5%</m:t>
                    </m:r>
                  </m:oMath>
                </a14:m>
                <a:r>
                  <a:rPr lang="en-GB" sz="1400" dirty="0"/>
                  <a:t>, then we’d find a region of outcomes where there’s (at most) a 5% chance of one of these extreme values happening ‘by chance’ (i.e. if the coin was fair).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14" y="2312146"/>
                <a:ext cx="2778100" cy="2677656"/>
              </a:xfrm>
              <a:prstGeom prst="rect">
                <a:avLst/>
              </a:prstGeom>
              <a:blipFill>
                <a:blip r:embed="rId4"/>
                <a:stretch>
                  <a:fillRect l="-658" t="-227" r="-1974" b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5771510" y="2492896"/>
            <a:ext cx="439904" cy="9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72937" y="2239750"/>
                <a:ext cx="3695963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/>
                  <a:buChar char="!"/>
                </a:pPr>
                <a:r>
                  <a:rPr lang="en-GB" sz="1400" dirty="0">
                    <a:latin typeface="+mj-lt"/>
                  </a:rPr>
                  <a:t>The </a:t>
                </a:r>
                <a:r>
                  <a:rPr lang="en-GB" sz="1400" b="1" dirty="0">
                    <a:latin typeface="+mj-lt"/>
                  </a:rPr>
                  <a:t>level of significance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GB" sz="1400" b="1" dirty="0"/>
                  <a:t> </a:t>
                </a:r>
                <a:r>
                  <a:rPr lang="en-GB" sz="1400" dirty="0"/>
                  <a:t>is the maximum probability where we would reject the null hypothesis.</a:t>
                </a:r>
                <a:br>
                  <a:rPr lang="en-GB" sz="1400" dirty="0"/>
                </a:br>
                <a:r>
                  <a:rPr lang="en-GB" sz="1400" dirty="0"/>
                  <a:t>This is usually 5% or 1%.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37" y="2239750"/>
                <a:ext cx="3695963" cy="954107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Image result for pound co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6" y="731721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651000" y="894098"/>
            <a:ext cx="706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 throw a coin 10 times. For what numbers of heads might you conclude that the coin is biased towards heads? Why?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09153" y="2298715"/>
            <a:ext cx="2703845" cy="3070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68143" y="3467009"/>
                <a:ext cx="252954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GB" sz="1400" dirty="0">
                    <a:solidFill>
                      <a:srgbClr val="C00000"/>
                    </a:solidFill>
                  </a:rPr>
                  <a:t>, we’ve set this region so that there’s at most a 5% probability of seeing these number of heads ‘by chance’.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43" y="3467009"/>
                <a:ext cx="2529541" cy="954107"/>
              </a:xfrm>
              <a:prstGeom prst="rect">
                <a:avLst/>
              </a:prstGeom>
              <a:blipFill>
                <a:blip r:embed="rId7"/>
                <a:stretch>
                  <a:fillRect l="-723"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1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9126"/>
            <a:ext cx="9115618" cy="6161518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012224" y="780114"/>
            <a:ext cx="7200800" cy="23083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Hypothesis testing in a nutshell then is: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We have some hypothesis we wish to see if true (e.g. coin is biased towards heads), so…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We collect some sample data by throwing the coin (giving us our ‘test statistic’) and…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If that number of heads (or more) is sufficiently unlikely to have emerged ‘just by chance’, then we conclude that our (alternative) hypothesis is correct, i.e. the coin is biased.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4408" y="5655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Wingdings" panose="05000000000000000000" pitchFamily="2" charset="2"/>
              </a:rPr>
              <a:t>!</a:t>
            </a:r>
            <a:endParaRPr lang="en-GB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372819" y="165253"/>
            <a:ext cx="253388" cy="2533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Image result for pound 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7351" l="4967" r="95695">
                        <a14:foregroundMark x1="13576" y1="32450" x2="9934" y2="53642"/>
                        <a14:foregroundMark x1="5960" y1="48344" x2="5960" y2="55629"/>
                        <a14:foregroundMark x1="9603" y1="23179" x2="18874" y2="15232"/>
                        <a14:foregroundMark x1="17881" y1="17219" x2="32119" y2="6954"/>
                        <a14:foregroundMark x1="43377" y1="2980" x2="70199" y2="8609"/>
                        <a14:foregroundMark x1="93046" y1="47020" x2="96026" y2="59603"/>
                        <a14:foregroundMark x1="51987" y1="97351" x2="43046" y2="94371"/>
                        <a14:foregroundMark x1="75497" y1="90066" x2="83444" y2="83113"/>
                        <a14:foregroundMark x1="85099" y1="83113" x2="91060" y2="72848"/>
                        <a14:foregroundMark x1="77483" y1="10265" x2="86093" y2="19205"/>
                        <a14:foregroundMark x1="72185" y1="7616" x2="62252" y2="3642"/>
                        <a14:foregroundMark x1="89735" y1="22185" x2="93046" y2="2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83" y="3680842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pound co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7351" l="4967" r="95695">
                        <a14:foregroundMark x1="13576" y1="32450" x2="9934" y2="53642"/>
                        <a14:foregroundMark x1="5960" y1="48344" x2="5960" y2="55629"/>
                        <a14:foregroundMark x1="9603" y1="23179" x2="18874" y2="15232"/>
                        <a14:foregroundMark x1="17881" y1="17219" x2="32119" y2="6954"/>
                        <a14:foregroundMark x1="43377" y1="2980" x2="70199" y2="8609"/>
                        <a14:foregroundMark x1="93046" y1="47020" x2="96026" y2="59603"/>
                        <a14:foregroundMark x1="51987" y1="97351" x2="43046" y2="94371"/>
                        <a14:foregroundMark x1="75497" y1="90066" x2="83444" y2="83113"/>
                        <a14:foregroundMark x1="85099" y1="83113" x2="91060" y2="72848"/>
                        <a14:foregroundMark x1="77483" y1="10265" x2="86093" y2="19205"/>
                        <a14:foregroundMark x1="72185" y1="7616" x2="62252" y2="3642"/>
                        <a14:foregroundMark x1="89735" y1="22185" x2="93046" y2="2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79" y="4123802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pound co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7351" l="4967" r="95695">
                        <a14:foregroundMark x1="13576" y1="32450" x2="9934" y2="53642"/>
                        <a14:foregroundMark x1="5960" y1="48344" x2="5960" y2="55629"/>
                        <a14:foregroundMark x1="9603" y1="23179" x2="18874" y2="15232"/>
                        <a14:foregroundMark x1="17881" y1="17219" x2="32119" y2="6954"/>
                        <a14:foregroundMark x1="43377" y1="2980" x2="70199" y2="8609"/>
                        <a14:foregroundMark x1="93046" y1="47020" x2="96026" y2="59603"/>
                        <a14:foregroundMark x1="51987" y1="97351" x2="43046" y2="94371"/>
                        <a14:foregroundMark x1="75497" y1="90066" x2="83444" y2="83113"/>
                        <a14:foregroundMark x1="85099" y1="83113" x2="91060" y2="72848"/>
                        <a14:foregroundMark x1="77483" y1="10265" x2="86093" y2="19205"/>
                        <a14:foregroundMark x1="72185" y1="7616" x2="62252" y2="3642"/>
                        <a14:foregroundMark x1="89735" y1="22185" x2="93046" y2="2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86" y="3712526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pound co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7351" l="4967" r="95695">
                        <a14:foregroundMark x1="13576" y1="32450" x2="9934" y2="53642"/>
                        <a14:foregroundMark x1="5960" y1="48344" x2="5960" y2="55629"/>
                        <a14:foregroundMark x1="9603" y1="23179" x2="18874" y2="15232"/>
                        <a14:foregroundMark x1="17881" y1="17219" x2="32119" y2="6954"/>
                        <a14:foregroundMark x1="43377" y1="2980" x2="70199" y2="8609"/>
                        <a14:foregroundMark x1="93046" y1="47020" x2="96026" y2="59603"/>
                        <a14:foregroundMark x1="51987" y1="97351" x2="43046" y2="94371"/>
                        <a14:foregroundMark x1="75497" y1="90066" x2="83444" y2="83113"/>
                        <a14:foregroundMark x1="85099" y1="83113" x2="91060" y2="72848"/>
                        <a14:foregroundMark x1="77483" y1="10265" x2="86093" y2="19205"/>
                        <a14:foregroundMark x1="72185" y1="7616" x2="62252" y2="3642"/>
                        <a14:foregroundMark x1="89735" y1="22185" x2="93046" y2="2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50" y="4139644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pound co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7351" l="4967" r="95695">
                        <a14:foregroundMark x1="13576" y1="32450" x2="9934" y2="53642"/>
                        <a14:foregroundMark x1="5960" y1="48344" x2="5960" y2="55629"/>
                        <a14:foregroundMark x1="9603" y1="23179" x2="18874" y2="15232"/>
                        <a14:foregroundMark x1="17881" y1="17219" x2="32119" y2="6954"/>
                        <a14:foregroundMark x1="43377" y1="2980" x2="70199" y2="8609"/>
                        <a14:foregroundMark x1="93046" y1="47020" x2="96026" y2="59603"/>
                        <a14:foregroundMark x1="51987" y1="97351" x2="43046" y2="94371"/>
                        <a14:foregroundMark x1="75497" y1="90066" x2="83444" y2="83113"/>
                        <a14:foregroundMark x1="85099" y1="83113" x2="91060" y2="72848"/>
                        <a14:foregroundMark x1="77483" y1="10265" x2="86093" y2="19205"/>
                        <a14:foregroundMark x1="72185" y1="7616" x2="62252" y2="3642"/>
                        <a14:foregroundMark x1="89735" y1="22185" x2="93046" y2="2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88" y="3680842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2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Null Hypothesis and Alternative Hypothesis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316" y="792779"/>
                <a:ext cx="8492441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16" y="792779"/>
                <a:ext cx="8492441" cy="923330"/>
              </a:xfrm>
              <a:prstGeom prst="rect">
                <a:avLst/>
              </a:prstGeom>
              <a:blipFill>
                <a:blip r:embed="rId2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4063" y="2204471"/>
            <a:ext cx="799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said that our two hypotheses are about the population parameter.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576" y="2564904"/>
                <a:ext cx="79929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the probability of a coin landing heads.</a:t>
                </a:r>
              </a:p>
              <a:p>
                <a:endParaRPr lang="en-GB" dirty="0"/>
              </a:p>
              <a:p>
                <a:r>
                  <a:rPr lang="en-GB" b="1" dirty="0"/>
                  <a:t>Null hypothesis: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GB" b="0" dirty="0"/>
              </a:p>
              <a:p>
                <a:r>
                  <a:rPr lang="en-GB" b="1" dirty="0"/>
                  <a:t>Alternative hypothesis: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76" y="2564904"/>
                <a:ext cx="7992997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686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85730" y="3030279"/>
            <a:ext cx="1796903" cy="4079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5730" y="3438251"/>
            <a:ext cx="1796903" cy="531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81159" y="2922524"/>
                <a:ext cx="316835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Under the </a:t>
                </a:r>
                <a:r>
                  <a:rPr lang="en-GB" sz="1400" b="1" dirty="0"/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, we </a:t>
                </a:r>
                <a:r>
                  <a:rPr lang="en-GB" sz="1400" b="1" dirty="0"/>
                  <a:t>assume that the population parameter is correct</a:t>
                </a:r>
                <a:r>
                  <a:rPr lang="en-GB" sz="1400" dirty="0"/>
                  <a:t>, in this case, that it is a normal coin and the probability of Heads is 0.5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159" y="2922524"/>
                <a:ext cx="3168352" cy="954107"/>
              </a:xfrm>
              <a:prstGeom prst="rect">
                <a:avLst/>
              </a:prstGeom>
              <a:blipFill>
                <a:blip r:embed="rId4"/>
                <a:stretch>
                  <a:fillRect l="-191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4667693" y="3285460"/>
            <a:ext cx="1013466" cy="11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6724" y="4037641"/>
                <a:ext cx="3388991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Under the </a:t>
                </a:r>
                <a:r>
                  <a:rPr lang="en-GB" sz="1400" b="1" dirty="0"/>
                  <a:t>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, there has been an underlying change in the population parameter, in this case that the coin is actually biased towards Heads.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724" y="4037641"/>
                <a:ext cx="3388991" cy="954107"/>
              </a:xfrm>
              <a:prstGeom prst="rect">
                <a:avLst/>
              </a:prstGeom>
              <a:blipFill>
                <a:blip r:embed="rId5"/>
                <a:stretch>
                  <a:fillRect l="-179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657060" y="3689498"/>
            <a:ext cx="768628" cy="749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94346" y="5264156"/>
                <a:ext cx="594669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latter is known as a ‘</a:t>
                </a:r>
                <a:r>
                  <a:rPr lang="en-GB" sz="1400" b="1" dirty="0"/>
                  <a:t>one-tailed test</a:t>
                </a:r>
                <a:r>
                  <a:rPr lang="en-GB" sz="1400" dirty="0"/>
                  <a:t>’ because we’re saying the coin is biased one way or the other (i.e.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r>
                  <a:rPr lang="en-GB" sz="1400" dirty="0"/>
                  <a:t>).</a:t>
                </a:r>
              </a:p>
              <a:p>
                <a:r>
                  <a:rPr lang="en-GB" sz="1400" dirty="0"/>
                  <a:t>But we could also have had the hypothesis ‘the coin is biased (either way)’,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≠0.5</m:t>
                    </m:r>
                  </m:oMath>
                </a14:m>
                <a:r>
                  <a:rPr lang="en-GB" sz="1400" dirty="0"/>
                  <a:t>. This is known as a </a:t>
                </a:r>
                <a:r>
                  <a:rPr lang="en-GB" sz="1400" b="1" dirty="0"/>
                  <a:t>two-tailed test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46" y="5264156"/>
                <a:ext cx="5946694" cy="954107"/>
              </a:xfrm>
              <a:prstGeom prst="rect">
                <a:avLst/>
              </a:prstGeom>
              <a:blipFill>
                <a:blip r:embed="rId6"/>
                <a:stretch>
                  <a:fillRect l="-102" r="-715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6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29457</TotalTime>
  <Words>4339</Words>
  <Application>Microsoft Office PowerPoint</Application>
  <PresentationFormat>On-screen Show (4:3)</PresentationFormat>
  <Paragraphs>551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Wingdings</vt:lpstr>
      <vt:lpstr>Office Theme</vt:lpstr>
      <vt:lpstr>Stats1 Chapter 7 :: Hypothesis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904</cp:revision>
  <dcterms:created xsi:type="dcterms:W3CDTF">2013-02-28T07:36:55Z</dcterms:created>
  <dcterms:modified xsi:type="dcterms:W3CDTF">2020-04-27T16:28:02Z</dcterms:modified>
</cp:coreProperties>
</file>