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81" r:id="rId2"/>
    <p:sldId id="482" r:id="rId3"/>
    <p:sldId id="508" r:id="rId4"/>
    <p:sldId id="588" r:id="rId5"/>
    <p:sldId id="632" r:id="rId6"/>
    <p:sldId id="633" r:id="rId7"/>
    <p:sldId id="634" r:id="rId8"/>
    <p:sldId id="636" r:id="rId9"/>
    <p:sldId id="637" r:id="rId10"/>
    <p:sldId id="635" r:id="rId11"/>
    <p:sldId id="638" r:id="rId12"/>
    <p:sldId id="639" r:id="rId13"/>
    <p:sldId id="64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88534" autoAdjust="0"/>
  </p:normalViewPr>
  <p:slideViewPr>
    <p:cSldViewPr>
      <p:cViewPr varScale="1">
        <p:scale>
          <a:sx n="90" d="100"/>
          <a:sy n="90" d="100"/>
        </p:scale>
        <p:origin x="1482" y="66"/>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Sheet1!$D$5</c:f>
              <c:strCache>
                <c:ptCount val="1"/>
                <c:pt idx="0">
                  <c:v>Maths</c:v>
                </c:pt>
              </c:strCache>
            </c:strRef>
          </c:tx>
          <c:spPr>
            <a:ln w="28575">
              <a:noFill/>
            </a:ln>
          </c:spPr>
          <c:xVal>
            <c:numRef>
              <c:f>Sheet1!$C$6:$C$16</c:f>
              <c:numCache>
                <c:formatCode>General</c:formatCode>
                <c:ptCount val="11"/>
                <c:pt idx="0">
                  <c:v>40</c:v>
                </c:pt>
                <c:pt idx="1">
                  <c:v>65</c:v>
                </c:pt>
                <c:pt idx="2">
                  <c:v>41</c:v>
                </c:pt>
                <c:pt idx="3">
                  <c:v>68</c:v>
                </c:pt>
                <c:pt idx="4">
                  <c:v>99</c:v>
                </c:pt>
                <c:pt idx="5">
                  <c:v>75</c:v>
                </c:pt>
                <c:pt idx="6">
                  <c:v>58</c:v>
                </c:pt>
                <c:pt idx="7">
                  <c:v>86</c:v>
                </c:pt>
                <c:pt idx="8">
                  <c:v>66</c:v>
                </c:pt>
                <c:pt idx="9">
                  <c:v>90</c:v>
                </c:pt>
                <c:pt idx="10">
                  <c:v>32</c:v>
                </c:pt>
              </c:numCache>
            </c:numRef>
          </c:xVal>
          <c:yVal>
            <c:numRef>
              <c:f>Sheet1!$D$6:$D$16</c:f>
              <c:numCache>
                <c:formatCode>General</c:formatCode>
                <c:ptCount val="11"/>
                <c:pt idx="0">
                  <c:v>55</c:v>
                </c:pt>
                <c:pt idx="1">
                  <c:v>57</c:v>
                </c:pt>
                <c:pt idx="2">
                  <c:v>92</c:v>
                </c:pt>
                <c:pt idx="3">
                  <c:v>80</c:v>
                </c:pt>
                <c:pt idx="4">
                  <c:v>97</c:v>
                </c:pt>
                <c:pt idx="5">
                  <c:v>78</c:v>
                </c:pt>
                <c:pt idx="6">
                  <c:v>67</c:v>
                </c:pt>
                <c:pt idx="7">
                  <c:v>75</c:v>
                </c:pt>
                <c:pt idx="8">
                  <c:v>72</c:v>
                </c:pt>
                <c:pt idx="9">
                  <c:v>100</c:v>
                </c:pt>
                <c:pt idx="10">
                  <c:v>45</c:v>
                </c:pt>
              </c:numCache>
            </c:numRef>
          </c:yVal>
          <c:smooth val="0"/>
          <c:extLst>
            <c:ext xmlns:c16="http://schemas.microsoft.com/office/drawing/2014/chart" uri="{C3380CC4-5D6E-409C-BE32-E72D297353CC}">
              <c16:uniqueId val="{00000000-C171-4A6E-913D-62F00D0FDC64}"/>
            </c:ext>
          </c:extLst>
        </c:ser>
        <c:dLbls>
          <c:showLegendKey val="0"/>
          <c:showVal val="0"/>
          <c:showCatName val="0"/>
          <c:showSerName val="0"/>
          <c:showPercent val="0"/>
          <c:showBubbleSize val="0"/>
        </c:dLbls>
        <c:axId val="174536080"/>
        <c:axId val="174536472"/>
      </c:scatterChart>
      <c:valAx>
        <c:axId val="174536080"/>
        <c:scaling>
          <c:orientation val="minMax"/>
          <c:max val="100"/>
          <c:min val="0"/>
        </c:scaling>
        <c:delete val="0"/>
        <c:axPos val="b"/>
        <c:majorGridlines/>
        <c:title>
          <c:tx>
            <c:rich>
              <a:bodyPr/>
              <a:lstStyle/>
              <a:p>
                <a:pPr>
                  <a:defRPr/>
                </a:pPr>
                <a:r>
                  <a:rPr lang="en-GB"/>
                  <a:t>English Score</a:t>
                </a:r>
              </a:p>
            </c:rich>
          </c:tx>
          <c:overlay val="0"/>
        </c:title>
        <c:numFmt formatCode="General" sourceLinked="1"/>
        <c:majorTickMark val="out"/>
        <c:minorTickMark val="none"/>
        <c:tickLblPos val="nextTo"/>
        <c:crossAx val="174536472"/>
        <c:crosses val="autoZero"/>
        <c:crossBetween val="midCat"/>
        <c:majorUnit val="10"/>
      </c:valAx>
      <c:valAx>
        <c:axId val="174536472"/>
        <c:scaling>
          <c:orientation val="minMax"/>
          <c:max val="100"/>
          <c:min val="0"/>
        </c:scaling>
        <c:delete val="0"/>
        <c:axPos val="l"/>
        <c:majorGridlines/>
        <c:title>
          <c:tx>
            <c:rich>
              <a:bodyPr rot="-5400000" vert="horz"/>
              <a:lstStyle/>
              <a:p>
                <a:pPr>
                  <a:defRPr/>
                </a:pPr>
                <a:r>
                  <a:rPr lang="en-GB"/>
                  <a:t>Maths Score</a:t>
                </a:r>
              </a:p>
            </c:rich>
          </c:tx>
          <c:overlay val="0"/>
        </c:title>
        <c:numFmt formatCode="General" sourceLinked="1"/>
        <c:majorTickMark val="out"/>
        <c:minorTickMark val="none"/>
        <c:tickLblPos val="nextTo"/>
        <c:crossAx val="174536080"/>
        <c:crosses val="autoZero"/>
        <c:crossBetween val="midCat"/>
        <c:majorUnit val="1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Sheet1!$D$34</c:f>
              <c:strCache>
                <c:ptCount val="1"/>
                <c:pt idx="0">
                  <c:v>Weekly time spent on internet (hours)</c:v>
                </c:pt>
              </c:strCache>
            </c:strRef>
          </c:tx>
          <c:spPr>
            <a:ln w="28575">
              <a:noFill/>
            </a:ln>
          </c:spPr>
          <c:xVal>
            <c:numRef>
              <c:f>Sheet1!$C$35:$C$44</c:f>
              <c:numCache>
                <c:formatCode>General</c:formatCode>
                <c:ptCount val="10"/>
                <c:pt idx="0">
                  <c:v>10</c:v>
                </c:pt>
                <c:pt idx="1">
                  <c:v>12</c:v>
                </c:pt>
                <c:pt idx="2">
                  <c:v>62</c:v>
                </c:pt>
                <c:pt idx="3">
                  <c:v>78</c:v>
                </c:pt>
                <c:pt idx="4">
                  <c:v>30</c:v>
                </c:pt>
                <c:pt idx="5">
                  <c:v>20</c:v>
                </c:pt>
                <c:pt idx="6">
                  <c:v>7</c:v>
                </c:pt>
                <c:pt idx="7">
                  <c:v>40</c:v>
                </c:pt>
                <c:pt idx="8">
                  <c:v>32</c:v>
                </c:pt>
                <c:pt idx="9">
                  <c:v>44</c:v>
                </c:pt>
              </c:numCache>
            </c:numRef>
          </c:xVal>
          <c:yVal>
            <c:numRef>
              <c:f>Sheet1!$D$35:$D$44</c:f>
              <c:numCache>
                <c:formatCode>General</c:formatCode>
                <c:ptCount val="10"/>
                <c:pt idx="0">
                  <c:v>15</c:v>
                </c:pt>
                <c:pt idx="1">
                  <c:v>13</c:v>
                </c:pt>
                <c:pt idx="2">
                  <c:v>3</c:v>
                </c:pt>
                <c:pt idx="3">
                  <c:v>4</c:v>
                </c:pt>
                <c:pt idx="4">
                  <c:v>20</c:v>
                </c:pt>
                <c:pt idx="5">
                  <c:v>16</c:v>
                </c:pt>
                <c:pt idx="6">
                  <c:v>14</c:v>
                </c:pt>
                <c:pt idx="7">
                  <c:v>6</c:v>
                </c:pt>
                <c:pt idx="8">
                  <c:v>8</c:v>
                </c:pt>
                <c:pt idx="9">
                  <c:v>10</c:v>
                </c:pt>
              </c:numCache>
            </c:numRef>
          </c:yVal>
          <c:smooth val="0"/>
          <c:extLst>
            <c:ext xmlns:c16="http://schemas.microsoft.com/office/drawing/2014/chart" uri="{C3380CC4-5D6E-409C-BE32-E72D297353CC}">
              <c16:uniqueId val="{00000000-5569-4915-9301-B8ADDEBA8AB4}"/>
            </c:ext>
          </c:extLst>
        </c:ser>
        <c:dLbls>
          <c:showLegendKey val="0"/>
          <c:showVal val="0"/>
          <c:showCatName val="0"/>
          <c:showSerName val="0"/>
          <c:showPercent val="0"/>
          <c:showBubbleSize val="0"/>
        </c:dLbls>
        <c:axId val="174537256"/>
        <c:axId val="241930632"/>
      </c:scatterChart>
      <c:valAx>
        <c:axId val="174537256"/>
        <c:scaling>
          <c:orientation val="minMax"/>
        </c:scaling>
        <c:delete val="0"/>
        <c:axPos val="b"/>
        <c:title>
          <c:tx>
            <c:rich>
              <a:bodyPr/>
              <a:lstStyle/>
              <a:p>
                <a:pPr>
                  <a:defRPr/>
                </a:pPr>
                <a:r>
                  <a:rPr lang="en-GB"/>
                  <a:t>Age</a:t>
                </a:r>
              </a:p>
            </c:rich>
          </c:tx>
          <c:overlay val="0"/>
        </c:title>
        <c:numFmt formatCode="General" sourceLinked="1"/>
        <c:majorTickMark val="out"/>
        <c:minorTickMark val="none"/>
        <c:tickLblPos val="nextTo"/>
        <c:crossAx val="241930632"/>
        <c:crosses val="autoZero"/>
        <c:crossBetween val="midCat"/>
      </c:valAx>
      <c:valAx>
        <c:axId val="241930632"/>
        <c:scaling>
          <c:orientation val="minMax"/>
        </c:scaling>
        <c:delete val="0"/>
        <c:axPos val="l"/>
        <c:majorGridlines/>
        <c:title>
          <c:tx>
            <c:rich>
              <a:bodyPr rot="-5400000" vert="horz"/>
              <a:lstStyle/>
              <a:p>
                <a:pPr>
                  <a:defRPr/>
                </a:pPr>
                <a:r>
                  <a:rPr lang="en-GB"/>
                  <a:t>Weekly time on internet (hours)</a:t>
                </a:r>
              </a:p>
            </c:rich>
          </c:tx>
          <c:overlay val="0"/>
        </c:title>
        <c:numFmt formatCode="General" sourceLinked="1"/>
        <c:majorTickMark val="out"/>
        <c:minorTickMark val="none"/>
        <c:tickLblPos val="nextTo"/>
        <c:crossAx val="174537256"/>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xVal>
            <c:numRef>
              <c:f>Sheet1!$C$50:$C$60</c:f>
              <c:numCache>
                <c:formatCode>General</c:formatCode>
                <c:ptCount val="11"/>
                <c:pt idx="0">
                  <c:v>10</c:v>
                </c:pt>
                <c:pt idx="1">
                  <c:v>26</c:v>
                </c:pt>
                <c:pt idx="2">
                  <c:v>120</c:v>
                </c:pt>
                <c:pt idx="3">
                  <c:v>5</c:v>
                </c:pt>
                <c:pt idx="4">
                  <c:v>65</c:v>
                </c:pt>
                <c:pt idx="5">
                  <c:v>56</c:v>
                </c:pt>
                <c:pt idx="6">
                  <c:v>32</c:v>
                </c:pt>
                <c:pt idx="7">
                  <c:v>7</c:v>
                </c:pt>
                <c:pt idx="8">
                  <c:v>9</c:v>
                </c:pt>
                <c:pt idx="9">
                  <c:v>17</c:v>
                </c:pt>
                <c:pt idx="10">
                  <c:v>100</c:v>
                </c:pt>
              </c:numCache>
            </c:numRef>
          </c:xVal>
          <c:yVal>
            <c:numRef>
              <c:f>Sheet1!$D$50:$D$60</c:f>
              <c:numCache>
                <c:formatCode>"£"#,##0.00_);[Red]\("£"#,##0.00\)</c:formatCode>
                <c:ptCount val="11"/>
                <c:pt idx="0">
                  <c:v>5.0199999999999996</c:v>
                </c:pt>
                <c:pt idx="1">
                  <c:v>13.45</c:v>
                </c:pt>
                <c:pt idx="2">
                  <c:v>63.5</c:v>
                </c:pt>
                <c:pt idx="3">
                  <c:v>2.4500000000000002</c:v>
                </c:pt>
                <c:pt idx="4">
                  <c:v>34.5</c:v>
                </c:pt>
                <c:pt idx="5" formatCode="&quot;£&quot;#,##0_);[Red]\(&quot;£&quot;#,##0\)">
                  <c:v>29</c:v>
                </c:pt>
                <c:pt idx="6" formatCode="&quot;£&quot;#,##0_);[Red]\(&quot;£&quot;#,##0\)">
                  <c:v>17</c:v>
                </c:pt>
                <c:pt idx="7">
                  <c:v>3.25</c:v>
                </c:pt>
                <c:pt idx="8">
                  <c:v>4.3</c:v>
                </c:pt>
                <c:pt idx="9" formatCode="&quot;£&quot;#,##0_);[Red]\(&quot;£&quot;#,##0\)">
                  <c:v>9</c:v>
                </c:pt>
                <c:pt idx="10" formatCode="&quot;£&quot;#,##0_);[Red]\(&quot;£&quot;#,##0\)">
                  <c:v>47</c:v>
                </c:pt>
              </c:numCache>
            </c:numRef>
          </c:yVal>
          <c:smooth val="0"/>
          <c:extLst>
            <c:ext xmlns:c16="http://schemas.microsoft.com/office/drawing/2014/chart" uri="{C3380CC4-5D6E-409C-BE32-E72D297353CC}">
              <c16:uniqueId val="{00000000-7455-43E0-8A26-878298D50408}"/>
            </c:ext>
          </c:extLst>
        </c:ser>
        <c:dLbls>
          <c:showLegendKey val="0"/>
          <c:showVal val="0"/>
          <c:showCatName val="0"/>
          <c:showSerName val="0"/>
          <c:showPercent val="0"/>
          <c:showBubbleSize val="0"/>
        </c:dLbls>
        <c:axId val="241931416"/>
        <c:axId val="241931808"/>
      </c:scatterChart>
      <c:valAx>
        <c:axId val="241931416"/>
        <c:scaling>
          <c:orientation val="minMax"/>
        </c:scaling>
        <c:delete val="0"/>
        <c:axPos val="b"/>
        <c:title>
          <c:tx>
            <c:rich>
              <a:bodyPr/>
              <a:lstStyle/>
              <a:p>
                <a:pPr>
                  <a:defRPr/>
                </a:pPr>
                <a:r>
                  <a:rPr lang="en-GB"/>
                  <a:t>Distance travelled (km)</a:t>
                </a:r>
              </a:p>
            </c:rich>
          </c:tx>
          <c:overlay val="0"/>
        </c:title>
        <c:numFmt formatCode="General" sourceLinked="1"/>
        <c:majorTickMark val="out"/>
        <c:minorTickMark val="none"/>
        <c:tickLblPos val="nextTo"/>
        <c:crossAx val="241931808"/>
        <c:crosses val="autoZero"/>
        <c:crossBetween val="midCat"/>
      </c:valAx>
      <c:valAx>
        <c:axId val="241931808"/>
        <c:scaling>
          <c:orientation val="minMax"/>
        </c:scaling>
        <c:delete val="0"/>
        <c:axPos val="l"/>
        <c:majorGridlines/>
        <c:title>
          <c:tx>
            <c:rich>
              <a:bodyPr rot="-5400000" vert="horz"/>
              <a:lstStyle/>
              <a:p>
                <a:pPr>
                  <a:defRPr/>
                </a:pPr>
                <a:r>
                  <a:rPr lang="en-GB"/>
                  <a:t>Cost of train fare</a:t>
                </a:r>
              </a:p>
            </c:rich>
          </c:tx>
          <c:overlay val="0"/>
        </c:title>
        <c:numFmt formatCode="&quot;£&quot;#,##0.00_);[Red]\(&quot;£&quot;#,##0.00\)" sourceLinked="1"/>
        <c:majorTickMark val="out"/>
        <c:minorTickMark val="none"/>
        <c:tickLblPos val="nextTo"/>
        <c:crossAx val="241931416"/>
        <c:crosses val="autoZero"/>
        <c:crossBetween val="midCat"/>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xVal>
            <c:numRef>
              <c:f>Sheet1!$C$67:$C$77</c:f>
              <c:numCache>
                <c:formatCode>General</c:formatCode>
                <c:ptCount val="11"/>
                <c:pt idx="0">
                  <c:v>15798</c:v>
                </c:pt>
                <c:pt idx="1">
                  <c:v>54546</c:v>
                </c:pt>
                <c:pt idx="2">
                  <c:v>50670</c:v>
                </c:pt>
                <c:pt idx="3">
                  <c:v>21383</c:v>
                </c:pt>
                <c:pt idx="4">
                  <c:v>52678</c:v>
                </c:pt>
                <c:pt idx="5">
                  <c:v>41138</c:v>
                </c:pt>
                <c:pt idx="6">
                  <c:v>7979</c:v>
                </c:pt>
                <c:pt idx="7">
                  <c:v>9644</c:v>
                </c:pt>
                <c:pt idx="8">
                  <c:v>23178</c:v>
                </c:pt>
                <c:pt idx="9">
                  <c:v>22884</c:v>
                </c:pt>
                <c:pt idx="10">
                  <c:v>32000</c:v>
                </c:pt>
              </c:numCache>
            </c:numRef>
          </c:xVal>
          <c:yVal>
            <c:numRef>
              <c:f>Sheet1!$D$67:$D$77</c:f>
              <c:numCache>
                <c:formatCode>General</c:formatCode>
                <c:ptCount val="11"/>
                <c:pt idx="0">
                  <c:v>28</c:v>
                </c:pt>
                <c:pt idx="1">
                  <c:v>11</c:v>
                </c:pt>
                <c:pt idx="2">
                  <c:v>16</c:v>
                </c:pt>
                <c:pt idx="3">
                  <c:v>15</c:v>
                </c:pt>
                <c:pt idx="4">
                  <c:v>14</c:v>
                </c:pt>
                <c:pt idx="5">
                  <c:v>28</c:v>
                </c:pt>
                <c:pt idx="6">
                  <c:v>13</c:v>
                </c:pt>
                <c:pt idx="7">
                  <c:v>18</c:v>
                </c:pt>
                <c:pt idx="8">
                  <c:v>3</c:v>
                </c:pt>
                <c:pt idx="9">
                  <c:v>11</c:v>
                </c:pt>
                <c:pt idx="10">
                  <c:v>34</c:v>
                </c:pt>
              </c:numCache>
            </c:numRef>
          </c:yVal>
          <c:smooth val="0"/>
          <c:extLst>
            <c:ext xmlns:c16="http://schemas.microsoft.com/office/drawing/2014/chart" uri="{C3380CC4-5D6E-409C-BE32-E72D297353CC}">
              <c16:uniqueId val="{00000000-4958-44CF-B2B8-59DD35F271F7}"/>
            </c:ext>
          </c:extLst>
        </c:ser>
        <c:dLbls>
          <c:showLegendKey val="0"/>
          <c:showVal val="0"/>
          <c:showCatName val="0"/>
          <c:showSerName val="0"/>
          <c:showPercent val="0"/>
          <c:showBubbleSize val="0"/>
        </c:dLbls>
        <c:axId val="241932592"/>
        <c:axId val="241932984"/>
      </c:scatterChart>
      <c:valAx>
        <c:axId val="241932592"/>
        <c:scaling>
          <c:orientation val="minMax"/>
        </c:scaling>
        <c:delete val="0"/>
        <c:axPos val="b"/>
        <c:title>
          <c:tx>
            <c:rich>
              <a:bodyPr/>
              <a:lstStyle/>
              <a:p>
                <a:pPr>
                  <a:defRPr/>
                </a:pPr>
                <a:r>
                  <a:rPr lang="en-GB"/>
                  <a:t>Number of people in city called 'Dave'</a:t>
                </a:r>
              </a:p>
            </c:rich>
          </c:tx>
          <c:overlay val="0"/>
        </c:title>
        <c:numFmt formatCode="General" sourceLinked="1"/>
        <c:majorTickMark val="out"/>
        <c:minorTickMark val="none"/>
        <c:tickLblPos val="nextTo"/>
        <c:crossAx val="241932984"/>
        <c:crosses val="autoZero"/>
        <c:crossBetween val="midCat"/>
      </c:valAx>
      <c:valAx>
        <c:axId val="241932984"/>
        <c:scaling>
          <c:orientation val="minMax"/>
        </c:scaling>
        <c:delete val="0"/>
        <c:axPos val="l"/>
        <c:majorGridlines/>
        <c:title>
          <c:tx>
            <c:rich>
              <a:bodyPr rot="-5400000" vert="horz"/>
              <a:lstStyle/>
              <a:p>
                <a:pPr>
                  <a:defRPr/>
                </a:pPr>
                <a:r>
                  <a:rPr lang="en-GB"/>
                  <a:t>Crime</a:t>
                </a:r>
                <a:r>
                  <a:rPr lang="en-GB" baseline="0"/>
                  <a:t> Rate</a:t>
                </a:r>
                <a:endParaRPr lang="en-GB"/>
              </a:p>
            </c:rich>
          </c:tx>
          <c:overlay val="0"/>
        </c:title>
        <c:numFmt formatCode="General" sourceLinked="1"/>
        <c:majorTickMark val="out"/>
        <c:minorTickMark val="none"/>
        <c:tickLblPos val="nextTo"/>
        <c:crossAx val="241932592"/>
        <c:crosses val="autoZero"/>
        <c:crossBetween val="midCat"/>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Sheet1!$D$34</c:f>
              <c:strCache>
                <c:ptCount val="1"/>
                <c:pt idx="0">
                  <c:v>Weekly time spent on internet (hours)</c:v>
                </c:pt>
              </c:strCache>
            </c:strRef>
          </c:tx>
          <c:spPr>
            <a:ln w="28575">
              <a:noFill/>
            </a:ln>
          </c:spPr>
          <c:xVal>
            <c:numRef>
              <c:f>Sheet1!$C$35:$C$44</c:f>
              <c:numCache>
                <c:formatCode>General</c:formatCode>
                <c:ptCount val="10"/>
                <c:pt idx="0">
                  <c:v>10</c:v>
                </c:pt>
                <c:pt idx="1">
                  <c:v>12</c:v>
                </c:pt>
                <c:pt idx="2">
                  <c:v>62</c:v>
                </c:pt>
                <c:pt idx="3">
                  <c:v>78</c:v>
                </c:pt>
                <c:pt idx="4">
                  <c:v>30</c:v>
                </c:pt>
                <c:pt idx="5">
                  <c:v>20</c:v>
                </c:pt>
                <c:pt idx="6">
                  <c:v>7</c:v>
                </c:pt>
                <c:pt idx="7">
                  <c:v>40</c:v>
                </c:pt>
                <c:pt idx="8">
                  <c:v>32</c:v>
                </c:pt>
                <c:pt idx="9">
                  <c:v>44</c:v>
                </c:pt>
              </c:numCache>
            </c:numRef>
          </c:xVal>
          <c:yVal>
            <c:numRef>
              <c:f>Sheet1!$D$35:$D$44</c:f>
              <c:numCache>
                <c:formatCode>General</c:formatCode>
                <c:ptCount val="10"/>
                <c:pt idx="0">
                  <c:v>15</c:v>
                </c:pt>
                <c:pt idx="1">
                  <c:v>13</c:v>
                </c:pt>
                <c:pt idx="2">
                  <c:v>3</c:v>
                </c:pt>
                <c:pt idx="3">
                  <c:v>4</c:v>
                </c:pt>
                <c:pt idx="4">
                  <c:v>20</c:v>
                </c:pt>
                <c:pt idx="5">
                  <c:v>16</c:v>
                </c:pt>
                <c:pt idx="6">
                  <c:v>14</c:v>
                </c:pt>
                <c:pt idx="7">
                  <c:v>6</c:v>
                </c:pt>
                <c:pt idx="8">
                  <c:v>8</c:v>
                </c:pt>
                <c:pt idx="9">
                  <c:v>10</c:v>
                </c:pt>
              </c:numCache>
            </c:numRef>
          </c:yVal>
          <c:smooth val="0"/>
          <c:extLst>
            <c:ext xmlns:c16="http://schemas.microsoft.com/office/drawing/2014/chart" uri="{C3380CC4-5D6E-409C-BE32-E72D297353CC}">
              <c16:uniqueId val="{00000000-3FE5-4BA1-AF80-704AA6BEB0A8}"/>
            </c:ext>
          </c:extLst>
        </c:ser>
        <c:dLbls>
          <c:showLegendKey val="0"/>
          <c:showVal val="0"/>
          <c:showCatName val="0"/>
          <c:showSerName val="0"/>
          <c:showPercent val="0"/>
          <c:showBubbleSize val="0"/>
        </c:dLbls>
        <c:axId val="174537256"/>
        <c:axId val="241930632"/>
      </c:scatterChart>
      <c:valAx>
        <c:axId val="174537256"/>
        <c:scaling>
          <c:orientation val="minMax"/>
        </c:scaling>
        <c:delete val="0"/>
        <c:axPos val="b"/>
        <c:title>
          <c:tx>
            <c:rich>
              <a:bodyPr/>
              <a:lstStyle/>
              <a:p>
                <a:pPr>
                  <a:defRPr/>
                </a:pPr>
                <a:r>
                  <a:rPr lang="en-GB"/>
                  <a:t>Age</a:t>
                </a:r>
              </a:p>
            </c:rich>
          </c:tx>
          <c:overlay val="0"/>
        </c:title>
        <c:numFmt formatCode="General" sourceLinked="1"/>
        <c:majorTickMark val="out"/>
        <c:minorTickMark val="none"/>
        <c:tickLblPos val="nextTo"/>
        <c:crossAx val="241930632"/>
        <c:crosses val="autoZero"/>
        <c:crossBetween val="midCat"/>
      </c:valAx>
      <c:valAx>
        <c:axId val="241930632"/>
        <c:scaling>
          <c:orientation val="minMax"/>
        </c:scaling>
        <c:delete val="0"/>
        <c:axPos val="l"/>
        <c:majorGridlines/>
        <c:title>
          <c:tx>
            <c:rich>
              <a:bodyPr rot="-5400000" vert="horz"/>
              <a:lstStyle/>
              <a:p>
                <a:pPr>
                  <a:defRPr/>
                </a:pPr>
                <a:r>
                  <a:rPr lang="en-GB"/>
                  <a:t>Weekly time on internet (hours)</a:t>
                </a:r>
              </a:p>
            </c:rich>
          </c:tx>
          <c:overlay val="0"/>
        </c:title>
        <c:numFmt formatCode="General" sourceLinked="1"/>
        <c:majorTickMark val="out"/>
        <c:minorTickMark val="none"/>
        <c:tickLblPos val="nextTo"/>
        <c:crossAx val="174537256"/>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03/03/2018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03/03/2018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03/03/2018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3" Type="http://schemas.openxmlformats.org/officeDocument/2006/relationships/hyperlink" Target="http://www.drfrostmaths.com/resources/resource.php?rid=262" TargetMode="External"/><Relationship Id="rId2" Type="http://schemas.openxmlformats.org/officeDocument/2006/relationships/image" Target="../media/image36.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drfrostmaths.com/homework"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Stats1 Chapter 4 :: </a:t>
            </a:r>
            <a:r>
              <a:rPr lang="en-GB" dirty="0"/>
              <a:t>Correlation</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jfrost@tiffin.kingston.sch.uk</a:t>
            </a:r>
          </a:p>
          <a:p>
            <a:r>
              <a:rPr lang="en-GB" sz="2000" b="1" dirty="0"/>
              <a:t>www.drfrostmaths.com</a:t>
            </a:r>
            <a:br>
              <a:rPr lang="en-GB" sz="2000" b="1" dirty="0"/>
            </a:br>
            <a:r>
              <a:rPr lang="en-GB" sz="2000" b="1" dirty="0"/>
              <a:t>@DrFrostMaths</a:t>
            </a:r>
            <a:r>
              <a:rPr lang="en-GB" sz="2000" dirty="0"/>
              <a:t>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461720"/>
            <a:ext cx="4104456" cy="369332"/>
          </a:xfrm>
          <a:prstGeom prst="rect">
            <a:avLst/>
          </a:prstGeom>
          <a:noFill/>
        </p:spPr>
        <p:txBody>
          <a:bodyPr wrap="square" rtlCol="0">
            <a:spAutoFit/>
          </a:bodyPr>
          <a:lstStyle/>
          <a:p>
            <a:r>
              <a:rPr lang="en-GB" dirty="0"/>
              <a:t>Last modified</a:t>
            </a:r>
            <a:r>
              <a:rPr lang="en-GB"/>
              <a:t>: 3</a:t>
            </a:r>
            <a:r>
              <a:rPr lang="en-GB" baseline="30000"/>
              <a:t>rd</a:t>
            </a:r>
            <a:r>
              <a:rPr lang="en-GB"/>
              <a:t> March </a:t>
            </a:r>
            <a:r>
              <a:rPr lang="en-GB" dirty="0"/>
              <a:t>2018</a:t>
            </a:r>
          </a:p>
        </p:txBody>
      </p:sp>
    </p:spTree>
    <p:extLst>
      <p:ext uri="{BB962C8B-B14F-4D97-AF65-F5344CB8AC3E}">
        <p14:creationId xmlns:p14="http://schemas.microsoft.com/office/powerpoint/2010/main" val="291301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mc:AlternateContent xmlns:mc="http://schemas.openxmlformats.org/markup-compatibility/2006" xmlns:a14="http://schemas.microsoft.com/office/drawing/2010/main">
          <mc:Choice Requires="a14">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Interpreting </a:t>
                  </a:r>
                  <a14:m>
                    <m:oMath xmlns:m="http://schemas.openxmlformats.org/officeDocument/2006/math">
                      <m:r>
                        <a:rPr lang="en-GB" sz="3200" b="0" i="1" smtClean="0">
                          <a:latin typeface="Cambria Math" panose="02040503050406030204" pitchFamily="18" charset="0"/>
                        </a:rPr>
                        <m:t>𝑎</m:t>
                      </m:r>
                    </m:oMath>
                  </a14:m>
                  <a:r>
                    <a:rPr lang="en-GB" sz="3200" dirty="0"/>
                    <a:t> and </a:t>
                  </a:r>
                  <a14:m>
                    <m:oMath xmlns:m="http://schemas.openxmlformats.org/officeDocument/2006/math">
                      <m:r>
                        <a:rPr lang="en-GB" sz="3200" b="0" i="1" smtClean="0">
                          <a:latin typeface="Cambria Math" panose="02040503050406030204" pitchFamily="18" charset="0"/>
                        </a:rPr>
                        <m:t>𝑏</m:t>
                      </m:r>
                    </m:oMath>
                  </a14:m>
                  <a:r>
                    <a:rPr lang="en-GB" sz="3200" dirty="0"/>
                    <a:t>.</a:t>
                  </a:r>
                </a:p>
              </p:txBody>
            </p:sp>
          </mc:Choice>
          <mc:Fallback xmlns="">
            <p:sp>
              <p:nvSpPr>
                <p:cNvPr id="3" name="TextBox 32"/>
                <p:cNvSpPr txBox="1">
                  <a:spLocks noRot="1" noChangeAspect="1" noMove="1" noResize="1" noEditPoints="1" noAdjustHandles="1" noChangeArrowheads="1" noChangeShapeType="1" noTextEdit="1"/>
                </p:cNvSpPr>
                <p:nvPr/>
              </p:nvSpPr>
              <p:spPr>
                <a:xfrm>
                  <a:off x="0" y="13335"/>
                  <a:ext cx="9144000" cy="599127"/>
                </a:xfrm>
                <a:prstGeom prst="rect">
                  <a:avLst/>
                </a:prstGeom>
                <a:blipFill>
                  <a:blip r:embed="rId2"/>
                  <a:stretch>
                    <a:fillRect t="-12245" b="-31633"/>
                  </a:stretch>
                </a:blipFill>
                <a:ln>
                  <a:noFill/>
                </a:ln>
              </p:spPr>
              <p:txBody>
                <a:bodyPr/>
                <a:lstStyle/>
                <a:p>
                  <a:r>
                    <a:rPr lang="en-GB">
                      <a:noFill/>
                    </a:rPr>
                    <a:t> </a:t>
                  </a:r>
                </a:p>
              </p:txBody>
            </p:sp>
          </mc:Fallback>
        </mc:AlternateContent>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5" name="Straight Arrow Connector 4"/>
          <p:cNvCxnSpPr/>
          <p:nvPr/>
        </p:nvCxnSpPr>
        <p:spPr>
          <a:xfrm flipV="1">
            <a:off x="755576" y="1010761"/>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flipV="1">
            <a:off x="755576" y="3819073"/>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5441300" y="3381211"/>
                <a:ext cx="2520280" cy="646331"/>
              </a:xfrm>
              <a:prstGeom prst="rect">
                <a:avLst/>
              </a:prstGeom>
              <a:noFill/>
            </p:spPr>
            <p:txBody>
              <a:bodyPr wrap="square" rtlCol="0">
                <a:spAutoFit/>
              </a:bodyPr>
              <a:lstStyle/>
              <a:p>
                <a:r>
                  <a:rPr lang="en-GB" dirty="0"/>
                  <a:t>Time spent revising in hours </a:t>
                </a:r>
                <a14:m>
                  <m:oMath xmlns:m="http://schemas.openxmlformats.org/officeDocument/2006/math">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441300" y="3381211"/>
                <a:ext cx="2520280" cy="646331"/>
              </a:xfrm>
              <a:prstGeom prst="rect">
                <a:avLst/>
              </a:prstGeom>
              <a:blipFill>
                <a:blip r:embed="rId3"/>
                <a:stretch>
                  <a:fillRect l="-2179" t="-5660" b="-141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rot="16200000">
                <a:off x="-369839" y="2037531"/>
                <a:ext cx="1728192" cy="369332"/>
              </a:xfrm>
              <a:prstGeom prst="rect">
                <a:avLst/>
              </a:prstGeom>
              <a:noFill/>
            </p:spPr>
            <p:txBody>
              <a:bodyPr wrap="square" rtlCol="0">
                <a:spAutoFit/>
              </a:bodyPr>
              <a:lstStyle/>
              <a:p>
                <a:r>
                  <a:rPr lang="en-GB" dirty="0"/>
                  <a:t>Exam mark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rot="16200000">
                <a:off x="-369839" y="2037531"/>
                <a:ext cx="1728192" cy="369332"/>
              </a:xfrm>
              <a:prstGeom prst="rect">
                <a:avLst/>
              </a:prstGeom>
              <a:blipFill>
                <a:blip r:embed="rId4"/>
                <a:stretch>
                  <a:fillRect l="-10000" r="-26667" b="-3180"/>
                </a:stretch>
              </a:blipFill>
            </p:spPr>
            <p:txBody>
              <a:bodyPr/>
              <a:lstStyle/>
              <a:p>
                <a:r>
                  <a:rPr lang="en-GB">
                    <a:noFill/>
                  </a:rPr>
                  <a:t> </a:t>
                </a:r>
              </a:p>
            </p:txBody>
          </p:sp>
        </mc:Fallback>
      </mc:AlternateContent>
      <p:grpSp>
        <p:nvGrpSpPr>
          <p:cNvPr id="9" name="Group 8"/>
          <p:cNvGrpSpPr/>
          <p:nvPr/>
        </p:nvGrpSpPr>
        <p:grpSpPr>
          <a:xfrm>
            <a:off x="1043608" y="3098993"/>
            <a:ext cx="216024" cy="216024"/>
            <a:chOff x="3347864" y="2780928"/>
            <a:chExt cx="216024" cy="216024"/>
          </a:xfrm>
        </p:grpSpPr>
        <p:cxnSp>
          <p:nvCxnSpPr>
            <p:cNvPr id="10" name="Straight Connector 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2" name="Group 11"/>
          <p:cNvGrpSpPr/>
          <p:nvPr/>
        </p:nvGrpSpPr>
        <p:grpSpPr>
          <a:xfrm>
            <a:off x="1619672" y="3098993"/>
            <a:ext cx="216024" cy="216024"/>
            <a:chOff x="3347864" y="2780928"/>
            <a:chExt cx="216024" cy="216024"/>
          </a:xfrm>
        </p:grpSpPr>
        <p:cxnSp>
          <p:nvCxnSpPr>
            <p:cNvPr id="13" name="Straight Connector 12"/>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5" name="Group 14"/>
          <p:cNvGrpSpPr/>
          <p:nvPr/>
        </p:nvGrpSpPr>
        <p:grpSpPr>
          <a:xfrm>
            <a:off x="2017812" y="2494354"/>
            <a:ext cx="216024" cy="216024"/>
            <a:chOff x="3347864" y="2780928"/>
            <a:chExt cx="216024" cy="216024"/>
          </a:xfrm>
        </p:grpSpPr>
        <p:cxnSp>
          <p:nvCxnSpPr>
            <p:cNvPr id="16" name="Straight Connector 1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8" name="Group 17"/>
          <p:cNvGrpSpPr/>
          <p:nvPr/>
        </p:nvGrpSpPr>
        <p:grpSpPr>
          <a:xfrm>
            <a:off x="2593876" y="2624467"/>
            <a:ext cx="216024" cy="216024"/>
            <a:chOff x="3347864" y="2780928"/>
            <a:chExt cx="216024" cy="216024"/>
          </a:xfrm>
        </p:grpSpPr>
        <p:cxnSp>
          <p:nvCxnSpPr>
            <p:cNvPr id="19" name="Straight Connector 18"/>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1" name="Group 20"/>
          <p:cNvGrpSpPr/>
          <p:nvPr/>
        </p:nvGrpSpPr>
        <p:grpSpPr>
          <a:xfrm>
            <a:off x="2930674" y="1607569"/>
            <a:ext cx="216024" cy="216024"/>
            <a:chOff x="3347864" y="2780928"/>
            <a:chExt cx="216024" cy="216024"/>
          </a:xfrm>
        </p:grpSpPr>
        <p:cxnSp>
          <p:nvCxnSpPr>
            <p:cNvPr id="22" name="Straight Connector 21"/>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4" name="Group 23"/>
          <p:cNvGrpSpPr/>
          <p:nvPr/>
        </p:nvGrpSpPr>
        <p:grpSpPr>
          <a:xfrm>
            <a:off x="3624499" y="1915420"/>
            <a:ext cx="216024" cy="216024"/>
            <a:chOff x="3347864" y="2780928"/>
            <a:chExt cx="216024" cy="216024"/>
          </a:xfrm>
        </p:grpSpPr>
        <p:cxnSp>
          <p:nvCxnSpPr>
            <p:cNvPr id="25" name="Straight Connector 2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7" name="Group 26"/>
          <p:cNvGrpSpPr/>
          <p:nvPr/>
        </p:nvGrpSpPr>
        <p:grpSpPr>
          <a:xfrm>
            <a:off x="4202435" y="984468"/>
            <a:ext cx="216024" cy="216024"/>
            <a:chOff x="3347864" y="2780928"/>
            <a:chExt cx="216024" cy="216024"/>
          </a:xfrm>
        </p:grpSpPr>
        <p:cxnSp>
          <p:nvCxnSpPr>
            <p:cNvPr id="28" name="Straight Connector 27"/>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0" name="Straight Connector 29"/>
          <p:cNvCxnSpPr/>
          <p:nvPr/>
        </p:nvCxnSpPr>
        <p:spPr>
          <a:xfrm flipV="1">
            <a:off x="755576" y="1154777"/>
            <a:ext cx="4032448" cy="2376264"/>
          </a:xfrm>
          <a:prstGeom prst="line">
            <a:avLst/>
          </a:prstGeom>
          <a:ln>
            <a:prstDash val="sys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1" name="TextBox 30"/>
              <p:cNvSpPr txBox="1"/>
              <p:nvPr/>
            </p:nvSpPr>
            <p:spPr>
              <a:xfrm>
                <a:off x="3899246" y="1696169"/>
                <a:ext cx="237661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a:rPr>
                        <m:t>𝑦</m:t>
                      </m:r>
                      <m:r>
                        <a:rPr lang="en-GB" sz="2800" b="0" i="1" smtClean="0">
                          <a:latin typeface="Cambria Math"/>
                        </a:rPr>
                        <m:t>=20+3</m:t>
                      </m:r>
                      <m:r>
                        <a:rPr lang="en-GB" sz="2800" b="0" i="1" smtClean="0">
                          <a:latin typeface="Cambria Math"/>
                        </a:rPr>
                        <m:t>𝑥</m:t>
                      </m:r>
                    </m:oMath>
                  </m:oMathPara>
                </a14:m>
                <a:endParaRPr lang="en-GB" sz="2800" dirty="0"/>
              </a:p>
            </p:txBody>
          </p:sp>
        </mc:Choice>
        <mc:Fallback xmlns="">
          <p:sp>
            <p:nvSpPr>
              <p:cNvPr id="31" name="TextBox 30"/>
              <p:cNvSpPr txBox="1">
                <a:spLocks noRot="1" noChangeAspect="1" noMove="1" noResize="1" noEditPoints="1" noAdjustHandles="1" noChangeArrowheads="1" noChangeShapeType="1" noTextEdit="1"/>
              </p:cNvSpPr>
              <p:nvPr/>
            </p:nvSpPr>
            <p:spPr>
              <a:xfrm>
                <a:off x="3899246" y="1696169"/>
                <a:ext cx="2376618" cy="523220"/>
              </a:xfrm>
              <a:prstGeom prst="rect">
                <a:avLst/>
              </a:prstGeom>
              <a:blipFill>
                <a:blip r:embed="rId5"/>
                <a:stretch>
                  <a:fillRect/>
                </a:stretch>
              </a:blipFill>
            </p:spPr>
            <p:txBody>
              <a:bodyPr/>
              <a:lstStyle/>
              <a:p>
                <a:r>
                  <a:rPr lang="en-GB">
                    <a:noFill/>
                  </a:rPr>
                  <a:t> </a:t>
                </a:r>
              </a:p>
            </p:txBody>
          </p:sp>
        </mc:Fallback>
      </mc:AlternateContent>
      <p:sp>
        <p:nvSpPr>
          <p:cNvPr id="50" name="TextBox 49"/>
          <p:cNvSpPr txBox="1"/>
          <p:nvPr/>
        </p:nvSpPr>
        <p:spPr>
          <a:xfrm>
            <a:off x="1029089" y="4183808"/>
            <a:ext cx="7450340" cy="46166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How do we interpret the gradient of 3?</a:t>
            </a:r>
          </a:p>
        </p:txBody>
      </p:sp>
      <mc:AlternateContent xmlns:mc="http://schemas.openxmlformats.org/markup-compatibility/2006" xmlns:a14="http://schemas.microsoft.com/office/drawing/2010/main">
        <mc:Choice Requires="a14">
          <p:sp>
            <p:nvSpPr>
              <p:cNvPr id="51" name="TextBox 50"/>
              <p:cNvSpPr txBox="1"/>
              <p:nvPr/>
            </p:nvSpPr>
            <p:spPr>
              <a:xfrm>
                <a:off x="975925" y="4671438"/>
                <a:ext cx="7523150" cy="707886"/>
              </a:xfrm>
              <a:prstGeom prst="rect">
                <a:avLst/>
              </a:prstGeom>
              <a:noFill/>
            </p:spPr>
            <p:txBody>
              <a:bodyPr wrap="square" rtlCol="0">
                <a:spAutoFit/>
              </a:bodyPr>
              <a:lstStyle/>
              <a:p>
                <a:r>
                  <a:rPr lang="en-GB" sz="2000" b="1" dirty="0"/>
                  <a:t>For each extra hour spent revising, 3 marks are gained.</a:t>
                </a:r>
              </a:p>
              <a:p>
                <a:r>
                  <a:rPr lang="en-GB" sz="2000" dirty="0"/>
                  <a:t>(i.e. the gradient tells you the change in </a:t>
                </a:r>
                <a14:m>
                  <m:oMath xmlns:m="http://schemas.openxmlformats.org/officeDocument/2006/math">
                    <m:r>
                      <a:rPr lang="en-GB" sz="2000" b="0" i="1" smtClean="0">
                        <a:latin typeface="Cambria Math" panose="02040503050406030204" pitchFamily="18" charset="0"/>
                      </a:rPr>
                      <m:t>𝑦</m:t>
                    </m:r>
                  </m:oMath>
                </a14:m>
                <a:r>
                  <a:rPr lang="en-GB" sz="2000" dirty="0"/>
                  <a:t> for each unit increase in </a:t>
                </a:r>
                <a14:m>
                  <m:oMath xmlns:m="http://schemas.openxmlformats.org/officeDocument/2006/math">
                    <m:r>
                      <a:rPr lang="en-GB" sz="2000" b="0" i="1" smtClean="0">
                        <a:latin typeface="Cambria Math" panose="02040503050406030204" pitchFamily="18" charset="0"/>
                      </a:rPr>
                      <m:t>𝑥</m:t>
                    </m:r>
                  </m:oMath>
                </a14:m>
                <a:r>
                  <a:rPr lang="en-GB" sz="2000" dirty="0"/>
                  <a:t>) </a:t>
                </a:r>
              </a:p>
            </p:txBody>
          </p:sp>
        </mc:Choice>
        <mc:Fallback xmlns="">
          <p:sp>
            <p:nvSpPr>
              <p:cNvPr id="51" name="TextBox 50"/>
              <p:cNvSpPr txBox="1">
                <a:spLocks noRot="1" noChangeAspect="1" noMove="1" noResize="1" noEditPoints="1" noAdjustHandles="1" noChangeArrowheads="1" noChangeShapeType="1" noTextEdit="1"/>
              </p:cNvSpPr>
              <p:nvPr/>
            </p:nvSpPr>
            <p:spPr>
              <a:xfrm>
                <a:off x="975925" y="4671438"/>
                <a:ext cx="7523150" cy="707886"/>
              </a:xfrm>
              <a:prstGeom prst="rect">
                <a:avLst/>
              </a:prstGeom>
              <a:blipFill>
                <a:blip r:embed="rId6"/>
                <a:stretch>
                  <a:fillRect l="-810" t="-4310" b="-1465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998078" y="5492462"/>
                <a:ext cx="7481351" cy="46166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How do we interpret the </a:t>
                </a:r>
                <a14:m>
                  <m:oMath xmlns:m="http://schemas.openxmlformats.org/officeDocument/2006/math">
                    <m:r>
                      <a:rPr lang="en-GB" sz="2400" b="0" i="1" smtClean="0">
                        <a:latin typeface="Cambria Math" panose="02040503050406030204" pitchFamily="18" charset="0"/>
                      </a:rPr>
                      <m:t>𝑦</m:t>
                    </m:r>
                  </m:oMath>
                </a14:m>
                <a:r>
                  <a:rPr lang="en-GB" sz="2400" dirty="0"/>
                  <a:t>-intercept of 20?</a:t>
                </a:r>
              </a:p>
            </p:txBody>
          </p:sp>
        </mc:Choice>
        <mc:Fallback xmlns="">
          <p:sp>
            <p:nvSpPr>
              <p:cNvPr id="52" name="TextBox 51"/>
              <p:cNvSpPr txBox="1">
                <a:spLocks noRot="1" noChangeAspect="1" noMove="1" noResize="1" noEditPoints="1" noAdjustHandles="1" noChangeArrowheads="1" noChangeShapeType="1" noTextEdit="1"/>
              </p:cNvSpPr>
              <p:nvPr/>
            </p:nvSpPr>
            <p:spPr>
              <a:xfrm>
                <a:off x="998078" y="5492462"/>
                <a:ext cx="7481351" cy="461665"/>
              </a:xfrm>
              <a:prstGeom prst="rect">
                <a:avLst/>
              </a:prstGeom>
              <a:blipFill>
                <a:blip r:embed="rId7"/>
                <a:stretch>
                  <a:fillRect b="-10000"/>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956282" y="5957978"/>
                <a:ext cx="7523150" cy="707886"/>
              </a:xfrm>
              <a:prstGeom prst="rect">
                <a:avLst/>
              </a:prstGeom>
              <a:noFill/>
            </p:spPr>
            <p:txBody>
              <a:bodyPr wrap="square" rtlCol="0">
                <a:spAutoFit/>
              </a:bodyPr>
              <a:lstStyle/>
              <a:p>
                <a:r>
                  <a:rPr lang="en-GB" sz="2000" b="1" dirty="0"/>
                  <a:t>20 marks would be obtained turning up to the exam with no revision.</a:t>
                </a:r>
              </a:p>
              <a:p>
                <a:r>
                  <a:rPr lang="en-GB" sz="2000" dirty="0"/>
                  <a:t>(i.e. the value of </a:t>
                </a:r>
                <a14:m>
                  <m:oMath xmlns:m="http://schemas.openxmlformats.org/officeDocument/2006/math">
                    <m:r>
                      <a:rPr lang="en-GB" sz="2000" b="0" i="1" smtClean="0">
                        <a:latin typeface="Cambria Math" panose="02040503050406030204" pitchFamily="18" charset="0"/>
                      </a:rPr>
                      <m:t>𝑦</m:t>
                    </m:r>
                  </m:oMath>
                </a14:m>
                <a:r>
                  <a:rPr lang="en-GB" sz="2000" dirty="0"/>
                  <a:t> we get when </a:t>
                </a:r>
                <a14:m>
                  <m:oMath xmlns:m="http://schemas.openxmlformats.org/officeDocument/2006/math">
                    <m:r>
                      <a:rPr lang="en-GB" sz="2000" b="0" i="1" smtClean="0">
                        <a:latin typeface="Cambria Math" panose="02040503050406030204" pitchFamily="18" charset="0"/>
                      </a:rPr>
                      <m:t>𝑥</m:t>
                    </m:r>
                    <m:r>
                      <a:rPr lang="en-GB" sz="2000" b="0" i="1" smtClean="0">
                        <a:latin typeface="Cambria Math" panose="02040503050406030204" pitchFamily="18" charset="0"/>
                      </a:rPr>
                      <m:t>=0</m:t>
                    </m:r>
                  </m:oMath>
                </a14:m>
                <a:r>
                  <a:rPr lang="en-GB" sz="2000" dirty="0"/>
                  <a:t>)</a:t>
                </a:r>
              </a:p>
            </p:txBody>
          </p:sp>
        </mc:Choice>
        <mc:Fallback xmlns="">
          <p:sp>
            <p:nvSpPr>
              <p:cNvPr id="53" name="TextBox 52"/>
              <p:cNvSpPr txBox="1">
                <a:spLocks noRot="1" noChangeAspect="1" noMove="1" noResize="1" noEditPoints="1" noAdjustHandles="1" noChangeArrowheads="1" noChangeShapeType="1" noTextEdit="1"/>
              </p:cNvSpPr>
              <p:nvPr/>
            </p:nvSpPr>
            <p:spPr>
              <a:xfrm>
                <a:off x="956282" y="5957978"/>
                <a:ext cx="7523150" cy="707886"/>
              </a:xfrm>
              <a:prstGeom prst="rect">
                <a:avLst/>
              </a:prstGeom>
              <a:blipFill>
                <a:blip r:embed="rId8"/>
                <a:stretch>
                  <a:fillRect l="-891" t="-4310" r="-324" b="-14655"/>
                </a:stretch>
              </a:blipFill>
            </p:spPr>
            <p:txBody>
              <a:bodyPr/>
              <a:lstStyle/>
              <a:p>
                <a:r>
                  <a:rPr lang="en-GB">
                    <a:noFill/>
                  </a:rPr>
                  <a:t> </a:t>
                </a:r>
              </a:p>
            </p:txBody>
          </p:sp>
        </mc:Fallback>
      </mc:AlternateContent>
      <p:sp>
        <p:nvSpPr>
          <p:cNvPr id="54" name="Rectangle 53"/>
          <p:cNvSpPr/>
          <p:nvPr/>
        </p:nvSpPr>
        <p:spPr>
          <a:xfrm>
            <a:off x="1018455" y="4654594"/>
            <a:ext cx="7460975" cy="7247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5" name="Rectangle 54"/>
          <p:cNvSpPr/>
          <p:nvPr/>
        </p:nvSpPr>
        <p:spPr>
          <a:xfrm>
            <a:off x="988826" y="5941134"/>
            <a:ext cx="7490605" cy="7247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9140156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4"/>
                                        </p:tgtEl>
                                      </p:cBhvr>
                                    </p:animEffect>
                                    <p:set>
                                      <p:cBhvr>
                                        <p:cTn id="7"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8" restart="whenNotActive" fill="hold" evtFilter="cancelBubble" nodeType="interactiveSeq">
                <p:stCondLst>
                  <p:cond evt="onClick" delay="0">
                    <p:tgtEl>
                      <p:spTgt spid="5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55"/>
                                        </p:tgtEl>
                                      </p:cBhvr>
                                    </p:animEffect>
                                    <p:set>
                                      <p:cBhvr>
                                        <p:cTn id="13"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55"/>
                  </p:tgtEl>
                </p:cond>
              </p:nextCondLst>
            </p:seq>
          </p:childTnLst>
        </p:cTn>
      </p:par>
    </p:tnLst>
    <p:bldLst>
      <p:bldP spid="54" grpId="0" animBg="1"/>
      <p:bldP spid="5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95536" y="764704"/>
                <a:ext cx="8280920" cy="184665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From the large data set, the daily mean </a:t>
                </a:r>
                <a:r>
                  <a:rPr lang="en-GB" sz="1600" dirty="0" err="1"/>
                  <a:t>windspeed</a:t>
                </a:r>
                <a:r>
                  <a:rPr lang="en-GB" sz="1600" dirty="0"/>
                  <a:t>, </a:t>
                </a:r>
                <a14:m>
                  <m:oMath xmlns:m="http://schemas.openxmlformats.org/officeDocument/2006/math">
                    <m:r>
                      <a:rPr lang="en-GB" sz="1600" b="0" i="1" smtClean="0">
                        <a:latin typeface="Cambria Math" panose="02040503050406030204" pitchFamily="18" charset="0"/>
                      </a:rPr>
                      <m:t>𝑤</m:t>
                    </m:r>
                  </m:oMath>
                </a14:m>
                <a:r>
                  <a:rPr lang="en-GB" sz="1600" dirty="0"/>
                  <a:t> knots, and the daily maximum gust, </a:t>
                </a:r>
                <a14:m>
                  <m:oMath xmlns:m="http://schemas.openxmlformats.org/officeDocument/2006/math">
                    <m:r>
                      <a:rPr lang="en-GB" sz="1600" b="0" i="1" smtClean="0">
                        <a:latin typeface="Cambria Math" panose="02040503050406030204" pitchFamily="18" charset="0"/>
                      </a:rPr>
                      <m:t>𝑔</m:t>
                    </m:r>
                  </m:oMath>
                </a14:m>
                <a:r>
                  <a:rPr lang="en-GB" sz="1600" dirty="0"/>
                  <a:t> knots, were recorded for the first 15 days in May in Camborne in 2015.</a:t>
                </a:r>
              </a:p>
              <a:p>
                <a:endParaRPr lang="en-GB" sz="1600" dirty="0"/>
              </a:p>
              <a:p>
                <a:endParaRPr lang="en-GB" sz="1600" dirty="0"/>
              </a:p>
              <a:p>
                <a:endParaRPr lang="en-GB" sz="1600" dirty="0"/>
              </a:p>
              <a:p>
                <a:endParaRPr lang="en-GB" sz="1600" dirty="0"/>
              </a:p>
              <a:p>
                <a:r>
                  <a:rPr lang="en-GB" sz="1600" dirty="0"/>
                  <a:t>The data was plotted on a scatter diagram.</a:t>
                </a:r>
              </a:p>
            </p:txBody>
          </p:sp>
        </mc:Choice>
        <mc:Fallback xmlns="">
          <p:sp>
            <p:nvSpPr>
              <p:cNvPr id="5" name="TextBox 4"/>
              <p:cNvSpPr txBox="1">
                <a:spLocks noRot="1" noChangeAspect="1" noMove="1" noResize="1" noEditPoints="1" noAdjustHandles="1" noChangeArrowheads="1" noChangeShapeType="1" noTextEdit="1"/>
              </p:cNvSpPr>
              <p:nvPr/>
            </p:nvSpPr>
            <p:spPr>
              <a:xfrm>
                <a:off x="395536" y="764704"/>
                <a:ext cx="8280920" cy="1846659"/>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792387677"/>
                  </p:ext>
                </p:extLst>
              </p:nvPr>
            </p:nvGraphicFramePr>
            <p:xfrm>
              <a:off x="946229" y="1395858"/>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𝒘</m:t>
                                </m:r>
                              </m:oMath>
                            </m:oMathPara>
                          </a14:m>
                          <a:endParaRPr lang="en-GB" sz="1600" b="1" dirty="0"/>
                        </a:p>
                      </a:txBody>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𝒈</m:t>
                                </m:r>
                              </m:oMath>
                            </m:oMathPara>
                          </a14:m>
                          <a:endParaRPr lang="en-GB" sz="1600" b="1" dirty="0"/>
                        </a:p>
                      </a:txBody>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792387677"/>
                  </p:ext>
                </p:extLst>
              </p:nvPr>
            </p:nvGraphicFramePr>
            <p:xfrm>
              <a:off x="946229" y="1395858"/>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endParaRPr lang="en-US"/>
                        </a:p>
                      </a:txBody>
                      <a:tcPr>
                        <a:blipFill>
                          <a:blip r:embed="rId3"/>
                          <a:stretch>
                            <a:fillRect l="-1351" t="-3226" r="-1500000" b="-109677"/>
                          </a:stretch>
                        </a:blipFill>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endParaRPr lang="en-US"/>
                        </a:p>
                      </a:txBody>
                      <a:tcPr>
                        <a:blipFill>
                          <a:blip r:embed="rId3"/>
                          <a:stretch>
                            <a:fillRect l="-1351" t="-104918" r="-1500000" b="-11475"/>
                          </a:stretch>
                        </a:blipFill>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Fallback>
      </mc:AlternateContent>
      <p:cxnSp>
        <p:nvCxnSpPr>
          <p:cNvPr id="8" name="Straight Arrow Connector 7"/>
          <p:cNvCxnSpPr/>
          <p:nvPr/>
        </p:nvCxnSpPr>
        <p:spPr>
          <a:xfrm flipV="1">
            <a:off x="642881" y="2828380"/>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642881" y="4268540"/>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509133" y="4268540"/>
            <a:ext cx="1900691" cy="261610"/>
          </a:xfrm>
          <a:prstGeom prst="rect">
            <a:avLst/>
          </a:prstGeom>
          <a:noFill/>
        </p:spPr>
        <p:txBody>
          <a:bodyPr wrap="square" rtlCol="0">
            <a:spAutoFit/>
          </a:bodyPr>
          <a:lstStyle/>
          <a:p>
            <a:r>
              <a:rPr lang="en-GB" sz="1100" dirty="0"/>
              <a:t>0        5       10        15        20</a:t>
            </a:r>
          </a:p>
        </p:txBody>
      </p:sp>
      <p:sp>
        <p:nvSpPr>
          <p:cNvPr id="11" name="TextBox 10"/>
          <p:cNvSpPr txBox="1"/>
          <p:nvPr/>
        </p:nvSpPr>
        <p:spPr>
          <a:xfrm>
            <a:off x="342754" y="2941054"/>
            <a:ext cx="347995" cy="1446550"/>
          </a:xfrm>
          <a:prstGeom prst="rect">
            <a:avLst/>
          </a:prstGeom>
          <a:noFill/>
        </p:spPr>
        <p:txBody>
          <a:bodyPr wrap="square" rtlCol="0">
            <a:spAutoFit/>
          </a:bodyPr>
          <a:lstStyle/>
          <a:p>
            <a:r>
              <a:rPr lang="en-GB" sz="1100" dirty="0"/>
              <a:t>50</a:t>
            </a:r>
          </a:p>
          <a:p>
            <a:r>
              <a:rPr lang="en-GB" sz="400" dirty="0"/>
              <a:t> </a:t>
            </a:r>
          </a:p>
          <a:p>
            <a:r>
              <a:rPr lang="en-GB" sz="1100" dirty="0"/>
              <a:t>40</a:t>
            </a:r>
          </a:p>
          <a:p>
            <a:r>
              <a:rPr lang="en-GB" sz="400" dirty="0"/>
              <a:t> </a:t>
            </a:r>
          </a:p>
          <a:p>
            <a:r>
              <a:rPr lang="en-GB" sz="1100" dirty="0"/>
              <a:t>30</a:t>
            </a:r>
          </a:p>
          <a:p>
            <a:r>
              <a:rPr lang="en-GB" sz="400" dirty="0"/>
              <a:t> </a:t>
            </a:r>
          </a:p>
          <a:p>
            <a:r>
              <a:rPr lang="en-GB" sz="1100" dirty="0"/>
              <a:t>20</a:t>
            </a:r>
          </a:p>
          <a:p>
            <a:r>
              <a:rPr lang="en-GB" sz="400" dirty="0"/>
              <a:t> </a:t>
            </a:r>
          </a:p>
          <a:p>
            <a:r>
              <a:rPr lang="en-GB" sz="1100" dirty="0"/>
              <a:t>10</a:t>
            </a:r>
          </a:p>
          <a:p>
            <a:r>
              <a:rPr lang="en-GB" sz="400" dirty="0"/>
              <a:t> </a:t>
            </a:r>
          </a:p>
          <a:p>
            <a:r>
              <a:rPr lang="en-GB" sz="1100" dirty="0"/>
              <a:t>0</a:t>
            </a:r>
          </a:p>
        </p:txBody>
      </p:sp>
      <p:sp>
        <p:nvSpPr>
          <p:cNvPr id="12" name="Oval 11"/>
          <p:cNvSpPr/>
          <p:nvPr/>
        </p:nvSpPr>
        <p:spPr>
          <a:xfrm>
            <a:off x="1012570" y="372499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1092476" y="361734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1187319" y="352844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1288671" y="359016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1492367" y="353575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1420037" y="3680231"/>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1420483" y="342210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1747933" y="335625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1387496" y="327979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2" name="TextBox 21"/>
              <p:cNvSpPr txBox="1"/>
              <p:nvPr/>
            </p:nvSpPr>
            <p:spPr>
              <a:xfrm>
                <a:off x="648820" y="4457537"/>
                <a:ext cx="2181768" cy="261610"/>
              </a:xfrm>
              <a:prstGeom prst="rect">
                <a:avLst/>
              </a:prstGeom>
              <a:noFill/>
            </p:spPr>
            <p:txBody>
              <a:bodyPr wrap="square" rtlCol="0">
                <a:spAutoFit/>
              </a:bodyPr>
              <a:lstStyle/>
              <a:p>
                <a:r>
                  <a:rPr lang="en-GB" sz="1100" dirty="0"/>
                  <a:t>Daily mean </a:t>
                </a:r>
                <a:r>
                  <a:rPr lang="en-GB" sz="1100" dirty="0" err="1"/>
                  <a:t>windspeed</a:t>
                </a:r>
                <a:r>
                  <a:rPr lang="en-GB" sz="1100" dirty="0"/>
                  <a:t>, </a:t>
                </a:r>
                <a14:m>
                  <m:oMath xmlns:m="http://schemas.openxmlformats.org/officeDocument/2006/math">
                    <m:r>
                      <a:rPr lang="en-GB" sz="1100" b="0" i="1" smtClean="0">
                        <a:latin typeface="Cambria Math" panose="02040503050406030204" pitchFamily="18" charset="0"/>
                      </a:rPr>
                      <m:t>𝑤</m:t>
                    </m:r>
                  </m:oMath>
                </a14:m>
                <a:r>
                  <a:rPr lang="en-GB" sz="1100" dirty="0"/>
                  <a:t> (knots)</a:t>
                </a:r>
              </a:p>
            </p:txBody>
          </p:sp>
        </mc:Choice>
        <mc:Fallback xmlns="">
          <p:sp>
            <p:nvSpPr>
              <p:cNvPr id="22" name="TextBox 21"/>
              <p:cNvSpPr txBox="1">
                <a:spLocks noRot="1" noChangeAspect="1" noMove="1" noResize="1" noEditPoints="1" noAdjustHandles="1" noChangeArrowheads="1" noChangeShapeType="1" noTextEdit="1"/>
              </p:cNvSpPr>
              <p:nvPr/>
            </p:nvSpPr>
            <p:spPr>
              <a:xfrm>
                <a:off x="648820" y="4457537"/>
                <a:ext cx="2181768" cy="261610"/>
              </a:xfrm>
              <a:prstGeom prst="rect">
                <a:avLst/>
              </a:prstGeom>
              <a:blipFill>
                <a:blip r:embed="rId4"/>
                <a:stretch>
                  <a:fillRect b="-162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rot="16200000">
                <a:off x="-828399" y="3400029"/>
                <a:ext cx="2181768" cy="261610"/>
              </a:xfrm>
              <a:prstGeom prst="rect">
                <a:avLst/>
              </a:prstGeom>
              <a:noFill/>
            </p:spPr>
            <p:txBody>
              <a:bodyPr wrap="square" rtlCol="0">
                <a:spAutoFit/>
              </a:bodyPr>
              <a:lstStyle/>
              <a:p>
                <a:r>
                  <a:rPr lang="en-GB" sz="1100" dirty="0"/>
                  <a:t>Daily maximum gust, </a:t>
                </a:r>
                <a14:m>
                  <m:oMath xmlns:m="http://schemas.openxmlformats.org/officeDocument/2006/math">
                    <m:r>
                      <a:rPr lang="en-GB" sz="1100" b="0" i="1" smtClean="0">
                        <a:latin typeface="Cambria Math" panose="02040503050406030204" pitchFamily="18" charset="0"/>
                      </a:rPr>
                      <m:t>𝑔</m:t>
                    </m:r>
                  </m:oMath>
                </a14:m>
                <a:r>
                  <a:rPr lang="en-GB" sz="1100" dirty="0"/>
                  <a:t> (knots)</a:t>
                </a:r>
              </a:p>
            </p:txBody>
          </p:sp>
        </mc:Choice>
        <mc:Fallback xmlns="">
          <p:sp>
            <p:nvSpPr>
              <p:cNvPr id="23" name="TextBox 22"/>
              <p:cNvSpPr txBox="1">
                <a:spLocks noRot="1" noChangeAspect="1" noMove="1" noResize="1" noEditPoints="1" noAdjustHandles="1" noChangeArrowheads="1" noChangeShapeType="1" noTextEdit="1"/>
              </p:cNvSpPr>
              <p:nvPr/>
            </p:nvSpPr>
            <p:spPr>
              <a:xfrm rot="16200000">
                <a:off x="-828399" y="3400029"/>
                <a:ext cx="2181768" cy="261610"/>
              </a:xfrm>
              <a:prstGeom prst="rect">
                <a:avLst/>
              </a:prstGeom>
              <a:blipFill>
                <a:blip r:embed="rId5"/>
                <a:stretch>
                  <a:fillRect r="-16279"/>
                </a:stretch>
              </a:blipFill>
            </p:spPr>
            <p:txBody>
              <a:bodyPr/>
              <a:lstStyle/>
              <a:p>
                <a:r>
                  <a:rPr lang="en-GB">
                    <a:noFill/>
                  </a:rPr>
                  <a:t> </a:t>
                </a:r>
              </a:p>
            </p:txBody>
          </p:sp>
        </mc:Fallback>
      </mc:AlternateContent>
      <p:sp>
        <p:nvSpPr>
          <p:cNvPr id="24" name="Oval 23"/>
          <p:cNvSpPr/>
          <p:nvPr/>
        </p:nvSpPr>
        <p:spPr>
          <a:xfrm>
            <a:off x="1714691" y="3158871"/>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5" name="TextBox 24"/>
              <p:cNvSpPr txBox="1"/>
              <p:nvPr/>
            </p:nvSpPr>
            <p:spPr>
              <a:xfrm>
                <a:off x="2996651" y="2625130"/>
                <a:ext cx="5671297" cy="206210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342900" indent="-342900">
                  <a:buAutoNum type="alphaLcParenBoth"/>
                </a:pPr>
                <a:r>
                  <a:rPr lang="en-GB" sz="1600" dirty="0"/>
                  <a:t>Describe the correlation between daily mean </a:t>
                </a:r>
                <a:r>
                  <a:rPr lang="en-GB" sz="1600" dirty="0" err="1"/>
                  <a:t>windspeed</a:t>
                </a:r>
                <a:r>
                  <a:rPr lang="en-GB" sz="1600" dirty="0"/>
                  <a:t> and daily maximum gust.</a:t>
                </a:r>
              </a:p>
              <a:p>
                <a:endParaRPr lang="en-GB" sz="1600" dirty="0"/>
              </a:p>
              <a:p>
                <a:r>
                  <a:rPr lang="en-GB" sz="1600" dirty="0"/>
                  <a:t>The equation of the regression line of </a:t>
                </a:r>
                <a14:m>
                  <m:oMath xmlns:m="http://schemas.openxmlformats.org/officeDocument/2006/math">
                    <m:r>
                      <a:rPr lang="en-GB" sz="1600" b="0" i="1" smtClean="0">
                        <a:latin typeface="Cambria Math" panose="02040503050406030204" pitchFamily="18" charset="0"/>
                      </a:rPr>
                      <m:t>𝑔</m:t>
                    </m:r>
                  </m:oMath>
                </a14:m>
                <a:r>
                  <a:rPr lang="en-GB" sz="1600" dirty="0"/>
                  <a:t> on </a:t>
                </a:r>
                <a14:m>
                  <m:oMath xmlns:m="http://schemas.openxmlformats.org/officeDocument/2006/math">
                    <m:r>
                      <a:rPr lang="en-GB" sz="1600" b="0" i="1" smtClean="0">
                        <a:latin typeface="Cambria Math" panose="02040503050406030204" pitchFamily="18" charset="0"/>
                      </a:rPr>
                      <m:t>𝑤</m:t>
                    </m:r>
                  </m:oMath>
                </a14:m>
                <a:r>
                  <a:rPr lang="en-GB" sz="1600" dirty="0"/>
                  <a:t> for these 15 days is </a:t>
                </a:r>
                <a14:m>
                  <m:oMath xmlns:m="http://schemas.openxmlformats.org/officeDocument/2006/math">
                    <m:r>
                      <a:rPr lang="en-GB" sz="1600" b="0" i="1" smtClean="0">
                        <a:latin typeface="Cambria Math" panose="02040503050406030204" pitchFamily="18" charset="0"/>
                      </a:rPr>
                      <m:t>𝑔</m:t>
                    </m:r>
                    <m:r>
                      <a:rPr lang="en-GB" sz="1600" b="0" i="1" smtClean="0">
                        <a:latin typeface="Cambria Math" panose="02040503050406030204" pitchFamily="18" charset="0"/>
                      </a:rPr>
                      <m:t>=7.23+1.82</m:t>
                    </m:r>
                    <m:r>
                      <a:rPr lang="en-GB" sz="1600" b="0" i="1" smtClean="0">
                        <a:latin typeface="Cambria Math" panose="02040503050406030204" pitchFamily="18" charset="0"/>
                      </a:rPr>
                      <m:t>𝑤</m:t>
                    </m:r>
                  </m:oMath>
                </a14:m>
                <a:endParaRPr lang="en-GB" sz="1600" dirty="0"/>
              </a:p>
              <a:p>
                <a:r>
                  <a:rPr lang="en-GB" sz="1600" dirty="0"/>
                  <a:t>(b)   Give an interpretation of the value of the gradient of this</a:t>
                </a:r>
                <a:br>
                  <a:rPr lang="en-GB" sz="1600" dirty="0"/>
                </a:br>
                <a:r>
                  <a:rPr lang="en-GB" sz="1600" dirty="0"/>
                  <a:t>        regression line.</a:t>
                </a:r>
              </a:p>
              <a:p>
                <a:r>
                  <a:rPr lang="en-GB" sz="1600" dirty="0"/>
                  <a:t>(c)   Justify the use of a linear regression line in this instance.</a:t>
                </a:r>
              </a:p>
            </p:txBody>
          </p:sp>
        </mc:Choice>
        <mc:Fallback xmlns="">
          <p:sp>
            <p:nvSpPr>
              <p:cNvPr id="25" name="TextBox 24"/>
              <p:cNvSpPr txBox="1">
                <a:spLocks noRot="1" noChangeAspect="1" noMove="1" noResize="1" noEditPoints="1" noAdjustHandles="1" noChangeArrowheads="1" noChangeShapeType="1" noTextEdit="1"/>
              </p:cNvSpPr>
              <p:nvPr/>
            </p:nvSpPr>
            <p:spPr>
              <a:xfrm>
                <a:off x="2996651" y="2625130"/>
                <a:ext cx="5671297" cy="2062103"/>
              </a:xfrm>
              <a:prstGeom prst="rect">
                <a:avLst/>
              </a:prstGeom>
              <a:blipFill>
                <a:blip r:embed="rId6"/>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576449" y="4886176"/>
                <a:ext cx="5321411" cy="1815882"/>
              </a:xfrm>
              <a:prstGeom prst="rect">
                <a:avLst/>
              </a:prstGeom>
              <a:noFill/>
            </p:spPr>
            <p:txBody>
              <a:bodyPr wrap="square" rtlCol="0">
                <a:spAutoFit/>
              </a:bodyPr>
              <a:lstStyle/>
              <a:p>
                <a:r>
                  <a:rPr lang="en-GB" sz="1400" dirty="0"/>
                  <a:t>There is a strong positive correlation between daily mean </a:t>
                </a:r>
                <a:r>
                  <a:rPr lang="en-GB" sz="1400" dirty="0" err="1"/>
                  <a:t>windspeed</a:t>
                </a:r>
                <a:r>
                  <a:rPr lang="en-GB" sz="1400" dirty="0"/>
                  <a:t> and daily maximum gust.</a:t>
                </a:r>
              </a:p>
              <a:p>
                <a:endParaRPr lang="en-GB" sz="1400" dirty="0"/>
              </a:p>
              <a:p>
                <a:r>
                  <a:rPr lang="en-GB" sz="1400" dirty="0"/>
                  <a:t>If the daily mean </a:t>
                </a:r>
                <a:r>
                  <a:rPr lang="en-GB" sz="1400" dirty="0" err="1"/>
                  <a:t>windspeed</a:t>
                </a:r>
                <a:r>
                  <a:rPr lang="en-GB" sz="1400" dirty="0"/>
                  <a:t> increases by 10 knots the daily maximum gust increases by approximately 18 knots.</a:t>
                </a:r>
              </a:p>
              <a:p>
                <a:endParaRPr lang="en-GB" sz="1400" dirty="0"/>
              </a:p>
              <a:p>
                <a:r>
                  <a:rPr lang="en-GB" sz="1400" dirty="0"/>
                  <a:t>The correlation suggests that there is a linear relationship between </a:t>
                </a:r>
                <a14:m>
                  <m:oMath xmlns:m="http://schemas.openxmlformats.org/officeDocument/2006/math">
                    <m:r>
                      <a:rPr lang="en-GB" sz="1400" b="0" i="1" smtClean="0">
                        <a:latin typeface="Cambria Math" panose="02040503050406030204" pitchFamily="18" charset="0"/>
                      </a:rPr>
                      <m:t>𝑔</m:t>
                    </m:r>
                  </m:oMath>
                </a14:m>
                <a:r>
                  <a:rPr lang="en-GB" sz="1400" dirty="0"/>
                  <a:t> and </a:t>
                </a:r>
                <a14:m>
                  <m:oMath xmlns:m="http://schemas.openxmlformats.org/officeDocument/2006/math">
                    <m:r>
                      <a:rPr lang="en-GB" sz="1400" b="0" i="1" smtClean="0">
                        <a:latin typeface="Cambria Math" panose="02040503050406030204" pitchFamily="18" charset="0"/>
                      </a:rPr>
                      <m:t>𝑤</m:t>
                    </m:r>
                  </m:oMath>
                </a14:m>
                <a:r>
                  <a:rPr lang="en-GB" sz="1400" dirty="0"/>
                  <a:t> so a linear regression line is a suitable model.</a:t>
                </a:r>
              </a:p>
            </p:txBody>
          </p:sp>
        </mc:Choice>
        <mc:Fallback xmlns="">
          <p:sp>
            <p:nvSpPr>
              <p:cNvPr id="26" name="TextBox 25"/>
              <p:cNvSpPr txBox="1">
                <a:spLocks noRot="1" noChangeAspect="1" noMove="1" noResize="1" noEditPoints="1" noAdjustHandles="1" noChangeArrowheads="1" noChangeShapeType="1" noTextEdit="1"/>
              </p:cNvSpPr>
              <p:nvPr/>
            </p:nvSpPr>
            <p:spPr>
              <a:xfrm>
                <a:off x="576449" y="4886176"/>
                <a:ext cx="5321411" cy="1815882"/>
              </a:xfrm>
              <a:prstGeom prst="rect">
                <a:avLst/>
              </a:prstGeom>
              <a:blipFill>
                <a:blip r:embed="rId7"/>
                <a:stretch>
                  <a:fillRect l="-344" t="-673" b="-2694"/>
                </a:stretch>
              </a:blipFill>
            </p:spPr>
            <p:txBody>
              <a:bodyPr/>
              <a:lstStyle/>
              <a:p>
                <a:r>
                  <a:rPr lang="en-GB">
                    <a:noFill/>
                  </a:rPr>
                  <a:t> </a:t>
                </a:r>
              </a:p>
            </p:txBody>
          </p:sp>
        </mc:Fallback>
      </mc:AlternateContent>
      <p:sp>
        <p:nvSpPr>
          <p:cNvPr id="27" name="TextBox 26"/>
          <p:cNvSpPr txBox="1"/>
          <p:nvPr/>
        </p:nvSpPr>
        <p:spPr>
          <a:xfrm>
            <a:off x="6524600" y="5525740"/>
            <a:ext cx="2160240"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The stronger the (linear) correlation, the more suitable a linear regression line is.</a:t>
            </a:r>
          </a:p>
        </p:txBody>
      </p:sp>
      <p:cxnSp>
        <p:nvCxnSpPr>
          <p:cNvPr id="29" name="Straight Arrow Connector 28"/>
          <p:cNvCxnSpPr>
            <a:stCxn id="27" idx="1"/>
          </p:cNvCxnSpPr>
          <p:nvPr/>
        </p:nvCxnSpPr>
        <p:spPr>
          <a:xfrm flipH="1">
            <a:off x="6012160" y="6064349"/>
            <a:ext cx="512440" cy="2449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261219" y="4947136"/>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1" name="Rectangle 30"/>
          <p:cNvSpPr/>
          <p:nvPr/>
        </p:nvSpPr>
        <p:spPr>
          <a:xfrm>
            <a:off x="258548" y="5573345"/>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2" name="Rectangle 31"/>
          <p:cNvSpPr/>
          <p:nvPr/>
        </p:nvSpPr>
        <p:spPr>
          <a:xfrm>
            <a:off x="258548" y="6223729"/>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33" name="Rectangle 32"/>
          <p:cNvSpPr/>
          <p:nvPr/>
        </p:nvSpPr>
        <p:spPr>
          <a:xfrm>
            <a:off x="511071" y="4945743"/>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501121" y="5576940"/>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487677" y="6223723"/>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TextBox 35"/>
          <p:cNvSpPr txBox="1"/>
          <p:nvPr/>
        </p:nvSpPr>
        <p:spPr>
          <a:xfrm>
            <a:off x="7134448" y="2114472"/>
            <a:ext cx="1224136" cy="307777"/>
          </a:xfrm>
          <a:prstGeom prst="rect">
            <a:avLst/>
          </a:prstGeom>
          <a:noFill/>
        </p:spPr>
        <p:txBody>
          <a:bodyPr wrap="square" rtlCol="0">
            <a:spAutoFit/>
          </a:bodyPr>
          <a:lstStyle/>
          <a:p>
            <a:r>
              <a:rPr lang="en-GB" sz="1400" dirty="0"/>
              <a:t>© Met Office</a:t>
            </a:r>
          </a:p>
        </p:txBody>
      </p:sp>
      <p:sp>
        <p:nvSpPr>
          <p:cNvPr id="37" name="Rectangle 36"/>
          <p:cNvSpPr/>
          <p:nvPr/>
        </p:nvSpPr>
        <p:spPr>
          <a:xfrm>
            <a:off x="2996650" y="2564904"/>
            <a:ext cx="5682529" cy="102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96821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3"/>
                                        </p:tgtEl>
                                      </p:cBhvr>
                                    </p:animEffect>
                                    <p:set>
                                      <p:cBhvr>
                                        <p:cTn id="7"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8" restart="whenNotActive" fill="hold" evtFilter="cancelBubble" nodeType="interactiveSeq">
                <p:stCondLst>
                  <p:cond evt="onClick" delay="0">
                    <p:tgtEl>
                      <p:spTgt spid="3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4"/>
                                        </p:tgtEl>
                                      </p:cBhvr>
                                    </p:animEffect>
                                    <p:set>
                                      <p:cBhvr>
                                        <p:cTn id="13"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4" restart="whenNotActive" fill="hold" evtFilter="cancelBubble" nodeType="interactiveSeq">
                <p:stCondLst>
                  <p:cond evt="onClick" delay="0">
                    <p:tgtEl>
                      <p:spTgt spid="35"/>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5"/>
                                        </p:tgtEl>
                                      </p:cBhvr>
                                    </p:animEffect>
                                    <p:set>
                                      <p:cBhvr>
                                        <p:cTn id="19" dur="1" fill="hold">
                                          <p:stCondLst>
                                            <p:cond delay="499"/>
                                          </p:stCondLst>
                                        </p:cTn>
                                        <p:tgtEl>
                                          <p:spTgt spid="35"/>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nextCondLst>
                <p:cond evt="onClick" delay="0">
                  <p:tgtEl>
                    <p:spTgt spid="35"/>
                  </p:tgtEl>
                </p:cond>
              </p:nextCondLst>
            </p:seq>
          </p:childTnLst>
        </p:cTn>
      </p:par>
    </p:tnLst>
    <p:bldLst>
      <p:bldP spid="27" grpId="0" animBg="1"/>
      <p:bldP spid="33" grpId="0" animBg="1"/>
      <p:bldP spid="34" grpId="0" animBg="1"/>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Interpolating and Extrapolating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2" descr="Extrapola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836712"/>
            <a:ext cx="3672408" cy="23500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350863" y="3100390"/>
            <a:ext cx="1224136" cy="307777"/>
          </a:xfrm>
          <a:prstGeom prst="rect">
            <a:avLst/>
          </a:prstGeom>
          <a:noFill/>
        </p:spPr>
        <p:txBody>
          <a:bodyPr wrap="square" rtlCol="0">
            <a:spAutoFit/>
          </a:bodyPr>
          <a:lstStyle/>
          <a:p>
            <a:r>
              <a:rPr lang="en-GB" sz="1400" dirty="0"/>
              <a:t>xkcd.com</a:t>
            </a:r>
          </a:p>
        </p:txBody>
      </p:sp>
      <p:sp>
        <p:nvSpPr>
          <p:cNvPr id="7" name="TextBox 6"/>
          <p:cNvSpPr txBox="1"/>
          <p:nvPr/>
        </p:nvSpPr>
        <p:spPr>
          <a:xfrm>
            <a:off x="4543448" y="836712"/>
            <a:ext cx="3945508"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You should only use the regression line to make predictions for values </a:t>
            </a:r>
            <a:r>
              <a:rPr lang="en-GB" sz="1600" b="1" u="sng" dirty="0"/>
              <a:t>of the dependent variable</a:t>
            </a:r>
            <a:r>
              <a:rPr lang="en-GB" sz="1600" dirty="0"/>
              <a:t> that are </a:t>
            </a:r>
            <a:r>
              <a:rPr lang="en-GB" sz="1600" b="1" u="sng" dirty="0"/>
              <a:t>within the range of the given data</a:t>
            </a:r>
            <a:r>
              <a:rPr lang="en-GB" sz="1600" dirty="0"/>
              <a:t>.</a:t>
            </a:r>
          </a:p>
        </p:txBody>
      </p:sp>
      <p:sp>
        <p:nvSpPr>
          <p:cNvPr id="8" name="TextBox 7"/>
          <p:cNvSpPr txBox="1"/>
          <p:nvPr/>
        </p:nvSpPr>
        <p:spPr>
          <a:xfrm>
            <a:off x="4532815" y="1992213"/>
            <a:ext cx="3945508" cy="126188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Estimating a value inside the data range is known as </a:t>
            </a:r>
            <a:r>
              <a:rPr lang="en-GB" sz="1600" b="1" u="sng" dirty="0"/>
              <a:t>interpolating</a:t>
            </a:r>
            <a:r>
              <a:rPr lang="en-GB" sz="1600" dirty="0"/>
              <a:t>.</a:t>
            </a:r>
          </a:p>
          <a:p>
            <a:r>
              <a:rPr lang="en-GB" sz="1600" dirty="0"/>
              <a:t>Estimating a value outside the data range is known as </a:t>
            </a:r>
            <a:r>
              <a:rPr lang="en-GB" sz="1600" b="1" u="sng" dirty="0"/>
              <a:t>extrapolating</a:t>
            </a:r>
            <a:r>
              <a:rPr lang="en-GB" sz="1600" dirty="0"/>
              <a:t> </a:t>
            </a:r>
          </a:p>
          <a:p>
            <a:r>
              <a:rPr lang="en-GB" sz="1100" dirty="0"/>
              <a:t>(as per the cartoon on the left!)</a:t>
            </a:r>
          </a:p>
        </p:txBody>
      </p:sp>
      <mc:AlternateContent xmlns:mc="http://schemas.openxmlformats.org/markup-compatibility/2006" xmlns:a14="http://schemas.microsoft.com/office/drawing/2010/main">
        <mc:Choice Requires="a14">
          <p:sp>
            <p:nvSpPr>
              <p:cNvPr id="9" name="TextBox 8"/>
              <p:cNvSpPr txBox="1"/>
              <p:nvPr/>
            </p:nvSpPr>
            <p:spPr>
              <a:xfrm>
                <a:off x="213667" y="3463633"/>
                <a:ext cx="6325355" cy="224676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[Textbook] The head circumference, </a:t>
                </a:r>
                <a14:m>
                  <m:oMath xmlns:m="http://schemas.openxmlformats.org/officeDocument/2006/math">
                    <m:r>
                      <a:rPr lang="en-GB" sz="1400" b="0" i="1" smtClean="0">
                        <a:latin typeface="Cambria Math" panose="02040503050406030204" pitchFamily="18" charset="0"/>
                      </a:rPr>
                      <m:t>𝑦</m:t>
                    </m:r>
                  </m:oMath>
                </a14:m>
                <a:r>
                  <a:rPr lang="en-GB" sz="1400" dirty="0"/>
                  <a:t> cm, and gestation period, </a:t>
                </a:r>
                <a14:m>
                  <m:oMath xmlns:m="http://schemas.openxmlformats.org/officeDocument/2006/math">
                    <m:r>
                      <a:rPr lang="en-GB" sz="1400" b="0" i="1" smtClean="0">
                        <a:latin typeface="Cambria Math" panose="02040503050406030204" pitchFamily="18" charset="0"/>
                      </a:rPr>
                      <m:t>𝑥</m:t>
                    </m:r>
                  </m:oMath>
                </a14:m>
                <a:r>
                  <a:rPr lang="en-GB" sz="1400" dirty="0"/>
                  <a:t> weeks, for a random sample of eight </a:t>
                </a:r>
                <a:r>
                  <a:rPr lang="en-GB" sz="1400" dirty="0" err="1"/>
                  <a:t>newborn</a:t>
                </a:r>
                <a:r>
                  <a:rPr lang="en-GB" sz="1400" dirty="0"/>
                  <a:t> babies at a clinic are recorded.</a:t>
                </a:r>
              </a:p>
              <a:p>
                <a:r>
                  <a:rPr lang="en-GB" sz="1400" dirty="0"/>
                  <a:t>The scatter graph shows the results.</a:t>
                </a:r>
              </a:p>
              <a:p>
                <a:r>
                  <a:rPr lang="en-GB" sz="1400" dirty="0"/>
                  <a:t>The equation of the regression line of </a:t>
                </a:r>
                <a14:m>
                  <m:oMath xmlns:m="http://schemas.openxmlformats.org/officeDocument/2006/math">
                    <m:r>
                      <a:rPr lang="en-GB" sz="1400" b="0" i="1" smtClean="0">
                        <a:latin typeface="Cambria Math" panose="02040503050406030204" pitchFamily="18" charset="0"/>
                      </a:rPr>
                      <m:t>𝑦</m:t>
                    </m:r>
                  </m:oMath>
                </a14:m>
                <a:r>
                  <a:rPr lang="en-GB" sz="1400" dirty="0"/>
                  <a:t> on </a:t>
                </a:r>
                <a14:m>
                  <m:oMath xmlns:m="http://schemas.openxmlformats.org/officeDocument/2006/math">
                    <m:r>
                      <a:rPr lang="en-GB" sz="1400" b="0" i="1" smtClean="0">
                        <a:latin typeface="Cambria Math" panose="02040503050406030204" pitchFamily="18" charset="0"/>
                      </a:rPr>
                      <m:t>𝑥</m:t>
                    </m:r>
                  </m:oMath>
                </a14:m>
                <a:r>
                  <a:rPr lang="en-GB" sz="1400" dirty="0"/>
                  <a:t> is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=8.91+0.624</m:t>
                    </m:r>
                    <m:r>
                      <a:rPr lang="en-GB" sz="1400" b="0" i="1" smtClean="0">
                        <a:latin typeface="Cambria Math" panose="02040503050406030204" pitchFamily="18" charset="0"/>
                      </a:rPr>
                      <m:t>𝑥</m:t>
                    </m:r>
                  </m:oMath>
                </a14:m>
                <a:r>
                  <a:rPr lang="en-GB" sz="1400" dirty="0"/>
                  <a:t>. The regression equation is used to estimate the head circumference of a baby born at 39 weeks and a baby born at 30 weeks.</a:t>
                </a:r>
              </a:p>
              <a:p>
                <a:pPr marL="342900" indent="-342900">
                  <a:buAutoNum type="alphaLcParenBoth"/>
                </a:pPr>
                <a:r>
                  <a:rPr lang="en-GB" sz="1400" dirty="0"/>
                  <a:t>Comment on the reliability of these estimates.</a:t>
                </a:r>
              </a:p>
              <a:p>
                <a:r>
                  <a:rPr lang="en-GB" sz="1400" dirty="0"/>
                  <a:t>A nurse wants to estimate the gestation period for a baby born with a head circumference of 31.6cm.</a:t>
                </a:r>
              </a:p>
              <a:p>
                <a:r>
                  <a:rPr lang="en-GB" sz="1400" dirty="0"/>
                  <a:t>(b) Explain why the regression equation given above is not suitable for this estimate.</a:t>
                </a:r>
              </a:p>
            </p:txBody>
          </p:sp>
        </mc:Choice>
        <mc:Fallback xmlns="">
          <p:sp>
            <p:nvSpPr>
              <p:cNvPr id="9" name="TextBox 8"/>
              <p:cNvSpPr txBox="1">
                <a:spLocks noRot="1" noChangeAspect="1" noMove="1" noResize="1" noEditPoints="1" noAdjustHandles="1" noChangeArrowheads="1" noChangeShapeType="1" noTextEdit="1"/>
              </p:cNvSpPr>
              <p:nvPr/>
            </p:nvSpPr>
            <p:spPr>
              <a:xfrm>
                <a:off x="213667" y="3463633"/>
                <a:ext cx="6325355" cy="2246769"/>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10" name="Straight Arrow Connector 9"/>
          <p:cNvCxnSpPr/>
          <p:nvPr/>
        </p:nvCxnSpPr>
        <p:spPr>
          <a:xfrm flipV="1">
            <a:off x="7188482" y="3581627"/>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7188482" y="5021787"/>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7054734" y="5021787"/>
            <a:ext cx="1900691" cy="261610"/>
          </a:xfrm>
          <a:prstGeom prst="rect">
            <a:avLst/>
          </a:prstGeom>
          <a:noFill/>
        </p:spPr>
        <p:txBody>
          <a:bodyPr wrap="square" rtlCol="0">
            <a:spAutoFit/>
          </a:bodyPr>
          <a:lstStyle/>
          <a:p>
            <a:r>
              <a:rPr lang="en-GB" sz="1100" dirty="0"/>
              <a:t>30   32   34   36   38   40   42x</a:t>
            </a:r>
          </a:p>
        </p:txBody>
      </p:sp>
      <p:sp>
        <p:nvSpPr>
          <p:cNvPr id="13" name="TextBox 12"/>
          <p:cNvSpPr txBox="1"/>
          <p:nvPr/>
        </p:nvSpPr>
        <p:spPr>
          <a:xfrm>
            <a:off x="6888355" y="3592701"/>
            <a:ext cx="347995" cy="1538883"/>
          </a:xfrm>
          <a:prstGeom prst="rect">
            <a:avLst/>
          </a:prstGeom>
          <a:noFill/>
        </p:spPr>
        <p:txBody>
          <a:bodyPr wrap="square" rtlCol="0">
            <a:spAutoFit/>
          </a:bodyPr>
          <a:lstStyle/>
          <a:p>
            <a:endParaRPr lang="en-GB" sz="1100" dirty="0"/>
          </a:p>
          <a:p>
            <a:r>
              <a:rPr lang="en-GB" sz="400" dirty="0"/>
              <a:t> </a:t>
            </a:r>
          </a:p>
          <a:p>
            <a:r>
              <a:rPr lang="en-GB" sz="1100" dirty="0"/>
              <a:t>36</a:t>
            </a:r>
          </a:p>
          <a:p>
            <a:r>
              <a:rPr lang="en-GB" sz="600" dirty="0"/>
              <a:t> </a:t>
            </a:r>
          </a:p>
          <a:p>
            <a:r>
              <a:rPr lang="en-GB" sz="1100" dirty="0"/>
              <a:t>34</a:t>
            </a:r>
          </a:p>
          <a:p>
            <a:r>
              <a:rPr lang="en-GB" sz="600" dirty="0"/>
              <a:t> </a:t>
            </a:r>
          </a:p>
          <a:p>
            <a:r>
              <a:rPr lang="en-GB" sz="1100" dirty="0"/>
              <a:t>32</a:t>
            </a:r>
          </a:p>
          <a:p>
            <a:r>
              <a:rPr lang="en-GB" sz="600" dirty="0"/>
              <a:t> </a:t>
            </a:r>
          </a:p>
          <a:p>
            <a:r>
              <a:rPr lang="en-GB" sz="1100" dirty="0"/>
              <a:t>30</a:t>
            </a:r>
          </a:p>
          <a:p>
            <a:r>
              <a:rPr lang="en-GB" sz="600" dirty="0"/>
              <a:t> </a:t>
            </a:r>
          </a:p>
          <a:p>
            <a:r>
              <a:rPr lang="en-GB" sz="1100" dirty="0"/>
              <a:t>28</a:t>
            </a:r>
          </a:p>
        </p:txBody>
      </p:sp>
      <p:sp>
        <p:nvSpPr>
          <p:cNvPr id="14" name="Oval 13"/>
          <p:cNvSpPr/>
          <p:nvPr/>
        </p:nvSpPr>
        <p:spPr>
          <a:xfrm>
            <a:off x="7532771" y="468778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7682527" y="444043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7732920" y="428168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7846972" y="441960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8050668" y="43144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7984688" y="4458878"/>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7966084" y="417534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8198284" y="412220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79147" y="414734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7194421" y="5210784"/>
            <a:ext cx="1666674" cy="261610"/>
          </a:xfrm>
          <a:prstGeom prst="rect">
            <a:avLst/>
          </a:prstGeom>
          <a:noFill/>
        </p:spPr>
        <p:txBody>
          <a:bodyPr wrap="square" rtlCol="0">
            <a:spAutoFit/>
          </a:bodyPr>
          <a:lstStyle/>
          <a:p>
            <a:r>
              <a:rPr lang="en-GB" sz="1100" dirty="0"/>
              <a:t>Gestation period (weeks)</a:t>
            </a:r>
          </a:p>
        </p:txBody>
      </p:sp>
      <p:sp>
        <p:nvSpPr>
          <p:cNvPr id="24" name="Oval 23"/>
          <p:cNvSpPr/>
          <p:nvPr/>
        </p:nvSpPr>
        <p:spPr>
          <a:xfrm>
            <a:off x="8336492" y="4032768"/>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flipV="1">
            <a:off x="7463210" y="4062229"/>
            <a:ext cx="1024229" cy="592527"/>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rot="16200000">
            <a:off x="5961133" y="4317154"/>
            <a:ext cx="1666674" cy="261610"/>
          </a:xfrm>
          <a:prstGeom prst="rect">
            <a:avLst/>
          </a:prstGeom>
          <a:noFill/>
        </p:spPr>
        <p:txBody>
          <a:bodyPr wrap="square" rtlCol="0">
            <a:spAutoFit/>
          </a:bodyPr>
          <a:lstStyle/>
          <a:p>
            <a:r>
              <a:rPr lang="en-GB" sz="1100" dirty="0"/>
              <a:t>Head circumference (cm)</a:t>
            </a:r>
          </a:p>
        </p:txBody>
      </p:sp>
      <mc:AlternateContent xmlns:mc="http://schemas.openxmlformats.org/markup-compatibility/2006" xmlns:a14="http://schemas.microsoft.com/office/drawing/2010/main">
        <mc:Choice Requires="a14">
          <p:sp>
            <p:nvSpPr>
              <p:cNvPr id="28" name="TextBox 27"/>
              <p:cNvSpPr txBox="1"/>
              <p:nvPr/>
            </p:nvSpPr>
            <p:spPr>
              <a:xfrm>
                <a:off x="457201" y="5752932"/>
                <a:ext cx="8037850" cy="1031051"/>
              </a:xfrm>
              <a:prstGeom prst="rect">
                <a:avLst/>
              </a:prstGeom>
              <a:noFill/>
            </p:spPr>
            <p:txBody>
              <a:bodyPr wrap="square" rtlCol="0">
                <a:spAutoFit/>
              </a:bodyPr>
              <a:lstStyle/>
              <a:p>
                <a:r>
                  <a:rPr lang="en-GB" sz="1400" dirty="0"/>
                  <a:t>The prediction for 39 weeks is within the range of the data so is more likely to be correct.</a:t>
                </a:r>
              </a:p>
              <a:p>
                <a:r>
                  <a:rPr lang="en-GB" sz="1400" dirty="0"/>
                  <a:t>The prediction for 30 weeks is outside the range of the data so is less likely to be accurate.</a:t>
                </a:r>
              </a:p>
              <a:p>
                <a:endParaRPr lang="en-GB" sz="500" dirty="0"/>
              </a:p>
              <a:p>
                <a:r>
                  <a:rPr lang="en-GB" sz="1400" dirty="0"/>
                  <a:t>The independent variable in this model is the gestation period, </a:t>
                </a:r>
                <a14:m>
                  <m:oMath xmlns:m="http://schemas.openxmlformats.org/officeDocument/2006/math">
                    <m:r>
                      <a:rPr lang="en-GB" sz="1400" b="0" i="1" smtClean="0">
                        <a:latin typeface="Cambria Math" panose="02040503050406030204" pitchFamily="18" charset="0"/>
                      </a:rPr>
                      <m:t>𝑥</m:t>
                    </m:r>
                  </m:oMath>
                </a14:m>
                <a:r>
                  <a:rPr lang="en-GB" sz="1400" dirty="0"/>
                  <a:t>. You should not use this model to predict a value of </a:t>
                </a:r>
                <a14:m>
                  <m:oMath xmlns:m="http://schemas.openxmlformats.org/officeDocument/2006/math">
                    <m:r>
                      <a:rPr lang="en-GB" sz="1400" b="0" i="1" smtClean="0">
                        <a:latin typeface="Cambria Math" panose="02040503050406030204" pitchFamily="18" charset="0"/>
                      </a:rPr>
                      <m:t>𝑥</m:t>
                    </m:r>
                  </m:oMath>
                </a14:m>
                <a:r>
                  <a:rPr lang="en-GB" sz="1400" dirty="0"/>
                  <a:t> for a given value of </a:t>
                </a:r>
                <a14:m>
                  <m:oMath xmlns:m="http://schemas.openxmlformats.org/officeDocument/2006/math">
                    <m:r>
                      <a:rPr lang="en-GB" sz="1400" b="0" i="1" smtClean="0">
                        <a:latin typeface="Cambria Math" panose="02040503050406030204" pitchFamily="18" charset="0"/>
                      </a:rPr>
                      <m:t>𝑦</m:t>
                    </m:r>
                  </m:oMath>
                </a14:m>
                <a:r>
                  <a:rPr lang="en-GB" sz="1400" dirty="0"/>
                  <a:t>.</a:t>
                </a:r>
              </a:p>
            </p:txBody>
          </p:sp>
        </mc:Choice>
        <mc:Fallback xmlns="">
          <p:sp>
            <p:nvSpPr>
              <p:cNvPr id="28" name="TextBox 27"/>
              <p:cNvSpPr txBox="1">
                <a:spLocks noRot="1" noChangeAspect="1" noMove="1" noResize="1" noEditPoints="1" noAdjustHandles="1" noChangeArrowheads="1" noChangeShapeType="1" noTextEdit="1"/>
              </p:cNvSpPr>
              <p:nvPr/>
            </p:nvSpPr>
            <p:spPr>
              <a:xfrm>
                <a:off x="457201" y="5752932"/>
                <a:ext cx="8037850" cy="1031051"/>
              </a:xfrm>
              <a:prstGeom prst="rect">
                <a:avLst/>
              </a:prstGeom>
              <a:blipFill>
                <a:blip r:embed="rId4"/>
                <a:stretch>
                  <a:fillRect l="-227" t="-1183" b="-5325"/>
                </a:stretch>
              </a:blipFill>
            </p:spPr>
            <p:txBody>
              <a:bodyPr/>
              <a:lstStyle/>
              <a:p>
                <a:r>
                  <a:rPr lang="en-GB">
                    <a:noFill/>
                  </a:rPr>
                  <a:t> </a:t>
                </a:r>
              </a:p>
            </p:txBody>
          </p:sp>
        </mc:Fallback>
      </mc:AlternateContent>
      <p:sp>
        <p:nvSpPr>
          <p:cNvPr id="29" name="Rectangle 28"/>
          <p:cNvSpPr/>
          <p:nvPr/>
        </p:nvSpPr>
        <p:spPr>
          <a:xfrm>
            <a:off x="223119" y="5823436"/>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0" name="Rectangle 29"/>
          <p:cNvSpPr/>
          <p:nvPr/>
        </p:nvSpPr>
        <p:spPr>
          <a:xfrm>
            <a:off x="212963" y="6309320"/>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1" name="Rectangle 30"/>
          <p:cNvSpPr/>
          <p:nvPr/>
        </p:nvSpPr>
        <p:spPr>
          <a:xfrm>
            <a:off x="467357" y="5816914"/>
            <a:ext cx="8020082" cy="4243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p:cNvSpPr/>
          <p:nvPr/>
        </p:nvSpPr>
        <p:spPr>
          <a:xfrm>
            <a:off x="447045" y="6294592"/>
            <a:ext cx="8020082" cy="45708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0009086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1"/>
                                        </p:tgtEl>
                                      </p:cBhvr>
                                    </p:animEffect>
                                    <p:set>
                                      <p:cBhvr>
                                        <p:cTn id="7"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8" restart="whenNotActive" fill="hold" evtFilter="cancelBubble" nodeType="interactiveSeq">
                <p:stCondLst>
                  <p:cond evt="onClick" delay="0">
                    <p:tgtEl>
                      <p:spTgt spid="3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2"/>
                                        </p:tgtEl>
                                      </p:cBhvr>
                                    </p:animEffect>
                                    <p:set>
                                      <p:cBhvr>
                                        <p:cTn id="13"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childTnLst>
        </p:cTn>
      </p:par>
    </p:tnLst>
    <p:bldLst>
      <p:bldP spid="31"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4B</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Statistics/Mechanics Year 1/AS</a:t>
            </a:r>
          </a:p>
          <a:p>
            <a:r>
              <a:rPr lang="en-GB" sz="2400" dirty="0"/>
              <a:t>Pages 65-66</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p:cNvPicPr>
            <a:picLocks noChangeAspect="1"/>
          </p:cNvPicPr>
          <p:nvPr/>
        </p:nvPicPr>
        <p:blipFill>
          <a:blip r:embed="rId2"/>
          <a:stretch>
            <a:fillRect/>
          </a:stretch>
        </p:blipFill>
        <p:spPr>
          <a:xfrm>
            <a:off x="212517" y="5292521"/>
            <a:ext cx="1519843" cy="2461939"/>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1384300" y="5363832"/>
                <a:ext cx="7597080" cy="132343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“Use of Technology” Monkey says:</a:t>
                </a:r>
              </a:p>
              <a:p>
                <a:r>
                  <a:rPr lang="en-GB" sz="1600" dirty="0"/>
                  <a:t>Dr Frost’s ‘Interactive Guide to the </a:t>
                </a:r>
                <a:r>
                  <a:rPr lang="en-GB" sz="1600" dirty="0" err="1"/>
                  <a:t>Classwiz</a:t>
                </a:r>
                <a:r>
                  <a:rPr lang="en-GB" sz="1600" dirty="0"/>
                  <a:t>’ has a guide to determine the equation of the regression line (even though you are not required to do so for the exam). Try verifying the regression line of </a:t>
                </a:r>
                <a14:m>
                  <m:oMath xmlns:m="http://schemas.openxmlformats.org/officeDocument/2006/math">
                    <m:r>
                      <a:rPr lang="en-GB" sz="1600" b="0" i="1" smtClean="0">
                        <a:latin typeface="Cambria Math" panose="02040503050406030204" pitchFamily="18" charset="0"/>
                      </a:rPr>
                      <m:t>𝑔</m:t>
                    </m:r>
                  </m:oMath>
                </a14:m>
                <a:r>
                  <a:rPr lang="en-GB" sz="1600" dirty="0"/>
                  <a:t> on </a:t>
                </a:r>
                <a14:m>
                  <m:oMath xmlns:m="http://schemas.openxmlformats.org/officeDocument/2006/math">
                    <m:r>
                      <a:rPr lang="en-GB" sz="1600" b="0" i="1" smtClean="0">
                        <a:latin typeface="Cambria Math" panose="02040503050406030204" pitchFamily="18" charset="0"/>
                      </a:rPr>
                      <m:t>𝑤</m:t>
                    </m:r>
                  </m:oMath>
                </a14:m>
                <a:r>
                  <a:rPr lang="en-GB" sz="1600" dirty="0"/>
                  <a:t> for the data above has equation </a:t>
                </a:r>
                <a14:m>
                  <m:oMath xmlns:m="http://schemas.openxmlformats.org/officeDocument/2006/math">
                    <m:r>
                      <a:rPr lang="en-GB" sz="1600" i="1">
                        <a:latin typeface="Cambria Math" panose="02040503050406030204" pitchFamily="18" charset="0"/>
                      </a:rPr>
                      <m:t>𝑔</m:t>
                    </m:r>
                    <m:r>
                      <a:rPr lang="en-GB" sz="1600" i="1">
                        <a:latin typeface="Cambria Math" panose="02040503050406030204" pitchFamily="18" charset="0"/>
                      </a:rPr>
                      <m:t>=7.23+1.82</m:t>
                    </m:r>
                    <m:r>
                      <a:rPr lang="en-GB" sz="1600" i="1">
                        <a:latin typeface="Cambria Math" panose="02040503050406030204" pitchFamily="18" charset="0"/>
                      </a:rPr>
                      <m:t>𝑤</m:t>
                    </m:r>
                  </m:oMath>
                </a14:m>
                <a:r>
                  <a:rPr lang="en-GB" sz="1600" dirty="0"/>
                  <a:t> .</a:t>
                </a:r>
              </a:p>
              <a:p>
                <a:r>
                  <a:rPr lang="en-GB" sz="1600" b="1" dirty="0">
                    <a:hlinkClick r:id="rId3"/>
                  </a:rPr>
                  <a:t>http://www.drfrostmaths.com/resources/resource.php?rid=262</a:t>
                </a:r>
                <a:r>
                  <a:rPr lang="en-GB" sz="1600" b="1" dirty="0"/>
                  <a:t> </a:t>
                </a:r>
              </a:p>
            </p:txBody>
          </p:sp>
        </mc:Choice>
        <mc:Fallback xmlns="">
          <p:sp>
            <p:nvSpPr>
              <p:cNvPr id="8" name="TextBox 7"/>
              <p:cNvSpPr txBox="1">
                <a:spLocks noRot="1" noChangeAspect="1" noMove="1" noResize="1" noEditPoints="1" noAdjustHandles="1" noChangeArrowheads="1" noChangeShapeType="1" noTextEdit="1"/>
              </p:cNvSpPr>
              <p:nvPr/>
            </p:nvSpPr>
            <p:spPr>
              <a:xfrm>
                <a:off x="1384300" y="5363832"/>
                <a:ext cx="7597080" cy="1323439"/>
              </a:xfrm>
              <a:prstGeom prst="rect">
                <a:avLst/>
              </a:prstGeom>
              <a:blipFill>
                <a:blip r:embed="rId4"/>
                <a:stretch>
                  <a:fillRect l="-240" t="-452" r="-560" b="-407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3204526312"/>
                  </p:ext>
                </p:extLst>
              </p:nvPr>
            </p:nvGraphicFramePr>
            <p:xfrm>
              <a:off x="1144836" y="4296643"/>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𝒘</m:t>
                                </m:r>
                              </m:oMath>
                            </m:oMathPara>
                          </a14:m>
                          <a:endParaRPr lang="en-GB" sz="1600" b="1" dirty="0"/>
                        </a:p>
                      </a:txBody>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𝒈</m:t>
                                </m:r>
                              </m:oMath>
                            </m:oMathPara>
                          </a14:m>
                          <a:endParaRPr lang="en-GB" sz="1600" b="1" dirty="0"/>
                        </a:p>
                      </a:txBody>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3204526312"/>
                  </p:ext>
                </p:extLst>
              </p:nvPr>
            </p:nvGraphicFramePr>
            <p:xfrm>
              <a:off x="1144836" y="4296643"/>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endParaRPr lang="en-US"/>
                        </a:p>
                      </a:txBody>
                      <a:tcPr>
                        <a:blipFill>
                          <a:blip r:embed="rId5"/>
                          <a:stretch>
                            <a:fillRect l="-1351" t="-3226" r="-1501351" b="-109677"/>
                          </a:stretch>
                        </a:blipFill>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endParaRPr lang="en-US"/>
                        </a:p>
                      </a:txBody>
                      <a:tcPr>
                        <a:blipFill>
                          <a:blip r:embed="rId5"/>
                          <a:stretch>
                            <a:fillRect l="-1351" t="-104918" r="-1501351" b="-11475"/>
                          </a:stretch>
                        </a:blipFill>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Fallback>
      </mc:AlternateContent>
    </p:spTree>
    <p:extLst>
      <p:ext uri="{BB962C8B-B14F-4D97-AF65-F5344CB8AC3E}">
        <p14:creationId xmlns:p14="http://schemas.microsoft.com/office/powerpoint/2010/main" val="2983291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i="0" dirty="0">
                  <a:latin typeface="+mj-lt"/>
                </a:rPr>
                <a:t>Use of DrFrostMaths for practice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250613" y="836530"/>
            <a:ext cx="7729274" cy="3349352"/>
          </a:xfrm>
          <a:prstGeom prst="rect">
            <a:avLst/>
          </a:prstGeom>
          <a:effectLst>
            <a:outerShdw blurRad="63500" sx="102000" sy="102000" algn="ctr" rotWithShape="0">
              <a:prstClr val="black">
                <a:alpha val="40000"/>
              </a:prstClr>
            </a:outerShdw>
          </a:effectLst>
        </p:spPr>
      </p:pic>
      <p:pic>
        <p:nvPicPr>
          <p:cNvPr id="6" name="Picture 5"/>
          <p:cNvPicPr>
            <a:picLocks noChangeAspect="1"/>
          </p:cNvPicPr>
          <p:nvPr/>
        </p:nvPicPr>
        <p:blipFill>
          <a:blip r:embed="rId3"/>
          <a:stretch>
            <a:fillRect/>
          </a:stretch>
        </p:blipFill>
        <p:spPr>
          <a:xfrm>
            <a:off x="848571" y="4876609"/>
            <a:ext cx="4536504" cy="1783043"/>
          </a:xfrm>
          <a:prstGeom prst="rect">
            <a:avLst/>
          </a:prstGeom>
          <a:effectLst>
            <a:outerShdw blurRad="63500" sx="102000" sy="102000" algn="ctr" rotWithShape="0">
              <a:prstClr val="black">
                <a:alpha val="40000"/>
              </a:prstClr>
            </a:outerShdw>
          </a:effectLst>
        </p:spPr>
      </p:pic>
      <p:sp>
        <p:nvSpPr>
          <p:cNvPr id="7" name="Arrow: Down 6"/>
          <p:cNvSpPr/>
          <p:nvPr/>
        </p:nvSpPr>
        <p:spPr>
          <a:xfrm>
            <a:off x="3647627" y="4185883"/>
            <a:ext cx="612068" cy="61108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TextBox 7"/>
          <p:cNvSpPr txBox="1"/>
          <p:nvPr/>
        </p:nvSpPr>
        <p:spPr>
          <a:xfrm>
            <a:off x="5148064" y="4365104"/>
            <a:ext cx="3816424" cy="646331"/>
          </a:xfrm>
          <a:prstGeom prst="rect">
            <a:avLst/>
          </a:prstGeom>
          <a:solidFill>
            <a:schemeClr val="bg1"/>
          </a:solidFill>
          <a:ln>
            <a:solidFill>
              <a:schemeClr val="tx1"/>
            </a:solidFill>
          </a:ln>
        </p:spPr>
        <p:txBody>
          <a:bodyPr wrap="square" rtlCol="0">
            <a:spAutoFit/>
          </a:bodyPr>
          <a:lstStyle/>
          <a:p>
            <a:r>
              <a:rPr lang="en-GB" dirty="0"/>
              <a:t>Register for </a:t>
            </a:r>
            <a:r>
              <a:rPr lang="en-GB" b="1" dirty="0"/>
              <a:t>free</a:t>
            </a:r>
            <a:r>
              <a:rPr lang="en-GB" dirty="0"/>
              <a:t> at:</a:t>
            </a:r>
          </a:p>
          <a:p>
            <a:r>
              <a:rPr lang="en-GB" dirty="0">
                <a:hlinkClick r:id="rId4"/>
              </a:rPr>
              <a:t>www.drfrostmaths.com/homework</a:t>
            </a:r>
            <a:r>
              <a:rPr lang="en-GB" dirty="0"/>
              <a:t> </a:t>
            </a:r>
          </a:p>
        </p:txBody>
      </p:sp>
      <p:sp>
        <p:nvSpPr>
          <p:cNvPr id="9" name="TextBox 8"/>
          <p:cNvSpPr txBox="1"/>
          <p:nvPr/>
        </p:nvSpPr>
        <p:spPr>
          <a:xfrm>
            <a:off x="5148064" y="5011435"/>
            <a:ext cx="3816424" cy="156966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Practise questions by chapter, including past paper Edexcel questions and extension questions (e.g. MAT).</a:t>
            </a:r>
          </a:p>
          <a:p>
            <a:endParaRPr lang="en-GB" sz="1600" dirty="0"/>
          </a:p>
          <a:p>
            <a:r>
              <a:rPr lang="en-GB" sz="1600" dirty="0"/>
              <a:t>Teachers: you can create student accounts (or students can register themselves).</a:t>
            </a:r>
          </a:p>
        </p:txBody>
      </p:sp>
    </p:spTree>
    <p:extLst>
      <p:ext uri="{BB962C8B-B14F-4D97-AF65-F5344CB8AC3E}">
        <p14:creationId xmlns:p14="http://schemas.microsoft.com/office/powerpoint/2010/main" val="132136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05644" y="1040284"/>
            <a:ext cx="8181156" cy="2448272"/>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TextBox 18"/>
          <p:cNvSpPr txBox="1"/>
          <p:nvPr/>
        </p:nvSpPr>
        <p:spPr>
          <a:xfrm>
            <a:off x="589684" y="1112473"/>
            <a:ext cx="2564595" cy="677108"/>
          </a:xfrm>
          <a:prstGeom prst="rect">
            <a:avLst/>
          </a:prstGeom>
          <a:solidFill>
            <a:schemeClr val="bg1">
              <a:alpha val="72000"/>
            </a:schemeClr>
          </a:solidFill>
        </p:spPr>
        <p:txBody>
          <a:bodyPr wrap="square" rtlCol="0">
            <a:spAutoFit/>
          </a:bodyPr>
          <a:lstStyle/>
          <a:p>
            <a:r>
              <a:rPr lang="en-GB" sz="2400" b="1" dirty="0"/>
              <a:t>Experimental</a:t>
            </a:r>
          </a:p>
          <a:p>
            <a:r>
              <a:rPr lang="en-GB" sz="1400" dirty="0"/>
              <a:t>i.e. Dealing with collected data.</a:t>
            </a:r>
          </a:p>
        </p:txBody>
      </p:sp>
      <p:sp>
        <p:nvSpPr>
          <p:cNvPr id="20" name="Rectangle 19"/>
          <p:cNvSpPr/>
          <p:nvPr/>
        </p:nvSpPr>
        <p:spPr>
          <a:xfrm>
            <a:off x="412428" y="3757030"/>
            <a:ext cx="8274372" cy="2783470"/>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TextBox 20"/>
          <p:cNvSpPr txBox="1"/>
          <p:nvPr/>
        </p:nvSpPr>
        <p:spPr>
          <a:xfrm>
            <a:off x="582550" y="3785010"/>
            <a:ext cx="7278750" cy="892552"/>
          </a:xfrm>
          <a:prstGeom prst="rect">
            <a:avLst/>
          </a:prstGeom>
          <a:solidFill>
            <a:schemeClr val="bg1">
              <a:alpha val="72000"/>
            </a:schemeClr>
          </a:solidFill>
        </p:spPr>
        <p:txBody>
          <a:bodyPr wrap="square" rtlCol="0">
            <a:spAutoFit/>
          </a:bodyPr>
          <a:lstStyle/>
          <a:p>
            <a:r>
              <a:rPr lang="en-GB" sz="2400" b="1" dirty="0"/>
              <a:t>Theoretical</a:t>
            </a:r>
          </a:p>
          <a:p>
            <a:r>
              <a:rPr lang="en-GB" sz="1400" dirty="0"/>
              <a:t>Deal with probabilities and modelling to make inferences about what we ‘expect’ to see or make predictions, often using this to reason about/contrast with experimentally collected data.</a:t>
            </a:r>
          </a:p>
        </p:txBody>
      </p:sp>
      <p:sp>
        <p:nvSpPr>
          <p:cNvPr id="22" name="Arrow: Up-Down 21"/>
          <p:cNvSpPr/>
          <p:nvPr/>
        </p:nvSpPr>
        <p:spPr>
          <a:xfrm>
            <a:off x="3679982" y="3441699"/>
            <a:ext cx="409418" cy="585465"/>
          </a:xfrm>
          <a:prstGeom prst="upDownArrow">
            <a:avLst>
              <a:gd name="adj1" fmla="val 50000"/>
              <a:gd name="adj2" fmla="val 3337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3" name="TextBox 22"/>
          <p:cNvSpPr txBox="1"/>
          <p:nvPr/>
        </p:nvSpPr>
        <p:spPr>
          <a:xfrm>
            <a:off x="709092" y="1964356"/>
            <a:ext cx="2316832"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Chp1</a:t>
            </a:r>
            <a:r>
              <a:rPr lang="en-GB" dirty="0"/>
              <a:t>: Data Collection</a:t>
            </a:r>
          </a:p>
        </p:txBody>
      </p:sp>
      <p:sp>
        <p:nvSpPr>
          <p:cNvPr id="24" name="TextBox 23"/>
          <p:cNvSpPr txBox="1"/>
          <p:nvPr/>
        </p:nvSpPr>
        <p:spPr>
          <a:xfrm>
            <a:off x="709092" y="2336428"/>
            <a:ext cx="2307885" cy="73866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Methods of sampling, types of data, and populations vs samples.</a:t>
            </a:r>
          </a:p>
        </p:txBody>
      </p:sp>
      <p:sp>
        <p:nvSpPr>
          <p:cNvPr id="25" name="TextBox 24"/>
          <p:cNvSpPr txBox="1"/>
          <p:nvPr/>
        </p:nvSpPr>
        <p:spPr>
          <a:xfrm>
            <a:off x="3510572" y="1292728"/>
            <a:ext cx="230425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Chp2</a:t>
            </a:r>
            <a:r>
              <a:rPr lang="en-GB" dirty="0"/>
              <a:t>: Measures of Location/Spread</a:t>
            </a:r>
          </a:p>
        </p:txBody>
      </p:sp>
      <p:sp>
        <p:nvSpPr>
          <p:cNvPr id="26" name="TextBox 25"/>
          <p:cNvSpPr txBox="1"/>
          <p:nvPr/>
        </p:nvSpPr>
        <p:spPr>
          <a:xfrm>
            <a:off x="3510572" y="1939059"/>
            <a:ext cx="2304256" cy="138499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Statistics used to summarise data, including mean, standard deviation, quartiles, percentiles. Use of linear interpolation for estimating medians/quartiles.</a:t>
            </a:r>
          </a:p>
        </p:txBody>
      </p:sp>
      <p:sp>
        <p:nvSpPr>
          <p:cNvPr id="27" name="TextBox 26"/>
          <p:cNvSpPr txBox="1"/>
          <p:nvPr/>
        </p:nvSpPr>
        <p:spPr>
          <a:xfrm>
            <a:off x="6144635" y="1318025"/>
            <a:ext cx="230425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Chp3</a:t>
            </a:r>
            <a:r>
              <a:rPr lang="en-GB" dirty="0"/>
              <a:t>: Representation of Data</a:t>
            </a:r>
          </a:p>
        </p:txBody>
      </p:sp>
      <p:sp>
        <p:nvSpPr>
          <p:cNvPr id="28" name="TextBox 27"/>
          <p:cNvSpPr txBox="1"/>
          <p:nvPr/>
        </p:nvSpPr>
        <p:spPr>
          <a:xfrm>
            <a:off x="6144635" y="1964356"/>
            <a:ext cx="2304256" cy="95410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Producing and interpreting visual representations of data, including box plots and histograms.</a:t>
            </a:r>
          </a:p>
        </p:txBody>
      </p:sp>
      <p:sp>
        <p:nvSpPr>
          <p:cNvPr id="29" name="TextBox 28"/>
          <p:cNvSpPr txBox="1"/>
          <p:nvPr/>
        </p:nvSpPr>
        <p:spPr>
          <a:xfrm>
            <a:off x="964048" y="4796050"/>
            <a:ext cx="2061876"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Chp5</a:t>
            </a:r>
            <a:r>
              <a:rPr lang="en-GB" dirty="0"/>
              <a:t>: Probability</a:t>
            </a:r>
          </a:p>
        </p:txBody>
      </p:sp>
      <p:sp>
        <p:nvSpPr>
          <p:cNvPr id="30" name="TextBox 29"/>
          <p:cNvSpPr txBox="1"/>
          <p:nvPr/>
        </p:nvSpPr>
        <p:spPr>
          <a:xfrm>
            <a:off x="964048" y="5160861"/>
            <a:ext cx="2061876" cy="73866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Venn Diagrams, mutually exclusive + independent events, tree diagrams.</a:t>
            </a:r>
          </a:p>
        </p:txBody>
      </p:sp>
      <p:cxnSp>
        <p:nvCxnSpPr>
          <p:cNvPr id="32" name="Straight Arrow Connector 31"/>
          <p:cNvCxnSpPr/>
          <p:nvPr/>
        </p:nvCxnSpPr>
        <p:spPr>
          <a:xfrm>
            <a:off x="3025924" y="2552452"/>
            <a:ext cx="484648" cy="0"/>
          </a:xfrm>
          <a:prstGeom prst="straightConnector1">
            <a:avLst/>
          </a:prstGeom>
          <a:ln w="38100">
            <a:tailEnd type="triangle"/>
          </a:ln>
        </p:spPr>
        <p:style>
          <a:lnRef idx="1">
            <a:schemeClr val="accent6"/>
          </a:lnRef>
          <a:fillRef idx="0">
            <a:schemeClr val="accent6"/>
          </a:fillRef>
          <a:effectRef idx="0">
            <a:schemeClr val="accent6"/>
          </a:effectRef>
          <a:fontRef idx="minor">
            <a:schemeClr val="tx1"/>
          </a:fontRef>
        </p:style>
      </p:cxnSp>
      <p:cxnSp>
        <p:nvCxnSpPr>
          <p:cNvPr id="33" name="Straight Arrow Connector 32"/>
          <p:cNvCxnSpPr/>
          <p:nvPr/>
        </p:nvCxnSpPr>
        <p:spPr>
          <a:xfrm>
            <a:off x="5823775" y="2529478"/>
            <a:ext cx="320860" cy="0"/>
          </a:xfrm>
          <a:prstGeom prst="straightConnector1">
            <a:avLst/>
          </a:prstGeom>
          <a:ln w="38100">
            <a:tailEnd type="triangle"/>
          </a:ln>
        </p:spPr>
        <p:style>
          <a:lnRef idx="1">
            <a:schemeClr val="accent6"/>
          </a:lnRef>
          <a:fillRef idx="0">
            <a:schemeClr val="accent6"/>
          </a:fillRef>
          <a:effectRef idx="0">
            <a:schemeClr val="accent6"/>
          </a:effectRef>
          <a:fontRef idx="minor">
            <a:schemeClr val="tx1"/>
          </a:fontRef>
        </p:style>
      </p:cxnSp>
      <p:sp>
        <p:nvSpPr>
          <p:cNvPr id="35" name="TextBox 34"/>
          <p:cNvSpPr txBox="1"/>
          <p:nvPr/>
        </p:nvSpPr>
        <p:spPr>
          <a:xfrm>
            <a:off x="3319457" y="4796050"/>
            <a:ext cx="2491494"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Chp6</a:t>
            </a:r>
            <a:r>
              <a:rPr lang="en-GB" dirty="0"/>
              <a:t>: Statistical Distributions</a:t>
            </a:r>
          </a:p>
        </p:txBody>
      </p:sp>
      <p:sp>
        <p:nvSpPr>
          <p:cNvPr id="36" name="TextBox 35"/>
          <p:cNvSpPr txBox="1"/>
          <p:nvPr/>
        </p:nvSpPr>
        <p:spPr>
          <a:xfrm>
            <a:off x="3319457" y="5438935"/>
            <a:ext cx="2497782" cy="95410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Common distributions used to easily find probabilities under certain modelling conditions, e.g. binomial distribution.</a:t>
            </a:r>
          </a:p>
        </p:txBody>
      </p:sp>
      <p:sp>
        <p:nvSpPr>
          <p:cNvPr id="37" name="TextBox 36"/>
          <p:cNvSpPr txBox="1"/>
          <p:nvPr/>
        </p:nvSpPr>
        <p:spPr>
          <a:xfrm>
            <a:off x="6064126" y="4802149"/>
            <a:ext cx="248520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Chp7</a:t>
            </a:r>
            <a:r>
              <a:rPr lang="en-GB" dirty="0"/>
              <a:t>: Hypothesis Testing</a:t>
            </a:r>
          </a:p>
        </p:txBody>
      </p:sp>
      <p:sp>
        <p:nvSpPr>
          <p:cNvPr id="38" name="TextBox 37"/>
          <p:cNvSpPr txBox="1"/>
          <p:nvPr/>
        </p:nvSpPr>
        <p:spPr>
          <a:xfrm>
            <a:off x="6057838" y="5445034"/>
            <a:ext cx="2491494" cy="95410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Determining how likely observed data would have happened ‘by chance’, and making subsequent deductions.</a:t>
            </a:r>
          </a:p>
        </p:txBody>
      </p:sp>
      <p:sp>
        <p:nvSpPr>
          <p:cNvPr id="39" name="TextBox 38"/>
          <p:cNvSpPr txBox="1"/>
          <p:nvPr/>
        </p:nvSpPr>
        <p:spPr>
          <a:xfrm>
            <a:off x="6444208" y="3018688"/>
            <a:ext cx="2404479" cy="369332"/>
          </a:xfrm>
          <a:prstGeom prst="rect">
            <a:avLst/>
          </a:prstGeom>
          <a:pattFill prst="wdDnDiag">
            <a:fgClr>
              <a:schemeClr val="tx1">
                <a:lumMod val="50000"/>
                <a:lumOff val="50000"/>
              </a:schemeClr>
            </a:fgClr>
            <a:bgClr>
              <a:schemeClr val="accent6"/>
            </a:bgClr>
          </a:patt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Chp4</a:t>
            </a:r>
            <a:r>
              <a:rPr lang="en-GB" dirty="0"/>
              <a:t>: Correlation</a:t>
            </a:r>
          </a:p>
        </p:txBody>
      </p:sp>
      <p:sp>
        <p:nvSpPr>
          <p:cNvPr id="40" name="TextBox 39"/>
          <p:cNvSpPr txBox="1"/>
          <p:nvPr/>
        </p:nvSpPr>
        <p:spPr>
          <a:xfrm>
            <a:off x="6444208" y="3395702"/>
            <a:ext cx="2404479" cy="73866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Measuring how related two variables are, and using linear regression to predict values.</a:t>
            </a:r>
          </a:p>
        </p:txBody>
      </p:sp>
      <p:sp>
        <p:nvSpPr>
          <p:cNvPr id="44" name="Rectangle 43"/>
          <p:cNvSpPr/>
          <p:nvPr/>
        </p:nvSpPr>
        <p:spPr>
          <a:xfrm>
            <a:off x="0" y="0"/>
            <a:ext cx="9144000" cy="1166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31"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Lst>
          </a:blip>
          <a:srcRect/>
          <a:stretch>
            <a:fillRect/>
          </a:stretch>
        </p:blipFill>
        <p:spPr bwMode="auto">
          <a:xfrm>
            <a:off x="5759255" y="986871"/>
            <a:ext cx="553102" cy="666559"/>
          </a:xfrm>
          <a:prstGeom prst="rect">
            <a:avLst/>
          </a:prstGeom>
          <a:noFill/>
          <a:ln w="9525">
            <a:noFill/>
            <a:miter lim="800000"/>
            <a:headEnd/>
            <a:tailEnd/>
          </a:ln>
        </p:spPr>
      </p:pic>
    </p:spTree>
    <p:extLst>
      <p:ext uri="{BB962C8B-B14F-4D97-AF65-F5344CB8AC3E}">
        <p14:creationId xmlns:p14="http://schemas.microsoft.com/office/powerpoint/2010/main" val="277361007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fill="hold" nodeType="withEffect" p14:presetBounceEnd="5000">
                                      <p:stCondLst>
                                        <p:cond delay="500"/>
                                      </p:stCondLst>
                                      <p:childTnLst>
                                        <p:animMotion origin="layout" path="M 5.55556E-7 -0.00046 L 0.10121 -0.0419 C 0.12865 -0.03912 0.17795 -0.03333 0.18663 -0.01805 L 0.25208 -0.02199 C 0.24722 -0.01759 0.29687 -0.03634 0.29184 -0.03148 C 0.28906 -0.02963 0.31181 -0.00903 0.30903 -0.00694 C 0.31823 -0.00787 0.26562 0.01135 0.27465 0.01111 C 0.27899 0.01042 0.30642 0.0382 0.31007 0.03635 C 0.31042 0.03611 0.31163 0.12315 0.31198 0.1213 C 0.31753 0.1213 0.29635 0.25255 0.30191 0.25185 " pathEditMode="relative" rAng="0" ptsTypes="AAAAAAAAAA" p14:bounceEnd="5000">
                                          <p:cBhvr>
                                            <p:cTn id="6" dur="2250" fill="hold"/>
                                            <p:tgtEl>
                                              <p:spTgt spid="31"/>
                                            </p:tgtEl>
                                            <p:attrNameLst>
                                              <p:attrName>ppt_x</p:attrName>
                                              <p:attrName>ppt_y</p:attrName>
                                            </p:attrNameLst>
                                          </p:cBhvr>
                                          <p:rCtr x="15642" y="10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fill="hold" nodeType="withEffect">
                                      <p:stCondLst>
                                        <p:cond delay="500"/>
                                      </p:stCondLst>
                                      <p:childTnLst>
                                        <p:animMotion origin="layout" path="M 5.55556E-7 -0.00046 L 0.10121 -0.0419 C 0.12865 -0.03912 0.17795 -0.03333 0.18663 -0.01805 L 0.25208 -0.02199 C 0.24722 -0.01759 0.29687 -0.03634 0.29184 -0.03148 C 0.28906 -0.02963 0.31181 -0.00903 0.30903 -0.00694 C 0.31823 -0.00787 0.26562 0.01135 0.27465 0.01111 C 0.27899 0.01042 0.30642 0.0382 0.31007 0.03635 C 0.31042 0.03611 0.31163 0.12315 0.31198 0.1213 C 0.31753 0.1213 0.29635 0.25255 0.30191 0.25185 " pathEditMode="relative" rAng="0" ptsTypes="AAAAAAAAAA">
                                          <p:cBhvr>
                                            <p:cTn id="6" dur="2250" fill="hold"/>
                                            <p:tgtEl>
                                              <p:spTgt spid="31"/>
                                            </p:tgtEl>
                                            <p:attrNameLst>
                                              <p:attrName>ppt_x</p:attrName>
                                              <p:attrName>ppt_y</p:attrName>
                                            </p:attrNameLst>
                                          </p:cBhvr>
                                          <p:rCtr x="15642" y="10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7"/>
          <p:cNvGrpSpPr/>
          <p:nvPr/>
        </p:nvGrpSpPr>
        <p:grpSpPr>
          <a:xfrm>
            <a:off x="-1144" y="0"/>
            <a:ext cx="9145144" cy="599127"/>
            <a:chOff x="-1144" y="0"/>
            <a:chExt cx="9145144" cy="599127"/>
          </a:xfrm>
        </p:grpSpPr>
        <p:sp>
          <p:nvSpPr>
            <p:cNvPr id="3" name="TextBox 2"/>
            <p:cNvSpPr txBox="1"/>
            <p:nvPr/>
          </p:nvSpPr>
          <p:spPr>
            <a:xfrm>
              <a:off x="0" y="0"/>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3200" dirty="0"/>
                <a:t>   This Chapter Overview</a:t>
              </a:r>
            </a:p>
          </p:txBody>
        </p:sp>
        <p:cxnSp>
          <p:nvCxnSpPr>
            <p:cNvPr id="4" name="Straight Connector 3"/>
            <p:cNvCxnSpPr/>
            <p:nvPr/>
          </p:nvCxnSpPr>
          <p:spPr>
            <a:xfrm>
              <a:off x="-1144" y="585216"/>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64704"/>
            <a:ext cx="8280920" cy="1323439"/>
          </a:xfrm>
          <a:prstGeom prst="rect">
            <a:avLst/>
          </a:prstGeom>
          <a:noFill/>
        </p:spPr>
        <p:txBody>
          <a:bodyPr wrap="square" rtlCol="0">
            <a:spAutoFit/>
          </a:bodyPr>
          <a:lstStyle/>
          <a:p>
            <a:r>
              <a:rPr lang="en-GB" dirty="0"/>
              <a:t>Previously we have only considered one variable at a time. When we introduce a second variable (e.g. height with age), </a:t>
            </a:r>
            <a:r>
              <a:rPr lang="en-GB" b="1" dirty="0"/>
              <a:t>we might want to consider the relationship between them</a:t>
            </a:r>
            <a:r>
              <a:rPr lang="en-GB" dirty="0"/>
              <a:t>.</a:t>
            </a:r>
          </a:p>
          <a:p>
            <a:endParaRPr lang="en-GB" sz="800" dirty="0"/>
          </a:p>
          <a:p>
            <a:r>
              <a:rPr lang="en-GB" dirty="0"/>
              <a:t>This is a short chapter!</a:t>
            </a:r>
          </a:p>
        </p:txBody>
      </p:sp>
      <p:sp>
        <p:nvSpPr>
          <p:cNvPr id="14" name="TextBox 13"/>
          <p:cNvSpPr txBox="1"/>
          <p:nvPr/>
        </p:nvSpPr>
        <p:spPr>
          <a:xfrm>
            <a:off x="5940276" y="4689425"/>
            <a:ext cx="3000524" cy="193899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Changes since the old ‘S1’ syllabus:</a:t>
            </a:r>
          </a:p>
          <a:p>
            <a:r>
              <a:rPr lang="en-GB" sz="1200" dirty="0"/>
              <a:t>This chapter has been scaled back significantly since the S1 ‘Correlation’ and ‘Regression’ chapters. You no longer need to determine the equation of the line of best fit (the regression line), or calculate measures of correlation, but merely have to interpret an equation already given or the limitations of estimates made or comment on the suitability of a linear regression model.</a:t>
            </a:r>
          </a:p>
        </p:txBody>
      </p:sp>
      <p:sp>
        <p:nvSpPr>
          <p:cNvPr id="16" name="TextBox 15"/>
          <p:cNvSpPr txBox="1"/>
          <p:nvPr/>
        </p:nvSpPr>
        <p:spPr>
          <a:xfrm>
            <a:off x="1391782" y="2708920"/>
            <a:ext cx="3744416" cy="36933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“Describe the type of correlation.”</a:t>
            </a:r>
          </a:p>
        </p:txBody>
      </p:sp>
      <mc:AlternateContent xmlns:mc="http://schemas.openxmlformats.org/markup-compatibility/2006" xmlns:a14="http://schemas.microsoft.com/office/drawing/2010/main">
        <mc:Choice Requires="a14">
          <p:sp>
            <p:nvSpPr>
              <p:cNvPr id="36" name="TextBox 35"/>
              <p:cNvSpPr txBox="1"/>
              <p:nvPr/>
            </p:nvSpPr>
            <p:spPr>
              <a:xfrm>
                <a:off x="459036" y="3513708"/>
                <a:ext cx="5184759"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“The daily mean </a:t>
                </a:r>
                <a:r>
                  <a:rPr lang="en-GB" dirty="0" err="1"/>
                  <a:t>windspeed</a:t>
                </a:r>
                <a:r>
                  <a:rPr lang="en-GB" dirty="0"/>
                  <a:t>, </a:t>
                </a:r>
                <a14:m>
                  <m:oMath xmlns:m="http://schemas.openxmlformats.org/officeDocument/2006/math">
                    <m:r>
                      <a:rPr lang="en-GB" b="0" i="1" smtClean="0">
                        <a:latin typeface="Cambria Math" panose="02040503050406030204" pitchFamily="18" charset="0"/>
                      </a:rPr>
                      <m:t>𝑤</m:t>
                    </m:r>
                  </m:oMath>
                </a14:m>
                <a:r>
                  <a:rPr lang="en-GB" dirty="0"/>
                  <a:t> knots, and the daily maximum gust, </a:t>
                </a:r>
                <a14:m>
                  <m:oMath xmlns:m="http://schemas.openxmlformats.org/officeDocument/2006/math">
                    <m:r>
                      <a:rPr lang="en-GB" b="0" i="1" smtClean="0">
                        <a:latin typeface="Cambria Math" panose="02040503050406030204" pitchFamily="18" charset="0"/>
                      </a:rPr>
                      <m:t>𝑔</m:t>
                    </m:r>
                  </m:oMath>
                </a14:m>
                <a:r>
                  <a:rPr lang="en-GB" dirty="0"/>
                  <a:t> knots, were recorded. The equation of the regression line of </a:t>
                </a:r>
                <a14:m>
                  <m:oMath xmlns:m="http://schemas.openxmlformats.org/officeDocument/2006/math">
                    <m:r>
                      <a:rPr lang="en-GB" b="0" i="1" smtClean="0">
                        <a:latin typeface="Cambria Math" panose="02040503050406030204" pitchFamily="18" charset="0"/>
                      </a:rPr>
                      <m:t>𝑔</m:t>
                    </m:r>
                  </m:oMath>
                </a14:m>
                <a:r>
                  <a:rPr lang="en-GB" dirty="0"/>
                  <a:t> on </a:t>
                </a:r>
                <a14:m>
                  <m:oMath xmlns:m="http://schemas.openxmlformats.org/officeDocument/2006/math">
                    <m:r>
                      <a:rPr lang="en-GB" b="0" i="1" smtClean="0">
                        <a:latin typeface="Cambria Math" panose="02040503050406030204" pitchFamily="18" charset="0"/>
                      </a:rPr>
                      <m:t>𝑤</m:t>
                    </m:r>
                  </m:oMath>
                </a14:m>
                <a:r>
                  <a:rPr lang="en-GB" dirty="0"/>
                  <a:t> for these 15 days is </a:t>
                </a:r>
                <a14:m>
                  <m:oMath xmlns:m="http://schemas.openxmlformats.org/officeDocument/2006/math">
                    <m:r>
                      <a:rPr lang="en-GB" b="0" i="1" smtClean="0">
                        <a:latin typeface="Cambria Math" panose="02040503050406030204" pitchFamily="18" charset="0"/>
                      </a:rPr>
                      <m:t>𝑔</m:t>
                    </m:r>
                    <m:r>
                      <a:rPr lang="en-GB" b="0" i="1" smtClean="0">
                        <a:latin typeface="Cambria Math" panose="02040503050406030204" pitchFamily="18" charset="0"/>
                      </a:rPr>
                      <m:t>=7.23+1.82</m:t>
                    </m:r>
                    <m:r>
                      <a:rPr lang="en-GB" b="0" i="1" smtClean="0">
                        <a:latin typeface="Cambria Math" panose="02040503050406030204" pitchFamily="18" charset="0"/>
                      </a:rPr>
                      <m:t>𝑤</m:t>
                    </m:r>
                  </m:oMath>
                </a14:m>
                <a:r>
                  <a:rPr lang="en-GB" dirty="0"/>
                  <a:t>.</a:t>
                </a:r>
              </a:p>
              <a:p>
                <a:pPr marL="342900" indent="-342900">
                  <a:buAutoNum type="alphaLcParenBoth"/>
                </a:pPr>
                <a:r>
                  <a:rPr lang="en-GB" dirty="0"/>
                  <a:t>Given an interpretation of the value of the gradient of this regression line.</a:t>
                </a:r>
              </a:p>
              <a:p>
                <a:pPr marL="342900" indent="-342900">
                  <a:buAutoNum type="alphaLcParenBoth"/>
                </a:pPr>
                <a:r>
                  <a:rPr lang="en-GB" dirty="0"/>
                  <a:t>Justify the use of a linear regression line in this instance.”</a:t>
                </a:r>
              </a:p>
            </p:txBody>
          </p:sp>
        </mc:Choice>
        <mc:Fallback xmlns="">
          <p:sp>
            <p:nvSpPr>
              <p:cNvPr id="36" name="TextBox 35"/>
              <p:cNvSpPr txBox="1">
                <a:spLocks noRot="1" noChangeAspect="1" noMove="1" noResize="1" noEditPoints="1" noAdjustHandles="1" noChangeArrowheads="1" noChangeShapeType="1" noTextEdit="1"/>
              </p:cNvSpPr>
              <p:nvPr/>
            </p:nvSpPr>
            <p:spPr>
              <a:xfrm>
                <a:off x="459036" y="3513708"/>
                <a:ext cx="5184759" cy="2308324"/>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39" name="Straight Arrow Connector 38"/>
          <p:cNvCxnSpPr/>
          <p:nvPr/>
        </p:nvCxnSpPr>
        <p:spPr>
          <a:xfrm flipV="1">
            <a:off x="6562824" y="2481844"/>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a:off x="6562824" y="3922004"/>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6562824" y="3922004"/>
            <a:ext cx="1728192" cy="261610"/>
          </a:xfrm>
          <a:prstGeom prst="rect">
            <a:avLst/>
          </a:prstGeom>
          <a:noFill/>
        </p:spPr>
        <p:txBody>
          <a:bodyPr wrap="square" rtlCol="0">
            <a:spAutoFit/>
          </a:bodyPr>
          <a:lstStyle/>
          <a:p>
            <a:r>
              <a:rPr lang="en-GB" sz="1100" dirty="0"/>
              <a:t>15             20               25</a:t>
            </a:r>
          </a:p>
        </p:txBody>
      </p:sp>
      <p:sp>
        <p:nvSpPr>
          <p:cNvPr id="42" name="TextBox 41"/>
          <p:cNvSpPr txBox="1"/>
          <p:nvPr/>
        </p:nvSpPr>
        <p:spPr>
          <a:xfrm>
            <a:off x="6281747" y="2708818"/>
            <a:ext cx="347995" cy="1277273"/>
          </a:xfrm>
          <a:prstGeom prst="rect">
            <a:avLst/>
          </a:prstGeom>
          <a:noFill/>
        </p:spPr>
        <p:txBody>
          <a:bodyPr wrap="square" rtlCol="0">
            <a:spAutoFit/>
          </a:bodyPr>
          <a:lstStyle/>
          <a:p>
            <a:r>
              <a:rPr lang="en-GB" sz="1100" dirty="0"/>
              <a:t>20</a:t>
            </a:r>
          </a:p>
          <a:p>
            <a:endParaRPr lang="en-GB" sz="1100" dirty="0"/>
          </a:p>
          <a:p>
            <a:r>
              <a:rPr lang="en-GB" sz="1100" dirty="0"/>
              <a:t>15</a:t>
            </a:r>
          </a:p>
          <a:p>
            <a:endParaRPr lang="en-GB" sz="1100" dirty="0"/>
          </a:p>
          <a:p>
            <a:r>
              <a:rPr lang="en-GB" sz="1100" dirty="0"/>
              <a:t>5</a:t>
            </a:r>
          </a:p>
          <a:p>
            <a:endParaRPr lang="en-GB" sz="1100" dirty="0"/>
          </a:p>
          <a:p>
            <a:r>
              <a:rPr lang="en-GB" sz="1100" dirty="0"/>
              <a:t>0</a:t>
            </a:r>
          </a:p>
        </p:txBody>
      </p:sp>
      <p:sp>
        <p:nvSpPr>
          <p:cNvPr id="43" name="Oval 42"/>
          <p:cNvSpPr/>
          <p:nvPr/>
        </p:nvSpPr>
        <p:spPr>
          <a:xfrm>
            <a:off x="6767413" y="309270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910819" y="31692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7056462" y="31692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7259414" y="324997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7488510" y="3201923"/>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7460630" y="336544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7632526" y="332321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7826626" y="338436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7669389" y="2876113"/>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p:cNvSpPr txBox="1"/>
          <p:nvPr/>
        </p:nvSpPr>
        <p:spPr>
          <a:xfrm>
            <a:off x="6672164" y="2319784"/>
            <a:ext cx="1566118" cy="307777"/>
          </a:xfrm>
          <a:prstGeom prst="rect">
            <a:avLst/>
          </a:prstGeom>
          <a:noFill/>
        </p:spPr>
        <p:txBody>
          <a:bodyPr wrap="square" rtlCol="0">
            <a:spAutoFit/>
          </a:bodyPr>
          <a:lstStyle/>
          <a:p>
            <a:r>
              <a:rPr lang="en-GB" sz="1400" b="1" dirty="0"/>
              <a:t>Hourly pay at 25</a:t>
            </a:r>
          </a:p>
        </p:txBody>
      </p:sp>
      <p:sp>
        <p:nvSpPr>
          <p:cNvPr id="19" name="TextBox 18"/>
          <p:cNvSpPr txBox="1"/>
          <p:nvPr/>
        </p:nvSpPr>
        <p:spPr>
          <a:xfrm>
            <a:off x="6978337" y="4120114"/>
            <a:ext cx="1278305" cy="276999"/>
          </a:xfrm>
          <a:prstGeom prst="rect">
            <a:avLst/>
          </a:prstGeom>
          <a:noFill/>
        </p:spPr>
        <p:txBody>
          <a:bodyPr wrap="square" rtlCol="0">
            <a:spAutoFit/>
          </a:bodyPr>
          <a:lstStyle/>
          <a:p>
            <a:r>
              <a:rPr lang="en-GB" sz="1200" dirty="0"/>
              <a:t>Age (years)</a:t>
            </a:r>
            <a:endParaRPr lang="en-GB" sz="1600" dirty="0"/>
          </a:p>
        </p:txBody>
      </p:sp>
      <p:sp>
        <p:nvSpPr>
          <p:cNvPr id="53" name="TextBox 52"/>
          <p:cNvSpPr txBox="1"/>
          <p:nvPr/>
        </p:nvSpPr>
        <p:spPr>
          <a:xfrm rot="16200000">
            <a:off x="5607372" y="3052528"/>
            <a:ext cx="1278305" cy="276999"/>
          </a:xfrm>
          <a:prstGeom prst="rect">
            <a:avLst/>
          </a:prstGeom>
          <a:noFill/>
        </p:spPr>
        <p:txBody>
          <a:bodyPr wrap="square" rtlCol="0">
            <a:spAutoFit/>
          </a:bodyPr>
          <a:lstStyle/>
          <a:p>
            <a:r>
              <a:rPr lang="en-GB" sz="1200" dirty="0"/>
              <a:t>Hourly Pay (£)</a:t>
            </a:r>
            <a:endParaRPr lang="en-GB" sz="1600" dirty="0"/>
          </a:p>
        </p:txBody>
      </p:sp>
      <p:cxnSp>
        <p:nvCxnSpPr>
          <p:cNvPr id="25" name="Straight Connector 24"/>
          <p:cNvCxnSpPr/>
          <p:nvPr/>
        </p:nvCxnSpPr>
        <p:spPr>
          <a:xfrm flipH="1" flipV="1">
            <a:off x="6751901" y="3127687"/>
            <a:ext cx="1261799" cy="31401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7222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nvPr>
        </p:nvGraphicFramePr>
        <p:xfrm>
          <a:off x="107504" y="1268760"/>
          <a:ext cx="3024336"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p:nvPr>
            <p:extLst>
              <p:ext uri="{D42A27DB-BD31-4B8C-83A1-F6EECF244321}">
                <p14:modId xmlns:p14="http://schemas.microsoft.com/office/powerpoint/2010/main" val="3892746922"/>
              </p:ext>
            </p:extLst>
          </p:nvPr>
        </p:nvGraphicFramePr>
        <p:xfrm>
          <a:off x="5407571" y="1379925"/>
          <a:ext cx="3024336"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extLst/>
          </p:nvPr>
        </p:nvGraphicFramePr>
        <p:xfrm>
          <a:off x="179512" y="3754760"/>
          <a:ext cx="324036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p:nvPr>
            <p:extLst/>
          </p:nvPr>
        </p:nvGraphicFramePr>
        <p:xfrm>
          <a:off x="5148064" y="4149080"/>
          <a:ext cx="3744416" cy="2239144"/>
        </p:xfrm>
        <a:graphic>
          <a:graphicData uri="http://schemas.openxmlformats.org/drawingml/2006/chart">
            <c:chart xmlns:c="http://schemas.openxmlformats.org/drawingml/2006/chart" xmlns:r="http://schemas.openxmlformats.org/officeDocument/2006/relationships" r:id="rId5"/>
          </a:graphicData>
        </a:graphic>
      </p:graphicFrame>
      <p:sp>
        <p:nvSpPr>
          <p:cNvPr id="18" name="TextBox 17"/>
          <p:cNvSpPr txBox="1"/>
          <p:nvPr/>
        </p:nvSpPr>
        <p:spPr>
          <a:xfrm>
            <a:off x="2699792" y="2204864"/>
            <a:ext cx="2664296" cy="646331"/>
          </a:xfrm>
          <a:prstGeom prst="rect">
            <a:avLst/>
          </a:prstGeom>
          <a:noFill/>
        </p:spPr>
        <p:txBody>
          <a:bodyPr wrap="square" rtlCol="0">
            <a:spAutoFit/>
          </a:bodyPr>
          <a:lstStyle/>
          <a:p>
            <a:r>
              <a:rPr lang="en-GB" dirty="0"/>
              <a:t>Type of correlation:</a:t>
            </a:r>
          </a:p>
          <a:p>
            <a:r>
              <a:rPr lang="en-GB" b="1" dirty="0"/>
              <a:t>Weak positive correlation</a:t>
            </a:r>
          </a:p>
        </p:txBody>
      </p:sp>
      <p:sp>
        <p:nvSpPr>
          <p:cNvPr id="20" name="Rectangle 19"/>
          <p:cNvSpPr/>
          <p:nvPr/>
        </p:nvSpPr>
        <p:spPr>
          <a:xfrm>
            <a:off x="2699793" y="2492896"/>
            <a:ext cx="607950"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3347864" y="2492896"/>
            <a:ext cx="78681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TextBox 21"/>
          <p:cNvSpPr txBox="1"/>
          <p:nvPr/>
        </p:nvSpPr>
        <p:spPr>
          <a:xfrm>
            <a:off x="3203848" y="3212976"/>
            <a:ext cx="792088"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t>strength</a:t>
            </a:r>
          </a:p>
        </p:txBody>
      </p:sp>
      <p:cxnSp>
        <p:nvCxnSpPr>
          <p:cNvPr id="24" name="Straight Arrow Connector 23"/>
          <p:cNvCxnSpPr>
            <a:stCxn id="22" idx="0"/>
          </p:cNvCxnSpPr>
          <p:nvPr/>
        </p:nvCxnSpPr>
        <p:spPr>
          <a:xfrm flipH="1" flipV="1">
            <a:off x="3131840" y="2924944"/>
            <a:ext cx="468052"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4067944" y="3212976"/>
            <a:ext cx="792088"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t>type</a:t>
            </a:r>
          </a:p>
        </p:txBody>
      </p:sp>
      <p:cxnSp>
        <p:nvCxnSpPr>
          <p:cNvPr id="26" name="Straight Arrow Connector 25"/>
          <p:cNvCxnSpPr/>
          <p:nvPr/>
        </p:nvCxnSpPr>
        <p:spPr>
          <a:xfrm flipH="1" flipV="1">
            <a:off x="3995936" y="2924944"/>
            <a:ext cx="468052"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a:off x="6127651" y="1307917"/>
            <a:ext cx="2771800" cy="369332"/>
          </a:xfrm>
          <a:prstGeom prst="rect">
            <a:avLst/>
          </a:prstGeom>
          <a:noFill/>
        </p:spPr>
        <p:txBody>
          <a:bodyPr wrap="square" rtlCol="0">
            <a:spAutoFit/>
          </a:bodyPr>
          <a:lstStyle/>
          <a:p>
            <a:r>
              <a:rPr lang="en-GB" b="1" dirty="0"/>
              <a:t>Weak negative correlation</a:t>
            </a:r>
          </a:p>
        </p:txBody>
      </p:sp>
      <p:sp>
        <p:nvSpPr>
          <p:cNvPr id="30" name="Rectangle 29"/>
          <p:cNvSpPr/>
          <p:nvPr/>
        </p:nvSpPr>
        <p:spPr>
          <a:xfrm>
            <a:off x="6832112" y="1307917"/>
            <a:ext cx="80770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p:cNvSpPr/>
          <p:nvPr/>
        </p:nvSpPr>
        <p:spPr>
          <a:xfrm>
            <a:off x="6199659" y="1307917"/>
            <a:ext cx="57606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TextBox 31"/>
          <p:cNvSpPr txBox="1"/>
          <p:nvPr/>
        </p:nvSpPr>
        <p:spPr>
          <a:xfrm>
            <a:off x="1763688" y="5517232"/>
            <a:ext cx="2771800" cy="369332"/>
          </a:xfrm>
          <a:prstGeom prst="rect">
            <a:avLst/>
          </a:prstGeom>
          <a:noFill/>
        </p:spPr>
        <p:txBody>
          <a:bodyPr wrap="square" rtlCol="0">
            <a:spAutoFit/>
          </a:bodyPr>
          <a:lstStyle/>
          <a:p>
            <a:r>
              <a:rPr lang="en-GB" b="1" dirty="0"/>
              <a:t>Strong positive correlation</a:t>
            </a:r>
          </a:p>
        </p:txBody>
      </p:sp>
      <p:sp>
        <p:nvSpPr>
          <p:cNvPr id="34" name="Rectangle 33"/>
          <p:cNvSpPr/>
          <p:nvPr/>
        </p:nvSpPr>
        <p:spPr>
          <a:xfrm>
            <a:off x="1763687" y="5517232"/>
            <a:ext cx="693265"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2544418" y="5517232"/>
            <a:ext cx="71561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TextBox 35"/>
          <p:cNvSpPr txBox="1"/>
          <p:nvPr/>
        </p:nvSpPr>
        <p:spPr>
          <a:xfrm>
            <a:off x="6444208" y="4077072"/>
            <a:ext cx="2160240" cy="369332"/>
          </a:xfrm>
          <a:prstGeom prst="rect">
            <a:avLst/>
          </a:prstGeom>
          <a:noFill/>
        </p:spPr>
        <p:txBody>
          <a:bodyPr wrap="square" rtlCol="0">
            <a:spAutoFit/>
          </a:bodyPr>
          <a:lstStyle/>
          <a:p>
            <a:r>
              <a:rPr lang="en-GB" b="1" dirty="0"/>
              <a:t>No   correlation</a:t>
            </a:r>
          </a:p>
        </p:txBody>
      </p:sp>
      <p:sp>
        <p:nvSpPr>
          <p:cNvPr id="37" name="Rectangle 36"/>
          <p:cNvSpPr/>
          <p:nvPr/>
        </p:nvSpPr>
        <p:spPr>
          <a:xfrm>
            <a:off x="6444209" y="4077072"/>
            <a:ext cx="43204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grpSp>
        <p:nvGrpSpPr>
          <p:cNvPr id="23" name="Group 22"/>
          <p:cNvGrpSpPr/>
          <p:nvPr/>
        </p:nvGrpSpPr>
        <p:grpSpPr>
          <a:xfrm>
            <a:off x="0" y="0"/>
            <a:ext cx="9143074" cy="599127"/>
            <a:chOff x="0" y="13335"/>
            <a:chExt cx="9144218" cy="599127"/>
          </a:xfrm>
        </p:grpSpPr>
        <p:sp>
          <p:nvSpPr>
            <p:cNvPr id="27"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Recap of correlation</a:t>
              </a:r>
            </a:p>
          </p:txBody>
        </p:sp>
        <p:cxnSp>
          <p:nvCxnSpPr>
            <p:cNvPr id="29" name="Straight Connector 28"/>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TextBox 1"/>
          <p:cNvSpPr txBox="1"/>
          <p:nvPr/>
        </p:nvSpPr>
        <p:spPr>
          <a:xfrm>
            <a:off x="299362" y="663941"/>
            <a:ext cx="7904936"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Correlation gives the </a:t>
            </a:r>
            <a:r>
              <a:rPr lang="en-GB" sz="1600" b="1" dirty="0"/>
              <a:t>strength of the relationship</a:t>
            </a:r>
            <a:r>
              <a:rPr lang="en-GB" sz="1600" dirty="0"/>
              <a:t> (and the type of relationship) between two variables. Data with two variables is known as </a:t>
            </a:r>
            <a:r>
              <a:rPr lang="en-GB" sz="1600" b="1" dirty="0"/>
              <a:t>bivariate data</a:t>
            </a:r>
            <a:r>
              <a:rPr lang="en-GB" sz="1600" dirty="0"/>
              <a:t>.</a:t>
            </a:r>
          </a:p>
        </p:txBody>
      </p:sp>
      <p:sp>
        <p:nvSpPr>
          <p:cNvPr id="3" name="TextBox 2"/>
          <p:cNvSpPr txBox="1"/>
          <p:nvPr/>
        </p:nvSpPr>
        <p:spPr>
          <a:xfrm>
            <a:off x="2902226" y="6301294"/>
            <a:ext cx="611712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The vertical-axis variable usually </a:t>
            </a:r>
            <a:r>
              <a:rPr lang="en-GB" sz="1200" b="1" dirty="0"/>
              <a:t>depends</a:t>
            </a:r>
            <a:r>
              <a:rPr lang="en-GB" sz="1200" dirty="0"/>
              <a:t> on the horizontal-axis value. For this reason distance would be the </a:t>
            </a:r>
            <a:r>
              <a:rPr lang="en-GB" sz="1200" b="1" u="sng" dirty="0"/>
              <a:t>independent/explanatory variable</a:t>
            </a:r>
            <a:r>
              <a:rPr lang="en-GB" sz="1200" dirty="0"/>
              <a:t> and cost the </a:t>
            </a:r>
            <a:r>
              <a:rPr lang="en-GB" sz="1200" b="1" u="sng" dirty="0"/>
              <a:t>dependent/response variable</a:t>
            </a:r>
            <a:r>
              <a:rPr lang="en-GB" sz="1200" dirty="0"/>
              <a:t>.</a:t>
            </a:r>
          </a:p>
        </p:txBody>
      </p:sp>
      <p:cxnSp>
        <p:nvCxnSpPr>
          <p:cNvPr id="6" name="Straight Arrow Connector 5"/>
          <p:cNvCxnSpPr/>
          <p:nvPr/>
        </p:nvCxnSpPr>
        <p:spPr>
          <a:xfrm flipH="1" flipV="1">
            <a:off x="3599892" y="6021288"/>
            <a:ext cx="756084" cy="2880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2809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0"/>
                    </p:tgtEl>
                  </p:cond>
                </p:stCondLst>
                <p:endSync evt="end" delay="0">
                  <p:rtn val="all"/>
                </p:endSync>
                <p:childTnLst>
                  <p:par>
                    <p:cTn id="12" fill="hold">
                      <p:stCondLst>
                        <p:cond delay="0"/>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20"/>
                                        </p:tgtEl>
                                      </p:cBhvr>
                                    </p:animEffect>
                                    <p:set>
                                      <p:cBhvr>
                                        <p:cTn id="16"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7" restart="whenNotActive" fill="hold" evtFilter="cancelBubble" nodeType="interactiveSeq">
                <p:stCondLst>
                  <p:cond evt="onClick" delay="0">
                    <p:tgtEl>
                      <p:spTgt spid="21"/>
                    </p:tgtEl>
                  </p:cond>
                </p:stCondLst>
                <p:endSync evt="end" delay="0">
                  <p:rtn val="all"/>
                </p:endSync>
                <p:childTnLst>
                  <p:par>
                    <p:cTn id="18" fill="hold">
                      <p:stCondLst>
                        <p:cond delay="0"/>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1"/>
                                        </p:tgtEl>
                                      </p:cBhvr>
                                    </p:animEffect>
                                    <p:set>
                                      <p:cBhvr>
                                        <p:cTn id="22"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 restart="whenNotActive" fill="hold" evtFilter="cancelBubble" nodeType="interactiveSeq">
                <p:stCondLst>
                  <p:cond evt="onClick" delay="0">
                    <p:tgtEl>
                      <p:spTgt spid="30"/>
                    </p:tgtEl>
                  </p:cond>
                </p:stCondLst>
                <p:endSync evt="end" delay="0">
                  <p:rtn val="all"/>
                </p:endSync>
                <p:childTnLst>
                  <p:par>
                    <p:cTn id="24" fill="hold">
                      <p:stCondLst>
                        <p:cond delay="0"/>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30"/>
                                        </p:tgtEl>
                                      </p:cBhvr>
                                    </p:animEffect>
                                    <p:set>
                                      <p:cBhvr>
                                        <p:cTn id="28"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9" restart="whenNotActive" fill="hold" evtFilter="cancelBubble" nodeType="interactiveSeq">
                <p:stCondLst>
                  <p:cond evt="onClick" delay="0">
                    <p:tgtEl>
                      <p:spTgt spid="31"/>
                    </p:tgtEl>
                  </p:cond>
                </p:stCondLst>
                <p:endSync evt="end" delay="0">
                  <p:rtn val="all"/>
                </p:endSync>
                <p:childTnLst>
                  <p:par>
                    <p:cTn id="30" fill="hold">
                      <p:stCondLst>
                        <p:cond delay="0"/>
                      </p:stCondLst>
                      <p:childTnLst>
                        <p:par>
                          <p:cTn id="31" fill="hold">
                            <p:stCondLst>
                              <p:cond delay="0"/>
                            </p:stCondLst>
                            <p:childTnLst>
                              <p:par>
                                <p:cTn id="32" presetID="10" presetClass="exit" presetSubtype="0" fill="hold" grpId="0" nodeType="clickEffect">
                                  <p:stCondLst>
                                    <p:cond delay="0"/>
                                  </p:stCondLst>
                                  <p:childTnLst>
                                    <p:animEffect transition="out" filter="fade">
                                      <p:cBhvr>
                                        <p:cTn id="33" dur="500"/>
                                        <p:tgtEl>
                                          <p:spTgt spid="31"/>
                                        </p:tgtEl>
                                      </p:cBhvr>
                                    </p:animEffect>
                                    <p:set>
                                      <p:cBhvr>
                                        <p:cTn id="34"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35" restart="whenNotActive" fill="hold" evtFilter="cancelBubble" nodeType="interactiveSeq">
                <p:stCondLst>
                  <p:cond evt="onClick" delay="0">
                    <p:tgtEl>
                      <p:spTgt spid="34"/>
                    </p:tgtEl>
                  </p:cond>
                </p:stCondLst>
                <p:endSync evt="end" delay="0">
                  <p:rtn val="all"/>
                </p:endSync>
                <p:childTnLst>
                  <p:par>
                    <p:cTn id="36" fill="hold">
                      <p:stCondLst>
                        <p:cond delay="0"/>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34"/>
                                        </p:tgtEl>
                                      </p:cBhvr>
                                    </p:animEffect>
                                    <p:set>
                                      <p:cBhvr>
                                        <p:cTn id="40"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41" restart="whenNotActive" fill="hold" evtFilter="cancelBubble" nodeType="interactiveSeq">
                <p:stCondLst>
                  <p:cond evt="onClick" delay="0">
                    <p:tgtEl>
                      <p:spTgt spid="35"/>
                    </p:tgtEl>
                  </p:cond>
                </p:stCondLst>
                <p:endSync evt="end" delay="0">
                  <p:rtn val="all"/>
                </p:endSync>
                <p:childTnLst>
                  <p:par>
                    <p:cTn id="42" fill="hold">
                      <p:stCondLst>
                        <p:cond delay="0"/>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35"/>
                                        </p:tgtEl>
                                      </p:cBhvr>
                                    </p:animEffect>
                                    <p:set>
                                      <p:cBhvr>
                                        <p:cTn id="46"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47" restart="whenNotActive" fill="hold" evtFilter="cancelBubble" nodeType="interactiveSeq">
                <p:stCondLst>
                  <p:cond evt="onClick" delay="0">
                    <p:tgtEl>
                      <p:spTgt spid="37"/>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37"/>
                                        </p:tgtEl>
                                      </p:cBhvr>
                                    </p:animEffect>
                                    <p:set>
                                      <p:cBhvr>
                                        <p:cTn id="52"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childTnLst>
        </p:cTn>
      </p:par>
    </p:tnLst>
    <p:bldLst>
      <p:bldP spid="20" grpId="0" animBg="1"/>
      <p:bldP spid="21" grpId="0" animBg="1"/>
      <p:bldP spid="30" grpId="0" animBg="1"/>
      <p:bldP spid="31" grpId="0" animBg="1"/>
      <p:bldP spid="34" grpId="0" animBg="1"/>
      <p:bldP spid="35" grpId="0" animBg="1"/>
      <p:bldP spid="37"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Important correlation concepts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02263" y="1310338"/>
            <a:ext cx="6696744" cy="584775"/>
          </a:xfrm>
          <a:prstGeom prst="rect">
            <a:avLst/>
          </a:prstGeom>
          <a:noFill/>
        </p:spPr>
        <p:txBody>
          <a:bodyPr wrap="square" rtlCol="0">
            <a:spAutoFit/>
          </a:bodyPr>
          <a:lstStyle/>
          <a:p>
            <a:r>
              <a:rPr lang="en-GB" sz="1600" dirty="0"/>
              <a:t>To </a:t>
            </a:r>
            <a:r>
              <a:rPr lang="en-GB" sz="1600" b="1" u="sng" dirty="0"/>
              <a:t>interpret</a:t>
            </a:r>
            <a:r>
              <a:rPr lang="en-GB" sz="1600" dirty="0"/>
              <a:t> the correlation between two variables is to give a worded description in the context of the problem.</a:t>
            </a:r>
          </a:p>
        </p:txBody>
      </p:sp>
      <p:sp>
        <p:nvSpPr>
          <p:cNvPr id="6" name="TextBox 5"/>
          <p:cNvSpPr txBox="1"/>
          <p:nvPr/>
        </p:nvSpPr>
        <p:spPr>
          <a:xfrm>
            <a:off x="344793" y="908720"/>
            <a:ext cx="199495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Important Point 1</a:t>
            </a:r>
          </a:p>
        </p:txBody>
      </p:sp>
      <p:graphicFrame>
        <p:nvGraphicFramePr>
          <p:cNvPr id="7" name="Chart 6"/>
          <p:cNvGraphicFramePr/>
          <p:nvPr>
            <p:extLst>
              <p:ext uri="{D42A27DB-BD31-4B8C-83A1-F6EECF244321}">
                <p14:modId xmlns:p14="http://schemas.microsoft.com/office/powerpoint/2010/main" val="2383345993"/>
              </p:ext>
            </p:extLst>
          </p:nvPr>
        </p:nvGraphicFramePr>
        <p:xfrm>
          <a:off x="497975" y="1914525"/>
          <a:ext cx="2448272" cy="181927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527101" y="1968561"/>
            <a:ext cx="4752528"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342900" indent="-342900">
              <a:buAutoNum type="alphaLcParenR"/>
            </a:pPr>
            <a:r>
              <a:rPr lang="en-GB" sz="1600" dirty="0"/>
              <a:t>State the correlation shown.</a:t>
            </a:r>
          </a:p>
          <a:p>
            <a:pPr marL="342900" indent="-342900">
              <a:buAutoNum type="alphaLcParenR"/>
            </a:pPr>
            <a:r>
              <a:rPr lang="en-GB" sz="1600" dirty="0"/>
              <a:t>Describe/interpret the relationship between age and weekly time on the internet.</a:t>
            </a:r>
          </a:p>
        </p:txBody>
      </p:sp>
      <p:sp>
        <p:nvSpPr>
          <p:cNvPr id="9" name="TextBox 8"/>
          <p:cNvSpPr txBox="1"/>
          <p:nvPr/>
        </p:nvSpPr>
        <p:spPr>
          <a:xfrm>
            <a:off x="3807790" y="2900063"/>
            <a:ext cx="4032448" cy="923330"/>
          </a:xfrm>
          <a:prstGeom prst="rect">
            <a:avLst/>
          </a:prstGeom>
          <a:noFill/>
        </p:spPr>
        <p:txBody>
          <a:bodyPr wrap="square" rtlCol="0">
            <a:spAutoFit/>
          </a:bodyPr>
          <a:lstStyle/>
          <a:p>
            <a:pPr marL="342900" indent="-342900">
              <a:buAutoNum type="alphaLcParenR"/>
            </a:pPr>
            <a:r>
              <a:rPr lang="en-GB" dirty="0"/>
              <a:t>Negative correlation.</a:t>
            </a:r>
          </a:p>
          <a:p>
            <a:pPr marL="342900" indent="-342900">
              <a:buAutoNum type="alphaLcParenR"/>
            </a:pPr>
            <a:r>
              <a:rPr lang="en-GB" dirty="0"/>
              <a:t>As age increases, the weekly time on the internet tends to decrease.</a:t>
            </a:r>
          </a:p>
        </p:txBody>
      </p:sp>
      <p:sp>
        <p:nvSpPr>
          <p:cNvPr id="10" name="Rectangle 9"/>
          <p:cNvSpPr/>
          <p:nvPr/>
        </p:nvSpPr>
        <p:spPr>
          <a:xfrm>
            <a:off x="4205668" y="2867689"/>
            <a:ext cx="3727993" cy="34024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4205667" y="3207930"/>
            <a:ext cx="3727993" cy="5741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TextBox 11"/>
          <p:cNvSpPr txBox="1"/>
          <p:nvPr/>
        </p:nvSpPr>
        <p:spPr>
          <a:xfrm>
            <a:off x="407322" y="3860387"/>
            <a:ext cx="199495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Important Point 2</a:t>
            </a:r>
          </a:p>
        </p:txBody>
      </p:sp>
      <p:sp>
        <p:nvSpPr>
          <p:cNvPr id="13" name="TextBox 12"/>
          <p:cNvSpPr txBox="1"/>
          <p:nvPr/>
        </p:nvSpPr>
        <p:spPr>
          <a:xfrm>
            <a:off x="254000" y="4281206"/>
            <a:ext cx="6654800" cy="830997"/>
          </a:xfrm>
          <a:prstGeom prst="rect">
            <a:avLst/>
          </a:prstGeom>
          <a:noFill/>
        </p:spPr>
        <p:txBody>
          <a:bodyPr wrap="square" rtlCol="0">
            <a:spAutoFit/>
          </a:bodyPr>
          <a:lstStyle/>
          <a:p>
            <a:r>
              <a:rPr lang="en-GB" sz="1600" dirty="0"/>
              <a:t>[Textbook] Two variables have a </a:t>
            </a:r>
            <a:r>
              <a:rPr lang="en-GB" sz="1600" b="1" u="sng" dirty="0"/>
              <a:t>causal relationship</a:t>
            </a:r>
            <a:r>
              <a:rPr lang="en-GB" sz="1600" dirty="0"/>
              <a:t> if a change in one variable directly causes a change in the other. Just because two variables show correlation it does not necessarily mean that they have a causal relationship.</a:t>
            </a:r>
          </a:p>
        </p:txBody>
      </p:sp>
      <p:cxnSp>
        <p:nvCxnSpPr>
          <p:cNvPr id="16" name="Straight Arrow Connector 15"/>
          <p:cNvCxnSpPr/>
          <p:nvPr/>
        </p:nvCxnSpPr>
        <p:spPr>
          <a:xfrm flipV="1">
            <a:off x="7291774" y="4623215"/>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7291774" y="6063375"/>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7291774" y="6063375"/>
            <a:ext cx="1728192" cy="261610"/>
          </a:xfrm>
          <a:prstGeom prst="rect">
            <a:avLst/>
          </a:prstGeom>
          <a:noFill/>
        </p:spPr>
        <p:txBody>
          <a:bodyPr wrap="square" rtlCol="0">
            <a:spAutoFit/>
          </a:bodyPr>
          <a:lstStyle/>
          <a:p>
            <a:r>
              <a:rPr lang="en-GB" sz="1100" dirty="0"/>
              <a:t>15             20               25</a:t>
            </a:r>
          </a:p>
        </p:txBody>
      </p:sp>
      <p:sp>
        <p:nvSpPr>
          <p:cNvPr id="21" name="TextBox 20"/>
          <p:cNvSpPr txBox="1"/>
          <p:nvPr/>
        </p:nvSpPr>
        <p:spPr>
          <a:xfrm>
            <a:off x="7010697" y="4850189"/>
            <a:ext cx="347995" cy="1277273"/>
          </a:xfrm>
          <a:prstGeom prst="rect">
            <a:avLst/>
          </a:prstGeom>
          <a:noFill/>
        </p:spPr>
        <p:txBody>
          <a:bodyPr wrap="square" rtlCol="0">
            <a:spAutoFit/>
          </a:bodyPr>
          <a:lstStyle/>
          <a:p>
            <a:r>
              <a:rPr lang="en-GB" sz="1100" dirty="0"/>
              <a:t>20</a:t>
            </a:r>
          </a:p>
          <a:p>
            <a:endParaRPr lang="en-GB" sz="1100" dirty="0"/>
          </a:p>
          <a:p>
            <a:r>
              <a:rPr lang="en-GB" sz="1100" dirty="0"/>
              <a:t>15</a:t>
            </a:r>
          </a:p>
          <a:p>
            <a:endParaRPr lang="en-GB" sz="1100" dirty="0"/>
          </a:p>
          <a:p>
            <a:r>
              <a:rPr lang="en-GB" sz="1100" dirty="0"/>
              <a:t>5</a:t>
            </a:r>
          </a:p>
          <a:p>
            <a:endParaRPr lang="en-GB" sz="1100" dirty="0"/>
          </a:p>
          <a:p>
            <a:r>
              <a:rPr lang="en-GB" sz="1100" dirty="0"/>
              <a:t>0</a:t>
            </a:r>
          </a:p>
        </p:txBody>
      </p:sp>
      <p:sp>
        <p:nvSpPr>
          <p:cNvPr id="22" name="Oval 21"/>
          <p:cNvSpPr/>
          <p:nvPr/>
        </p:nvSpPr>
        <p:spPr>
          <a:xfrm>
            <a:off x="7496363" y="523407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7639769" y="531057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785412" y="531057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7988364" y="539134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8217460" y="534329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8189580" y="550681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8361476" y="546458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8555576" y="552574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8398339" y="501748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7401114" y="4461155"/>
            <a:ext cx="1566118" cy="307777"/>
          </a:xfrm>
          <a:prstGeom prst="rect">
            <a:avLst/>
          </a:prstGeom>
          <a:noFill/>
        </p:spPr>
        <p:txBody>
          <a:bodyPr wrap="square" rtlCol="0">
            <a:spAutoFit/>
          </a:bodyPr>
          <a:lstStyle/>
          <a:p>
            <a:r>
              <a:rPr lang="en-GB" sz="1400" b="1" dirty="0"/>
              <a:t>Hourly pay at 25</a:t>
            </a:r>
          </a:p>
        </p:txBody>
      </p:sp>
      <p:sp>
        <p:nvSpPr>
          <p:cNvPr id="32" name="TextBox 31"/>
          <p:cNvSpPr txBox="1"/>
          <p:nvPr/>
        </p:nvSpPr>
        <p:spPr>
          <a:xfrm>
            <a:off x="340220" y="5150655"/>
            <a:ext cx="6192781" cy="95410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Hideko was interested to see if there was a relationship between what people earn and the age which they left education or training. She says her data supports the conclusion that more education causes people to earn a lower hourly rate of pay. Give one reason why Hideko’s conclusion might not be valid.</a:t>
            </a:r>
          </a:p>
        </p:txBody>
      </p:sp>
      <p:sp>
        <p:nvSpPr>
          <p:cNvPr id="33" name="TextBox 32"/>
          <p:cNvSpPr txBox="1"/>
          <p:nvPr/>
        </p:nvSpPr>
        <p:spPr>
          <a:xfrm>
            <a:off x="407321" y="6235650"/>
            <a:ext cx="6138379" cy="461665"/>
          </a:xfrm>
          <a:prstGeom prst="rect">
            <a:avLst/>
          </a:prstGeom>
          <a:noFill/>
        </p:spPr>
        <p:txBody>
          <a:bodyPr wrap="square" rtlCol="0">
            <a:spAutoFit/>
          </a:bodyPr>
          <a:lstStyle/>
          <a:p>
            <a:r>
              <a:rPr lang="en-GB" sz="1200" dirty="0"/>
              <a:t>“Respondents who left education later would have significantly less work experience than those who left education earlier. This could be the cause of the reduced income shown in her results.”</a:t>
            </a:r>
          </a:p>
        </p:txBody>
      </p:sp>
      <p:sp>
        <p:nvSpPr>
          <p:cNvPr id="34" name="Rectangle 33"/>
          <p:cNvSpPr/>
          <p:nvPr/>
        </p:nvSpPr>
        <p:spPr>
          <a:xfrm>
            <a:off x="462604" y="6270699"/>
            <a:ext cx="6072791" cy="44051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TextBox 34"/>
          <p:cNvSpPr txBox="1"/>
          <p:nvPr/>
        </p:nvSpPr>
        <p:spPr>
          <a:xfrm>
            <a:off x="7689537" y="6279114"/>
            <a:ext cx="1278305" cy="276999"/>
          </a:xfrm>
          <a:prstGeom prst="rect">
            <a:avLst/>
          </a:prstGeom>
          <a:noFill/>
        </p:spPr>
        <p:txBody>
          <a:bodyPr wrap="square" rtlCol="0">
            <a:spAutoFit/>
          </a:bodyPr>
          <a:lstStyle/>
          <a:p>
            <a:r>
              <a:rPr lang="en-GB" sz="1200" dirty="0"/>
              <a:t>Age (years)</a:t>
            </a:r>
            <a:endParaRPr lang="en-GB" sz="1600" dirty="0"/>
          </a:p>
        </p:txBody>
      </p:sp>
      <p:sp>
        <p:nvSpPr>
          <p:cNvPr id="36" name="TextBox 35"/>
          <p:cNvSpPr txBox="1"/>
          <p:nvPr/>
        </p:nvSpPr>
        <p:spPr>
          <a:xfrm rot="16200000">
            <a:off x="6318572" y="5211528"/>
            <a:ext cx="1278305" cy="276999"/>
          </a:xfrm>
          <a:prstGeom prst="rect">
            <a:avLst/>
          </a:prstGeom>
          <a:noFill/>
        </p:spPr>
        <p:txBody>
          <a:bodyPr wrap="square" rtlCol="0">
            <a:spAutoFit/>
          </a:bodyPr>
          <a:lstStyle/>
          <a:p>
            <a:r>
              <a:rPr lang="en-GB" sz="1200" dirty="0"/>
              <a:t>Hourly Pay (£)</a:t>
            </a:r>
            <a:endParaRPr lang="en-GB" sz="1600" dirty="0"/>
          </a:p>
        </p:txBody>
      </p:sp>
    </p:spTree>
    <p:extLst>
      <p:ext uri="{BB962C8B-B14F-4D97-AF65-F5344CB8AC3E}">
        <p14:creationId xmlns:p14="http://schemas.microsoft.com/office/powerpoint/2010/main" val="8615589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4" restart="whenNotActive" fill="hold" evtFilter="cancelBubble" nodeType="interactiveSeq">
                <p:stCondLst>
                  <p:cond evt="onClick" delay="0">
                    <p:tgtEl>
                      <p:spTgt spid="3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4"/>
                                        </p:tgtEl>
                                      </p:cBhvr>
                                    </p:animEffect>
                                    <p:set>
                                      <p:cBhvr>
                                        <p:cTn id="19"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childTnLst>
        </p:cTn>
      </p:par>
    </p:tnLst>
    <p:bldLst>
      <p:bldP spid="10" grpId="0" animBg="1"/>
      <p:bldP spid="11" grpId="0" animBg="1"/>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4A</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Statistics/Mechanics Year 1/AS</a:t>
            </a:r>
          </a:p>
          <a:p>
            <a:r>
              <a:rPr lang="en-GB" sz="2400" dirty="0"/>
              <a:t>Pages 61-62</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59167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is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755576" y="1010761"/>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755576" y="3819073"/>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3164121" y="3868890"/>
                <a:ext cx="2520280" cy="369332"/>
              </a:xfrm>
              <a:prstGeom prst="rect">
                <a:avLst/>
              </a:prstGeom>
              <a:noFill/>
            </p:spPr>
            <p:txBody>
              <a:bodyPr wrap="square" rtlCol="0">
                <a:spAutoFit/>
              </a:bodyPr>
              <a:lstStyle/>
              <a:p>
                <a:r>
                  <a:rPr lang="en-GB" dirty="0"/>
                  <a:t>Time spent revising </a:t>
                </a:r>
                <a14:m>
                  <m:oMath xmlns:m="http://schemas.openxmlformats.org/officeDocument/2006/math">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3164121" y="3868890"/>
                <a:ext cx="2520280" cy="369332"/>
              </a:xfrm>
              <a:prstGeom prst="rect">
                <a:avLst/>
              </a:prstGeom>
              <a:blipFill>
                <a:blip r:embed="rId2"/>
                <a:stretch>
                  <a:fillRect l="-1937" t="-10000"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rot="16200000">
                <a:off x="-369839" y="2037531"/>
                <a:ext cx="1728192" cy="369332"/>
              </a:xfrm>
              <a:prstGeom prst="rect">
                <a:avLst/>
              </a:prstGeom>
              <a:noFill/>
            </p:spPr>
            <p:txBody>
              <a:bodyPr wrap="square" rtlCol="0">
                <a:spAutoFit/>
              </a:bodyPr>
              <a:lstStyle/>
              <a:p>
                <a:r>
                  <a:rPr lang="en-GB" dirty="0"/>
                  <a:t>Exam mark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rot="16200000">
                <a:off x="-369839" y="2037531"/>
                <a:ext cx="1728192" cy="369332"/>
              </a:xfrm>
              <a:prstGeom prst="rect">
                <a:avLst/>
              </a:prstGeom>
              <a:blipFill>
                <a:blip r:embed="rId3"/>
                <a:stretch>
                  <a:fillRect l="-10000" r="-26667" b="-3180"/>
                </a:stretch>
              </a:blipFill>
            </p:spPr>
            <p:txBody>
              <a:bodyPr/>
              <a:lstStyle/>
              <a:p>
                <a:r>
                  <a:rPr lang="en-GB">
                    <a:noFill/>
                  </a:rPr>
                  <a:t> </a:t>
                </a:r>
              </a:p>
            </p:txBody>
          </p:sp>
        </mc:Fallback>
      </mc:AlternateContent>
      <p:grpSp>
        <p:nvGrpSpPr>
          <p:cNvPr id="19" name="Group 18"/>
          <p:cNvGrpSpPr/>
          <p:nvPr/>
        </p:nvGrpSpPr>
        <p:grpSpPr>
          <a:xfrm>
            <a:off x="1043608" y="3098993"/>
            <a:ext cx="216024" cy="216024"/>
            <a:chOff x="3347864" y="2780928"/>
            <a:chExt cx="216024" cy="216024"/>
          </a:xfrm>
        </p:grpSpPr>
        <p:cxnSp>
          <p:nvCxnSpPr>
            <p:cNvPr id="15" name="Straight Connector 1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0" name="Group 19"/>
          <p:cNvGrpSpPr/>
          <p:nvPr/>
        </p:nvGrpSpPr>
        <p:grpSpPr>
          <a:xfrm>
            <a:off x="1619672" y="3098993"/>
            <a:ext cx="216024" cy="216024"/>
            <a:chOff x="3347864" y="2780928"/>
            <a:chExt cx="216024" cy="216024"/>
          </a:xfrm>
        </p:grpSpPr>
        <p:cxnSp>
          <p:nvCxnSpPr>
            <p:cNvPr id="21" name="Straight Connector 20"/>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3" name="Group 22"/>
          <p:cNvGrpSpPr/>
          <p:nvPr/>
        </p:nvGrpSpPr>
        <p:grpSpPr>
          <a:xfrm>
            <a:off x="2017812" y="2494354"/>
            <a:ext cx="216024" cy="216024"/>
            <a:chOff x="3347864" y="2780928"/>
            <a:chExt cx="216024" cy="216024"/>
          </a:xfrm>
        </p:grpSpPr>
        <p:cxnSp>
          <p:nvCxnSpPr>
            <p:cNvPr id="24" name="Straight Connector 23"/>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6" name="Group 25"/>
          <p:cNvGrpSpPr/>
          <p:nvPr/>
        </p:nvGrpSpPr>
        <p:grpSpPr>
          <a:xfrm>
            <a:off x="2593876" y="2624467"/>
            <a:ext cx="216024" cy="216024"/>
            <a:chOff x="3347864" y="2780928"/>
            <a:chExt cx="216024" cy="216024"/>
          </a:xfrm>
        </p:grpSpPr>
        <p:cxnSp>
          <p:nvCxnSpPr>
            <p:cNvPr id="27" name="Straight Connector 26"/>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9" name="Group 28"/>
          <p:cNvGrpSpPr/>
          <p:nvPr/>
        </p:nvGrpSpPr>
        <p:grpSpPr>
          <a:xfrm>
            <a:off x="2930674" y="1607569"/>
            <a:ext cx="216024" cy="216024"/>
            <a:chOff x="3347864" y="2780928"/>
            <a:chExt cx="216024" cy="216024"/>
          </a:xfrm>
        </p:grpSpPr>
        <p:cxnSp>
          <p:nvCxnSpPr>
            <p:cNvPr id="30" name="Straight Connector 2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2" name="Group 31"/>
          <p:cNvGrpSpPr/>
          <p:nvPr/>
        </p:nvGrpSpPr>
        <p:grpSpPr>
          <a:xfrm>
            <a:off x="3624499" y="1915420"/>
            <a:ext cx="216024" cy="216024"/>
            <a:chOff x="3347864" y="2780928"/>
            <a:chExt cx="216024" cy="216024"/>
          </a:xfrm>
        </p:grpSpPr>
        <p:cxnSp>
          <p:nvCxnSpPr>
            <p:cNvPr id="33" name="Straight Connector 32"/>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5" name="Group 34"/>
          <p:cNvGrpSpPr/>
          <p:nvPr/>
        </p:nvGrpSpPr>
        <p:grpSpPr>
          <a:xfrm>
            <a:off x="4202435" y="984468"/>
            <a:ext cx="216024" cy="216024"/>
            <a:chOff x="3347864" y="2780928"/>
            <a:chExt cx="216024" cy="216024"/>
          </a:xfrm>
        </p:grpSpPr>
        <p:cxnSp>
          <p:nvCxnSpPr>
            <p:cNvPr id="36" name="Straight Connector 3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9" name="Straight Connector 38"/>
          <p:cNvCxnSpPr/>
          <p:nvPr/>
        </p:nvCxnSpPr>
        <p:spPr>
          <a:xfrm flipV="1">
            <a:off x="755576" y="1154777"/>
            <a:ext cx="4032448" cy="2376264"/>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64912" y="4558618"/>
            <a:ext cx="5058743" cy="1200329"/>
          </a:xfrm>
          <a:prstGeom prst="rect">
            <a:avLst/>
          </a:prstGeom>
          <a:noFill/>
        </p:spPr>
        <p:txBody>
          <a:bodyPr wrap="square" rtlCol="0">
            <a:spAutoFit/>
          </a:bodyPr>
          <a:lstStyle/>
          <a:p>
            <a:r>
              <a:rPr lang="en-GB" dirty="0"/>
              <a:t>I record people’s exam marks as well as the time they spent revising. I want to predict how well someone will do based on the time they spent revising. How would I do this?</a:t>
            </a:r>
          </a:p>
        </p:txBody>
      </p:sp>
      <mc:AlternateContent xmlns:mc="http://schemas.openxmlformats.org/markup-compatibility/2006" xmlns:a14="http://schemas.microsoft.com/office/drawing/2010/main">
        <mc:Choice Requires="a14">
          <p:sp>
            <p:nvSpPr>
              <p:cNvPr id="43" name="TextBox 42"/>
              <p:cNvSpPr txBox="1"/>
              <p:nvPr/>
            </p:nvSpPr>
            <p:spPr>
              <a:xfrm>
                <a:off x="3563534" y="2137918"/>
                <a:ext cx="165653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𝑦</m:t>
                      </m:r>
                      <m:r>
                        <a:rPr lang="en-GB" b="0" i="1" smtClean="0">
                          <a:latin typeface="Cambria Math"/>
                        </a:rPr>
                        <m:t>=20+3</m:t>
                      </m:r>
                      <m:r>
                        <a:rPr lang="en-GB" b="0" i="1" smtClean="0">
                          <a:latin typeface="Cambria Math"/>
                        </a:rPr>
                        <m:t>𝑥</m:t>
                      </m:r>
                    </m:oMath>
                  </m:oMathPara>
                </a14:m>
                <a:endParaRPr lang="en-GB" dirty="0"/>
              </a:p>
            </p:txBody>
          </p:sp>
        </mc:Choice>
        <mc:Fallback xmlns="">
          <p:sp>
            <p:nvSpPr>
              <p:cNvPr id="43" name="TextBox 42"/>
              <p:cNvSpPr txBox="1">
                <a:spLocks noRot="1" noChangeAspect="1" noMove="1" noResize="1" noEditPoints="1" noAdjustHandles="1" noChangeArrowheads="1" noChangeShapeType="1" noTextEdit="1"/>
              </p:cNvSpPr>
              <p:nvPr/>
            </p:nvSpPr>
            <p:spPr>
              <a:xfrm>
                <a:off x="3563534" y="2137918"/>
                <a:ext cx="1656538" cy="369332"/>
              </a:xfrm>
              <a:prstGeom prst="rect">
                <a:avLst/>
              </a:prstGeom>
              <a:blipFill>
                <a:blip r:embed="rId4"/>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331035" y="870451"/>
                <a:ext cx="3599109" cy="255454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What we’ve done here is come up with a </a:t>
                </a:r>
                <a:r>
                  <a:rPr lang="en-GB" sz="1600" b="1" dirty="0"/>
                  <a:t>model</a:t>
                </a:r>
                <a:r>
                  <a:rPr lang="en-GB" sz="1600" dirty="0"/>
                  <a:t> to explain the data, in this case, a line </a:t>
                </a:r>
                <a14:m>
                  <m:oMath xmlns:m="http://schemas.openxmlformats.org/officeDocument/2006/math">
                    <m:r>
                      <a:rPr lang="en-GB" sz="1600" b="0" i="1" smtClean="0">
                        <a:latin typeface="Cambria Math"/>
                      </a:rPr>
                      <m:t>𝑦</m:t>
                    </m:r>
                    <m:r>
                      <a:rPr lang="en-GB" sz="1600" b="0" i="1" smtClean="0">
                        <a:latin typeface="Cambria Math"/>
                      </a:rPr>
                      <m:t>=</m:t>
                    </m:r>
                    <m:r>
                      <a:rPr lang="en-GB" sz="1600" b="0" i="1" smtClean="0">
                        <a:latin typeface="Cambria Math"/>
                      </a:rPr>
                      <m:t>𝑎</m:t>
                    </m:r>
                    <m:r>
                      <a:rPr lang="en-GB" sz="1600" b="0" i="1" smtClean="0">
                        <a:latin typeface="Cambria Math"/>
                      </a:rPr>
                      <m:t>+</m:t>
                    </m:r>
                    <m:r>
                      <a:rPr lang="en-GB" sz="1600" b="0" i="1" smtClean="0">
                        <a:latin typeface="Cambria Math"/>
                      </a:rPr>
                      <m:t>𝑏𝑥</m:t>
                    </m:r>
                  </m:oMath>
                </a14:m>
                <a:r>
                  <a:rPr lang="en-GB" sz="1600" dirty="0"/>
                  <a:t>. We’ve then tried to set </a:t>
                </a:r>
                <a14:m>
                  <m:oMath xmlns:m="http://schemas.openxmlformats.org/officeDocument/2006/math">
                    <m:r>
                      <a:rPr lang="en-GB" sz="1600" b="0" i="1" smtClean="0">
                        <a:latin typeface="Cambria Math"/>
                      </a:rPr>
                      <m:t>𝑎</m:t>
                    </m:r>
                  </m:oMath>
                </a14:m>
                <a:r>
                  <a:rPr lang="en-GB" sz="1600" dirty="0"/>
                  <a:t> and </a:t>
                </a:r>
                <a14:m>
                  <m:oMath xmlns:m="http://schemas.openxmlformats.org/officeDocument/2006/math">
                    <m:r>
                      <a:rPr lang="en-GB" sz="1600" b="0" i="1" smtClean="0">
                        <a:latin typeface="Cambria Math"/>
                      </a:rPr>
                      <m:t>𝑏</m:t>
                    </m:r>
                  </m:oMath>
                </a14:m>
                <a:r>
                  <a:rPr lang="en-GB" sz="1600" dirty="0"/>
                  <a:t> such that the resulting </a:t>
                </a:r>
                <a14:m>
                  <m:oMath xmlns:m="http://schemas.openxmlformats.org/officeDocument/2006/math">
                    <m:r>
                      <a:rPr lang="en-GB" sz="1600" b="0" i="1" smtClean="0">
                        <a:latin typeface="Cambria Math"/>
                      </a:rPr>
                      <m:t>𝑦</m:t>
                    </m:r>
                  </m:oMath>
                </a14:m>
                <a:r>
                  <a:rPr lang="en-GB" sz="1600" dirty="0"/>
                  <a:t> value matches the actual exam marks as closely as possible.</a:t>
                </a:r>
              </a:p>
              <a:p>
                <a:r>
                  <a:rPr lang="en-GB" sz="1600" u="sng" dirty="0"/>
                  <a:t>The ‘regression’ bit is the act of setting the parameters of our model (here the gradient and y-intercept of the line of best fit) to best explain the data.</a:t>
                </a:r>
              </a:p>
            </p:txBody>
          </p:sp>
        </mc:Choice>
        <mc:Fallback xmlns="">
          <p:sp>
            <p:nvSpPr>
              <p:cNvPr id="44" name="TextBox 43"/>
              <p:cNvSpPr txBox="1">
                <a:spLocks noRot="1" noChangeAspect="1" noMove="1" noResize="1" noEditPoints="1" noAdjustHandles="1" noChangeArrowheads="1" noChangeShapeType="1" noTextEdit="1"/>
              </p:cNvSpPr>
              <p:nvPr/>
            </p:nvSpPr>
            <p:spPr>
              <a:xfrm>
                <a:off x="5331035" y="870451"/>
                <a:ext cx="3599109" cy="2554545"/>
              </a:xfrm>
              <a:prstGeom prst="rect">
                <a:avLst/>
              </a:prstGeom>
              <a:blipFill>
                <a:blip r:embed="rId5"/>
                <a:stretch>
                  <a:fillRect l="-673" t="-236" r="-337" b="-1655"/>
                </a:stretch>
              </a:blipFill>
            </p:spPr>
            <p:txBody>
              <a:bodyPr/>
              <a:lstStyle/>
              <a:p>
                <a:r>
                  <a:rPr lang="en-GB">
                    <a:noFill/>
                  </a:rPr>
                  <a:t> </a:t>
                </a:r>
              </a:p>
            </p:txBody>
          </p:sp>
        </mc:Fallback>
      </mc:AlternateContent>
      <p:grpSp>
        <p:nvGrpSpPr>
          <p:cNvPr id="58" name="Group 57"/>
          <p:cNvGrpSpPr/>
          <p:nvPr/>
        </p:nvGrpSpPr>
        <p:grpSpPr>
          <a:xfrm>
            <a:off x="1091476" y="1092480"/>
            <a:ext cx="3727488" cy="2217458"/>
            <a:chOff x="1091476" y="1092480"/>
            <a:chExt cx="3727488" cy="2217458"/>
          </a:xfrm>
        </p:grpSpPr>
        <p:grpSp>
          <p:nvGrpSpPr>
            <p:cNvPr id="57" name="Group 56"/>
            <p:cNvGrpSpPr/>
            <p:nvPr/>
          </p:nvGrpSpPr>
          <p:grpSpPr>
            <a:xfrm>
              <a:off x="1152525" y="1092480"/>
              <a:ext cx="3154536" cy="2217458"/>
              <a:chOff x="1152525" y="1092480"/>
              <a:chExt cx="3154536" cy="2217458"/>
            </a:xfrm>
          </p:grpSpPr>
          <p:cxnSp>
            <p:nvCxnSpPr>
              <p:cNvPr id="3" name="Straight Connector 2"/>
              <p:cNvCxnSpPr/>
              <p:nvPr/>
            </p:nvCxnSpPr>
            <p:spPr>
              <a:xfrm>
                <a:off x="3040782" y="1738908"/>
                <a:ext cx="0" cy="437110"/>
              </a:xfrm>
              <a:prstGeom prst="line">
                <a:avLst/>
              </a:prstGeom>
              <a:ln w="57150"/>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a:off x="3735462" y="1771650"/>
                <a:ext cx="4688" cy="259461"/>
              </a:xfrm>
              <a:prstGeom prst="line">
                <a:avLst/>
              </a:prstGeom>
              <a:ln w="57150"/>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H="1">
                <a:off x="4305300" y="1092480"/>
                <a:ext cx="1761" cy="342620"/>
              </a:xfrm>
              <a:prstGeom prst="line">
                <a:avLst/>
              </a:prstGeom>
              <a:ln w="57150"/>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2686050" y="2368003"/>
                <a:ext cx="8216" cy="394247"/>
              </a:xfrm>
              <a:prstGeom prst="line">
                <a:avLst/>
              </a:prstGeom>
              <a:ln w="57150"/>
            </p:spPr>
            <p:style>
              <a:lnRef idx="1">
                <a:schemeClr val="dk1"/>
              </a:lnRef>
              <a:fillRef idx="0">
                <a:schemeClr val="dk1"/>
              </a:fillRef>
              <a:effectRef idx="0">
                <a:schemeClr val="dk1"/>
              </a:effectRef>
              <a:fontRef idx="minor">
                <a:schemeClr val="tx1"/>
              </a:fontRef>
            </p:style>
          </p:cxnSp>
          <p:cxnSp>
            <p:nvCxnSpPr>
              <p:cNvPr id="45" name="Straight Connector 44"/>
              <p:cNvCxnSpPr/>
              <p:nvPr/>
            </p:nvCxnSpPr>
            <p:spPr>
              <a:xfrm flipH="1">
                <a:off x="2124075" y="2597800"/>
                <a:ext cx="1748" cy="164450"/>
              </a:xfrm>
              <a:prstGeom prst="line">
                <a:avLst/>
              </a:prstGeom>
              <a:ln w="57150"/>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flipH="1">
                <a:off x="1724700" y="2957513"/>
                <a:ext cx="4088" cy="262517"/>
              </a:xfrm>
              <a:prstGeom prst="line">
                <a:avLst/>
              </a:prstGeom>
              <a:ln w="57150"/>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152525" y="3185502"/>
                <a:ext cx="3184" cy="124436"/>
              </a:xfrm>
              <a:prstGeom prst="line">
                <a:avLst/>
              </a:prstGeom>
              <a:ln w="57150"/>
            </p:spPr>
            <p:style>
              <a:lnRef idx="1">
                <a:schemeClr val="dk1"/>
              </a:lnRef>
              <a:fillRef idx="0">
                <a:schemeClr val="dk1"/>
              </a:fillRef>
              <a:effectRef idx="0">
                <a:schemeClr val="dk1"/>
              </a:effectRef>
              <a:fontRef idx="minor">
                <a:schemeClr val="tx1"/>
              </a:fontRef>
            </p:style>
          </p:cxnSp>
        </p:grpSp>
        <p:grpSp>
          <p:nvGrpSpPr>
            <p:cNvPr id="56" name="Group 55"/>
            <p:cNvGrpSpPr/>
            <p:nvPr/>
          </p:nvGrpSpPr>
          <p:grpSpPr>
            <a:xfrm>
              <a:off x="1091476" y="1104133"/>
              <a:ext cx="3727488" cy="2197208"/>
              <a:chOff x="5915452" y="963999"/>
              <a:chExt cx="3727488" cy="2197208"/>
            </a:xfrm>
          </p:grpSpPr>
          <mc:AlternateContent xmlns:mc="http://schemas.openxmlformats.org/markup-compatibility/2006" xmlns:a14="http://schemas.microsoft.com/office/drawing/2010/main">
            <mc:Choice Requires="a14">
              <p:sp>
                <p:nvSpPr>
                  <p:cNvPr id="49" name="TextBox 48"/>
                  <p:cNvSpPr txBox="1"/>
                  <p:nvPr/>
                </p:nvSpPr>
                <p:spPr>
                  <a:xfrm>
                    <a:off x="5915452" y="2853430"/>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1</m:t>
                              </m:r>
                            </m:sub>
                          </m:sSub>
                        </m:oMath>
                      </m:oMathPara>
                    </a14:m>
                    <a:endParaRPr lang="en-GB" dirty="0"/>
                  </a:p>
                </p:txBody>
              </p:sp>
            </mc:Choice>
            <mc:Fallback xmlns="">
              <p:sp>
                <p:nvSpPr>
                  <p:cNvPr id="49" name="TextBox 48"/>
                  <p:cNvSpPr txBox="1">
                    <a:spLocks noRot="1" noChangeAspect="1" noMove="1" noResize="1" noEditPoints="1" noAdjustHandles="1" noChangeArrowheads="1" noChangeShapeType="1" noTextEdit="1"/>
                  </p:cNvSpPr>
                  <p:nvPr/>
                </p:nvSpPr>
                <p:spPr>
                  <a:xfrm>
                    <a:off x="5915452" y="2853430"/>
                    <a:ext cx="576064"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6466488" y="2702869"/>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2</m:t>
                              </m:r>
                            </m:sub>
                          </m:sSub>
                        </m:oMath>
                      </m:oMathPara>
                    </a14:m>
                    <a:endParaRPr lang="en-GB" dirty="0"/>
                  </a:p>
                </p:txBody>
              </p:sp>
            </mc:Choice>
            <mc:Fallback xmlns="">
              <p:sp>
                <p:nvSpPr>
                  <p:cNvPr id="50" name="TextBox 49"/>
                  <p:cNvSpPr txBox="1">
                    <a:spLocks noRot="1" noChangeAspect="1" noMove="1" noResize="1" noEditPoints="1" noAdjustHandles="1" noChangeArrowheads="1" noChangeShapeType="1" noTextEdit="1"/>
                  </p:cNvSpPr>
                  <p:nvPr/>
                </p:nvSpPr>
                <p:spPr>
                  <a:xfrm>
                    <a:off x="6466488" y="2702869"/>
                    <a:ext cx="576064"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6878933" y="2283401"/>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3</m:t>
                              </m:r>
                            </m:sub>
                          </m:sSub>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6878933" y="2283401"/>
                    <a:ext cx="576064"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412033" y="2193704"/>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4</m:t>
                              </m:r>
                            </m:sub>
                          </m:sSub>
                        </m:oMath>
                      </m:oMathPara>
                    </a14:m>
                    <a:endParaRPr lang="en-GB" dirty="0"/>
                  </a:p>
                </p:txBody>
              </p:sp>
            </mc:Choice>
            <mc:Fallback xmlns="">
              <p:sp>
                <p:nvSpPr>
                  <p:cNvPr id="52" name="TextBox 51"/>
                  <p:cNvSpPr txBox="1">
                    <a:spLocks noRot="1" noChangeAspect="1" noMove="1" noResize="1" noEditPoints="1" noAdjustHandles="1" noChangeArrowheads="1" noChangeShapeType="1" noTextEdit="1"/>
                  </p:cNvSpPr>
                  <p:nvPr/>
                </p:nvSpPr>
                <p:spPr>
                  <a:xfrm>
                    <a:off x="7412033" y="2193704"/>
                    <a:ext cx="576064"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7800015" y="1621042"/>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5</m:t>
                              </m:r>
                            </m:sub>
                          </m:sSub>
                        </m:oMath>
                      </m:oMathPara>
                    </a14:m>
                    <a:endParaRPr lang="en-GB" dirty="0"/>
                  </a:p>
                </p:txBody>
              </p:sp>
            </mc:Choice>
            <mc:Fallback xmlns="">
              <p:sp>
                <p:nvSpPr>
                  <p:cNvPr id="53" name="TextBox 52"/>
                  <p:cNvSpPr txBox="1">
                    <a:spLocks noRot="1" noChangeAspect="1" noMove="1" noResize="1" noEditPoints="1" noAdjustHandles="1" noChangeArrowheads="1" noChangeShapeType="1" noTextEdit="1"/>
                  </p:cNvSpPr>
                  <p:nvPr/>
                </p:nvSpPr>
                <p:spPr>
                  <a:xfrm>
                    <a:off x="7800015" y="1621042"/>
                    <a:ext cx="576064"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503171" y="1559808"/>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6</m:t>
                              </m:r>
                            </m:sub>
                          </m:sSub>
                        </m:oMath>
                      </m:oMathPara>
                    </a14:m>
                    <a:endParaRPr lang="en-GB" dirty="0"/>
                  </a:p>
                </p:txBody>
              </p:sp>
            </mc:Choice>
            <mc:Fallback xmlns="">
              <p:sp>
                <p:nvSpPr>
                  <p:cNvPr id="54" name="TextBox 53"/>
                  <p:cNvSpPr txBox="1">
                    <a:spLocks noRot="1" noChangeAspect="1" noMove="1" noResize="1" noEditPoints="1" noAdjustHandles="1" noChangeArrowheads="1" noChangeShapeType="1" noTextEdit="1"/>
                  </p:cNvSpPr>
                  <p:nvPr/>
                </p:nvSpPr>
                <p:spPr>
                  <a:xfrm>
                    <a:off x="8503171" y="1559808"/>
                    <a:ext cx="576064"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9066876" y="963999"/>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7</m:t>
                              </m:r>
                            </m:sub>
                          </m:sSub>
                        </m:oMath>
                      </m:oMathPara>
                    </a14:m>
                    <a:endParaRPr lang="en-GB" dirty="0"/>
                  </a:p>
                </p:txBody>
              </p:sp>
            </mc:Choice>
            <mc:Fallback xmlns="">
              <p:sp>
                <p:nvSpPr>
                  <p:cNvPr id="55" name="TextBox 54"/>
                  <p:cNvSpPr txBox="1">
                    <a:spLocks noRot="1" noChangeAspect="1" noMove="1" noResize="1" noEditPoints="1" noAdjustHandles="1" noChangeArrowheads="1" noChangeShapeType="1" noTextEdit="1"/>
                  </p:cNvSpPr>
                  <p:nvPr/>
                </p:nvSpPr>
                <p:spPr>
                  <a:xfrm>
                    <a:off x="9066876" y="963999"/>
                    <a:ext cx="576064" cy="307777"/>
                  </a:xfrm>
                  <a:prstGeom prst="rect">
                    <a:avLst/>
                  </a:prstGeom>
                  <a:blipFill>
                    <a:blip r:embed="rId12"/>
                    <a:stretch>
                      <a:fillRect/>
                    </a:stretch>
                  </a:blipFill>
                </p:spPr>
                <p:txBody>
                  <a:bodyPr/>
                  <a:lstStyle/>
                  <a:p>
                    <a:r>
                      <a:rPr lang="en-GB">
                        <a:noFill/>
                      </a:rPr>
                      <a:t> </a:t>
                    </a:r>
                  </a:p>
                </p:txBody>
              </p:sp>
            </mc:Fallback>
          </mc:AlternateContent>
        </p:grpSp>
      </p:grpSp>
      <mc:AlternateContent xmlns:mc="http://schemas.openxmlformats.org/markup-compatibility/2006" xmlns:a14="http://schemas.microsoft.com/office/drawing/2010/main">
        <mc:Choice Requires="a14">
          <p:sp>
            <p:nvSpPr>
              <p:cNvPr id="59" name="TextBox 58"/>
              <p:cNvSpPr txBox="1"/>
              <p:nvPr/>
            </p:nvSpPr>
            <p:spPr>
              <a:xfrm>
                <a:off x="5558751" y="3532857"/>
                <a:ext cx="3511533" cy="330654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One type of line of best fit is the </a:t>
                </a:r>
                <a:r>
                  <a:rPr lang="en-GB" sz="1600" b="1" dirty="0"/>
                  <a:t>least squares regression line</a:t>
                </a:r>
                <a:r>
                  <a:rPr lang="en-GB" sz="1600" dirty="0"/>
                  <a:t>. This minimises the sum of the square of these ‘errors’, i.e. </a:t>
                </a:r>
              </a:p>
              <a:p>
                <a:pPr/>
                <a14:m>
                  <m:oMathPara xmlns:m="http://schemas.openxmlformats.org/officeDocument/2006/math">
                    <m:oMathParaPr>
                      <m:jc m:val="centerGroup"/>
                    </m:oMathParaPr>
                    <m:oMath xmlns:m="http://schemas.openxmlformats.org/officeDocument/2006/math">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1</m:t>
                          </m:r>
                        </m:sub>
                        <m:sup>
                          <m:r>
                            <a:rPr lang="en-GB" sz="1600" b="0" i="1" smtClean="0">
                              <a:latin typeface="Cambria Math" panose="02040503050406030204" pitchFamily="18" charset="0"/>
                            </a:rPr>
                            <m:t>2</m:t>
                          </m:r>
                        </m:sup>
                      </m:sSubSup>
                      <m:r>
                        <a:rPr lang="en-GB" sz="1600" b="0" i="1" smtClean="0">
                          <a:latin typeface="Cambria Math" panose="02040503050406030204" pitchFamily="18" charset="0"/>
                        </a:rPr>
                        <m:t>+</m:t>
                      </m:r>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2</m:t>
                          </m:r>
                        </m:sub>
                        <m:sup>
                          <m:r>
                            <a:rPr lang="en-GB" sz="1600" b="0" i="1" smtClean="0">
                              <a:latin typeface="Cambria Math" panose="02040503050406030204" pitchFamily="18" charset="0"/>
                            </a:rPr>
                            <m:t>2</m:t>
                          </m:r>
                        </m:sup>
                      </m:sSubSup>
                      <m:r>
                        <a:rPr lang="en-GB" sz="1600" b="0" i="1" smtClean="0">
                          <a:latin typeface="Cambria Math" panose="02040503050406030204" pitchFamily="18" charset="0"/>
                        </a:rPr>
                        <m:t>+…=</m:t>
                      </m:r>
                      <m:r>
                        <m:rPr>
                          <m:sty m:val="p"/>
                        </m:rPr>
                        <a:rPr lang="en-GB" sz="1600" b="0" i="0" smtClean="0">
                          <a:latin typeface="Cambria Math" panose="02040503050406030204" pitchFamily="18" charset="0"/>
                        </a:rPr>
                        <m:t>Σ</m:t>
                      </m:r>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𝑖</m:t>
                          </m:r>
                        </m:sub>
                        <m:sup>
                          <m:r>
                            <a:rPr lang="en-GB" sz="1600" b="0" i="1" smtClean="0">
                              <a:latin typeface="Cambria Math" panose="02040503050406030204" pitchFamily="18" charset="0"/>
                            </a:rPr>
                            <m:t>2</m:t>
                          </m:r>
                        </m:sup>
                      </m:sSubSup>
                    </m:oMath>
                  </m:oMathPara>
                </a14:m>
                <a:endParaRPr lang="en-GB" sz="1600" u="sng" dirty="0"/>
              </a:p>
              <a:p>
                <a:r>
                  <a:rPr lang="en-GB" sz="1600" dirty="0"/>
                  <a:t>Part of the reason we square these errors is so that each distance is treated as a positive value.</a:t>
                </a:r>
              </a:p>
              <a:p>
                <a:endParaRPr lang="en-GB" sz="1100" dirty="0"/>
              </a:p>
              <a:p>
                <a:r>
                  <a:rPr lang="en-GB" sz="1600" dirty="0"/>
                  <a:t>Unlike in the old S1, you are no longer required to work out the equation of the least squares regression line yourself; you will be given the equation.</a:t>
                </a:r>
              </a:p>
            </p:txBody>
          </p:sp>
        </mc:Choice>
        <mc:Fallback xmlns="">
          <p:sp>
            <p:nvSpPr>
              <p:cNvPr id="59" name="TextBox 58"/>
              <p:cNvSpPr txBox="1">
                <a:spLocks noRot="1" noChangeAspect="1" noMove="1" noResize="1" noEditPoints="1" noAdjustHandles="1" noChangeArrowheads="1" noChangeShapeType="1" noTextEdit="1"/>
              </p:cNvSpPr>
              <p:nvPr/>
            </p:nvSpPr>
            <p:spPr>
              <a:xfrm>
                <a:off x="5558751" y="3532857"/>
                <a:ext cx="3511533" cy="3306546"/>
              </a:xfrm>
              <a:prstGeom prst="rect">
                <a:avLst/>
              </a:prstGeom>
              <a:blipFill>
                <a:blip r:embed="rId13"/>
                <a:stretch>
                  <a:fillRect l="-690" t="-183" r="-345"/>
                </a:stretch>
              </a:blipFill>
            </p:spPr>
            <p:txBody>
              <a:bodyPr/>
              <a:lstStyle/>
              <a:p>
                <a:r>
                  <a:rPr lang="en-GB">
                    <a:noFill/>
                  </a:rPr>
                  <a:t> </a:t>
                </a:r>
              </a:p>
            </p:txBody>
          </p:sp>
        </mc:Fallback>
      </mc:AlternateContent>
      <p:cxnSp>
        <p:nvCxnSpPr>
          <p:cNvPr id="61" name="Straight Arrow Connector 60"/>
          <p:cNvCxnSpPr/>
          <p:nvPr/>
        </p:nvCxnSpPr>
        <p:spPr>
          <a:xfrm flipH="1" flipV="1">
            <a:off x="3062515" y="2583543"/>
            <a:ext cx="2481942" cy="11030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1170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500"/>
                                        <p:tgtEl>
                                          <p:spTgt spid="5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par>
                                <p:cTn id="23" presetID="10" presetClass="entr" presetSubtype="0" fill="hold" nodeType="with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fade">
                                      <p:cBhvr>
                                        <p:cTn id="2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P spid="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is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1763688" y="908720"/>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1763688" y="3717032"/>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6444208" y="3573016"/>
                <a:ext cx="1440160" cy="369332"/>
              </a:xfrm>
              <a:prstGeom prst="rect">
                <a:avLst/>
              </a:prstGeom>
              <a:noFill/>
            </p:spPr>
            <p:txBody>
              <a:bodyPr wrap="square" rtlCol="0">
                <a:spAutoFit/>
              </a:bodyPr>
              <a:lstStyle/>
              <a:p>
                <a:r>
                  <a:rPr lang="en-GB" dirty="0"/>
                  <a:t>Time</a:t>
                </a:r>
                <a14:m>
                  <m:oMath xmlns:m="http://schemas.openxmlformats.org/officeDocument/2006/math">
                    <m:r>
                      <a:rPr lang="en-GB" b="0" i="0" smtClean="0">
                        <a:latin typeface="Cambria Math"/>
                      </a:rPr>
                      <m:t> </m:t>
                    </m:r>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6444208" y="3573016"/>
                <a:ext cx="1440160" cy="369332"/>
              </a:xfrm>
              <a:prstGeom prst="rect">
                <a:avLst/>
              </a:prstGeom>
              <a:blipFill rotWithShape="1">
                <a:blip r:embed="rId2"/>
                <a:stretch>
                  <a:fillRect l="-3390"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23528" y="1666545"/>
                <a:ext cx="1440160" cy="923330"/>
              </a:xfrm>
              <a:prstGeom prst="rect">
                <a:avLst/>
              </a:prstGeom>
              <a:noFill/>
            </p:spPr>
            <p:txBody>
              <a:bodyPr wrap="square" rtlCol="0">
                <a:spAutoFit/>
              </a:bodyPr>
              <a:lstStyle/>
              <a:p>
                <a:r>
                  <a:rPr lang="en-GB" dirty="0"/>
                  <a:t>Rabbit population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323528" y="1666545"/>
                <a:ext cx="1440160" cy="923330"/>
              </a:xfrm>
              <a:prstGeom prst="rect">
                <a:avLst/>
              </a:prstGeom>
              <a:blipFill rotWithShape="1">
                <a:blip r:embed="rId3"/>
                <a:stretch>
                  <a:fillRect l="-3390" t="-3289" b="-3947"/>
                </a:stretch>
              </a:blipFill>
            </p:spPr>
            <p:txBody>
              <a:bodyPr/>
              <a:lstStyle/>
              <a:p>
                <a:r>
                  <a:rPr lang="en-GB">
                    <a:noFill/>
                  </a:rPr>
                  <a:t> </a:t>
                </a:r>
              </a:p>
            </p:txBody>
          </p:sp>
        </mc:Fallback>
      </mc:AlternateContent>
      <p:grpSp>
        <p:nvGrpSpPr>
          <p:cNvPr id="38" name="Group 37"/>
          <p:cNvGrpSpPr/>
          <p:nvPr/>
        </p:nvGrpSpPr>
        <p:grpSpPr>
          <a:xfrm>
            <a:off x="1655676" y="3295678"/>
            <a:ext cx="216024" cy="216024"/>
            <a:chOff x="3347864" y="2780928"/>
            <a:chExt cx="216024" cy="216024"/>
          </a:xfrm>
        </p:grpSpPr>
        <p:cxnSp>
          <p:nvCxnSpPr>
            <p:cNvPr id="40" name="Straight Connector 3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5" name="Group 44"/>
          <p:cNvGrpSpPr/>
          <p:nvPr/>
        </p:nvGrpSpPr>
        <p:grpSpPr>
          <a:xfrm>
            <a:off x="2436546" y="3134326"/>
            <a:ext cx="216024" cy="216024"/>
            <a:chOff x="3347864" y="2780928"/>
            <a:chExt cx="216024" cy="216024"/>
          </a:xfrm>
        </p:grpSpPr>
        <p:cxnSp>
          <p:nvCxnSpPr>
            <p:cNvPr id="46" name="Straight Connector 4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8" name="Group 47"/>
          <p:cNvGrpSpPr/>
          <p:nvPr/>
        </p:nvGrpSpPr>
        <p:grpSpPr>
          <a:xfrm>
            <a:off x="3337497" y="2942799"/>
            <a:ext cx="216024" cy="216024"/>
            <a:chOff x="3347864" y="2780928"/>
            <a:chExt cx="216024" cy="216024"/>
          </a:xfrm>
        </p:grpSpPr>
        <p:cxnSp>
          <p:nvCxnSpPr>
            <p:cNvPr id="49" name="Straight Connector 48"/>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1" name="Group 50"/>
          <p:cNvGrpSpPr/>
          <p:nvPr/>
        </p:nvGrpSpPr>
        <p:grpSpPr>
          <a:xfrm>
            <a:off x="4103948" y="2263552"/>
            <a:ext cx="216024" cy="216024"/>
            <a:chOff x="3347864" y="2780928"/>
            <a:chExt cx="216024" cy="216024"/>
          </a:xfrm>
        </p:grpSpPr>
        <p:cxnSp>
          <p:nvCxnSpPr>
            <p:cNvPr id="52" name="Straight Connector 51"/>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4" name="Group 53"/>
          <p:cNvGrpSpPr/>
          <p:nvPr/>
        </p:nvGrpSpPr>
        <p:grpSpPr>
          <a:xfrm>
            <a:off x="4791037" y="1612512"/>
            <a:ext cx="216024" cy="216024"/>
            <a:chOff x="3347864" y="2780928"/>
            <a:chExt cx="216024" cy="216024"/>
          </a:xfrm>
        </p:grpSpPr>
        <p:cxnSp>
          <p:nvCxnSpPr>
            <p:cNvPr id="55" name="Straight Connector 5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7" name="Group 56"/>
          <p:cNvGrpSpPr/>
          <p:nvPr/>
        </p:nvGrpSpPr>
        <p:grpSpPr>
          <a:xfrm>
            <a:off x="5485886" y="746331"/>
            <a:ext cx="216024" cy="216024"/>
            <a:chOff x="3347864" y="2780928"/>
            <a:chExt cx="216024" cy="216024"/>
          </a:xfrm>
        </p:grpSpPr>
        <p:cxnSp>
          <p:nvCxnSpPr>
            <p:cNvPr id="58" name="Straight Connector 57"/>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 name="TextBox 1"/>
              <p:cNvSpPr txBox="1"/>
              <p:nvPr/>
            </p:nvSpPr>
            <p:spPr>
              <a:xfrm>
                <a:off x="827584" y="4293096"/>
                <a:ext cx="7704856" cy="2031325"/>
              </a:xfrm>
              <a:prstGeom prst="rect">
                <a:avLst/>
              </a:prstGeom>
              <a:noFill/>
            </p:spPr>
            <p:txBody>
              <a:bodyPr wrap="square" rtlCol="0">
                <a:spAutoFit/>
              </a:bodyPr>
              <a:lstStyle/>
              <a:p>
                <a:r>
                  <a:rPr lang="en-GB" dirty="0"/>
                  <a:t>In this chapter we only cover </a:t>
                </a:r>
                <a:r>
                  <a:rPr lang="en-GB" b="1" dirty="0"/>
                  <a:t>linear regression</a:t>
                </a:r>
                <a:r>
                  <a:rPr lang="en-GB" dirty="0"/>
                  <a:t>, where our chosen model is a straight line.</a:t>
                </a:r>
              </a:p>
              <a:p>
                <a:endParaRPr lang="en-GB" dirty="0"/>
              </a:p>
              <a:p>
                <a:r>
                  <a:rPr lang="en-GB" dirty="0"/>
                  <a:t>But in general we could use any model that might best explain the data. Population tends to grow exponentially rather than linearly, so we might make our model </a:t>
                </a:r>
                <a14:m>
                  <m:oMath xmlns:m="http://schemas.openxmlformats.org/officeDocument/2006/math">
                    <m:r>
                      <a:rPr lang="en-GB" b="0" i="1" smtClean="0">
                        <a:latin typeface="Cambria Math"/>
                      </a:rPr>
                      <m:t>𝑦</m:t>
                    </m:r>
                    <m:r>
                      <a:rPr lang="en-GB" b="0" i="1" smtClean="0">
                        <a:latin typeface="Cambria Math"/>
                      </a:rPr>
                      <m:t>=</m:t>
                    </m:r>
                    <m:r>
                      <a:rPr lang="en-GB" b="0" i="1" smtClean="0">
                        <a:latin typeface="Cambria Math"/>
                      </a:rPr>
                      <m:t>𝑎</m:t>
                    </m:r>
                    <m:r>
                      <a:rPr lang="en-GB" b="0" i="1" smtClean="0">
                        <a:latin typeface="Cambria Math"/>
                      </a:rPr>
                      <m:t>×</m:t>
                    </m:r>
                    <m:sSup>
                      <m:sSupPr>
                        <m:ctrlPr>
                          <a:rPr lang="en-GB" b="0" i="1" smtClean="0">
                            <a:latin typeface="Cambria Math" panose="02040503050406030204" pitchFamily="18" charset="0"/>
                          </a:rPr>
                        </m:ctrlPr>
                      </m:sSupPr>
                      <m:e>
                        <m:r>
                          <a:rPr lang="en-GB" b="0" i="1" smtClean="0">
                            <a:latin typeface="Cambria Math"/>
                          </a:rPr>
                          <m:t>𝑏</m:t>
                        </m:r>
                      </m:e>
                      <m:sup>
                        <m:r>
                          <a:rPr lang="en-GB" b="0" i="1" smtClean="0">
                            <a:latin typeface="Cambria Math"/>
                          </a:rPr>
                          <m:t>𝑥</m:t>
                        </m:r>
                      </m:sup>
                    </m:sSup>
                  </m:oMath>
                </a14:m>
                <a:r>
                  <a:rPr lang="en-GB" dirty="0"/>
                  <a:t> and then try to use regression to work out the best </a:t>
                </a:r>
                <a14:m>
                  <m:oMath xmlns:m="http://schemas.openxmlformats.org/officeDocument/2006/math">
                    <m:r>
                      <a:rPr lang="en-GB" b="0" i="1" smtClean="0">
                        <a:latin typeface="Cambria Math"/>
                      </a:rPr>
                      <m:t>𝑎</m:t>
                    </m:r>
                  </m:oMath>
                </a14:m>
                <a:r>
                  <a:rPr lang="en-GB" dirty="0"/>
                  <a:t> and </a:t>
                </a:r>
                <a14:m>
                  <m:oMath xmlns:m="http://schemas.openxmlformats.org/officeDocument/2006/math">
                    <m:r>
                      <a:rPr lang="en-GB" b="0" i="1" smtClean="0">
                        <a:latin typeface="Cambria Math"/>
                      </a:rPr>
                      <m:t>𝑏</m:t>
                    </m:r>
                  </m:oMath>
                </a14:m>
                <a:r>
                  <a:rPr lang="en-GB" dirty="0"/>
                  <a:t> to use. </a:t>
                </a:r>
                <a:r>
                  <a:rPr lang="en-GB" b="1" dirty="0"/>
                  <a:t>You will do exponential regression in Chapter 14 of Pure Year 1.</a:t>
                </a:r>
              </a:p>
            </p:txBody>
          </p:sp>
        </mc:Choice>
        <mc:Fallback xmlns="">
          <p:sp>
            <p:nvSpPr>
              <p:cNvPr id="2" name="TextBox 1"/>
              <p:cNvSpPr txBox="1">
                <a:spLocks noRot="1" noChangeAspect="1" noMove="1" noResize="1" noEditPoints="1" noAdjustHandles="1" noChangeArrowheads="1" noChangeShapeType="1" noTextEdit="1"/>
              </p:cNvSpPr>
              <p:nvPr/>
            </p:nvSpPr>
            <p:spPr>
              <a:xfrm>
                <a:off x="827584" y="4293096"/>
                <a:ext cx="7704856" cy="2031325"/>
              </a:xfrm>
              <a:prstGeom prst="rect">
                <a:avLst/>
              </a:prstGeom>
              <a:blipFill>
                <a:blip r:embed="rId4"/>
                <a:stretch>
                  <a:fillRect l="-712" t="-1502" r="-633" b="-3904"/>
                </a:stretch>
              </a:blipFill>
            </p:spPr>
            <p:txBody>
              <a:bodyPr/>
              <a:lstStyle/>
              <a:p>
                <a:r>
                  <a:rPr lang="en-GB">
                    <a:noFill/>
                  </a:rPr>
                  <a:t> </a:t>
                </a:r>
              </a:p>
            </p:txBody>
          </p:sp>
        </mc:Fallback>
      </mc:AlternateContent>
      <p:sp>
        <p:nvSpPr>
          <p:cNvPr id="3" name="Freeform: Shape 2"/>
          <p:cNvSpPr/>
          <p:nvPr/>
        </p:nvSpPr>
        <p:spPr>
          <a:xfrm>
            <a:off x="1765005" y="733647"/>
            <a:ext cx="3902148" cy="2668772"/>
          </a:xfrm>
          <a:custGeom>
            <a:avLst/>
            <a:gdLst>
              <a:gd name="connsiteX0" fmla="*/ 0 w 3902148"/>
              <a:gd name="connsiteY0" fmla="*/ 2668772 h 2668772"/>
              <a:gd name="connsiteX1" fmla="*/ 1424762 w 3902148"/>
              <a:gd name="connsiteY1" fmla="*/ 2339162 h 2668772"/>
              <a:gd name="connsiteX2" fmla="*/ 2509283 w 3902148"/>
              <a:gd name="connsiteY2" fmla="*/ 1733106 h 2668772"/>
              <a:gd name="connsiteX3" fmla="*/ 3519376 w 3902148"/>
              <a:gd name="connsiteY3" fmla="*/ 648586 h 2668772"/>
              <a:gd name="connsiteX4" fmla="*/ 3902148 w 3902148"/>
              <a:gd name="connsiteY4" fmla="*/ 0 h 2668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148" h="2668772">
                <a:moveTo>
                  <a:pt x="0" y="2668772"/>
                </a:moveTo>
                <a:cubicBezTo>
                  <a:pt x="503274" y="2581939"/>
                  <a:pt x="1006548" y="2495106"/>
                  <a:pt x="1424762" y="2339162"/>
                </a:cubicBezTo>
                <a:cubicBezTo>
                  <a:pt x="1842976" y="2183218"/>
                  <a:pt x="2160181" y="2014869"/>
                  <a:pt x="2509283" y="1733106"/>
                </a:cubicBezTo>
                <a:cubicBezTo>
                  <a:pt x="2858385" y="1451343"/>
                  <a:pt x="3287232" y="937437"/>
                  <a:pt x="3519376" y="648586"/>
                </a:cubicBezTo>
                <a:cubicBezTo>
                  <a:pt x="3751520" y="359735"/>
                  <a:pt x="3826834" y="179867"/>
                  <a:pt x="3902148"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flipV="1">
            <a:off x="1655676" y="1268760"/>
            <a:ext cx="4284476" cy="2304256"/>
          </a:xfrm>
          <a:prstGeom prst="line">
            <a:avLst/>
          </a:prstGeom>
          <a:ln w="19050">
            <a:prstDash val="dash"/>
          </a:ln>
        </p:spPr>
        <p:style>
          <a:lnRef idx="1">
            <a:schemeClr val="accent3"/>
          </a:lnRef>
          <a:fillRef idx="0">
            <a:schemeClr val="accent3"/>
          </a:fillRef>
          <a:effectRef idx="0">
            <a:schemeClr val="accent3"/>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009076" y="918856"/>
                <a:ext cx="2682853" cy="9233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GB" dirty="0"/>
                  <a:t>Linear regression line not a good fit for the data.</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𝑏𝑥</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009076" y="918856"/>
                <a:ext cx="2682853" cy="923330"/>
              </a:xfrm>
              <a:prstGeom prst="rect">
                <a:avLst/>
              </a:prstGeom>
              <a:blipFill>
                <a:blip r:embed="rId5"/>
                <a:stretch>
                  <a:fillRect l="-1577" t="-2581" b="-6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4559236" y="2072280"/>
                <a:ext cx="1730324"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dirty="0"/>
                  <a:t>Exponential line much better fit.</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m:oMathPara>
                </a14:m>
                <a:endParaRPr lang="en-GB" dirty="0"/>
              </a:p>
            </p:txBody>
          </p:sp>
        </mc:Choice>
        <mc:Fallback xmlns="">
          <p:sp>
            <p:nvSpPr>
              <p:cNvPr id="32" name="TextBox 31"/>
              <p:cNvSpPr txBox="1">
                <a:spLocks noRot="1" noChangeAspect="1" noMove="1" noResize="1" noEditPoints="1" noAdjustHandles="1" noChangeArrowheads="1" noChangeShapeType="1" noTextEdit="1"/>
              </p:cNvSpPr>
              <p:nvPr/>
            </p:nvSpPr>
            <p:spPr>
              <a:xfrm>
                <a:off x="4559236" y="2072280"/>
                <a:ext cx="1730324" cy="923330"/>
              </a:xfrm>
              <a:prstGeom prst="rect">
                <a:avLst/>
              </a:prstGeom>
              <a:blipFill>
                <a:blip r:embed="rId6"/>
                <a:stretch>
                  <a:fillRect l="-2431" t="-2581" r="-1736" b="-645"/>
                </a:stretch>
              </a:blipFill>
            </p:spPr>
            <p:txBody>
              <a:bodyPr/>
              <a:lstStyle/>
              <a:p>
                <a:r>
                  <a:rPr lang="en-GB">
                    <a:noFill/>
                  </a:rPr>
                  <a:t> </a:t>
                </a:r>
              </a:p>
            </p:txBody>
          </p:sp>
        </mc:Fallback>
      </mc:AlternateContent>
    </p:spTree>
    <p:extLst>
      <p:ext uri="{BB962C8B-B14F-4D97-AF65-F5344CB8AC3E}">
        <p14:creationId xmlns:p14="http://schemas.microsoft.com/office/powerpoint/2010/main" val="408131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20993</TotalTime>
  <Words>1949</Words>
  <Application>Microsoft Office PowerPoint</Application>
  <PresentationFormat>On-screen Show (4:3)</PresentationFormat>
  <Paragraphs>288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 Math</vt:lpstr>
      <vt:lpstr>Office Theme</vt:lpstr>
      <vt:lpstr>Stats1 Chapter 4 :: Correlation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J FROST (JAF)</cp:lastModifiedBy>
  <cp:revision>789</cp:revision>
  <dcterms:created xsi:type="dcterms:W3CDTF">2013-02-28T07:36:55Z</dcterms:created>
  <dcterms:modified xsi:type="dcterms:W3CDTF">2018-03-03T21:53:15Z</dcterms:modified>
</cp:coreProperties>
</file>