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1" r:id="rId2"/>
    <p:sldId id="535" r:id="rId3"/>
    <p:sldId id="508" r:id="rId4"/>
    <p:sldId id="483" r:id="rId5"/>
    <p:sldId id="513" r:id="rId6"/>
    <p:sldId id="512" r:id="rId7"/>
    <p:sldId id="511" r:id="rId8"/>
    <p:sldId id="486" r:id="rId9"/>
    <p:sldId id="510" r:id="rId10"/>
    <p:sldId id="514" r:id="rId11"/>
    <p:sldId id="515" r:id="rId12"/>
    <p:sldId id="517" r:id="rId13"/>
    <p:sldId id="518" r:id="rId14"/>
    <p:sldId id="516" r:id="rId15"/>
    <p:sldId id="521" r:id="rId16"/>
    <p:sldId id="519" r:id="rId17"/>
    <p:sldId id="520" r:id="rId18"/>
    <p:sldId id="523" r:id="rId19"/>
    <p:sldId id="522" r:id="rId20"/>
    <p:sldId id="524" r:id="rId21"/>
    <p:sldId id="525" r:id="rId22"/>
    <p:sldId id="534" r:id="rId23"/>
    <p:sldId id="526" r:id="rId24"/>
    <p:sldId id="527" r:id="rId25"/>
    <p:sldId id="528" r:id="rId26"/>
    <p:sldId id="529" r:id="rId27"/>
    <p:sldId id="530" r:id="rId28"/>
    <p:sldId id="531" r:id="rId29"/>
    <p:sldId id="532" r:id="rId30"/>
    <p:sldId id="53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88534" autoAdjust="0"/>
  </p:normalViewPr>
  <p:slideViewPr>
    <p:cSldViewPr>
      <p:cViewPr varScale="1">
        <p:scale>
          <a:sx n="80" d="100"/>
          <a:sy n="80" d="100"/>
        </p:scale>
        <p:origin x="1614"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qualifications.pearson.com/content/dam/pdf/A%20Level/Mathematics/2017/specification-and-sample-assesment/Pearson%20Edexcel%20GCE%20AS%20and%20AL%20Mathematics%20data%20set%20-%20Issue%201%20(1).xl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1 :: </a:t>
            </a:r>
            <a:r>
              <a:rPr lang="en-GB" dirty="0"/>
              <a:t>Data Collection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5" name="Rectangle 54"/>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6" name="Rectangle 55"/>
          <p:cNvSpPr/>
          <p:nvPr/>
        </p:nvSpPr>
        <p:spPr>
          <a:xfrm>
            <a:off x="4009611" y="194682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5" name="TextBox 64"/>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
        <p:nvSpPr>
          <p:cNvPr id="58" name="TextBox 57"/>
          <p:cNvSpPr txBox="1"/>
          <p:nvPr/>
        </p:nvSpPr>
        <p:spPr>
          <a:xfrm>
            <a:off x="1268140" y="4314304"/>
            <a:ext cx="6480720" cy="1477328"/>
          </a:xfrm>
          <a:prstGeom prst="rect">
            <a:avLst/>
          </a:prstGeom>
          <a:noFill/>
        </p:spPr>
        <p:txBody>
          <a:bodyPr wrap="square" rtlCol="0">
            <a:spAutoFit/>
          </a:bodyPr>
          <a:lstStyle/>
          <a:p>
            <a:r>
              <a:rPr lang="en-GB" dirty="0"/>
              <a:t>Ordinarily, we would want each thing in our sampling frame to have an </a:t>
            </a:r>
            <a:r>
              <a:rPr lang="en-GB" b="1" u="sng" dirty="0"/>
              <a:t>equal chance of being chosen</a:t>
            </a:r>
            <a:r>
              <a:rPr lang="en-GB" dirty="0"/>
              <a:t>, in order to </a:t>
            </a:r>
            <a:r>
              <a:rPr lang="en-GB" b="1" u="sng" dirty="0"/>
              <a:t>avoid bias</a:t>
            </a:r>
            <a:r>
              <a:rPr lang="en-GB" dirty="0"/>
              <a:t>.</a:t>
            </a:r>
          </a:p>
          <a:p>
            <a:endParaRPr lang="en-GB" dirty="0"/>
          </a:p>
          <a:p>
            <a:r>
              <a:rPr lang="en-GB" dirty="0"/>
              <a:t>This is known as </a:t>
            </a:r>
            <a:r>
              <a:rPr lang="en-GB" b="1" u="sng" dirty="0"/>
              <a:t>random sampling</a:t>
            </a:r>
            <a:r>
              <a:rPr lang="en-GB" dirty="0"/>
              <a:t>.</a:t>
            </a:r>
          </a:p>
          <a:p>
            <a:r>
              <a:rPr lang="en-GB" dirty="0"/>
              <a:t>There are a few ways of doing this…</a:t>
            </a:r>
          </a:p>
        </p:txBody>
      </p:sp>
      <p:sp>
        <p:nvSpPr>
          <p:cNvPr id="61" name="Rectangle 60"/>
          <p:cNvSpPr/>
          <p:nvPr/>
        </p:nvSpPr>
        <p:spPr>
          <a:xfrm>
            <a:off x="2850096" y="151358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2" name="Rectangle 61"/>
          <p:cNvSpPr/>
          <p:nvPr/>
        </p:nvSpPr>
        <p:spPr>
          <a:xfrm>
            <a:off x="1709637" y="245313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4" name="Rectangle 63"/>
          <p:cNvSpPr/>
          <p:nvPr/>
        </p:nvSpPr>
        <p:spPr>
          <a:xfrm>
            <a:off x="2843717" y="1983286"/>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6" name="Rectangle 65"/>
          <p:cNvSpPr/>
          <p:nvPr/>
        </p:nvSpPr>
        <p:spPr>
          <a:xfrm>
            <a:off x="4596049" y="245313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7" name="Rectangle 66"/>
          <p:cNvSpPr/>
          <p:nvPr/>
        </p:nvSpPr>
        <p:spPr>
          <a:xfrm>
            <a:off x="5728549" y="1500446"/>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8" name="Rectangle 67"/>
          <p:cNvSpPr/>
          <p:nvPr/>
        </p:nvSpPr>
        <p:spPr>
          <a:xfrm>
            <a:off x="6879172" y="2464520"/>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9" name="Rectangle 68"/>
          <p:cNvSpPr/>
          <p:nvPr/>
        </p:nvSpPr>
        <p:spPr>
          <a:xfrm>
            <a:off x="6873489" y="104475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2284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Simple 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68013" y="836123"/>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04679" y="83612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3920903" y="83612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5940152" y="836123"/>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668013" y="1186870"/>
            <a:ext cx="1524698" cy="2869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Simple Random Sampling</a:t>
            </a:r>
          </a:p>
        </p:txBody>
      </p:sp>
      <p:sp>
        <p:nvSpPr>
          <p:cNvPr id="10" name="Rectangle 9"/>
          <p:cNvSpPr/>
          <p:nvPr/>
        </p:nvSpPr>
        <p:spPr>
          <a:xfrm>
            <a:off x="2192711" y="1186870"/>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Every sample has an equal chance of being selected.</a:t>
            </a:r>
          </a:p>
          <a:p>
            <a:endParaRPr lang="en-GB" sz="1400" dirty="0"/>
          </a:p>
          <a:p>
            <a:r>
              <a:rPr lang="en-GB" sz="1400" b="1" dirty="0"/>
              <a:t>Method:</a:t>
            </a:r>
          </a:p>
          <a:p>
            <a:r>
              <a:rPr lang="en-GB" sz="1400" dirty="0"/>
              <a:t>In sampling frame </a:t>
            </a:r>
            <a:r>
              <a:rPr lang="en-GB" sz="1400" u="sng" dirty="0"/>
              <a:t>each item has identifying number</a:t>
            </a:r>
            <a:r>
              <a:rPr lang="en-GB" sz="1400" dirty="0"/>
              <a:t>. Use </a:t>
            </a:r>
            <a:r>
              <a:rPr lang="en-GB" sz="1400" u="sng" dirty="0"/>
              <a:t>random number generator</a:t>
            </a:r>
            <a:r>
              <a:rPr lang="en-GB" sz="1400" dirty="0"/>
              <a:t>, or ‘lottery sampling’ (names in a hat).</a:t>
            </a:r>
          </a:p>
        </p:txBody>
      </p:sp>
      <p:sp>
        <p:nvSpPr>
          <p:cNvPr id="13" name="Rectangle 12"/>
          <p:cNvSpPr/>
          <p:nvPr/>
        </p:nvSpPr>
        <p:spPr>
          <a:xfrm>
            <a:off x="4136355" y="1186869"/>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Bias free.</a:t>
            </a:r>
          </a:p>
          <a:p>
            <a:pPr marL="285750" indent="-285750">
              <a:buFont typeface="Arial" panose="020B0604020202020204" pitchFamily="34" charset="0"/>
              <a:buChar char="•"/>
            </a:pPr>
            <a:r>
              <a:rPr lang="en-GB" sz="1400" dirty="0"/>
              <a:t>Easy and cheap to implement.</a:t>
            </a:r>
          </a:p>
          <a:p>
            <a:pPr marL="285750" indent="-285750">
              <a:buFont typeface="Arial" panose="020B0604020202020204" pitchFamily="34" charset="0"/>
              <a:buChar char="•"/>
            </a:pPr>
            <a:r>
              <a:rPr lang="en-GB" sz="1400" dirty="0"/>
              <a:t>Each number has a known equal chance of being selected.</a:t>
            </a:r>
          </a:p>
        </p:txBody>
      </p:sp>
      <p:sp>
        <p:nvSpPr>
          <p:cNvPr id="14" name="Rectangle 13"/>
          <p:cNvSpPr/>
          <p:nvPr/>
        </p:nvSpPr>
        <p:spPr>
          <a:xfrm>
            <a:off x="6097266" y="1186871"/>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Not suitable when population size is large.</a:t>
            </a:r>
          </a:p>
          <a:p>
            <a:pPr marL="285750" indent="-285750">
              <a:buFont typeface="Arial" panose="020B0604020202020204" pitchFamily="34" charset="0"/>
              <a:buChar char="•"/>
            </a:pPr>
            <a:r>
              <a:rPr lang="en-GB" sz="1400" dirty="0"/>
              <a:t>Sampling frame needed.</a:t>
            </a:r>
          </a:p>
        </p:txBody>
      </p:sp>
      <p:sp>
        <p:nvSpPr>
          <p:cNvPr id="19" name="Rectangle 18"/>
          <p:cNvSpPr/>
          <p:nvPr/>
        </p:nvSpPr>
        <p:spPr>
          <a:xfrm>
            <a:off x="2185419" y="1447684"/>
            <a:ext cx="19509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2189065" y="2524790"/>
            <a:ext cx="1943644" cy="1531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160914" y="1216956"/>
            <a:ext cx="1943644" cy="2839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03750" y="1216953"/>
            <a:ext cx="1960911" cy="2839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395536" y="4662428"/>
            <a:ext cx="849328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64 girls and 56 boys in a school. Explain briefly how you could take a random sample of 15 pupils using a simple random sample. </a:t>
            </a:r>
            <a:r>
              <a:rPr lang="en-GB" b="1" dirty="0"/>
              <a:t>(3)</a:t>
            </a:r>
          </a:p>
        </p:txBody>
      </p:sp>
      <p:pic>
        <p:nvPicPr>
          <p:cNvPr id="23" name="Picture 22"/>
          <p:cNvPicPr>
            <a:picLocks noChangeAspect="1"/>
          </p:cNvPicPr>
          <p:nvPr/>
        </p:nvPicPr>
        <p:blipFill>
          <a:blip r:embed="rId2"/>
          <a:stretch>
            <a:fillRect/>
          </a:stretch>
        </p:blipFill>
        <p:spPr>
          <a:xfrm>
            <a:off x="373779" y="5389920"/>
            <a:ext cx="5402415" cy="1305847"/>
          </a:xfrm>
          <a:prstGeom prst="rect">
            <a:avLst/>
          </a:prstGeom>
        </p:spPr>
      </p:pic>
      <p:sp>
        <p:nvSpPr>
          <p:cNvPr id="25" name="TextBox 24"/>
          <p:cNvSpPr txBox="1"/>
          <p:nvPr/>
        </p:nvSpPr>
        <p:spPr>
          <a:xfrm>
            <a:off x="6473686" y="5372830"/>
            <a:ext cx="20882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allocating identifier to each sampling unit.</a:t>
            </a:r>
          </a:p>
        </p:txBody>
      </p:sp>
      <p:cxnSp>
        <p:nvCxnSpPr>
          <p:cNvPr id="27" name="Straight Arrow Connector 26"/>
          <p:cNvCxnSpPr>
            <a:stCxn id="25" idx="1"/>
          </p:cNvCxnSpPr>
          <p:nvPr/>
        </p:nvCxnSpPr>
        <p:spPr>
          <a:xfrm flipH="1" flipV="1">
            <a:off x="5869172" y="5528930"/>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473685" y="5875401"/>
            <a:ext cx="241513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one (bias-free) method to select such a number.</a:t>
            </a:r>
          </a:p>
        </p:txBody>
      </p:sp>
      <p:sp>
        <p:nvSpPr>
          <p:cNvPr id="29" name="TextBox 28"/>
          <p:cNvSpPr txBox="1"/>
          <p:nvPr/>
        </p:nvSpPr>
        <p:spPr>
          <a:xfrm>
            <a:off x="6473684" y="6375070"/>
            <a:ext cx="241513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explicitly mentioning how that number is actually used.</a:t>
            </a:r>
          </a:p>
        </p:txBody>
      </p:sp>
      <p:cxnSp>
        <p:nvCxnSpPr>
          <p:cNvPr id="30" name="Straight Arrow Connector 29"/>
          <p:cNvCxnSpPr/>
          <p:nvPr/>
        </p:nvCxnSpPr>
        <p:spPr>
          <a:xfrm flipH="1" flipV="1">
            <a:off x="5869172" y="6069505"/>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5873982" y="6550465"/>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385621" y="5294692"/>
            <a:ext cx="8503196" cy="15420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TextBox 10"/>
          <p:cNvSpPr txBox="1"/>
          <p:nvPr/>
        </p:nvSpPr>
        <p:spPr>
          <a:xfrm>
            <a:off x="395536" y="4293096"/>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2004 Q1a</a:t>
            </a:r>
          </a:p>
        </p:txBody>
      </p:sp>
    </p:spTree>
    <p:extLst>
      <p:ext uri="{BB962C8B-B14F-4D97-AF65-F5344CB8AC3E}">
        <p14:creationId xmlns:p14="http://schemas.microsoft.com/office/powerpoint/2010/main" val="3284921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animBg="1"/>
      <p:bldP spid="20" grpId="0" animBg="1"/>
      <p:bldP spid="21" grpId="0" animBg="1"/>
      <p:bldP spid="22"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a:t>Systematic Sampling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68013" y="781703"/>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04679" y="78170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3920903" y="78170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5940152" y="781703"/>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668013" y="1132450"/>
            <a:ext cx="1524698" cy="2869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Systematic Sampling</a:t>
            </a:r>
          </a:p>
        </p:txBody>
      </p:sp>
      <mc:AlternateContent xmlns:mc="http://schemas.openxmlformats.org/markup-compatibility/2006" xmlns:a14="http://schemas.microsoft.com/office/drawing/2010/main">
        <mc:Choice Requires="a14">
          <p:sp>
            <p:nvSpPr>
              <p:cNvPr id="10" name="Rectangle 9"/>
              <p:cNvSpPr/>
              <p:nvPr/>
            </p:nvSpPr>
            <p:spPr>
              <a:xfrm>
                <a:off x="2192711" y="1132450"/>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Required elements are chosen at regular intervals in ordered list.</a:t>
                </a:r>
              </a:p>
              <a:p>
                <a:endParaRPr lang="en-GB" sz="1400" dirty="0"/>
              </a:p>
              <a:p>
                <a:pPr/>
                <a:r>
                  <a:rPr lang="en-GB" sz="1400" dirty="0"/>
                  <a:t>i.e. Take every </a:t>
                </a:r>
                <a:r>
                  <a:rPr lang="en-GB" sz="1400" dirty="0" err="1"/>
                  <a:t>k</a:t>
                </a:r>
                <a:r>
                  <a:rPr lang="en-GB" sz="1400" baseline="30000" dirty="0" err="1"/>
                  <a:t>th</a:t>
                </a:r>
                <a:r>
                  <a:rPr lang="en-GB" sz="1400" dirty="0"/>
                  <a:t> elements where:</a:t>
                </a:r>
                <a:br>
                  <a:rPr lang="en-GB" sz="1400" dirty="0"/>
                </a:br>
                <a14:m>
                  <m:oMathPara xmlns:m="http://schemas.openxmlformats.org/officeDocument/2006/math">
                    <m:oMathParaPr>
                      <m:jc m:val="centerGroup"/>
                    </m:oMathParaPr>
                    <m:oMath xmlns:m="http://schemas.openxmlformats.org/officeDocument/2006/math">
                      <m:r>
                        <a:rPr lang="en-GB" sz="1400" b="0" i="1" smtClean="0">
                          <a:latin typeface="Cambria Math"/>
                        </a:rPr>
                        <m:t>𝑘</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𝑝𝑜𝑝</m:t>
                          </m:r>
                          <m:r>
                            <a:rPr lang="en-GB" sz="1400" b="0" i="1" smtClean="0">
                              <a:latin typeface="Cambria Math"/>
                            </a:rPr>
                            <m:t> </m:t>
                          </m:r>
                          <m:r>
                            <a:rPr lang="en-GB" sz="1400" b="0" i="1" smtClean="0">
                              <a:latin typeface="Cambria Math"/>
                            </a:rPr>
                            <m:t>𝑠𝑖𝑧𝑒</m:t>
                          </m:r>
                          <m:r>
                            <a:rPr lang="en-GB" sz="1400" b="0" i="1" smtClean="0">
                              <a:latin typeface="Cambria Math"/>
                            </a:rPr>
                            <m:t> </m:t>
                          </m:r>
                          <m:d>
                            <m:dPr>
                              <m:ctrlPr>
                                <a:rPr lang="en-GB" sz="1400" b="0" i="1" smtClean="0">
                                  <a:latin typeface="Cambria Math" panose="02040503050406030204" pitchFamily="18" charset="0"/>
                                </a:rPr>
                              </m:ctrlPr>
                            </m:dPr>
                            <m:e>
                              <m:r>
                                <a:rPr lang="en-GB" sz="1400" b="0" i="1" smtClean="0">
                                  <a:latin typeface="Cambria Math"/>
                                </a:rPr>
                                <m:t>𝑁</m:t>
                              </m:r>
                            </m:e>
                          </m:d>
                        </m:num>
                        <m:den>
                          <m:r>
                            <a:rPr lang="en-GB" sz="1400" b="0" i="1" smtClean="0">
                              <a:latin typeface="Cambria Math"/>
                            </a:rPr>
                            <m:t>𝑠𝑎𝑚𝑝</m:t>
                          </m:r>
                          <m:r>
                            <a:rPr lang="en-GB" sz="1400" b="0" i="1" smtClean="0">
                              <a:latin typeface="Cambria Math"/>
                            </a:rPr>
                            <m:t> </m:t>
                          </m:r>
                          <m:r>
                            <a:rPr lang="en-GB" sz="1400" b="0" i="1" smtClean="0">
                              <a:latin typeface="Cambria Math"/>
                            </a:rPr>
                            <m:t>𝑠𝑖𝑧𝑒</m:t>
                          </m:r>
                          <m:r>
                            <a:rPr lang="en-GB" sz="1400" b="0" i="1" smtClean="0">
                              <a:latin typeface="Cambria Math"/>
                            </a:rPr>
                            <m:t> </m:t>
                          </m:r>
                          <m:d>
                            <m:dPr>
                              <m:ctrlPr>
                                <a:rPr lang="en-GB" sz="1400" b="0" i="1" smtClean="0">
                                  <a:latin typeface="Cambria Math" panose="02040503050406030204" pitchFamily="18" charset="0"/>
                                </a:rPr>
                              </m:ctrlPr>
                            </m:dPr>
                            <m:e>
                              <m:r>
                                <a:rPr lang="en-GB" sz="1400" b="0" i="1" smtClean="0">
                                  <a:latin typeface="Cambria Math"/>
                                </a:rPr>
                                <m:t>𝑛</m:t>
                              </m:r>
                            </m:e>
                          </m:d>
                        </m:den>
                      </m:f>
                    </m:oMath>
                  </m:oMathPara>
                </a14:m>
                <a:endParaRPr lang="en-GB" sz="1400" dirty="0"/>
              </a:p>
              <a:p>
                <a:r>
                  <a:rPr lang="en-GB" sz="1400" dirty="0"/>
                  <a:t>starting at random item between 1 and </a:t>
                </a:r>
                <a14:m>
                  <m:oMath xmlns:m="http://schemas.openxmlformats.org/officeDocument/2006/math">
                    <m:r>
                      <a:rPr lang="en-GB" sz="1400" b="0" i="1" smtClean="0">
                        <a:latin typeface="Cambria Math" panose="02040503050406030204" pitchFamily="18" charset="0"/>
                      </a:rPr>
                      <m:t>𝑘</m:t>
                    </m:r>
                  </m:oMath>
                </a14:m>
                <a:r>
                  <a:rPr lang="en-GB" sz="1400" dirty="0"/>
                  <a:t>.</a:t>
                </a:r>
              </a:p>
              <a:p>
                <a:endParaRPr lang="en-GB" sz="1400" dirty="0"/>
              </a:p>
            </p:txBody>
          </p:sp>
        </mc:Choice>
        <mc:Fallback xmlns="">
          <p:sp>
            <p:nvSpPr>
              <p:cNvPr id="10" name="Rectangle 9"/>
              <p:cNvSpPr>
                <a:spLocks noRot="1" noChangeAspect="1" noMove="1" noResize="1" noEditPoints="1" noAdjustHandles="1" noChangeArrowheads="1" noChangeShapeType="1" noTextEdit="1"/>
              </p:cNvSpPr>
              <p:nvPr/>
            </p:nvSpPr>
            <p:spPr>
              <a:xfrm>
                <a:off x="2192711" y="1132450"/>
                <a:ext cx="1943644" cy="2869525"/>
              </a:xfrm>
              <a:prstGeom prst="rect">
                <a:avLst/>
              </a:prstGeom>
              <a:blipFill>
                <a:blip r:embed="rId2"/>
                <a:stretch>
                  <a:fillRect l="-310"/>
                </a:stretch>
              </a:blipFill>
            </p:spPr>
            <p:txBody>
              <a:bodyPr/>
              <a:lstStyle/>
              <a:p>
                <a:r>
                  <a:rPr lang="en-GB">
                    <a:noFill/>
                  </a:rPr>
                  <a:t> </a:t>
                </a:r>
              </a:p>
            </p:txBody>
          </p:sp>
        </mc:Fallback>
      </mc:AlternateContent>
      <p:sp>
        <p:nvSpPr>
          <p:cNvPr id="13" name="Rectangle 12"/>
          <p:cNvSpPr/>
          <p:nvPr/>
        </p:nvSpPr>
        <p:spPr>
          <a:xfrm>
            <a:off x="4136355" y="1132449"/>
            <a:ext cx="1957886"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Simple and quick to use.</a:t>
            </a:r>
          </a:p>
          <a:p>
            <a:pPr marL="285750" indent="-285750">
              <a:buFont typeface="Arial" panose="020B0604020202020204" pitchFamily="34" charset="0"/>
              <a:buChar char="•"/>
            </a:pPr>
            <a:r>
              <a:rPr lang="en-GB" sz="1400" dirty="0"/>
              <a:t>Suitable for large samples/ populations.</a:t>
            </a:r>
          </a:p>
        </p:txBody>
      </p:sp>
      <p:sp>
        <p:nvSpPr>
          <p:cNvPr id="14" name="Rectangle 13"/>
          <p:cNvSpPr/>
          <p:nvPr/>
        </p:nvSpPr>
        <p:spPr>
          <a:xfrm>
            <a:off x="6097266" y="1132451"/>
            <a:ext cx="1935657" cy="286955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Sampling frame again needed.</a:t>
            </a:r>
          </a:p>
          <a:p>
            <a:pPr marL="285750" indent="-285750">
              <a:buFont typeface="Arial" panose="020B0604020202020204" pitchFamily="34" charset="0"/>
              <a:buChar char="•"/>
            </a:pPr>
            <a:r>
              <a:rPr lang="en-GB" sz="1400" dirty="0"/>
              <a:t>Can introduce bias if sampling frame not random.</a:t>
            </a:r>
          </a:p>
        </p:txBody>
      </p:sp>
      <p:sp>
        <p:nvSpPr>
          <p:cNvPr id="19" name="Rectangle 18"/>
          <p:cNvSpPr/>
          <p:nvPr/>
        </p:nvSpPr>
        <p:spPr>
          <a:xfrm>
            <a:off x="2192710" y="1409686"/>
            <a:ext cx="1951085"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146182" y="1132421"/>
            <a:ext cx="1954861" cy="286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094242" y="1132421"/>
            <a:ext cx="1963936" cy="286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TextBox 15"/>
          <p:cNvSpPr txBox="1"/>
          <p:nvPr/>
        </p:nvSpPr>
        <p:spPr>
          <a:xfrm>
            <a:off x="323528" y="4535268"/>
            <a:ext cx="849328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telephone directory contains 50 000 names. A researcher wishes to select a systematic sample of 100 names from the directory. Explain in detail how the researcher should obtain such a sample. </a:t>
            </a:r>
            <a:r>
              <a:rPr lang="en-GB" b="1" dirty="0"/>
              <a:t>(2)</a:t>
            </a:r>
          </a:p>
        </p:txBody>
      </p:sp>
      <p:sp>
        <p:nvSpPr>
          <p:cNvPr id="17" name="TextBox 16"/>
          <p:cNvSpPr txBox="1"/>
          <p:nvPr/>
        </p:nvSpPr>
        <p:spPr>
          <a:xfrm>
            <a:off x="323528" y="4165936"/>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2009 Q1a</a:t>
            </a:r>
          </a:p>
        </p:txBody>
      </p:sp>
      <p:pic>
        <p:nvPicPr>
          <p:cNvPr id="11" name="Picture 10"/>
          <p:cNvPicPr>
            <a:picLocks noChangeAspect="1"/>
          </p:cNvPicPr>
          <p:nvPr/>
        </p:nvPicPr>
        <p:blipFill>
          <a:blip r:embed="rId3"/>
          <a:stretch>
            <a:fillRect/>
          </a:stretch>
        </p:blipFill>
        <p:spPr>
          <a:xfrm>
            <a:off x="653042" y="5659818"/>
            <a:ext cx="5607132" cy="625796"/>
          </a:xfrm>
          <a:prstGeom prst="rect">
            <a:avLst/>
          </a:prstGeom>
        </p:spPr>
      </p:pic>
      <p:sp>
        <p:nvSpPr>
          <p:cNvPr id="12" name="TextBox 11"/>
          <p:cNvSpPr txBox="1"/>
          <p:nvPr/>
        </p:nvSpPr>
        <p:spPr>
          <a:xfrm>
            <a:off x="6939633" y="5609018"/>
            <a:ext cx="16561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need a random first item.</a:t>
            </a:r>
          </a:p>
        </p:txBody>
      </p:sp>
      <p:cxnSp>
        <p:nvCxnSpPr>
          <p:cNvPr id="18" name="Straight Arrow Connector 17"/>
          <p:cNvCxnSpPr>
            <a:stCxn id="12" idx="1"/>
          </p:cNvCxnSpPr>
          <p:nvPr/>
        </p:nvCxnSpPr>
        <p:spPr>
          <a:xfrm flipH="1" flipV="1">
            <a:off x="6324600" y="5829300"/>
            <a:ext cx="615033" cy="41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311720" y="5458598"/>
            <a:ext cx="8505089" cy="1066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093643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1" grpId="0" animBg="1"/>
      <p:bldP spid="2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642" y="615686"/>
            <a:ext cx="9143782" cy="2940837"/>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2637892" y="1077995"/>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p:cNvSpPr/>
          <p:nvPr/>
        </p:nvSpPr>
        <p:spPr>
          <a:xfrm>
            <a:off x="3213956"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3790020"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p:cNvSpPr/>
          <p:nvPr/>
        </p:nvSpPr>
        <p:spPr>
          <a:xfrm>
            <a:off x="4366084"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p:cNvSpPr/>
          <p:nvPr/>
        </p:nvSpPr>
        <p:spPr>
          <a:xfrm>
            <a:off x="4942148" y="1089377"/>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Smiley Face 27"/>
          <p:cNvSpPr/>
          <p:nvPr/>
        </p:nvSpPr>
        <p:spPr>
          <a:xfrm>
            <a:off x="5518212" y="1077995"/>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Smiley Face 28"/>
          <p:cNvSpPr/>
          <p:nvPr/>
        </p:nvSpPr>
        <p:spPr>
          <a:xfrm>
            <a:off x="6094276"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Smiley Face 29"/>
          <p:cNvSpPr/>
          <p:nvPr/>
        </p:nvSpPr>
        <p:spPr>
          <a:xfrm>
            <a:off x="6670340"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Smiley Face 30"/>
          <p:cNvSpPr/>
          <p:nvPr/>
        </p:nvSpPr>
        <p:spPr>
          <a:xfrm>
            <a:off x="7246404"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Smiley Face 31"/>
          <p:cNvSpPr/>
          <p:nvPr/>
        </p:nvSpPr>
        <p:spPr>
          <a:xfrm>
            <a:off x="7822468" y="1089377"/>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3" name="Smiley Face 32"/>
          <p:cNvSpPr/>
          <p:nvPr/>
        </p:nvSpPr>
        <p:spPr>
          <a:xfrm>
            <a:off x="2637892" y="151992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3213956"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3790020"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p:cNvSpPr/>
          <p:nvPr/>
        </p:nvSpPr>
        <p:spPr>
          <a:xfrm>
            <a:off x="4366084"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miley Face 36"/>
          <p:cNvSpPr/>
          <p:nvPr/>
        </p:nvSpPr>
        <p:spPr>
          <a:xfrm>
            <a:off x="4942148" y="15313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8" name="Smiley Face 37"/>
          <p:cNvSpPr/>
          <p:nvPr/>
        </p:nvSpPr>
        <p:spPr>
          <a:xfrm>
            <a:off x="5518212" y="151992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Smiley Face 38"/>
          <p:cNvSpPr/>
          <p:nvPr/>
        </p:nvSpPr>
        <p:spPr>
          <a:xfrm>
            <a:off x="6094276"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Smiley Face 39"/>
          <p:cNvSpPr/>
          <p:nvPr/>
        </p:nvSpPr>
        <p:spPr>
          <a:xfrm>
            <a:off x="6670340"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1" name="Smiley Face 40"/>
          <p:cNvSpPr/>
          <p:nvPr/>
        </p:nvSpPr>
        <p:spPr>
          <a:xfrm>
            <a:off x="7246404"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Smiley Face 41"/>
          <p:cNvSpPr/>
          <p:nvPr/>
        </p:nvSpPr>
        <p:spPr>
          <a:xfrm>
            <a:off x="7822468" y="153130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3" name="Smiley Face 42"/>
          <p:cNvSpPr/>
          <p:nvPr/>
        </p:nvSpPr>
        <p:spPr>
          <a:xfrm>
            <a:off x="2637892" y="199490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miley Face 43"/>
          <p:cNvSpPr/>
          <p:nvPr/>
        </p:nvSpPr>
        <p:spPr>
          <a:xfrm>
            <a:off x="3213956"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miley Face 44"/>
          <p:cNvSpPr/>
          <p:nvPr/>
        </p:nvSpPr>
        <p:spPr>
          <a:xfrm>
            <a:off x="3790020"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miley Face 45"/>
          <p:cNvSpPr/>
          <p:nvPr/>
        </p:nvSpPr>
        <p:spPr>
          <a:xfrm>
            <a:off x="4366084"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miley Face 46"/>
          <p:cNvSpPr/>
          <p:nvPr/>
        </p:nvSpPr>
        <p:spPr>
          <a:xfrm>
            <a:off x="4942148" y="200628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8" name="Smiley Face 47"/>
          <p:cNvSpPr/>
          <p:nvPr/>
        </p:nvSpPr>
        <p:spPr>
          <a:xfrm>
            <a:off x="5518212" y="199490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9" name="Smiley Face 48"/>
          <p:cNvSpPr/>
          <p:nvPr/>
        </p:nvSpPr>
        <p:spPr>
          <a:xfrm>
            <a:off x="6094276"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0" name="Smiley Face 49"/>
          <p:cNvSpPr/>
          <p:nvPr/>
        </p:nvSpPr>
        <p:spPr>
          <a:xfrm>
            <a:off x="6670340"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1" name="Smiley Face 50"/>
          <p:cNvSpPr/>
          <p:nvPr/>
        </p:nvSpPr>
        <p:spPr>
          <a:xfrm>
            <a:off x="7246404"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Smiley Face 51"/>
          <p:cNvSpPr/>
          <p:nvPr/>
        </p:nvSpPr>
        <p:spPr>
          <a:xfrm>
            <a:off x="7822468" y="200628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Smiley Face 52"/>
          <p:cNvSpPr/>
          <p:nvPr/>
        </p:nvSpPr>
        <p:spPr>
          <a:xfrm>
            <a:off x="2637892" y="248239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p:cNvSpPr/>
          <p:nvPr/>
        </p:nvSpPr>
        <p:spPr>
          <a:xfrm>
            <a:off x="3213956"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p:cNvSpPr/>
          <p:nvPr/>
        </p:nvSpPr>
        <p:spPr>
          <a:xfrm>
            <a:off x="3790020"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miley Face 55"/>
          <p:cNvSpPr/>
          <p:nvPr/>
        </p:nvSpPr>
        <p:spPr>
          <a:xfrm>
            <a:off x="4366084"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miley Face 56"/>
          <p:cNvSpPr/>
          <p:nvPr/>
        </p:nvSpPr>
        <p:spPr>
          <a:xfrm>
            <a:off x="4942148" y="2493773"/>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8" name="Smiley Face 57"/>
          <p:cNvSpPr/>
          <p:nvPr/>
        </p:nvSpPr>
        <p:spPr>
          <a:xfrm>
            <a:off x="5518212" y="2482391"/>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Smiley Face 58"/>
          <p:cNvSpPr/>
          <p:nvPr/>
        </p:nvSpPr>
        <p:spPr>
          <a:xfrm>
            <a:off x="6094276"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0" name="Smiley Face 59"/>
          <p:cNvSpPr/>
          <p:nvPr/>
        </p:nvSpPr>
        <p:spPr>
          <a:xfrm>
            <a:off x="6670340"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1" name="Smiley Face 60"/>
          <p:cNvSpPr/>
          <p:nvPr/>
        </p:nvSpPr>
        <p:spPr>
          <a:xfrm>
            <a:off x="7246404"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2" name="Smiley Face 61"/>
          <p:cNvSpPr/>
          <p:nvPr/>
        </p:nvSpPr>
        <p:spPr>
          <a:xfrm>
            <a:off x="7822468" y="249377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3" name="Smiley Face 62"/>
          <p:cNvSpPr/>
          <p:nvPr/>
        </p:nvSpPr>
        <p:spPr>
          <a:xfrm>
            <a:off x="2637892" y="295737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miley Face 63"/>
          <p:cNvSpPr/>
          <p:nvPr/>
        </p:nvSpPr>
        <p:spPr>
          <a:xfrm>
            <a:off x="3213956"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miley Face 64"/>
          <p:cNvSpPr/>
          <p:nvPr/>
        </p:nvSpPr>
        <p:spPr>
          <a:xfrm>
            <a:off x="3790020"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miley Face 65"/>
          <p:cNvSpPr/>
          <p:nvPr/>
        </p:nvSpPr>
        <p:spPr>
          <a:xfrm>
            <a:off x="4366084"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miley Face 66"/>
          <p:cNvSpPr/>
          <p:nvPr/>
        </p:nvSpPr>
        <p:spPr>
          <a:xfrm>
            <a:off x="4942148" y="2968753"/>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8" name="Smiley Face 67"/>
          <p:cNvSpPr/>
          <p:nvPr/>
        </p:nvSpPr>
        <p:spPr>
          <a:xfrm>
            <a:off x="5518212" y="2957371"/>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9" name="Smiley Face 68"/>
          <p:cNvSpPr/>
          <p:nvPr/>
        </p:nvSpPr>
        <p:spPr>
          <a:xfrm>
            <a:off x="6094276"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0" name="Smiley Face 69"/>
          <p:cNvSpPr/>
          <p:nvPr/>
        </p:nvSpPr>
        <p:spPr>
          <a:xfrm>
            <a:off x="6670340"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1" name="Smiley Face 70"/>
          <p:cNvSpPr/>
          <p:nvPr/>
        </p:nvSpPr>
        <p:spPr>
          <a:xfrm>
            <a:off x="7246404"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2" name="Smiley Face 71"/>
          <p:cNvSpPr/>
          <p:nvPr/>
        </p:nvSpPr>
        <p:spPr>
          <a:xfrm>
            <a:off x="7822468" y="296875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3" name="Rectangle 72"/>
          <p:cNvSpPr/>
          <p:nvPr/>
        </p:nvSpPr>
        <p:spPr>
          <a:xfrm>
            <a:off x="2457872" y="8805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6" name="TextBox 75"/>
          <p:cNvSpPr txBox="1"/>
          <p:nvPr/>
        </p:nvSpPr>
        <p:spPr>
          <a:xfrm>
            <a:off x="2471842" y="576362"/>
            <a:ext cx="1296144" cy="369332"/>
          </a:xfrm>
          <a:prstGeom prst="rect">
            <a:avLst/>
          </a:prstGeom>
          <a:noFill/>
        </p:spPr>
        <p:txBody>
          <a:bodyPr wrap="square" rtlCol="0">
            <a:spAutoFit/>
          </a:bodyPr>
          <a:lstStyle/>
          <a:p>
            <a:r>
              <a:rPr lang="en-GB" b="1" dirty="0">
                <a:solidFill>
                  <a:schemeClr val="tx2"/>
                </a:solidFill>
              </a:rPr>
              <a:t>Population</a:t>
            </a: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Stratified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24729" y="3674616"/>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2061395" y="367461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4077619" y="367461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6096868" y="3674616"/>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824729" y="4025363"/>
            <a:ext cx="1524698" cy="27082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Stratified Sampling</a:t>
            </a:r>
          </a:p>
        </p:txBody>
      </p:sp>
      <mc:AlternateContent xmlns:mc="http://schemas.openxmlformats.org/markup-compatibility/2006" xmlns:a14="http://schemas.microsoft.com/office/drawing/2010/main">
        <mc:Choice Requires="a14">
          <p:sp>
            <p:nvSpPr>
              <p:cNvPr id="10" name="Rectangle 9"/>
              <p:cNvSpPr/>
              <p:nvPr/>
            </p:nvSpPr>
            <p:spPr>
              <a:xfrm>
                <a:off x="2349427" y="4025364"/>
                <a:ext cx="1943644" cy="2708246"/>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200" b="1" dirty="0"/>
                  <a:t>What is it :</a:t>
                </a:r>
              </a:p>
              <a:p>
                <a:r>
                  <a:rPr lang="en-GB" sz="1200" dirty="0"/>
                  <a:t>Population divided into groups (strata) and a </a:t>
                </a:r>
                <a:r>
                  <a:rPr lang="en-GB" sz="1200" u="sng" dirty="0"/>
                  <a:t>simple random sample carried out in each group</a:t>
                </a:r>
                <a:r>
                  <a:rPr lang="en-GB" sz="1200" dirty="0"/>
                  <a:t>.</a:t>
                </a:r>
              </a:p>
              <a:p>
                <a:endParaRPr lang="en-GB" sz="1200" dirty="0"/>
              </a:p>
              <a:p>
                <a:r>
                  <a:rPr lang="en-GB" sz="1200" dirty="0"/>
                  <a:t>Same proportion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𝑠𝑎𝑚𝑝</m:t>
                        </m:r>
                        <m:r>
                          <a:rPr lang="en-GB" sz="1200" b="0" i="1" smtClean="0">
                            <a:latin typeface="Cambria Math"/>
                          </a:rPr>
                          <m:t> </m:t>
                        </m:r>
                        <m:r>
                          <a:rPr lang="en-GB" sz="1200" b="0" i="1" smtClean="0">
                            <a:latin typeface="Cambria Math"/>
                          </a:rPr>
                          <m:t>𝑠𝑖𝑧𝑒</m:t>
                        </m:r>
                        <m:r>
                          <a:rPr lang="en-GB" sz="1200" b="0" i="1" smtClean="0">
                            <a:latin typeface="Cambria Math"/>
                          </a:rPr>
                          <m:t> </m:t>
                        </m:r>
                        <m:d>
                          <m:dPr>
                            <m:ctrlPr>
                              <a:rPr lang="en-GB" sz="1200" b="0" i="1" smtClean="0">
                                <a:latin typeface="Cambria Math" panose="02040503050406030204" pitchFamily="18" charset="0"/>
                              </a:rPr>
                            </m:ctrlPr>
                          </m:dPr>
                          <m:e>
                            <m:r>
                              <a:rPr lang="en-GB" sz="1200" b="0" i="1" smtClean="0">
                                <a:latin typeface="Cambria Math"/>
                              </a:rPr>
                              <m:t>𝑛</m:t>
                            </m:r>
                          </m:e>
                        </m:d>
                      </m:num>
                      <m:den>
                        <m:r>
                          <a:rPr lang="en-GB" sz="1200" b="0" i="1" smtClean="0">
                            <a:latin typeface="Cambria Math"/>
                          </a:rPr>
                          <m:t>𝑝𝑜𝑝</m:t>
                        </m:r>
                        <m:r>
                          <a:rPr lang="en-GB" sz="1200" b="0" i="1" smtClean="0">
                            <a:latin typeface="Cambria Math"/>
                          </a:rPr>
                          <m:t> </m:t>
                        </m:r>
                        <m:r>
                          <a:rPr lang="en-GB" sz="1200" b="0" i="1" smtClean="0">
                            <a:latin typeface="Cambria Math"/>
                          </a:rPr>
                          <m:t>𝑠𝑖𝑧𝑒</m:t>
                        </m:r>
                        <m:r>
                          <a:rPr lang="en-GB" sz="1200" b="0" i="1" smtClean="0">
                            <a:latin typeface="Cambria Math"/>
                          </a:rPr>
                          <m:t> </m:t>
                        </m:r>
                        <m:d>
                          <m:dPr>
                            <m:ctrlPr>
                              <a:rPr lang="en-GB" sz="1200" b="0" i="1" smtClean="0">
                                <a:latin typeface="Cambria Math" panose="02040503050406030204" pitchFamily="18" charset="0"/>
                              </a:rPr>
                            </m:ctrlPr>
                          </m:dPr>
                          <m:e>
                            <m:r>
                              <a:rPr lang="en-GB" sz="1200" b="0" i="1" smtClean="0">
                                <a:latin typeface="Cambria Math"/>
                              </a:rPr>
                              <m:t>𝑁</m:t>
                            </m:r>
                          </m:e>
                        </m:d>
                      </m:den>
                    </m:f>
                  </m:oMath>
                </a14:m>
                <a:r>
                  <a:rPr lang="en-GB" sz="1200" dirty="0"/>
                  <a:t> sampled from each strata.</a:t>
                </a:r>
              </a:p>
              <a:p>
                <a:endParaRPr lang="en-GB" sz="1200" dirty="0"/>
              </a:p>
              <a:p>
                <a:r>
                  <a:rPr lang="en-GB" sz="1200" dirty="0"/>
                  <a:t>Used when sample is large and population naturally divides into groups.</a:t>
                </a:r>
              </a:p>
            </p:txBody>
          </p:sp>
        </mc:Choice>
        <mc:Fallback xmlns="">
          <p:sp>
            <p:nvSpPr>
              <p:cNvPr id="10" name="Rectangle 9"/>
              <p:cNvSpPr>
                <a:spLocks noRot="1" noChangeAspect="1" noMove="1" noResize="1" noEditPoints="1" noAdjustHandles="1" noChangeArrowheads="1" noChangeShapeType="1" noTextEdit="1"/>
              </p:cNvSpPr>
              <p:nvPr/>
            </p:nvSpPr>
            <p:spPr>
              <a:xfrm>
                <a:off x="2349427" y="4025364"/>
                <a:ext cx="1943644" cy="2708246"/>
              </a:xfrm>
              <a:prstGeom prst="rect">
                <a:avLst/>
              </a:prstGeom>
              <a:blipFill>
                <a:blip r:embed="rId2"/>
                <a:stretch>
                  <a:fillRect/>
                </a:stretch>
              </a:blipFill>
            </p:spPr>
            <p:txBody>
              <a:bodyPr/>
              <a:lstStyle/>
              <a:p>
                <a:r>
                  <a:rPr lang="en-GB">
                    <a:noFill/>
                  </a:rPr>
                  <a:t> </a:t>
                </a:r>
              </a:p>
            </p:txBody>
          </p:sp>
        </mc:Fallback>
      </mc:AlternateContent>
      <p:sp>
        <p:nvSpPr>
          <p:cNvPr id="13" name="Rectangle 12"/>
          <p:cNvSpPr/>
          <p:nvPr/>
        </p:nvSpPr>
        <p:spPr>
          <a:xfrm>
            <a:off x="4293071" y="4025363"/>
            <a:ext cx="1943644" cy="270824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Reflects population structure.</a:t>
            </a:r>
          </a:p>
          <a:p>
            <a:pPr marL="285750" indent="-285750">
              <a:buFont typeface="Arial" panose="020B0604020202020204" pitchFamily="34" charset="0"/>
              <a:buChar char="•"/>
            </a:pPr>
            <a:r>
              <a:rPr lang="en-GB" sz="1400" dirty="0"/>
              <a:t>Guarantees proportional representation of groups within population.</a:t>
            </a:r>
          </a:p>
        </p:txBody>
      </p:sp>
      <p:sp>
        <p:nvSpPr>
          <p:cNvPr id="14" name="Rectangle 13"/>
          <p:cNvSpPr/>
          <p:nvPr/>
        </p:nvSpPr>
        <p:spPr>
          <a:xfrm>
            <a:off x="6236716" y="4025364"/>
            <a:ext cx="1952924" cy="270824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Population must be clearly classified into distinct strata.</a:t>
            </a:r>
          </a:p>
          <a:p>
            <a:pPr marL="285750" indent="-285750">
              <a:buFont typeface="Arial" panose="020B0604020202020204" pitchFamily="34" charset="0"/>
              <a:buChar char="•"/>
            </a:pPr>
            <a:r>
              <a:rPr lang="en-GB" sz="1400" dirty="0"/>
              <a:t>Selection within each stratum suffers from same disadvantages as simple random sampling.</a:t>
            </a:r>
          </a:p>
        </p:txBody>
      </p:sp>
      <p:sp>
        <p:nvSpPr>
          <p:cNvPr id="19" name="Rectangle 18"/>
          <p:cNvSpPr/>
          <p:nvPr/>
        </p:nvSpPr>
        <p:spPr>
          <a:xfrm>
            <a:off x="2369739" y="4261549"/>
            <a:ext cx="1942081" cy="2472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297758" y="4031133"/>
            <a:ext cx="1960911" cy="2702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261012" y="4025363"/>
            <a:ext cx="1935657" cy="2708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312746" y="880521"/>
            <a:ext cx="1909894" cy="2462213"/>
          </a:xfrm>
          <a:prstGeom prst="rect">
            <a:avLst/>
          </a:prstGeom>
          <a:noFill/>
        </p:spPr>
        <p:txBody>
          <a:bodyPr wrap="square" rtlCol="0">
            <a:spAutoFit/>
          </a:bodyPr>
          <a:lstStyle/>
          <a:p>
            <a:r>
              <a:rPr lang="en-GB" sz="1400" dirty="0"/>
              <a:t>We want to sample 20% of the population. If the population were divided into distinct groups (e.g. age ranges), known as ‘</a:t>
            </a:r>
            <a:r>
              <a:rPr lang="en-GB" sz="1400" b="1" dirty="0"/>
              <a:t>strata</a:t>
            </a:r>
            <a:r>
              <a:rPr lang="en-GB" sz="1400" dirty="0"/>
              <a:t>’, we could randomly sample 20% from each group, ensuring each group is equally represented.</a:t>
            </a:r>
          </a:p>
        </p:txBody>
      </p:sp>
      <p:sp>
        <p:nvSpPr>
          <p:cNvPr id="77" name="Rectangle 76"/>
          <p:cNvSpPr/>
          <p:nvPr/>
        </p:nvSpPr>
        <p:spPr>
          <a:xfrm>
            <a:off x="2553992" y="979749"/>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8" name="Rectangle 77"/>
          <p:cNvSpPr/>
          <p:nvPr/>
        </p:nvSpPr>
        <p:spPr>
          <a:xfrm>
            <a:off x="3106707" y="14512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9" name="Rectangle 78"/>
          <p:cNvSpPr/>
          <p:nvPr/>
        </p:nvSpPr>
        <p:spPr>
          <a:xfrm>
            <a:off x="3682224" y="287060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0" name="Rectangle 79"/>
          <p:cNvSpPr/>
          <p:nvPr/>
        </p:nvSpPr>
        <p:spPr>
          <a:xfrm>
            <a:off x="4290231" y="1453041"/>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1" name="Rectangle 80"/>
          <p:cNvSpPr/>
          <p:nvPr/>
        </p:nvSpPr>
        <p:spPr>
          <a:xfrm>
            <a:off x="4825951" y="1908140"/>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2" name="Rectangle 81"/>
          <p:cNvSpPr/>
          <p:nvPr/>
        </p:nvSpPr>
        <p:spPr>
          <a:xfrm>
            <a:off x="5404762" y="989694"/>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3" name="Rectangle 82"/>
          <p:cNvSpPr/>
          <p:nvPr/>
        </p:nvSpPr>
        <p:spPr>
          <a:xfrm>
            <a:off x="6009634" y="290177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4" name="Rectangle 83"/>
          <p:cNvSpPr/>
          <p:nvPr/>
        </p:nvSpPr>
        <p:spPr>
          <a:xfrm>
            <a:off x="6562237" y="24059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5" name="Rectangle 84"/>
          <p:cNvSpPr/>
          <p:nvPr/>
        </p:nvSpPr>
        <p:spPr>
          <a:xfrm>
            <a:off x="7148750" y="24059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6" name="Rectangle 85"/>
          <p:cNvSpPr/>
          <p:nvPr/>
        </p:nvSpPr>
        <p:spPr>
          <a:xfrm>
            <a:off x="7702817" y="1426634"/>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6981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Question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12203" y="1301513"/>
            <a:ext cx="8493281"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school has 15 classes and a sixth form. In each class there are 30 students. In the sixth form there are 150 students. There are equal numbers of boys and girls in each class. There are equal numbers of boys and girls in the sixth form. The head teacher wishes to obtain the opinions of the students about school uniforms. Explain how the head teacher would take a stratified sample of size 40.     </a:t>
            </a:r>
            <a:r>
              <a:rPr lang="en-GB" sz="1600" b="1" dirty="0"/>
              <a:t>(7)</a:t>
            </a:r>
            <a:endParaRPr lang="en-GB" sz="1600" dirty="0"/>
          </a:p>
        </p:txBody>
      </p:sp>
      <p:sp>
        <p:nvSpPr>
          <p:cNvPr id="6" name="TextBox 5"/>
          <p:cNvSpPr txBox="1"/>
          <p:nvPr/>
        </p:nvSpPr>
        <p:spPr>
          <a:xfrm>
            <a:off x="412203" y="932181"/>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Jan 2006 Q1</a:t>
            </a:r>
          </a:p>
        </p:txBody>
      </p:sp>
      <p:pic>
        <p:nvPicPr>
          <p:cNvPr id="7" name="Picture 6"/>
          <p:cNvPicPr>
            <a:picLocks noChangeAspect="1"/>
          </p:cNvPicPr>
          <p:nvPr/>
        </p:nvPicPr>
        <p:blipFill>
          <a:blip r:embed="rId2"/>
          <a:stretch>
            <a:fillRect/>
          </a:stretch>
        </p:blipFill>
        <p:spPr>
          <a:xfrm>
            <a:off x="419393" y="2924944"/>
            <a:ext cx="6538316" cy="2769169"/>
          </a:xfrm>
          <a:prstGeom prst="rect">
            <a:avLst/>
          </a:prstGeom>
        </p:spPr>
      </p:pic>
      <p:sp>
        <p:nvSpPr>
          <p:cNvPr id="63" name="Rectangle 62"/>
          <p:cNvSpPr/>
          <p:nvPr/>
        </p:nvSpPr>
        <p:spPr>
          <a:xfrm>
            <a:off x="406895" y="2564904"/>
            <a:ext cx="6613377" cy="3240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4" name="TextBox 63"/>
          <p:cNvSpPr txBox="1"/>
          <p:nvPr/>
        </p:nvSpPr>
        <p:spPr>
          <a:xfrm>
            <a:off x="7236296" y="3115521"/>
            <a:ext cx="151216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would certainly want to know your mark scheme on this one!</a:t>
            </a:r>
          </a:p>
        </p:txBody>
      </p:sp>
      <p:cxnSp>
        <p:nvCxnSpPr>
          <p:cNvPr id="66" name="Straight Arrow Connector 65"/>
          <p:cNvCxnSpPr>
            <a:stCxn id="64" idx="0"/>
          </p:cNvCxnSpPr>
          <p:nvPr/>
        </p:nvCxnSpPr>
        <p:spPr>
          <a:xfrm flipV="1">
            <a:off x="7992380" y="2463800"/>
            <a:ext cx="542020" cy="651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675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6-7</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080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642" y="615686"/>
            <a:ext cx="9143782" cy="346138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Non-Random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80728"/>
            <a:ext cx="4393615" cy="2862322"/>
          </a:xfrm>
          <a:prstGeom prst="rect">
            <a:avLst/>
          </a:prstGeom>
          <a:solidFill>
            <a:schemeClr val="bg1"/>
          </a:solidFill>
        </p:spPr>
        <p:txBody>
          <a:bodyPr wrap="square" rtlCol="0">
            <a:spAutoFit/>
          </a:bodyPr>
          <a:lstStyle/>
          <a:p>
            <a:r>
              <a:rPr lang="en-GB" dirty="0"/>
              <a:t>Consider the following scenario: You wish to conduct a survey in the UK </a:t>
            </a:r>
            <a:r>
              <a:rPr lang="en-GB" b="1" dirty="0"/>
              <a:t>on whether being left-handed affects IQ</a:t>
            </a:r>
            <a:r>
              <a:rPr lang="en-GB" dirty="0"/>
              <a:t>. We need to choose people to assess.</a:t>
            </a:r>
          </a:p>
          <a:p>
            <a:endParaRPr lang="en-GB" dirty="0"/>
          </a:p>
          <a:p>
            <a:r>
              <a:rPr lang="en-GB" dirty="0"/>
              <a:t>Why would random sampling be problematic?</a:t>
            </a:r>
          </a:p>
          <a:p>
            <a:r>
              <a:rPr lang="en-GB" b="1" dirty="0"/>
              <a:t>Because </a:t>
            </a:r>
            <a:r>
              <a:rPr lang="en-GB" b="1" u="sng" dirty="0"/>
              <a:t>we don’t know the sampling frame</a:t>
            </a:r>
            <a:r>
              <a:rPr lang="en-GB" b="1" dirty="0"/>
              <a:t>, i.e. don’t have a list of all left-handed (and non-left-handed) people in the UK.</a:t>
            </a:r>
          </a:p>
        </p:txBody>
      </p:sp>
      <p:pic>
        <p:nvPicPr>
          <p:cNvPr id="6" name="Picture 5"/>
          <p:cNvPicPr>
            <a:picLocks noChangeAspect="1"/>
          </p:cNvPicPr>
          <p:nvPr/>
        </p:nvPicPr>
        <p:blipFill>
          <a:blip r:embed="rId2"/>
          <a:stretch>
            <a:fillRect/>
          </a:stretch>
        </p:blipFill>
        <p:spPr>
          <a:xfrm>
            <a:off x="5105896" y="1072571"/>
            <a:ext cx="1215221" cy="1271185"/>
          </a:xfrm>
          <a:prstGeom prst="rect">
            <a:avLst/>
          </a:prstGeom>
        </p:spPr>
      </p:pic>
      <p:pic>
        <p:nvPicPr>
          <p:cNvPr id="7" name="Picture 6"/>
          <p:cNvPicPr>
            <a:picLocks noChangeAspect="1"/>
          </p:cNvPicPr>
          <p:nvPr/>
        </p:nvPicPr>
        <p:blipFill>
          <a:blip r:embed="rId3"/>
          <a:stretch>
            <a:fillRect/>
          </a:stretch>
        </p:blipFill>
        <p:spPr>
          <a:xfrm>
            <a:off x="6402040" y="1072571"/>
            <a:ext cx="1135793" cy="1271185"/>
          </a:xfrm>
          <a:prstGeom prst="rect">
            <a:avLst/>
          </a:prstGeom>
        </p:spPr>
      </p:pic>
      <p:pic>
        <p:nvPicPr>
          <p:cNvPr id="8" name="Picture 7"/>
          <p:cNvPicPr>
            <a:picLocks noChangeAspect="1"/>
          </p:cNvPicPr>
          <p:nvPr/>
        </p:nvPicPr>
        <p:blipFill>
          <a:blip r:embed="rId4"/>
          <a:stretch>
            <a:fillRect/>
          </a:stretch>
        </p:blipFill>
        <p:spPr>
          <a:xfrm>
            <a:off x="7698184" y="1072571"/>
            <a:ext cx="1047765" cy="1271185"/>
          </a:xfrm>
          <a:prstGeom prst="rect">
            <a:avLst/>
          </a:prstGeom>
        </p:spPr>
      </p:pic>
      <p:pic>
        <p:nvPicPr>
          <p:cNvPr id="9" name="Picture 8"/>
          <p:cNvPicPr>
            <a:picLocks noChangeAspect="1"/>
          </p:cNvPicPr>
          <p:nvPr/>
        </p:nvPicPr>
        <p:blipFill>
          <a:blip r:embed="rId5"/>
          <a:stretch>
            <a:fillRect/>
          </a:stretch>
        </p:blipFill>
        <p:spPr>
          <a:xfrm>
            <a:off x="5812761" y="2399022"/>
            <a:ext cx="1036932" cy="1364892"/>
          </a:xfrm>
          <a:prstGeom prst="rect">
            <a:avLst/>
          </a:prstGeom>
        </p:spPr>
      </p:pic>
      <p:sp>
        <p:nvSpPr>
          <p:cNvPr id="11" name="TextBox 10"/>
          <p:cNvSpPr txBox="1"/>
          <p:nvPr/>
        </p:nvSpPr>
        <p:spPr>
          <a:xfrm>
            <a:off x="5781756" y="679996"/>
            <a:ext cx="2106928" cy="369332"/>
          </a:xfrm>
          <a:prstGeom prst="rect">
            <a:avLst/>
          </a:prstGeom>
          <a:noFill/>
        </p:spPr>
        <p:txBody>
          <a:bodyPr wrap="square" rtlCol="0">
            <a:spAutoFit/>
          </a:bodyPr>
          <a:lstStyle/>
          <a:p>
            <a:pPr algn="ctr"/>
            <a:r>
              <a:rPr lang="en-GB" b="1" dirty="0"/>
              <a:t>Famous Lefties</a:t>
            </a:r>
          </a:p>
        </p:txBody>
      </p:sp>
      <p:pic>
        <p:nvPicPr>
          <p:cNvPr id="12" name="Picture 11"/>
          <p:cNvPicPr>
            <a:picLocks noChangeAspect="1"/>
          </p:cNvPicPr>
          <p:nvPr/>
        </p:nvPicPr>
        <p:blipFill>
          <a:blip r:embed="rId6"/>
          <a:stretch>
            <a:fillRect/>
          </a:stretch>
        </p:blipFill>
        <p:spPr>
          <a:xfrm>
            <a:off x="7045721" y="2398997"/>
            <a:ext cx="1087173" cy="1364918"/>
          </a:xfrm>
          <a:prstGeom prst="rect">
            <a:avLst/>
          </a:prstGeom>
        </p:spPr>
      </p:pic>
      <p:sp>
        <p:nvSpPr>
          <p:cNvPr id="13" name="TextBox 12"/>
          <p:cNvSpPr txBox="1"/>
          <p:nvPr/>
        </p:nvSpPr>
        <p:spPr>
          <a:xfrm>
            <a:off x="8301484" y="3129384"/>
            <a:ext cx="677912" cy="769441"/>
          </a:xfrm>
          <a:prstGeom prst="rect">
            <a:avLst/>
          </a:prstGeom>
          <a:noFill/>
        </p:spPr>
        <p:txBody>
          <a:bodyPr wrap="square" rtlCol="0">
            <a:spAutoFit/>
          </a:bodyPr>
          <a:lstStyle/>
          <a:p>
            <a:r>
              <a:rPr lang="en-GB" sz="1100" dirty="0"/>
              <a:t>OK, maybe not so famous.</a:t>
            </a:r>
          </a:p>
        </p:txBody>
      </p:sp>
      <p:cxnSp>
        <p:nvCxnSpPr>
          <p:cNvPr id="15" name="Straight Arrow Connector 14"/>
          <p:cNvCxnSpPr/>
          <p:nvPr/>
        </p:nvCxnSpPr>
        <p:spPr>
          <a:xfrm flipH="1" flipV="1">
            <a:off x="8216900" y="3352800"/>
            <a:ext cx="142240" cy="60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23528" y="4340955"/>
            <a:ext cx="838432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this scenario we’d likely use </a:t>
            </a:r>
            <a:r>
              <a:rPr lang="en-GB" sz="1600" b="1" dirty="0"/>
              <a:t>quota sampling</a:t>
            </a:r>
            <a:r>
              <a:rPr lang="en-GB" sz="1600" dirty="0"/>
              <a:t>, i.e.</a:t>
            </a:r>
          </a:p>
          <a:p>
            <a:pPr marL="342900" indent="-342900">
              <a:buAutoNum type="arabicPeriod"/>
            </a:pPr>
            <a:r>
              <a:rPr lang="en-GB" sz="1600" dirty="0"/>
              <a:t>As with stratified sampling, divide population into groups according to characteristic of interest, then determine size of each group in sample to reflect proportions within the population.</a:t>
            </a:r>
          </a:p>
          <a:p>
            <a:pPr marL="342900" indent="-342900">
              <a:buAutoNum type="arabicPeriod"/>
            </a:pPr>
            <a:r>
              <a:rPr lang="en-GB" sz="1600" dirty="0"/>
              <a:t>But instead of random sampling within each group, we actively choose people within each group via suitable means (e.g. advertising), </a:t>
            </a:r>
            <a:r>
              <a:rPr lang="en-GB" sz="1600" b="1" dirty="0"/>
              <a:t>until the ‘quota’ for each group is filled</a:t>
            </a:r>
            <a:r>
              <a:rPr lang="en-GB" sz="1600" dirty="0"/>
              <a:t>.</a:t>
            </a:r>
          </a:p>
        </p:txBody>
      </p:sp>
      <p:sp>
        <p:nvSpPr>
          <p:cNvPr id="18" name="Rectangle 17"/>
          <p:cNvSpPr/>
          <p:nvPr/>
        </p:nvSpPr>
        <p:spPr>
          <a:xfrm>
            <a:off x="380480" y="2978648"/>
            <a:ext cx="4339276" cy="79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TextBox 18"/>
          <p:cNvSpPr txBox="1"/>
          <p:nvPr/>
        </p:nvSpPr>
        <p:spPr>
          <a:xfrm>
            <a:off x="256400" y="5727937"/>
            <a:ext cx="8820472" cy="1077218"/>
          </a:xfrm>
          <a:prstGeom prst="rect">
            <a:avLst/>
          </a:prstGeom>
          <a:noFill/>
        </p:spPr>
        <p:txBody>
          <a:bodyPr wrap="square" rtlCol="0">
            <a:spAutoFit/>
          </a:bodyPr>
          <a:lstStyle/>
          <a:p>
            <a:r>
              <a:rPr lang="en-GB" sz="1600" dirty="0"/>
              <a:t>A variant of this is </a:t>
            </a:r>
            <a:r>
              <a:rPr lang="en-GB" sz="1600" b="1" u="sng" dirty="0"/>
              <a:t>opportunity sampling</a:t>
            </a:r>
            <a:r>
              <a:rPr lang="en-GB" sz="1600" dirty="0"/>
              <a:t>, where we find people </a:t>
            </a:r>
            <a:r>
              <a:rPr lang="en-GB" sz="1600" b="1" u="sng" dirty="0"/>
              <a:t>at the same time the survey is being carried out</a:t>
            </a:r>
            <a:r>
              <a:rPr lang="en-GB" sz="1600" b="1" dirty="0"/>
              <a:t> </a:t>
            </a:r>
            <a:r>
              <a:rPr lang="en-GB" sz="1600" dirty="0"/>
              <a:t>(e.g. exit polls at polling stations). This is not a suitable method for the left-handed example, because giving the likely time-consuming nature of assessment coupled with resources required, we’d likely arrange with the people taking part before the actual assessment tasks took place.</a:t>
            </a:r>
          </a:p>
        </p:txBody>
      </p:sp>
    </p:spTree>
    <p:extLst>
      <p:ext uri="{BB962C8B-B14F-4D97-AF65-F5344CB8AC3E}">
        <p14:creationId xmlns:p14="http://schemas.microsoft.com/office/powerpoint/2010/main" val="28627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Quota &amp; Opportunity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758124" y="795362"/>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94790" y="795362"/>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4011014" y="795362"/>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6030263" y="795362"/>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758124" y="1146109"/>
            <a:ext cx="1524698" cy="3157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Quota</a:t>
            </a:r>
          </a:p>
          <a:p>
            <a:pPr algn="ctr"/>
            <a:r>
              <a:rPr lang="en-GB" sz="1600" dirty="0"/>
              <a:t>Sampling</a:t>
            </a:r>
          </a:p>
        </p:txBody>
      </p:sp>
      <p:sp>
        <p:nvSpPr>
          <p:cNvPr id="10" name="Rectangle 9"/>
          <p:cNvSpPr/>
          <p:nvPr/>
        </p:nvSpPr>
        <p:spPr>
          <a:xfrm>
            <a:off x="2282822" y="1146109"/>
            <a:ext cx="1943644" cy="315755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Population divided into groups according to characteristic.  A quota of items/people in each group is set to try and reflect the group’s proportion in the whole population. </a:t>
            </a:r>
            <a:r>
              <a:rPr lang="en-GB" sz="1400" u="sng" dirty="0"/>
              <a:t>Interviewer selects the actual sampling units</a:t>
            </a:r>
            <a:r>
              <a:rPr lang="en-GB" sz="1400" dirty="0"/>
              <a:t>.</a:t>
            </a:r>
          </a:p>
        </p:txBody>
      </p:sp>
      <p:sp>
        <p:nvSpPr>
          <p:cNvPr id="13" name="Rectangle 12"/>
          <p:cNvSpPr/>
          <p:nvPr/>
        </p:nvSpPr>
        <p:spPr>
          <a:xfrm>
            <a:off x="4226466" y="1146108"/>
            <a:ext cx="1943644" cy="315755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Allows small sample to still be representative of population.</a:t>
            </a:r>
          </a:p>
          <a:p>
            <a:pPr marL="285750" indent="-285750">
              <a:buFont typeface="Arial" panose="020B0604020202020204" pitchFamily="34" charset="0"/>
              <a:buChar char="•"/>
            </a:pPr>
            <a:r>
              <a:rPr lang="en-GB" sz="1400" dirty="0"/>
              <a:t>No sampling frame required.</a:t>
            </a:r>
          </a:p>
          <a:p>
            <a:pPr marL="285750" indent="-285750">
              <a:buFont typeface="Arial" panose="020B0604020202020204" pitchFamily="34" charset="0"/>
              <a:buChar char="•"/>
            </a:pPr>
            <a:r>
              <a:rPr lang="en-GB" sz="1400" dirty="0"/>
              <a:t>Quick, easy, inexpensive.</a:t>
            </a:r>
          </a:p>
          <a:p>
            <a:pPr marL="285750" indent="-285750">
              <a:buFont typeface="Arial" panose="020B0604020202020204" pitchFamily="34" charset="0"/>
              <a:buChar char="•"/>
            </a:pPr>
            <a:r>
              <a:rPr lang="en-GB" sz="1400" dirty="0"/>
              <a:t>Allows for easy comparison between different groups in population.</a:t>
            </a:r>
          </a:p>
        </p:txBody>
      </p:sp>
      <p:sp>
        <p:nvSpPr>
          <p:cNvPr id="14" name="Rectangle 13"/>
          <p:cNvSpPr/>
          <p:nvPr/>
        </p:nvSpPr>
        <p:spPr>
          <a:xfrm>
            <a:off x="6170111" y="1146110"/>
            <a:ext cx="1952924" cy="315755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Non-random sampling can introduce bias.</a:t>
            </a:r>
          </a:p>
          <a:p>
            <a:pPr marL="285750" indent="-285750">
              <a:buFont typeface="Arial" panose="020B0604020202020204" pitchFamily="34" charset="0"/>
              <a:buChar char="•"/>
            </a:pPr>
            <a:r>
              <a:rPr lang="en-GB" sz="1400" dirty="0"/>
              <a:t>Population must be divided into groups, which can be costly or inaccurate.</a:t>
            </a:r>
          </a:p>
          <a:p>
            <a:pPr marL="285750" indent="-285750">
              <a:buFont typeface="Arial" panose="020B0604020202020204" pitchFamily="34" charset="0"/>
              <a:buChar char="•"/>
            </a:pPr>
            <a:r>
              <a:rPr lang="en-GB" sz="1400" dirty="0"/>
              <a:t>Increasing scope of study increases number of groups, adding time/expense.</a:t>
            </a:r>
          </a:p>
          <a:p>
            <a:pPr marL="285750" indent="-285750">
              <a:buFont typeface="Arial" panose="020B0604020202020204" pitchFamily="34" charset="0"/>
              <a:buChar char="•"/>
            </a:pPr>
            <a:r>
              <a:rPr lang="en-GB" sz="1400" dirty="0"/>
              <a:t>Non-responses are not recorded.</a:t>
            </a:r>
          </a:p>
        </p:txBody>
      </p:sp>
      <p:sp>
        <p:nvSpPr>
          <p:cNvPr id="19" name="Rectangle 18"/>
          <p:cNvSpPr/>
          <p:nvPr/>
        </p:nvSpPr>
        <p:spPr>
          <a:xfrm>
            <a:off x="2284152" y="1164712"/>
            <a:ext cx="1942081" cy="3130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229935" y="1163763"/>
            <a:ext cx="1960911" cy="3135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94807" y="1164712"/>
            <a:ext cx="1935657" cy="3112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758124" y="4304614"/>
            <a:ext cx="1524698" cy="222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Opportunity/ Convenience Sampling</a:t>
            </a:r>
          </a:p>
        </p:txBody>
      </p:sp>
      <p:sp>
        <p:nvSpPr>
          <p:cNvPr id="17" name="Rectangle 16"/>
          <p:cNvSpPr/>
          <p:nvPr/>
        </p:nvSpPr>
        <p:spPr>
          <a:xfrm>
            <a:off x="2282822" y="4304614"/>
            <a:ext cx="1943644" cy="222073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dirty="0"/>
              <a:t>Sample taken from people who are available at time of study, who meet criteria.</a:t>
            </a:r>
          </a:p>
        </p:txBody>
      </p:sp>
      <p:sp>
        <p:nvSpPr>
          <p:cNvPr id="18" name="Rectangle 17"/>
          <p:cNvSpPr/>
          <p:nvPr/>
        </p:nvSpPr>
        <p:spPr>
          <a:xfrm>
            <a:off x="4226466" y="4304614"/>
            <a:ext cx="1943644" cy="222073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Easy to carry out.</a:t>
            </a:r>
          </a:p>
          <a:p>
            <a:pPr marL="285750" indent="-285750">
              <a:buFont typeface="Arial" panose="020B0604020202020204" pitchFamily="34" charset="0"/>
              <a:buChar char="•"/>
            </a:pPr>
            <a:r>
              <a:rPr lang="en-GB" sz="1400" dirty="0"/>
              <a:t>Inexpensive.</a:t>
            </a:r>
          </a:p>
        </p:txBody>
      </p:sp>
      <p:sp>
        <p:nvSpPr>
          <p:cNvPr id="20" name="Rectangle 19"/>
          <p:cNvSpPr/>
          <p:nvPr/>
        </p:nvSpPr>
        <p:spPr>
          <a:xfrm>
            <a:off x="6170111" y="4304615"/>
            <a:ext cx="1952924" cy="2220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Unlikely to provide a representative sample.</a:t>
            </a:r>
          </a:p>
          <a:p>
            <a:pPr marL="285750" indent="-285750">
              <a:buFont typeface="Arial" panose="020B0604020202020204" pitchFamily="34" charset="0"/>
              <a:buChar char="•"/>
            </a:pPr>
            <a:r>
              <a:rPr lang="en-GB" sz="1400" dirty="0"/>
              <a:t>Highly dependent on individual researcher.</a:t>
            </a:r>
          </a:p>
        </p:txBody>
      </p:sp>
      <p:sp>
        <p:nvSpPr>
          <p:cNvPr id="23" name="Rectangle 22"/>
          <p:cNvSpPr/>
          <p:nvPr/>
        </p:nvSpPr>
        <p:spPr>
          <a:xfrm>
            <a:off x="2284152" y="4295118"/>
            <a:ext cx="1942081" cy="22302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4229935" y="4295134"/>
            <a:ext cx="1960911" cy="2230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6194807" y="4277483"/>
            <a:ext cx="1935657" cy="22478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878928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9"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7901" y="3003475"/>
            <a:ext cx="4968552" cy="3841825"/>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Question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806157"/>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2010 Q2</a:t>
            </a:r>
          </a:p>
        </p:txBody>
      </p:sp>
      <p:pic>
        <p:nvPicPr>
          <p:cNvPr id="7" name="Picture 6"/>
          <p:cNvPicPr>
            <a:picLocks noChangeAspect="1"/>
          </p:cNvPicPr>
          <p:nvPr/>
        </p:nvPicPr>
        <p:blipFill>
          <a:blip r:embed="rId3"/>
          <a:stretch>
            <a:fillRect/>
          </a:stretch>
        </p:blipFill>
        <p:spPr>
          <a:xfrm>
            <a:off x="395537" y="1186872"/>
            <a:ext cx="5357563" cy="1761762"/>
          </a:xfrm>
          <a:prstGeom prst="rect">
            <a:avLst/>
          </a:prstGeom>
          <a:effectLst>
            <a:outerShdw blurRad="63500" sx="102000" sy="102000" algn="ctr" rotWithShape="0">
              <a:prstClr val="black">
                <a:alpha val="40000"/>
              </a:prstClr>
            </a:outerShdw>
          </a:effectLst>
        </p:spPr>
      </p:pic>
      <p:sp>
        <p:nvSpPr>
          <p:cNvPr id="9" name="Rectangle 8"/>
          <p:cNvSpPr/>
          <p:nvPr/>
        </p:nvSpPr>
        <p:spPr>
          <a:xfrm>
            <a:off x="2055552" y="3006212"/>
            <a:ext cx="4777048" cy="321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055552" y="3329343"/>
            <a:ext cx="4777048" cy="2836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2055552" y="3613002"/>
            <a:ext cx="4777048" cy="1169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055552" y="4782584"/>
            <a:ext cx="4777048" cy="20627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12395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8-9</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336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30382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p:cNvSpPr/>
          <p:nvPr/>
        </p:nvSpPr>
        <p:spPr>
          <a:xfrm rot="2716352">
            <a:off x="4029217" y="398472"/>
            <a:ext cx="1342497"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Arrow: Right 4"/>
          <p:cNvSpPr/>
          <p:nvPr/>
        </p:nvSpPr>
        <p:spPr>
          <a:xfrm rot="7310300">
            <a:off x="3134834" y="566368"/>
            <a:ext cx="958646"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Types of Data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812800" y="1363941"/>
            <a:ext cx="31342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Qualitative/Categorical</a:t>
            </a:r>
          </a:p>
        </p:txBody>
      </p:sp>
      <p:sp>
        <p:nvSpPr>
          <p:cNvPr id="8" name="TextBox 7"/>
          <p:cNvSpPr txBox="1"/>
          <p:nvPr/>
        </p:nvSpPr>
        <p:spPr>
          <a:xfrm>
            <a:off x="4269350" y="1358514"/>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Quantitative</a:t>
            </a:r>
          </a:p>
        </p:txBody>
      </p:sp>
      <p:sp>
        <p:nvSpPr>
          <p:cNvPr id="9" name="TextBox 8"/>
          <p:cNvSpPr txBox="1"/>
          <p:nvPr/>
        </p:nvSpPr>
        <p:spPr>
          <a:xfrm>
            <a:off x="5868144" y="2996952"/>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Continuous</a:t>
            </a:r>
          </a:p>
        </p:txBody>
      </p:sp>
      <p:sp>
        <p:nvSpPr>
          <p:cNvPr id="10" name="TextBox 9"/>
          <p:cNvSpPr txBox="1"/>
          <p:nvPr/>
        </p:nvSpPr>
        <p:spPr>
          <a:xfrm>
            <a:off x="2771800" y="2996952"/>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Discrete</a:t>
            </a:r>
          </a:p>
        </p:txBody>
      </p:sp>
      <p:sp>
        <p:nvSpPr>
          <p:cNvPr id="11" name="TextBox 10"/>
          <p:cNvSpPr txBox="1"/>
          <p:nvPr/>
        </p:nvSpPr>
        <p:spPr>
          <a:xfrm>
            <a:off x="662236" y="1874540"/>
            <a:ext cx="3449346" cy="369332"/>
          </a:xfrm>
          <a:prstGeom prst="rect">
            <a:avLst/>
          </a:prstGeom>
          <a:noFill/>
        </p:spPr>
        <p:txBody>
          <a:bodyPr wrap="square" rtlCol="0">
            <a:spAutoFit/>
          </a:bodyPr>
          <a:lstStyle/>
          <a:p>
            <a:r>
              <a:rPr lang="en-GB" dirty="0"/>
              <a:t>Non-numerical values, e.g. colour.</a:t>
            </a:r>
          </a:p>
        </p:txBody>
      </p:sp>
      <p:sp>
        <p:nvSpPr>
          <p:cNvPr id="12" name="TextBox 11"/>
          <p:cNvSpPr txBox="1"/>
          <p:nvPr/>
        </p:nvSpPr>
        <p:spPr>
          <a:xfrm>
            <a:off x="4396350" y="1836931"/>
            <a:ext cx="1958834" cy="369332"/>
          </a:xfrm>
          <a:prstGeom prst="rect">
            <a:avLst/>
          </a:prstGeom>
          <a:noFill/>
        </p:spPr>
        <p:txBody>
          <a:bodyPr wrap="square" rtlCol="0">
            <a:spAutoFit/>
          </a:bodyPr>
          <a:lstStyle/>
          <a:p>
            <a:pPr algn="ctr"/>
            <a:r>
              <a:rPr lang="en-GB" dirty="0"/>
              <a:t>Numerical values.</a:t>
            </a:r>
          </a:p>
        </p:txBody>
      </p:sp>
      <p:sp>
        <p:nvSpPr>
          <p:cNvPr id="13" name="Arrow: Right 12"/>
          <p:cNvSpPr/>
          <p:nvPr/>
        </p:nvSpPr>
        <p:spPr>
          <a:xfrm rot="7310300">
            <a:off x="4037423" y="2417999"/>
            <a:ext cx="802631" cy="4730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Arrow: Right 13"/>
          <p:cNvSpPr/>
          <p:nvPr/>
        </p:nvSpPr>
        <p:spPr>
          <a:xfrm rot="3251989">
            <a:off x="5917657" y="2368959"/>
            <a:ext cx="853597" cy="5400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p:cNvSpPr txBox="1"/>
          <p:nvPr/>
        </p:nvSpPr>
        <p:spPr>
          <a:xfrm>
            <a:off x="2756452" y="3519285"/>
            <a:ext cx="2176860" cy="923330"/>
          </a:xfrm>
          <a:prstGeom prst="rect">
            <a:avLst/>
          </a:prstGeom>
          <a:noFill/>
        </p:spPr>
        <p:txBody>
          <a:bodyPr wrap="square" rtlCol="0">
            <a:spAutoFit/>
          </a:bodyPr>
          <a:lstStyle/>
          <a:p>
            <a:pPr algn="ctr"/>
            <a:r>
              <a:rPr lang="en-GB" dirty="0"/>
              <a:t>Can only take specific values, e.g. shoe size, number of children.</a:t>
            </a:r>
          </a:p>
        </p:txBody>
      </p:sp>
      <p:sp>
        <p:nvSpPr>
          <p:cNvPr id="16" name="TextBox 15"/>
          <p:cNvSpPr txBox="1"/>
          <p:nvPr/>
        </p:nvSpPr>
        <p:spPr>
          <a:xfrm>
            <a:off x="5831186" y="3519285"/>
            <a:ext cx="2176860" cy="923330"/>
          </a:xfrm>
          <a:prstGeom prst="rect">
            <a:avLst/>
          </a:prstGeom>
          <a:noFill/>
        </p:spPr>
        <p:txBody>
          <a:bodyPr wrap="square" rtlCol="0">
            <a:spAutoFit/>
          </a:bodyPr>
          <a:lstStyle/>
          <a:p>
            <a:pPr algn="ctr"/>
            <a:r>
              <a:rPr lang="en-GB" dirty="0"/>
              <a:t>Can take any decimal value (possible with a specified range).</a:t>
            </a:r>
          </a:p>
        </p:txBody>
      </p:sp>
      <p:sp>
        <p:nvSpPr>
          <p:cNvPr id="17" name="TextBox 16"/>
          <p:cNvSpPr txBox="1"/>
          <p:nvPr/>
        </p:nvSpPr>
        <p:spPr>
          <a:xfrm>
            <a:off x="211244" y="3036943"/>
            <a:ext cx="2128508" cy="1015663"/>
          </a:xfrm>
          <a:prstGeom prst="rect">
            <a:avLst/>
          </a:prstGeom>
          <a:noFill/>
        </p:spPr>
        <p:txBody>
          <a:bodyPr wrap="square" rtlCol="0">
            <a:spAutoFit/>
          </a:bodyPr>
          <a:lstStyle/>
          <a:p>
            <a:r>
              <a:rPr lang="en-GB" sz="1200" dirty="0"/>
              <a:t>Note that while discrete variables only allow specific values, the range could still be infinite, e.g. “number of attempts before success”.</a:t>
            </a:r>
          </a:p>
        </p:txBody>
      </p:sp>
      <p:cxnSp>
        <p:nvCxnSpPr>
          <p:cNvPr id="20" name="Straight Arrow Connector 19"/>
          <p:cNvCxnSpPr/>
          <p:nvPr/>
        </p:nvCxnSpPr>
        <p:spPr>
          <a:xfrm>
            <a:off x="2106836" y="3856856"/>
            <a:ext cx="560716" cy="47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4581128"/>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2006716939"/>
                  </p:ext>
                </p:extLst>
              </p:nvPr>
            </p:nvGraphicFramePr>
            <p:xfrm>
              <a:off x="350257" y="5105694"/>
              <a:ext cx="2773935" cy="1112520"/>
            </p:xfrm>
            <a:graphic>
              <a:graphicData uri="http://schemas.openxmlformats.org/drawingml/2006/table">
                <a:tbl>
                  <a:tblPr firstRow="1" bandRow="1">
                    <a:tableStyleId>{073A0DAA-6AF3-43AB-8588-CEC1D06C72B9}</a:tableStyleId>
                  </a:tblPr>
                  <a:tblGrid>
                    <a:gridCol w="1556957">
                      <a:extLst>
                        <a:ext uri="{9D8B030D-6E8A-4147-A177-3AD203B41FA5}">
                          <a16:colId xmlns:a16="http://schemas.microsoft.com/office/drawing/2014/main" val="3320450425"/>
                        </a:ext>
                      </a:extLst>
                    </a:gridCol>
                    <a:gridCol w="1216978">
                      <a:extLst>
                        <a:ext uri="{9D8B030D-6E8A-4147-A177-3AD203B41FA5}">
                          <a16:colId xmlns:a16="http://schemas.microsoft.com/office/drawing/2014/main" val="70215076"/>
                        </a:ext>
                      </a:extLst>
                    </a:gridCol>
                  </a:tblGrid>
                  <a:tr h="370840">
                    <a:tc>
                      <a:txBody>
                        <a:bodyPr/>
                        <a:lstStyle/>
                        <a:p>
                          <a:r>
                            <a:rPr lang="en-GB" dirty="0"/>
                            <a:t>Weight </a:t>
                          </a:r>
                          <a14:m>
                            <m:oMath xmlns:m="http://schemas.openxmlformats.org/officeDocument/2006/math">
                              <m:r>
                                <a:rPr lang="en-GB" b="1" i="1" smtClean="0">
                                  <a:latin typeface="Cambria Math" panose="02040503050406030204" pitchFamily="18" charset="0"/>
                                </a:rPr>
                                <m:t>𝒘</m:t>
                              </m:r>
                            </m:oMath>
                          </a14:m>
                          <a:r>
                            <a:rPr lang="en-GB" dirty="0"/>
                            <a:t> (kg)</a:t>
                          </a:r>
                        </a:p>
                      </a:txBody>
                      <a:tcPr/>
                    </a:tc>
                    <a:tc>
                      <a:txBody>
                        <a:bodyPr/>
                        <a:lstStyle/>
                        <a:p>
                          <a:r>
                            <a:rPr lang="en-GB" dirty="0"/>
                            <a:t>Frequency</a:t>
                          </a:r>
                        </a:p>
                      </a:txBody>
                      <a:tcPr/>
                    </a:tc>
                    <a:extLst>
                      <a:ext uri="{0D108BD9-81ED-4DB2-BD59-A6C34878D82A}">
                        <a16:rowId xmlns:a16="http://schemas.microsoft.com/office/drawing/2014/main" val="150578588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𝑤</m:t>
                                </m:r>
                                <m:r>
                                  <a:rPr lang="en-GB" b="0" i="1" smtClean="0">
                                    <a:latin typeface="Cambria Math" panose="02040503050406030204" pitchFamily="18" charset="0"/>
                                  </a:rPr>
                                  <m:t>&lt;20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67687427"/>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𝑤</m:t>
                                </m:r>
                                <m:r>
                                  <a:rPr lang="en-GB" b="0" i="1" smtClean="0">
                                    <a:latin typeface="Cambria Math" panose="02040503050406030204" pitchFamily="18" charset="0"/>
                                  </a:rPr>
                                  <m:t>&lt;70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1448372080"/>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2006716939"/>
                  </p:ext>
                </p:extLst>
              </p:nvPr>
            </p:nvGraphicFramePr>
            <p:xfrm>
              <a:off x="350257" y="5105694"/>
              <a:ext cx="2773935" cy="1112520"/>
            </p:xfrm>
            <a:graphic>
              <a:graphicData uri="http://schemas.openxmlformats.org/drawingml/2006/table">
                <a:tbl>
                  <a:tblPr firstRow="1" bandRow="1">
                    <a:tableStyleId>{073A0DAA-6AF3-43AB-8588-CEC1D06C72B9}</a:tableStyleId>
                  </a:tblPr>
                  <a:tblGrid>
                    <a:gridCol w="1556957">
                      <a:extLst>
                        <a:ext uri="{9D8B030D-6E8A-4147-A177-3AD203B41FA5}">
                          <a16:colId xmlns:a16="http://schemas.microsoft.com/office/drawing/2014/main" val="3320450425"/>
                        </a:ext>
                      </a:extLst>
                    </a:gridCol>
                    <a:gridCol w="1216978">
                      <a:extLst>
                        <a:ext uri="{9D8B030D-6E8A-4147-A177-3AD203B41FA5}">
                          <a16:colId xmlns:a16="http://schemas.microsoft.com/office/drawing/2014/main" val="70215076"/>
                        </a:ext>
                      </a:extLst>
                    </a:gridCol>
                  </a:tblGrid>
                  <a:tr h="370840">
                    <a:tc>
                      <a:txBody>
                        <a:bodyPr/>
                        <a:lstStyle/>
                        <a:p>
                          <a:endParaRPr lang="en-US"/>
                        </a:p>
                      </a:txBody>
                      <a:tcPr>
                        <a:blipFill>
                          <a:blip r:embed="rId2"/>
                          <a:stretch>
                            <a:fillRect l="-391" t="-8197" r="-79688" b="-204918"/>
                          </a:stretch>
                        </a:blipFill>
                      </a:tcPr>
                    </a:tc>
                    <a:tc>
                      <a:txBody>
                        <a:bodyPr/>
                        <a:lstStyle/>
                        <a:p>
                          <a:r>
                            <a:rPr lang="en-GB" dirty="0"/>
                            <a:t>Frequency</a:t>
                          </a:r>
                        </a:p>
                      </a:txBody>
                      <a:tcPr/>
                    </a:tc>
                    <a:extLst>
                      <a:ext uri="{0D108BD9-81ED-4DB2-BD59-A6C34878D82A}">
                        <a16:rowId xmlns:a16="http://schemas.microsoft.com/office/drawing/2014/main" val="1505785883"/>
                      </a:ext>
                    </a:extLst>
                  </a:tr>
                  <a:tr h="370840">
                    <a:tc>
                      <a:txBody>
                        <a:bodyPr/>
                        <a:lstStyle/>
                        <a:p>
                          <a:endParaRPr lang="en-US"/>
                        </a:p>
                      </a:txBody>
                      <a:tcPr>
                        <a:blipFill>
                          <a:blip r:embed="rId2"/>
                          <a:stretch>
                            <a:fillRect l="-391" t="-106452" r="-79688" b="-101613"/>
                          </a:stretch>
                        </a:blipFill>
                      </a:tcPr>
                    </a:tc>
                    <a:tc>
                      <a:txBody>
                        <a:bodyPr/>
                        <a:lstStyle/>
                        <a:p>
                          <a:endParaRPr lang="en-US"/>
                        </a:p>
                      </a:txBody>
                      <a:tcPr>
                        <a:blipFill>
                          <a:blip r:embed="rId2"/>
                          <a:stretch>
                            <a:fillRect l="-128500" t="-106452" r="-2000" b="-101613"/>
                          </a:stretch>
                        </a:blipFill>
                      </a:tcPr>
                    </a:tc>
                    <a:extLst>
                      <a:ext uri="{0D108BD9-81ED-4DB2-BD59-A6C34878D82A}">
                        <a16:rowId xmlns:a16="http://schemas.microsoft.com/office/drawing/2014/main" val="1067687427"/>
                      </a:ext>
                    </a:extLst>
                  </a:tr>
                  <a:tr h="370840">
                    <a:tc>
                      <a:txBody>
                        <a:bodyPr/>
                        <a:lstStyle/>
                        <a:p>
                          <a:endParaRPr lang="en-US"/>
                        </a:p>
                      </a:txBody>
                      <a:tcPr>
                        <a:blipFill>
                          <a:blip r:embed="rId2"/>
                          <a:stretch>
                            <a:fillRect l="-391" t="-209836" r="-79688" b="-3279"/>
                          </a:stretch>
                        </a:blipFill>
                      </a:tcPr>
                    </a:tc>
                    <a:tc>
                      <a:txBody>
                        <a:bodyPr/>
                        <a:lstStyle/>
                        <a:p>
                          <a:endParaRPr lang="en-US"/>
                        </a:p>
                      </a:txBody>
                      <a:tcPr>
                        <a:blipFill>
                          <a:blip r:embed="rId2"/>
                          <a:stretch>
                            <a:fillRect l="-128500" t="-209836" r="-2000" b="-3279"/>
                          </a:stretch>
                        </a:blipFill>
                      </a:tcPr>
                    </a:tc>
                    <a:extLst>
                      <a:ext uri="{0D108BD9-81ED-4DB2-BD59-A6C34878D82A}">
                        <a16:rowId xmlns:a16="http://schemas.microsoft.com/office/drawing/2014/main" val="1448372080"/>
                      </a:ext>
                    </a:extLst>
                  </a:tr>
                </a:tbl>
              </a:graphicData>
            </a:graphic>
          </p:graphicFrame>
        </mc:Fallback>
      </mc:AlternateContent>
      <p:sp>
        <p:nvSpPr>
          <p:cNvPr id="24" name="TextBox 23"/>
          <p:cNvSpPr txBox="1"/>
          <p:nvPr/>
        </p:nvSpPr>
        <p:spPr>
          <a:xfrm>
            <a:off x="3415680" y="4682852"/>
            <a:ext cx="5112568" cy="646331"/>
          </a:xfrm>
          <a:prstGeom prst="rect">
            <a:avLst/>
          </a:prstGeom>
          <a:noFill/>
        </p:spPr>
        <p:txBody>
          <a:bodyPr wrap="square" rtlCol="0">
            <a:spAutoFit/>
          </a:bodyPr>
          <a:lstStyle/>
          <a:p>
            <a:r>
              <a:rPr lang="en-GB" dirty="0"/>
              <a:t>Data can be </a:t>
            </a:r>
            <a:r>
              <a:rPr lang="en-GB" b="1" dirty="0"/>
              <a:t>grouped</a:t>
            </a:r>
            <a:r>
              <a:rPr lang="en-GB" dirty="0"/>
              <a:t> for conciseness, at the expense of losing the exact original values.</a:t>
            </a:r>
          </a:p>
        </p:txBody>
      </p:sp>
      <mc:AlternateContent xmlns:mc="http://schemas.openxmlformats.org/markup-compatibility/2006" xmlns:a14="http://schemas.microsoft.com/office/drawing/2010/main">
        <mc:Choice Requires="a14">
          <p:sp>
            <p:nvSpPr>
              <p:cNvPr id="25" name="TextBox 24"/>
              <p:cNvSpPr txBox="1"/>
              <p:nvPr/>
            </p:nvSpPr>
            <p:spPr>
              <a:xfrm>
                <a:off x="3530028" y="5661954"/>
                <a:ext cx="247707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20≤</m:t>
                      </m:r>
                      <m:r>
                        <a:rPr lang="en-GB" sz="2000" b="0" i="1" smtClean="0">
                          <a:latin typeface="Cambria Math" panose="02040503050406030204" pitchFamily="18" charset="0"/>
                        </a:rPr>
                        <m:t>𝑤</m:t>
                      </m:r>
                      <m:r>
                        <a:rPr lang="en-GB" sz="2000" b="0" i="1" smtClean="0">
                          <a:latin typeface="Cambria Math" panose="02040503050406030204" pitchFamily="18" charset="0"/>
                        </a:rPr>
                        <m:t>&lt;70</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530028" y="5661954"/>
                <a:ext cx="2477072" cy="400110"/>
              </a:xfrm>
              <a:prstGeom prst="rect">
                <a:avLst/>
              </a:prstGeom>
              <a:blipFill>
                <a:blip r:embed="rId3"/>
                <a:stretch>
                  <a:fillRect/>
                </a:stretch>
              </a:blipFill>
            </p:spPr>
            <p:txBody>
              <a:bodyPr/>
              <a:lstStyle/>
              <a:p>
                <a:r>
                  <a:rPr lang="en-GB">
                    <a:noFill/>
                  </a:rPr>
                  <a:t> </a:t>
                </a:r>
              </a:p>
            </p:txBody>
          </p:sp>
        </mc:Fallback>
      </mc:AlternateContent>
      <p:sp>
        <p:nvSpPr>
          <p:cNvPr id="26" name="TextBox 25"/>
          <p:cNvSpPr txBox="1"/>
          <p:nvPr/>
        </p:nvSpPr>
        <p:spPr>
          <a:xfrm>
            <a:off x="6788955" y="5418083"/>
            <a:ext cx="189995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This is known as a</a:t>
            </a:r>
          </a:p>
          <a:p>
            <a:r>
              <a:rPr lang="en-GB" sz="1600" b="1" dirty="0"/>
              <a:t>class interval</a:t>
            </a:r>
            <a:r>
              <a:rPr lang="en-GB" sz="1600" dirty="0"/>
              <a:t>.</a:t>
            </a:r>
          </a:p>
        </p:txBody>
      </p:sp>
      <p:sp>
        <p:nvSpPr>
          <p:cNvPr id="27" name="TextBox 26"/>
          <p:cNvSpPr txBox="1"/>
          <p:nvPr/>
        </p:nvSpPr>
        <p:spPr>
          <a:xfrm>
            <a:off x="3192317" y="6133540"/>
            <a:ext cx="120403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Lower class boundary</a:t>
            </a:r>
          </a:p>
        </p:txBody>
      </p:sp>
      <p:sp>
        <p:nvSpPr>
          <p:cNvPr id="28" name="TextBox 27"/>
          <p:cNvSpPr txBox="1"/>
          <p:nvPr/>
        </p:nvSpPr>
        <p:spPr>
          <a:xfrm>
            <a:off x="5663810" y="6133540"/>
            <a:ext cx="120403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Upper class boundary</a:t>
            </a:r>
          </a:p>
        </p:txBody>
      </p:sp>
      <p:cxnSp>
        <p:nvCxnSpPr>
          <p:cNvPr id="29" name="Straight Arrow Connector 28"/>
          <p:cNvCxnSpPr>
            <a:stCxn id="26" idx="1"/>
          </p:cNvCxnSpPr>
          <p:nvPr/>
        </p:nvCxnSpPr>
        <p:spPr>
          <a:xfrm flipH="1">
            <a:off x="6032500" y="5710471"/>
            <a:ext cx="756455" cy="42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3957012" y="6019800"/>
            <a:ext cx="132388" cy="9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flipV="1">
            <a:off x="5356861" y="5989321"/>
            <a:ext cx="304799" cy="18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4459850" y="6226525"/>
            <a:ext cx="1085361"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Midpoint </a:t>
            </a:r>
            <a:r>
              <a:rPr lang="en-GB" sz="1600" b="1" dirty="0"/>
              <a:t>= 45</a:t>
            </a:r>
          </a:p>
        </p:txBody>
      </p:sp>
      <mc:AlternateContent xmlns:mc="http://schemas.openxmlformats.org/markup-compatibility/2006" xmlns:a14="http://schemas.microsoft.com/office/drawing/2010/main">
        <mc:Choice Requires="a14">
          <p:sp>
            <p:nvSpPr>
              <p:cNvPr id="38" name="TextBox 37"/>
              <p:cNvSpPr txBox="1"/>
              <p:nvPr/>
            </p:nvSpPr>
            <p:spPr>
              <a:xfrm>
                <a:off x="7212556" y="6144921"/>
                <a:ext cx="177081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Class width </a:t>
                </a:r>
                <a:r>
                  <a:rPr lang="en-GB" sz="1600" dirty="0"/>
                  <a:t>=</a:t>
                </a:r>
              </a:p>
              <a:p>
                <a14:m>
                  <m:oMath xmlns:m="http://schemas.openxmlformats.org/officeDocument/2006/math">
                    <m:r>
                      <a:rPr lang="en-GB" sz="1600" b="0" i="1" smtClean="0">
                        <a:latin typeface="Cambria Math" panose="02040503050406030204" pitchFamily="18" charset="0"/>
                      </a:rPr>
                      <m:t>70−20=</m:t>
                    </m:r>
                    <m:r>
                      <a:rPr lang="en-GB" sz="1600" b="1" i="1" smtClean="0">
                        <a:latin typeface="Cambria Math" panose="02040503050406030204" pitchFamily="18" charset="0"/>
                      </a:rPr>
                      <m:t>𝟓𝟎</m:t>
                    </m:r>
                  </m:oMath>
                </a14:m>
                <a:r>
                  <a:rPr lang="en-GB" sz="1600" dirty="0"/>
                  <a:t> </a:t>
                </a:r>
                <a:endParaRPr lang="en-GB" sz="16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7212556" y="6144921"/>
                <a:ext cx="1770812" cy="584775"/>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9" name="Rectangle 38"/>
          <p:cNvSpPr/>
          <p:nvPr/>
        </p:nvSpPr>
        <p:spPr>
          <a:xfrm>
            <a:off x="3193235" y="6142817"/>
            <a:ext cx="1198417" cy="57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0" name="Rectangle 39"/>
          <p:cNvSpPr/>
          <p:nvPr/>
        </p:nvSpPr>
        <p:spPr>
          <a:xfrm>
            <a:off x="4667693" y="6528391"/>
            <a:ext cx="882502" cy="27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1" name="Rectangle 40"/>
          <p:cNvSpPr/>
          <p:nvPr/>
        </p:nvSpPr>
        <p:spPr>
          <a:xfrm>
            <a:off x="5658825" y="6142817"/>
            <a:ext cx="1209017" cy="57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6871977" y="5704477"/>
            <a:ext cx="1198135" cy="313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7292554" y="6416145"/>
            <a:ext cx="1415511" cy="313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2500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39"/>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40"/>
                                        </p:tgtEl>
                                      </p:cBhvr>
                                    </p:animEffect>
                                    <p:set>
                                      <p:cBhvr>
                                        <p:cTn id="10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2" restart="whenNotActive" fill="hold" evtFilter="cancelBubble" nodeType="interactiveSeq">
                <p:stCondLst>
                  <p:cond evt="onClick" delay="0">
                    <p:tgtEl>
                      <p:spTgt spid="41"/>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8" restart="whenNotActive" fill="hold" evtFilter="cancelBubble" nodeType="interactiveSeq">
                <p:stCondLst>
                  <p:cond evt="onClick" delay="0">
                    <p:tgtEl>
                      <p:spTgt spid="42"/>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42"/>
                                        </p:tgtEl>
                                      </p:cBhvr>
                                    </p:animEffect>
                                    <p:set>
                                      <p:cBhvr>
                                        <p:cTn id="1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14" restart="whenNotActive" fill="hold" evtFilter="cancelBubble" nodeType="interactiveSeq">
                <p:stCondLst>
                  <p:cond evt="onClick" delay="0">
                    <p:tgtEl>
                      <p:spTgt spid="43"/>
                    </p:tgtEl>
                  </p:cond>
                </p:stCondLst>
                <p:endSync evt="end" delay="0">
                  <p:rtn val="all"/>
                </p:endSync>
                <p:childTnLst>
                  <p:par>
                    <p:cTn id="115" fill="hold">
                      <p:stCondLst>
                        <p:cond delay="0"/>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6" grpId="0" animBg="1"/>
      <p:bldP spid="5" grpId="0" animBg="1"/>
      <p:bldP spid="7" grpId="0" animBg="1"/>
      <p:bldP spid="8" grpId="0" animBg="1"/>
      <p:bldP spid="9" grpId="0" animBg="1"/>
      <p:bldP spid="10" grpId="0" animBg="1"/>
      <p:bldP spid="11" grpId="0"/>
      <p:bldP spid="12" grpId="0"/>
      <p:bldP spid="13" grpId="0" animBg="1"/>
      <p:bldP spid="14" grpId="0" animBg="1"/>
      <p:bldP spid="15" grpId="0"/>
      <p:bldP spid="16" grpId="0"/>
      <p:bldP spid="17" grpId="0"/>
      <p:bldP spid="24" grpId="0"/>
      <p:bldP spid="25" grpId="0"/>
      <p:bldP spid="26" grpId="0" animBg="1"/>
      <p:bldP spid="27" grpId="0" animBg="1"/>
      <p:bldP spid="28"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 10</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711265" y="2305337"/>
            <a:ext cx="5400600" cy="369332"/>
          </a:xfrm>
          <a:prstGeom prst="rect">
            <a:avLst/>
          </a:prstGeom>
          <a:noFill/>
        </p:spPr>
        <p:txBody>
          <a:bodyPr wrap="square" rtlCol="0">
            <a:spAutoFit/>
          </a:bodyPr>
          <a:lstStyle/>
          <a:p>
            <a:pPr algn="ctr"/>
            <a:r>
              <a:rPr lang="en-GB" dirty="0"/>
              <a:t>(This exercise could probably be skipped)</a:t>
            </a:r>
          </a:p>
        </p:txBody>
      </p:sp>
    </p:spTree>
    <p:extLst>
      <p:ext uri="{BB962C8B-B14F-4D97-AF65-F5344CB8AC3E}">
        <p14:creationId xmlns:p14="http://schemas.microsoft.com/office/powerpoint/2010/main" val="355850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1642" y="615686"/>
            <a:ext cx="9143782" cy="100046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latin typeface="+mj-lt"/>
                </a:rPr>
                <a:t>Name That Sampling Method!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12896" y="1916955"/>
            <a:ext cx="4752528" cy="400110"/>
          </a:xfrm>
          <a:prstGeom prst="rect">
            <a:avLst/>
          </a:prstGeom>
          <a:noFill/>
        </p:spPr>
        <p:txBody>
          <a:bodyPr wrap="square" rtlCol="0">
            <a:spAutoFit/>
          </a:bodyPr>
          <a:lstStyle/>
          <a:p>
            <a:r>
              <a:rPr lang="en-GB" sz="2000" b="1" dirty="0"/>
              <a:t>Suggest a suitable sampling method.</a:t>
            </a:r>
          </a:p>
        </p:txBody>
      </p:sp>
      <p:sp>
        <p:nvSpPr>
          <p:cNvPr id="6" name="TextBox 5"/>
          <p:cNvSpPr txBox="1"/>
          <p:nvPr/>
        </p:nvSpPr>
        <p:spPr>
          <a:xfrm>
            <a:off x="312896" y="2789654"/>
            <a:ext cx="3672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test lightbulbs produced by a factory in a daily batch.” </a:t>
            </a:r>
          </a:p>
          <a:p>
            <a:endParaRPr lang="en-GB" dirty="0"/>
          </a:p>
        </p:txBody>
      </p:sp>
      <p:grpSp>
        <p:nvGrpSpPr>
          <p:cNvPr id="12" name="Group 11"/>
          <p:cNvGrpSpPr/>
          <p:nvPr/>
        </p:nvGrpSpPr>
        <p:grpSpPr>
          <a:xfrm>
            <a:off x="1422744" y="760763"/>
            <a:ext cx="6614793" cy="637527"/>
            <a:chOff x="765519" y="1351313"/>
            <a:chExt cx="7626321" cy="864096"/>
          </a:xfrm>
        </p:grpSpPr>
        <p:sp>
          <p:nvSpPr>
            <p:cNvPr id="7" name="Rectangle 6"/>
            <p:cNvSpPr/>
            <p:nvPr/>
          </p:nvSpPr>
          <p:spPr>
            <a:xfrm>
              <a:off x="765519"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Simple Random Sampling</a:t>
              </a:r>
            </a:p>
          </p:txBody>
        </p:sp>
        <p:sp>
          <p:nvSpPr>
            <p:cNvPr id="8" name="Rectangle 7"/>
            <p:cNvSpPr/>
            <p:nvPr/>
          </p:nvSpPr>
          <p:spPr>
            <a:xfrm>
              <a:off x="2290217" y="1351313"/>
              <a:ext cx="1533077"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Systematic Sampling</a:t>
              </a:r>
            </a:p>
          </p:txBody>
        </p:sp>
        <p:sp>
          <p:nvSpPr>
            <p:cNvPr id="9" name="Rectangle 8"/>
            <p:cNvSpPr/>
            <p:nvPr/>
          </p:nvSpPr>
          <p:spPr>
            <a:xfrm>
              <a:off x="3814915" y="1351313"/>
              <a:ext cx="1530303"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Stratified Sampling</a:t>
              </a:r>
            </a:p>
          </p:txBody>
        </p:sp>
        <p:sp>
          <p:nvSpPr>
            <p:cNvPr id="10" name="Rectangle 9"/>
            <p:cNvSpPr/>
            <p:nvPr/>
          </p:nvSpPr>
          <p:spPr>
            <a:xfrm>
              <a:off x="5345218"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Quota</a:t>
              </a:r>
            </a:p>
            <a:p>
              <a:pPr algn="ctr"/>
              <a:r>
                <a:rPr lang="en-GB" sz="1200" dirty="0"/>
                <a:t>Sampling</a:t>
              </a:r>
            </a:p>
          </p:txBody>
        </p:sp>
        <p:sp>
          <p:nvSpPr>
            <p:cNvPr id="11" name="Rectangle 10"/>
            <p:cNvSpPr/>
            <p:nvPr/>
          </p:nvSpPr>
          <p:spPr>
            <a:xfrm>
              <a:off x="6867142"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Opportunity</a:t>
              </a:r>
            </a:p>
            <a:p>
              <a:pPr algn="ctr"/>
              <a:r>
                <a:rPr lang="en-GB" sz="1200" dirty="0"/>
                <a:t>Sampling</a:t>
              </a:r>
            </a:p>
          </p:txBody>
        </p:sp>
      </p:grpSp>
      <p:sp>
        <p:nvSpPr>
          <p:cNvPr id="13" name="TextBox 12"/>
          <p:cNvSpPr txBox="1"/>
          <p:nvPr/>
        </p:nvSpPr>
        <p:spPr>
          <a:xfrm>
            <a:off x="4168188" y="2718043"/>
            <a:ext cx="4752901" cy="1077218"/>
          </a:xfrm>
          <a:prstGeom prst="rect">
            <a:avLst/>
          </a:prstGeom>
          <a:noFill/>
        </p:spPr>
        <p:txBody>
          <a:bodyPr wrap="square" rtlCol="0">
            <a:spAutoFit/>
          </a:bodyPr>
          <a:lstStyle/>
          <a:p>
            <a:r>
              <a:rPr lang="en-GB" sz="1600" dirty="0"/>
              <a:t>Probably </a:t>
            </a:r>
            <a:r>
              <a:rPr lang="en-GB" sz="1600" b="1" dirty="0"/>
              <a:t>systematic sampling</a:t>
            </a:r>
            <a:r>
              <a:rPr lang="en-GB" sz="1600" dirty="0"/>
              <a:t>, as the method of choosing items is simpler than simple random sampling (where it would be time-consuming to find specifically chosen random light bulbs). Sampling frame is known.</a:t>
            </a:r>
          </a:p>
        </p:txBody>
      </p:sp>
      <p:sp>
        <p:nvSpPr>
          <p:cNvPr id="14" name="TextBox 13"/>
          <p:cNvSpPr txBox="1"/>
          <p:nvPr/>
        </p:nvSpPr>
        <p:spPr>
          <a:xfrm>
            <a:off x="325100" y="4013790"/>
            <a:ext cx="3672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survey consumer opinion on your new drink </a:t>
            </a:r>
            <a:r>
              <a:rPr lang="en-GB" i="1" dirty="0" err="1"/>
              <a:t>FizzGuzz</a:t>
            </a:r>
            <a:r>
              <a:rPr lang="en-GB" dirty="0"/>
              <a:t> released in the UK.” </a:t>
            </a:r>
          </a:p>
        </p:txBody>
      </p:sp>
      <p:sp>
        <p:nvSpPr>
          <p:cNvPr id="15" name="TextBox 14"/>
          <p:cNvSpPr txBox="1"/>
          <p:nvPr/>
        </p:nvSpPr>
        <p:spPr>
          <a:xfrm>
            <a:off x="4187238" y="3955955"/>
            <a:ext cx="4383335" cy="830997"/>
          </a:xfrm>
          <a:prstGeom prst="rect">
            <a:avLst/>
          </a:prstGeom>
          <a:noFill/>
        </p:spPr>
        <p:txBody>
          <a:bodyPr wrap="square" rtlCol="0">
            <a:spAutoFit/>
          </a:bodyPr>
          <a:lstStyle/>
          <a:p>
            <a:r>
              <a:rPr lang="en-GB" sz="1600" b="1" dirty="0"/>
              <a:t>Quota sampling </a:t>
            </a:r>
            <a:r>
              <a:rPr lang="en-GB" sz="1600" dirty="0"/>
              <a:t>or </a:t>
            </a:r>
            <a:r>
              <a:rPr lang="en-GB" sz="1600" b="1" dirty="0"/>
              <a:t>opportunity sampling</a:t>
            </a:r>
            <a:r>
              <a:rPr lang="en-GB" sz="1600" dirty="0"/>
              <a:t>. We’d realistically not have access to the sampling frame (i.e. a list of all UK residents).   </a:t>
            </a:r>
          </a:p>
        </p:txBody>
      </p:sp>
      <p:sp>
        <p:nvSpPr>
          <p:cNvPr id="16" name="TextBox 15"/>
          <p:cNvSpPr txBox="1"/>
          <p:nvPr/>
        </p:nvSpPr>
        <p:spPr>
          <a:xfrm>
            <a:off x="325100" y="5165918"/>
            <a:ext cx="36724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determine students’ favourite TV programmes in your school, that is fairly representative of each year group.” </a:t>
            </a:r>
          </a:p>
        </p:txBody>
      </p:sp>
      <p:sp>
        <p:nvSpPr>
          <p:cNvPr id="17" name="TextBox 16"/>
          <p:cNvSpPr txBox="1"/>
          <p:nvPr/>
        </p:nvSpPr>
        <p:spPr>
          <a:xfrm>
            <a:off x="4157125" y="5138980"/>
            <a:ext cx="4383335" cy="1077218"/>
          </a:xfrm>
          <a:prstGeom prst="rect">
            <a:avLst/>
          </a:prstGeom>
          <a:noFill/>
        </p:spPr>
        <p:txBody>
          <a:bodyPr wrap="square" rtlCol="0">
            <a:spAutoFit/>
          </a:bodyPr>
          <a:lstStyle/>
          <a:p>
            <a:r>
              <a:rPr lang="en-GB" sz="1600" b="1" dirty="0"/>
              <a:t>Stratified sampling</a:t>
            </a:r>
            <a:r>
              <a:rPr lang="en-GB" sz="1600" dirty="0"/>
              <a:t>. We (probably) have access to the sampling frame (i.e. a list of all students). Stratified sampling ensures that each stratum (year group) is proportionately represented.</a:t>
            </a:r>
          </a:p>
        </p:txBody>
      </p:sp>
      <p:sp>
        <p:nvSpPr>
          <p:cNvPr id="18" name="Rectangle 17"/>
          <p:cNvSpPr/>
          <p:nvPr/>
        </p:nvSpPr>
        <p:spPr>
          <a:xfrm>
            <a:off x="4008579" y="2786373"/>
            <a:ext cx="4912510" cy="926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4008579" y="4013791"/>
            <a:ext cx="4912510" cy="933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994937" y="5155649"/>
            <a:ext cx="4912510" cy="1210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53494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Large Data Set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776864" cy="1754326"/>
          </a:xfrm>
          <a:prstGeom prst="rect">
            <a:avLst/>
          </a:prstGeom>
          <a:noFill/>
        </p:spPr>
        <p:txBody>
          <a:bodyPr wrap="square" rtlCol="0">
            <a:spAutoFit/>
          </a:bodyPr>
          <a:lstStyle/>
          <a:p>
            <a:r>
              <a:rPr lang="en-GB" dirty="0"/>
              <a:t>All A Level exam boards are obligated to provide a ‘large data set’. Data in exam questions will often be from this set, and you are encouraged to explore this data (which is publicly available) in Microsoft Excel.</a:t>
            </a:r>
          </a:p>
          <a:p>
            <a:endParaRPr lang="en-GB" dirty="0"/>
          </a:p>
          <a:p>
            <a:r>
              <a:rPr lang="en-GB" b="1" dirty="0"/>
              <a:t>It is important to note that you are expected to be familiar with this data set before you go into your exam, including some basic geographic knowledge!</a:t>
            </a:r>
          </a:p>
        </p:txBody>
      </p:sp>
      <p:pic>
        <p:nvPicPr>
          <p:cNvPr id="6" name="Picture 5"/>
          <p:cNvPicPr>
            <a:picLocks noChangeAspect="1"/>
          </p:cNvPicPr>
          <p:nvPr/>
        </p:nvPicPr>
        <p:blipFill>
          <a:blip r:embed="rId2"/>
          <a:stretch>
            <a:fillRect/>
          </a:stretch>
        </p:blipFill>
        <p:spPr>
          <a:xfrm>
            <a:off x="467544" y="2686351"/>
            <a:ext cx="6208127" cy="3689049"/>
          </a:xfrm>
          <a:prstGeom prst="rect">
            <a:avLst/>
          </a:prstGeom>
        </p:spPr>
      </p:pic>
      <p:sp>
        <p:nvSpPr>
          <p:cNvPr id="7" name="TextBox 6"/>
          <p:cNvSpPr txBox="1"/>
          <p:nvPr/>
        </p:nvSpPr>
        <p:spPr>
          <a:xfrm>
            <a:off x="6489550" y="3008759"/>
            <a:ext cx="2330599"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Edexcel’s data set concerns </a:t>
            </a:r>
            <a:r>
              <a:rPr lang="en-GB" b="1" dirty="0"/>
              <a:t>weather data from a number of weather stations</a:t>
            </a:r>
            <a:r>
              <a:rPr lang="en-GB" dirty="0"/>
              <a:t>.</a:t>
            </a:r>
          </a:p>
          <a:p>
            <a:r>
              <a:rPr lang="en-GB" dirty="0"/>
              <a:t>Let’s explore what you might be expected to know…</a:t>
            </a:r>
          </a:p>
        </p:txBody>
      </p:sp>
      <p:sp>
        <p:nvSpPr>
          <p:cNvPr id="8" name="Rectangle 7"/>
          <p:cNvSpPr/>
          <p:nvPr/>
        </p:nvSpPr>
        <p:spPr>
          <a:xfrm>
            <a:off x="1081212" y="6361837"/>
            <a:ext cx="8136904" cy="430887"/>
          </a:xfrm>
          <a:prstGeom prst="rect">
            <a:avLst/>
          </a:prstGeom>
        </p:spPr>
        <p:txBody>
          <a:bodyPr wrap="square">
            <a:spAutoFit/>
          </a:bodyPr>
          <a:lstStyle/>
          <a:p>
            <a:r>
              <a:rPr lang="en-GB" sz="1100" dirty="0">
                <a:hlinkClick r:id="rId3"/>
              </a:rPr>
              <a:t>https://qualifications.pearson.com/content/dam/pdf/A%20Level/Mathematics/2017/specification-and-sample-assesment/Pearson%20Edexcel%20GCE%20AS%20and%20AL%20Mathematics%20data%20set%20-%20Issue%201%20(1).xls</a:t>
            </a:r>
            <a:r>
              <a:rPr lang="en-GB" sz="1100" dirty="0"/>
              <a:t> </a:t>
            </a:r>
          </a:p>
        </p:txBody>
      </p:sp>
    </p:spTree>
    <p:extLst>
      <p:ext uri="{BB962C8B-B14F-4D97-AF65-F5344CB8AC3E}">
        <p14:creationId xmlns:p14="http://schemas.microsoft.com/office/powerpoint/2010/main" val="306337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What You Need To Be Familiar With…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68536" y="1186871"/>
            <a:ext cx="2761619" cy="3322249"/>
          </a:xfrm>
          <a:prstGeom prst="rect">
            <a:avLst/>
          </a:prstGeom>
        </p:spPr>
      </p:pic>
      <p:pic>
        <p:nvPicPr>
          <p:cNvPr id="6" name="Picture 5"/>
          <p:cNvPicPr>
            <a:picLocks noChangeAspect="1"/>
          </p:cNvPicPr>
          <p:nvPr/>
        </p:nvPicPr>
        <p:blipFill>
          <a:blip r:embed="rId3"/>
          <a:stretch>
            <a:fillRect/>
          </a:stretch>
        </p:blipFill>
        <p:spPr>
          <a:xfrm>
            <a:off x="3347864" y="1535454"/>
            <a:ext cx="5696719" cy="2905239"/>
          </a:xfrm>
          <a:prstGeom prst="rect">
            <a:avLst/>
          </a:prstGeom>
        </p:spPr>
      </p:pic>
      <p:cxnSp>
        <p:nvCxnSpPr>
          <p:cNvPr id="8" name="Straight Connector 7"/>
          <p:cNvCxnSpPr/>
          <p:nvPr/>
        </p:nvCxnSpPr>
        <p:spPr>
          <a:xfrm>
            <a:off x="3161318" y="1353820"/>
            <a:ext cx="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068" y="4847301"/>
            <a:ext cx="64807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know the names and rough locations of the 5 UK weather stations, as well as the 3 international weather stations.</a:t>
            </a:r>
          </a:p>
        </p:txBody>
      </p:sp>
      <p:sp>
        <p:nvSpPr>
          <p:cNvPr id="10" name="Rectangle 9"/>
          <p:cNvSpPr/>
          <p:nvPr/>
        </p:nvSpPr>
        <p:spPr>
          <a:xfrm>
            <a:off x="755576" y="4851075"/>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1</a:t>
            </a:r>
            <a:endParaRPr lang="en-GB" b="1" dirty="0">
              <a:solidFill>
                <a:schemeClr val="tx1"/>
              </a:solidFill>
            </a:endParaRPr>
          </a:p>
        </p:txBody>
      </p:sp>
      <p:sp>
        <p:nvSpPr>
          <p:cNvPr id="11" name="TextBox 10"/>
          <p:cNvSpPr txBox="1"/>
          <p:nvPr/>
        </p:nvSpPr>
        <p:spPr>
          <a:xfrm>
            <a:off x="676052" y="5686772"/>
            <a:ext cx="2893020" cy="923330"/>
          </a:xfrm>
          <a:prstGeom prst="rect">
            <a:avLst/>
          </a:prstGeom>
          <a:noFill/>
        </p:spPr>
        <p:txBody>
          <a:bodyPr wrap="square" rtlCol="0">
            <a:spAutoFit/>
          </a:bodyPr>
          <a:lstStyle/>
          <a:p>
            <a:r>
              <a:rPr lang="en-GB" b="1" dirty="0"/>
              <a:t>The data was recorded for:</a:t>
            </a:r>
          </a:p>
          <a:p>
            <a:pPr marL="285750" indent="-285750">
              <a:buFont typeface="Arial" panose="020B0604020202020204" pitchFamily="34" charset="0"/>
              <a:buChar char="•"/>
            </a:pPr>
            <a:r>
              <a:rPr lang="en-GB" dirty="0"/>
              <a:t>May-Oct 1987</a:t>
            </a:r>
          </a:p>
          <a:p>
            <a:pPr marL="285750" indent="-285750">
              <a:buFont typeface="Arial" panose="020B0604020202020204" pitchFamily="34" charset="0"/>
              <a:buChar char="•"/>
            </a:pPr>
            <a:r>
              <a:rPr lang="en-GB" dirty="0"/>
              <a:t>May-Oct 2015</a:t>
            </a:r>
          </a:p>
        </p:txBody>
      </p:sp>
      <p:cxnSp>
        <p:nvCxnSpPr>
          <p:cNvPr id="13" name="Straight Connector 12"/>
          <p:cNvCxnSpPr/>
          <p:nvPr/>
        </p:nvCxnSpPr>
        <p:spPr>
          <a:xfrm>
            <a:off x="3556372" y="3119884"/>
            <a:ext cx="53954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87394" y="2613711"/>
            <a:ext cx="1332882" cy="523220"/>
          </a:xfrm>
          <a:prstGeom prst="rect">
            <a:avLst/>
          </a:prstGeom>
          <a:noFill/>
        </p:spPr>
        <p:txBody>
          <a:bodyPr wrap="square" rtlCol="0">
            <a:spAutoFit/>
          </a:bodyPr>
          <a:lstStyle/>
          <a:p>
            <a:pPr algn="r"/>
            <a:r>
              <a:rPr lang="en-GB" sz="1400" b="1" dirty="0"/>
              <a:t>Northern Hemisphere</a:t>
            </a:r>
          </a:p>
        </p:txBody>
      </p:sp>
      <p:sp>
        <p:nvSpPr>
          <p:cNvPr id="15" name="TextBox 14"/>
          <p:cNvSpPr txBox="1"/>
          <p:nvPr/>
        </p:nvSpPr>
        <p:spPr>
          <a:xfrm>
            <a:off x="7740352" y="3127863"/>
            <a:ext cx="1260874" cy="523220"/>
          </a:xfrm>
          <a:prstGeom prst="rect">
            <a:avLst/>
          </a:prstGeom>
          <a:noFill/>
        </p:spPr>
        <p:txBody>
          <a:bodyPr wrap="square" rtlCol="0">
            <a:spAutoFit/>
          </a:bodyPr>
          <a:lstStyle/>
          <a:p>
            <a:pPr algn="r"/>
            <a:r>
              <a:rPr lang="en-GB" sz="1400" b="1" dirty="0"/>
              <a:t>Southern Hemisphere</a:t>
            </a:r>
          </a:p>
        </p:txBody>
      </p:sp>
    </p:spTree>
    <p:extLst>
      <p:ext uri="{BB962C8B-B14F-4D97-AF65-F5344CB8AC3E}">
        <p14:creationId xmlns:p14="http://schemas.microsoft.com/office/powerpoint/2010/main" val="410637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7926"/>
            <a:ext cx="9144000" cy="3203677"/>
          </a:xfrm>
          <a:prstGeom prst="rect">
            <a:avLst/>
          </a:prstGeom>
        </p:spPr>
      </p:pic>
      <p:sp>
        <p:nvSpPr>
          <p:cNvPr id="3" name="Rectangle 2"/>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p:cNvSpPr txBox="1"/>
              <p:nvPr/>
            </p:nvSpPr>
            <p:spPr>
              <a:xfrm>
                <a:off x="42927" y="5160328"/>
                <a:ext cx="1544573" cy="76944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temperature </a:t>
                </a:r>
              </a:p>
              <a:p>
                <a:r>
                  <a:rPr lang="en-GB" sz="1100" dirty="0"/>
                  <a:t>(in </a:t>
                </a:r>
                <a14:m>
                  <m:oMath xmlns:m="http://schemas.openxmlformats.org/officeDocument/2006/math">
                    <m:r>
                      <a:rPr lang="en-GB" sz="1100" b="0" i="1" smtClean="0">
                        <a:latin typeface="Cambria Math" panose="02040503050406030204" pitchFamily="18" charset="0"/>
                      </a:rPr>
                      <m:t>°</m:t>
                    </m:r>
                    <m:r>
                      <a:rPr lang="en-GB" sz="1100" b="0" i="1" smtClean="0">
                        <a:latin typeface="Cambria Math" panose="02040503050406030204" pitchFamily="18" charset="0"/>
                      </a:rPr>
                      <m:t>𝐶</m:t>
                    </m:r>
                  </m:oMath>
                </a14:m>
                <a:r>
                  <a:rPr lang="en-GB" sz="11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2927" y="5160328"/>
                <a:ext cx="1544573" cy="769441"/>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flipV="1">
            <a:off x="863600" y="4714654"/>
            <a:ext cx="147970" cy="441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53743" y="1226240"/>
            <a:ext cx="1502639"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Total rainfall </a:t>
            </a:r>
          </a:p>
          <a:p>
            <a:r>
              <a:rPr lang="en-GB" sz="1100" dirty="0"/>
              <a:t>(in mm)</a:t>
            </a:r>
          </a:p>
        </p:txBody>
      </p:sp>
      <p:cxnSp>
        <p:nvCxnSpPr>
          <p:cNvPr id="12" name="Straight Arrow Connector 11"/>
          <p:cNvCxnSpPr/>
          <p:nvPr/>
        </p:nvCxnSpPr>
        <p:spPr>
          <a:xfrm>
            <a:off x="1410155" y="2216604"/>
            <a:ext cx="361495" cy="81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723063" y="5838849"/>
                <a:ext cx="1737872" cy="600485"/>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Total sunshine</a:t>
                </a:r>
              </a:p>
              <a:p>
                <a:r>
                  <a:rPr lang="en-GB" sz="1200" dirty="0"/>
                  <a:t>(nearest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10</m:t>
                        </m:r>
                      </m:den>
                    </m:f>
                  </m:oMath>
                </a14:m>
                <a:r>
                  <a:rPr lang="en-GB" sz="1200" dirty="0"/>
                  <a:t> of an hour)</a:t>
                </a:r>
              </a:p>
            </p:txBody>
          </p:sp>
        </mc:Choice>
        <mc:Fallback xmlns="">
          <p:sp>
            <p:nvSpPr>
              <p:cNvPr id="14" name="TextBox 13"/>
              <p:cNvSpPr txBox="1">
                <a:spLocks noRot="1" noChangeAspect="1" noMove="1" noResize="1" noEditPoints="1" noAdjustHandles="1" noChangeArrowheads="1" noChangeShapeType="1" noTextEdit="1"/>
              </p:cNvSpPr>
              <p:nvPr/>
            </p:nvSpPr>
            <p:spPr>
              <a:xfrm>
                <a:off x="1723063" y="5838849"/>
                <a:ext cx="1737872" cy="600485"/>
              </a:xfrm>
              <a:prstGeom prst="rect">
                <a:avLst/>
              </a:prstGeom>
              <a:blipFill>
                <a:blip r:embed="rId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8" name="TextBox 17"/>
          <p:cNvSpPr txBox="1"/>
          <p:nvPr/>
        </p:nvSpPr>
        <p:spPr>
          <a:xfrm>
            <a:off x="334440" y="1765365"/>
            <a:ext cx="1521941"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err="1"/>
              <a:t>tr</a:t>
            </a:r>
            <a:r>
              <a:rPr lang="en-GB" sz="1200" dirty="0"/>
              <a:t>/trace means less than 0.05mm</a:t>
            </a:r>
          </a:p>
        </p:txBody>
      </p:sp>
      <p:sp>
        <p:nvSpPr>
          <p:cNvPr id="21" name="TextBox 20"/>
          <p:cNvSpPr txBox="1"/>
          <p:nvPr/>
        </p:nvSpPr>
        <p:spPr>
          <a:xfrm>
            <a:off x="2217969" y="1183448"/>
            <a:ext cx="3949888" cy="33855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Windspeed</a:t>
            </a:r>
          </a:p>
        </p:txBody>
      </p:sp>
      <p:cxnSp>
        <p:nvCxnSpPr>
          <p:cNvPr id="22" name="Straight Arrow Connector 21"/>
          <p:cNvCxnSpPr/>
          <p:nvPr/>
        </p:nvCxnSpPr>
        <p:spPr>
          <a:xfrm flipV="1">
            <a:off x="2051720" y="5199321"/>
            <a:ext cx="149220" cy="639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6597" y="162408"/>
            <a:ext cx="1150034" cy="923330"/>
          </a:xfrm>
          <a:prstGeom prst="rect">
            <a:avLst/>
          </a:prstGeom>
          <a:noFill/>
        </p:spPr>
        <p:txBody>
          <a:bodyPr wrap="square" rtlCol="0">
            <a:spAutoFit/>
          </a:bodyPr>
          <a:lstStyle/>
          <a:p>
            <a:r>
              <a:rPr lang="en-GB" dirty="0"/>
              <a:t>All the following are daily…</a:t>
            </a:r>
          </a:p>
        </p:txBody>
      </p:sp>
      <mc:AlternateContent xmlns:mc="http://schemas.openxmlformats.org/markup-compatibility/2006" xmlns:a14="http://schemas.microsoft.com/office/drawing/2010/main">
        <mc:Choice Requires="a14">
          <p:sp>
            <p:nvSpPr>
              <p:cNvPr id="25" name="TextBox 24"/>
              <p:cNvSpPr txBox="1"/>
              <p:nvPr/>
            </p:nvSpPr>
            <p:spPr>
              <a:xfrm>
                <a:off x="2229395" y="1509755"/>
                <a:ext cx="194575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kn/knot is “nautical mile per hour”.    </a:t>
                </a:r>
                <a14:m>
                  <m:oMath xmlns:m="http://schemas.openxmlformats.org/officeDocument/2006/math">
                    <m:r>
                      <a:rPr lang="en-GB" sz="1200" b="0" i="1" smtClean="0">
                        <a:latin typeface="Cambria Math" panose="02040503050406030204" pitchFamily="18" charset="0"/>
                      </a:rPr>
                      <m:t>1</m:t>
                    </m:r>
                    <m:r>
                      <a:rPr lang="en-GB" sz="1200" b="0" i="1" smtClean="0">
                        <a:latin typeface="Cambria Math" panose="02040503050406030204" pitchFamily="18" charset="0"/>
                      </a:rPr>
                      <m:t>𝑘𝑛</m:t>
                    </m:r>
                    <m:r>
                      <a:rPr lang="en-GB" sz="1200" b="0" i="1" smtClean="0">
                        <a:latin typeface="Cambria Math" panose="02040503050406030204" pitchFamily="18" charset="0"/>
                      </a:rPr>
                      <m:t>=1.15 </m:t>
                    </m:r>
                    <m:r>
                      <a:rPr lang="en-GB" sz="1200" b="0" i="1" smtClean="0">
                        <a:latin typeface="Cambria Math" panose="02040503050406030204" pitchFamily="18" charset="0"/>
                      </a:rPr>
                      <m:t>𝑚𝑝h</m:t>
                    </m:r>
                  </m:oMath>
                </a14:m>
                <a:endParaRPr lang="en-GB" sz="1200" dirty="0"/>
              </a:p>
              <a:p>
                <a:r>
                  <a:rPr lang="en-GB" sz="1200" dirty="0"/>
                  <a:t>Windspeed also given on </a:t>
                </a:r>
                <a:r>
                  <a:rPr lang="en-GB" sz="1200" b="1" dirty="0"/>
                  <a:t>Beaufort Scale</a:t>
                </a:r>
                <a:r>
                  <a:rPr lang="en-GB" sz="12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2229395" y="1509755"/>
                <a:ext cx="1945758" cy="830997"/>
              </a:xfrm>
              <a:prstGeom prst="rect">
                <a:avLst/>
              </a:prstGeom>
              <a:blipFill>
                <a:blip r:embed="rId5"/>
                <a:stretch>
                  <a:fillRect r="-619" b="-3571"/>
                </a:stretch>
              </a:blipFill>
            </p:spPr>
            <p:txBody>
              <a:bodyPr/>
              <a:lstStyle/>
              <a:p>
                <a:r>
                  <a:rPr lang="en-GB">
                    <a:noFill/>
                  </a:rPr>
                  <a:t> </a:t>
                </a:r>
              </a:p>
            </p:txBody>
          </p:sp>
        </mc:Fallback>
      </mc:AlternateContent>
      <p:cxnSp>
        <p:nvCxnSpPr>
          <p:cNvPr id="26" name="Straight Arrow Connector 25"/>
          <p:cNvCxnSpPr/>
          <p:nvPr/>
        </p:nvCxnSpPr>
        <p:spPr>
          <a:xfrm flipH="1">
            <a:off x="2905126" y="2349500"/>
            <a:ext cx="415924" cy="546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3400427" y="2349500"/>
            <a:ext cx="44448" cy="612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660478" y="5648690"/>
            <a:ext cx="1622722" cy="1077218"/>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Maximum Gust </a:t>
            </a:r>
            <a:r>
              <a:rPr lang="en-GB" sz="1600" dirty="0"/>
              <a:t>(in kn) is highest instantaneous wind speed.</a:t>
            </a:r>
          </a:p>
        </p:txBody>
      </p:sp>
      <p:cxnSp>
        <p:nvCxnSpPr>
          <p:cNvPr id="36" name="Straight Arrow Connector 35"/>
          <p:cNvCxnSpPr/>
          <p:nvPr/>
        </p:nvCxnSpPr>
        <p:spPr>
          <a:xfrm flipV="1">
            <a:off x="4067944" y="5219700"/>
            <a:ext cx="8756" cy="428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4222099" y="1509755"/>
                <a:ext cx="194575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0 = Calm </a:t>
                </a:r>
                <a:r>
                  <a:rPr lang="en-GB" sz="1200" dirty="0"/>
                  <a:t>	</a:t>
                </a:r>
                <a14:m>
                  <m:oMath xmlns:m="http://schemas.openxmlformats.org/officeDocument/2006/math">
                    <m:r>
                      <a:rPr lang="en-GB" sz="1200" i="1">
                        <a:latin typeface="Cambria Math" panose="02040503050406030204" pitchFamily="18" charset="0"/>
                      </a:rPr>
                      <m:t>&lt;</m:t>
                    </m:r>
                    <m:r>
                      <a:rPr lang="en-GB" sz="1200" b="0" i="1" smtClean="0">
                        <a:latin typeface="Cambria Math" panose="02040503050406030204" pitchFamily="18" charset="0"/>
                      </a:rPr>
                      <m:t>1</m:t>
                    </m:r>
                    <m:r>
                      <a:rPr lang="en-GB" sz="1200" b="0" i="1" smtClean="0">
                        <a:latin typeface="Cambria Math" panose="02040503050406030204" pitchFamily="18" charset="0"/>
                      </a:rPr>
                      <m:t>𝑘𝑛</m:t>
                    </m:r>
                  </m:oMath>
                </a14:m>
                <a:endParaRPr lang="en-GB" sz="1200" dirty="0"/>
              </a:p>
              <a:p>
                <a:r>
                  <a:rPr lang="en-GB" sz="1200" b="1" dirty="0"/>
                  <a:t>1-3 = Light</a:t>
                </a:r>
                <a:r>
                  <a:rPr lang="en-GB" sz="1200" dirty="0"/>
                  <a:t>	1-10kn</a:t>
                </a:r>
              </a:p>
              <a:p>
                <a:r>
                  <a:rPr lang="en-GB" sz="1200" b="1" dirty="0"/>
                  <a:t>4 = Moderate</a:t>
                </a:r>
                <a:r>
                  <a:rPr lang="en-GB" sz="1200" dirty="0"/>
                  <a:t>	11-16kn</a:t>
                </a:r>
              </a:p>
              <a:p>
                <a:r>
                  <a:rPr lang="en-GB" sz="1200" b="1" dirty="0"/>
                  <a:t>5 = Fresh</a:t>
                </a:r>
                <a:r>
                  <a:rPr lang="en-GB" sz="1200" dirty="0"/>
                  <a:t>	17-21kn</a:t>
                </a:r>
              </a:p>
            </p:txBody>
          </p:sp>
        </mc:Choice>
        <mc:Fallback xmlns="">
          <p:sp>
            <p:nvSpPr>
              <p:cNvPr id="38" name="TextBox 37"/>
              <p:cNvSpPr txBox="1">
                <a:spLocks noRot="1" noChangeAspect="1" noMove="1" noResize="1" noEditPoints="1" noAdjustHandles="1" noChangeArrowheads="1" noChangeShapeType="1" noTextEdit="1"/>
              </p:cNvSpPr>
              <p:nvPr/>
            </p:nvSpPr>
            <p:spPr>
              <a:xfrm>
                <a:off x="4222099" y="1509755"/>
                <a:ext cx="1945758" cy="830997"/>
              </a:xfrm>
              <a:prstGeom prst="rect">
                <a:avLst/>
              </a:prstGeom>
              <a:blipFill>
                <a:blip r:embed="rId6"/>
                <a:stretch>
                  <a:fillRect b="-3571"/>
                </a:stretch>
              </a:blipFill>
            </p:spPr>
            <p:txBody>
              <a:bodyPr/>
              <a:lstStyle/>
              <a:p>
                <a:r>
                  <a:rPr lang="en-GB">
                    <a:noFill/>
                  </a:rPr>
                  <a:t> </a:t>
                </a:r>
              </a:p>
            </p:txBody>
          </p:sp>
        </mc:Fallback>
      </mc:AlternateContent>
      <p:sp>
        <p:nvSpPr>
          <p:cNvPr id="39" name="TextBox 38"/>
          <p:cNvSpPr txBox="1"/>
          <p:nvPr/>
        </p:nvSpPr>
        <p:spPr>
          <a:xfrm>
            <a:off x="5431904" y="5648690"/>
            <a:ext cx="1800200" cy="1077218"/>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Humidity</a:t>
            </a:r>
          </a:p>
          <a:p>
            <a:r>
              <a:rPr lang="en-GB" sz="1200" dirty="0"/>
              <a:t>is the % of air saturation with water vapour. 100% is the maximum % water content air can contain.</a:t>
            </a:r>
          </a:p>
        </p:txBody>
      </p:sp>
      <p:cxnSp>
        <p:nvCxnSpPr>
          <p:cNvPr id="40" name="Straight Arrow Connector 39"/>
          <p:cNvCxnSpPr/>
          <p:nvPr/>
        </p:nvCxnSpPr>
        <p:spPr>
          <a:xfrm flipH="1" flipV="1">
            <a:off x="4749800" y="5207000"/>
            <a:ext cx="1155184" cy="441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660478" y="331284"/>
            <a:ext cx="475473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be familiar with the variables involved and their respective units.</a:t>
            </a:r>
          </a:p>
        </p:txBody>
      </p:sp>
      <p:sp>
        <p:nvSpPr>
          <p:cNvPr id="43" name="Rectangle 42"/>
          <p:cNvSpPr/>
          <p:nvPr/>
        </p:nvSpPr>
        <p:spPr>
          <a:xfrm>
            <a:off x="3070037" y="331283"/>
            <a:ext cx="575492" cy="646331"/>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2</a:t>
            </a:r>
            <a:endParaRPr lang="en-GB" b="1" dirty="0">
              <a:solidFill>
                <a:schemeClr val="tx1"/>
              </a:solidFill>
            </a:endParaRPr>
          </a:p>
        </p:txBody>
      </p:sp>
      <mc:AlternateContent xmlns:mc="http://schemas.openxmlformats.org/markup-compatibility/2006" xmlns:a14="http://schemas.microsoft.com/office/drawing/2010/main">
        <mc:Choice Requires="a14">
          <p:sp>
            <p:nvSpPr>
              <p:cNvPr id="45" name="TextBox 44"/>
              <p:cNvSpPr txBox="1"/>
              <p:nvPr/>
            </p:nvSpPr>
            <p:spPr>
              <a:xfrm>
                <a:off x="7343800" y="5707033"/>
                <a:ext cx="1800200" cy="96994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Cloud Cover</a:t>
                </a:r>
              </a:p>
              <a:p>
                <a:r>
                  <a:rPr lang="en-GB" sz="1200" dirty="0" err="1"/>
                  <a:t>Oktas</a:t>
                </a:r>
                <a:r>
                  <a:rPr lang="en-GB" sz="1200" dirty="0"/>
                  <a:t> means the number of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8</m:t>
                        </m:r>
                      </m:den>
                    </m:f>
                  </m:oMath>
                </a14:m>
                <a:r>
                  <a:rPr lang="en-GB" sz="1200" dirty="0" err="1"/>
                  <a:t>ths</a:t>
                </a:r>
                <a:r>
                  <a:rPr lang="en-GB" sz="1200" dirty="0"/>
                  <a:t> of the sky covered.</a:t>
                </a:r>
              </a:p>
            </p:txBody>
          </p:sp>
        </mc:Choice>
        <mc:Fallback xmlns="">
          <p:sp>
            <p:nvSpPr>
              <p:cNvPr id="45" name="TextBox 44"/>
              <p:cNvSpPr txBox="1">
                <a:spLocks noRot="1" noChangeAspect="1" noMove="1" noResize="1" noEditPoints="1" noAdjustHandles="1" noChangeArrowheads="1" noChangeShapeType="1" noTextEdit="1"/>
              </p:cNvSpPr>
              <p:nvPr/>
            </p:nvSpPr>
            <p:spPr>
              <a:xfrm>
                <a:off x="7343800" y="5707033"/>
                <a:ext cx="1800200" cy="969946"/>
              </a:xfrm>
              <a:prstGeom prst="rect">
                <a:avLst/>
              </a:prstGeom>
              <a:blipFill>
                <a:blip r:embed="rId7"/>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6" name="Straight Arrow Connector 45"/>
          <p:cNvCxnSpPr/>
          <p:nvPr/>
        </p:nvCxnSpPr>
        <p:spPr>
          <a:xfrm flipH="1" flipV="1">
            <a:off x="5433237" y="3678865"/>
            <a:ext cx="2300031" cy="2028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6483804" y="1247188"/>
            <a:ext cx="1800200" cy="89255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Visibility</a:t>
            </a:r>
          </a:p>
          <a:p>
            <a:r>
              <a:rPr lang="en-GB" sz="1200" dirty="0"/>
              <a:t>How far (in metres) can be seen into the horizon during daylight hours.</a:t>
            </a:r>
          </a:p>
        </p:txBody>
      </p:sp>
      <p:cxnSp>
        <p:nvCxnSpPr>
          <p:cNvPr id="52" name="Straight Arrow Connector 51"/>
          <p:cNvCxnSpPr/>
          <p:nvPr/>
        </p:nvCxnSpPr>
        <p:spPr>
          <a:xfrm flipH="1">
            <a:off x="5915025" y="2152650"/>
            <a:ext cx="1371600" cy="866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7648574" y="2305408"/>
            <a:ext cx="1476945" cy="33855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Wind Direction</a:t>
            </a:r>
          </a:p>
        </p:txBody>
      </p:sp>
      <p:cxnSp>
        <p:nvCxnSpPr>
          <p:cNvPr id="56" name="Straight Arrow Connector 55"/>
          <p:cNvCxnSpPr/>
          <p:nvPr/>
        </p:nvCxnSpPr>
        <p:spPr>
          <a:xfrm>
            <a:off x="8334374" y="2657306"/>
            <a:ext cx="457201" cy="409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8186607" y="2657306"/>
            <a:ext cx="176343" cy="438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7772400" y="2643962"/>
            <a:ext cx="304239" cy="451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7277100" y="2643962"/>
            <a:ext cx="702405" cy="442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7589520" y="4396127"/>
            <a:ext cx="1522556"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Pressure</a:t>
            </a:r>
          </a:p>
          <a:p>
            <a:r>
              <a:rPr lang="en-GB" sz="1200" dirty="0"/>
              <a:t>In hectopascals (</a:t>
            </a:r>
            <a:r>
              <a:rPr lang="en-GB" sz="1200" dirty="0" err="1"/>
              <a:t>hPa</a:t>
            </a:r>
            <a:r>
              <a:rPr lang="en-GB" sz="1200" dirty="0"/>
              <a:t>)</a:t>
            </a:r>
          </a:p>
        </p:txBody>
      </p:sp>
      <p:cxnSp>
        <p:nvCxnSpPr>
          <p:cNvPr id="65" name="Straight Arrow Connector 64"/>
          <p:cNvCxnSpPr>
            <a:stCxn id="64" idx="1"/>
          </p:cNvCxnSpPr>
          <p:nvPr/>
        </p:nvCxnSpPr>
        <p:spPr>
          <a:xfrm flipH="1" flipV="1">
            <a:off x="6686551" y="4210050"/>
            <a:ext cx="902969" cy="44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42927" y="5931329"/>
            <a:ext cx="153143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Textbook claims this is </a:t>
            </a:r>
            <a:r>
              <a:rPr lang="en-GB" sz="1200" b="1" u="sng" dirty="0"/>
              <a:t>max</a:t>
            </a:r>
            <a:r>
              <a:rPr lang="en-GB" sz="1200" dirty="0"/>
              <a:t> temp for UK, but it is </a:t>
            </a:r>
            <a:r>
              <a:rPr lang="en-GB" sz="1200" b="1" u="sng" dirty="0"/>
              <a:t>mean</a:t>
            </a:r>
            <a:r>
              <a:rPr lang="en-GB" sz="1200" dirty="0"/>
              <a:t> temp for all locations.</a:t>
            </a:r>
          </a:p>
        </p:txBody>
      </p:sp>
    </p:spTree>
    <p:extLst>
      <p:ext uri="{BB962C8B-B14F-4D97-AF65-F5344CB8AC3E}">
        <p14:creationId xmlns:p14="http://schemas.microsoft.com/office/powerpoint/2010/main" val="34229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0" presetClass="entr" presetSubtype="0"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8" grpId="0" animBg="1"/>
      <p:bldP spid="21" grpId="0" animBg="1"/>
      <p:bldP spid="25" grpId="0" animBg="1"/>
      <p:bldP spid="35" grpId="0" animBg="1"/>
      <p:bldP spid="38" grpId="0" animBg="1"/>
      <p:bldP spid="39" grpId="0" animBg="1"/>
      <p:bldP spid="45" grpId="0" animBg="1"/>
      <p:bldP spid="48" grpId="0" animBg="1"/>
      <p:bldP spid="55" grpId="0" animBg="1"/>
      <p:bldP spid="64"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7" idx="0"/>
          </p:cNvCxnSpPr>
          <p:nvPr/>
        </p:nvCxnSpPr>
        <p:spPr>
          <a:xfrm flipV="1">
            <a:off x="1364956" y="4229100"/>
            <a:ext cx="1581444" cy="512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p:cNvSpPr txBox="1"/>
          <p:nvPr/>
        </p:nvSpPr>
        <p:spPr>
          <a:xfrm>
            <a:off x="1043036" y="328882"/>
            <a:ext cx="475473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have a vague idea of the range of values for each location.</a:t>
            </a:r>
          </a:p>
        </p:txBody>
      </p:sp>
      <p:sp>
        <p:nvSpPr>
          <p:cNvPr id="4" name="Rectangle 3"/>
          <p:cNvSpPr/>
          <p:nvPr/>
        </p:nvSpPr>
        <p:spPr>
          <a:xfrm>
            <a:off x="467544" y="332656"/>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3</a:t>
            </a:r>
            <a:endParaRPr lang="en-GB"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49226267"/>
              </p:ext>
            </p:extLst>
          </p:nvPr>
        </p:nvGraphicFramePr>
        <p:xfrm>
          <a:off x="467544" y="1320800"/>
          <a:ext cx="3792977" cy="2763520"/>
        </p:xfrm>
        <a:graphic>
          <a:graphicData uri="http://schemas.openxmlformats.org/drawingml/2006/table">
            <a:tbl>
              <a:tblPr firstRow="1" bandRow="1">
                <a:tableStyleId>{93296810-A885-4BE3-A3E7-6D5BEEA58F35}</a:tableStyleId>
              </a:tblPr>
              <a:tblGrid>
                <a:gridCol w="1400937">
                  <a:extLst>
                    <a:ext uri="{9D8B030D-6E8A-4147-A177-3AD203B41FA5}">
                      <a16:colId xmlns:a16="http://schemas.microsoft.com/office/drawing/2014/main" val="4153101264"/>
                    </a:ext>
                  </a:extLst>
                </a:gridCol>
                <a:gridCol w="1016000">
                  <a:extLst>
                    <a:ext uri="{9D8B030D-6E8A-4147-A177-3AD203B41FA5}">
                      <a16:colId xmlns:a16="http://schemas.microsoft.com/office/drawing/2014/main" val="3055722347"/>
                    </a:ext>
                  </a:extLst>
                </a:gridCol>
                <a:gridCol w="1376040">
                  <a:extLst>
                    <a:ext uri="{9D8B030D-6E8A-4147-A177-3AD203B41FA5}">
                      <a16:colId xmlns:a16="http://schemas.microsoft.com/office/drawing/2014/main" val="2474556483"/>
                    </a:ext>
                  </a:extLst>
                </a:gridCol>
              </a:tblGrid>
              <a:tr h="370840">
                <a:tc>
                  <a:txBody>
                    <a:bodyPr/>
                    <a:lstStyle/>
                    <a:p>
                      <a:r>
                        <a:rPr lang="en-GB" dirty="0"/>
                        <a:t>UK</a:t>
                      </a:r>
                      <a:r>
                        <a:rPr lang="en-GB" baseline="0" dirty="0"/>
                        <a:t> Location</a:t>
                      </a:r>
                      <a:r>
                        <a:rPr lang="en-GB" dirty="0"/>
                        <a:t> (2015)</a:t>
                      </a:r>
                    </a:p>
                  </a:txBody>
                  <a:tcPr/>
                </a:tc>
                <a:tc>
                  <a:txBody>
                    <a:bodyPr/>
                    <a:lstStyle/>
                    <a:p>
                      <a:r>
                        <a:rPr lang="en-GB" dirty="0"/>
                        <a:t>Temp Range</a:t>
                      </a:r>
                    </a:p>
                  </a:txBody>
                  <a:tcPr/>
                </a:tc>
                <a:tc>
                  <a:txBody>
                    <a:bodyPr/>
                    <a:lstStyle/>
                    <a:p>
                      <a:r>
                        <a:rPr lang="en-GB" dirty="0"/>
                        <a:t>Wind Speed Range</a:t>
                      </a:r>
                    </a:p>
                  </a:txBody>
                  <a:tcPr/>
                </a:tc>
                <a:extLst>
                  <a:ext uri="{0D108BD9-81ED-4DB2-BD59-A6C34878D82A}">
                    <a16:rowId xmlns:a16="http://schemas.microsoft.com/office/drawing/2014/main" val="1710628556"/>
                  </a:ext>
                </a:extLst>
              </a:tr>
              <a:tr h="370840">
                <a:tc>
                  <a:txBody>
                    <a:bodyPr/>
                    <a:lstStyle/>
                    <a:p>
                      <a:r>
                        <a:rPr lang="en-GB" dirty="0"/>
                        <a:t>Camborne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10-20</a:t>
                      </a:r>
                    </a:p>
                    <a:p>
                      <a:endParaRPr lang="en-GB" dirty="0"/>
                    </a:p>
                  </a:txBody>
                  <a:tcPr/>
                </a:tc>
                <a:tc>
                  <a:txBody>
                    <a:bodyPr/>
                    <a:lstStyle/>
                    <a:p>
                      <a:r>
                        <a:rPr lang="en-GB" dirty="0"/>
                        <a:t>3-18</a:t>
                      </a:r>
                    </a:p>
                  </a:txBody>
                  <a:tcPr/>
                </a:tc>
                <a:extLst>
                  <a:ext uri="{0D108BD9-81ED-4DB2-BD59-A6C34878D82A}">
                    <a16:rowId xmlns:a16="http://schemas.microsoft.com/office/drawing/2014/main" val="3573366696"/>
                  </a:ext>
                </a:extLst>
              </a:tr>
              <a:tr h="370840">
                <a:tc>
                  <a:txBody>
                    <a:bodyPr/>
                    <a:lstStyle/>
                    <a:p>
                      <a:r>
                        <a:rPr lang="en-GB" dirty="0"/>
                        <a:t>Heathrow</a:t>
                      </a:r>
                    </a:p>
                  </a:txBody>
                  <a:tcPr/>
                </a:tc>
                <a:tc>
                  <a:txBody>
                    <a:bodyPr/>
                    <a:lstStyle/>
                    <a:p>
                      <a:r>
                        <a:rPr lang="en-GB" dirty="0"/>
                        <a:t>8-</a:t>
                      </a:r>
                      <a:r>
                        <a:rPr lang="en-GB" b="1" dirty="0"/>
                        <a:t>29</a:t>
                      </a:r>
                    </a:p>
                  </a:txBody>
                  <a:tcPr/>
                </a:tc>
                <a:tc>
                  <a:txBody>
                    <a:bodyPr/>
                    <a:lstStyle/>
                    <a:p>
                      <a:r>
                        <a:rPr lang="en-GB" dirty="0"/>
                        <a:t>3-19</a:t>
                      </a:r>
                    </a:p>
                  </a:txBody>
                  <a:tcPr/>
                </a:tc>
                <a:extLst>
                  <a:ext uri="{0D108BD9-81ED-4DB2-BD59-A6C34878D82A}">
                    <a16:rowId xmlns:a16="http://schemas.microsoft.com/office/drawing/2014/main" val="3370714866"/>
                  </a:ext>
                </a:extLst>
              </a:tr>
              <a:tr h="370840">
                <a:tc>
                  <a:txBody>
                    <a:bodyPr/>
                    <a:lstStyle/>
                    <a:p>
                      <a:r>
                        <a:rPr lang="en-GB" dirty="0"/>
                        <a:t>Hurn</a:t>
                      </a:r>
                    </a:p>
                  </a:txBody>
                  <a:tcPr/>
                </a:tc>
                <a:tc>
                  <a:txBody>
                    <a:bodyPr/>
                    <a:lstStyle/>
                    <a:p>
                      <a:r>
                        <a:rPr lang="en-GB" dirty="0"/>
                        <a:t>6-24</a:t>
                      </a:r>
                    </a:p>
                  </a:txBody>
                  <a:tcPr/>
                </a:tc>
                <a:tc>
                  <a:txBody>
                    <a:bodyPr/>
                    <a:lstStyle/>
                    <a:p>
                      <a:r>
                        <a:rPr lang="en-GB" dirty="0"/>
                        <a:t>2-19</a:t>
                      </a:r>
                    </a:p>
                  </a:txBody>
                  <a:tcPr/>
                </a:tc>
                <a:extLst>
                  <a:ext uri="{0D108BD9-81ED-4DB2-BD59-A6C34878D82A}">
                    <a16:rowId xmlns:a16="http://schemas.microsoft.com/office/drawing/2014/main" val="3239450892"/>
                  </a:ext>
                </a:extLst>
              </a:tr>
              <a:tr h="370840">
                <a:tc>
                  <a:txBody>
                    <a:bodyPr/>
                    <a:lstStyle/>
                    <a:p>
                      <a:r>
                        <a:rPr lang="en-GB" dirty="0" err="1"/>
                        <a:t>Leeming</a:t>
                      </a:r>
                      <a:endParaRPr lang="en-GB" dirty="0"/>
                    </a:p>
                  </a:txBody>
                  <a:tcPr/>
                </a:tc>
                <a:tc>
                  <a:txBody>
                    <a:bodyPr/>
                    <a:lstStyle/>
                    <a:p>
                      <a:r>
                        <a:rPr lang="en-GB" dirty="0"/>
                        <a:t>4-23</a:t>
                      </a:r>
                    </a:p>
                  </a:txBody>
                  <a:tcPr/>
                </a:tc>
                <a:tc>
                  <a:txBody>
                    <a:bodyPr/>
                    <a:lstStyle/>
                    <a:p>
                      <a:r>
                        <a:rPr lang="en-GB" dirty="0"/>
                        <a:t>3-17</a:t>
                      </a:r>
                    </a:p>
                  </a:txBody>
                  <a:tcPr/>
                </a:tc>
                <a:extLst>
                  <a:ext uri="{0D108BD9-81ED-4DB2-BD59-A6C34878D82A}">
                    <a16:rowId xmlns:a16="http://schemas.microsoft.com/office/drawing/2014/main" val="2309735190"/>
                  </a:ext>
                </a:extLst>
              </a:tr>
              <a:tr h="370840">
                <a:tc>
                  <a:txBody>
                    <a:bodyPr/>
                    <a:lstStyle/>
                    <a:p>
                      <a:r>
                        <a:rPr lang="en-GB" dirty="0" err="1"/>
                        <a:t>Leuchars</a:t>
                      </a:r>
                      <a:endParaRPr lang="en-GB" dirty="0"/>
                    </a:p>
                  </a:txBody>
                  <a:tcPr/>
                </a:tc>
                <a:tc>
                  <a:txBody>
                    <a:bodyPr/>
                    <a:lstStyle/>
                    <a:p>
                      <a:r>
                        <a:rPr lang="en-GB" dirty="0"/>
                        <a:t>4-19</a:t>
                      </a:r>
                    </a:p>
                  </a:txBody>
                  <a:tcPr/>
                </a:tc>
                <a:tc>
                  <a:txBody>
                    <a:bodyPr/>
                    <a:lstStyle/>
                    <a:p>
                      <a:r>
                        <a:rPr lang="en-GB" dirty="0"/>
                        <a:t>3-23</a:t>
                      </a:r>
                    </a:p>
                  </a:txBody>
                  <a:tcPr/>
                </a:tc>
                <a:extLst>
                  <a:ext uri="{0D108BD9-81ED-4DB2-BD59-A6C34878D82A}">
                    <a16:rowId xmlns:a16="http://schemas.microsoft.com/office/drawing/2014/main" val="28636510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39075610"/>
              </p:ext>
            </p:extLst>
          </p:nvPr>
        </p:nvGraphicFramePr>
        <p:xfrm>
          <a:off x="4932040" y="1320800"/>
          <a:ext cx="3816424" cy="2021840"/>
        </p:xfrm>
        <a:graphic>
          <a:graphicData uri="http://schemas.openxmlformats.org/drawingml/2006/table">
            <a:tbl>
              <a:tblPr firstRow="1" bandRow="1">
                <a:tableStyleId>{93296810-A885-4BE3-A3E7-6D5BEEA58F35}</a:tableStyleId>
              </a:tblPr>
              <a:tblGrid>
                <a:gridCol w="1656184">
                  <a:extLst>
                    <a:ext uri="{9D8B030D-6E8A-4147-A177-3AD203B41FA5}">
                      <a16:colId xmlns:a16="http://schemas.microsoft.com/office/drawing/2014/main" val="4153101264"/>
                    </a:ext>
                  </a:extLst>
                </a:gridCol>
                <a:gridCol w="792088">
                  <a:extLst>
                    <a:ext uri="{9D8B030D-6E8A-4147-A177-3AD203B41FA5}">
                      <a16:colId xmlns:a16="http://schemas.microsoft.com/office/drawing/2014/main" val="3055722347"/>
                    </a:ext>
                  </a:extLst>
                </a:gridCol>
                <a:gridCol w="1368152">
                  <a:extLst>
                    <a:ext uri="{9D8B030D-6E8A-4147-A177-3AD203B41FA5}">
                      <a16:colId xmlns:a16="http://schemas.microsoft.com/office/drawing/2014/main" val="2474556483"/>
                    </a:ext>
                  </a:extLst>
                </a:gridCol>
              </a:tblGrid>
              <a:tr h="370840">
                <a:tc>
                  <a:txBody>
                    <a:bodyPr/>
                    <a:lstStyle/>
                    <a:p>
                      <a:r>
                        <a:rPr lang="en-GB" baseline="0" dirty="0"/>
                        <a:t>World Location</a:t>
                      </a:r>
                      <a:r>
                        <a:rPr lang="en-GB" dirty="0"/>
                        <a:t> (2015)</a:t>
                      </a:r>
                    </a:p>
                  </a:txBody>
                  <a:tcPr/>
                </a:tc>
                <a:tc>
                  <a:txBody>
                    <a:bodyPr/>
                    <a:lstStyle/>
                    <a:p>
                      <a:r>
                        <a:rPr lang="en-GB" dirty="0"/>
                        <a:t>Temp Range</a:t>
                      </a:r>
                    </a:p>
                  </a:txBody>
                  <a:tcPr/>
                </a:tc>
                <a:tc>
                  <a:txBody>
                    <a:bodyPr/>
                    <a:lstStyle/>
                    <a:p>
                      <a:r>
                        <a:rPr lang="en-GB" dirty="0"/>
                        <a:t>Wind Speed Range</a:t>
                      </a:r>
                    </a:p>
                  </a:txBody>
                  <a:tcPr/>
                </a:tc>
                <a:extLst>
                  <a:ext uri="{0D108BD9-81ED-4DB2-BD59-A6C34878D82A}">
                    <a16:rowId xmlns:a16="http://schemas.microsoft.com/office/drawing/2014/main" val="1710628556"/>
                  </a:ext>
                </a:extLst>
              </a:tr>
              <a:tr h="370840">
                <a:tc>
                  <a:txBody>
                    <a:bodyPr/>
                    <a:lstStyle/>
                    <a:p>
                      <a:r>
                        <a:rPr lang="en-GB" dirty="0"/>
                        <a:t>Beijing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8-33</a:t>
                      </a:r>
                    </a:p>
                    <a:p>
                      <a:endParaRPr lang="en-GB" dirty="0"/>
                    </a:p>
                  </a:txBody>
                  <a:tcPr/>
                </a:tc>
                <a:tc>
                  <a:txBody>
                    <a:bodyPr/>
                    <a:lstStyle/>
                    <a:p>
                      <a:r>
                        <a:rPr lang="en-GB" dirty="0"/>
                        <a:t>2-9</a:t>
                      </a:r>
                    </a:p>
                  </a:txBody>
                  <a:tcPr/>
                </a:tc>
                <a:extLst>
                  <a:ext uri="{0D108BD9-81ED-4DB2-BD59-A6C34878D82A}">
                    <a16:rowId xmlns:a16="http://schemas.microsoft.com/office/drawing/2014/main" val="3573366696"/>
                  </a:ext>
                </a:extLst>
              </a:tr>
              <a:tr h="370840">
                <a:tc>
                  <a:txBody>
                    <a:bodyPr/>
                    <a:lstStyle/>
                    <a:p>
                      <a:r>
                        <a:rPr lang="en-GB" dirty="0"/>
                        <a:t>Jacksonville</a:t>
                      </a:r>
                    </a:p>
                  </a:txBody>
                  <a:tcPr/>
                </a:tc>
                <a:tc>
                  <a:txBody>
                    <a:bodyPr/>
                    <a:lstStyle/>
                    <a:p>
                      <a:r>
                        <a:rPr lang="en-GB" dirty="0"/>
                        <a:t>15-31</a:t>
                      </a:r>
                    </a:p>
                  </a:txBody>
                  <a:tcPr/>
                </a:tc>
                <a:tc>
                  <a:txBody>
                    <a:bodyPr/>
                    <a:lstStyle/>
                    <a:p>
                      <a:r>
                        <a:rPr lang="en-GB" dirty="0"/>
                        <a:t>1-12</a:t>
                      </a:r>
                    </a:p>
                  </a:txBody>
                  <a:tcPr/>
                </a:tc>
                <a:extLst>
                  <a:ext uri="{0D108BD9-81ED-4DB2-BD59-A6C34878D82A}">
                    <a16:rowId xmlns:a16="http://schemas.microsoft.com/office/drawing/2014/main" val="3206375874"/>
                  </a:ext>
                </a:extLst>
              </a:tr>
              <a:tr h="370840">
                <a:tc>
                  <a:txBody>
                    <a:bodyPr/>
                    <a:lstStyle/>
                    <a:p>
                      <a:r>
                        <a:rPr lang="en-GB" dirty="0"/>
                        <a:t>Perth</a:t>
                      </a:r>
                    </a:p>
                  </a:txBody>
                  <a:tcPr/>
                </a:tc>
                <a:tc>
                  <a:txBody>
                    <a:bodyPr/>
                    <a:lstStyle/>
                    <a:p>
                      <a:r>
                        <a:rPr lang="en-GB" dirty="0"/>
                        <a:t>8-25</a:t>
                      </a:r>
                    </a:p>
                  </a:txBody>
                  <a:tcPr/>
                </a:tc>
                <a:tc>
                  <a:txBody>
                    <a:bodyPr/>
                    <a:lstStyle/>
                    <a:p>
                      <a:r>
                        <a:rPr lang="en-GB" dirty="0"/>
                        <a:t>4-14</a:t>
                      </a:r>
                    </a:p>
                  </a:txBody>
                  <a:tcPr/>
                </a:tc>
                <a:extLst>
                  <a:ext uri="{0D108BD9-81ED-4DB2-BD59-A6C34878D82A}">
                    <a16:rowId xmlns:a16="http://schemas.microsoft.com/office/drawing/2014/main" val="2842509322"/>
                  </a:ext>
                </a:extLst>
              </a:tr>
            </a:tbl>
          </a:graphicData>
        </a:graphic>
      </p:graphicFrame>
      <p:sp>
        <p:nvSpPr>
          <p:cNvPr id="7" name="TextBox 6"/>
          <p:cNvSpPr txBox="1"/>
          <p:nvPr/>
        </p:nvSpPr>
        <p:spPr>
          <a:xfrm>
            <a:off x="246143" y="4741604"/>
            <a:ext cx="2237625" cy="1384995"/>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Mean wind speed in UK across full period was roughly 9 nm. But 4 nm in Beijing (i.e. lower), 5 in Jacksonville (again lower), 8 in Perth (similar to UK).</a:t>
            </a:r>
          </a:p>
        </p:txBody>
      </p:sp>
      <p:sp>
        <p:nvSpPr>
          <p:cNvPr id="10" name="TextBox 9"/>
          <p:cNvSpPr txBox="1"/>
          <p:nvPr/>
        </p:nvSpPr>
        <p:spPr>
          <a:xfrm>
            <a:off x="5570946" y="3653171"/>
            <a:ext cx="2737771" cy="73866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Beijing temp range relatively large.</a:t>
            </a:r>
          </a:p>
          <a:p>
            <a:r>
              <a:rPr lang="en-GB" sz="1400" dirty="0"/>
              <a:t>Min Jacksonville temp high.</a:t>
            </a:r>
          </a:p>
          <a:p>
            <a:r>
              <a:rPr lang="en-GB" sz="1400" dirty="0"/>
              <a:t>Perth similar to UK.</a:t>
            </a:r>
          </a:p>
        </p:txBody>
      </p:sp>
      <p:cxnSp>
        <p:nvCxnSpPr>
          <p:cNvPr id="11" name="Straight Arrow Connector 10"/>
          <p:cNvCxnSpPr/>
          <p:nvPr/>
        </p:nvCxnSpPr>
        <p:spPr>
          <a:xfrm flipV="1">
            <a:off x="6777382" y="3391786"/>
            <a:ext cx="59353" cy="2507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Rectangle 1"/>
              <p:cNvSpPr>
                <a:spLocks noChangeArrowheads="1"/>
              </p:cNvSpPr>
              <p:nvPr/>
            </p:nvSpPr>
            <p:spPr bwMode="auto">
              <a:xfrm>
                <a:off x="2641600" y="4560542"/>
                <a:ext cx="6400800" cy="207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From new A Level sample assessment materials: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 meteorologist believes that there is a relationship between the daily mean windspeed, </a:t>
                </a:r>
                <a:b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br>
                <a14:m>
                  <m:oMath xmlns:m="http://schemas.openxmlformats.org/officeDocument/2006/math">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kn, and the daily mean temperature, </a:t>
                </a:r>
                <a14:m>
                  <m:oMath xmlns:m="http://schemas.openxmlformats.org/officeDocument/2006/math">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°C. A random sample of 9 consecutive days is taken from past records from a town in the UK in July and the relevant data is given in the table below. … </a:t>
                </a:r>
                <a:endParaRPr kumimoji="0" lang="en-GB" altLang="en-US" sz="13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Using the same 9 days, a location from the large data set gave </a:t>
                </a:r>
                <a14:m>
                  <m:oMath xmlns:m="http://schemas.openxmlformats.org/officeDocument/2006/math">
                    <m:acc>
                      <m:accPr>
                        <m:chr m:val="̅"/>
                        <m:ctrlP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acc>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𝟐𝟕</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and </a:t>
                </a:r>
                <a14:m>
                  <m:oMath xmlns:m="http://schemas.openxmlformats.org/officeDocument/2006/math">
                    <m:acc>
                      <m:accPr>
                        <m:chr m:val="̅"/>
                        <m:ctrlP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acc>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rPr>
                  <a:t>.</a:t>
                </a:r>
                <a:endParaRPr kumimoji="0" lang="en-GB" altLang="en-US" sz="1300" b="0" i="0" u="none" strike="noStrike" cap="none" normalizeH="0" baseline="0" dirty="0">
                  <a:ln>
                    <a:noFill/>
                  </a:ln>
                  <a:solidFill>
                    <a:schemeClr val="tx1"/>
                  </a:solidFill>
                  <a:effectLst/>
                  <a:latin typeface="+mj-lt"/>
                  <a:sym typeface="Symbol" panose="05050102010706020507" pitchFamily="18" charset="2"/>
                </a:endParaRPr>
              </a:p>
              <a:p>
                <a:pPr marL="342900" marR="0" lvl="0" indent="-342900" algn="just" defTabSz="914400" rtl="0" eaLnBrk="0" fontAlgn="base" latinLnBrk="0" hangingPunct="0">
                  <a:lnSpc>
                    <a:spcPct val="100000"/>
                  </a:lnSpc>
                  <a:spcBef>
                    <a:spcPct val="0"/>
                  </a:spcBef>
                  <a:spcAft>
                    <a:spcPct val="0"/>
                  </a:spcAft>
                  <a:buClrTx/>
                  <a:buSzTx/>
                  <a:buFontTx/>
                  <a:buAutoNum type="alphaLcParenBoth" startAt="4"/>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rPr>
                  <a:t>Using your knowledge of the large data set, suggest, giving your reason, the location that gave rise to these statistics.”</a:t>
                </a:r>
              </a:p>
              <a:p>
                <a:pPr marL="342900" marR="0" lvl="0" indent="-342900" algn="just" defTabSz="914400" rtl="0" eaLnBrk="0" fontAlgn="base" latinLnBrk="0" hangingPunct="0">
                  <a:lnSpc>
                    <a:spcPct val="100000"/>
                  </a:lnSpc>
                  <a:spcBef>
                    <a:spcPct val="0"/>
                  </a:spcBef>
                  <a:spcAft>
                    <a:spcPct val="0"/>
                  </a:spcAft>
                  <a:buClrTx/>
                  <a:buSzTx/>
                  <a:buFontTx/>
                  <a:buAutoNum type="alphaLcParenBoth" startAt="4"/>
                  <a:tabLst>
                    <a:tab pos="228600" algn="l"/>
                  </a:tabLst>
                </a:pPr>
                <a:endParaRPr lang="en-GB" altLang="en-US" sz="1300" dirty="0">
                  <a:latin typeface="+mj-lt"/>
                  <a:ea typeface="Calibri" panose="020F0502020204030204" pitchFamily="34" charset="0"/>
                  <a:cs typeface="Times New Roman" panose="02020603050405020304" pitchFamily="18"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tab pos="228600" algn="l"/>
                  </a:tabLst>
                </a:pPr>
                <a:r>
                  <a:rPr lang="en-GB" altLang="en-US" sz="1200" i="1" dirty="0">
                    <a:latin typeface="+mj-lt"/>
                    <a:ea typeface="Calibri" panose="020F0502020204030204" pitchFamily="34" charset="0"/>
                    <a:cs typeface="Times New Roman" panose="02020603050405020304" pitchFamily="18" charset="0"/>
                    <a:sym typeface="Symbol" panose="05050102010706020507" pitchFamily="18" charset="2"/>
                  </a:rPr>
                  <a:t>(Note to teachers: I will not otherwise use SAM questions in these slides. I made one exception here!)</a:t>
                </a:r>
                <a:endParaRPr kumimoji="0" lang="en-GB" altLang="en-US" sz="12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endParaRPr>
              </a:p>
            </p:txBody>
          </p:sp>
        </mc:Choice>
        <mc:Fallback xmlns="">
          <p:sp>
            <p:nvSpPr>
              <p:cNvPr id="14" name="Rectangle 1"/>
              <p:cNvSpPr>
                <a:spLocks noRot="1" noChangeAspect="1" noMove="1" noResize="1" noEditPoints="1" noAdjustHandles="1" noChangeArrowheads="1" noChangeShapeType="1" noTextEdit="1"/>
              </p:cNvSpPr>
              <p:nvPr/>
            </p:nvSpPr>
            <p:spPr bwMode="auto">
              <a:xfrm>
                <a:off x="2641600" y="4560542"/>
                <a:ext cx="6400800" cy="2077492"/>
              </a:xfrm>
              <a:prstGeom prst="rect">
                <a:avLst/>
              </a:prstGeom>
              <a:blipFill>
                <a:blip r:embed="rId2"/>
                <a:stretch>
                  <a:fillRect l="-190" r="-190" b="-20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38700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036" y="328882"/>
            <a:ext cx="52571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have a vague idea of the range of values for each variable for the data set as a whole.</a:t>
            </a:r>
          </a:p>
        </p:txBody>
      </p:sp>
      <p:sp>
        <p:nvSpPr>
          <p:cNvPr id="3" name="Rectangle 2"/>
          <p:cNvSpPr/>
          <p:nvPr/>
        </p:nvSpPr>
        <p:spPr>
          <a:xfrm>
            <a:off x="467544" y="332656"/>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4</a:t>
            </a:r>
            <a:endParaRPr lang="en-GB" b="1" dirty="0">
              <a:solidFill>
                <a:schemeClr val="tx1"/>
              </a:solidFill>
            </a:endParaRPr>
          </a:p>
        </p:txBody>
      </p:sp>
      <p:sp>
        <p:nvSpPr>
          <p:cNvPr id="4" name="Rectangle 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99884123"/>
              </p:ext>
            </p:extLst>
          </p:nvPr>
        </p:nvGraphicFramePr>
        <p:xfrm>
          <a:off x="1403648" y="1556792"/>
          <a:ext cx="6096000" cy="340868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192895641"/>
                    </a:ext>
                  </a:extLst>
                </a:gridCol>
                <a:gridCol w="3048000">
                  <a:extLst>
                    <a:ext uri="{9D8B030D-6E8A-4147-A177-3AD203B41FA5}">
                      <a16:colId xmlns:a16="http://schemas.microsoft.com/office/drawing/2014/main" val="3760137365"/>
                    </a:ext>
                  </a:extLst>
                </a:gridCol>
              </a:tblGrid>
              <a:tr h="370840">
                <a:tc>
                  <a:txBody>
                    <a:bodyPr/>
                    <a:lstStyle/>
                    <a:p>
                      <a:r>
                        <a:rPr lang="en-GB" dirty="0"/>
                        <a:t>Variable</a:t>
                      </a:r>
                    </a:p>
                  </a:txBody>
                  <a:tcPr/>
                </a:tc>
                <a:tc>
                  <a:txBody>
                    <a:bodyPr/>
                    <a:lstStyle/>
                    <a:p>
                      <a:r>
                        <a:rPr lang="en-GB" dirty="0"/>
                        <a:t>Typical</a:t>
                      </a:r>
                      <a:r>
                        <a:rPr lang="en-GB" baseline="0" dirty="0"/>
                        <a:t> value(s)</a:t>
                      </a:r>
                      <a:endParaRPr lang="en-GB" dirty="0"/>
                    </a:p>
                  </a:txBody>
                  <a:tcPr/>
                </a:tc>
                <a:extLst>
                  <a:ext uri="{0D108BD9-81ED-4DB2-BD59-A6C34878D82A}">
                    <a16:rowId xmlns:a16="http://schemas.microsoft.com/office/drawing/2014/main" val="1074286809"/>
                  </a:ext>
                </a:extLst>
              </a:tr>
              <a:tr h="370840">
                <a:tc>
                  <a:txBody>
                    <a:bodyPr/>
                    <a:lstStyle/>
                    <a:p>
                      <a:r>
                        <a:rPr lang="en-GB" dirty="0"/>
                        <a:t>Gust (UK only)</a:t>
                      </a:r>
                    </a:p>
                  </a:txBody>
                  <a:tcPr/>
                </a:tc>
                <a:tc>
                  <a:txBody>
                    <a:bodyPr/>
                    <a:lstStyle/>
                    <a:p>
                      <a:r>
                        <a:rPr lang="en-GB" dirty="0"/>
                        <a:t>8 – 52</a:t>
                      </a:r>
                      <a:r>
                        <a:rPr lang="en-GB" baseline="0" dirty="0"/>
                        <a:t> nm</a:t>
                      </a:r>
                      <a:endParaRPr lang="en-GB" dirty="0"/>
                    </a:p>
                  </a:txBody>
                  <a:tcPr/>
                </a:tc>
                <a:extLst>
                  <a:ext uri="{0D108BD9-81ED-4DB2-BD59-A6C34878D82A}">
                    <a16:rowId xmlns:a16="http://schemas.microsoft.com/office/drawing/2014/main" val="920645399"/>
                  </a:ext>
                </a:extLst>
              </a:tr>
              <a:tr h="370840">
                <a:tc>
                  <a:txBody>
                    <a:bodyPr/>
                    <a:lstStyle/>
                    <a:p>
                      <a:r>
                        <a:rPr lang="en-GB" dirty="0"/>
                        <a:t>Rainfall</a:t>
                      </a:r>
                    </a:p>
                  </a:txBody>
                  <a:tcPr/>
                </a:tc>
                <a:tc>
                  <a:txBody>
                    <a:bodyPr/>
                    <a:lstStyle/>
                    <a:p>
                      <a:r>
                        <a:rPr lang="en-GB" dirty="0"/>
                        <a:t>0</a:t>
                      </a:r>
                      <a:r>
                        <a:rPr lang="en-GB" baseline="0" dirty="0"/>
                        <a:t> – 60 mm in UK, but more extreme maximums elsewhere (e.g. 102mm in Perth)</a:t>
                      </a:r>
                      <a:endParaRPr lang="en-GB" dirty="0"/>
                    </a:p>
                  </a:txBody>
                  <a:tcPr/>
                </a:tc>
                <a:extLst>
                  <a:ext uri="{0D108BD9-81ED-4DB2-BD59-A6C34878D82A}">
                    <a16:rowId xmlns:a16="http://schemas.microsoft.com/office/drawing/2014/main" val="3055525103"/>
                  </a:ext>
                </a:extLst>
              </a:tr>
              <a:tr h="370840">
                <a:tc>
                  <a:txBody>
                    <a:bodyPr/>
                    <a:lstStyle/>
                    <a:p>
                      <a:r>
                        <a:rPr lang="en-GB" dirty="0"/>
                        <a:t>Pressure</a:t>
                      </a:r>
                    </a:p>
                  </a:txBody>
                  <a:tcPr/>
                </a:tc>
                <a:tc>
                  <a:txBody>
                    <a:bodyPr/>
                    <a:lstStyle/>
                    <a:p>
                      <a:r>
                        <a:rPr lang="en-GB" dirty="0"/>
                        <a:t>988 – 1038 </a:t>
                      </a:r>
                      <a:r>
                        <a:rPr lang="en-GB" dirty="0" err="1"/>
                        <a:t>hPa</a:t>
                      </a:r>
                      <a:endParaRPr lang="en-GB" dirty="0"/>
                    </a:p>
                  </a:txBody>
                  <a:tcPr/>
                </a:tc>
                <a:extLst>
                  <a:ext uri="{0D108BD9-81ED-4DB2-BD59-A6C34878D82A}">
                    <a16:rowId xmlns:a16="http://schemas.microsoft.com/office/drawing/2014/main" val="3886645679"/>
                  </a:ext>
                </a:extLst>
              </a:tr>
              <a:tr h="370840">
                <a:tc>
                  <a:txBody>
                    <a:bodyPr/>
                    <a:lstStyle/>
                    <a:p>
                      <a:r>
                        <a:rPr lang="en-GB" dirty="0"/>
                        <a:t>Wind Speed </a:t>
                      </a:r>
                      <a:r>
                        <a:rPr lang="en-GB" baseline="0" dirty="0"/>
                        <a:t>on </a:t>
                      </a:r>
                      <a:r>
                        <a:rPr lang="en-GB" dirty="0"/>
                        <a:t>Beaufort</a:t>
                      </a:r>
                      <a:r>
                        <a:rPr lang="en-GB" baseline="0" dirty="0"/>
                        <a:t> scale</a:t>
                      </a:r>
                      <a:endParaRPr lang="en-GB" dirty="0"/>
                    </a:p>
                  </a:txBody>
                  <a:tcPr/>
                </a:tc>
                <a:tc>
                  <a:txBody>
                    <a:bodyPr/>
                    <a:lstStyle/>
                    <a:p>
                      <a:r>
                        <a:rPr lang="en-GB" dirty="0"/>
                        <a:t>Max is ‘fresh’ (5). Most Light or Moderate.</a:t>
                      </a:r>
                    </a:p>
                  </a:txBody>
                  <a:tcPr/>
                </a:tc>
                <a:extLst>
                  <a:ext uri="{0D108BD9-81ED-4DB2-BD59-A6C34878D82A}">
                    <a16:rowId xmlns:a16="http://schemas.microsoft.com/office/drawing/2014/main" val="2969018296"/>
                  </a:ext>
                </a:extLst>
              </a:tr>
              <a:tr h="370840">
                <a:tc>
                  <a:txBody>
                    <a:bodyPr/>
                    <a:lstStyle/>
                    <a:p>
                      <a:r>
                        <a:rPr lang="en-GB" dirty="0"/>
                        <a:t>Sunshine (UK</a:t>
                      </a:r>
                      <a:r>
                        <a:rPr lang="en-GB" baseline="0" dirty="0"/>
                        <a:t> only)</a:t>
                      </a:r>
                      <a:endParaRPr lang="en-GB" dirty="0"/>
                    </a:p>
                  </a:txBody>
                  <a:tcPr/>
                </a:tc>
                <a:tc>
                  <a:txBody>
                    <a:bodyPr/>
                    <a:lstStyle/>
                    <a:p>
                      <a:r>
                        <a:rPr lang="en-GB" dirty="0"/>
                        <a:t>0</a:t>
                      </a:r>
                      <a:r>
                        <a:rPr lang="en-GB" baseline="0" dirty="0"/>
                        <a:t> – 16 hrs</a:t>
                      </a:r>
                      <a:endParaRPr lang="en-GB" dirty="0"/>
                    </a:p>
                  </a:txBody>
                  <a:tcPr/>
                </a:tc>
                <a:extLst>
                  <a:ext uri="{0D108BD9-81ED-4DB2-BD59-A6C34878D82A}">
                    <a16:rowId xmlns:a16="http://schemas.microsoft.com/office/drawing/2014/main" val="3756000846"/>
                  </a:ext>
                </a:extLst>
              </a:tr>
              <a:tr h="370840">
                <a:tc>
                  <a:txBody>
                    <a:bodyPr/>
                    <a:lstStyle/>
                    <a:p>
                      <a:r>
                        <a:rPr lang="en-GB" dirty="0"/>
                        <a:t>Cloud Cover</a:t>
                      </a:r>
                    </a:p>
                  </a:txBody>
                  <a:tcPr/>
                </a:tc>
                <a:tc>
                  <a:txBody>
                    <a:bodyPr/>
                    <a:lstStyle/>
                    <a:p>
                      <a:r>
                        <a:rPr lang="en-GB" dirty="0"/>
                        <a:t>0 – 8</a:t>
                      </a:r>
                      <a:r>
                        <a:rPr lang="en-GB" baseline="0" dirty="0"/>
                        <a:t> </a:t>
                      </a:r>
                      <a:r>
                        <a:rPr lang="en-GB" baseline="0" dirty="0" err="1"/>
                        <a:t>ocktas</a:t>
                      </a:r>
                      <a:r>
                        <a:rPr lang="en-GB" baseline="0" dirty="0"/>
                        <a:t> (i.e. full spread)</a:t>
                      </a:r>
                      <a:endParaRPr lang="en-GB" dirty="0"/>
                    </a:p>
                  </a:txBody>
                  <a:tcPr/>
                </a:tc>
                <a:extLst>
                  <a:ext uri="{0D108BD9-81ED-4DB2-BD59-A6C34878D82A}">
                    <a16:rowId xmlns:a16="http://schemas.microsoft.com/office/drawing/2014/main" val="3020570162"/>
                  </a:ext>
                </a:extLst>
              </a:tr>
            </a:tbl>
          </a:graphicData>
        </a:graphic>
      </p:graphicFrame>
    </p:spTree>
    <p:extLst>
      <p:ext uri="{BB962C8B-B14F-4D97-AF65-F5344CB8AC3E}">
        <p14:creationId xmlns:p14="http://schemas.microsoft.com/office/powerpoint/2010/main" val="753058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12" y="1467892"/>
            <a:ext cx="4419851" cy="4464496"/>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43136" y="798736"/>
            <a:ext cx="3816424" cy="738664"/>
          </a:xfrm>
          <a:prstGeom prst="rect">
            <a:avLst/>
          </a:prstGeom>
          <a:noFill/>
        </p:spPr>
        <p:txBody>
          <a:bodyPr wrap="square" rtlCol="0">
            <a:spAutoFit/>
          </a:bodyPr>
          <a:lstStyle/>
          <a:p>
            <a:r>
              <a:rPr lang="en-GB" sz="2400" b="1" dirty="0"/>
              <a:t>Hurn </a:t>
            </a:r>
          </a:p>
          <a:p>
            <a:r>
              <a:rPr lang="en-GB" dirty="0"/>
              <a:t>© Crown Copyright Met Office 1987</a:t>
            </a:r>
          </a:p>
        </p:txBody>
      </p:sp>
      <p:sp>
        <p:nvSpPr>
          <p:cNvPr id="7" name="TextBox 6"/>
          <p:cNvSpPr txBox="1"/>
          <p:nvPr/>
        </p:nvSpPr>
        <p:spPr>
          <a:xfrm>
            <a:off x="166936" y="6025728"/>
            <a:ext cx="47609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previously noted, the </a:t>
            </a:r>
            <a:r>
              <a:rPr lang="en-GB" sz="1400" b="1" dirty="0"/>
              <a:t>actual</a:t>
            </a:r>
            <a:r>
              <a:rPr lang="en-GB" sz="1400" dirty="0"/>
              <a:t> data set has mean temperature for </a:t>
            </a:r>
            <a:r>
              <a:rPr lang="en-GB" sz="1400" u="sng" dirty="0"/>
              <a:t>all</a:t>
            </a:r>
            <a:r>
              <a:rPr lang="en-GB" sz="1400" dirty="0"/>
              <a:t> locations. I changed to maximum temperature for this example for consistency with the textbook. </a:t>
            </a:r>
          </a:p>
        </p:txBody>
      </p:sp>
      <p:cxnSp>
        <p:nvCxnSpPr>
          <p:cNvPr id="9" name="Straight Arrow Connector 8"/>
          <p:cNvCxnSpPr/>
          <p:nvPr/>
        </p:nvCxnSpPr>
        <p:spPr>
          <a:xfrm flipH="1" flipV="1">
            <a:off x="1403648" y="5805264"/>
            <a:ext cx="144016" cy="220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902448" y="764828"/>
            <a:ext cx="4076452" cy="39703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a:t>
            </a:r>
          </a:p>
          <a:p>
            <a:r>
              <a:rPr lang="en-GB" dirty="0"/>
              <a:t>(a) Describe the type of data represented by daily total rainfall.</a:t>
            </a:r>
          </a:p>
          <a:p>
            <a:endParaRPr lang="en-GB" dirty="0"/>
          </a:p>
          <a:p>
            <a:r>
              <a:rPr lang="en-GB" dirty="0"/>
              <a:t>Alison is investigating daily maximum gust. She wants to select a sample of size 5 from the first 20 days in Hurn in June 1987. She uses the first two digits of the date as a sampling frame and generates five random numbers between 1 and 20.</a:t>
            </a:r>
          </a:p>
          <a:p>
            <a:r>
              <a:rPr lang="en-GB" dirty="0"/>
              <a:t>b) State the type of sample selected by Alison.</a:t>
            </a:r>
          </a:p>
          <a:p>
            <a:r>
              <a:rPr lang="en-GB" dirty="0"/>
              <a:t>c) Explain why Alison’s process might not generate a sample of size 5.</a:t>
            </a:r>
          </a:p>
        </p:txBody>
      </p:sp>
      <p:sp>
        <p:nvSpPr>
          <p:cNvPr id="11" name="TextBox 10"/>
          <p:cNvSpPr txBox="1"/>
          <p:nvPr/>
        </p:nvSpPr>
        <p:spPr>
          <a:xfrm>
            <a:off x="5673204" y="5004668"/>
            <a:ext cx="3024336" cy="1569660"/>
          </a:xfrm>
          <a:prstGeom prst="rect">
            <a:avLst/>
          </a:prstGeom>
          <a:noFill/>
        </p:spPr>
        <p:txBody>
          <a:bodyPr wrap="square" rtlCol="0">
            <a:spAutoFit/>
          </a:bodyPr>
          <a:lstStyle/>
          <a:p>
            <a:r>
              <a:rPr lang="en-GB" b="1" dirty="0"/>
              <a:t>Continuous </a:t>
            </a:r>
            <a:r>
              <a:rPr lang="en-GB" b="1" dirty="0" smtClean="0"/>
              <a:t>quantitative </a:t>
            </a:r>
            <a:r>
              <a:rPr lang="en-GB" b="1" dirty="0"/>
              <a:t>data.</a:t>
            </a:r>
          </a:p>
          <a:p>
            <a:r>
              <a:rPr lang="en-GB" sz="1050" b="1" dirty="0"/>
              <a:t> </a:t>
            </a:r>
          </a:p>
          <a:p>
            <a:r>
              <a:rPr lang="en-GB" b="1" dirty="0"/>
              <a:t>Simple random sample.</a:t>
            </a:r>
          </a:p>
          <a:p>
            <a:r>
              <a:rPr lang="en-GB" sz="1050" b="1" dirty="0"/>
              <a:t> </a:t>
            </a:r>
          </a:p>
          <a:p>
            <a:r>
              <a:rPr lang="en-GB" b="1" dirty="0"/>
              <a:t>Some of the data values are not available (n/a).</a:t>
            </a:r>
          </a:p>
        </p:txBody>
      </p:sp>
      <p:sp>
        <p:nvSpPr>
          <p:cNvPr id="12" name="Rectangle 11"/>
          <p:cNvSpPr/>
          <p:nvPr/>
        </p:nvSpPr>
        <p:spPr>
          <a:xfrm>
            <a:off x="5313345" y="5036566"/>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313345" y="5486256"/>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5313345" y="593238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5601377" y="5036566"/>
            <a:ext cx="3176696" cy="449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616430" y="5486256"/>
            <a:ext cx="3176696" cy="4325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5601377" y="5918798"/>
            <a:ext cx="3176696" cy="655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32813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12" y="1467892"/>
            <a:ext cx="4419851" cy="4464496"/>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43136" y="798736"/>
            <a:ext cx="3816424" cy="738664"/>
          </a:xfrm>
          <a:prstGeom prst="rect">
            <a:avLst/>
          </a:prstGeom>
          <a:noFill/>
        </p:spPr>
        <p:txBody>
          <a:bodyPr wrap="square" rtlCol="0">
            <a:spAutoFit/>
          </a:bodyPr>
          <a:lstStyle/>
          <a:p>
            <a:r>
              <a:rPr lang="en-GB" sz="2400" b="1" dirty="0"/>
              <a:t>Hurn </a:t>
            </a:r>
          </a:p>
          <a:p>
            <a:r>
              <a:rPr lang="en-GB" dirty="0"/>
              <a:t>© Crown Copyright Met Office 1987</a:t>
            </a:r>
          </a:p>
        </p:txBody>
      </p:sp>
      <p:sp>
        <p:nvSpPr>
          <p:cNvPr id="10" name="TextBox 9"/>
          <p:cNvSpPr txBox="1"/>
          <p:nvPr/>
        </p:nvSpPr>
        <p:spPr>
          <a:xfrm>
            <a:off x="4902448" y="764828"/>
            <a:ext cx="4076452"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Calculate:</a:t>
            </a:r>
          </a:p>
          <a:p>
            <a:pPr marL="342900" indent="-342900">
              <a:buAutoNum type="alphaLcParenR"/>
            </a:pPr>
            <a:r>
              <a:rPr lang="en-GB" sz="1600" dirty="0"/>
              <a:t>The mean daily maximum temperature for the first five days of June in Hurn in 1987.</a:t>
            </a:r>
          </a:p>
          <a:p>
            <a:pPr marL="342900" indent="-342900">
              <a:buAutoNum type="alphaLcParenR"/>
            </a:pPr>
            <a:r>
              <a:rPr lang="en-GB" sz="1600" dirty="0"/>
              <a:t>The median daily total rainfall for the week of 14</a:t>
            </a:r>
            <a:r>
              <a:rPr lang="en-GB" sz="1600" baseline="30000" dirty="0"/>
              <a:t>th</a:t>
            </a:r>
            <a:r>
              <a:rPr lang="en-GB" sz="1600" dirty="0"/>
              <a:t> June to 20</a:t>
            </a:r>
            <a:r>
              <a:rPr lang="en-GB" sz="1600" baseline="30000" dirty="0"/>
              <a:t>th</a:t>
            </a:r>
            <a:r>
              <a:rPr lang="en-GB" sz="1600" dirty="0"/>
              <a:t> June inclusive.</a:t>
            </a:r>
          </a:p>
          <a:p>
            <a:pPr marL="342900" indent="-342900">
              <a:buAutoNum type="alphaLcParenR"/>
            </a:pPr>
            <a:r>
              <a:rPr lang="en-GB" sz="1600" dirty="0"/>
              <a:t>The median daily total rainfall for the same week in Perth was 19.00mm. Karl states that more southerly countries experience higher rainfall during June. State with a reason whether your answer to part (b) supports this statement.</a:t>
            </a:r>
          </a:p>
        </p:txBody>
      </p:sp>
      <mc:AlternateContent xmlns:mc="http://schemas.openxmlformats.org/markup-compatibility/2006" xmlns:a14="http://schemas.microsoft.com/office/drawing/2010/main">
        <mc:Choice Requires="a14">
          <p:sp>
            <p:nvSpPr>
              <p:cNvPr id="11" name="TextBox 10"/>
              <p:cNvSpPr txBox="1"/>
              <p:nvPr/>
            </p:nvSpPr>
            <p:spPr>
              <a:xfrm>
                <a:off x="5630674" y="3803188"/>
                <a:ext cx="3024336" cy="25237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𝟕𝟎</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𝟏𝟒</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 °</m:t>
                      </m:r>
                      <m:r>
                        <a:rPr lang="en-GB" sz="1400" b="1" i="1" smtClean="0">
                          <a:latin typeface="Cambria Math" panose="02040503050406030204" pitchFamily="18" charset="0"/>
                        </a:rPr>
                        <m:t>𝑪</m:t>
                      </m:r>
                      <m:r>
                        <a:rPr lang="en-GB" sz="1400" b="1" i="1" smtClean="0">
                          <a:latin typeface="Cambria Math" panose="02040503050406030204" pitchFamily="18" charset="0"/>
                        </a:rPr>
                        <m:t> (</m:t>
                      </m:r>
                      <m:r>
                        <a:rPr lang="en-GB" sz="1400" b="1" i="1" smtClean="0">
                          <a:latin typeface="Cambria Math" panose="02040503050406030204" pitchFamily="18" charset="0"/>
                        </a:rPr>
                        <m:t>𝟏</m:t>
                      </m:r>
                      <m:r>
                        <a:rPr lang="en-GB" sz="1400" b="1" i="1" smtClean="0">
                          <a:latin typeface="Cambria Math" panose="02040503050406030204" pitchFamily="18" charset="0"/>
                        </a:rPr>
                        <m:t>𝒅𝒑</m:t>
                      </m:r>
                      <m:r>
                        <a:rPr lang="en-GB" sz="1400" b="1" i="1" smtClean="0">
                          <a:latin typeface="Cambria Math" panose="02040503050406030204" pitchFamily="18" charset="0"/>
                        </a:rPr>
                        <m:t>)</m:t>
                      </m:r>
                    </m:oMath>
                  </m:oMathPara>
                </a14:m>
                <a:endParaRPr lang="en-GB" sz="1400" b="1" dirty="0"/>
              </a:p>
              <a:p>
                <a:r>
                  <a:rPr lang="en-GB" sz="900" b="1" dirty="0"/>
                  <a:t> </a:t>
                </a:r>
              </a:p>
              <a:p>
                <a:r>
                  <a:rPr lang="en-GB" sz="1400" b="1" dirty="0"/>
                  <a:t>Values in ascending order: </a:t>
                </a:r>
                <a:br>
                  <a:rPr lang="en-GB" sz="1400" b="1" dirty="0"/>
                </a:br>
                <a:r>
                  <a:rPr lang="en-GB" sz="1400" b="1" dirty="0"/>
                  <a:t>0, 0, </a:t>
                </a:r>
                <a:r>
                  <a:rPr lang="en-GB" sz="1400" b="1" dirty="0" err="1"/>
                  <a:t>tr</a:t>
                </a:r>
                <a:r>
                  <a:rPr lang="en-GB" sz="1400" b="1" dirty="0"/>
                  <a:t>, 0.1, 3.7, 5.6, 7.4.</a:t>
                </a:r>
              </a:p>
              <a:p>
                <a14:m>
                  <m:oMath xmlns:m="http://schemas.openxmlformats.org/officeDocument/2006/math">
                    <m:r>
                      <a:rPr lang="en-GB" sz="1400" b="1" i="1" smtClean="0">
                        <a:latin typeface="Cambria Math" panose="02040503050406030204" pitchFamily="18" charset="0"/>
                      </a:rPr>
                      <m:t>∴</m:t>
                    </m:r>
                  </m:oMath>
                </a14:m>
                <a:r>
                  <a:rPr lang="en-GB" sz="1400" b="1" dirty="0"/>
                  <a:t> Median is 0.1mm.</a:t>
                </a:r>
              </a:p>
              <a:p>
                <a:r>
                  <a:rPr lang="en-GB" sz="900" b="1" dirty="0"/>
                  <a:t> </a:t>
                </a:r>
              </a:p>
              <a:p>
                <a:r>
                  <a:rPr lang="en-GB" sz="1400" b="1" dirty="0"/>
                  <a:t>Perth is in Australia, which is south of the UK, and the median rainfall was higher. However, this is a very small sample from a single location in each country so does not provide enough evidence to support Karl’s statement.</a:t>
                </a:r>
              </a:p>
            </p:txBody>
          </p:sp>
        </mc:Choice>
        <mc:Fallback xmlns="">
          <p:sp>
            <p:nvSpPr>
              <p:cNvPr id="11" name="TextBox 10"/>
              <p:cNvSpPr txBox="1">
                <a:spLocks noRot="1" noChangeAspect="1" noMove="1" noResize="1" noEditPoints="1" noAdjustHandles="1" noChangeArrowheads="1" noChangeShapeType="1" noTextEdit="1"/>
              </p:cNvSpPr>
              <p:nvPr/>
            </p:nvSpPr>
            <p:spPr>
              <a:xfrm>
                <a:off x="5630674" y="3803188"/>
                <a:ext cx="3024336" cy="2523768"/>
              </a:xfrm>
              <a:prstGeom prst="rect">
                <a:avLst/>
              </a:prstGeom>
              <a:blipFill>
                <a:blip r:embed="rId3"/>
                <a:stretch>
                  <a:fillRect l="-605" b="-1449"/>
                </a:stretch>
              </a:blipFill>
            </p:spPr>
            <p:txBody>
              <a:bodyPr/>
              <a:lstStyle/>
              <a:p>
                <a:r>
                  <a:rPr lang="en-GB">
                    <a:noFill/>
                  </a:rPr>
                  <a:t> </a:t>
                </a:r>
              </a:p>
            </p:txBody>
          </p:sp>
        </mc:Fallback>
      </mc:AlternateContent>
      <p:sp>
        <p:nvSpPr>
          <p:cNvPr id="12" name="Rectangle 11"/>
          <p:cNvSpPr/>
          <p:nvPr/>
        </p:nvSpPr>
        <p:spPr>
          <a:xfrm>
            <a:off x="5292080" y="3835087"/>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288260" y="420086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5292080" y="500466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5580112" y="3824724"/>
            <a:ext cx="3176696" cy="3305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580112" y="4197498"/>
            <a:ext cx="3176696" cy="59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5580112" y="5004668"/>
            <a:ext cx="3176696" cy="135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729878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428" y="345604"/>
            <a:ext cx="8136904" cy="369332"/>
          </a:xfrm>
          <a:prstGeom prst="rect">
            <a:avLst/>
          </a:prstGeom>
          <a:noFill/>
        </p:spPr>
        <p:txBody>
          <a:bodyPr wrap="square" rtlCol="0">
            <a:spAutoFit/>
          </a:bodyPr>
          <a:lstStyle/>
          <a:p>
            <a:r>
              <a:rPr lang="en-GB" dirty="0"/>
              <a:t>The chapters of Stats Year 1 could be broadly organised as follows: </a:t>
            </a:r>
          </a:p>
        </p:txBody>
      </p:sp>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6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13-15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65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This 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352928" cy="584775"/>
          </a:xfrm>
          <a:prstGeom prst="rect">
            <a:avLst/>
          </a:prstGeom>
          <a:noFill/>
        </p:spPr>
        <p:txBody>
          <a:bodyPr wrap="square" rtlCol="0">
            <a:spAutoFit/>
          </a:bodyPr>
          <a:lstStyle/>
          <a:p>
            <a:r>
              <a:rPr lang="en-GB" sz="1600" dirty="0"/>
              <a:t>Interestingly, most of this chapter is from the old S3 module (a Further Maths module!) with also some S2. There is little ‘calculation’ involved in this chapter; consider this a ‘bookwork’ one!</a:t>
            </a:r>
          </a:p>
        </p:txBody>
      </p:sp>
      <p:sp>
        <p:nvSpPr>
          <p:cNvPr id="6" name="TextBox 5"/>
          <p:cNvSpPr txBox="1"/>
          <p:nvPr/>
        </p:nvSpPr>
        <p:spPr>
          <a:xfrm>
            <a:off x="850195" y="2505054"/>
            <a:ext cx="301230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“Suggest why we would not test all the light bulbs.”</a:t>
            </a:r>
          </a:p>
          <a:p>
            <a:r>
              <a:rPr lang="en-GB" dirty="0"/>
              <a:t>“Identify the sampling frame.”</a:t>
            </a:r>
          </a:p>
        </p:txBody>
      </p:sp>
      <p:sp>
        <p:nvSpPr>
          <p:cNvPr id="7" name="TextBox 6"/>
          <p:cNvSpPr txBox="1"/>
          <p:nvPr/>
        </p:nvSpPr>
        <p:spPr>
          <a:xfrm>
            <a:off x="850195" y="2120084"/>
            <a:ext cx="3012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Populations vs samples</a:t>
            </a:r>
          </a:p>
        </p:txBody>
      </p:sp>
      <p:sp>
        <p:nvSpPr>
          <p:cNvPr id="8" name="TextBox 7"/>
          <p:cNvSpPr txBox="1"/>
          <p:nvPr/>
        </p:nvSpPr>
        <p:spPr>
          <a:xfrm>
            <a:off x="5138990" y="2423961"/>
            <a:ext cx="273630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Describe the disadvantages of systematic sampling.</a:t>
            </a:r>
          </a:p>
        </p:txBody>
      </p:sp>
      <p:sp>
        <p:nvSpPr>
          <p:cNvPr id="9" name="TextBox 8"/>
          <p:cNvSpPr txBox="1"/>
          <p:nvPr/>
        </p:nvSpPr>
        <p:spPr>
          <a:xfrm>
            <a:off x="5138990" y="2054629"/>
            <a:ext cx="2736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Random Sampling</a:t>
            </a:r>
          </a:p>
        </p:txBody>
      </p:sp>
      <p:sp>
        <p:nvSpPr>
          <p:cNvPr id="10" name="TextBox 9"/>
          <p:cNvSpPr txBox="1"/>
          <p:nvPr/>
        </p:nvSpPr>
        <p:spPr>
          <a:xfrm>
            <a:off x="742273" y="4776460"/>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Describe how a stratified sample would be conducted, including strata sizes.</a:t>
            </a:r>
          </a:p>
        </p:txBody>
      </p:sp>
      <p:sp>
        <p:nvSpPr>
          <p:cNvPr id="11" name="TextBox 10"/>
          <p:cNvSpPr txBox="1"/>
          <p:nvPr/>
        </p:nvSpPr>
        <p:spPr>
          <a:xfrm>
            <a:off x="742273" y="4416420"/>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Non-Random Sampling</a:t>
            </a:r>
          </a:p>
        </p:txBody>
      </p:sp>
      <p:sp>
        <p:nvSpPr>
          <p:cNvPr id="12" name="TextBox 11"/>
          <p:cNvSpPr txBox="1"/>
          <p:nvPr/>
        </p:nvSpPr>
        <p:spPr>
          <a:xfrm>
            <a:off x="4654587" y="3888680"/>
            <a:ext cx="324036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Continuous vs discrete, terms such as class intervals, class boundaries, class width.</a:t>
            </a:r>
          </a:p>
        </p:txBody>
      </p:sp>
      <p:sp>
        <p:nvSpPr>
          <p:cNvPr id="13" name="TextBox 12"/>
          <p:cNvSpPr txBox="1"/>
          <p:nvPr/>
        </p:nvSpPr>
        <p:spPr>
          <a:xfrm>
            <a:off x="4654587" y="3528640"/>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Types of data</a:t>
            </a:r>
          </a:p>
        </p:txBody>
      </p:sp>
      <p:sp>
        <p:nvSpPr>
          <p:cNvPr id="15" name="TextBox 14"/>
          <p:cNvSpPr txBox="1"/>
          <p:nvPr/>
        </p:nvSpPr>
        <p:spPr>
          <a:xfrm>
            <a:off x="4352344" y="5624144"/>
            <a:ext cx="33985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you’re expected to know about the ‘large data set’ of weather data, and how to use it.</a:t>
            </a:r>
          </a:p>
        </p:txBody>
      </p:sp>
      <p:sp>
        <p:nvSpPr>
          <p:cNvPr id="16" name="TextBox 15"/>
          <p:cNvSpPr txBox="1"/>
          <p:nvPr/>
        </p:nvSpPr>
        <p:spPr>
          <a:xfrm>
            <a:off x="4355429" y="5254812"/>
            <a:ext cx="339550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Edexcel’s ‘Large Data Set’</a:t>
            </a:r>
          </a:p>
        </p:txBody>
      </p:sp>
      <p:pic>
        <p:nvPicPr>
          <p:cNvPr id="1026" name="Picture 2" descr="showers, weath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304" y="49627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5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Populations and samples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TextBox 54"/>
          <p:cNvSpPr txBox="1"/>
          <p:nvPr/>
        </p:nvSpPr>
        <p:spPr>
          <a:xfrm>
            <a:off x="353634" y="4427282"/>
            <a:ext cx="86049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population</a:t>
            </a:r>
            <a:r>
              <a:rPr lang="en-GB" dirty="0"/>
              <a:t> is: 	the </a:t>
            </a:r>
            <a:r>
              <a:rPr lang="en-GB" u="sng" dirty="0"/>
              <a:t>whole</a:t>
            </a:r>
            <a:r>
              <a:rPr lang="en-GB" dirty="0"/>
              <a:t> set of items that are of interest.</a:t>
            </a:r>
          </a:p>
          <a:p>
            <a:r>
              <a:rPr lang="en-GB" dirty="0"/>
              <a:t>A </a:t>
            </a:r>
            <a:r>
              <a:rPr lang="en-GB" b="1" dirty="0"/>
              <a:t>sample</a:t>
            </a:r>
            <a:r>
              <a:rPr lang="en-GB" dirty="0"/>
              <a:t> is: 	some </a:t>
            </a:r>
            <a:r>
              <a:rPr lang="en-GB" u="sng" dirty="0"/>
              <a:t>subset of the population</a:t>
            </a:r>
            <a:r>
              <a:rPr lang="en-GB" dirty="0"/>
              <a:t> intended to </a:t>
            </a:r>
            <a:r>
              <a:rPr lang="en-GB" u="sng" dirty="0"/>
              <a:t>represent the population</a:t>
            </a:r>
            <a:r>
              <a:rPr lang="en-GB" dirty="0"/>
              <a:t>.</a:t>
            </a:r>
          </a:p>
        </p:txBody>
      </p:sp>
      <p:sp>
        <p:nvSpPr>
          <p:cNvPr id="56" name="Rectangle 55"/>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7" name="TextBox 56"/>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
        <p:nvSpPr>
          <p:cNvPr id="58" name="Rectangle 57"/>
          <p:cNvSpPr/>
          <p:nvPr/>
        </p:nvSpPr>
        <p:spPr>
          <a:xfrm>
            <a:off x="5152611" y="1959528"/>
            <a:ext cx="2172576" cy="1448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9" name="TextBox 58"/>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sp>
        <p:nvSpPr>
          <p:cNvPr id="67" name="Rectangle 66"/>
          <p:cNvSpPr/>
          <p:nvPr/>
        </p:nvSpPr>
        <p:spPr>
          <a:xfrm>
            <a:off x="2246731" y="4446128"/>
            <a:ext cx="6488196" cy="2943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2252716" y="4759287"/>
            <a:ext cx="6482212" cy="2784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1" name="TextBox 70"/>
          <p:cNvSpPr txBox="1"/>
          <p:nvPr/>
        </p:nvSpPr>
        <p:spPr>
          <a:xfrm>
            <a:off x="329571" y="4023494"/>
            <a:ext cx="329934" cy="369332"/>
          </a:xfrm>
          <a:prstGeom prst="rect">
            <a:avLst/>
          </a:prstGeom>
          <a:noFill/>
        </p:spPr>
        <p:txBody>
          <a:bodyPr wrap="square" rtlCol="0">
            <a:spAutoFit/>
          </a:bodyPr>
          <a:lstStyle/>
          <a:p>
            <a:r>
              <a:rPr lang="en-GB" dirty="0">
                <a:latin typeface="Wingdings" panose="05000000000000000000" pitchFamily="2" charset="2"/>
              </a:rPr>
              <a:t>!</a:t>
            </a:r>
          </a:p>
        </p:txBody>
      </p:sp>
      <p:sp>
        <p:nvSpPr>
          <p:cNvPr id="72" name="Rectangle 71"/>
          <p:cNvSpPr/>
          <p:nvPr/>
        </p:nvSpPr>
        <p:spPr>
          <a:xfrm>
            <a:off x="1888050" y="5554537"/>
            <a:ext cx="5289450" cy="738664"/>
          </a:xfrm>
          <a:prstGeom prst="rect">
            <a:avLst/>
          </a:prstGeom>
        </p:spPr>
        <p:txBody>
          <a:bodyPr wrap="square">
            <a:spAutoFit/>
          </a:bodyPr>
          <a:lstStyle/>
          <a:p>
            <a:r>
              <a:rPr lang="en-GB" sz="1400" dirty="0"/>
              <a:t>You’re probably used to a ‘population’ meaning all humans/animals within a country/ecosystem. But a population could be “</a:t>
            </a:r>
            <a:r>
              <a:rPr lang="en-GB" sz="1400" i="1" dirty="0"/>
              <a:t>all the lightbulbs in a factory</a:t>
            </a:r>
            <a:r>
              <a:rPr lang="en-GB" sz="1400" dirty="0"/>
              <a:t>” or “</a:t>
            </a:r>
            <a:r>
              <a:rPr lang="en-GB" sz="1400" i="1" dirty="0"/>
              <a:t>all the cars in the UK</a:t>
            </a:r>
            <a:r>
              <a:rPr lang="en-GB" sz="1400" dirty="0"/>
              <a:t>”.</a:t>
            </a:r>
          </a:p>
        </p:txBody>
      </p:sp>
    </p:spTree>
    <p:extLst>
      <p:ext uri="{BB962C8B-B14F-4D97-AF65-F5344CB8AC3E}">
        <p14:creationId xmlns:p14="http://schemas.microsoft.com/office/powerpoint/2010/main" val="3398370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8"/>
                                        </p:tgtEl>
                                      </p:cBhvr>
                                    </p:animEffect>
                                    <p:set>
                                      <p:cBhvr>
                                        <p:cTn id="1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67" grpId="0" animBg="1"/>
      <p:bldP spid="68"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Sampling key terms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54"/>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6" name="Rectangle 55"/>
          <p:cNvSpPr/>
          <p:nvPr/>
        </p:nvSpPr>
        <p:spPr>
          <a:xfrm>
            <a:off x="5152611" y="1959528"/>
            <a:ext cx="2172576" cy="1448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7" name="TextBox 56"/>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cxnSp>
        <p:nvCxnSpPr>
          <p:cNvPr id="59" name="Straight Arrow Connector 58"/>
          <p:cNvCxnSpPr>
            <a:endCxn id="51" idx="3"/>
          </p:cNvCxnSpPr>
          <p:nvPr/>
        </p:nvCxnSpPr>
        <p:spPr>
          <a:xfrm flipV="1">
            <a:off x="2087724" y="3265404"/>
            <a:ext cx="3210533" cy="883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539552" y="4221088"/>
            <a:ext cx="2592288" cy="1200329"/>
          </a:xfrm>
          <a:prstGeom prst="rect">
            <a:avLst/>
          </a:prstGeom>
          <a:noFill/>
        </p:spPr>
        <p:txBody>
          <a:bodyPr wrap="square" rtlCol="0">
            <a:spAutoFit/>
          </a:bodyPr>
          <a:lstStyle/>
          <a:p>
            <a:r>
              <a:rPr lang="en-GB" dirty="0">
                <a:latin typeface="Wingdings" panose="05000000000000000000" pitchFamily="2" charset="2"/>
              </a:rPr>
              <a:t>!</a:t>
            </a:r>
            <a:r>
              <a:rPr lang="en-GB" dirty="0"/>
              <a:t> Each individual thing in the population that can be sampled is known as a </a:t>
            </a:r>
            <a:r>
              <a:rPr lang="en-GB" b="1" dirty="0"/>
              <a:t>sampling unit</a:t>
            </a:r>
            <a:r>
              <a:rPr lang="en-GB" dirty="0"/>
              <a:t>.</a:t>
            </a:r>
          </a:p>
        </p:txBody>
      </p:sp>
      <p:sp>
        <p:nvSpPr>
          <p:cNvPr id="62" name="TextBox 61"/>
          <p:cNvSpPr txBox="1"/>
          <p:nvPr/>
        </p:nvSpPr>
        <p:spPr>
          <a:xfrm>
            <a:off x="4247964" y="4551816"/>
            <a:ext cx="3780420" cy="1200329"/>
          </a:xfrm>
          <a:prstGeom prst="rect">
            <a:avLst/>
          </a:prstGeom>
          <a:noFill/>
        </p:spPr>
        <p:txBody>
          <a:bodyPr wrap="square" rtlCol="0">
            <a:spAutoFit/>
          </a:bodyPr>
          <a:lstStyle/>
          <a:p>
            <a:r>
              <a:rPr lang="en-GB" dirty="0">
                <a:latin typeface="Wingdings" panose="05000000000000000000" pitchFamily="2" charset="2"/>
              </a:rPr>
              <a:t>!</a:t>
            </a:r>
            <a:r>
              <a:rPr lang="en-GB" dirty="0"/>
              <a:t> Often sampling units of a population are individually named or numbered </a:t>
            </a:r>
            <a:r>
              <a:rPr lang="en-GB" b="1" dirty="0"/>
              <a:t>to form a list</a:t>
            </a:r>
            <a:r>
              <a:rPr lang="en-GB" dirty="0"/>
              <a:t> called the </a:t>
            </a:r>
            <a:r>
              <a:rPr lang="en-GB" b="1" dirty="0"/>
              <a:t>sampling frame</a:t>
            </a:r>
            <a:r>
              <a:rPr lang="en-GB" dirty="0"/>
              <a:t>.</a:t>
            </a:r>
          </a:p>
        </p:txBody>
      </p:sp>
      <p:cxnSp>
        <p:nvCxnSpPr>
          <p:cNvPr id="64" name="Straight Arrow Connector 63"/>
          <p:cNvCxnSpPr>
            <a:stCxn id="62" idx="0"/>
          </p:cNvCxnSpPr>
          <p:nvPr/>
        </p:nvCxnSpPr>
        <p:spPr>
          <a:xfrm flipH="1" flipV="1">
            <a:off x="5724128" y="3650994"/>
            <a:ext cx="414046" cy="900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Tree>
    <p:extLst>
      <p:ext uri="{BB962C8B-B14F-4D97-AF65-F5344CB8AC3E}">
        <p14:creationId xmlns:p14="http://schemas.microsoft.com/office/powerpoint/2010/main" val="411001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Populations vs Samples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Table 4"/>
          <p:cNvGraphicFramePr>
            <a:graphicFrameLocks noGrp="1"/>
          </p:cNvGraphicFramePr>
          <p:nvPr>
            <p:extLst>
              <p:ext uri="{D42A27DB-BD31-4B8C-83A1-F6EECF244321}">
                <p14:modId xmlns:p14="http://schemas.microsoft.com/office/powerpoint/2010/main" val="1569245350"/>
              </p:ext>
            </p:extLst>
          </p:nvPr>
        </p:nvGraphicFramePr>
        <p:xfrm>
          <a:off x="252444" y="1571283"/>
          <a:ext cx="8638404" cy="2199640"/>
        </p:xfrm>
        <a:graphic>
          <a:graphicData uri="http://schemas.openxmlformats.org/drawingml/2006/table">
            <a:tbl>
              <a:tblPr firstRow="1" firstCol="1" bandRow="1">
                <a:tableStyleId>{073A0DAA-6AF3-43AB-8588-CEC1D06C72B9}</a:tableStyleId>
              </a:tblPr>
              <a:tblGrid>
                <a:gridCol w="93354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256584">
                  <a:extLst>
                    <a:ext uri="{9D8B030D-6E8A-4147-A177-3AD203B41FA5}">
                      <a16:colId xmlns:a16="http://schemas.microsoft.com/office/drawing/2014/main" val="20002"/>
                    </a:ext>
                  </a:extLst>
                </a:gridCol>
              </a:tblGrid>
              <a:tr h="370840">
                <a:tc>
                  <a:txBody>
                    <a:bodyPr/>
                    <a:lstStyle/>
                    <a:p>
                      <a:endParaRPr lang="en-GB" dirty="0"/>
                    </a:p>
                  </a:txBody>
                  <a:tcPr>
                    <a:solidFill>
                      <a:schemeClr val="bg1"/>
                    </a:solidFill>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70840">
                <a:tc>
                  <a:txBody>
                    <a:bodyPr/>
                    <a:lstStyle/>
                    <a:p>
                      <a:r>
                        <a:rPr lang="en-GB" dirty="0"/>
                        <a:t>Census</a:t>
                      </a:r>
                    </a:p>
                  </a:txBody>
                  <a:tcPr/>
                </a:tc>
                <a:tc>
                  <a:txBody>
                    <a:bodyPr/>
                    <a:lstStyle/>
                    <a:p>
                      <a:r>
                        <a:rPr lang="en-GB" dirty="0"/>
                        <a:t>Should</a:t>
                      </a:r>
                      <a:r>
                        <a:rPr lang="en-GB" baseline="0" dirty="0"/>
                        <a:t> give completely accurate result.</a:t>
                      </a:r>
                      <a:endParaRPr lang="en-GB" dirty="0"/>
                    </a:p>
                  </a:txBody>
                  <a:tcPr/>
                </a:tc>
                <a:tc>
                  <a:txBody>
                    <a:bodyPr/>
                    <a:lstStyle/>
                    <a:p>
                      <a:pPr marL="285750" indent="-285750">
                        <a:buFont typeface="Arial" panose="020B0604020202020204" pitchFamily="34" charset="0"/>
                        <a:buChar char="•"/>
                      </a:pPr>
                      <a:r>
                        <a:rPr lang="en-GB" dirty="0"/>
                        <a:t>Time</a:t>
                      </a:r>
                      <a:r>
                        <a:rPr lang="en-GB" baseline="0" dirty="0"/>
                        <a:t> consuming and expensive.</a:t>
                      </a:r>
                    </a:p>
                    <a:p>
                      <a:pPr marL="285750" indent="-285750">
                        <a:buFont typeface="Arial" panose="020B0604020202020204" pitchFamily="34" charset="0"/>
                        <a:buChar char="•"/>
                      </a:pPr>
                      <a:r>
                        <a:rPr lang="en-GB" baseline="0" dirty="0"/>
                        <a:t>Can not be used when testing involves destruction.</a:t>
                      </a:r>
                    </a:p>
                    <a:p>
                      <a:pPr marL="285750" indent="-285750">
                        <a:buFont typeface="Arial" panose="020B0604020202020204" pitchFamily="34" charset="0"/>
                        <a:buChar char="•"/>
                      </a:pPr>
                      <a:r>
                        <a:rPr lang="en-GB" baseline="0" dirty="0"/>
                        <a:t>Large volume of data to process.</a:t>
                      </a:r>
                      <a:endParaRPr lang="en-GB" dirty="0"/>
                    </a:p>
                  </a:txBody>
                  <a:tcPr/>
                </a:tc>
                <a:extLst>
                  <a:ext uri="{0D108BD9-81ED-4DB2-BD59-A6C34878D82A}">
                    <a16:rowId xmlns:a16="http://schemas.microsoft.com/office/drawing/2014/main" val="10001"/>
                  </a:ext>
                </a:extLst>
              </a:tr>
              <a:tr h="370840">
                <a:tc>
                  <a:txBody>
                    <a:bodyPr/>
                    <a:lstStyle/>
                    <a:p>
                      <a:r>
                        <a:rPr lang="en-GB" dirty="0"/>
                        <a:t>Sample </a:t>
                      </a:r>
                    </a:p>
                  </a:txBody>
                  <a:tcPr/>
                </a:tc>
                <a:tc>
                  <a:txBody>
                    <a:bodyPr/>
                    <a:lstStyle/>
                    <a:p>
                      <a:pPr marL="285750" indent="-285750">
                        <a:buFont typeface="Arial" panose="020B0604020202020204" pitchFamily="34" charset="0"/>
                        <a:buChar char="•"/>
                      </a:pPr>
                      <a:r>
                        <a:rPr lang="en-GB" dirty="0"/>
                        <a:t>Cheaper.</a:t>
                      </a:r>
                    </a:p>
                    <a:p>
                      <a:pPr marL="285750" indent="-285750">
                        <a:buFont typeface="Arial" panose="020B0604020202020204" pitchFamily="34" charset="0"/>
                        <a:buChar char="•"/>
                      </a:pPr>
                      <a:r>
                        <a:rPr lang="en-GB" dirty="0"/>
                        <a:t>Quicker.</a:t>
                      </a:r>
                    </a:p>
                    <a:p>
                      <a:pPr marL="285750" indent="-285750">
                        <a:buFont typeface="Arial" panose="020B0604020202020204" pitchFamily="34" charset="0"/>
                        <a:buChar char="•"/>
                      </a:pPr>
                      <a:r>
                        <a:rPr lang="en-GB" dirty="0"/>
                        <a:t>Less data to process.</a:t>
                      </a:r>
                    </a:p>
                  </a:txBody>
                  <a:tcPr/>
                </a:tc>
                <a:tc>
                  <a:txBody>
                    <a:bodyPr/>
                    <a:lstStyle/>
                    <a:p>
                      <a:pPr marL="285750" indent="-285750">
                        <a:buFont typeface="Arial" panose="020B0604020202020204" pitchFamily="34" charset="0"/>
                        <a:buChar char="•"/>
                      </a:pPr>
                      <a:r>
                        <a:rPr lang="en-GB" dirty="0"/>
                        <a:t>Data may not be accurate.</a:t>
                      </a:r>
                    </a:p>
                    <a:p>
                      <a:pPr marL="285750" indent="-285750">
                        <a:buFont typeface="Arial" panose="020B0604020202020204" pitchFamily="34" charset="0"/>
                        <a:buChar char="•"/>
                      </a:pPr>
                      <a:r>
                        <a:rPr lang="en-GB" dirty="0"/>
                        <a:t>Data may not be large enough to represent small</a:t>
                      </a:r>
                      <a:r>
                        <a:rPr lang="en-GB" baseline="0" dirty="0"/>
                        <a:t> sub-groups.</a:t>
                      </a:r>
                      <a:endParaRPr lang="en-GB"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298711" y="705232"/>
            <a:ext cx="8352928" cy="646331"/>
          </a:xfrm>
          <a:prstGeom prst="rect">
            <a:avLst/>
          </a:prstGeom>
          <a:noFill/>
        </p:spPr>
        <p:txBody>
          <a:bodyPr wrap="square" rtlCol="0">
            <a:spAutoFit/>
          </a:bodyPr>
          <a:lstStyle/>
          <a:p>
            <a:r>
              <a:rPr lang="en-GB" dirty="0"/>
              <a:t>We could collect data either from a sample, or from the entire population.</a:t>
            </a:r>
          </a:p>
          <a:p>
            <a:r>
              <a:rPr lang="en-GB" dirty="0"/>
              <a:t>Data collected from the entire population is known as a </a:t>
            </a:r>
            <a:r>
              <a:rPr lang="en-GB" b="1" dirty="0"/>
              <a:t>census</a:t>
            </a:r>
            <a:r>
              <a:rPr lang="en-GB" dirty="0"/>
              <a:t>.</a:t>
            </a:r>
          </a:p>
        </p:txBody>
      </p:sp>
      <p:sp>
        <p:nvSpPr>
          <p:cNvPr id="7" name="Rectangle 6"/>
          <p:cNvSpPr/>
          <p:nvPr/>
        </p:nvSpPr>
        <p:spPr>
          <a:xfrm>
            <a:off x="1220730" y="1924794"/>
            <a:ext cx="2431719"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3652449" y="1924794"/>
            <a:ext cx="5240031"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1227018" y="2860898"/>
            <a:ext cx="2431719"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658737" y="2860898"/>
            <a:ext cx="5240031"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595229" y="1018707"/>
            <a:ext cx="1383087" cy="36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298711" y="4077072"/>
            <a:ext cx="8352928"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Example</a:t>
            </a:r>
            <a:r>
              <a:rPr lang="en-GB" sz="1600" dirty="0"/>
              <a:t>: A supermarket wants to test a delivery of avocados for ripeness by cutting them in half.</a:t>
            </a:r>
          </a:p>
          <a:p>
            <a:pPr marL="342900" indent="-342900">
              <a:buAutoNum type="alphaLcPeriod"/>
            </a:pPr>
            <a:r>
              <a:rPr lang="en-GB" sz="1600" dirty="0"/>
              <a:t>Suggest a reason why the supermarket should not test all the avocados in the delivery.</a:t>
            </a:r>
          </a:p>
          <a:p>
            <a:pPr marL="342900" indent="-342900">
              <a:buAutoNum type="alphaLcPeriod"/>
            </a:pPr>
            <a:r>
              <a:rPr lang="en-GB" sz="1600" dirty="0"/>
              <a:t>The supermarket tests a sample of 5 avocados and finds that 4 of them are ripe. They estimate that 80% of the avocados in the deliver are ripe. Suggest one way that the supermarket could improve their estimate.</a:t>
            </a:r>
          </a:p>
        </p:txBody>
      </p:sp>
      <p:sp>
        <p:nvSpPr>
          <p:cNvPr id="13" name="TextBox 12"/>
          <p:cNvSpPr txBox="1"/>
          <p:nvPr/>
        </p:nvSpPr>
        <p:spPr>
          <a:xfrm>
            <a:off x="1182630" y="5568032"/>
            <a:ext cx="5960822" cy="369332"/>
          </a:xfrm>
          <a:prstGeom prst="rect">
            <a:avLst/>
          </a:prstGeom>
          <a:noFill/>
        </p:spPr>
        <p:txBody>
          <a:bodyPr wrap="square" rtlCol="0">
            <a:spAutoFit/>
          </a:bodyPr>
          <a:lstStyle/>
          <a:p>
            <a:r>
              <a:rPr lang="en-GB" dirty="0"/>
              <a:t>Testing the avocados </a:t>
            </a:r>
            <a:r>
              <a:rPr lang="en-GB" u="sng" dirty="0"/>
              <a:t>destroys</a:t>
            </a:r>
            <a:r>
              <a:rPr lang="en-GB" dirty="0"/>
              <a:t> them (and thus can’t be sold).</a:t>
            </a:r>
          </a:p>
        </p:txBody>
      </p:sp>
      <p:sp>
        <p:nvSpPr>
          <p:cNvPr id="14" name="TextBox 13"/>
          <p:cNvSpPr txBox="1"/>
          <p:nvPr/>
        </p:nvSpPr>
        <p:spPr>
          <a:xfrm>
            <a:off x="1182630" y="6032694"/>
            <a:ext cx="5960822" cy="646331"/>
          </a:xfrm>
          <a:prstGeom prst="rect">
            <a:avLst/>
          </a:prstGeom>
          <a:noFill/>
        </p:spPr>
        <p:txBody>
          <a:bodyPr wrap="square" rtlCol="0">
            <a:spAutoFit/>
          </a:bodyPr>
          <a:lstStyle/>
          <a:p>
            <a:r>
              <a:rPr lang="en-GB" dirty="0"/>
              <a:t>Use a </a:t>
            </a:r>
            <a:r>
              <a:rPr lang="en-GB" u="sng" dirty="0"/>
              <a:t>larger sample size</a:t>
            </a:r>
            <a:r>
              <a:rPr lang="en-GB" dirty="0"/>
              <a:t> (as this would be better estimate of the proportion of ripe avocados).</a:t>
            </a:r>
          </a:p>
        </p:txBody>
      </p:sp>
      <p:sp>
        <p:nvSpPr>
          <p:cNvPr id="15" name="Rectangle 14"/>
          <p:cNvSpPr/>
          <p:nvPr/>
        </p:nvSpPr>
        <p:spPr>
          <a:xfrm>
            <a:off x="771580" y="5613752"/>
            <a:ext cx="239340" cy="273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p:cNvSpPr/>
          <p:nvPr/>
        </p:nvSpPr>
        <p:spPr>
          <a:xfrm>
            <a:off x="771580" y="6100961"/>
            <a:ext cx="239340" cy="273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p:cNvSpPr/>
          <p:nvPr/>
        </p:nvSpPr>
        <p:spPr>
          <a:xfrm>
            <a:off x="1248109" y="5541001"/>
            <a:ext cx="6728827" cy="426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248109" y="6040934"/>
            <a:ext cx="6728827" cy="564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787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9" restart="whenNotActive" fill="hold" evtFilter="cancelBubble" nodeType="interactiveSeq">
                <p:stCondLst>
                  <p:cond evt="onClick" delay="0">
                    <p:tgtEl>
                      <p:spTgt spid="18"/>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p:bldP spid="14" grpId="0"/>
      <p:bldP spid="15" grpId="0" animBg="1"/>
      <p:bldP spid="16" grpId="0" animBg="1"/>
      <p:bldP spid="17" grpId="0" animBg="1"/>
      <p:bldP spid="1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 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509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Types of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4704"/>
            <a:ext cx="8640960" cy="369332"/>
          </a:xfrm>
          <a:prstGeom prst="rect">
            <a:avLst/>
          </a:prstGeom>
          <a:noFill/>
        </p:spPr>
        <p:txBody>
          <a:bodyPr wrap="square" rtlCol="0">
            <a:spAutoFit/>
          </a:bodyPr>
          <a:lstStyle/>
          <a:p>
            <a:r>
              <a:rPr lang="en-GB" dirty="0"/>
              <a:t>I recommend laying out your notes like this for next bit of the chapter. Use a full page.</a:t>
            </a:r>
          </a:p>
        </p:txBody>
      </p:sp>
      <p:sp>
        <p:nvSpPr>
          <p:cNvPr id="11" name="Rectangle 10"/>
          <p:cNvSpPr/>
          <p:nvPr/>
        </p:nvSpPr>
        <p:spPr>
          <a:xfrm>
            <a:off x="1004867" y="1521076"/>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12" name="Rectangle 11"/>
          <p:cNvSpPr/>
          <p:nvPr/>
        </p:nvSpPr>
        <p:spPr>
          <a:xfrm>
            <a:off x="2241533" y="152107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13" name="Rectangle 12"/>
          <p:cNvSpPr/>
          <p:nvPr/>
        </p:nvSpPr>
        <p:spPr>
          <a:xfrm>
            <a:off x="4257757" y="152107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14" name="Rectangle 13"/>
          <p:cNvSpPr/>
          <p:nvPr/>
        </p:nvSpPr>
        <p:spPr>
          <a:xfrm>
            <a:off x="6277006" y="1521076"/>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15" name="Rectangle 14"/>
          <p:cNvSpPr/>
          <p:nvPr/>
        </p:nvSpPr>
        <p:spPr>
          <a:xfrm>
            <a:off x="1004867" y="1871824"/>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Simple Random Sampling</a:t>
            </a:r>
          </a:p>
        </p:txBody>
      </p:sp>
      <p:sp>
        <p:nvSpPr>
          <p:cNvPr id="16" name="Rectangle 15"/>
          <p:cNvSpPr/>
          <p:nvPr/>
        </p:nvSpPr>
        <p:spPr>
          <a:xfrm>
            <a:off x="2529565" y="1871824"/>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473781" y="1871824"/>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p:cNvSpPr/>
          <p:nvPr/>
        </p:nvSpPr>
        <p:spPr>
          <a:xfrm>
            <a:off x="6417997" y="1871824"/>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1002906" y="2735920"/>
            <a:ext cx="1533077"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Systematic Sampling</a:t>
            </a:r>
          </a:p>
        </p:txBody>
      </p:sp>
      <p:sp>
        <p:nvSpPr>
          <p:cNvPr id="21" name="Rectangle 20"/>
          <p:cNvSpPr/>
          <p:nvPr/>
        </p:nvSpPr>
        <p:spPr>
          <a:xfrm>
            <a:off x="1002906" y="3600016"/>
            <a:ext cx="1530303"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Stratified Sampling</a:t>
            </a:r>
          </a:p>
        </p:txBody>
      </p:sp>
      <p:sp>
        <p:nvSpPr>
          <p:cNvPr id="22" name="Rectangle 21"/>
          <p:cNvSpPr/>
          <p:nvPr/>
        </p:nvSpPr>
        <p:spPr>
          <a:xfrm>
            <a:off x="1012432" y="4464112"/>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Quota</a:t>
            </a:r>
          </a:p>
          <a:p>
            <a:pPr algn="ctr"/>
            <a:r>
              <a:rPr lang="en-GB" sz="1600" dirty="0"/>
              <a:t>Sampling</a:t>
            </a:r>
          </a:p>
        </p:txBody>
      </p:sp>
      <p:sp>
        <p:nvSpPr>
          <p:cNvPr id="26" name="Rectangle 25"/>
          <p:cNvSpPr/>
          <p:nvPr/>
        </p:nvSpPr>
        <p:spPr>
          <a:xfrm>
            <a:off x="2536557" y="2735920"/>
            <a:ext cx="193469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p:cNvSpPr/>
          <p:nvPr/>
        </p:nvSpPr>
        <p:spPr>
          <a:xfrm>
            <a:off x="4471821" y="2735920"/>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6416037" y="2735920"/>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p:cNvSpPr/>
          <p:nvPr/>
        </p:nvSpPr>
        <p:spPr>
          <a:xfrm>
            <a:off x="2533209" y="3600016"/>
            <a:ext cx="193608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p:cNvSpPr/>
          <p:nvPr/>
        </p:nvSpPr>
        <p:spPr>
          <a:xfrm>
            <a:off x="4469860" y="3600016"/>
            <a:ext cx="1953169"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p:cNvSpPr/>
          <p:nvPr/>
        </p:nvSpPr>
        <p:spPr>
          <a:xfrm>
            <a:off x="6417997" y="3600016"/>
            <a:ext cx="194029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p:cNvSpPr/>
          <p:nvPr/>
        </p:nvSpPr>
        <p:spPr>
          <a:xfrm>
            <a:off x="2535170" y="4464112"/>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4479386" y="4464112"/>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p:cNvSpPr/>
          <p:nvPr/>
        </p:nvSpPr>
        <p:spPr>
          <a:xfrm>
            <a:off x="6423602" y="4464112"/>
            <a:ext cx="193665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p:cNvSpPr/>
          <p:nvPr/>
        </p:nvSpPr>
        <p:spPr>
          <a:xfrm>
            <a:off x="1012432" y="5328208"/>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Opportunity</a:t>
            </a:r>
          </a:p>
          <a:p>
            <a:pPr algn="ctr"/>
            <a:r>
              <a:rPr lang="en-GB" sz="1600" dirty="0"/>
              <a:t>Sampling</a:t>
            </a:r>
          </a:p>
        </p:txBody>
      </p:sp>
      <p:sp>
        <p:nvSpPr>
          <p:cNvPr id="36" name="Rectangle 35"/>
          <p:cNvSpPr/>
          <p:nvPr/>
        </p:nvSpPr>
        <p:spPr>
          <a:xfrm>
            <a:off x="2535170" y="5328208"/>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p:cNvSpPr/>
          <p:nvPr/>
        </p:nvSpPr>
        <p:spPr>
          <a:xfrm>
            <a:off x="4479386" y="5328208"/>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6423602" y="5328208"/>
            <a:ext cx="193665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rot="16200000">
            <a:off x="-553129" y="2922765"/>
            <a:ext cx="2592288" cy="4904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Random Sampling</a:t>
            </a:r>
          </a:p>
        </p:txBody>
      </p:sp>
      <p:sp>
        <p:nvSpPr>
          <p:cNvPr id="39" name="Rectangle 38"/>
          <p:cNvSpPr/>
          <p:nvPr/>
        </p:nvSpPr>
        <p:spPr>
          <a:xfrm rot="16200000">
            <a:off x="-106726" y="5097362"/>
            <a:ext cx="1699479" cy="4904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Non-Random</a:t>
            </a:r>
          </a:p>
        </p:txBody>
      </p:sp>
      <p:cxnSp>
        <p:nvCxnSpPr>
          <p:cNvPr id="8" name="Straight Connector 7"/>
          <p:cNvCxnSpPr/>
          <p:nvPr/>
        </p:nvCxnSpPr>
        <p:spPr>
          <a:xfrm flipV="1">
            <a:off x="483295" y="4420569"/>
            <a:ext cx="7870008" cy="287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7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18067</TotalTime>
  <Words>2924</Words>
  <Application>Microsoft Office PowerPoint</Application>
  <PresentationFormat>On-screen Show (4:3)</PresentationFormat>
  <Paragraphs>436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Symbol</vt:lpstr>
      <vt:lpstr>Times New Roman</vt:lpstr>
      <vt:lpstr>Wingdings</vt:lpstr>
      <vt:lpstr>Office Theme</vt:lpstr>
      <vt:lpstr>Stats1 Chapter 1 :: 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708</cp:revision>
  <dcterms:created xsi:type="dcterms:W3CDTF">2013-02-28T07:36:55Z</dcterms:created>
  <dcterms:modified xsi:type="dcterms:W3CDTF">2019-11-05T07:21:02Z</dcterms:modified>
</cp:coreProperties>
</file>