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481" r:id="rId2"/>
    <p:sldId id="614" r:id="rId3"/>
    <p:sldId id="483" r:id="rId4"/>
    <p:sldId id="565" r:id="rId5"/>
    <p:sldId id="567" r:id="rId6"/>
    <p:sldId id="568" r:id="rId7"/>
    <p:sldId id="566" r:id="rId8"/>
    <p:sldId id="569" r:id="rId9"/>
    <p:sldId id="570" r:id="rId10"/>
    <p:sldId id="564" r:id="rId11"/>
    <p:sldId id="571" r:id="rId12"/>
    <p:sldId id="573" r:id="rId13"/>
    <p:sldId id="575" r:id="rId14"/>
    <p:sldId id="574" r:id="rId15"/>
    <p:sldId id="572" r:id="rId16"/>
    <p:sldId id="576" r:id="rId17"/>
    <p:sldId id="577" r:id="rId18"/>
    <p:sldId id="578" r:id="rId19"/>
    <p:sldId id="580" r:id="rId20"/>
    <p:sldId id="579" r:id="rId21"/>
    <p:sldId id="583" r:id="rId22"/>
    <p:sldId id="581" r:id="rId23"/>
    <p:sldId id="582" r:id="rId24"/>
    <p:sldId id="584" r:id="rId25"/>
    <p:sldId id="585" r:id="rId26"/>
    <p:sldId id="586" r:id="rId27"/>
    <p:sldId id="588" r:id="rId28"/>
    <p:sldId id="587" r:id="rId29"/>
    <p:sldId id="590" r:id="rId30"/>
    <p:sldId id="589" r:id="rId31"/>
    <p:sldId id="591" r:id="rId32"/>
    <p:sldId id="592" r:id="rId33"/>
    <p:sldId id="593" r:id="rId34"/>
    <p:sldId id="594" r:id="rId35"/>
    <p:sldId id="595" r:id="rId36"/>
    <p:sldId id="596" r:id="rId37"/>
    <p:sldId id="597" r:id="rId38"/>
    <p:sldId id="598" r:id="rId39"/>
    <p:sldId id="600" r:id="rId40"/>
    <p:sldId id="601" r:id="rId41"/>
    <p:sldId id="602" r:id="rId42"/>
    <p:sldId id="603" r:id="rId43"/>
    <p:sldId id="604" r:id="rId44"/>
    <p:sldId id="605" r:id="rId45"/>
    <p:sldId id="606" r:id="rId46"/>
    <p:sldId id="607" r:id="rId47"/>
    <p:sldId id="608" r:id="rId48"/>
    <p:sldId id="609" r:id="rId49"/>
    <p:sldId id="610" r:id="rId50"/>
    <p:sldId id="612" r:id="rId51"/>
    <p:sldId id="611" r:id="rId52"/>
    <p:sldId id="61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2" autoAdjust="0"/>
    <p:restoredTop sz="88534" autoAdjust="0"/>
  </p:normalViewPr>
  <p:slideViewPr>
    <p:cSldViewPr>
      <p:cViewPr varScale="1">
        <p:scale>
          <a:sx n="115" d="100"/>
          <a:sy n="115" d="100"/>
        </p:scale>
        <p:origin x="1428" y="12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13/12/2019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8.jpe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54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51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Relationship Id="rId27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9.png"/><Relationship Id="rId4" Type="http://schemas.openxmlformats.org/officeDocument/2006/relationships/image" Target="../media/image1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png"/><Relationship Id="rId4" Type="http://schemas.openxmlformats.org/officeDocument/2006/relationships/image" Target="../media/image1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0.png"/><Relationship Id="rId7" Type="http://schemas.openxmlformats.org/officeDocument/2006/relationships/image" Target="../media/image9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9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0" Type="http://schemas.openxmlformats.org/officeDocument/2006/relationships/image" Target="../media/image219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222.png"/><Relationship Id="rId7" Type="http://schemas.openxmlformats.org/officeDocument/2006/relationships/image" Target="../media/image226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5.png"/><Relationship Id="rId5" Type="http://schemas.openxmlformats.org/officeDocument/2006/relationships/image" Target="../media/image224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7" Type="http://schemas.openxmlformats.org/officeDocument/2006/relationships/image" Target="../media/image241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13" Type="http://schemas.openxmlformats.org/officeDocument/2006/relationships/image" Target="../media/image680.png"/><Relationship Id="rId3" Type="http://schemas.openxmlformats.org/officeDocument/2006/relationships/image" Target="../media/image580.png"/><Relationship Id="rId7" Type="http://schemas.openxmlformats.org/officeDocument/2006/relationships/image" Target="../media/image242.png"/><Relationship Id="rId12" Type="http://schemas.openxmlformats.org/officeDocument/2006/relationships/image" Target="../media/image67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11" Type="http://schemas.openxmlformats.org/officeDocument/2006/relationships/image" Target="../media/image660.png"/><Relationship Id="rId5" Type="http://schemas.openxmlformats.org/officeDocument/2006/relationships/image" Target="../media/image600.png"/><Relationship Id="rId15" Type="http://schemas.openxmlformats.org/officeDocument/2006/relationships/image" Target="../media/image700.png"/><Relationship Id="rId10" Type="http://schemas.openxmlformats.org/officeDocument/2006/relationships/image" Target="../media/image650.png"/><Relationship Id="rId4" Type="http://schemas.openxmlformats.org/officeDocument/2006/relationships/image" Target="../media/image590.png"/><Relationship Id="rId9" Type="http://schemas.openxmlformats.org/officeDocument/2006/relationships/image" Target="../media/image640.png"/><Relationship Id="rId14" Type="http://schemas.openxmlformats.org/officeDocument/2006/relationships/image" Target="../media/image6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7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813690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9 :: </a:t>
            </a:r>
            <a:r>
              <a:rPr lang="en-GB" dirty="0"/>
              <a:t>Differentiation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234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6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DFCAA0-F8E4-464B-9377-A5412C0D018A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097F194-BB4B-4A8B-A6FC-ADAF126F770D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Differentiation exponential and log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0463019-3C03-428D-968A-0D442453ECD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41EB2B-42E6-4C35-8850-44B5863DF891}"/>
                  </a:ext>
                </a:extLst>
              </p:cNvPr>
              <p:cNvSpPr txBox="1"/>
              <p:nvPr/>
            </p:nvSpPr>
            <p:spPr>
              <a:xfrm>
                <a:off x="140279" y="1148429"/>
                <a:ext cx="350668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41EB2B-42E6-4C35-8850-44B5863DF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9" y="1148429"/>
                <a:ext cx="3506688" cy="9103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60ABBC-B665-44F9-9E4B-2499D68EEB02}"/>
                  </a:ext>
                </a:extLst>
              </p:cNvPr>
              <p:cNvSpPr txBox="1"/>
              <p:nvPr/>
            </p:nvSpPr>
            <p:spPr>
              <a:xfrm>
                <a:off x="140279" y="2164301"/>
                <a:ext cx="3761870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𝒌𝒙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60ABBC-B665-44F9-9E4B-2499D68EE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9" y="2164301"/>
                <a:ext cx="3761870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044AB08D-E0CF-4F3C-A348-F03788905117}"/>
              </a:ext>
            </a:extLst>
          </p:cNvPr>
          <p:cNvSpPr/>
          <p:nvPr/>
        </p:nvSpPr>
        <p:spPr>
          <a:xfrm>
            <a:off x="4139952" y="1947256"/>
            <a:ext cx="1296144" cy="4340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E1AE7F-37F9-4464-8CFF-D98141A3C1CA}"/>
                  </a:ext>
                </a:extLst>
              </p:cNvPr>
              <p:cNvSpPr txBox="1"/>
              <p:nvPr/>
            </p:nvSpPr>
            <p:spPr>
              <a:xfrm>
                <a:off x="5411458" y="1674907"/>
                <a:ext cx="350668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sup>
                          </m:sSup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𝒌𝒙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E1AE7F-37F9-4464-8CFF-D98141A3C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458" y="1674907"/>
                <a:ext cx="3506688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F96E44-4C35-4F39-AEBC-967FFFF1647A}"/>
                  </a:ext>
                </a:extLst>
              </p:cNvPr>
              <p:cNvSpPr txBox="1"/>
              <p:nvPr/>
            </p:nvSpPr>
            <p:spPr>
              <a:xfrm>
                <a:off x="5475178" y="768195"/>
                <a:ext cx="3456384" cy="83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know from Year 1 how to differentiate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. Can you guess what happens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en-GB" sz="1600" dirty="0"/>
                  <a:t>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F96E44-4C35-4F39-AEBC-967FFFF16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178" y="768195"/>
                <a:ext cx="3456384" cy="835422"/>
              </a:xfrm>
              <a:prstGeom prst="rect">
                <a:avLst/>
              </a:prstGeom>
              <a:blipFill>
                <a:blip r:embed="rId5"/>
                <a:stretch>
                  <a:fillRect l="-882" t="-2190"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6A4E81C4-8DA8-446E-A33A-503FAE4EAD94}"/>
              </a:ext>
            </a:extLst>
          </p:cNvPr>
          <p:cNvSpPr/>
          <p:nvPr/>
        </p:nvSpPr>
        <p:spPr>
          <a:xfrm>
            <a:off x="2500729" y="1179215"/>
            <a:ext cx="997383" cy="7984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635CF-F252-4496-8F1F-218DABE47D32}"/>
              </a:ext>
            </a:extLst>
          </p:cNvPr>
          <p:cNvSpPr/>
          <p:nvPr/>
        </p:nvSpPr>
        <p:spPr>
          <a:xfrm>
            <a:off x="2397385" y="2220268"/>
            <a:ext cx="1387806" cy="7984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A145F-DEEB-4D45-BA32-C319DE17138C}"/>
              </a:ext>
            </a:extLst>
          </p:cNvPr>
          <p:cNvSpPr/>
          <p:nvPr/>
        </p:nvSpPr>
        <p:spPr>
          <a:xfrm>
            <a:off x="7668344" y="1730874"/>
            <a:ext cx="1252372" cy="7984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213A44-1376-40C6-9956-BF3C7AEC9C68}"/>
                  </a:ext>
                </a:extLst>
              </p:cNvPr>
              <p:cNvSpPr txBox="1"/>
              <p:nvPr/>
            </p:nvSpPr>
            <p:spPr>
              <a:xfrm>
                <a:off x="1271298" y="3424416"/>
                <a:ext cx="2816599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213A44-1376-40C6-9956-BF3C7AEC9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98" y="3424416"/>
                <a:ext cx="2816599" cy="910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F1E31F-79D9-430A-B8B1-4AECA6BFD004}"/>
                  </a:ext>
                </a:extLst>
              </p:cNvPr>
              <p:cNvSpPr txBox="1"/>
              <p:nvPr/>
            </p:nvSpPr>
            <p:spPr>
              <a:xfrm>
                <a:off x="4498610" y="3061765"/>
                <a:ext cx="4078430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F1E31F-79D9-430A-B8B1-4AECA6BFD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10" y="3061765"/>
                <a:ext cx="4078430" cy="618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5136329-9C8B-45E8-BC81-960054E554B0}"/>
              </a:ext>
            </a:extLst>
          </p:cNvPr>
          <p:cNvCxnSpPr>
            <a:cxnSpLocks/>
          </p:cNvCxnSpPr>
          <p:nvPr/>
        </p:nvCxnSpPr>
        <p:spPr>
          <a:xfrm flipV="1">
            <a:off x="4044702" y="3419475"/>
            <a:ext cx="498723" cy="32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AD33C2D-B7CC-4963-9400-DFE266827187}"/>
              </a:ext>
            </a:extLst>
          </p:cNvPr>
          <p:cNvSpPr txBox="1"/>
          <p:nvPr/>
        </p:nvSpPr>
        <p:spPr>
          <a:xfrm>
            <a:off x="4798690" y="3655690"/>
            <a:ext cx="385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i.e. Scaling the input of a log does not affect the gradient.</a:t>
            </a:r>
          </a:p>
          <a:p>
            <a:r>
              <a:rPr lang="en-GB" sz="1200" dirty="0"/>
              <a:t>This variant occurs regularly in exams!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081C41-CAD5-4D05-9C2C-115E084039A4}"/>
                  </a:ext>
                </a:extLst>
              </p:cNvPr>
              <p:cNvSpPr txBox="1"/>
              <p:nvPr/>
            </p:nvSpPr>
            <p:spPr>
              <a:xfrm>
                <a:off x="1277166" y="4509120"/>
                <a:ext cx="3337364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081C41-CAD5-4D05-9C2C-115E08403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66" y="4509120"/>
                <a:ext cx="3337364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A821E20-4A8F-4DE4-9F35-1872CBEB0B67}"/>
              </a:ext>
            </a:extLst>
          </p:cNvPr>
          <p:cNvSpPr txBox="1"/>
          <p:nvPr/>
        </p:nvSpPr>
        <p:spPr>
          <a:xfrm>
            <a:off x="4975523" y="4509121"/>
            <a:ext cx="335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i.e. When we differentiate an exponential function, we multiply by ln of the base.</a:t>
            </a:r>
          </a:p>
          <a:p>
            <a:r>
              <a:rPr lang="en-GB" sz="1400" dirty="0"/>
              <a:t>We will prove this after we cover implicit differentiation.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A70C84-5D6A-43ED-9FBE-A91119059393}"/>
                  </a:ext>
                </a:extLst>
              </p:cNvPr>
              <p:cNvSpPr txBox="1"/>
              <p:nvPr/>
            </p:nvSpPr>
            <p:spPr>
              <a:xfrm>
                <a:off x="1277165" y="5451219"/>
                <a:ext cx="3621405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sup>
                          </m:sSup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𝒌𝒙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A70C84-5D6A-43ED-9FBE-A91119059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65" y="5451219"/>
                <a:ext cx="3621405" cy="9103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048005B0-39C4-48BA-BE56-339A781ADFCC}"/>
              </a:ext>
            </a:extLst>
          </p:cNvPr>
          <p:cNvSpPr/>
          <p:nvPr/>
        </p:nvSpPr>
        <p:spPr>
          <a:xfrm>
            <a:off x="3431986" y="3464505"/>
            <a:ext cx="650916" cy="8948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7626FB-5068-42AF-B902-B4B76258465B}"/>
              </a:ext>
            </a:extLst>
          </p:cNvPr>
          <p:cNvSpPr/>
          <p:nvPr/>
        </p:nvSpPr>
        <p:spPr>
          <a:xfrm>
            <a:off x="3172654" y="4572000"/>
            <a:ext cx="1239858" cy="807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9BD00B-7714-4EF5-9CE7-CFCEDA958DC1}"/>
              </a:ext>
            </a:extLst>
          </p:cNvPr>
          <p:cNvSpPr/>
          <p:nvPr/>
        </p:nvSpPr>
        <p:spPr>
          <a:xfrm>
            <a:off x="3262710" y="5534102"/>
            <a:ext cx="1502431" cy="807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438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  <p:bldP spid="21" grpId="0"/>
      <p:bldP spid="23" grpId="0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4D4D6-FD7F-434B-BBDB-9226EF07E6BC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D082A86-7429-46EE-B7FC-68D820BE418C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Quickfire Questions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FAF4E4-3342-4DB9-AD00-2FBDD824588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D402D8-AA98-42A2-9F97-0E9611299969}"/>
                  </a:ext>
                </a:extLst>
              </p:cNvPr>
              <p:cNvSpPr txBox="1"/>
              <p:nvPr/>
            </p:nvSpPr>
            <p:spPr>
              <a:xfrm>
                <a:off x="661349" y="831872"/>
                <a:ext cx="3006884" cy="587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D402D8-AA98-42A2-9F97-0E9611299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9" y="831872"/>
                <a:ext cx="3006884" cy="5877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4BC179-F14B-40AF-961A-9C4D25A76876}"/>
                  </a:ext>
                </a:extLst>
              </p:cNvPr>
              <p:cNvSpPr txBox="1"/>
              <p:nvPr/>
            </p:nvSpPr>
            <p:spPr>
              <a:xfrm>
                <a:off x="4067944" y="831872"/>
                <a:ext cx="3006884" cy="219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4BC179-F14B-40AF-961A-9C4D25A76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831872"/>
                <a:ext cx="3006884" cy="2196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77729E6-2945-4530-B9DD-7BC5600DE953}"/>
              </a:ext>
            </a:extLst>
          </p:cNvPr>
          <p:cNvSpPr/>
          <p:nvPr/>
        </p:nvSpPr>
        <p:spPr>
          <a:xfrm>
            <a:off x="1767083" y="934666"/>
            <a:ext cx="816629" cy="479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3CF52C-FE7B-442C-AAFD-D0036DF5DC39}"/>
              </a:ext>
            </a:extLst>
          </p:cNvPr>
          <p:cNvSpPr/>
          <p:nvPr/>
        </p:nvSpPr>
        <p:spPr>
          <a:xfrm>
            <a:off x="1756476" y="1418525"/>
            <a:ext cx="816629" cy="479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020D33-A905-4E78-89E4-73F5DC695AA3}"/>
              </a:ext>
            </a:extLst>
          </p:cNvPr>
          <p:cNvSpPr/>
          <p:nvPr/>
        </p:nvSpPr>
        <p:spPr>
          <a:xfrm>
            <a:off x="2156187" y="1902383"/>
            <a:ext cx="693339" cy="5537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1F5CF2-0528-4212-BAC5-6BEAD612DB0F}"/>
              </a:ext>
            </a:extLst>
          </p:cNvPr>
          <p:cNvSpPr/>
          <p:nvPr/>
        </p:nvSpPr>
        <p:spPr>
          <a:xfrm>
            <a:off x="1890373" y="2460514"/>
            <a:ext cx="1118641" cy="484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0D413-16C0-4046-904D-E5C3F802F1F1}"/>
              </a:ext>
            </a:extLst>
          </p:cNvPr>
          <p:cNvSpPr/>
          <p:nvPr/>
        </p:nvSpPr>
        <p:spPr>
          <a:xfrm>
            <a:off x="1890373" y="2968500"/>
            <a:ext cx="1118641" cy="484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42B0-DDF8-461C-BC42-E166ABD4CCBB}"/>
              </a:ext>
            </a:extLst>
          </p:cNvPr>
          <p:cNvSpPr/>
          <p:nvPr/>
        </p:nvSpPr>
        <p:spPr>
          <a:xfrm>
            <a:off x="2024391" y="3454979"/>
            <a:ext cx="867665" cy="5428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4EEA2F-F247-4A60-8005-1BCFA5CC6C87}"/>
              </a:ext>
            </a:extLst>
          </p:cNvPr>
          <p:cNvSpPr/>
          <p:nvPr/>
        </p:nvSpPr>
        <p:spPr>
          <a:xfrm>
            <a:off x="2289397" y="4535523"/>
            <a:ext cx="647997" cy="5528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2A374-988A-4FC2-ACD2-5427C55CA665}"/>
              </a:ext>
            </a:extLst>
          </p:cNvPr>
          <p:cNvSpPr/>
          <p:nvPr/>
        </p:nvSpPr>
        <p:spPr>
          <a:xfrm>
            <a:off x="1728001" y="5103629"/>
            <a:ext cx="781283" cy="4997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D1B31E-816F-4144-A678-B0520305ED3B}"/>
              </a:ext>
            </a:extLst>
          </p:cNvPr>
          <p:cNvSpPr/>
          <p:nvPr/>
        </p:nvSpPr>
        <p:spPr>
          <a:xfrm>
            <a:off x="2110773" y="5611649"/>
            <a:ext cx="1165083" cy="4997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2EC762-841B-4C52-A680-4B354B4AD701}"/>
              </a:ext>
            </a:extLst>
          </p:cNvPr>
          <p:cNvSpPr/>
          <p:nvPr/>
        </p:nvSpPr>
        <p:spPr>
          <a:xfrm>
            <a:off x="1767083" y="6111379"/>
            <a:ext cx="1165083" cy="4997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B1134B-63D2-405A-A9F0-2642872983E5}"/>
              </a:ext>
            </a:extLst>
          </p:cNvPr>
          <p:cNvSpPr/>
          <p:nvPr/>
        </p:nvSpPr>
        <p:spPr>
          <a:xfrm>
            <a:off x="5436097" y="828902"/>
            <a:ext cx="1007234" cy="574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9B83CD-0227-447D-A849-5DF84C26C330}"/>
              </a:ext>
            </a:extLst>
          </p:cNvPr>
          <p:cNvSpPr/>
          <p:nvPr/>
        </p:nvSpPr>
        <p:spPr>
          <a:xfrm>
            <a:off x="5420913" y="1414130"/>
            <a:ext cx="714073" cy="5528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649F13-A6F4-47AA-BE73-A204A9D6D325}"/>
              </a:ext>
            </a:extLst>
          </p:cNvPr>
          <p:cNvSpPr txBox="1"/>
          <p:nvPr/>
        </p:nvSpPr>
        <p:spPr>
          <a:xfrm>
            <a:off x="4038317" y="3177053"/>
            <a:ext cx="209667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‘Meatier’ 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D53BFB-C7D2-4FD5-8B82-D482E1EBEE55}"/>
                  </a:ext>
                </a:extLst>
              </p:cNvPr>
              <p:cNvSpPr txBox="1"/>
              <p:nvPr/>
            </p:nvSpPr>
            <p:spPr>
              <a:xfrm>
                <a:off x="4038316" y="3695558"/>
                <a:ext cx="4290414" cy="296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rabbit population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after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years can be modelled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=1000(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 Determine after how many years the rate of population increase will reach 20,000 rabbits per year.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𝒅𝑷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𝟏𝟎𝟎𝟎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𝟎𝟎𝟎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𝟐𝟎𝟎𝟎𝟎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𝟏𝟎𝟎𝟎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GB" sz="1600" b="1" i="0" smtClean="0">
                                          <a:latin typeface="Cambria Math" panose="02040503050406030204" pitchFamily="18" charset="0"/>
                                        </a:rPr>
                                        <m:t>𝐥𝐧</m:t>
                                      </m:r>
                                    </m:fName>
                                    <m:e>
                                      <m:r>
                                        <a:rPr lang="en-GB" sz="1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𝟖𝟓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𝒚𝒆𝒂𝒓𝒔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𝒔𝒇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D53BFB-C7D2-4FD5-8B82-D482E1EB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316" y="3695558"/>
                <a:ext cx="4290414" cy="2960939"/>
              </a:xfrm>
              <a:prstGeom prst="rect">
                <a:avLst/>
              </a:prstGeom>
              <a:blipFill>
                <a:blip r:embed="rId4"/>
                <a:stretch>
                  <a:fillRect l="-1136" t="-1029" r="-1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9CC7EEC8-686D-4A88-9D99-4258827A55EF}"/>
              </a:ext>
            </a:extLst>
          </p:cNvPr>
          <p:cNvSpPr/>
          <p:nvPr/>
        </p:nvSpPr>
        <p:spPr>
          <a:xfrm>
            <a:off x="1854859" y="4005067"/>
            <a:ext cx="647997" cy="5350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E181D9-C995-4538-A5BA-DB91DF0356FB}"/>
              </a:ext>
            </a:extLst>
          </p:cNvPr>
          <p:cNvSpPr/>
          <p:nvPr/>
        </p:nvSpPr>
        <p:spPr>
          <a:xfrm>
            <a:off x="5420913" y="1953458"/>
            <a:ext cx="671544" cy="502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F3492B-4B36-4A51-98E6-31BF07A22E45}"/>
              </a:ext>
            </a:extLst>
          </p:cNvPr>
          <p:cNvSpPr/>
          <p:nvPr/>
        </p:nvSpPr>
        <p:spPr>
          <a:xfrm>
            <a:off x="5306807" y="2456120"/>
            <a:ext cx="671544" cy="502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8BD417-FC0D-49F5-B901-5F56C1E308C7}"/>
              </a:ext>
            </a:extLst>
          </p:cNvPr>
          <p:cNvSpPr txBox="1"/>
          <p:nvPr/>
        </p:nvSpPr>
        <p:spPr>
          <a:xfrm>
            <a:off x="6481899" y="302166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trike="sngStrike" dirty="0"/>
              <a:t>bun</a:t>
            </a:r>
            <a:r>
              <a:rPr lang="en-GB" sz="1400" dirty="0"/>
              <a:t> pun intended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5C3268-1CC1-4BC8-926D-DC1A7D4DFCEA}"/>
              </a:ext>
            </a:extLst>
          </p:cNvPr>
          <p:cNvCxnSpPr>
            <a:stCxn id="24" idx="1"/>
          </p:cNvCxnSpPr>
          <p:nvPr/>
        </p:nvCxnSpPr>
        <p:spPr>
          <a:xfrm flipH="1">
            <a:off x="6241312" y="3175552"/>
            <a:ext cx="240587" cy="56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255F3D4-5625-4D0B-B22A-AE0C3C761BF2}"/>
              </a:ext>
            </a:extLst>
          </p:cNvPr>
          <p:cNvSpPr/>
          <p:nvPr/>
        </p:nvSpPr>
        <p:spPr>
          <a:xfrm>
            <a:off x="4048071" y="4924695"/>
            <a:ext cx="4594068" cy="16864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026" name="Picture 2" descr="bin, empty, rabbit, recycle icon">
            <a:extLst>
              <a:ext uri="{FF2B5EF4-FFF2-40B4-BE49-F238E27FC236}">
                <a16:creationId xmlns:a16="http://schemas.microsoft.com/office/drawing/2014/main" id="{FDF3B6B3-452B-4629-9714-67D9FD312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72" y="2892056"/>
            <a:ext cx="1017318" cy="101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80D491-2BF7-45D3-AD94-3FD80BAAF71D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C1F174C-C27D-497A-B7F4-69F46EFA5EBF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3CAA4D2-1793-4546-A7B9-5DEDEA2AA80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71A485-747A-4358-898E-63468D8A8EF4}"/>
                  </a:ext>
                </a:extLst>
              </p:cNvPr>
              <p:cNvSpPr txBox="1"/>
              <p:nvPr/>
            </p:nvSpPr>
            <p:spPr>
              <a:xfrm>
                <a:off x="467544" y="908720"/>
                <a:ext cx="655272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     </a:t>
                </a:r>
                <a:r>
                  <a:rPr lang="en-GB" i="1" dirty="0"/>
                  <a:t>(Hint: Expand first)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71A485-747A-4358-898E-63468D8A8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6552728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7FE287-E5C8-4E8B-8621-D63304F43C45}"/>
                  </a:ext>
                </a:extLst>
              </p:cNvPr>
              <p:cNvSpPr txBox="1"/>
              <p:nvPr/>
            </p:nvSpPr>
            <p:spPr>
              <a:xfrm>
                <a:off x="1539965" y="1391511"/>
                <a:ext cx="3456384" cy="895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7FE287-E5C8-4E8B-8621-D63304F43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965" y="1391511"/>
                <a:ext cx="3456384" cy="8952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679F63-0F84-4E1D-9310-28364309AB72}"/>
                  </a:ext>
                </a:extLst>
              </p:cNvPr>
              <p:cNvSpPr txBox="1"/>
              <p:nvPr/>
            </p:nvSpPr>
            <p:spPr>
              <a:xfrm>
                <a:off x="467544" y="2564904"/>
                <a:ext cx="6552728" cy="17543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child has headlice and his parents treat it using a special shampoo. The population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of headlice after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days can be modelled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=460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a) Determine how many days have elapsed before the child has 20 headlice left.</a:t>
                </a:r>
              </a:p>
              <a:p>
                <a:r>
                  <a:rPr lang="en-GB" dirty="0"/>
                  <a:t>b) Determine the rate of change of headlice after 3 days.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679F63-0F84-4E1D-9310-28364309A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64904"/>
                <a:ext cx="6552728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headlice">
            <a:extLst>
              <a:ext uri="{FF2B5EF4-FFF2-40B4-BE49-F238E27FC236}">
                <a16:creationId xmlns:a16="http://schemas.microsoft.com/office/drawing/2014/main" id="{0B1361DC-77EE-477F-8690-5F064314C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512" y="2465979"/>
            <a:ext cx="1339800" cy="91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EAC5F0-543D-4853-B6E4-1C72FD0F3263}"/>
                  </a:ext>
                </a:extLst>
              </p:cNvPr>
              <p:cNvSpPr txBox="1"/>
              <p:nvPr/>
            </p:nvSpPr>
            <p:spPr>
              <a:xfrm>
                <a:off x="718840" y="4701459"/>
                <a:ext cx="2629024" cy="141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20=460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=−2.85…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=1.43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𝑑𝑎𝑦𝑠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EAC5F0-543D-4853-B6E4-1C72FD0F3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40" y="4701459"/>
                <a:ext cx="2629024" cy="1411990"/>
              </a:xfrm>
              <a:prstGeom prst="rect">
                <a:avLst/>
              </a:prstGeom>
              <a:blipFill>
                <a:blip r:embed="rId6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15B7567-4D34-4519-AD58-C2B7696C6521}"/>
              </a:ext>
            </a:extLst>
          </p:cNvPr>
          <p:cNvSpPr/>
          <p:nvPr/>
        </p:nvSpPr>
        <p:spPr>
          <a:xfrm>
            <a:off x="483017" y="4706299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A16422-E60C-4DA8-AAD1-036813C5BADC}"/>
              </a:ext>
            </a:extLst>
          </p:cNvPr>
          <p:cNvSpPr/>
          <p:nvPr/>
        </p:nvSpPr>
        <p:spPr>
          <a:xfrm>
            <a:off x="3995936" y="4706299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9DE94D-EA40-4955-8AE5-F81805C98D75}"/>
                  </a:ext>
                </a:extLst>
              </p:cNvPr>
              <p:cNvSpPr txBox="1"/>
              <p:nvPr/>
            </p:nvSpPr>
            <p:spPr>
              <a:xfrm>
                <a:off x="4543492" y="4701459"/>
                <a:ext cx="3124852" cy="1341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=−920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r>
                  <a:rPr lang="en-GB" sz="1400" b="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/>
                  <a:t>, </a:t>
                </a:r>
                <a:endParaRPr lang="en-GB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=−920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=−1.39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h𝑒𝑎𝑑𝑙𝑖𝑐𝑒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𝑑𝑎𝑦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9DE94D-EA40-4955-8AE5-F81805C98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92" y="4701459"/>
                <a:ext cx="3124852" cy="1341265"/>
              </a:xfrm>
              <a:prstGeom prst="rect">
                <a:avLst/>
              </a:prstGeom>
              <a:blipFill>
                <a:blip r:embed="rId7"/>
                <a:stretch>
                  <a:fillRect l="-585" b="-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1F137FF3-1811-4700-93DC-47F7C467A2BF}"/>
              </a:ext>
            </a:extLst>
          </p:cNvPr>
          <p:cNvSpPr/>
          <p:nvPr/>
        </p:nvSpPr>
        <p:spPr>
          <a:xfrm>
            <a:off x="718840" y="4701458"/>
            <a:ext cx="2629024" cy="14638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267E24-6D74-4A0A-ADC4-1538E80B010B}"/>
              </a:ext>
            </a:extLst>
          </p:cNvPr>
          <p:cNvSpPr/>
          <p:nvPr/>
        </p:nvSpPr>
        <p:spPr>
          <a:xfrm>
            <a:off x="4211960" y="4706299"/>
            <a:ext cx="3384376" cy="14638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26A66-BE4B-4BBE-9F06-240AB880B565}"/>
              </a:ext>
            </a:extLst>
          </p:cNvPr>
          <p:cNvSpPr txBox="1"/>
          <p:nvPr/>
        </p:nvSpPr>
        <p:spPr>
          <a:xfrm>
            <a:off x="5254424" y="2078910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This one is a bit of a headscratcher (pun intended)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2EA9FD-F31F-4EE8-9C71-620A87E06B14}"/>
              </a:ext>
            </a:extLst>
          </p:cNvPr>
          <p:cNvCxnSpPr/>
          <p:nvPr/>
        </p:nvCxnSpPr>
        <p:spPr>
          <a:xfrm flipH="1">
            <a:off x="6588224" y="2338559"/>
            <a:ext cx="144016" cy="149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22D530-D5CD-472C-A7C7-68A18F0B18BB}"/>
              </a:ext>
            </a:extLst>
          </p:cNvPr>
          <p:cNvSpPr/>
          <p:nvPr/>
        </p:nvSpPr>
        <p:spPr>
          <a:xfrm>
            <a:off x="2074577" y="1380878"/>
            <a:ext cx="2468915" cy="9696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58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236-237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3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D6B94F-E058-4CDC-B641-ED491DC5CDC0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39AF4B6-C8C1-490E-9B23-7152C8AC2E8B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Just For Your Interest…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70E35CA-5173-43AC-B858-B0C97ABAA9F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932F54-5D9C-4A0D-9027-7F91949DE66D}"/>
                  </a:ext>
                </a:extLst>
              </p:cNvPr>
              <p:cNvSpPr txBox="1"/>
              <p:nvPr/>
            </p:nvSpPr>
            <p:spPr>
              <a:xfrm>
                <a:off x="344793" y="911140"/>
                <a:ext cx="5184576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by first principles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932F54-5D9C-4A0D-9027-7F91949DE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93" y="911140"/>
                <a:ext cx="5184576" cy="491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1F68B9-1446-4F0B-A81B-079AC5E666AA}"/>
                  </a:ext>
                </a:extLst>
              </p:cNvPr>
              <p:cNvSpPr txBox="1"/>
              <p:nvPr/>
            </p:nvSpPr>
            <p:spPr>
              <a:xfrm>
                <a:off x="844352" y="1633116"/>
                <a:ext cx="5329620" cy="452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GB" dirty="0"/>
                  <a:t>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→∞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1/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→∞</m:t>
                                      </m:r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1/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But in general,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1F68B9-1446-4F0B-A81B-079AC5E66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52" y="1633116"/>
                <a:ext cx="5329620" cy="4524828"/>
              </a:xfrm>
              <a:prstGeom prst="rect">
                <a:avLst/>
              </a:prstGeom>
              <a:blipFill>
                <a:blip r:embed="rId3"/>
                <a:stretch>
                  <a:fillRect l="-1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693387-A13E-495E-803D-A8B51A57ABCF}"/>
                  </a:ext>
                </a:extLst>
              </p:cNvPr>
              <p:cNvSpPr txBox="1"/>
              <p:nvPr/>
            </p:nvSpPr>
            <p:spPr>
              <a:xfrm>
                <a:off x="6582891" y="1633116"/>
                <a:ext cx="2088232" cy="36747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693387-A13E-495E-803D-A8B51A57A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891" y="1633116"/>
                <a:ext cx="2088232" cy="367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3C34B1-BA83-4BC5-A607-55C3D364B6A8}"/>
              </a:ext>
            </a:extLst>
          </p:cNvPr>
          <p:cNvCxnSpPr>
            <a:stCxn id="7" idx="1"/>
          </p:cNvCxnSpPr>
          <p:nvPr/>
        </p:nvCxnSpPr>
        <p:spPr>
          <a:xfrm flipH="1">
            <a:off x="5070723" y="1816853"/>
            <a:ext cx="1512168" cy="31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F28BF2-3D8D-4857-B50D-038B3FF049F5}"/>
                  </a:ext>
                </a:extLst>
              </p:cNvPr>
              <p:cNvSpPr txBox="1"/>
              <p:nvPr/>
            </p:nvSpPr>
            <p:spPr>
              <a:xfrm>
                <a:off x="6582891" y="2408896"/>
                <a:ext cx="2376264" cy="72340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Reexpress as product so that we can use law of logs to move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GB" sz="1200" dirty="0"/>
                  <a:t> to the power.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F28BF2-3D8D-4857-B50D-038B3FF0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891" y="2408896"/>
                <a:ext cx="2376264" cy="723403"/>
              </a:xfrm>
              <a:prstGeom prst="rect">
                <a:avLst/>
              </a:prstGeom>
              <a:blipFill>
                <a:blip r:embed="rId5"/>
                <a:stretch>
                  <a:fillRect b="-4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06DDDF-4071-4CF3-B471-8FF9277F93B3}"/>
              </a:ext>
            </a:extLst>
          </p:cNvPr>
          <p:cNvCxnSpPr>
            <a:cxnSpLocks/>
          </p:cNvCxnSpPr>
          <p:nvPr/>
        </p:nvCxnSpPr>
        <p:spPr>
          <a:xfrm flipH="1">
            <a:off x="5600700" y="2654458"/>
            <a:ext cx="982191" cy="136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074E89-FE3B-428D-BAD0-A129FDAE5607}"/>
                  </a:ext>
                </a:extLst>
              </p:cNvPr>
              <p:cNvSpPr txBox="1"/>
              <p:nvPr/>
            </p:nvSpPr>
            <p:spPr>
              <a:xfrm>
                <a:off x="6592416" y="3405589"/>
                <a:ext cx="2376264" cy="158979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substitution is used in order to move towards a well-known standard result we might be able to use,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sz="1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2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sz="1200" dirty="0"/>
                  <a:t>. This requires the limiting variable to tend towards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sz="1200" dirty="0"/>
                  <a:t>, rather than 0.</a:t>
                </a:r>
              </a:p>
              <a:p>
                <a:r>
                  <a:rPr lang="en-GB" sz="1200" dirty="0"/>
                  <a:t>As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200" dirty="0"/>
                  <a:t> then 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GB" sz="1200" dirty="0"/>
                  <a:t> then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074E89-FE3B-428D-BAD0-A129FDAE5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416" y="3405589"/>
                <a:ext cx="2376264" cy="1589794"/>
              </a:xfrm>
              <a:prstGeom prst="rect">
                <a:avLst/>
              </a:prstGeom>
              <a:blipFill>
                <a:blip r:embed="rId6"/>
                <a:stretch>
                  <a:fillRect r="-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C0DDCF-5C5A-44AB-A3CC-67230E3EB36F}"/>
              </a:ext>
            </a:extLst>
          </p:cNvPr>
          <p:cNvCxnSpPr>
            <a:cxnSpLocks/>
          </p:cNvCxnSpPr>
          <p:nvPr/>
        </p:nvCxnSpPr>
        <p:spPr>
          <a:xfrm flipH="1">
            <a:off x="5676900" y="3835181"/>
            <a:ext cx="988168" cy="32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EFE533-1889-451E-9292-C178FB46F19A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5651588" y="5206781"/>
            <a:ext cx="983528" cy="30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6DCCFD-E254-48CC-8DBD-B5FD06E3D9C1}"/>
                  </a:ext>
                </a:extLst>
              </p:cNvPr>
              <p:cNvSpPr txBox="1"/>
              <p:nvPr/>
            </p:nvSpPr>
            <p:spPr>
              <a:xfrm>
                <a:off x="6635116" y="5245100"/>
                <a:ext cx="2376264" cy="5306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One of the ‘laws of limits’: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2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⁡(</m:t>
                      </m:r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6DCCFD-E254-48CC-8DBD-B5FD06E3D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116" y="5245100"/>
                <a:ext cx="2376264" cy="5306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4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790BD5-2B51-4502-809E-E32EA65922C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9280309-B1CA-47B5-875A-155A7A46E93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combinations of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951CD0F-6D9B-46F2-BCA1-7B4F74FBEA1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5395F6A-D385-4768-94B6-8C78D5D3AE1C}"/>
              </a:ext>
            </a:extLst>
          </p:cNvPr>
          <p:cNvSpPr txBox="1"/>
          <p:nvPr/>
        </p:nvSpPr>
        <p:spPr>
          <a:xfrm>
            <a:off x="291630" y="738599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Functions can interact in different ways…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0F18CB-3F04-4674-9532-E84C8304DEEB}"/>
                  </a:ext>
                </a:extLst>
              </p:cNvPr>
              <p:cNvSpPr txBox="1"/>
              <p:nvPr/>
            </p:nvSpPr>
            <p:spPr>
              <a:xfrm>
                <a:off x="585568" y="2400540"/>
                <a:ext cx="2261651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1+3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0F18CB-3F04-4674-9532-E84C8304D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68" y="2400540"/>
                <a:ext cx="2261651" cy="5052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BB1EEF74-D754-4AE8-827E-5CE89BEB80DD}"/>
              </a:ext>
            </a:extLst>
          </p:cNvPr>
          <p:cNvSpPr/>
          <p:nvPr/>
        </p:nvSpPr>
        <p:spPr>
          <a:xfrm>
            <a:off x="3849500" y="2490194"/>
            <a:ext cx="1152128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F668A-B1B9-4F6D-81CC-4F2367943586}"/>
              </a:ext>
            </a:extLst>
          </p:cNvPr>
          <p:cNvSpPr txBox="1"/>
          <p:nvPr/>
        </p:nvSpPr>
        <p:spPr>
          <a:xfrm>
            <a:off x="3633476" y="15650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How to differentiate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0A529-846B-4050-921A-F6416FB6DF4B}"/>
              </a:ext>
            </a:extLst>
          </p:cNvPr>
          <p:cNvSpPr txBox="1"/>
          <p:nvPr/>
        </p:nvSpPr>
        <p:spPr>
          <a:xfrm>
            <a:off x="609140" y="1919251"/>
            <a:ext cx="226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Composite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7E2CC-0E65-4C03-AC29-22F27623004B}"/>
              </a:ext>
            </a:extLst>
          </p:cNvPr>
          <p:cNvSpPr txBox="1"/>
          <p:nvPr/>
        </p:nvSpPr>
        <p:spPr>
          <a:xfrm>
            <a:off x="5393566" y="243298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Chain Rule </a:t>
            </a:r>
            <a:r>
              <a:rPr lang="en-GB" sz="1400" dirty="0"/>
              <a:t>(Ex9C)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741665-D951-401E-9946-AC21330E9053}"/>
                  </a:ext>
                </a:extLst>
              </p:cNvPr>
              <p:cNvSpPr txBox="1"/>
              <p:nvPr/>
            </p:nvSpPr>
            <p:spPr>
              <a:xfrm>
                <a:off x="546223" y="2839894"/>
                <a:ext cx="2664296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The ‘outer’ function here is the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GB" sz="1100" dirty="0"/>
                  <a:t> and the inner function the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1+3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. </a:t>
                </a:r>
              </a:p>
              <a:p>
                <a:r>
                  <a:rPr lang="en-GB" sz="1100" dirty="0"/>
                  <a:t>i.e.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sz="1100" dirty="0"/>
                  <a:t> and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=1+3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741665-D951-401E-9946-AC21330E9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23" y="2839894"/>
                <a:ext cx="2664296" cy="614655"/>
              </a:xfrm>
              <a:prstGeom prst="rect">
                <a:avLst/>
              </a:prstGeom>
              <a:blipFill>
                <a:blip r:embed="rId3"/>
                <a:stretch>
                  <a:fillRect b="-5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E57829-A702-409F-8973-548607566FD2}"/>
                  </a:ext>
                </a:extLst>
              </p:cNvPr>
              <p:cNvSpPr txBox="1"/>
              <p:nvPr/>
            </p:nvSpPr>
            <p:spPr>
              <a:xfrm>
                <a:off x="753156" y="4364475"/>
                <a:ext cx="2261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E57829-A702-409F-8973-548607566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56" y="4364475"/>
                <a:ext cx="2261651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AB5296A-210D-421A-977F-44ED52361537}"/>
              </a:ext>
            </a:extLst>
          </p:cNvPr>
          <p:cNvSpPr txBox="1"/>
          <p:nvPr/>
        </p:nvSpPr>
        <p:spPr>
          <a:xfrm>
            <a:off x="529873" y="3861370"/>
            <a:ext cx="2805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Product of Two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83ED16-B2F2-4EFB-8D0C-2838ABC1CC9B}"/>
                  </a:ext>
                </a:extLst>
              </p:cNvPr>
              <p:cNvSpPr txBox="1"/>
              <p:nvPr/>
            </p:nvSpPr>
            <p:spPr>
              <a:xfrm>
                <a:off x="976440" y="4098762"/>
                <a:ext cx="26642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i.e. of form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83ED16-B2F2-4EFB-8D0C-2838ABC1C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40" y="4098762"/>
                <a:ext cx="2664296" cy="261610"/>
              </a:xfrm>
              <a:prstGeom prst="rect">
                <a:avLst/>
              </a:prstGeom>
              <a:blipFill>
                <a:blip r:embed="rId5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741989AA-DB4D-4B49-B749-64ED1208F7CE}"/>
              </a:ext>
            </a:extLst>
          </p:cNvPr>
          <p:cNvSpPr/>
          <p:nvPr/>
        </p:nvSpPr>
        <p:spPr>
          <a:xfrm>
            <a:off x="3849500" y="4000332"/>
            <a:ext cx="1152128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677717-B2C8-4E40-8CBC-E33F6093A143}"/>
              </a:ext>
            </a:extLst>
          </p:cNvPr>
          <p:cNvSpPr txBox="1"/>
          <p:nvPr/>
        </p:nvSpPr>
        <p:spPr>
          <a:xfrm>
            <a:off x="5436096" y="390695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Product Rule </a:t>
            </a:r>
            <a:r>
              <a:rPr lang="en-GB" sz="1400" dirty="0"/>
              <a:t>(Ex9D)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F37A70-7739-413D-BC75-69625885D6CF}"/>
                  </a:ext>
                </a:extLst>
              </p:cNvPr>
              <p:cNvSpPr txBox="1"/>
              <p:nvPr/>
            </p:nvSpPr>
            <p:spPr>
              <a:xfrm>
                <a:off x="843935" y="2183034"/>
                <a:ext cx="1639833" cy="28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i.e. of form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F37A70-7739-413D-BC75-69625885D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35" y="2183034"/>
                <a:ext cx="1639833" cy="283411"/>
              </a:xfrm>
              <a:prstGeom prst="rect">
                <a:avLst/>
              </a:prstGeom>
              <a:blipFill>
                <a:blip r:embed="rId6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F23449-C097-4241-84A2-E13C36B8B884}"/>
                  </a:ext>
                </a:extLst>
              </p:cNvPr>
              <p:cNvSpPr txBox="1"/>
              <p:nvPr/>
            </p:nvSpPr>
            <p:spPr>
              <a:xfrm>
                <a:off x="721259" y="5882087"/>
                <a:ext cx="2261651" cy="793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F23449-C097-4241-84A2-E13C36B8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59" y="5882087"/>
                <a:ext cx="2261651" cy="7937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5424B9A-7393-4D47-A7A2-74D668083057}"/>
              </a:ext>
            </a:extLst>
          </p:cNvPr>
          <p:cNvSpPr txBox="1"/>
          <p:nvPr/>
        </p:nvSpPr>
        <p:spPr>
          <a:xfrm>
            <a:off x="536075" y="4978267"/>
            <a:ext cx="280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Division (i.e. “Quotient”) of Two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56287D-ED34-4E47-BD4C-A6D7C192F2DC}"/>
                  </a:ext>
                </a:extLst>
              </p:cNvPr>
              <p:cNvSpPr txBox="1"/>
              <p:nvPr/>
            </p:nvSpPr>
            <p:spPr>
              <a:xfrm>
                <a:off x="1104030" y="5520681"/>
                <a:ext cx="1323202" cy="363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i.e. of form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56287D-ED34-4E47-BD4C-A6D7C192F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030" y="5520681"/>
                <a:ext cx="1323202" cy="3637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03B999DA-250E-4378-96F6-750B7A68C3D7}"/>
              </a:ext>
            </a:extLst>
          </p:cNvPr>
          <p:cNvSpPr/>
          <p:nvPr/>
        </p:nvSpPr>
        <p:spPr>
          <a:xfrm>
            <a:off x="3849500" y="5471764"/>
            <a:ext cx="1152128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43E73C-7909-44E5-B695-16A36DA6B485}"/>
              </a:ext>
            </a:extLst>
          </p:cNvPr>
          <p:cNvSpPr txBox="1"/>
          <p:nvPr/>
        </p:nvSpPr>
        <p:spPr>
          <a:xfrm>
            <a:off x="5393566" y="543520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Quotient Rule </a:t>
            </a:r>
            <a:r>
              <a:rPr lang="en-GB" sz="1400" dirty="0"/>
              <a:t>(Ex9E)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35A3C8-B84D-44ED-973C-BB0F25E93DA8}"/>
              </a:ext>
            </a:extLst>
          </p:cNvPr>
          <p:cNvSpPr/>
          <p:nvPr/>
        </p:nvSpPr>
        <p:spPr>
          <a:xfrm>
            <a:off x="240854" y="1947826"/>
            <a:ext cx="288032" cy="2920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26953D-55AB-41B2-994A-8144B3034076}"/>
              </a:ext>
            </a:extLst>
          </p:cNvPr>
          <p:cNvSpPr/>
          <p:nvPr/>
        </p:nvSpPr>
        <p:spPr>
          <a:xfrm>
            <a:off x="240854" y="3888268"/>
            <a:ext cx="288032" cy="2920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B9EFD2-2C31-4CDF-86F7-F284218B1DDC}"/>
              </a:ext>
            </a:extLst>
          </p:cNvPr>
          <p:cNvSpPr/>
          <p:nvPr/>
        </p:nvSpPr>
        <p:spPr>
          <a:xfrm>
            <a:off x="240854" y="5057192"/>
            <a:ext cx="288032" cy="2920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7174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C8CFEB-FAAF-4081-89FC-52AFE6FEA18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A5223AE-2708-4318-8187-30E2436B5F6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The Chain Rule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C775724-6363-4411-9989-B77DEE44497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FAD729-76E7-4094-8B3F-F146CDAD7297}"/>
                  </a:ext>
                </a:extLst>
              </p:cNvPr>
              <p:cNvSpPr txBox="1"/>
              <p:nvPr/>
            </p:nvSpPr>
            <p:spPr>
              <a:xfrm>
                <a:off x="3059832" y="1488142"/>
                <a:ext cx="2664296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FAD729-76E7-4094-8B3F-F146CDAD7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488142"/>
                <a:ext cx="2664296" cy="465833"/>
              </a:xfrm>
              <a:prstGeom prst="rect">
                <a:avLst/>
              </a:prstGeom>
              <a:blipFill>
                <a:blip r:embed="rId2"/>
                <a:stretch>
                  <a:fillRect b="-10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847B04E-341A-48D4-BFA8-4745EDF37982}"/>
              </a:ext>
            </a:extLst>
          </p:cNvPr>
          <p:cNvSpPr txBox="1"/>
          <p:nvPr/>
        </p:nvSpPr>
        <p:spPr>
          <a:xfrm>
            <a:off x="1882112" y="732807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chain rule allows us to differentiate a composite function, i.e. a function within a function.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C56617-7FE7-448A-8CC5-1AA80BFD8DD7}"/>
                  </a:ext>
                </a:extLst>
              </p:cNvPr>
              <p:cNvSpPr txBox="1"/>
              <p:nvPr/>
            </p:nvSpPr>
            <p:spPr>
              <a:xfrm>
                <a:off x="539552" y="2276872"/>
                <a:ext cx="2952328" cy="8952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The Chain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C56617-7FE7-448A-8CC5-1AA80BFD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76872"/>
                <a:ext cx="2952328" cy="895245"/>
              </a:xfrm>
              <a:prstGeom prst="rect">
                <a:avLst/>
              </a:prstGeom>
              <a:blipFill>
                <a:blip r:embed="rId3"/>
                <a:stretch>
                  <a:fillRect l="-1434" t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51CBA6-105B-4825-A519-A7AD7474D52E}"/>
                  </a:ext>
                </a:extLst>
              </p:cNvPr>
              <p:cNvSpPr txBox="1"/>
              <p:nvPr/>
            </p:nvSpPr>
            <p:spPr>
              <a:xfrm>
                <a:off x="3769278" y="2228035"/>
                <a:ext cx="2386898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 err="1"/>
                  <a:t>Fro</a:t>
                </a:r>
                <a:r>
                  <a:rPr lang="en-GB" sz="900" b="1" dirty="0"/>
                  <a:t> Note:</a:t>
                </a:r>
                <a:r>
                  <a:rPr lang="en-GB" sz="900" dirty="0"/>
                  <a:t> Notice how the </a:t>
                </a:r>
                <a14:m>
                  <m:oMath xmlns:m="http://schemas.openxmlformats.org/officeDocument/2006/math"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GB" sz="900" dirty="0"/>
                  <a:t>’s sort of ‘cancel’ top and bottom on the RHS. This is </a:t>
                </a:r>
                <a:r>
                  <a:rPr lang="en-GB" sz="900" u="sng" dirty="0"/>
                  <a:t>not</a:t>
                </a:r>
                <a:r>
                  <a:rPr lang="en-GB" sz="900" dirty="0"/>
                  <a:t> a valid proof of the chain rule, but the </a:t>
                </a:r>
                <a14:m>
                  <m:oMath xmlns:m="http://schemas.openxmlformats.org/officeDocument/2006/math"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900" dirty="0"/>
                  <a:t>’s sort of behave as quantities which can often be manipulated in this way.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51CBA6-105B-4825-A519-A7AD7474D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278" y="2228035"/>
                <a:ext cx="2386898" cy="784830"/>
              </a:xfrm>
              <a:prstGeom prst="rect">
                <a:avLst/>
              </a:prstGeom>
              <a:blipFill>
                <a:blip r:embed="rId4"/>
                <a:stretch>
                  <a:fillRect b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E68855-B292-4D2D-84B8-C517A7BE9322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561908" y="2620450"/>
            <a:ext cx="207370" cy="90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E87DE1E-4BF8-4953-9E72-1CE93332C296}"/>
              </a:ext>
            </a:extLst>
          </p:cNvPr>
          <p:cNvSpPr txBox="1"/>
          <p:nvPr/>
        </p:nvSpPr>
        <p:spPr>
          <a:xfrm>
            <a:off x="518287" y="3414907"/>
            <a:ext cx="216024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Full Method: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AB0F4B-326F-487E-848F-170C5F8017E5}"/>
                  </a:ext>
                </a:extLst>
              </p:cNvPr>
              <p:cNvSpPr txBox="1"/>
              <p:nvPr/>
            </p:nvSpPr>
            <p:spPr>
              <a:xfrm>
                <a:off x="539552" y="3933056"/>
                <a:ext cx="2735276" cy="2781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AB0F4B-326F-487E-848F-170C5F801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33056"/>
                <a:ext cx="2735276" cy="2781146"/>
              </a:xfrm>
              <a:prstGeom prst="rect">
                <a:avLst/>
              </a:prstGeom>
              <a:blipFill>
                <a:blip r:embed="rId5"/>
                <a:stretch>
                  <a:fillRect l="-2009" t="-1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84CA1E-DE72-49CF-8E53-6C9FB2EEF77F}"/>
                  </a:ext>
                </a:extLst>
              </p:cNvPr>
              <p:cNvSpPr txBox="1"/>
              <p:nvPr/>
            </p:nvSpPr>
            <p:spPr>
              <a:xfrm>
                <a:off x="2801278" y="3832523"/>
                <a:ext cx="23762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In the Chain Rule,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400" dirty="0"/>
                  <a:t> represents the inner function.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84CA1E-DE72-49CF-8E53-6C9FB2EEF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78" y="3832523"/>
                <a:ext cx="2376264" cy="523220"/>
              </a:xfrm>
              <a:prstGeom prst="rect">
                <a:avLst/>
              </a:prstGeom>
              <a:blipFill>
                <a:blip r:embed="rId6"/>
                <a:stretch>
                  <a:fillRect l="-771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2EF8A5-DFCD-4EF9-A14F-60843891B2E2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2371060" y="4094133"/>
            <a:ext cx="430218" cy="20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3610C5-649A-4B23-8F11-4B3E2B047079}"/>
              </a:ext>
            </a:extLst>
          </p:cNvPr>
          <p:cNvSpPr txBox="1"/>
          <p:nvPr/>
        </p:nvSpPr>
        <p:spPr>
          <a:xfrm>
            <a:off x="2843808" y="484394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This represents the ‘outer’ function.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89F924-F148-4C47-96CD-59AD14FF266C}"/>
              </a:ext>
            </a:extLst>
          </p:cNvPr>
          <p:cNvCxnSpPr>
            <a:cxnSpLocks/>
          </p:cNvCxnSpPr>
          <p:nvPr/>
        </p:nvCxnSpPr>
        <p:spPr>
          <a:xfrm flipH="1">
            <a:off x="2380815" y="5222987"/>
            <a:ext cx="430218" cy="20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EF3CF20-EDE5-492B-B525-D97248C67B5E}"/>
              </a:ext>
            </a:extLst>
          </p:cNvPr>
          <p:cNvSpPr/>
          <p:nvPr/>
        </p:nvSpPr>
        <p:spPr>
          <a:xfrm>
            <a:off x="518286" y="3807772"/>
            <a:ext cx="4659255" cy="29064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F40015-D89D-4A10-B364-CB042C7CEC94}"/>
              </a:ext>
            </a:extLst>
          </p:cNvPr>
          <p:cNvSpPr txBox="1"/>
          <p:nvPr/>
        </p:nvSpPr>
        <p:spPr>
          <a:xfrm>
            <a:off x="5542271" y="3276407"/>
            <a:ext cx="3091505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Doing it mentally in one go:</a:t>
            </a:r>
          </a:p>
          <a:p>
            <a:r>
              <a:rPr lang="en-GB" sz="1400" dirty="0"/>
              <a:t>(aka the ‘</a:t>
            </a:r>
            <a:r>
              <a:rPr lang="en-GB" sz="1400" dirty="0" err="1"/>
              <a:t>bla</a:t>
            </a:r>
            <a:r>
              <a:rPr lang="en-GB" sz="1400" dirty="0"/>
              <a:t> method’)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3794D5-E84F-4489-8EC5-21D37F665E8E}"/>
                  </a:ext>
                </a:extLst>
              </p:cNvPr>
              <p:cNvSpPr txBox="1"/>
              <p:nvPr/>
            </p:nvSpPr>
            <p:spPr>
              <a:xfrm>
                <a:off x="5472832" y="3933056"/>
                <a:ext cx="3670024" cy="1913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chain rule boils down to: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1400" b="0" dirty="0"/>
                  <a:t>outer function differentiated</a:t>
                </a:r>
              </a:p>
              <a:p>
                <a:r>
                  <a:rPr lang="en-GB" sz="1400" dirty="0"/>
                  <a:t>    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b="0" dirty="0"/>
                  <a:t> inner function differentiated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×(12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3794D5-E84F-4489-8EC5-21D37F665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832" y="3933056"/>
                <a:ext cx="3670024" cy="1913409"/>
              </a:xfrm>
              <a:prstGeom prst="rect">
                <a:avLst/>
              </a:prstGeom>
              <a:blipFill>
                <a:blip r:embed="rId7"/>
                <a:stretch>
                  <a:fillRect l="-498" t="-6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E2445E-6625-4FEF-BBA6-B54A445F2D33}"/>
                  </a:ext>
                </a:extLst>
              </p:cNvPr>
              <p:cNvSpPr txBox="1"/>
              <p:nvPr/>
            </p:nvSpPr>
            <p:spPr>
              <a:xfrm>
                <a:off x="5318989" y="5824336"/>
                <a:ext cx="2069536" cy="94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When differentiating the outer function, replace (in your head) the inner function with the word ‘</a:t>
                </a:r>
                <a:r>
                  <a:rPr lang="en-GB" sz="1100" dirty="0" err="1"/>
                  <a:t>bla</a:t>
                </a:r>
                <a:r>
                  <a:rPr lang="en-GB" sz="1100" dirty="0"/>
                  <a:t>’. i.e. “What does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𝑏𝑙</m:t>
                    </m:r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1100" dirty="0"/>
                  <a:t> differentiate to?”. It’s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𝑏𝑙</m:t>
                    </m:r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E2445E-6625-4FEF-BBA6-B54A445F2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989" y="5824336"/>
                <a:ext cx="2069536" cy="940642"/>
              </a:xfrm>
              <a:prstGeom prst="rect">
                <a:avLst/>
              </a:prstGeom>
              <a:blipFill>
                <a:blip r:embed="rId8"/>
                <a:stretch>
                  <a:fillRect t="-645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BAF97723-DF3D-4C7A-9DF6-62DED30594B8}"/>
              </a:ext>
            </a:extLst>
          </p:cNvPr>
          <p:cNvSpPr txBox="1"/>
          <p:nvPr/>
        </p:nvSpPr>
        <p:spPr>
          <a:xfrm>
            <a:off x="7534960" y="5822247"/>
            <a:ext cx="14106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Now differentiate the inner function, i.e. the ‘</a:t>
            </a:r>
            <a:r>
              <a:rPr lang="en-GB" sz="1100" dirty="0" err="1"/>
              <a:t>bla</a:t>
            </a:r>
            <a:r>
              <a:rPr lang="en-GB" sz="1100" dirty="0"/>
              <a:t>’.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F45375-C0E3-42C1-AC22-12EE71F62D7B}"/>
              </a:ext>
            </a:extLst>
          </p:cNvPr>
          <p:cNvCxnSpPr/>
          <p:nvPr/>
        </p:nvCxnSpPr>
        <p:spPr>
          <a:xfrm flipV="1">
            <a:off x="6444208" y="5517232"/>
            <a:ext cx="144016" cy="305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277CCC-D3B9-412D-A87E-C4A448095D58}"/>
              </a:ext>
            </a:extLst>
          </p:cNvPr>
          <p:cNvCxnSpPr>
            <a:cxnSpLocks/>
          </p:cNvCxnSpPr>
          <p:nvPr/>
        </p:nvCxnSpPr>
        <p:spPr>
          <a:xfrm flipV="1">
            <a:off x="8028384" y="5486400"/>
            <a:ext cx="79296" cy="335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F442F38-A49D-4840-8046-3AB27E15B862}"/>
              </a:ext>
            </a:extLst>
          </p:cNvPr>
          <p:cNvSpPr/>
          <p:nvPr/>
        </p:nvSpPr>
        <p:spPr>
          <a:xfrm>
            <a:off x="6302054" y="5071376"/>
            <a:ext cx="1215165" cy="4043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F91D0B-DA61-44B9-8F9E-7724C3741914}"/>
              </a:ext>
            </a:extLst>
          </p:cNvPr>
          <p:cNvSpPr/>
          <p:nvPr/>
        </p:nvSpPr>
        <p:spPr>
          <a:xfrm>
            <a:off x="7792627" y="5060743"/>
            <a:ext cx="1096192" cy="4256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735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388A47-453C-4F6C-9A87-64AAB40EDBF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7AC3BD5-3EC0-4605-A1BC-2834DBB512B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Practice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FC79E81-3B8B-4A98-9207-B93B54C9B0A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357B9-BAAD-4C29-935D-D01B519302A1}"/>
                  </a:ext>
                </a:extLst>
              </p:cNvPr>
              <p:cNvSpPr txBox="1"/>
              <p:nvPr/>
            </p:nvSpPr>
            <p:spPr>
              <a:xfrm>
                <a:off x="230436" y="1666528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357B9-BAAD-4C29-935D-D01B51930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36" y="1666528"/>
                <a:ext cx="266429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/>
              <p:nvPr/>
            </p:nvSpPr>
            <p:spPr>
              <a:xfrm>
                <a:off x="3128020" y="1401480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020" y="1401480"/>
                <a:ext cx="1512168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5E9B0E-46ED-4006-9946-F81B1832D072}"/>
                  </a:ext>
                </a:extLst>
              </p:cNvPr>
              <p:cNvSpPr txBox="1"/>
              <p:nvPr/>
            </p:nvSpPr>
            <p:spPr>
              <a:xfrm>
                <a:off x="4233168" y="1651614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5E9B0E-46ED-4006-9946-F81B1832D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168" y="1651614"/>
                <a:ext cx="208823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A85E2A-47E5-446D-9503-19811B26AB13}"/>
                  </a:ext>
                </a:extLst>
              </p:cNvPr>
              <p:cNvSpPr txBox="1"/>
              <p:nvPr/>
            </p:nvSpPr>
            <p:spPr>
              <a:xfrm>
                <a:off x="6033740" y="1628428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A85E2A-47E5-446D-9503-19811B26A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740" y="1628428"/>
                <a:ext cx="79566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5DF629-0800-4002-B12D-E18986892E07}"/>
                  </a:ext>
                </a:extLst>
              </p:cNvPr>
              <p:cNvSpPr txBox="1"/>
              <p:nvPr/>
            </p:nvSpPr>
            <p:spPr>
              <a:xfrm>
                <a:off x="6651724" y="1658558"/>
                <a:ext cx="761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5DF629-0800-4002-B12D-E18986892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724" y="1658558"/>
                <a:ext cx="7618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F2E00A3-D1D0-4BDA-AE2B-B09B4D3DB822}"/>
              </a:ext>
            </a:extLst>
          </p:cNvPr>
          <p:cNvSpPr txBox="1"/>
          <p:nvPr/>
        </p:nvSpPr>
        <p:spPr>
          <a:xfrm>
            <a:off x="4475297" y="728681"/>
            <a:ext cx="176234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Outer Function Differentiated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D4B08E-2B3C-4AD8-B4A4-D589E996A633}"/>
              </a:ext>
            </a:extLst>
          </p:cNvPr>
          <p:cNvSpPr txBox="1"/>
          <p:nvPr/>
        </p:nvSpPr>
        <p:spPr>
          <a:xfrm>
            <a:off x="6662216" y="728680"/>
            <a:ext cx="176234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Inner Function Differentiated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2EFB89-CB3B-48B1-919E-C7DBC445B91E}"/>
                  </a:ext>
                </a:extLst>
              </p:cNvPr>
              <p:cNvSpPr txBox="1"/>
              <p:nvPr/>
            </p:nvSpPr>
            <p:spPr>
              <a:xfrm>
                <a:off x="4280073" y="2401461"/>
                <a:ext cx="19423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outer function is “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𝑏𝑙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200" dirty="0"/>
                  <a:t>”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2EFB89-CB3B-48B1-919E-C7DBC445B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073" y="2401461"/>
                <a:ext cx="1942337" cy="276999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2B99BC-EBF6-4A83-B57E-0273F50B7832}"/>
              </a:ext>
            </a:extLst>
          </p:cNvPr>
          <p:cNvCxnSpPr>
            <a:stCxn id="12" idx="0"/>
            <a:endCxn id="7" idx="2"/>
          </p:cNvCxnSpPr>
          <p:nvPr/>
        </p:nvCxnSpPr>
        <p:spPr>
          <a:xfrm flipV="1">
            <a:off x="5251242" y="2177016"/>
            <a:ext cx="24870" cy="224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A68439-34B6-4803-9D81-8661F1E28F95}"/>
                  </a:ext>
                </a:extLst>
              </p:cNvPr>
              <p:cNvSpPr txBox="1"/>
              <p:nvPr/>
            </p:nvSpPr>
            <p:spPr>
              <a:xfrm>
                <a:off x="3128020" y="2645827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A68439-34B6-4803-9D81-8661F1E28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020" y="2645827"/>
                <a:ext cx="1512168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63ED46-F44D-4829-980C-B98C24368313}"/>
                  </a:ext>
                </a:extLst>
              </p:cNvPr>
              <p:cNvSpPr txBox="1"/>
              <p:nvPr/>
            </p:nvSpPr>
            <p:spPr>
              <a:xfrm>
                <a:off x="4233168" y="2895961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63ED46-F44D-4829-980C-B98C24368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168" y="2895961"/>
                <a:ext cx="208823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713093-784A-4955-98BB-2CC208214CFF}"/>
                  </a:ext>
                </a:extLst>
              </p:cNvPr>
              <p:cNvSpPr txBox="1"/>
              <p:nvPr/>
            </p:nvSpPr>
            <p:spPr>
              <a:xfrm>
                <a:off x="6033740" y="2872775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713093-784A-4955-98BB-2CC208214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740" y="2872775"/>
                <a:ext cx="79566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FB622A-32DD-4BC4-AB2D-A7BC7BBCCE73}"/>
                  </a:ext>
                </a:extLst>
              </p:cNvPr>
              <p:cNvSpPr txBox="1"/>
              <p:nvPr/>
            </p:nvSpPr>
            <p:spPr>
              <a:xfrm>
                <a:off x="6628864" y="2681925"/>
                <a:ext cx="761876" cy="90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FB622A-32DD-4BC4-AB2D-A7BC7BBCC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864" y="2681925"/>
                <a:ext cx="761876" cy="9017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3446FE-D922-4776-8318-E954E0B5294E}"/>
                  </a:ext>
                </a:extLst>
              </p:cNvPr>
              <p:cNvSpPr txBox="1"/>
              <p:nvPr/>
            </p:nvSpPr>
            <p:spPr>
              <a:xfrm>
                <a:off x="4036233" y="3600088"/>
                <a:ext cx="23061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outer function is again “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𝑏𝑙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200" dirty="0"/>
                  <a:t>”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3446FE-D922-4776-8318-E954E0B52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233" y="3600088"/>
                <a:ext cx="2306147" cy="276999"/>
              </a:xfrm>
              <a:prstGeom prst="rect">
                <a:avLst/>
              </a:prstGeom>
              <a:blipFill>
                <a:blip r:embed="rId1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CAAEBE-22F6-4732-9A3C-535FC4CAA850}"/>
              </a:ext>
            </a:extLst>
          </p:cNvPr>
          <p:cNvCxnSpPr>
            <a:cxnSpLocks/>
            <a:stCxn id="19" idx="0"/>
            <a:endCxn id="16" idx="2"/>
          </p:cNvCxnSpPr>
          <p:nvPr/>
        </p:nvCxnSpPr>
        <p:spPr>
          <a:xfrm flipV="1">
            <a:off x="5189307" y="3419181"/>
            <a:ext cx="87977" cy="180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856C9-D046-4B3D-8720-54BCB38A08BC}"/>
                  </a:ext>
                </a:extLst>
              </p:cNvPr>
              <p:cNvSpPr txBox="1"/>
              <p:nvPr/>
            </p:nvSpPr>
            <p:spPr>
              <a:xfrm>
                <a:off x="242913" y="2839405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856C9-D046-4B3D-8720-54BCB38A0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13" y="2839405"/>
                <a:ext cx="266429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322D1-D7C8-4538-89BC-A8AB0E456308}"/>
                  </a:ext>
                </a:extLst>
              </p:cNvPr>
              <p:cNvSpPr txBox="1"/>
              <p:nvPr/>
            </p:nvSpPr>
            <p:spPr>
              <a:xfrm>
                <a:off x="218127" y="4267944"/>
                <a:ext cx="2664296" cy="582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322D1-D7C8-4538-89BC-A8AB0E456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27" y="4267944"/>
                <a:ext cx="2664296" cy="5822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A47AD8-A3FB-4733-B863-D433B21BB5AD}"/>
                  </a:ext>
                </a:extLst>
              </p:cNvPr>
              <p:cNvSpPr txBox="1"/>
              <p:nvPr/>
            </p:nvSpPr>
            <p:spPr>
              <a:xfrm>
                <a:off x="3141355" y="4046419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A47AD8-A3FB-4733-B863-D433B21BB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355" y="4046419"/>
                <a:ext cx="1512168" cy="9103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8F283B-7E2A-46CD-B171-51D5FB1792C1}"/>
                  </a:ext>
                </a:extLst>
              </p:cNvPr>
              <p:cNvSpPr txBox="1"/>
              <p:nvPr/>
            </p:nvSpPr>
            <p:spPr>
              <a:xfrm>
                <a:off x="4246503" y="4296553"/>
                <a:ext cx="2088232" cy="582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8F283B-7E2A-46CD-B171-51D5FB179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503" y="4296553"/>
                <a:ext cx="2088232" cy="58221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1595F7-A32D-4BFC-8C91-79618773CDCB}"/>
                  </a:ext>
                </a:extLst>
              </p:cNvPr>
              <p:cNvSpPr txBox="1"/>
              <p:nvPr/>
            </p:nvSpPr>
            <p:spPr>
              <a:xfrm>
                <a:off x="6047075" y="4273367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1595F7-A32D-4BFC-8C91-79618773C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075" y="4273367"/>
                <a:ext cx="79566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A6C73D-FB65-480D-A483-DF27D53C493E}"/>
                  </a:ext>
                </a:extLst>
              </p:cNvPr>
              <p:cNvSpPr txBox="1"/>
              <p:nvPr/>
            </p:nvSpPr>
            <p:spPr>
              <a:xfrm>
                <a:off x="6575523" y="4253967"/>
                <a:ext cx="1765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A6C73D-FB65-480D-A483-DF27D53C4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523" y="4253967"/>
                <a:ext cx="1765201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44DCED-A2E7-49CA-8CA1-6B576F65B3BF}"/>
                  </a:ext>
                </a:extLst>
              </p:cNvPr>
              <p:cNvSpPr txBox="1"/>
              <p:nvPr/>
            </p:nvSpPr>
            <p:spPr>
              <a:xfrm>
                <a:off x="4049568" y="5000680"/>
                <a:ext cx="2306147" cy="28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outer function is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𝑏𝑙𝑎</m:t>
                        </m:r>
                      </m:sup>
                    </m:sSup>
                  </m:oMath>
                </a14:m>
                <a:r>
                  <a:rPr lang="en-GB" sz="1200" dirty="0"/>
                  <a:t>”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44DCED-A2E7-49CA-8CA1-6B576F65B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68" y="5000680"/>
                <a:ext cx="2306147" cy="280333"/>
              </a:xfrm>
              <a:prstGeom prst="rect">
                <a:avLst/>
              </a:prstGeom>
              <a:blipFill>
                <a:blip r:embed="rId19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7F11931-4355-427C-BC13-89964CFF70F0}"/>
              </a:ext>
            </a:extLst>
          </p:cNvPr>
          <p:cNvCxnSpPr>
            <a:cxnSpLocks/>
            <a:stCxn id="29" idx="0"/>
            <a:endCxn id="26" idx="2"/>
          </p:cNvCxnSpPr>
          <p:nvPr/>
        </p:nvCxnSpPr>
        <p:spPr>
          <a:xfrm flipV="1">
            <a:off x="5202642" y="4878764"/>
            <a:ext cx="87977" cy="121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214EA2-D7ED-4650-8B19-6DFFFBC927F5}"/>
                  </a:ext>
                </a:extLst>
              </p:cNvPr>
              <p:cNvSpPr txBox="1"/>
              <p:nvPr/>
            </p:nvSpPr>
            <p:spPr>
              <a:xfrm>
                <a:off x="304820" y="5414210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214EA2-D7ED-4650-8B19-6DFFFBC92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20" y="5414210"/>
                <a:ext cx="266429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D6C89E-158E-4E98-A8E2-14FDF27488EC}"/>
                  </a:ext>
                </a:extLst>
              </p:cNvPr>
              <p:cNvSpPr txBox="1"/>
              <p:nvPr/>
            </p:nvSpPr>
            <p:spPr>
              <a:xfrm>
                <a:off x="3228048" y="5192685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D6C89E-158E-4E98-A8E2-14FDF2748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048" y="5192685"/>
                <a:ext cx="1512168" cy="9103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139E8E-BC4F-4EA4-9654-741C2B1B6744}"/>
                  </a:ext>
                </a:extLst>
              </p:cNvPr>
              <p:cNvSpPr txBox="1"/>
              <p:nvPr/>
            </p:nvSpPr>
            <p:spPr>
              <a:xfrm>
                <a:off x="4333196" y="5442819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2(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139E8E-BC4F-4EA4-9654-741C2B1B6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196" y="5442819"/>
                <a:ext cx="2088232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FC39E0-A4E1-4BCA-9A61-A5014633908B}"/>
                  </a:ext>
                </a:extLst>
              </p:cNvPr>
              <p:cNvSpPr txBox="1"/>
              <p:nvPr/>
            </p:nvSpPr>
            <p:spPr>
              <a:xfrm>
                <a:off x="6133768" y="5419633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FC39E0-A4E1-4BCA-9A61-A5014633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768" y="5419633"/>
                <a:ext cx="795660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4859D8A-7814-4C26-8DA8-23390B67EBA7}"/>
                  </a:ext>
                </a:extLst>
              </p:cNvPr>
              <p:cNvSpPr txBox="1"/>
              <p:nvPr/>
            </p:nvSpPr>
            <p:spPr>
              <a:xfrm>
                <a:off x="6595541" y="5438333"/>
                <a:ext cx="1765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4859D8A-7814-4C26-8DA8-23390B67E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541" y="5438333"/>
                <a:ext cx="1765201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9AEDC55B-B6BB-4C50-8285-C4A4BBE16782}"/>
              </a:ext>
            </a:extLst>
          </p:cNvPr>
          <p:cNvSpPr/>
          <p:nvPr/>
        </p:nvSpPr>
        <p:spPr>
          <a:xfrm>
            <a:off x="4441504" y="1528076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18BED8-45B3-4F47-B990-72BA162723AB}"/>
              </a:ext>
            </a:extLst>
          </p:cNvPr>
          <p:cNvSpPr/>
          <p:nvPr/>
        </p:nvSpPr>
        <p:spPr>
          <a:xfrm>
            <a:off x="6676922" y="1528076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A67710-459C-45E6-9123-C1FD83CAF3E9}"/>
              </a:ext>
            </a:extLst>
          </p:cNvPr>
          <p:cNvSpPr/>
          <p:nvPr/>
        </p:nvSpPr>
        <p:spPr>
          <a:xfrm>
            <a:off x="4414656" y="2822443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21129D-AE07-4505-927E-CB37B1401EAD}"/>
              </a:ext>
            </a:extLst>
          </p:cNvPr>
          <p:cNvSpPr/>
          <p:nvPr/>
        </p:nvSpPr>
        <p:spPr>
          <a:xfrm>
            <a:off x="6791091" y="2755667"/>
            <a:ext cx="1015570" cy="8248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FC5743-4630-4293-A62A-B6BDAD91A81D}"/>
              </a:ext>
            </a:extLst>
          </p:cNvPr>
          <p:cNvSpPr/>
          <p:nvPr/>
        </p:nvSpPr>
        <p:spPr>
          <a:xfrm>
            <a:off x="4518326" y="4262551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58A209-7F78-41D6-9A06-269E0829D4BD}"/>
              </a:ext>
            </a:extLst>
          </p:cNvPr>
          <p:cNvSpPr/>
          <p:nvPr/>
        </p:nvSpPr>
        <p:spPr>
          <a:xfrm>
            <a:off x="6743851" y="4262551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0C86C90-7EC2-4A03-922E-D12A9FF78D4F}"/>
              </a:ext>
            </a:extLst>
          </p:cNvPr>
          <p:cNvSpPr/>
          <p:nvPr/>
        </p:nvSpPr>
        <p:spPr>
          <a:xfrm>
            <a:off x="4518325" y="5388670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F9314B9-EE0A-44CE-B578-79D8BBA3A6F7}"/>
              </a:ext>
            </a:extLst>
          </p:cNvPr>
          <p:cNvSpPr/>
          <p:nvPr/>
        </p:nvSpPr>
        <p:spPr>
          <a:xfrm>
            <a:off x="6790442" y="5375048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62E7E2B-6D88-4DA5-B5B0-E7421C511DED}"/>
                  </a:ext>
                </a:extLst>
              </p:cNvPr>
              <p:cNvSpPr txBox="1"/>
              <p:nvPr/>
            </p:nvSpPr>
            <p:spPr>
              <a:xfrm>
                <a:off x="274613" y="6227896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62E7E2B-6D88-4DA5-B5B0-E7421C511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13" y="6227896"/>
                <a:ext cx="2664296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96A158-BA9C-4785-A013-C7825D087FDB}"/>
                  </a:ext>
                </a:extLst>
              </p:cNvPr>
              <p:cNvSpPr txBox="1"/>
              <p:nvPr/>
            </p:nvSpPr>
            <p:spPr>
              <a:xfrm>
                <a:off x="3197841" y="6006371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96A158-BA9C-4785-A013-C7825D087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841" y="6006371"/>
                <a:ext cx="1512168" cy="9103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95A0B72-DA1C-4EBB-AE4F-B6147CA7D185}"/>
                  </a:ext>
                </a:extLst>
              </p:cNvPr>
              <p:cNvSpPr txBox="1"/>
              <p:nvPr/>
            </p:nvSpPr>
            <p:spPr>
              <a:xfrm>
                <a:off x="4302989" y="5951705"/>
                <a:ext cx="2088232" cy="90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95A0B72-DA1C-4EBB-AE4F-B6147CA7D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989" y="5951705"/>
                <a:ext cx="2088232" cy="90172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B759834-8DB5-444C-827F-CB4A664A6A75}"/>
                  </a:ext>
                </a:extLst>
              </p:cNvPr>
              <p:cNvSpPr txBox="1"/>
              <p:nvPr/>
            </p:nvSpPr>
            <p:spPr>
              <a:xfrm>
                <a:off x="6103561" y="6233319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B759834-8DB5-444C-827F-CB4A664A6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561" y="6233319"/>
                <a:ext cx="795660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0AC0135-258B-4B49-96D4-562A37DFAE20}"/>
                  </a:ext>
                </a:extLst>
              </p:cNvPr>
              <p:cNvSpPr txBox="1"/>
              <p:nvPr/>
            </p:nvSpPr>
            <p:spPr>
              <a:xfrm>
                <a:off x="6565334" y="6252019"/>
                <a:ext cx="1765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0AC0135-258B-4B49-96D4-562A37DFA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334" y="6252019"/>
                <a:ext cx="1765201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E8FA63E7-E3E7-4A60-A8F5-C68D9885E43D}"/>
              </a:ext>
            </a:extLst>
          </p:cNvPr>
          <p:cNvSpPr/>
          <p:nvPr/>
        </p:nvSpPr>
        <p:spPr>
          <a:xfrm>
            <a:off x="4612431" y="6006818"/>
            <a:ext cx="1585170" cy="8384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358D92-27C1-4CD6-8367-9D66662C0B3D}"/>
              </a:ext>
            </a:extLst>
          </p:cNvPr>
          <p:cNvSpPr/>
          <p:nvPr/>
        </p:nvSpPr>
        <p:spPr>
          <a:xfrm>
            <a:off x="6765822" y="6159656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38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1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388A47-453C-4F6C-9A87-64AAB40EDBF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7AC3BD5-3EC0-4605-A1BC-2834DBB512B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Yet Further Practice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FC79E81-3B8B-4A98-9207-B93B54C9B0A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357B9-BAAD-4C29-935D-D01B519302A1}"/>
                  </a:ext>
                </a:extLst>
              </p:cNvPr>
              <p:cNvSpPr txBox="1"/>
              <p:nvPr/>
            </p:nvSpPr>
            <p:spPr>
              <a:xfrm>
                <a:off x="259971" y="1616023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357B9-BAAD-4C29-935D-D01B51930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71" y="1616023"/>
                <a:ext cx="266429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/>
              <p:nvPr/>
            </p:nvSpPr>
            <p:spPr>
              <a:xfrm>
                <a:off x="3636020" y="1361608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20" y="1361608"/>
                <a:ext cx="1512168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5E9B0E-46ED-4006-9946-F81B1832D072}"/>
                  </a:ext>
                </a:extLst>
              </p:cNvPr>
              <p:cNvSpPr txBox="1"/>
              <p:nvPr/>
            </p:nvSpPr>
            <p:spPr>
              <a:xfrm>
                <a:off x="4400926" y="1579843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5E9B0E-46ED-4006-9946-F81B1832D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926" y="1579843"/>
                <a:ext cx="208823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A85E2A-47E5-446D-9503-19811B26AB13}"/>
                  </a:ext>
                </a:extLst>
              </p:cNvPr>
              <p:cNvSpPr txBox="1"/>
              <p:nvPr/>
            </p:nvSpPr>
            <p:spPr>
              <a:xfrm>
                <a:off x="6467313" y="1577923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A85E2A-47E5-446D-9503-19811B26A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313" y="1577923"/>
                <a:ext cx="79566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5DF629-0800-4002-B12D-E18986892E07}"/>
                  </a:ext>
                </a:extLst>
              </p:cNvPr>
              <p:cNvSpPr txBox="1"/>
              <p:nvPr/>
            </p:nvSpPr>
            <p:spPr>
              <a:xfrm>
                <a:off x="6872645" y="1597421"/>
                <a:ext cx="761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5DF629-0800-4002-B12D-E18986892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645" y="1597421"/>
                <a:ext cx="7618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F2E00A3-D1D0-4BDA-AE2B-B09B4D3DB822}"/>
              </a:ext>
            </a:extLst>
          </p:cNvPr>
          <p:cNvSpPr txBox="1"/>
          <p:nvPr/>
        </p:nvSpPr>
        <p:spPr>
          <a:xfrm>
            <a:off x="4504832" y="678176"/>
            <a:ext cx="176234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Outer Function Differentiated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D4B08E-2B3C-4AD8-B4A4-D589E996A633}"/>
              </a:ext>
            </a:extLst>
          </p:cNvPr>
          <p:cNvSpPr txBox="1"/>
          <p:nvPr/>
        </p:nvSpPr>
        <p:spPr>
          <a:xfrm>
            <a:off x="6691751" y="678175"/>
            <a:ext cx="176234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Inner Function Differentiated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2EFB89-CB3B-48B1-919E-C7DBC445B91E}"/>
                  </a:ext>
                </a:extLst>
              </p:cNvPr>
              <p:cNvSpPr txBox="1"/>
              <p:nvPr/>
            </p:nvSpPr>
            <p:spPr>
              <a:xfrm>
                <a:off x="4309608" y="2350956"/>
                <a:ext cx="21124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outer function is “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𝑏𝑙𝑎</m:t>
                        </m:r>
                      </m:e>
                    </m:func>
                  </m:oMath>
                </a14:m>
                <a:r>
                  <a:rPr lang="en-GB" sz="1200" dirty="0"/>
                  <a:t>”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2EFB89-CB3B-48B1-919E-C7DBC445B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08" y="2350956"/>
                <a:ext cx="2112457" cy="276999"/>
              </a:xfrm>
              <a:prstGeom prst="rect">
                <a:avLst/>
              </a:prstGeom>
              <a:blipFill>
                <a:blip r:embed="rId7"/>
                <a:stretch>
                  <a:fillRect l="-289"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2B99BC-EBF6-4A83-B57E-0273F50B7832}"/>
              </a:ext>
            </a:extLst>
          </p:cNvPr>
          <p:cNvCxnSpPr>
            <a:cxnSpLocks/>
            <a:stCxn id="12" idx="0"/>
            <a:endCxn id="7" idx="2"/>
          </p:cNvCxnSpPr>
          <p:nvPr/>
        </p:nvCxnSpPr>
        <p:spPr>
          <a:xfrm flipV="1">
            <a:off x="5365837" y="2103063"/>
            <a:ext cx="79205" cy="247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A68439-34B6-4803-9D81-8661F1E28F95}"/>
                  </a:ext>
                </a:extLst>
              </p:cNvPr>
              <p:cNvSpPr txBox="1"/>
              <p:nvPr/>
            </p:nvSpPr>
            <p:spPr>
              <a:xfrm>
                <a:off x="3646652" y="2616587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A68439-34B6-4803-9D81-8661F1E28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652" y="2616587"/>
                <a:ext cx="1512168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63ED46-F44D-4829-980C-B98C24368313}"/>
                  </a:ext>
                </a:extLst>
              </p:cNvPr>
              <p:cNvSpPr txBox="1"/>
              <p:nvPr/>
            </p:nvSpPr>
            <p:spPr>
              <a:xfrm>
                <a:off x="4560415" y="2845456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63ED46-F44D-4829-980C-B98C24368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15" y="2845456"/>
                <a:ext cx="208823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713093-784A-4955-98BB-2CC208214CFF}"/>
                  </a:ext>
                </a:extLst>
              </p:cNvPr>
              <p:cNvSpPr txBox="1"/>
              <p:nvPr/>
            </p:nvSpPr>
            <p:spPr>
              <a:xfrm>
                <a:off x="6509843" y="2832902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713093-784A-4955-98BB-2CC208214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843" y="2832902"/>
                <a:ext cx="79566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FB622A-32DD-4BC4-AB2D-A7BC7BBCCE73}"/>
                  </a:ext>
                </a:extLst>
              </p:cNvPr>
              <p:cNvSpPr txBox="1"/>
              <p:nvPr/>
            </p:nvSpPr>
            <p:spPr>
              <a:xfrm>
                <a:off x="7104966" y="2844072"/>
                <a:ext cx="13602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FB622A-32DD-4BC4-AB2D-A7BC7BBCC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966" y="2844072"/>
                <a:ext cx="136026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856C9-D046-4B3D-8720-54BCB38A08BC}"/>
                  </a:ext>
                </a:extLst>
              </p:cNvPr>
              <p:cNvSpPr txBox="1"/>
              <p:nvPr/>
            </p:nvSpPr>
            <p:spPr>
              <a:xfrm>
                <a:off x="-85060" y="2820798"/>
                <a:ext cx="35087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856C9-D046-4B3D-8720-54BCB38A0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060" y="2820798"/>
                <a:ext cx="350874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322D1-D7C8-4538-89BC-A8AB0E456308}"/>
                  </a:ext>
                </a:extLst>
              </p:cNvPr>
              <p:cNvSpPr txBox="1"/>
              <p:nvPr/>
            </p:nvSpPr>
            <p:spPr>
              <a:xfrm>
                <a:off x="-135111" y="4089848"/>
                <a:ext cx="3813975" cy="716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322D1-D7C8-4538-89BC-A8AB0E456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5111" y="4089848"/>
                <a:ext cx="3813975" cy="7163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A47AD8-A3FB-4733-B863-D433B21BB5AD}"/>
                  </a:ext>
                </a:extLst>
              </p:cNvPr>
              <p:cNvSpPr txBox="1"/>
              <p:nvPr/>
            </p:nvSpPr>
            <p:spPr>
              <a:xfrm>
                <a:off x="3659989" y="3995914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A47AD8-A3FB-4733-B863-D433B21BB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989" y="3995914"/>
                <a:ext cx="1512168" cy="9103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8F283B-7E2A-46CD-B171-51D5FB1792C1}"/>
                  </a:ext>
                </a:extLst>
              </p:cNvPr>
              <p:cNvSpPr txBox="1"/>
              <p:nvPr/>
            </p:nvSpPr>
            <p:spPr>
              <a:xfrm>
                <a:off x="4765135" y="4054662"/>
                <a:ext cx="208823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8F283B-7E2A-46CD-B171-51D5FB179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135" y="4054662"/>
                <a:ext cx="2088232" cy="8989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1595F7-A32D-4BFC-8C91-79618773CDCB}"/>
                  </a:ext>
                </a:extLst>
              </p:cNvPr>
              <p:cNvSpPr txBox="1"/>
              <p:nvPr/>
            </p:nvSpPr>
            <p:spPr>
              <a:xfrm>
                <a:off x="6512545" y="4244127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1595F7-A32D-4BFC-8C91-79618773C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545" y="4244127"/>
                <a:ext cx="79566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A6C73D-FB65-480D-A483-DF27D53C493E}"/>
                  </a:ext>
                </a:extLst>
              </p:cNvPr>
              <p:cNvSpPr txBox="1"/>
              <p:nvPr/>
            </p:nvSpPr>
            <p:spPr>
              <a:xfrm>
                <a:off x="7030361" y="4224727"/>
                <a:ext cx="933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A6C73D-FB65-480D-A483-DF27D53C4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361" y="4224727"/>
                <a:ext cx="93342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214EA2-D7ED-4650-8B19-6DFFFBC927F5}"/>
                  </a:ext>
                </a:extLst>
              </p:cNvPr>
              <p:cNvSpPr txBox="1"/>
              <p:nvPr/>
            </p:nvSpPr>
            <p:spPr>
              <a:xfrm>
                <a:off x="0" y="5363705"/>
                <a:ext cx="39553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214EA2-D7ED-4650-8B19-6DFFFBC92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3705"/>
                <a:ext cx="395531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D6C89E-158E-4E98-A8E2-14FDF27488EC}"/>
                  </a:ext>
                </a:extLst>
              </p:cNvPr>
              <p:cNvSpPr txBox="1"/>
              <p:nvPr/>
            </p:nvSpPr>
            <p:spPr>
              <a:xfrm>
                <a:off x="3757313" y="5163445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D6C89E-158E-4E98-A8E2-14FDF2748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313" y="5163445"/>
                <a:ext cx="1512168" cy="9103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139E8E-BC4F-4EA4-9654-741C2B1B6744}"/>
                  </a:ext>
                </a:extLst>
              </p:cNvPr>
              <p:cNvSpPr txBox="1"/>
              <p:nvPr/>
            </p:nvSpPr>
            <p:spPr>
              <a:xfrm>
                <a:off x="4756136" y="5413579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139E8E-BC4F-4EA4-9654-741C2B1B6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136" y="5413579"/>
                <a:ext cx="2088232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FC39E0-A4E1-4BCA-9A61-A5014633908B}"/>
                  </a:ext>
                </a:extLst>
              </p:cNvPr>
              <p:cNvSpPr txBox="1"/>
              <p:nvPr/>
            </p:nvSpPr>
            <p:spPr>
              <a:xfrm>
                <a:off x="6556708" y="5379760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FC39E0-A4E1-4BCA-9A61-A5014633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708" y="5379760"/>
                <a:ext cx="79566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4859D8A-7814-4C26-8DA8-23390B67EBA7}"/>
                  </a:ext>
                </a:extLst>
              </p:cNvPr>
              <p:cNvSpPr txBox="1"/>
              <p:nvPr/>
            </p:nvSpPr>
            <p:spPr>
              <a:xfrm>
                <a:off x="7167336" y="5366562"/>
                <a:ext cx="1765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4859D8A-7814-4C26-8DA8-23390B67E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336" y="5366562"/>
                <a:ext cx="1765201" cy="523220"/>
              </a:xfrm>
              <a:prstGeom prst="rect">
                <a:avLst/>
              </a:prstGeom>
              <a:blipFill>
                <a:blip r:embed="rId22"/>
                <a:stretch>
                  <a:fillRect r="-10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5C0EC8D-C434-4199-B8E2-9FCA47300D47}"/>
              </a:ext>
            </a:extLst>
          </p:cNvPr>
          <p:cNvSpPr txBox="1"/>
          <p:nvPr/>
        </p:nvSpPr>
        <p:spPr>
          <a:xfrm>
            <a:off x="7524329" y="1657763"/>
            <a:ext cx="1296144" cy="83099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This is consistent with what we learned earlier in the chapter.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018BCC-85AB-4DC0-8068-53BFBBFB6A75}"/>
              </a:ext>
            </a:extLst>
          </p:cNvPr>
          <p:cNvSpPr txBox="1"/>
          <p:nvPr/>
        </p:nvSpPr>
        <p:spPr>
          <a:xfrm>
            <a:off x="571889" y="3334262"/>
            <a:ext cx="2760404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Tip: </a:t>
            </a:r>
            <a:r>
              <a:rPr lang="en-GB" sz="1200" dirty="0"/>
              <a:t>When differentiating a trig function to a power, always rewrite using a bracket first.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D347F8-6A8C-4815-A32B-3741790286AD}"/>
                  </a:ext>
                </a:extLst>
              </p:cNvPr>
              <p:cNvSpPr txBox="1"/>
              <p:nvPr/>
            </p:nvSpPr>
            <p:spPr>
              <a:xfrm>
                <a:off x="-101600" y="6075313"/>
                <a:ext cx="2971800" cy="562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D347F8-6A8C-4815-A32B-374179028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600" y="6075313"/>
                <a:ext cx="2971800" cy="56265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D7FD7D0-9039-4037-AD5E-D25EDAD42C98}"/>
                  </a:ext>
                </a:extLst>
              </p:cNvPr>
              <p:cNvSpPr txBox="1"/>
              <p:nvPr/>
            </p:nvSpPr>
            <p:spPr>
              <a:xfrm>
                <a:off x="3731913" y="5976653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D7FD7D0-9039-4037-AD5E-D25EDAD42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913" y="5976653"/>
                <a:ext cx="1512168" cy="9103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9B6CBEA-2DC7-45D9-B2E3-A3318BED4E3B}"/>
                  </a:ext>
                </a:extLst>
              </p:cNvPr>
              <p:cNvSpPr txBox="1"/>
              <p:nvPr/>
            </p:nvSpPr>
            <p:spPr>
              <a:xfrm>
                <a:off x="4578336" y="6175987"/>
                <a:ext cx="2088232" cy="562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9B6CBEA-2DC7-45D9-B2E3-A3318BED4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36" y="6175987"/>
                <a:ext cx="2088232" cy="56265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0637332-3988-481A-B585-A5C67CBB0AF3}"/>
                  </a:ext>
                </a:extLst>
              </p:cNvPr>
              <p:cNvSpPr txBox="1"/>
              <p:nvPr/>
            </p:nvSpPr>
            <p:spPr>
              <a:xfrm>
                <a:off x="6556708" y="6218368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0637332-3988-481A-B585-A5C67CBB0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708" y="6218368"/>
                <a:ext cx="795660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9A1B9E7-F94E-41A7-A42B-867C75809645}"/>
                  </a:ext>
                </a:extLst>
              </p:cNvPr>
              <p:cNvSpPr txBox="1"/>
              <p:nvPr/>
            </p:nvSpPr>
            <p:spPr>
              <a:xfrm>
                <a:off x="7078437" y="6179770"/>
                <a:ext cx="12019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9A1B9E7-F94E-41A7-A42B-867C75809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437" y="6179770"/>
                <a:ext cx="1201964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7A998781-F01B-43D7-AE66-28C866153803}"/>
              </a:ext>
            </a:extLst>
          </p:cNvPr>
          <p:cNvSpPr txBox="1"/>
          <p:nvPr/>
        </p:nvSpPr>
        <p:spPr>
          <a:xfrm>
            <a:off x="7170061" y="4979667"/>
            <a:ext cx="1762857" cy="4616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Here we had to use the Chain Rule twice!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AA7AA91-5231-4733-BE90-0625B0A65DD3}"/>
              </a:ext>
            </a:extLst>
          </p:cNvPr>
          <p:cNvSpPr/>
          <p:nvPr/>
        </p:nvSpPr>
        <p:spPr>
          <a:xfrm>
            <a:off x="4911405" y="1451876"/>
            <a:ext cx="1248096" cy="630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6AEE521-2CD7-48F0-B276-FFE6847F3687}"/>
              </a:ext>
            </a:extLst>
          </p:cNvPr>
          <p:cNvSpPr/>
          <p:nvPr/>
        </p:nvSpPr>
        <p:spPr>
          <a:xfrm>
            <a:off x="7030361" y="1467244"/>
            <a:ext cx="437239" cy="630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EFC1A09-9E86-46FD-96D0-DF393F1711D8}"/>
              </a:ext>
            </a:extLst>
          </p:cNvPr>
          <p:cNvSpPr/>
          <p:nvPr/>
        </p:nvSpPr>
        <p:spPr>
          <a:xfrm>
            <a:off x="4964186" y="2820212"/>
            <a:ext cx="1703314" cy="630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AF2F26-3D99-4C61-871B-65FEA6D71DA9}"/>
              </a:ext>
            </a:extLst>
          </p:cNvPr>
          <p:cNvSpPr/>
          <p:nvPr/>
        </p:nvSpPr>
        <p:spPr>
          <a:xfrm>
            <a:off x="7158078" y="2824109"/>
            <a:ext cx="1307151" cy="630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626DB58-2E63-4D36-8E8E-0AD1B014A657}"/>
              </a:ext>
            </a:extLst>
          </p:cNvPr>
          <p:cNvSpPr/>
          <p:nvPr/>
        </p:nvSpPr>
        <p:spPr>
          <a:xfrm>
            <a:off x="4918848" y="4113216"/>
            <a:ext cx="1761352" cy="8016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14B94AA-8F73-414C-BDB3-1C23F17CD53B}"/>
              </a:ext>
            </a:extLst>
          </p:cNvPr>
          <p:cNvSpPr/>
          <p:nvPr/>
        </p:nvSpPr>
        <p:spPr>
          <a:xfrm>
            <a:off x="7078924" y="4116840"/>
            <a:ext cx="1442776" cy="7853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C134FC6-C899-46BF-8CF7-14B09DF492DC}"/>
              </a:ext>
            </a:extLst>
          </p:cNvPr>
          <p:cNvSpPr/>
          <p:nvPr/>
        </p:nvSpPr>
        <p:spPr>
          <a:xfrm>
            <a:off x="2086298" y="2729585"/>
            <a:ext cx="1253802" cy="585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3583017-D75F-4A1E-B83F-0C8462AE59E5}"/>
              </a:ext>
            </a:extLst>
          </p:cNvPr>
          <p:cNvSpPr/>
          <p:nvPr/>
        </p:nvSpPr>
        <p:spPr>
          <a:xfrm>
            <a:off x="2226904" y="4089848"/>
            <a:ext cx="1341795" cy="736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880B98F-94A6-455F-8F14-C53F8594C87B}"/>
              </a:ext>
            </a:extLst>
          </p:cNvPr>
          <p:cNvSpPr/>
          <p:nvPr/>
        </p:nvSpPr>
        <p:spPr>
          <a:xfrm>
            <a:off x="2414155" y="5233274"/>
            <a:ext cx="1341795" cy="736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730D049-F5B4-46B4-B0D0-8FC5FBAD770E}"/>
              </a:ext>
            </a:extLst>
          </p:cNvPr>
          <p:cNvSpPr/>
          <p:nvPr/>
        </p:nvSpPr>
        <p:spPr>
          <a:xfrm>
            <a:off x="4998825" y="5249588"/>
            <a:ext cx="1668675" cy="736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9F00C31-10E2-4021-BC88-709949C588A0}"/>
              </a:ext>
            </a:extLst>
          </p:cNvPr>
          <p:cNvSpPr/>
          <p:nvPr/>
        </p:nvSpPr>
        <p:spPr>
          <a:xfrm>
            <a:off x="7204286" y="5330623"/>
            <a:ext cx="1723814" cy="676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016277-B552-42B3-9255-4C993DFD4CD6}"/>
              </a:ext>
            </a:extLst>
          </p:cNvPr>
          <p:cNvSpPr/>
          <p:nvPr/>
        </p:nvSpPr>
        <p:spPr>
          <a:xfrm>
            <a:off x="7207573" y="6073822"/>
            <a:ext cx="1341795" cy="736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A08D3A4-0B9F-4B0E-B0DE-CD87ECD92AA7}"/>
              </a:ext>
            </a:extLst>
          </p:cNvPr>
          <p:cNvSpPr/>
          <p:nvPr/>
        </p:nvSpPr>
        <p:spPr>
          <a:xfrm>
            <a:off x="5077280" y="6073822"/>
            <a:ext cx="1341795" cy="736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40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22" grpId="0" animBg="1"/>
      <p:bldP spid="53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2785453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FB1DFE-C5A5-41DB-9515-08348B3F5FF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48A6158-28F5-4F8D-B5DE-3171AC7B7DF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E98C26E-509D-40D1-8341-01493EF3DF1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F28C2A5-FF4C-4CA6-B905-303D24B4B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06044"/>
            <a:ext cx="3486150" cy="723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370FC2-99F7-41F2-AB12-923E1C527EC7}"/>
              </a:ext>
            </a:extLst>
          </p:cNvPr>
          <p:cNvSpPr txBox="1"/>
          <p:nvPr/>
        </p:nvSpPr>
        <p:spPr>
          <a:xfrm>
            <a:off x="395536" y="836712"/>
            <a:ext cx="23042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C3 June 2011 Q1a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51A4DD-25D7-44E6-8EC5-945E6A06E8C3}"/>
                  </a:ext>
                </a:extLst>
              </p:cNvPr>
              <p:cNvSpPr txBox="1"/>
              <p:nvPr/>
            </p:nvSpPr>
            <p:spPr>
              <a:xfrm>
                <a:off x="899592" y="2276872"/>
                <a:ext cx="6048672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51A4DD-25D7-44E6-8EC5-945E6A06E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76872"/>
                <a:ext cx="6048672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F1507A-31FA-4FD5-AF6A-EE40681EBFAF}"/>
                  </a:ext>
                </a:extLst>
              </p:cNvPr>
              <p:cNvSpPr txBox="1"/>
              <p:nvPr/>
            </p:nvSpPr>
            <p:spPr>
              <a:xfrm>
                <a:off x="458912" y="3417189"/>
                <a:ext cx="5400600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4,9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F1507A-31FA-4FD5-AF6A-EE40681EB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12" y="3417189"/>
                <a:ext cx="5400600" cy="491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D7E3EE-4A67-4907-954F-3A841EF42C90}"/>
                  </a:ext>
                </a:extLst>
              </p:cNvPr>
              <p:cNvSpPr txBox="1"/>
              <p:nvPr/>
            </p:nvSpPr>
            <p:spPr>
              <a:xfrm>
                <a:off x="683568" y="4221088"/>
                <a:ext cx="5760640" cy="1953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b="1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e>
                                    <m:sup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D7E3EE-4A67-4907-954F-3A841EF42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21088"/>
                <a:ext cx="5760640" cy="1953099"/>
              </a:xfrm>
              <a:prstGeom prst="rect">
                <a:avLst/>
              </a:prstGeom>
              <a:blipFill>
                <a:blip r:embed="rId5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DC8105-B90A-4094-9C7A-2656A7501113}"/>
                  </a:ext>
                </a:extLst>
              </p:cNvPr>
              <p:cNvSpPr txBox="1"/>
              <p:nvPr/>
            </p:nvSpPr>
            <p:spPr>
              <a:xfrm>
                <a:off x="6389340" y="1349400"/>
                <a:ext cx="2411760" cy="9554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In general: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DC8105-B90A-4094-9C7A-2656A7501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340" y="1349400"/>
                <a:ext cx="2411760" cy="955454"/>
              </a:xfrm>
              <a:prstGeom prst="rect">
                <a:avLst/>
              </a:prstGeom>
              <a:blipFill>
                <a:blip r:embed="rId6"/>
                <a:stretch>
                  <a:fillRect l="-1500" t="-1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123A3A8-9C40-4A4E-98BA-406B73668D72}"/>
              </a:ext>
            </a:extLst>
          </p:cNvPr>
          <p:cNvSpPr/>
          <p:nvPr/>
        </p:nvSpPr>
        <p:spPr>
          <a:xfrm>
            <a:off x="1566504" y="2019748"/>
            <a:ext cx="4618396" cy="10790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121EB1-9517-49E6-94E9-ED503CBD18B4}"/>
              </a:ext>
            </a:extLst>
          </p:cNvPr>
          <p:cNvSpPr/>
          <p:nvPr/>
        </p:nvSpPr>
        <p:spPr>
          <a:xfrm>
            <a:off x="683568" y="4155394"/>
            <a:ext cx="5256584" cy="215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36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E4A07E3-4983-4E77-B3C5-30DEB5E77F94}"/>
              </a:ext>
            </a:extLst>
          </p:cNvPr>
          <p:cNvSpPr txBox="1"/>
          <p:nvPr/>
        </p:nvSpPr>
        <p:spPr>
          <a:xfrm>
            <a:off x="467544" y="4981552"/>
            <a:ext cx="4726756" cy="55564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DAAE4-34ED-4939-8013-CCC6F961B8CE}"/>
              </a:ext>
            </a:extLst>
          </p:cNvPr>
          <p:cNvSpPr txBox="1"/>
          <p:nvPr/>
        </p:nvSpPr>
        <p:spPr>
          <a:xfrm>
            <a:off x="423676" y="3248538"/>
            <a:ext cx="2827524" cy="48526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411E68-83FA-447A-BE7C-ECD413897B16}"/>
                  </a:ext>
                </a:extLst>
              </p:cNvPr>
              <p:cNvSpPr txBox="1"/>
              <p:nvPr/>
            </p:nvSpPr>
            <p:spPr>
              <a:xfrm>
                <a:off x="539552" y="1052736"/>
                <a:ext cx="2592288" cy="9445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Wingdings" panose="05000000000000000000" pitchFamily="2" charset="2"/>
                  </a:rPr>
                  <a:t>!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411E68-83FA-447A-BE7C-ECD413897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52736"/>
                <a:ext cx="2592288" cy="944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E461804-7C56-44A1-BAF3-39C5B5A39DF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2">
                  <a:extLst>
                    <a:ext uri="{FF2B5EF4-FFF2-40B4-BE49-F238E27FC236}">
                      <a16:creationId xmlns:a16="http://schemas.microsoft.com/office/drawing/2014/main" id="{405D729B-39BF-4EE0-862D-426E7212AC2A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2">
                  <a:extLst>
                    <a:ext uri="{FF2B5EF4-FFF2-40B4-BE49-F238E27FC236}">
                      <a16:creationId xmlns:a16="http://schemas.microsoft.com/office/drawing/2014/main" id="{405D729B-39BF-4EE0-862D-426E7212A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0C16BFA-A8DF-41D5-91B8-7694D450AA5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545A7B-BD0E-48E7-9847-970C65CF6F54}"/>
                  </a:ext>
                </a:extLst>
              </p:cNvPr>
              <p:cNvSpPr txBox="1"/>
              <p:nvPr/>
            </p:nvSpPr>
            <p:spPr>
              <a:xfrm>
                <a:off x="3915544" y="857989"/>
                <a:ext cx="3816424" cy="137249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Proof: </a:t>
                </a:r>
                <a:r>
                  <a:rPr lang="en-GB" dirty="0"/>
                  <a:t>By the chain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=1÷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545A7B-BD0E-48E7-9847-970C65CF6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44" y="857989"/>
                <a:ext cx="3816424" cy="13724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B869A9-61EE-4A51-866A-E42E66B6422E}"/>
                  </a:ext>
                </a:extLst>
              </p:cNvPr>
              <p:cNvSpPr txBox="1"/>
              <p:nvPr/>
            </p:nvSpPr>
            <p:spPr>
              <a:xfrm>
                <a:off x="539552" y="2429443"/>
                <a:ext cx="7128792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Sometimes we might have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, but we want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B869A9-61EE-4A51-866A-E42E66B6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29443"/>
                <a:ext cx="7128792" cy="491288"/>
              </a:xfrm>
              <a:prstGeom prst="rect">
                <a:avLst/>
              </a:prstGeom>
              <a:blipFill>
                <a:blip r:embed="rId5"/>
                <a:stretch>
                  <a:fillRect l="-770" b="-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9DF7B4-6F04-425C-B54D-AF65761E9BFF}"/>
                  </a:ext>
                </a:extLst>
              </p:cNvPr>
              <p:cNvSpPr txBox="1"/>
              <p:nvPr/>
            </p:nvSpPr>
            <p:spPr>
              <a:xfrm>
                <a:off x="467544" y="3248121"/>
                <a:ext cx="7632848" cy="360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r>
                  <a:rPr lang="en-GB" dirty="0"/>
                  <a:t>Find the gradient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b="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9DF7B4-6F04-425C-B54D-AF65761E9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48121"/>
                <a:ext cx="7632848" cy="3602589"/>
              </a:xfrm>
              <a:prstGeom prst="rect">
                <a:avLst/>
              </a:prstGeom>
              <a:blipFill>
                <a:blip r:embed="rId6"/>
                <a:stretch>
                  <a:fillRect l="-7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30385BD-5C08-4F2E-8102-2D80A4FEC897}"/>
              </a:ext>
            </a:extLst>
          </p:cNvPr>
          <p:cNvSpPr/>
          <p:nvPr/>
        </p:nvSpPr>
        <p:spPr>
          <a:xfrm>
            <a:off x="3491880" y="3608931"/>
            <a:ext cx="1800200" cy="12602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88938-3250-49DF-9C6E-44FFFEA726C5}"/>
              </a:ext>
            </a:extLst>
          </p:cNvPr>
          <p:cNvSpPr/>
          <p:nvPr/>
        </p:nvSpPr>
        <p:spPr>
          <a:xfrm>
            <a:off x="1903512" y="5580980"/>
            <a:ext cx="4608512" cy="11627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058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239-240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A64F903-2952-49BA-AD4E-6F4727785FFB}"/>
              </a:ext>
            </a:extLst>
          </p:cNvPr>
          <p:cNvSpPr txBox="1"/>
          <p:nvPr/>
        </p:nvSpPr>
        <p:spPr>
          <a:xfrm>
            <a:off x="395536" y="18448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AACCC7-42F0-4D18-AE94-6870F21B6E56}"/>
                  </a:ext>
                </a:extLst>
              </p:cNvPr>
              <p:cNvSpPr txBox="1"/>
              <p:nvPr/>
            </p:nvSpPr>
            <p:spPr>
              <a:xfrm>
                <a:off x="358798" y="2256686"/>
                <a:ext cx="8389666" cy="1659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[STEP I 2014 Q4] An accurate clock has an hour hand of length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a minute hand of length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(where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), both measured from the pivot at the centre of the clock face. Let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be the distance between the ends of the hands when the angle between the hands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Show that the rate of increase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is greatest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In the case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the clock starts at mid-day (with both hands pointing vertically upwards), show that this occurs for the first time a little less than 11 minutes later.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AACCC7-42F0-4D18-AE94-6870F21B6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98" y="2256686"/>
                <a:ext cx="8389666" cy="1659557"/>
              </a:xfrm>
              <a:prstGeom prst="rect">
                <a:avLst/>
              </a:prstGeom>
              <a:blipFill>
                <a:blip r:embed="rId2"/>
                <a:stretch>
                  <a:fillRect l="-436" t="-1103" b="-40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9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A469CB-EF48-4BB1-98FE-48E545CF5B1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FF6A5A3-D143-4C00-B978-BB637902398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The Product Rule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213CEB6-40BC-4F5F-90E4-3690CCCE914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0037D8F-06CD-4B55-884D-86A1D87CBC52}"/>
              </a:ext>
            </a:extLst>
          </p:cNvPr>
          <p:cNvSpPr txBox="1"/>
          <p:nvPr/>
        </p:nvSpPr>
        <p:spPr>
          <a:xfrm>
            <a:off x="213420" y="76902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 mentioned previously, the product rule is used, unsurprisingly, when we have a </a:t>
            </a:r>
            <a:r>
              <a:rPr lang="en-GB" b="1" dirty="0"/>
              <a:t>product</a:t>
            </a:r>
            <a:r>
              <a:rPr lang="en-GB" dirty="0"/>
              <a:t> of two functions.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21762E-61E4-4D9A-9AD7-E933A29A0456}"/>
                  </a:ext>
                </a:extLst>
              </p:cNvPr>
              <p:cNvSpPr txBox="1"/>
              <p:nvPr/>
            </p:nvSpPr>
            <p:spPr>
              <a:xfrm>
                <a:off x="903536" y="1624608"/>
                <a:ext cx="3541464" cy="7682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product rule:</a:t>
                </a:r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21762E-61E4-4D9A-9AD7-E933A29A0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36" y="1624608"/>
                <a:ext cx="3541464" cy="768287"/>
              </a:xfrm>
              <a:prstGeom prst="rect">
                <a:avLst/>
              </a:prstGeom>
              <a:blipFill>
                <a:blip r:embed="rId2"/>
                <a:stretch>
                  <a:fillRect l="-1026" t="-3846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89CE4D9-9C38-4E31-9644-1CBD9B875507}"/>
              </a:ext>
            </a:extLst>
          </p:cNvPr>
          <p:cNvSpPr txBox="1"/>
          <p:nvPr/>
        </p:nvSpPr>
        <p:spPr>
          <a:xfrm>
            <a:off x="5292080" y="1624608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This is quite easy to remember. Differentiate one of the things but leave the other. Then do the other way round. Then add!</a:t>
            </a:r>
          </a:p>
          <a:p>
            <a:r>
              <a:rPr lang="en-GB" sz="1200" dirty="0"/>
              <a:t>Since addition is commutative, it doesn’t matter which way round we do it.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9CF168-B256-494C-826B-FA9E6F6B7B38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4644008" y="2060848"/>
            <a:ext cx="648072" cy="71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3A55AE-D838-4507-B3A2-5E2803793AFD}"/>
                  </a:ext>
                </a:extLst>
              </p:cNvPr>
              <p:cNvSpPr txBox="1"/>
              <p:nvPr/>
            </p:nvSpPr>
            <p:spPr>
              <a:xfrm>
                <a:off x="539552" y="2852936"/>
                <a:ext cx="3096344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determine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3A55AE-D838-4507-B3A2-5E2803793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52936"/>
                <a:ext cx="3096344" cy="491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7D8684-2CD6-428C-B7DF-F0CFD8161862}"/>
                  </a:ext>
                </a:extLst>
              </p:cNvPr>
              <p:cNvSpPr txBox="1"/>
              <p:nvPr/>
            </p:nvSpPr>
            <p:spPr>
              <a:xfrm>
                <a:off x="285428" y="3429000"/>
                <a:ext cx="3816424" cy="1421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7D8684-2CD6-428C-B7DF-F0CFD8161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28" y="3429000"/>
                <a:ext cx="3816424" cy="14211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E8C4EA-583C-4CBC-99E6-287BA2FCEABA}"/>
                  </a:ext>
                </a:extLst>
              </p:cNvPr>
              <p:cNvSpPr txBox="1"/>
              <p:nvPr/>
            </p:nvSpPr>
            <p:spPr>
              <a:xfrm>
                <a:off x="5436096" y="3344224"/>
                <a:ext cx="3384376" cy="138499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Fro Tip</a:t>
                </a:r>
                <a:r>
                  <a:rPr lang="en-GB" sz="1200" dirty="0"/>
                  <a:t>: While with the chain rule I encourage you to put the bits together without writing out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200" dirty="0"/>
                  <a:t>, in contrast, with the product rule I do encourage you to write out in full as per the left. This is because each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200" dirty="0"/>
                  <a:t> can be more complicated to differentiate – it thus helps you avoid trying to do too much at once.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E8C4EA-583C-4CBC-99E6-287BA2FCE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344224"/>
                <a:ext cx="3384376" cy="1384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0B2028-2578-4015-A79C-098BA5F88E02}"/>
              </a:ext>
            </a:extLst>
          </p:cNvPr>
          <p:cNvCxnSpPr>
            <a:cxnSpLocks/>
          </p:cNvCxnSpPr>
          <p:nvPr/>
        </p:nvCxnSpPr>
        <p:spPr>
          <a:xfrm flipH="1">
            <a:off x="3552825" y="3599265"/>
            <a:ext cx="283071" cy="29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F2D238-D260-4327-A38C-C63EAD9DDED2}"/>
                  </a:ext>
                </a:extLst>
              </p:cNvPr>
              <p:cNvSpPr txBox="1"/>
              <p:nvPr/>
            </p:nvSpPr>
            <p:spPr>
              <a:xfrm>
                <a:off x="3863727" y="3363814"/>
                <a:ext cx="14062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Write out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=…,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GB" sz="1200" dirty="0"/>
                  <a:t> then differentiate each.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F2D238-D260-4327-A38C-C63EAD9DD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27" y="3363814"/>
                <a:ext cx="1406252" cy="646331"/>
              </a:xfrm>
              <a:prstGeom prst="rect">
                <a:avLst/>
              </a:prstGeom>
              <a:blipFill>
                <a:blip r:embed="rId6"/>
                <a:stretch>
                  <a:fillRect l="-435"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530CFB4-AE9E-4E12-94EB-9D0EB45D4943}"/>
              </a:ext>
            </a:extLst>
          </p:cNvPr>
          <p:cNvSpPr txBox="1"/>
          <p:nvPr/>
        </p:nvSpPr>
        <p:spPr>
          <a:xfrm>
            <a:off x="4016127" y="4274117"/>
            <a:ext cx="1137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Sub into product rule.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107833-7F1D-42E2-AE07-F6D995314F13}"/>
              </a:ext>
            </a:extLst>
          </p:cNvPr>
          <p:cNvCxnSpPr>
            <a:cxnSpLocks/>
          </p:cNvCxnSpPr>
          <p:nvPr/>
        </p:nvCxnSpPr>
        <p:spPr>
          <a:xfrm flipH="1">
            <a:off x="3648075" y="4504140"/>
            <a:ext cx="321172" cy="20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AAD400A-DD10-4C61-A4ED-213B5A1856FB}"/>
              </a:ext>
            </a:extLst>
          </p:cNvPr>
          <p:cNvSpPr/>
          <p:nvPr/>
        </p:nvSpPr>
        <p:spPr>
          <a:xfrm>
            <a:off x="529604" y="3361281"/>
            <a:ext cx="2857103" cy="14888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3B9835-FF06-4C01-BBBD-FDF686F65EA1}"/>
                  </a:ext>
                </a:extLst>
              </p:cNvPr>
              <p:cNvSpPr txBox="1"/>
              <p:nvPr/>
            </p:nvSpPr>
            <p:spPr>
              <a:xfrm>
                <a:off x="476441" y="4931476"/>
                <a:ext cx="598661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, determine the coordinates of the turning point.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3B9835-FF06-4C01-BBBD-FDF686F65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41" y="4931476"/>
                <a:ext cx="5986612" cy="369332"/>
              </a:xfrm>
              <a:prstGeom prst="rect">
                <a:avLst/>
              </a:prstGeom>
              <a:blipFill>
                <a:blip r:embed="rId7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2923EB-CC17-48C4-88D9-B640ED2D1E16}"/>
                  </a:ext>
                </a:extLst>
              </p:cNvPr>
              <p:cNvSpPr txBox="1"/>
              <p:nvPr/>
            </p:nvSpPr>
            <p:spPr>
              <a:xfrm>
                <a:off x="423651" y="5461292"/>
                <a:ext cx="3031930" cy="1273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      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2923EB-CC17-48C4-88D9-B640ED2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51" y="5461292"/>
                <a:ext cx="3031930" cy="1273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64FA9B-381E-4CC1-80D2-73E90A8F75D9}"/>
                  </a:ext>
                </a:extLst>
              </p:cNvPr>
              <p:cNvSpPr txBox="1"/>
              <p:nvPr/>
            </p:nvSpPr>
            <p:spPr>
              <a:xfrm>
                <a:off x="3415869" y="5428232"/>
                <a:ext cx="3867282" cy="141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  <a:p>
                <a:pPr/>
                <a:r>
                  <a:rPr lang="en-GB" sz="1400" dirty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b="0" i="1" dirty="0">
                    <a:latin typeface="Cambria Math" panose="02040503050406030204" pitchFamily="18" charset="0"/>
                  </a:rPr>
                  <a:t/>
                </a:r>
                <a:br>
                  <a:rPr lang="en-GB" sz="14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∴2</m:t>
                      </m:r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+1=0  →  </m:t>
                      </m:r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64FA9B-381E-4CC1-80D2-73E90A8F7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869" y="5428232"/>
                <a:ext cx="3867282" cy="1410579"/>
              </a:xfrm>
              <a:prstGeom prst="rect">
                <a:avLst/>
              </a:prstGeom>
              <a:blipFill>
                <a:blip r:embed="rId9"/>
                <a:stretch>
                  <a:fillRect l="-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C57C54-371A-429A-B899-D76B4FD1D7DE}"/>
              </a:ext>
            </a:extLst>
          </p:cNvPr>
          <p:cNvCxnSpPr/>
          <p:nvPr/>
        </p:nvCxnSpPr>
        <p:spPr>
          <a:xfrm>
            <a:off x="3222694" y="5557343"/>
            <a:ext cx="0" cy="11456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32BBBF4-EC43-424E-B453-E2BAC0D45F1C}"/>
              </a:ext>
            </a:extLst>
          </p:cNvPr>
          <p:cNvSpPr txBox="1"/>
          <p:nvPr/>
        </p:nvSpPr>
        <p:spPr>
          <a:xfrm>
            <a:off x="6967981" y="5417890"/>
            <a:ext cx="204302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It’s typical to factorise when finding a turning point.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2DC1F5-C477-4F26-A06D-112B69BC9B6C}"/>
              </a:ext>
            </a:extLst>
          </p:cNvPr>
          <p:cNvSpPr txBox="1"/>
          <p:nvPr/>
        </p:nvSpPr>
        <p:spPr>
          <a:xfrm>
            <a:off x="6989535" y="5982016"/>
            <a:ext cx="204302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fact that exponential terms can never be 0 comes up frequently in exams.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B0B1BD-47CB-4912-80E1-AE15082C31BC}"/>
              </a:ext>
            </a:extLst>
          </p:cNvPr>
          <p:cNvCxnSpPr>
            <a:cxnSpLocks/>
          </p:cNvCxnSpPr>
          <p:nvPr/>
        </p:nvCxnSpPr>
        <p:spPr>
          <a:xfrm flipH="1">
            <a:off x="6549656" y="5589626"/>
            <a:ext cx="450223" cy="34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A16E78-45AA-4FAA-AD57-174DC7D0F641}"/>
              </a:ext>
            </a:extLst>
          </p:cNvPr>
          <p:cNvCxnSpPr>
            <a:cxnSpLocks/>
          </p:cNvCxnSpPr>
          <p:nvPr/>
        </p:nvCxnSpPr>
        <p:spPr>
          <a:xfrm flipH="1" flipV="1">
            <a:off x="6560288" y="5805377"/>
            <a:ext cx="450513" cy="205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9D00D28-72C3-4B5A-988D-7BF858D247A1}"/>
              </a:ext>
            </a:extLst>
          </p:cNvPr>
          <p:cNvSpPr/>
          <p:nvPr/>
        </p:nvSpPr>
        <p:spPr>
          <a:xfrm>
            <a:off x="476441" y="5307211"/>
            <a:ext cx="8556122" cy="14888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46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9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70040C-1656-42FE-AC60-F38D5EBA102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14DE8D3-FDC6-4FB0-B4D8-1F8816FB1B3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Product + Chain Rule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671B520-90A7-49EB-AC7E-F4F8F9C6B03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86B476-4C33-4108-8261-BC26696310AC}"/>
                  </a:ext>
                </a:extLst>
              </p:cNvPr>
              <p:cNvSpPr txBox="1"/>
              <p:nvPr/>
            </p:nvSpPr>
            <p:spPr>
              <a:xfrm>
                <a:off x="467544" y="802727"/>
                <a:ext cx="7848872" cy="76828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are constants to be determined.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86B476-4C33-4108-8261-BC2669631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02727"/>
                <a:ext cx="7848872" cy="768287"/>
              </a:xfrm>
              <a:prstGeom prst="rect">
                <a:avLst/>
              </a:prstGeom>
              <a:blipFill>
                <a:blip r:embed="rId2"/>
                <a:stretch>
                  <a:fillRect b="-2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A283B-8CB5-479D-A9BB-38363C75288E}"/>
                  </a:ext>
                </a:extLst>
              </p:cNvPr>
              <p:cNvSpPr txBox="1"/>
              <p:nvPr/>
            </p:nvSpPr>
            <p:spPr>
              <a:xfrm>
                <a:off x="442144" y="1647862"/>
                <a:ext cx="6260504" cy="1777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600" b="1" dirty="0"/>
              </a:p>
              <a:p>
                <a:endParaRPr lang="en-GB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A283B-8CB5-479D-A9BB-38363C752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44" y="1647862"/>
                <a:ext cx="6260504" cy="17770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4A5B48-A6E1-478A-B3AE-AA0AC824E43B}"/>
                  </a:ext>
                </a:extLst>
              </p:cNvPr>
              <p:cNvSpPr txBox="1"/>
              <p:nvPr/>
            </p:nvSpPr>
            <p:spPr>
              <a:xfrm>
                <a:off x="450528" y="3522066"/>
                <a:ext cx="8441952" cy="3954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4A5B48-A6E1-478A-B3AE-AA0AC824E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28" y="3522066"/>
                <a:ext cx="8441952" cy="395429"/>
              </a:xfrm>
              <a:prstGeom prst="rect">
                <a:avLst/>
              </a:prstGeom>
              <a:blipFill>
                <a:blip r:embed="rId4"/>
                <a:stretch>
                  <a:fillRect b="-449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4F4F5C-E6C6-4DA0-A98F-2D2F4172BF60}"/>
                  </a:ext>
                </a:extLst>
              </p:cNvPr>
              <p:cNvSpPr txBox="1"/>
              <p:nvPr/>
            </p:nvSpPr>
            <p:spPr>
              <a:xfrm>
                <a:off x="577528" y="3891260"/>
                <a:ext cx="4845372" cy="283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 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4F4F5C-E6C6-4DA0-A98F-2D2F4172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28" y="3891260"/>
                <a:ext cx="4845372" cy="28370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192C79-27ED-413C-9EF8-1D9F2928E0EB}"/>
                  </a:ext>
                </a:extLst>
              </p:cNvPr>
              <p:cNvSpPr txBox="1"/>
              <p:nvPr/>
            </p:nvSpPr>
            <p:spPr>
              <a:xfrm>
                <a:off x="5899720" y="4045878"/>
                <a:ext cx="2926841" cy="168982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is when the manipulation is a little tricky. Remember to:</a:t>
                </a:r>
              </a:p>
              <a:p>
                <a:pPr marL="228600" indent="-228600">
                  <a:buAutoNum type="alphaLcParenBoth"/>
                </a:pPr>
                <a:r>
                  <a:rPr lang="en-GB" sz="1200" dirty="0"/>
                  <a:t>Factor out the smallest power, in this case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/>
                  <a:t>. Since a power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/>
                  <a:t> is 1 more than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/>
                  <a:t>, we have an extra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GB" sz="1200" dirty="0"/>
              </a:p>
              <a:p>
                <a:pPr marL="228600" indent="-228600">
                  <a:buAutoNum type="alphaLcParenBoth"/>
                </a:pPr>
                <a:r>
                  <a:rPr lang="en-GB" sz="1200" dirty="0"/>
                  <a:t>Factor out the fraction.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/>
                  <a:t> goes into both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/>
                  <a:t> and 2.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192C79-27ED-413C-9EF8-1D9F2928E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720" y="4045878"/>
                <a:ext cx="2926841" cy="16898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670A5B-F441-42DC-93E0-42E3957B207D}"/>
                  </a:ext>
                </a:extLst>
              </p:cNvPr>
              <p:cNvSpPr txBox="1"/>
              <p:nvPr/>
            </p:nvSpPr>
            <p:spPr>
              <a:xfrm>
                <a:off x="5897636" y="5933396"/>
                <a:ext cx="2926841" cy="4754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last step is optional. Try to avoid negative powers,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GB" sz="1200" dirty="0"/>
                  <a:t> is tidier.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670A5B-F441-42DC-93E0-42E3957B2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636" y="5933396"/>
                <a:ext cx="2926841" cy="475451"/>
              </a:xfrm>
              <a:prstGeom prst="rect">
                <a:avLst/>
              </a:prstGeom>
              <a:blipFill>
                <a:blip r:embed="rId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7BB4EC-BC94-4DAA-B7F0-8EA18FCC3A1B}"/>
              </a:ext>
            </a:extLst>
          </p:cNvPr>
          <p:cNvCxnSpPr>
            <a:stCxn id="9" idx="1"/>
          </p:cNvCxnSpPr>
          <p:nvPr/>
        </p:nvCxnSpPr>
        <p:spPr>
          <a:xfrm flipH="1">
            <a:off x="5220072" y="4890789"/>
            <a:ext cx="679648" cy="554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4D9BC2-741E-48C2-BC9B-2B6A16B4640C}"/>
              </a:ext>
            </a:extLst>
          </p:cNvPr>
          <p:cNvCxnSpPr>
            <a:cxnSpLocks/>
          </p:cNvCxnSpPr>
          <p:nvPr/>
        </p:nvCxnSpPr>
        <p:spPr>
          <a:xfrm flipH="1">
            <a:off x="5270500" y="6131629"/>
            <a:ext cx="614536" cy="154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4B5460A-F996-4AA1-BCB3-A1C677F1EEDA}"/>
              </a:ext>
            </a:extLst>
          </p:cNvPr>
          <p:cNvSpPr/>
          <p:nvPr/>
        </p:nvSpPr>
        <p:spPr>
          <a:xfrm>
            <a:off x="450528" y="1601102"/>
            <a:ext cx="7865888" cy="17232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9AA9E8-AF97-4546-8A16-1DFA5CFAA6C3}"/>
              </a:ext>
            </a:extLst>
          </p:cNvPr>
          <p:cNvSpPr/>
          <p:nvPr/>
        </p:nvSpPr>
        <p:spPr>
          <a:xfrm>
            <a:off x="450528" y="3926279"/>
            <a:ext cx="8441952" cy="2802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68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789A43-2455-4E2E-A672-0E3B65B0A7B6}"/>
              </a:ext>
            </a:extLst>
          </p:cNvPr>
          <p:cNvSpPr/>
          <p:nvPr/>
        </p:nvSpPr>
        <p:spPr>
          <a:xfrm>
            <a:off x="264862" y="4147439"/>
            <a:ext cx="2794970" cy="3737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Edexcel C3 June 2013 Q5(c)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EA3770-E2C8-4EC2-B62F-9D97F56E3051}"/>
                  </a:ext>
                </a:extLst>
              </p:cNvPr>
              <p:cNvSpPr txBox="1"/>
              <p:nvPr/>
            </p:nvSpPr>
            <p:spPr>
              <a:xfrm>
                <a:off x="264862" y="4530781"/>
                <a:ext cx="3312368" cy="122168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, simplifying your answer.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EA3770-E2C8-4EC2-B62F-9D97F56E3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62" y="4530781"/>
                <a:ext cx="3312368" cy="12216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26C962-2D90-4306-A194-4C5FBE429D12}"/>
                  </a:ext>
                </a:extLst>
              </p:cNvPr>
              <p:cNvSpPr txBox="1"/>
              <p:nvPr/>
            </p:nvSpPr>
            <p:spPr>
              <a:xfrm>
                <a:off x="4265603" y="4932417"/>
                <a:ext cx="3978805" cy="1886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26C962-2D90-4306-A194-4C5FBE429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603" y="4932417"/>
                <a:ext cx="3978805" cy="18867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C473C50-B51B-475F-B57A-EC91B68AE706}"/>
              </a:ext>
            </a:extLst>
          </p:cNvPr>
          <p:cNvSpPr txBox="1"/>
          <p:nvPr/>
        </p:nvSpPr>
        <p:spPr>
          <a:xfrm>
            <a:off x="5076056" y="410142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Examiner’s Report</a:t>
            </a:r>
            <a:r>
              <a:rPr lang="en-GB" sz="1200" dirty="0"/>
              <a:t>: “Perhaps the most challenging question in the paper”. And this is on a paper described as having “a level of demand higher than any previous C3 paper”.</a:t>
            </a:r>
          </a:p>
          <a:p>
            <a:r>
              <a:rPr lang="en-GB" sz="1200" dirty="0"/>
              <a:t>So it’s DAMN FRIKKIN’ HARD. </a:t>
            </a:r>
            <a:r>
              <a:rPr lang="en-GB" sz="1200" dirty="0">
                <a:sym typeface="Wingdings" panose="05000000000000000000" pitchFamily="2" charset="2"/>
              </a:rPr>
              <a:t></a:t>
            </a:r>
            <a:endParaRPr lang="en-GB" sz="12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555F9F-CDD6-4F85-A673-B28B917CB9D9}"/>
              </a:ext>
            </a:extLst>
          </p:cNvPr>
          <p:cNvCxnSpPr>
            <a:cxnSpLocks/>
          </p:cNvCxnSpPr>
          <p:nvPr/>
        </p:nvCxnSpPr>
        <p:spPr>
          <a:xfrm flipH="1">
            <a:off x="3314700" y="4337162"/>
            <a:ext cx="1761356" cy="387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6B021A4-CD28-423D-85C0-EC7F64427032}"/>
              </a:ext>
            </a:extLst>
          </p:cNvPr>
          <p:cNvSpPr/>
          <p:nvPr/>
        </p:nvSpPr>
        <p:spPr>
          <a:xfrm>
            <a:off x="4265603" y="4952240"/>
            <a:ext cx="4058716" cy="18422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46FE19-2F40-453C-90D3-31DDD5E24E8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0" name="TextBox 32">
              <a:extLst>
                <a:ext uri="{FF2B5EF4-FFF2-40B4-BE49-F238E27FC236}">
                  <a16:creationId xmlns:a16="http://schemas.microsoft.com/office/drawing/2014/main" id="{2125EB8B-C07C-4B84-B838-188685DA987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F6D3BE-0E61-4E97-BA86-EB2546A6864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4F2C159-9E50-4F91-A121-93318F128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80" y="1296384"/>
            <a:ext cx="6498318" cy="7896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803713E-6209-4536-977D-CF40571B3E8A}"/>
              </a:ext>
            </a:extLst>
          </p:cNvPr>
          <p:cNvSpPr/>
          <p:nvPr/>
        </p:nvSpPr>
        <p:spPr>
          <a:xfrm>
            <a:off x="403480" y="922628"/>
            <a:ext cx="2512336" cy="3737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Edexcel C3 Jan 2012 Q1a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BD8AE2-68FC-4C76-A37E-12DC81E56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2254313"/>
            <a:ext cx="6951366" cy="11691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90D259-1CDC-4253-B4D0-93A73D6DEFF4}"/>
              </a:ext>
            </a:extLst>
          </p:cNvPr>
          <p:cNvSpPr/>
          <p:nvPr/>
        </p:nvSpPr>
        <p:spPr>
          <a:xfrm>
            <a:off x="683568" y="2195589"/>
            <a:ext cx="7128792" cy="13774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192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242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440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Quotient Rule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83671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Just as we use the ‘product rule’ to differentiate a ‘product’, we use the ‘</a:t>
            </a:r>
            <a:r>
              <a:rPr lang="en-GB" b="1" dirty="0"/>
              <a:t>quotient rule</a:t>
            </a:r>
            <a:r>
              <a:rPr lang="en-GB" dirty="0"/>
              <a:t>’ to differentiate a ‘quotient’ (i.e. division).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79824" y="1802904"/>
                <a:ext cx="3600400" cy="2700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824" y="1802904"/>
                <a:ext cx="3600400" cy="2700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96136" y="4799413"/>
                <a:ext cx="2808312" cy="1600438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Memorisation Tips</a:t>
                </a:r>
                <a:r>
                  <a:rPr lang="en-GB" sz="1400" dirty="0"/>
                  <a:t>: “Bottoms first!” The denominator 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400" dirty="0"/>
                  <a:t>) is the first term seen in the new denominator and numerator. The denominator gets squared. Note that in the numerator, we have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400" dirty="0"/>
                  <a:t> instead of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400" dirty="0"/>
                  <a:t> seen in the Product Rule.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799413"/>
                <a:ext cx="2808312" cy="1600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919984" y="1692895"/>
            <a:ext cx="877929" cy="5805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24926" y="2273452"/>
            <a:ext cx="2095258" cy="5805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2395" y="2863141"/>
            <a:ext cx="2095258" cy="5805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56754" y="3602930"/>
            <a:ext cx="1394028" cy="8755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F16E26-E1D6-4477-B069-276A3A7F1252}"/>
                  </a:ext>
                </a:extLst>
              </p:cNvPr>
              <p:cNvSpPr txBox="1"/>
              <p:nvPr/>
            </p:nvSpPr>
            <p:spPr>
              <a:xfrm>
                <a:off x="606167" y="4913951"/>
                <a:ext cx="4191746" cy="89101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quotient rule:</a:t>
                </a:r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𝑑𝑢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F16E26-E1D6-4477-B069-276A3A7F1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67" y="4913951"/>
                <a:ext cx="4191746" cy="891013"/>
              </a:xfrm>
              <a:prstGeom prst="rect">
                <a:avLst/>
              </a:prstGeom>
              <a:blipFill>
                <a:blip r:embed="rId4"/>
                <a:stretch>
                  <a:fillRect l="-867" t="-2667"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1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88FF6A-374F-4122-B494-428BECF73D1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A818170-A43F-4DEF-9DF5-BE4C444FD29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652C62A-C219-4C65-9332-3BD816311E6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261557-D9A3-4F00-B398-7367BD1E0E06}"/>
                  </a:ext>
                </a:extLst>
              </p:cNvPr>
              <p:cNvSpPr txBox="1"/>
              <p:nvPr/>
            </p:nvSpPr>
            <p:spPr>
              <a:xfrm>
                <a:off x="315662" y="860481"/>
                <a:ext cx="8432802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261557-D9A3-4F00-B398-7367BD1E0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62" y="860481"/>
                <a:ext cx="8432802" cy="491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073CCD-157A-4312-BBA8-9A798D7E97CE}"/>
                  </a:ext>
                </a:extLst>
              </p:cNvPr>
              <p:cNvSpPr txBox="1"/>
              <p:nvPr/>
            </p:nvSpPr>
            <p:spPr>
              <a:xfrm>
                <a:off x="480762" y="1353592"/>
                <a:ext cx="3748338" cy="1319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073CCD-157A-4312-BBA8-9A798D7E9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62" y="1353592"/>
                <a:ext cx="3748338" cy="13190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36484C2-B1C0-4C95-B87F-DE8CA6F0A766}"/>
              </a:ext>
            </a:extLst>
          </p:cNvPr>
          <p:cNvSpPr txBox="1"/>
          <p:nvPr/>
        </p:nvSpPr>
        <p:spPr>
          <a:xfrm>
            <a:off x="4898132" y="1497608"/>
            <a:ext cx="273630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Layout just like you would with the Product Rule.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9238D8-C554-49FF-A889-4115AD8AB9A9}"/>
                  </a:ext>
                </a:extLst>
              </p:cNvPr>
              <p:cNvSpPr txBox="1"/>
              <p:nvPr/>
            </p:nvSpPr>
            <p:spPr>
              <a:xfrm>
                <a:off x="315662" y="2731811"/>
                <a:ext cx="8432802" cy="4952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Find the stationary point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9238D8-C554-49FF-A889-4115AD8AB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62" y="2731811"/>
                <a:ext cx="8432802" cy="495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A34CB5-9833-4899-B6E2-3F6D3F44C249}"/>
                  </a:ext>
                </a:extLst>
              </p:cNvPr>
              <p:cNvSpPr txBox="1"/>
              <p:nvPr/>
            </p:nvSpPr>
            <p:spPr>
              <a:xfrm>
                <a:off x="611560" y="3370064"/>
                <a:ext cx="4032448" cy="333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 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≠0  ∴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=0.464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𝑠𝑓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0.464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2×0.464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=0.177 (3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A34CB5-9833-4899-B6E2-3F6D3F44C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70064"/>
                <a:ext cx="4032448" cy="33363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2EC1FE3-6CB5-4F77-9470-DCFD6BF396A9}"/>
              </a:ext>
            </a:extLst>
          </p:cNvPr>
          <p:cNvSpPr txBox="1"/>
          <p:nvPr/>
        </p:nvSpPr>
        <p:spPr>
          <a:xfrm>
            <a:off x="5567412" y="4563662"/>
            <a:ext cx="302433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Whenever you have “fraction = 0”, you can just multiply through by denominator.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A59AD6-94DD-44BC-B860-2DFD02C842E3}"/>
              </a:ext>
            </a:extLst>
          </p:cNvPr>
          <p:cNvSpPr txBox="1"/>
          <p:nvPr/>
        </p:nvSpPr>
        <p:spPr>
          <a:xfrm>
            <a:off x="5567412" y="5144267"/>
            <a:ext cx="302433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As per advice earlier this chapter, try to factorise whenever you have 0 on one side.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DD0407-000D-46AE-9AF4-FCF8BF43C89A}"/>
              </a:ext>
            </a:extLst>
          </p:cNvPr>
          <p:cNvCxnSpPr>
            <a:stCxn id="11" idx="1"/>
          </p:cNvCxnSpPr>
          <p:nvPr/>
        </p:nvCxnSpPr>
        <p:spPr>
          <a:xfrm flipH="1">
            <a:off x="4546600" y="4794495"/>
            <a:ext cx="1020812" cy="69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A74527-671C-49D0-BB2F-418024774E0D}"/>
              </a:ext>
            </a:extLst>
          </p:cNvPr>
          <p:cNvCxnSpPr>
            <a:cxnSpLocks/>
          </p:cNvCxnSpPr>
          <p:nvPr/>
        </p:nvCxnSpPr>
        <p:spPr>
          <a:xfrm flipH="1" flipV="1">
            <a:off x="4597400" y="5194300"/>
            <a:ext cx="970012" cy="135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940496-899F-445D-A0FD-370AF6334A7A}"/>
                  </a:ext>
                </a:extLst>
              </p:cNvPr>
              <p:cNvSpPr txBox="1"/>
              <p:nvPr/>
            </p:nvSpPr>
            <p:spPr>
              <a:xfrm>
                <a:off x="5567412" y="5674466"/>
                <a:ext cx="3024336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As per trig chapter, divide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/>
                  <a:t> whenever you have a mix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940496-899F-445D-A0FD-370AF6334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412" y="5674466"/>
                <a:ext cx="3024336" cy="461665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173FDE6E-D8CE-4E5E-AC09-2E5096A59173}"/>
              </a:ext>
            </a:extLst>
          </p:cNvPr>
          <p:cNvSpPr/>
          <p:nvPr/>
        </p:nvSpPr>
        <p:spPr>
          <a:xfrm>
            <a:off x="315662" y="1359084"/>
            <a:ext cx="8432802" cy="12537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6935A8-B9A9-4983-BDD1-CE3B88D0B919}"/>
              </a:ext>
            </a:extLst>
          </p:cNvPr>
          <p:cNvSpPr/>
          <p:nvPr/>
        </p:nvSpPr>
        <p:spPr>
          <a:xfrm>
            <a:off x="315662" y="3238570"/>
            <a:ext cx="8432802" cy="3467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12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9B1C58-5F42-46E5-A4C0-EEDB76E7337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9F26F14-7947-451D-9998-9CE5152339E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57C7CF-B089-4A31-B68B-E4F5BE74C24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A903C5C-D18E-4C57-A3CB-4279738FF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48" y="1304024"/>
            <a:ext cx="6181725" cy="857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62502B-BB1A-4125-8644-FD467B675E72}"/>
              </a:ext>
            </a:extLst>
          </p:cNvPr>
          <p:cNvSpPr/>
          <p:nvPr/>
        </p:nvSpPr>
        <p:spPr>
          <a:xfrm>
            <a:off x="403480" y="922628"/>
            <a:ext cx="2512336" cy="3737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Edexcel C3 Jan 2012 Q1a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462CA7-AF19-45FA-9031-EE5C61A3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3" y="2653804"/>
            <a:ext cx="6243192" cy="40088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E65E4A-8165-4318-8F12-F4C3DBE9C7CF}"/>
                  </a:ext>
                </a:extLst>
              </p:cNvPr>
              <p:cNvSpPr txBox="1"/>
              <p:nvPr/>
            </p:nvSpPr>
            <p:spPr>
              <a:xfrm>
                <a:off x="6778476" y="1367284"/>
                <a:ext cx="1944216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E65E4A-8165-4318-8F12-F4C3DBE9C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476" y="1367284"/>
                <a:ext cx="1944216" cy="612732"/>
              </a:xfrm>
              <a:prstGeom prst="rect">
                <a:avLst/>
              </a:prstGeom>
              <a:blipFill>
                <a:blip r:embed="rId4"/>
                <a:stretch>
                  <a:fillRect r="-100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F525C3A-B375-46E6-A0EB-A3096C26DFCA}"/>
              </a:ext>
            </a:extLst>
          </p:cNvPr>
          <p:cNvSpPr/>
          <p:nvPr/>
        </p:nvSpPr>
        <p:spPr>
          <a:xfrm>
            <a:off x="251973" y="2280048"/>
            <a:ext cx="2512336" cy="3737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Edexcel C3 June 2012 Q3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ABD74E-582E-487B-9FEA-FBF6D118CA2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63" y="3954512"/>
            <a:ext cx="4058293" cy="22215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FD8FE6-2895-4B3A-9261-597B6F101AEF}"/>
              </a:ext>
            </a:extLst>
          </p:cNvPr>
          <p:cNvSpPr/>
          <p:nvPr/>
        </p:nvSpPr>
        <p:spPr>
          <a:xfrm>
            <a:off x="6743700" y="1186451"/>
            <a:ext cx="2300662" cy="9344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15D978-12C2-48D7-9EBF-7673F54E370F}"/>
              </a:ext>
            </a:extLst>
          </p:cNvPr>
          <p:cNvSpPr/>
          <p:nvPr/>
        </p:nvSpPr>
        <p:spPr>
          <a:xfrm>
            <a:off x="5046462" y="3926838"/>
            <a:ext cx="4058293" cy="22618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109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2045" y="2280851"/>
                <a:ext cx="3652536" cy="128919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45" y="2280851"/>
                <a:ext cx="3652536" cy="12891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2045" y="1634520"/>
            <a:ext cx="365253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Differentiate trigonometric, exponential and log functions.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78616" y="1839888"/>
                <a:ext cx="4176464" cy="144924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These allow you to different composite functions, a product of two functions or division of two functions respectively.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616" y="1839888"/>
                <a:ext cx="4176464" cy="1449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78616" y="1457980"/>
            <a:ext cx="417646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Use chain, product and quotient rules.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1555" y="4319960"/>
                <a:ext cx="3494664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/>
                  <a:t>, determine the equation of the tangent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55" y="4319960"/>
                <a:ext cx="3494664" cy="923330"/>
              </a:xfrm>
              <a:prstGeom prst="rect">
                <a:avLst/>
              </a:prstGeom>
              <a:blipFill>
                <a:blip r:embed="rId4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41555" y="3673629"/>
            <a:ext cx="349466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Differentiate parametric equations.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79928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Year 1 the expressions you could differentiation were somewhat limited: only terms of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992888" cy="646331"/>
              </a:xfrm>
              <a:prstGeom prst="rect">
                <a:avLst/>
              </a:prstGeom>
              <a:blipFill>
                <a:blip r:embed="rId5"/>
                <a:stretch>
                  <a:fillRect l="-686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F59F3-C469-445D-B7D3-2D5E7D739739}"/>
                  </a:ext>
                </a:extLst>
              </p:cNvPr>
              <p:cNvSpPr txBox="1"/>
              <p:nvPr/>
            </p:nvSpPr>
            <p:spPr>
              <a:xfrm>
                <a:off x="4367695" y="3849996"/>
                <a:ext cx="4352718" cy="10452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An implicit relationship is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is not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“If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/>
                  <a:t>, determine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F59F3-C469-445D-B7D3-2D5E7D739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695" y="3849996"/>
                <a:ext cx="4352718" cy="10452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BB77109-BF35-4CE2-AF5F-C7E21F94269D}"/>
              </a:ext>
            </a:extLst>
          </p:cNvPr>
          <p:cNvSpPr txBox="1"/>
          <p:nvPr/>
        </p:nvSpPr>
        <p:spPr>
          <a:xfrm>
            <a:off x="4378616" y="3488963"/>
            <a:ext cx="435271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Implicit Differentiation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49E4421-EB0F-41D6-B7C1-A9128A1259BA}"/>
                  </a:ext>
                </a:extLst>
              </p:cNvPr>
              <p:cNvSpPr txBox="1"/>
              <p:nvPr/>
            </p:nvSpPr>
            <p:spPr>
              <a:xfrm>
                <a:off x="5252409" y="5207930"/>
                <a:ext cx="3486375" cy="14798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Teacher Notes</a:t>
                </a:r>
                <a:r>
                  <a:rPr lang="en-GB" sz="1400" dirty="0"/>
                  <a:t>: This is largely C3 and C4 differentiation combined, but with the addition of the proof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b="1" dirty="0"/>
                  <a:t>Other minor addition</a:t>
                </a:r>
                <a:r>
                  <a:rPr lang="en-GB" sz="1400" dirty="0"/>
                  <a:t>: Using second derivative to determine where curve is concave or convex.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49E4421-EB0F-41D6-B7C1-A9128A125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409" y="5207930"/>
                <a:ext cx="3486375" cy="1479829"/>
              </a:xfrm>
              <a:prstGeom prst="rect">
                <a:avLst/>
              </a:prstGeom>
              <a:blipFill>
                <a:blip r:embed="rId7"/>
                <a:stretch>
                  <a:fillRect l="-174" b="-2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0E2216-DF75-48F7-8FC3-8D0C7D16D1B6}"/>
                  </a:ext>
                </a:extLst>
              </p:cNvPr>
              <p:cNvSpPr txBox="1"/>
              <p:nvPr/>
            </p:nvSpPr>
            <p:spPr>
              <a:xfrm>
                <a:off x="430634" y="5696313"/>
                <a:ext cx="4352718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“A circle’s radius increases at a rate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. Determine the rate at which area changes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0E2216-DF75-48F7-8FC3-8D0C7D16D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34" y="5696313"/>
                <a:ext cx="4352718" cy="923330"/>
              </a:xfrm>
              <a:prstGeom prst="rect">
                <a:avLst/>
              </a:prstGeom>
              <a:blipFill>
                <a:blip r:embed="rId8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9F54485-55E7-4444-BEDB-113A18502DCD}"/>
              </a:ext>
            </a:extLst>
          </p:cNvPr>
          <p:cNvSpPr txBox="1"/>
          <p:nvPr/>
        </p:nvSpPr>
        <p:spPr>
          <a:xfrm>
            <a:off x="441555" y="5335280"/>
            <a:ext cx="435271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r>
              <a:rPr lang="en-GB" dirty="0"/>
              <a:t>:: Rates of change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244-245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69A74CB-C41B-4B64-925F-8921D27E5459}"/>
              </a:ext>
            </a:extLst>
          </p:cNvPr>
          <p:cNvSpPr txBox="1"/>
          <p:nvPr/>
        </p:nvSpPr>
        <p:spPr>
          <a:xfrm>
            <a:off x="323528" y="1844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E44F49-087F-4912-96E2-A3C82366F809}"/>
                  </a:ext>
                </a:extLst>
              </p:cNvPr>
              <p:cNvSpPr txBox="1"/>
              <p:nvPr/>
            </p:nvSpPr>
            <p:spPr>
              <a:xfrm>
                <a:off x="680196" y="2253187"/>
                <a:ext cx="6408712" cy="1938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[STEP I 2010 Q2] 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are constants, has two stationary points. Show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&lt;0</m:t>
                      </m:r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&gt;4</m:t>
                      </m:r>
                    </m:oMath>
                  </m:oMathPara>
                </a14:m>
                <a:endParaRPr lang="en-GB" sz="1600" i="1" dirty="0"/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Show that, in the case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, there is one stationary point on either side of the curve’s vertical asymptote, and sketch the curve.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Sketch the curve in the case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E44F49-087F-4912-96E2-A3C82366F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96" y="2253187"/>
                <a:ext cx="6408712" cy="1938864"/>
              </a:xfrm>
              <a:prstGeom prst="rect">
                <a:avLst/>
              </a:prstGeom>
              <a:blipFill>
                <a:blip r:embed="rId2"/>
                <a:stretch>
                  <a:fillRect l="-571" r="-11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291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F23A9C-9D02-4B01-A339-8330342AD64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691E0A1-ADBC-4733-A5AF-9DD054C0718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other trigonometric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E5A64FD-7DCB-4C02-9785-CCD6E9C35C6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A16A1E-16FD-4CF2-9C30-F67DD6CC7B9B}"/>
                  </a:ext>
                </a:extLst>
              </p:cNvPr>
              <p:cNvSpPr txBox="1"/>
              <p:nvPr/>
            </p:nvSpPr>
            <p:spPr>
              <a:xfrm>
                <a:off x="387028" y="842366"/>
                <a:ext cx="267280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Differentiate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A16A1E-16FD-4CF2-9C30-F67DD6CC7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8" y="842366"/>
                <a:ext cx="2672804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235BAB-7EF8-4EF8-9CE7-04D4F3F2BADB}"/>
                  </a:ext>
                </a:extLst>
              </p:cNvPr>
              <p:cNvSpPr txBox="1"/>
              <p:nvPr/>
            </p:nvSpPr>
            <p:spPr>
              <a:xfrm>
                <a:off x="543868" y="1387376"/>
                <a:ext cx="4392488" cy="1967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235BAB-7EF8-4EF8-9CE7-04D4F3F2B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68" y="1387376"/>
                <a:ext cx="4392488" cy="19677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11F8DA-DE27-431D-9E77-EC58BE26D5A6}"/>
                  </a:ext>
                </a:extLst>
              </p:cNvPr>
              <p:cNvSpPr txBox="1"/>
              <p:nvPr/>
            </p:nvSpPr>
            <p:spPr>
              <a:xfrm>
                <a:off x="4432176" y="1412900"/>
                <a:ext cx="2376264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Use definition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11F8DA-DE27-431D-9E77-EC58BE26D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176" y="1412900"/>
                <a:ext cx="2376264" cy="369332"/>
              </a:xfrm>
              <a:prstGeom prst="rect">
                <a:avLst/>
              </a:prstGeom>
              <a:blipFill>
                <a:blip r:embed="rId4"/>
                <a:stretch>
                  <a:fillRect l="-1523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A09F27A-2891-4F3C-A7C2-2AED6AD8DC4D}"/>
              </a:ext>
            </a:extLst>
          </p:cNvPr>
          <p:cNvSpPr txBox="1"/>
          <p:nvPr/>
        </p:nvSpPr>
        <p:spPr>
          <a:xfrm>
            <a:off x="4432176" y="1957910"/>
            <a:ext cx="237626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Use quotient rule.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CE2CB2-0E72-4190-823D-4CEEDBC8965B}"/>
                  </a:ext>
                </a:extLst>
              </p:cNvPr>
              <p:cNvSpPr txBox="1"/>
              <p:nvPr/>
            </p:nvSpPr>
            <p:spPr>
              <a:xfrm>
                <a:off x="697012" y="3700196"/>
                <a:ext cx="4460304" cy="4912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More generally: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CE2CB2-0E72-4190-823D-4CEEDBC89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12" y="3700196"/>
                <a:ext cx="4460304" cy="491288"/>
              </a:xfrm>
              <a:prstGeom prst="rect">
                <a:avLst/>
              </a:prstGeom>
              <a:blipFill>
                <a:blip r:embed="rId5"/>
                <a:stretch>
                  <a:fillRect l="-815" b="-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942497-7622-48FD-9341-931F53EF2A41}"/>
                  </a:ext>
                </a:extLst>
              </p:cNvPr>
              <p:cNvSpPr txBox="1"/>
              <p:nvPr/>
            </p:nvSpPr>
            <p:spPr>
              <a:xfrm>
                <a:off x="254360" y="4581128"/>
                <a:ext cx="267280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Differentiate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942497-7622-48FD-9341-931F53EF2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60" y="4581128"/>
                <a:ext cx="2672804" cy="369332"/>
              </a:xfrm>
              <a:prstGeom prst="rect">
                <a:avLst/>
              </a:prstGeom>
              <a:blipFill>
                <a:blip r:embed="rId6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F7CE84-A004-4F93-BCAA-A3D70E908EE3}"/>
                  </a:ext>
                </a:extLst>
              </p:cNvPr>
              <p:cNvSpPr txBox="1"/>
              <p:nvPr/>
            </p:nvSpPr>
            <p:spPr>
              <a:xfrm>
                <a:off x="692076" y="5079399"/>
                <a:ext cx="5256584" cy="1655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F7CE84-A004-4F93-BCAA-A3D70E908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76" y="5079399"/>
                <a:ext cx="5256584" cy="16553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9D9ACE-5219-4FDF-9AB1-DCD1B46FED66}"/>
                  </a:ext>
                </a:extLst>
              </p:cNvPr>
              <p:cNvSpPr txBox="1"/>
              <p:nvPr/>
            </p:nvSpPr>
            <p:spPr>
              <a:xfrm>
                <a:off x="4144516" y="4988560"/>
                <a:ext cx="4426840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We could have always used the quotient rule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sz="1400" dirty="0"/>
                  <a:t>. However, I tend to the find the chain rule is marginally simpler if the numerator is a constant.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9D9ACE-5219-4FDF-9AB1-DCD1B46FE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516" y="4988560"/>
                <a:ext cx="4426840" cy="828560"/>
              </a:xfrm>
              <a:prstGeom prst="rect">
                <a:avLst/>
              </a:prstGeom>
              <a:blipFill>
                <a:blip r:embed="rId8"/>
                <a:stretch>
                  <a:fillRect l="-413" t="-735"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B2F56B-C7D3-4FFF-A305-12E59BEB9EE2}"/>
              </a:ext>
            </a:extLst>
          </p:cNvPr>
          <p:cNvCxnSpPr>
            <a:cxnSpLocks/>
          </p:cNvCxnSpPr>
          <p:nvPr/>
        </p:nvCxnSpPr>
        <p:spPr>
          <a:xfrm flipH="1">
            <a:off x="3632200" y="5373216"/>
            <a:ext cx="512316" cy="125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D7D606C-655B-4553-B258-11D21470B76B}"/>
              </a:ext>
            </a:extLst>
          </p:cNvPr>
          <p:cNvSpPr txBox="1"/>
          <p:nvPr/>
        </p:nvSpPr>
        <p:spPr>
          <a:xfrm>
            <a:off x="5508104" y="3707739"/>
            <a:ext cx="3272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Fro Tip</a:t>
            </a:r>
            <a:r>
              <a:rPr lang="en-GB" sz="1400" dirty="0"/>
              <a:t>: This is in the formula booklet, but I HIGHLY encourage your to memorise it to save you time in the exam.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D0FA59-8623-4CD4-96EC-01101D40A306}"/>
                  </a:ext>
                </a:extLst>
              </p:cNvPr>
              <p:cNvSpPr txBox="1"/>
              <p:nvPr/>
            </p:nvSpPr>
            <p:spPr>
              <a:xfrm>
                <a:off x="5233056" y="5928678"/>
                <a:ext cx="3541500" cy="7682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More generally: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e>
                    </m:func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D0FA59-8623-4CD4-96EC-01101D40A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056" y="5928678"/>
                <a:ext cx="3541500" cy="768287"/>
              </a:xfrm>
              <a:prstGeom prst="rect">
                <a:avLst/>
              </a:prstGeom>
              <a:blipFill>
                <a:blip r:embed="rId9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459475A0-B82B-4481-95DC-3F36EEFF89E3}"/>
              </a:ext>
            </a:extLst>
          </p:cNvPr>
          <p:cNvSpPr/>
          <p:nvPr/>
        </p:nvSpPr>
        <p:spPr>
          <a:xfrm>
            <a:off x="237604" y="4950461"/>
            <a:ext cx="8536952" cy="17842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D86F200-4598-4407-809C-76677EF445CA}"/>
              </a:ext>
            </a:extLst>
          </p:cNvPr>
          <p:cNvCxnSpPr/>
          <p:nvPr/>
        </p:nvCxnSpPr>
        <p:spPr>
          <a:xfrm flipH="1">
            <a:off x="3707904" y="1597566"/>
            <a:ext cx="724272" cy="118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C3F7449-9D93-419F-8A25-CA3A4576B883}"/>
              </a:ext>
            </a:extLst>
          </p:cNvPr>
          <p:cNvCxnSpPr>
            <a:cxnSpLocks/>
          </p:cNvCxnSpPr>
          <p:nvPr/>
        </p:nvCxnSpPr>
        <p:spPr>
          <a:xfrm flipH="1" flipV="1">
            <a:off x="3733800" y="2082800"/>
            <a:ext cx="723638" cy="6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AF6DC8B-4E21-419B-BD4D-14EE52FAA169}"/>
              </a:ext>
            </a:extLst>
          </p:cNvPr>
          <p:cNvSpPr/>
          <p:nvPr/>
        </p:nvSpPr>
        <p:spPr>
          <a:xfrm>
            <a:off x="387028" y="1211698"/>
            <a:ext cx="6601296" cy="22722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25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20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9DB6D0-B8F7-4259-B50B-443CC651634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10635A7-E484-4D2D-992D-07C4D8DA567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other trigonometric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6543C2A-FE4E-4E6B-8283-9A80EB4241D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899094-47E2-4E00-95F3-120B537A6CBD}"/>
                  </a:ext>
                </a:extLst>
              </p:cNvPr>
              <p:cNvSpPr txBox="1"/>
              <p:nvPr/>
            </p:nvSpPr>
            <p:spPr>
              <a:xfrm>
                <a:off x="247452" y="718468"/>
                <a:ext cx="4007048" cy="1494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899094-47E2-4E00-95F3-120B537A6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52" y="718468"/>
                <a:ext cx="4007048" cy="1494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EC7C4A-5B69-40FF-BF5D-BF7DEB28851B}"/>
                  </a:ext>
                </a:extLst>
              </p:cNvPr>
              <p:cNvSpPr txBox="1"/>
              <p:nvPr/>
            </p:nvSpPr>
            <p:spPr>
              <a:xfrm>
                <a:off x="4055244" y="707086"/>
                <a:ext cx="4752528" cy="1494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cosec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cosec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EC7C4A-5B69-40FF-BF5D-BF7DEB288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244" y="707086"/>
                <a:ext cx="4752528" cy="14948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FE5ACEF-8B2C-4095-BAE8-24B8FA151AD7}"/>
              </a:ext>
            </a:extLst>
          </p:cNvPr>
          <p:cNvSpPr txBox="1"/>
          <p:nvPr/>
        </p:nvSpPr>
        <p:spPr>
          <a:xfrm>
            <a:off x="4233044" y="2488952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Memory Tip</a:t>
            </a:r>
            <a:r>
              <a:rPr lang="en-GB" sz="1400" dirty="0"/>
              <a:t>: To memorise the two on the right, notice that when we ‘co’ the two on the left, it ‘</a:t>
            </a:r>
            <a:r>
              <a:rPr lang="en-GB" sz="1400" dirty="0" err="1"/>
              <a:t>co’s</a:t>
            </a:r>
            <a:r>
              <a:rPr lang="en-GB" sz="1400" dirty="0"/>
              <a:t> each term in the derivative, but also negates it.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F63E01-6C65-46DF-803B-609840192421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6357280" y="2133600"/>
            <a:ext cx="30820" cy="355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8DE952-C267-4D8E-9991-85178001451A}"/>
                  </a:ext>
                </a:extLst>
              </p:cNvPr>
              <p:cNvSpPr txBox="1"/>
              <p:nvPr/>
            </p:nvSpPr>
            <p:spPr>
              <a:xfrm>
                <a:off x="539552" y="3573016"/>
                <a:ext cx="2672804" cy="103951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Differentiate </a:t>
                </a:r>
                <a:endParaRPr lang="en-GB" b="0" dirty="0"/>
              </a:p>
              <a:p>
                <a:pPr marL="342900" indent="-342900">
                  <a:buAutoNum type="alphaLcParenBoth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8DE952-C267-4D8E-9991-851780014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2672804" cy="1039515"/>
              </a:xfrm>
              <a:prstGeom prst="rect">
                <a:avLst/>
              </a:prstGeom>
              <a:blipFill>
                <a:blip r:embed="rId4"/>
                <a:stretch>
                  <a:fillRect b="-5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38EBE-1120-492E-96B4-B11C2A4246AD}"/>
                  </a:ext>
                </a:extLst>
              </p:cNvPr>
              <p:cNvSpPr txBox="1"/>
              <p:nvPr/>
            </p:nvSpPr>
            <p:spPr>
              <a:xfrm>
                <a:off x="617612" y="4927724"/>
                <a:ext cx="4392488" cy="1451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38EBE-1120-492E-96B4-B11C2A424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12" y="4927724"/>
                <a:ext cx="4392488" cy="1451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9B3F8F3-569C-441B-BEC1-5AD12F515E74}"/>
              </a:ext>
            </a:extLst>
          </p:cNvPr>
          <p:cNvSpPr/>
          <p:nvPr/>
        </p:nvSpPr>
        <p:spPr>
          <a:xfrm>
            <a:off x="293812" y="4966568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2FE6EB-20D2-4165-9336-621913AD5121}"/>
              </a:ext>
            </a:extLst>
          </p:cNvPr>
          <p:cNvSpPr/>
          <p:nvPr/>
        </p:nvSpPr>
        <p:spPr>
          <a:xfrm>
            <a:off x="4866084" y="3758074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B833D4-708C-453D-BDE8-0AEDA388C42F}"/>
                  </a:ext>
                </a:extLst>
              </p:cNvPr>
              <p:cNvSpPr txBox="1"/>
              <p:nvPr/>
            </p:nvSpPr>
            <p:spPr>
              <a:xfrm>
                <a:off x="5292080" y="3758074"/>
                <a:ext cx="3515692" cy="117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B833D4-708C-453D-BDE8-0AEDA388C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758074"/>
                <a:ext cx="3515692" cy="11722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11F827-FEE7-42B7-8EAF-56AF165F6000}"/>
                  </a:ext>
                </a:extLst>
              </p:cNvPr>
              <p:cNvSpPr txBox="1"/>
              <p:nvPr/>
            </p:nvSpPr>
            <p:spPr>
              <a:xfrm>
                <a:off x="5491212" y="5068168"/>
                <a:ext cx="3024336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Observation</a:t>
                </a:r>
                <a:r>
                  <a:rPr lang="en-GB" sz="1400" dirty="0"/>
                  <a:t>: Notice that when differentiating a power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𝑠𝑒𝑐</m:t>
                    </m:r>
                  </m:oMath>
                </a14:m>
                <a:r>
                  <a:rPr lang="en-GB" sz="1400" dirty="0"/>
                  <a:t>, the power stays the same. This will be relevant when we come to integration.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11F827-FEE7-42B7-8EAF-56AF165F6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212" y="5068168"/>
                <a:ext cx="3024336" cy="954107"/>
              </a:xfrm>
              <a:prstGeom prst="rect">
                <a:avLst/>
              </a:prstGeom>
              <a:blipFill>
                <a:blip r:embed="rId7"/>
                <a:stretch>
                  <a:fillRect l="-200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2A7F723F-721C-4222-9A38-C2E35E20C8C2}"/>
              </a:ext>
            </a:extLst>
          </p:cNvPr>
          <p:cNvSpPr/>
          <p:nvPr/>
        </p:nvSpPr>
        <p:spPr>
          <a:xfrm>
            <a:off x="581844" y="4966568"/>
            <a:ext cx="4428256" cy="16307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AF85AB-ED2F-4B8C-8234-7DC1B7A3CEF1}"/>
              </a:ext>
            </a:extLst>
          </p:cNvPr>
          <p:cNvSpPr/>
          <p:nvPr/>
        </p:nvSpPr>
        <p:spPr>
          <a:xfrm>
            <a:off x="5154116" y="3761172"/>
            <a:ext cx="3653656" cy="24041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40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3091F9-694C-4DA3-9F60-0BEE0BB34F6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4D47910-4FF8-4993-A81C-7ED707E6643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 So Far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8681B59-9E74-4A0E-AC5C-39CD0E43453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D7130CD-1528-4239-B7BC-D1D57AEBB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5267325" cy="1419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DA92BE-CFE2-49B4-9EED-82A7C83DB641}"/>
              </a:ext>
            </a:extLst>
          </p:cNvPr>
          <p:cNvSpPr txBox="1"/>
          <p:nvPr/>
        </p:nvSpPr>
        <p:spPr>
          <a:xfrm>
            <a:off x="323528" y="888046"/>
            <a:ext cx="295232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June 2013(R) Q5b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9DA6AD-8B74-49CB-8F22-43C50051F46F}"/>
                  </a:ext>
                </a:extLst>
              </p:cNvPr>
              <p:cNvSpPr txBox="1"/>
              <p:nvPr/>
            </p:nvSpPr>
            <p:spPr>
              <a:xfrm>
                <a:off x="1115616" y="3023399"/>
                <a:ext cx="5256584" cy="1449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sec</m:t>
                                      </m:r>
                                    </m:fNam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9DA6AD-8B74-49CB-8F22-43C50051F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023399"/>
                <a:ext cx="5256584" cy="1449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6149530-B5A1-4F5B-8F02-095094D06BA7}"/>
              </a:ext>
            </a:extLst>
          </p:cNvPr>
          <p:cNvSpPr/>
          <p:nvPr/>
        </p:nvSpPr>
        <p:spPr>
          <a:xfrm>
            <a:off x="323528" y="2841858"/>
            <a:ext cx="7056784" cy="16307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94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406190-0EE9-4866-9AFA-E0AA729023D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1F36120E-B3F7-432F-81EE-5AC6FB45824F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Making use of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1÷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1F36120E-B3F7-432F-81EE-5AC6FB458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1FB54CD-2627-4E3B-AFBF-AB9EC8DCC95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EFD550-DD17-46AD-A96F-43424E2471B9}"/>
                  </a:ext>
                </a:extLst>
              </p:cNvPr>
              <p:cNvSpPr txBox="1"/>
              <p:nvPr/>
            </p:nvSpPr>
            <p:spPr>
              <a:xfrm>
                <a:off x="395536" y="908720"/>
                <a:ext cx="8064896" cy="132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Often in exam questions, you will be given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, but want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b="1" dirty="0"/>
                  <a:t>The key is to make use of an appropriate trig identity, </a:t>
                </a:r>
                <a:r>
                  <a:rPr lang="en-GB" b="1" dirty="0" err="1"/>
                  <a:t>e.g</a:t>
                </a:r>
                <a:r>
                  <a:rPr lang="en-GB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𝐬𝐞𝐜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EFD550-DD17-46AD-A96F-43424E247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8064896" cy="1322285"/>
              </a:xfrm>
              <a:prstGeom prst="rect">
                <a:avLst/>
              </a:prstGeom>
              <a:blipFill>
                <a:blip r:embed="rId3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382276-FFC9-44CB-BD4D-A5D531ECF069}"/>
                  </a:ext>
                </a:extLst>
              </p:cNvPr>
              <p:cNvSpPr txBox="1"/>
              <p:nvPr/>
            </p:nvSpPr>
            <p:spPr>
              <a:xfrm>
                <a:off x="430968" y="2708920"/>
                <a:ext cx="8389504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dirty="0"/>
                  <a:t>, 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382276-FFC9-44CB-BD4D-A5D531ECF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8" y="2708920"/>
                <a:ext cx="8389504" cy="491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46CAA5-41DB-4310-8DB9-BCE6C0CC596A}"/>
                  </a:ext>
                </a:extLst>
              </p:cNvPr>
              <p:cNvSpPr txBox="1"/>
              <p:nvPr/>
            </p:nvSpPr>
            <p:spPr>
              <a:xfrm>
                <a:off x="332408" y="3446016"/>
                <a:ext cx="3384376" cy="2083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0" dirty="0"/>
              </a:p>
              <a:p>
                <a:pPr/>
                <a:r>
                  <a:rPr lang="en-GB" dirty="0"/>
                  <a:t>Note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46CAA5-41DB-4310-8DB9-BCE6C0CC5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08" y="3446016"/>
                <a:ext cx="3384376" cy="2083519"/>
              </a:xfrm>
              <a:prstGeom prst="rect">
                <a:avLst/>
              </a:prstGeom>
              <a:blipFill>
                <a:blip r:embed="rId5"/>
                <a:stretch>
                  <a:fillRect l="-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43F7B3-B55A-479A-81B9-FA5D68A0F2B0}"/>
                  </a:ext>
                </a:extLst>
              </p:cNvPr>
              <p:cNvSpPr txBox="1"/>
              <p:nvPr/>
            </p:nvSpPr>
            <p:spPr>
              <a:xfrm>
                <a:off x="4461768" y="4022080"/>
                <a:ext cx="4214688" cy="8334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You might be tempted to put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, but there’s not a relationship between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that would enable us to later get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into the equation.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43F7B3-B55A-479A-81B9-FA5D68A0F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768" y="4022080"/>
                <a:ext cx="4214688" cy="833498"/>
              </a:xfrm>
              <a:prstGeom prst="rect">
                <a:avLst/>
              </a:prstGeom>
              <a:blipFill>
                <a:blip r:embed="rId6"/>
                <a:stretch>
                  <a:fillRect l="-144" r="-863" b="-4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8FFE27-800E-4E65-8F03-382DE4974D5A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3491880" y="4437112"/>
            <a:ext cx="969888" cy="1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C80D11-F6D0-4B9D-B5B1-DA136D97F96F}"/>
                  </a:ext>
                </a:extLst>
              </p:cNvPr>
              <p:cNvSpPr txBox="1"/>
              <p:nvPr/>
            </p:nvSpPr>
            <p:spPr>
              <a:xfrm>
                <a:off x="4461768" y="4987835"/>
                <a:ext cx="4214688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1+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is sensible because we know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C80D11-F6D0-4B9D-B5B1-DA136D97F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768" y="4987835"/>
                <a:ext cx="4214688" cy="523220"/>
              </a:xfrm>
              <a:prstGeom prst="rect">
                <a:avLst/>
              </a:prstGeom>
              <a:blipFill>
                <a:blip r:embed="rId7"/>
                <a:stretch>
                  <a:fillRect l="-144" r="-719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6B7E41-7E2E-4769-B7F1-79FAB824F142}"/>
              </a:ext>
            </a:extLst>
          </p:cNvPr>
          <p:cNvCxnSpPr>
            <a:cxnSpLocks/>
          </p:cNvCxnSpPr>
          <p:nvPr/>
        </p:nvCxnSpPr>
        <p:spPr>
          <a:xfrm flipH="1" flipV="1">
            <a:off x="3568700" y="4787900"/>
            <a:ext cx="901204" cy="440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886B01A-4BF3-40A0-90A2-6C4F13E1535E}"/>
              </a:ext>
            </a:extLst>
          </p:cNvPr>
          <p:cNvSpPr/>
          <p:nvPr/>
        </p:nvSpPr>
        <p:spPr>
          <a:xfrm>
            <a:off x="430968" y="3202669"/>
            <a:ext cx="8389504" cy="26683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077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F7303C-26B1-45E6-A781-29784C3BB51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1170D18-AE5F-423E-B176-1DD74434300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5EE28CB-784B-4F04-B6F6-A00F1DCC6D5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8029D4-06AF-4FBF-8092-E90C0787BDB8}"/>
                  </a:ext>
                </a:extLst>
              </p:cNvPr>
              <p:cNvSpPr txBox="1"/>
              <p:nvPr/>
            </p:nvSpPr>
            <p:spPr>
              <a:xfrm>
                <a:off x="412552" y="892820"/>
                <a:ext cx="4951536" cy="50334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Show that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8029D4-06AF-4FBF-8092-E90C0787B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52" y="892820"/>
                <a:ext cx="4951536" cy="503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9F73B2-CA2D-4373-80AC-8C84F06E6307}"/>
                  </a:ext>
                </a:extLst>
              </p:cNvPr>
              <p:cNvSpPr txBox="1"/>
              <p:nvPr/>
            </p:nvSpPr>
            <p:spPr>
              <a:xfrm>
                <a:off x="683568" y="1459508"/>
                <a:ext cx="3748732" cy="2707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𝐚𝐫𝐜𝐬𝐢𝐧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:r>
                  <a:rPr lang="en-GB" b="1" dirty="0"/>
                  <a:t>We know that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𝒔𝒊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𝒄𝒐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b="1" dirty="0"/>
                  <a:t/>
                </a:r>
                <a:br>
                  <a:rPr lang="en-GB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0" smtClean="0">
                                          <a:latin typeface="Cambria Math" panose="02040503050406030204" pitchFamily="18" charset="0"/>
                                        </a:rPr>
                                        <m:t>𝐬𝐢𝐧</m:t>
                                      </m:r>
                                    </m:e>
                                    <m:sup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func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9F73B2-CA2D-4373-80AC-8C84F06E6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59508"/>
                <a:ext cx="3748732" cy="2707151"/>
              </a:xfrm>
              <a:prstGeom prst="rect">
                <a:avLst/>
              </a:prstGeom>
              <a:blipFill>
                <a:blip r:embed="rId3"/>
                <a:stretch>
                  <a:fillRect l="-1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0C68B1-6A1F-4F43-A3C6-3400A7A539B3}"/>
                  </a:ext>
                </a:extLst>
              </p:cNvPr>
              <p:cNvSpPr txBox="1"/>
              <p:nvPr/>
            </p:nvSpPr>
            <p:spPr>
              <a:xfrm>
                <a:off x="4614168" y="2155180"/>
                <a:ext cx="4214688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Remember that we’re trying to turn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into an expression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; we have to 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in some way.  You then might think “Oh, I know an identity that relates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!”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0C68B1-6A1F-4F43-A3C6-3400A7A53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168" y="2155180"/>
                <a:ext cx="4214688" cy="954107"/>
              </a:xfrm>
              <a:prstGeom prst="rect">
                <a:avLst/>
              </a:prstGeom>
              <a:blipFill>
                <a:blip r:embed="rId4"/>
                <a:stretch>
                  <a:fillRect l="-144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0F8188-C957-4AAF-A159-742DA5048C2B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517900" y="2632234"/>
            <a:ext cx="1096268" cy="237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608CF3-3C51-4034-AF78-7752BDEE7070}"/>
                  </a:ext>
                </a:extLst>
              </p:cNvPr>
              <p:cNvSpPr txBox="1"/>
              <p:nvPr/>
            </p:nvSpPr>
            <p:spPr>
              <a:xfrm>
                <a:off x="432148" y="4510241"/>
                <a:ext cx="4000152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dirty="0"/>
                  <a:t>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608CF3-3C51-4034-AF78-7752BDEE7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48" y="4510241"/>
                <a:ext cx="4000152" cy="491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4CAC29-8BD1-42D1-871F-7E5357870449}"/>
                  </a:ext>
                </a:extLst>
              </p:cNvPr>
              <p:cNvSpPr txBox="1"/>
              <p:nvPr/>
            </p:nvSpPr>
            <p:spPr>
              <a:xfrm>
                <a:off x="5300464" y="3505324"/>
                <a:ext cx="3528392" cy="20508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arcsin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arccos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arctan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4CAC29-8BD1-42D1-871F-7E5357870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464" y="3505324"/>
                <a:ext cx="3528392" cy="2050818"/>
              </a:xfrm>
              <a:prstGeom prst="rect">
                <a:avLst/>
              </a:prstGeom>
              <a:blipFill>
                <a:blip r:embed="rId6"/>
                <a:stretch>
                  <a:fillRect l="-1029" t="-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EB5DF4-8C9A-4504-AA06-1CD13BCADDBF}"/>
                  </a:ext>
                </a:extLst>
              </p:cNvPr>
              <p:cNvSpPr txBox="1"/>
              <p:nvPr/>
            </p:nvSpPr>
            <p:spPr>
              <a:xfrm>
                <a:off x="444848" y="5114900"/>
                <a:ext cx="4000152" cy="1583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the chain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EB5DF4-8C9A-4504-AA06-1CD13BCAD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8" y="5114900"/>
                <a:ext cx="4000152" cy="1583832"/>
              </a:xfrm>
              <a:prstGeom prst="rect">
                <a:avLst/>
              </a:prstGeom>
              <a:blipFill>
                <a:blip r:embed="rId7"/>
                <a:stretch>
                  <a:fillRect l="-1372" t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AAD28AA-4762-4994-8F33-4E65E2CD4441}"/>
              </a:ext>
            </a:extLst>
          </p:cNvPr>
          <p:cNvSpPr/>
          <p:nvPr/>
        </p:nvSpPr>
        <p:spPr>
          <a:xfrm>
            <a:off x="390352" y="1367813"/>
            <a:ext cx="8438504" cy="27988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44A54A-AB6B-4E74-849F-DA1D745B7BBF}"/>
              </a:ext>
            </a:extLst>
          </p:cNvPr>
          <p:cNvSpPr/>
          <p:nvPr/>
        </p:nvSpPr>
        <p:spPr>
          <a:xfrm>
            <a:off x="432148" y="5001528"/>
            <a:ext cx="4012852" cy="16972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82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CFF526-E063-47EF-A375-5CCA40D0B98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474816D-5FFD-4B58-9C35-B5A9B06DB95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D3BAF76-771C-46EF-8D13-889C213816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81E8B04-D44E-43FE-9C47-1F068EADA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03267"/>
            <a:ext cx="5181600" cy="200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C426EC-6501-4586-9E5A-CA74C7EC78F0}"/>
              </a:ext>
            </a:extLst>
          </p:cNvPr>
          <p:cNvSpPr txBox="1"/>
          <p:nvPr/>
        </p:nvSpPr>
        <p:spPr>
          <a:xfrm>
            <a:off x="263352" y="806157"/>
            <a:ext cx="27964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Jan 2011 Q8b,c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5DA5B1-E75B-493E-83E5-EA12BD058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93" y="3387813"/>
            <a:ext cx="4782616" cy="3416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AA3615-0F7A-4C2B-B3FD-0E56DB04551D}"/>
                  </a:ext>
                </a:extLst>
              </p:cNvPr>
              <p:cNvSpPr txBox="1"/>
              <p:nvPr/>
            </p:nvSpPr>
            <p:spPr>
              <a:xfrm>
                <a:off x="5749404" y="739151"/>
                <a:ext cx="3064396" cy="7838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that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AA3615-0F7A-4C2B-B3FD-0E56DB045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404" y="739151"/>
                <a:ext cx="3064396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FC77AE-AA0C-45CD-983D-C22152A31BF5}"/>
                  </a:ext>
                </a:extLst>
              </p:cNvPr>
              <p:cNvSpPr txBox="1"/>
              <p:nvPr/>
            </p:nvSpPr>
            <p:spPr>
              <a:xfrm>
                <a:off x="5774928" y="1586508"/>
                <a:ext cx="3168352" cy="519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(Let’s use the ‘full’ Chain Rule method this time)</a:t>
                </a:r>
              </a:p>
              <a:p>
                <a:endParaRPr lang="en-GB" b="1" dirty="0"/>
              </a:p>
              <a:p>
                <a:r>
                  <a:rPr lang="en-GB" b="1" dirty="0"/>
                  <a:t>Let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=…=−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𝐚𝐫𝐜𝐭𝐚𝐧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r>
                  <a:rPr lang="en-GB" b="1" dirty="0"/>
                  <a:t>By the Chain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FC77AE-AA0C-45CD-983D-C22152A31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28" y="1586508"/>
                <a:ext cx="3168352" cy="5192896"/>
              </a:xfrm>
              <a:prstGeom prst="rect">
                <a:avLst/>
              </a:prstGeom>
              <a:blipFill>
                <a:blip r:embed="rId5"/>
                <a:stretch>
                  <a:fillRect l="-1538" t="-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093F391-B65E-467A-858A-2FEAAAC2B656}"/>
              </a:ext>
            </a:extLst>
          </p:cNvPr>
          <p:cNvSpPr/>
          <p:nvPr/>
        </p:nvSpPr>
        <p:spPr>
          <a:xfrm>
            <a:off x="254100" y="3203517"/>
            <a:ext cx="5179020" cy="36544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63FD42-0086-4559-BBA9-C174D9D96FAB}"/>
              </a:ext>
            </a:extLst>
          </p:cNvPr>
          <p:cNvSpPr/>
          <p:nvPr/>
        </p:nvSpPr>
        <p:spPr>
          <a:xfrm>
            <a:off x="5749404" y="1554224"/>
            <a:ext cx="3064396" cy="52275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13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249-251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23FA86-E05F-4B8C-BDD3-EC82993A8A05}"/>
              </a:ext>
            </a:extLst>
          </p:cNvPr>
          <p:cNvSpPr txBox="1"/>
          <p:nvPr/>
        </p:nvSpPr>
        <p:spPr>
          <a:xfrm>
            <a:off x="395536" y="18448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E230EF-D0DF-4A16-B910-315CEE63D572}"/>
                  </a:ext>
                </a:extLst>
              </p:cNvPr>
              <p:cNvSpPr txBox="1"/>
              <p:nvPr/>
            </p:nvSpPr>
            <p:spPr>
              <a:xfrm>
                <a:off x="395536" y="2214156"/>
                <a:ext cx="7920880" cy="3755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[STEP I 2011 Q3] </a:t>
                </a:r>
                <a:r>
                  <a:rPr lang="en-GB" dirty="0"/>
                  <a:t>Prove the identity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(∗)</m:t>
                      </m:r>
                    </m:oMath>
                  </m:oMathPara>
                </a14:m>
                <a:endParaRPr lang="en-GB" dirty="0"/>
              </a:p>
              <a:p>
                <a:pPr marL="400050" indent="-400050">
                  <a:buAutoNum type="romanLcParenBoth"/>
                </a:pPr>
                <a:r>
                  <a:rPr lang="en-GB" dirty="0"/>
                  <a:t>By differentiating (*) or otherwise, show that</a:t>
                </a:r>
                <a:br>
                  <a:rPr lang="en-GB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dirty="0"/>
              </a:p>
              <a:p>
                <a:pPr marL="400050" indent="-400050">
                  <a:buAutoNum type="romanLcParenBoth"/>
                </a:pPr>
                <a:r>
                  <a:rPr lang="en-GB" dirty="0"/>
                  <a:t>By setting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(∗)</m:t>
                    </m:r>
                  </m:oMath>
                </a14:m>
                <a:r>
                  <a:rPr lang="en-GB" dirty="0"/>
                  <a:t>, or otherwise, obtain a similar identity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/>
                  <a:t> and deduce that</a:t>
                </a:r>
                <a:br>
                  <a:rPr lang="en-GB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Show that</a:t>
                </a:r>
                <a:br>
                  <a:rPr lang="en-GB" dirty="0"/>
                </a:b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E230EF-D0DF-4A16-B910-315CEE63D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14156"/>
                <a:ext cx="7920880" cy="3755387"/>
              </a:xfrm>
              <a:prstGeom prst="rect">
                <a:avLst/>
              </a:prstGeom>
              <a:blipFill>
                <a:blip r:embed="rId2"/>
                <a:stretch>
                  <a:fillRect l="-693" t="-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79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21952F-74C1-4A59-828C-59966803CFB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E0D4AAD-C53D-4FD9-9F9C-B2BA411FAD02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Parametric Differentiation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8B1747A-69A9-40F4-8AE9-C9429CAA290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9B4158-59BE-48CE-B9F5-6E0AB54E53FC}"/>
                  </a:ext>
                </a:extLst>
              </p:cNvPr>
              <p:cNvSpPr txBox="1"/>
              <p:nvPr/>
            </p:nvSpPr>
            <p:spPr>
              <a:xfrm>
                <a:off x="589732" y="1635424"/>
                <a:ext cx="4092252" cy="12189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>
                    <a:latin typeface="+mj-lt"/>
                  </a:rPr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latin typeface="+mj-lt"/>
                  </a:rPr>
                  <a:t> are given as functions of a parameter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>
                    <a:latin typeface="+mj-lt"/>
                  </a:rPr>
                  <a:t>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9B4158-59BE-48CE-B9F5-6E0AB54E5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32" y="1635424"/>
                <a:ext cx="4092252" cy="1218988"/>
              </a:xfrm>
              <a:prstGeom prst="rect">
                <a:avLst/>
              </a:prstGeom>
              <a:blipFill>
                <a:blip r:embed="rId2"/>
                <a:stretch>
                  <a:fillRect l="-1037"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19216B-242E-465C-9E7C-BD7D18CE219B}"/>
                  </a:ext>
                </a:extLst>
              </p:cNvPr>
              <p:cNvSpPr txBox="1"/>
              <p:nvPr/>
            </p:nvSpPr>
            <p:spPr>
              <a:xfrm>
                <a:off x="323528" y="764704"/>
                <a:ext cx="80648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from the previous chapter that parametric equations are when we define each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(and possibly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) in terms of some separate parameter,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19216B-242E-465C-9E7C-BD7D18CE2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064896" cy="646331"/>
              </a:xfrm>
              <a:prstGeom prst="rect">
                <a:avLst/>
              </a:prstGeom>
              <a:blipFill>
                <a:blip r:embed="rId3"/>
                <a:stretch>
                  <a:fillRect l="-605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A07FB2-8144-4984-BE07-27EEE302D274}"/>
                  </a:ext>
                </a:extLst>
              </p:cNvPr>
              <p:cNvSpPr txBox="1"/>
              <p:nvPr/>
            </p:nvSpPr>
            <p:spPr>
              <a:xfrm>
                <a:off x="5317232" y="1850550"/>
                <a:ext cx="3382268" cy="693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Proof: </a:t>
                </a:r>
                <a:r>
                  <a:rPr lang="en-GB" sz="1600" dirty="0"/>
                  <a:t>By Chain Rule: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1600" dirty="0"/>
              </a:p>
              <a:p>
                <a:r>
                  <a:rPr lang="en-GB" sz="1600" dirty="0"/>
                  <a:t>Then rearrange.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A07FB2-8144-4984-BE07-27EEE302D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232" y="1850550"/>
                <a:ext cx="3382268" cy="693203"/>
              </a:xfrm>
              <a:prstGeom prst="rect">
                <a:avLst/>
              </a:prstGeom>
              <a:blipFill>
                <a:blip r:embed="rId4"/>
                <a:stretch>
                  <a:fillRect l="-901" b="-11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A4F976-54D7-420F-A34C-D7E9BBD49D3A}"/>
                  </a:ext>
                </a:extLst>
              </p:cNvPr>
              <p:cNvSpPr txBox="1"/>
              <p:nvPr/>
            </p:nvSpPr>
            <p:spPr>
              <a:xfrm>
                <a:off x="351904" y="3159331"/>
                <a:ext cx="3593232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the gradient at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, on the curve given parametrically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,   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+1,  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A4F976-54D7-420F-A34C-D7E9BBD49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04" y="3159331"/>
                <a:ext cx="3593232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918A8A-A5DF-4650-8CE6-0744DCA0E612}"/>
                  </a:ext>
                </a:extLst>
              </p:cNvPr>
              <p:cNvSpPr txBox="1"/>
              <p:nvPr/>
            </p:nvSpPr>
            <p:spPr>
              <a:xfrm>
                <a:off x="540122" y="4581128"/>
                <a:ext cx="3216796" cy="1547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918A8A-A5DF-4650-8CE6-0744DCA0E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22" y="4581128"/>
                <a:ext cx="3216796" cy="1547731"/>
              </a:xfrm>
              <a:prstGeom prst="rect">
                <a:avLst/>
              </a:prstGeom>
              <a:blipFill>
                <a:blip r:embed="rId6"/>
                <a:stretch>
                  <a:fillRect l="-1708" b="-1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544B99-032C-4B45-9DBE-A0B9DA03C8C6}"/>
                  </a:ext>
                </a:extLst>
              </p:cNvPr>
              <p:cNvSpPr txBox="1"/>
              <p:nvPr/>
            </p:nvSpPr>
            <p:spPr>
              <a:xfrm>
                <a:off x="4330576" y="3032331"/>
                <a:ext cx="4368924" cy="91294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the equation of the normal at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600" dirty="0"/>
                  <a:t>, to the curve with parametric equations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544B99-032C-4B45-9DBE-A0B9DA03C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576" y="3032331"/>
                <a:ext cx="4368924" cy="91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F10829-E16E-43CF-9AD4-39355FEE6B7D}"/>
                  </a:ext>
                </a:extLst>
              </p:cNvPr>
              <p:cNvSpPr txBox="1"/>
              <p:nvPr/>
            </p:nvSpPr>
            <p:spPr>
              <a:xfrm>
                <a:off x="4322192" y="3995249"/>
                <a:ext cx="4320480" cy="273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7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7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17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∴ </m:t>
                      </m:r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func>
                            <m:funcPr>
                              <m:ctrlP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700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7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den>
                      </m:f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unc>
                        <m:func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7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GB" sz="1700" b="1" dirty="0"/>
              </a:p>
              <a:p>
                <a:r>
                  <a:rPr lang="en-GB" sz="1700" b="1" dirty="0"/>
                  <a:t>When </a:t>
                </a:r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GB" sz="1700" b="1" dirty="0"/>
                  <a:t>,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1700" b="1" dirty="0"/>
                  <a:t>  ,  </a:t>
                </a:r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𝟓</m:t>
                    </m:r>
                    <m:func>
                      <m:func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700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f>
                          <m:fPr>
                            <m:ctrlP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func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1700" b="1" dirty="0"/>
                  <a:t>, </a:t>
                </a:r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1700" b="1" dirty="0"/>
              </a:p>
              <a:p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1700" b="1" dirty="0"/>
                  <a:t> Equation of normal: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d>
                        <m:d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7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F10829-E16E-43CF-9AD4-39355FEE6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192" y="3995249"/>
                <a:ext cx="4320480" cy="2732415"/>
              </a:xfrm>
              <a:prstGeom prst="rect">
                <a:avLst/>
              </a:prstGeom>
              <a:blipFill>
                <a:blip r:embed="rId8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0AB7C96-B79A-4F88-9B95-AB1A5B34BC0F}"/>
              </a:ext>
            </a:extLst>
          </p:cNvPr>
          <p:cNvSpPr/>
          <p:nvPr/>
        </p:nvSpPr>
        <p:spPr>
          <a:xfrm>
            <a:off x="357832" y="4236549"/>
            <a:ext cx="3587304" cy="23225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5A2EF5-98C2-4564-862F-7945AE7C11B3}"/>
              </a:ext>
            </a:extLst>
          </p:cNvPr>
          <p:cNvSpPr/>
          <p:nvPr/>
        </p:nvSpPr>
        <p:spPr>
          <a:xfrm>
            <a:off x="4330576" y="3945272"/>
            <a:ext cx="4368924" cy="27823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76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6A7D04-A442-42E8-9166-97424A4D8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39" y="1052736"/>
            <a:ext cx="6076950" cy="5610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57672" y="683404"/>
            <a:ext cx="193525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2012 Q6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882" y="708252"/>
            <a:ext cx="3009900" cy="247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3498685"/>
            <a:ext cx="3707904" cy="16250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34051" y="696870"/>
            <a:ext cx="2709731" cy="24785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02532" y="3293877"/>
            <a:ext cx="3441250" cy="18267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969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79D884-080B-4633-BBAB-93CE63B9045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CBB9B9C-999A-4438-AE18-FFB77A9F1C5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trigonometric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46D7A9C-27AB-4D62-94C1-77AAF29D5BA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6C3B0C-DF36-48C5-B0F5-52AE60B9A4A4}"/>
                  </a:ext>
                </a:extLst>
              </p:cNvPr>
              <p:cNvSpPr txBox="1"/>
              <p:nvPr/>
            </p:nvSpPr>
            <p:spPr>
              <a:xfrm>
                <a:off x="2343944" y="1052736"/>
                <a:ext cx="3960440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6C3B0C-DF36-48C5-B0F5-52AE60B9A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944" y="1052736"/>
                <a:ext cx="3960440" cy="11441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A95303-5747-42A9-A179-DF68C61FC2E9}"/>
                  </a:ext>
                </a:extLst>
              </p:cNvPr>
              <p:cNvSpPr txBox="1"/>
              <p:nvPr/>
            </p:nvSpPr>
            <p:spPr>
              <a:xfrm>
                <a:off x="6531382" y="2055781"/>
                <a:ext cx="2300312" cy="12533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Things of helpfulness: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/>
                  <a:t>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→0,  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≈1−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A95303-5747-42A9-A179-DF68C61FC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382" y="2055781"/>
                <a:ext cx="2300312" cy="1253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B0A3BB7-C755-489F-9F09-9096A29F325D}"/>
              </a:ext>
            </a:extLst>
          </p:cNvPr>
          <p:cNvSpPr txBox="1"/>
          <p:nvPr/>
        </p:nvSpPr>
        <p:spPr>
          <a:xfrm>
            <a:off x="755452" y="2632596"/>
            <a:ext cx="864096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Proof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AF39A-9D92-4BC5-8C50-27760F40CEC0}"/>
              </a:ext>
            </a:extLst>
          </p:cNvPr>
          <p:cNvSpPr txBox="1"/>
          <p:nvPr/>
        </p:nvSpPr>
        <p:spPr>
          <a:xfrm>
            <a:off x="2991644" y="2492896"/>
            <a:ext cx="338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Yes, you could be tested on this!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BDAE09-5CF2-49B1-BF6D-34C75DD326B4}"/>
              </a:ext>
            </a:extLst>
          </p:cNvPr>
          <p:cNvCxnSpPr/>
          <p:nvPr/>
        </p:nvCxnSpPr>
        <p:spPr>
          <a:xfrm flipH="1">
            <a:off x="1790700" y="2632596"/>
            <a:ext cx="1125116" cy="161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BA8051-9CF7-4E81-915A-EECA72017CB5}"/>
                  </a:ext>
                </a:extLst>
              </p:cNvPr>
              <p:cNvSpPr txBox="1"/>
              <p:nvPr/>
            </p:nvSpPr>
            <p:spPr>
              <a:xfrm>
                <a:off x="683567" y="3140968"/>
                <a:ext cx="5430153" cy="3778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func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func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func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Similarly,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func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) →0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BA8051-9CF7-4E81-915A-EECA72017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3140968"/>
                <a:ext cx="5430153" cy="3778407"/>
              </a:xfrm>
              <a:prstGeom prst="rect">
                <a:avLst/>
              </a:prstGeom>
              <a:blipFill>
                <a:blip r:embed="rId4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E26143A-54A8-4E67-BED8-902C45DCFB69}"/>
              </a:ext>
            </a:extLst>
          </p:cNvPr>
          <p:cNvSpPr txBox="1"/>
          <p:nvPr/>
        </p:nvSpPr>
        <p:spPr>
          <a:xfrm>
            <a:off x="6191372" y="4021050"/>
            <a:ext cx="221881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Use addition formula.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0E953F-3A50-44E7-9470-4DA1F8937B1C}"/>
              </a:ext>
            </a:extLst>
          </p:cNvPr>
          <p:cNvCxnSpPr>
            <a:cxnSpLocks/>
          </p:cNvCxnSpPr>
          <p:nvPr/>
        </p:nvCxnSpPr>
        <p:spPr>
          <a:xfrm flipH="1">
            <a:off x="5720316" y="4203334"/>
            <a:ext cx="497102" cy="28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C3EC2D-453B-4D84-AF0C-37F2B4AFF34A}"/>
                  </a:ext>
                </a:extLst>
              </p:cNvPr>
              <p:cNvSpPr txBox="1"/>
              <p:nvPr/>
            </p:nvSpPr>
            <p:spPr>
              <a:xfrm>
                <a:off x="6140040" y="4605380"/>
                <a:ext cx="278191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Collect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terms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terms together.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C3EC2D-453B-4D84-AF0C-37F2B4AFF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40" y="4605380"/>
                <a:ext cx="2781918" cy="646331"/>
              </a:xfrm>
              <a:prstGeom prst="rect">
                <a:avLst/>
              </a:prstGeom>
              <a:blipFill>
                <a:blip r:embed="rId5"/>
                <a:stretch>
                  <a:fillRect l="-1302" t="-2703" b="-10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527852-0F9F-4CC4-A670-021BFCB9AC3F}"/>
                  </a:ext>
                </a:extLst>
              </p:cNvPr>
              <p:cNvSpPr txBox="1"/>
              <p:nvPr/>
            </p:nvSpPr>
            <p:spPr>
              <a:xfrm>
                <a:off x="6140040" y="5524943"/>
                <a:ext cx="2781918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Use small angle approximations to consider what the expressions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 will become.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527852-0F9F-4CC4-A670-021BFCB9A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40" y="5524943"/>
                <a:ext cx="2781918" cy="738664"/>
              </a:xfrm>
              <a:prstGeom prst="rect">
                <a:avLst/>
              </a:prstGeom>
              <a:blipFill>
                <a:blip r:embed="rId6"/>
                <a:stretch>
                  <a:fillRect l="-217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A9BDEC5-5E6D-43CE-A194-871C858B41D4}"/>
              </a:ext>
            </a:extLst>
          </p:cNvPr>
          <p:cNvCxnSpPr>
            <a:cxnSpLocks/>
          </p:cNvCxnSpPr>
          <p:nvPr/>
        </p:nvCxnSpPr>
        <p:spPr>
          <a:xfrm flipH="1">
            <a:off x="5694270" y="4994338"/>
            <a:ext cx="497102" cy="28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A936733-7489-4A9C-8236-771ACCD2AEB1}"/>
              </a:ext>
            </a:extLst>
          </p:cNvPr>
          <p:cNvSpPr/>
          <p:nvPr/>
        </p:nvSpPr>
        <p:spPr>
          <a:xfrm>
            <a:off x="4999549" y="1187634"/>
            <a:ext cx="1325051" cy="9459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86BAED-81FE-4D75-ACC8-0DDD55A6591C}"/>
              </a:ext>
            </a:extLst>
          </p:cNvPr>
          <p:cNvSpPr/>
          <p:nvPr/>
        </p:nvSpPr>
        <p:spPr>
          <a:xfrm>
            <a:off x="1403648" y="3646967"/>
            <a:ext cx="2572929" cy="478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B50E36-EEA8-48EE-8645-DE27BD64FF8A}"/>
              </a:ext>
            </a:extLst>
          </p:cNvPr>
          <p:cNvSpPr/>
          <p:nvPr/>
        </p:nvSpPr>
        <p:spPr>
          <a:xfrm>
            <a:off x="1403648" y="4128521"/>
            <a:ext cx="4146547" cy="5391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5D2316-BFDE-41F3-A684-B90CE9260264}"/>
              </a:ext>
            </a:extLst>
          </p:cNvPr>
          <p:cNvSpPr/>
          <p:nvPr/>
        </p:nvSpPr>
        <p:spPr>
          <a:xfrm>
            <a:off x="1429968" y="4667693"/>
            <a:ext cx="4146547" cy="7230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63E5B2-31EA-4DD6-B2E0-D848CCE5C3AC}"/>
              </a:ext>
            </a:extLst>
          </p:cNvPr>
          <p:cNvSpPr/>
          <p:nvPr/>
        </p:nvSpPr>
        <p:spPr>
          <a:xfrm>
            <a:off x="721988" y="5376167"/>
            <a:ext cx="5157817" cy="9395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905D157-AB7C-47E8-ADCE-320264B8475F}"/>
              </a:ext>
            </a:extLst>
          </p:cNvPr>
          <p:cNvCxnSpPr>
            <a:cxnSpLocks/>
          </p:cNvCxnSpPr>
          <p:nvPr/>
        </p:nvCxnSpPr>
        <p:spPr>
          <a:xfrm flipH="1">
            <a:off x="5694270" y="5785342"/>
            <a:ext cx="497102" cy="28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3A2AB18-B2B9-4B2D-9039-365F9606E194}"/>
              </a:ext>
            </a:extLst>
          </p:cNvPr>
          <p:cNvSpPr/>
          <p:nvPr/>
        </p:nvSpPr>
        <p:spPr>
          <a:xfrm>
            <a:off x="2267745" y="6315740"/>
            <a:ext cx="3633326" cy="5528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27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252-254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FDA283C-7427-4A97-8414-101A76E9457A}"/>
              </a:ext>
            </a:extLst>
          </p:cNvPr>
          <p:cNvSpPr/>
          <p:nvPr/>
        </p:nvSpPr>
        <p:spPr>
          <a:xfrm>
            <a:off x="899592" y="2564904"/>
            <a:ext cx="7567459" cy="2166593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CDA07D-DF38-4EB6-A699-555A7A02CC6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9154174-21F6-474B-8CCB-49571A3B15C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Implicit Differentiation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B228316-C16D-4951-91B6-3EEF29CCE16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F4189D-D5F8-4E4F-9CE8-8B50A7A92DDF}"/>
                  </a:ext>
                </a:extLst>
              </p:cNvPr>
              <p:cNvSpPr txBox="1"/>
              <p:nvPr/>
            </p:nvSpPr>
            <p:spPr>
              <a:xfrm>
                <a:off x="251520" y="764704"/>
                <a:ext cx="86409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You’re used to differentiating expressions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is the subject,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The relationship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is ‘explicit’ in the sense we can directly calculate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But what about </a:t>
                </a:r>
                <a:r>
                  <a:rPr lang="en-GB" b="1" dirty="0"/>
                  <a:t>implicit</a:t>
                </a:r>
                <a:r>
                  <a:rPr lang="en-GB" dirty="0"/>
                  <a:t> relations, </a:t>
                </a:r>
                <a:r>
                  <a:rPr lang="en-GB" dirty="0" err="1"/>
                  <a:t>e.g</a:t>
                </a:r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F4189D-D5F8-4E4F-9CE8-8B50A7A92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8640960" cy="1200329"/>
              </a:xfrm>
              <a:prstGeom prst="rect">
                <a:avLst/>
              </a:prstGeom>
              <a:blipFill>
                <a:blip r:embed="rId2"/>
                <a:stretch>
                  <a:fillRect l="-564" t="-2538" b="-1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5D5495A-28AC-4F5A-BCD5-281E19BC48AE}"/>
              </a:ext>
            </a:extLst>
          </p:cNvPr>
          <p:cNvSpPr/>
          <p:nvPr/>
        </p:nvSpPr>
        <p:spPr>
          <a:xfrm>
            <a:off x="608501" y="2548525"/>
            <a:ext cx="3096344" cy="1656184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MIND-BLOWING MOMENT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1A7997-7162-4C40-BADB-77B99E9A70EA}"/>
                  </a:ext>
                </a:extLst>
              </p:cNvPr>
              <p:cNvSpPr txBox="1"/>
              <p:nvPr/>
            </p:nvSpPr>
            <p:spPr>
              <a:xfrm>
                <a:off x="3498500" y="2643265"/>
                <a:ext cx="3960440" cy="895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1A7997-7162-4C40-BADB-77B99E9A7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500" y="2643265"/>
                <a:ext cx="3960440" cy="8952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D6EDF55-26D3-4ED6-AB3A-13E4F4FBEF0D}"/>
              </a:ext>
            </a:extLst>
          </p:cNvPr>
          <p:cNvSpPr/>
          <p:nvPr/>
        </p:nvSpPr>
        <p:spPr>
          <a:xfrm>
            <a:off x="4825899" y="2978277"/>
            <a:ext cx="139823" cy="311150"/>
          </a:xfrm>
          <a:custGeom>
            <a:avLst/>
            <a:gdLst>
              <a:gd name="connsiteX0" fmla="*/ 133473 w 133473"/>
              <a:gd name="connsiteY0" fmla="*/ 0 h 457200"/>
              <a:gd name="connsiteX1" fmla="*/ 123 w 133473"/>
              <a:gd name="connsiteY1" fmla="*/ 247650 h 457200"/>
              <a:gd name="connsiteX2" fmla="*/ 114423 w 133473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473" h="457200">
                <a:moveTo>
                  <a:pt x="133473" y="0"/>
                </a:moveTo>
                <a:cubicBezTo>
                  <a:pt x="68385" y="85725"/>
                  <a:pt x="3298" y="171450"/>
                  <a:pt x="123" y="247650"/>
                </a:cubicBezTo>
                <a:cubicBezTo>
                  <a:pt x="-3052" y="323850"/>
                  <a:pt x="55685" y="390525"/>
                  <a:pt x="114423" y="45720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B761E9-111A-41BB-9DC7-D868F33FBCF9}"/>
              </a:ext>
            </a:extLst>
          </p:cNvPr>
          <p:cNvSpPr/>
          <p:nvPr/>
        </p:nvSpPr>
        <p:spPr>
          <a:xfrm flipH="1">
            <a:off x="5958269" y="2939929"/>
            <a:ext cx="103051" cy="311150"/>
          </a:xfrm>
          <a:custGeom>
            <a:avLst/>
            <a:gdLst>
              <a:gd name="connsiteX0" fmla="*/ 133473 w 133473"/>
              <a:gd name="connsiteY0" fmla="*/ 0 h 457200"/>
              <a:gd name="connsiteX1" fmla="*/ 123 w 133473"/>
              <a:gd name="connsiteY1" fmla="*/ 247650 h 457200"/>
              <a:gd name="connsiteX2" fmla="*/ 114423 w 133473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473" h="457200">
                <a:moveTo>
                  <a:pt x="133473" y="0"/>
                </a:moveTo>
                <a:cubicBezTo>
                  <a:pt x="68385" y="85725"/>
                  <a:pt x="3298" y="171450"/>
                  <a:pt x="123" y="247650"/>
                </a:cubicBezTo>
                <a:cubicBezTo>
                  <a:pt x="-3052" y="323850"/>
                  <a:pt x="55685" y="390525"/>
                  <a:pt x="114423" y="45720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AF990B-6C1A-41A7-AF5A-60F2AD760B05}"/>
                  </a:ext>
                </a:extLst>
              </p:cNvPr>
              <p:cNvSpPr txBox="1"/>
              <p:nvPr/>
            </p:nvSpPr>
            <p:spPr>
              <a:xfrm>
                <a:off x="4521838" y="2916563"/>
                <a:ext cx="194448" cy="41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AF990B-6C1A-41A7-AF5A-60F2AD760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838" y="2916563"/>
                <a:ext cx="194448" cy="413703"/>
              </a:xfrm>
              <a:prstGeom prst="rect">
                <a:avLst/>
              </a:prstGeom>
              <a:blipFill>
                <a:blip r:embed="rId4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FCEA81-CF8A-4020-801E-50BD48A874AB}"/>
                  </a:ext>
                </a:extLst>
              </p:cNvPr>
              <p:cNvSpPr txBox="1"/>
              <p:nvPr/>
            </p:nvSpPr>
            <p:spPr>
              <a:xfrm>
                <a:off x="6110481" y="2927000"/>
                <a:ext cx="194448" cy="41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FCEA81-CF8A-4020-801E-50BD48A87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481" y="2927000"/>
                <a:ext cx="194448" cy="413703"/>
              </a:xfrm>
              <a:prstGeom prst="rect">
                <a:avLst/>
              </a:prstGeom>
              <a:blipFill>
                <a:blip r:embed="rId5"/>
                <a:stretch>
                  <a:fillRect r="-5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91F4F9-638B-4775-B490-838286101A3F}"/>
                  </a:ext>
                </a:extLst>
              </p:cNvPr>
              <p:cNvSpPr txBox="1"/>
              <p:nvPr/>
            </p:nvSpPr>
            <p:spPr>
              <a:xfrm>
                <a:off x="3659894" y="3559774"/>
                <a:ext cx="4680520" cy="1048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When seeing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 and differentiating, you probably think you’re just differentiating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. But in fact, you’re differentiating </a:t>
                </a:r>
                <a:r>
                  <a:rPr lang="en-GB" sz="1400" b="1" dirty="0"/>
                  <a:t>both</a:t>
                </a:r>
                <a:r>
                  <a:rPr lang="en-GB" sz="1400" dirty="0"/>
                  <a:t> sides of the equation! (with respect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(by definition) differentiates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91F4F9-638B-4775-B490-838286101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894" y="3559774"/>
                <a:ext cx="4680520" cy="1048942"/>
              </a:xfrm>
              <a:prstGeom prst="rect">
                <a:avLst/>
              </a:prstGeom>
              <a:blipFill>
                <a:blip r:embed="rId6"/>
                <a:stretch>
                  <a:fillRect l="-391" t="-581" b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FACD0E-DFFC-4F37-8036-0473071AC95E}"/>
                  </a:ext>
                </a:extLst>
              </p:cNvPr>
              <p:cNvSpPr txBox="1"/>
              <p:nvPr/>
            </p:nvSpPr>
            <p:spPr>
              <a:xfrm>
                <a:off x="467544" y="5204035"/>
                <a:ext cx="8424936" cy="1045286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To differentiate implicitly you only need to know 2 things: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Differentiate each side of the equation (using chain rule if necessary).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Remember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differentiated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is, by definition,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FACD0E-DFFC-4F37-8036-0473071AC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04035"/>
                <a:ext cx="8424936" cy="10452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3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7" grpId="0"/>
      <p:bldP spid="8" grpId="0" animBg="1"/>
      <p:bldP spid="11" grpId="0" animBg="1"/>
      <p:bldP spid="12" grpId="0"/>
      <p:bldP spid="13" grpId="0"/>
      <p:bldP spid="14" grpId="0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31E6BB-2BEF-4C6F-BB55-F9F209A1F17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A047797-D151-4487-9F47-7503387C9BD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FCBDA8B-83B0-4ACE-AAA6-31660418D8D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C63461-1685-4905-9B31-9A6DC8C28117}"/>
                  </a:ext>
                </a:extLst>
              </p:cNvPr>
              <p:cNvSpPr txBox="1"/>
              <p:nvPr/>
            </p:nvSpPr>
            <p:spPr>
              <a:xfrm>
                <a:off x="238976" y="1191571"/>
                <a:ext cx="2664296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C63461-1685-4905-9B31-9A6DC8C28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76" y="1191571"/>
                <a:ext cx="2664296" cy="7936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29533-3B30-4A25-97CF-F5E2BC53DE9E}"/>
                  </a:ext>
                </a:extLst>
              </p:cNvPr>
              <p:cNvSpPr txBox="1"/>
              <p:nvPr/>
            </p:nvSpPr>
            <p:spPr>
              <a:xfrm>
                <a:off x="3018567" y="729509"/>
                <a:ext cx="2904462" cy="1264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Use chain rule. “</a:t>
                </a:r>
                <a:r>
                  <a:rPr lang="en-GB" sz="1400" dirty="0" err="1"/>
                  <a:t>bla</a:t>
                </a:r>
                <a:r>
                  <a:rPr lang="en-GB" sz="1400" dirty="0"/>
                  <a:t> squared” differentiated is “2 </a:t>
                </a:r>
                <a:r>
                  <a:rPr lang="en-GB" sz="1400" dirty="0" err="1"/>
                  <a:t>bla</a:t>
                </a:r>
                <a:r>
                  <a:rPr lang="en-GB" sz="1400" dirty="0"/>
                  <a:t>” (i.e.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). And the inner function (i.e. just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) differentiated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/>
                  <a:t>. Multiply them together and hey presto.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29533-3B30-4A25-97CF-F5E2BC53D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567" y="729509"/>
                <a:ext cx="2904462" cy="1264385"/>
              </a:xfrm>
              <a:prstGeom prst="rect">
                <a:avLst/>
              </a:prstGeom>
              <a:blipFill>
                <a:blip r:embed="rId3"/>
                <a:stretch>
                  <a:fillRect l="-629" t="-966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12DA3D-5636-4F73-A5CF-42186BD261E0}"/>
                  </a:ext>
                </a:extLst>
              </p:cNvPr>
              <p:cNvSpPr txBox="1"/>
              <p:nvPr/>
            </p:nvSpPr>
            <p:spPr>
              <a:xfrm>
                <a:off x="6050413" y="2125594"/>
                <a:ext cx="2916433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12DA3D-5636-4F73-A5CF-42186BD26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13" y="2125594"/>
                <a:ext cx="2916433" cy="793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819686-59FE-435D-AC3C-BEB745FEBFE5}"/>
                  </a:ext>
                </a:extLst>
              </p:cNvPr>
              <p:cNvSpPr txBox="1"/>
              <p:nvPr/>
            </p:nvSpPr>
            <p:spPr>
              <a:xfrm>
                <a:off x="-3820" y="5484685"/>
                <a:ext cx="3995931" cy="676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819686-59FE-435D-AC3C-BEB745FEB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20" y="5484685"/>
                <a:ext cx="3995931" cy="676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0EB8B3-0BF5-4EDE-A22B-2BD9BAC9FC5E}"/>
                  </a:ext>
                </a:extLst>
              </p:cNvPr>
              <p:cNvSpPr txBox="1"/>
              <p:nvPr/>
            </p:nvSpPr>
            <p:spPr>
              <a:xfrm>
                <a:off x="53895" y="3406159"/>
                <a:ext cx="4896545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f>
                            <m:f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𝒅𝒚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den>
                          </m:f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𝒙𝒚</m:t>
                          </m:r>
                        </m:e>
                      </m:d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0EB8B3-0BF5-4EDE-A22B-2BD9BAC9F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5" y="3406159"/>
                <a:ext cx="4896545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EB16F3-4C98-411E-867A-2891839B69FB}"/>
                  </a:ext>
                </a:extLst>
              </p:cNvPr>
              <p:cNvSpPr txBox="1"/>
              <p:nvPr/>
            </p:nvSpPr>
            <p:spPr>
              <a:xfrm>
                <a:off x="65549" y="4411851"/>
                <a:ext cx="5688632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𝒅𝒚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0" smtClean="0">
                                  <a:latin typeface="Cambria Math" panose="02040503050406030204" pitchFamily="18" charset="0"/>
                                </a:rPr>
                                <m:t>𝐬𝐞𝐜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EB16F3-4C98-411E-867A-2891839B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9" y="4411851"/>
                <a:ext cx="5688632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17692A4-4B85-4D18-9F68-220EBE395593}"/>
              </a:ext>
            </a:extLst>
          </p:cNvPr>
          <p:cNvSpPr/>
          <p:nvPr/>
        </p:nvSpPr>
        <p:spPr>
          <a:xfrm>
            <a:off x="1808106" y="1116238"/>
            <a:ext cx="1093562" cy="868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47281-CC5D-403C-A238-7869474DBAEB}"/>
              </a:ext>
            </a:extLst>
          </p:cNvPr>
          <p:cNvSpPr/>
          <p:nvPr/>
        </p:nvSpPr>
        <p:spPr>
          <a:xfrm>
            <a:off x="7644943" y="2124276"/>
            <a:ext cx="1237602" cy="868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6030D6-D476-40F7-96D1-EFA7EADE8E88}"/>
              </a:ext>
            </a:extLst>
          </p:cNvPr>
          <p:cNvSpPr/>
          <p:nvPr/>
        </p:nvSpPr>
        <p:spPr>
          <a:xfrm>
            <a:off x="2009765" y="3361079"/>
            <a:ext cx="2664296" cy="933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0C8259-BC09-4A2A-B7C2-CF04D679736E}"/>
              </a:ext>
            </a:extLst>
          </p:cNvPr>
          <p:cNvSpPr/>
          <p:nvPr/>
        </p:nvSpPr>
        <p:spPr>
          <a:xfrm>
            <a:off x="2246655" y="5336924"/>
            <a:ext cx="1756895" cy="933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4C3434-3D87-4D9A-941E-D550F8F8DB9E}"/>
              </a:ext>
            </a:extLst>
          </p:cNvPr>
          <p:cNvSpPr/>
          <p:nvPr/>
        </p:nvSpPr>
        <p:spPr>
          <a:xfrm>
            <a:off x="2621489" y="4397935"/>
            <a:ext cx="3132692" cy="933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B87F25-632E-4B9F-97EB-4B801D4DA29E}"/>
                  </a:ext>
                </a:extLst>
              </p:cNvPr>
              <p:cNvSpPr txBox="1"/>
              <p:nvPr/>
            </p:nvSpPr>
            <p:spPr>
              <a:xfrm>
                <a:off x="6001682" y="3454385"/>
                <a:ext cx="2376264" cy="2662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You might be wondering, “If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r>
                  <a:rPr lang="en-GB" sz="1600" dirty="0"/>
                  <a:t> differentiates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(where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is a constant), why doesn’t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GB" sz="1600" dirty="0"/>
                  <a:t> differentiate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?”</a:t>
                </a:r>
              </a:p>
              <a:p>
                <a:r>
                  <a:rPr lang="en-GB" sz="1600" dirty="0"/>
                  <a:t>It’s because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is </a:t>
                </a:r>
                <a:r>
                  <a:rPr lang="en-GB" sz="1600" b="1" dirty="0"/>
                  <a:t>not a constant</a:t>
                </a:r>
                <a:r>
                  <a:rPr lang="en-GB" sz="1600" dirty="0"/>
                  <a:t>.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Exam Note</a:t>
                </a:r>
                <a:r>
                  <a:rPr lang="en-GB" sz="16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is incredibly common.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B87F25-632E-4B9F-97EB-4B801D4DA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682" y="3454385"/>
                <a:ext cx="2376264" cy="2662908"/>
              </a:xfrm>
              <a:prstGeom prst="rect">
                <a:avLst/>
              </a:prstGeom>
              <a:blipFill>
                <a:blip r:embed="rId8"/>
                <a:stretch>
                  <a:fillRect l="-1542" t="-688" b="-2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8EE119-6D25-477F-A88E-3841F410EC9F}"/>
              </a:ext>
            </a:extLst>
          </p:cNvPr>
          <p:cNvCxnSpPr>
            <a:cxnSpLocks/>
          </p:cNvCxnSpPr>
          <p:nvPr/>
        </p:nvCxnSpPr>
        <p:spPr>
          <a:xfrm flipV="1">
            <a:off x="7431114" y="3077834"/>
            <a:ext cx="0" cy="376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376F88-3D8D-4476-B3ED-E629D3F3ECD6}"/>
                  </a:ext>
                </a:extLst>
              </p:cNvPr>
              <p:cNvSpPr txBox="1"/>
              <p:nvPr/>
            </p:nvSpPr>
            <p:spPr>
              <a:xfrm>
                <a:off x="5873224" y="668645"/>
                <a:ext cx="3168352" cy="140686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 general, when differentiating a function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, but with respect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, slap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on the end. i.e.</a:t>
                </a:r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376F88-3D8D-4476-B3ED-E629D3F3E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224" y="668645"/>
                <a:ext cx="3168352" cy="1406860"/>
              </a:xfrm>
              <a:prstGeom prst="rect">
                <a:avLst/>
              </a:prstGeom>
              <a:blipFill>
                <a:blip r:embed="rId9"/>
                <a:stretch>
                  <a:fillRect l="-573" t="-427" r="-9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8D09D0-FAA2-42FF-85E6-91DA0DDA9224}"/>
                  </a:ext>
                </a:extLst>
              </p:cNvPr>
              <p:cNvSpPr txBox="1"/>
              <p:nvPr/>
            </p:nvSpPr>
            <p:spPr>
              <a:xfrm>
                <a:off x="150076" y="2206917"/>
                <a:ext cx="3177324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8D09D0-FAA2-42FF-85E6-91DA0DDA9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76" y="2206917"/>
                <a:ext cx="3177324" cy="7938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4092754E-63CA-426E-BDDC-243907FAFEDD}"/>
              </a:ext>
            </a:extLst>
          </p:cNvPr>
          <p:cNvSpPr/>
          <p:nvPr/>
        </p:nvSpPr>
        <p:spPr>
          <a:xfrm>
            <a:off x="1984250" y="2129167"/>
            <a:ext cx="1190750" cy="868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A2C21F-41CC-4EE9-B94A-0E22FEF908CC}"/>
                  </a:ext>
                </a:extLst>
              </p:cNvPr>
              <p:cNvSpPr txBox="1"/>
              <p:nvPr/>
            </p:nvSpPr>
            <p:spPr>
              <a:xfrm>
                <a:off x="2937200" y="2143094"/>
                <a:ext cx="3177324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A2C21F-41CC-4EE9-B94A-0E22FEF90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200" y="2143094"/>
                <a:ext cx="3177324" cy="7938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7F98ED57-30F2-4CDE-871F-545D76B0E99A}"/>
              </a:ext>
            </a:extLst>
          </p:cNvPr>
          <p:cNvSpPr/>
          <p:nvPr/>
        </p:nvSpPr>
        <p:spPr>
          <a:xfrm>
            <a:off x="4839471" y="2125820"/>
            <a:ext cx="888229" cy="868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80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9" grpId="0" animBg="1"/>
      <p:bldP spid="21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BEE4B1-1D11-4949-95C6-2BA5FA48B3F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33A4BB4-A92D-4B73-B223-5D4787B5E90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Meatier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D2B6CC7-10C0-4A0C-B86C-4C5D38373A8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F38830-E66D-4963-839A-FA5C8B9D56F2}"/>
                  </a:ext>
                </a:extLst>
              </p:cNvPr>
              <p:cNvSpPr txBox="1"/>
              <p:nvPr/>
            </p:nvSpPr>
            <p:spPr>
              <a:xfrm>
                <a:off x="308829" y="741033"/>
                <a:ext cx="6817768" cy="44691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F38830-E66D-4963-839A-FA5C8B9D5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9" y="741033"/>
                <a:ext cx="6817768" cy="4469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115951-C6EC-4370-ACFA-D78165333777}"/>
                  </a:ext>
                </a:extLst>
              </p:cNvPr>
              <p:cNvSpPr txBox="1"/>
              <p:nvPr/>
            </p:nvSpPr>
            <p:spPr>
              <a:xfrm>
                <a:off x="703880" y="1335928"/>
                <a:ext cx="3325860" cy="203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+1+3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115951-C6EC-4370-ACFA-D78165333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80" y="1335928"/>
                <a:ext cx="3325860" cy="2031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29D94D-FC43-4265-A119-748C54108D03}"/>
                  </a:ext>
                </a:extLst>
              </p:cNvPr>
              <p:cNvSpPr txBox="1"/>
              <p:nvPr/>
            </p:nvSpPr>
            <p:spPr>
              <a:xfrm>
                <a:off x="4617903" y="1474152"/>
                <a:ext cx="4104456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Differentiate both sides of the equation with respect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(</a:t>
                </a:r>
                <a:r>
                  <a:rPr lang="en-GB" sz="1400" b="1" dirty="0"/>
                  <a:t>Common error</a:t>
                </a:r>
                <a:r>
                  <a:rPr lang="en-GB" sz="1400" dirty="0"/>
                  <a:t>: Forgetting the 6 becomes 0)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29D94D-FC43-4265-A119-748C54108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903" y="1474152"/>
                <a:ext cx="4104456" cy="523220"/>
              </a:xfrm>
              <a:prstGeom prst="rect">
                <a:avLst/>
              </a:prstGeom>
              <a:blipFill>
                <a:blip r:embed="rId4"/>
                <a:stretch>
                  <a:fillRect l="-148" b="-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66F27E-C902-41A0-86ED-6526B1A1A4CA}"/>
                  </a:ext>
                </a:extLst>
              </p:cNvPr>
              <p:cNvSpPr txBox="1"/>
              <p:nvPr/>
            </p:nvSpPr>
            <p:spPr>
              <a:xfrm>
                <a:off x="4629720" y="2145351"/>
                <a:ext cx="2649107" cy="6180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Make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/>
                  <a:t> the subject (in the manner you would do at GCSE)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66F27E-C902-41A0-86ED-6526B1A1A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20" y="2145351"/>
                <a:ext cx="2649107" cy="618054"/>
              </a:xfrm>
              <a:prstGeom prst="rect">
                <a:avLst/>
              </a:prstGeom>
              <a:blipFill>
                <a:blip r:embed="rId5"/>
                <a:stretch>
                  <a:fillRect l="-228" b="-7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E58D71-F6D0-43B3-B6B3-809E106639A6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3891516" y="1669312"/>
            <a:ext cx="726387" cy="66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BF86E5-8717-4F1C-8B6D-2D44FD8289DF}"/>
              </a:ext>
            </a:extLst>
          </p:cNvPr>
          <p:cNvCxnSpPr>
            <a:cxnSpLocks/>
          </p:cNvCxnSpPr>
          <p:nvPr/>
        </p:nvCxnSpPr>
        <p:spPr>
          <a:xfrm flipH="1" flipV="1">
            <a:off x="3870251" y="2190307"/>
            <a:ext cx="747653" cy="259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30AB0B-2245-47C5-AF5B-985077CF13BB}"/>
                  </a:ext>
                </a:extLst>
              </p:cNvPr>
              <p:cNvSpPr txBox="1"/>
              <p:nvPr/>
            </p:nvSpPr>
            <p:spPr>
              <a:xfrm>
                <a:off x="296654" y="3585806"/>
                <a:ext cx="6817768" cy="44691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at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30AB0B-2245-47C5-AF5B-985077CF1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54" y="3585806"/>
                <a:ext cx="6817768" cy="446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3332AF-A88A-4F26-8C0F-2114E7D4F58B}"/>
                  </a:ext>
                </a:extLst>
              </p:cNvPr>
              <p:cNvSpPr txBox="1"/>
              <p:nvPr/>
            </p:nvSpPr>
            <p:spPr>
              <a:xfrm>
                <a:off x="533759" y="4177168"/>
                <a:ext cx="4084144" cy="2846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3332AF-A88A-4F26-8C0F-2114E7D4F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59" y="4177168"/>
                <a:ext cx="4084144" cy="2846420"/>
              </a:xfrm>
              <a:prstGeom prst="rect">
                <a:avLst/>
              </a:prstGeom>
              <a:blipFill>
                <a:blip r:embed="rId7"/>
                <a:stretch>
                  <a:fillRect l="-13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D04C52-07D7-44EA-B242-6B3DE507CB79}"/>
                  </a:ext>
                </a:extLst>
              </p:cNvPr>
              <p:cNvSpPr txBox="1"/>
              <p:nvPr/>
            </p:nvSpPr>
            <p:spPr>
              <a:xfrm>
                <a:off x="5494433" y="4515535"/>
                <a:ext cx="2649107" cy="8334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Substitute in sooner rather than later. (i.e. No need to make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/>
                  <a:t> the subject first)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D04C52-07D7-44EA-B242-6B3DE507C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433" y="4515535"/>
                <a:ext cx="2649107" cy="833498"/>
              </a:xfrm>
              <a:prstGeom prst="rect">
                <a:avLst/>
              </a:prstGeom>
              <a:blipFill>
                <a:blip r:embed="rId8"/>
                <a:stretch>
                  <a:fillRect l="-228" b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820A4D-9D23-4CDE-8A8F-5F540729A4DA}"/>
              </a:ext>
            </a:extLst>
          </p:cNvPr>
          <p:cNvCxnSpPr>
            <a:cxnSpLocks/>
          </p:cNvCxnSpPr>
          <p:nvPr/>
        </p:nvCxnSpPr>
        <p:spPr>
          <a:xfrm flipH="1">
            <a:off x="4816549" y="4761546"/>
            <a:ext cx="677885" cy="161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C1B888-378F-46E0-B6B7-8708309EEF17}"/>
                  </a:ext>
                </a:extLst>
              </p:cNvPr>
              <p:cNvSpPr txBox="1"/>
              <p:nvPr/>
            </p:nvSpPr>
            <p:spPr>
              <a:xfrm>
                <a:off x="4338084" y="5848648"/>
                <a:ext cx="4502700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Frobservation</a:t>
                </a:r>
                <a:r>
                  <a:rPr lang="en-GB" sz="1400" dirty="0"/>
                  <a:t>: In Year 1 differentiation, you only ever needed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value to calculate the gradient a particular point. In Year 2 the gradient can depend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C1B888-378F-46E0-B6B7-8708309EE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084" y="5848648"/>
                <a:ext cx="4502700" cy="738664"/>
              </a:xfrm>
              <a:prstGeom prst="rect">
                <a:avLst/>
              </a:prstGeom>
              <a:blipFill>
                <a:blip r:embed="rId9"/>
                <a:stretch>
                  <a:fillRect l="-13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CD508FA5-F0B8-4D64-8979-6E40C71D7F2E}"/>
              </a:ext>
            </a:extLst>
          </p:cNvPr>
          <p:cNvSpPr/>
          <p:nvPr/>
        </p:nvSpPr>
        <p:spPr>
          <a:xfrm>
            <a:off x="296654" y="1191763"/>
            <a:ext cx="8544130" cy="20596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FB5180-B97B-4AD1-8A82-F0CFF58D2D69}"/>
              </a:ext>
            </a:extLst>
          </p:cNvPr>
          <p:cNvSpPr/>
          <p:nvPr/>
        </p:nvSpPr>
        <p:spPr>
          <a:xfrm>
            <a:off x="272380" y="4016814"/>
            <a:ext cx="8568404" cy="2692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45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C241FF-C558-4A6C-BE01-ED8FF67C4547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9618411-C5D7-4DB6-97CA-AC12F8067A5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F938134-757A-4822-8B86-E9DD472413F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D74DC4C-66CE-4516-96E5-DA8A072F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908720"/>
            <a:ext cx="4464495" cy="1242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FF422-9731-42D8-BC4D-C230B358C650}"/>
              </a:ext>
            </a:extLst>
          </p:cNvPr>
          <p:cNvSpPr txBox="1"/>
          <p:nvPr/>
        </p:nvSpPr>
        <p:spPr>
          <a:xfrm>
            <a:off x="2764466" y="649483"/>
            <a:ext cx="177217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Jan 2008 Q5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E2CF0B-A321-4BA8-9386-89515C84CC39}"/>
                  </a:ext>
                </a:extLst>
              </p:cNvPr>
              <p:cNvSpPr txBox="1"/>
              <p:nvPr/>
            </p:nvSpPr>
            <p:spPr>
              <a:xfrm>
                <a:off x="107504" y="2452842"/>
                <a:ext cx="2952328" cy="2391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sz="1200" b="0" dirty="0" smtClean="0"/>
                  <a:t>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−512−4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=−96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b="0" dirty="0"/>
                  <a:t/>
                </a:r>
                <a:br>
                  <a:rPr lang="en-GB" sz="1200" b="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−24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+128=0</m:t>
                    </m:r>
                  </m:oMath>
                </a14:m>
                <a:r>
                  <a:rPr lang="en-GB" sz="1200" b="0" dirty="0"/>
                  <a:t/>
                </a:r>
                <a:br>
                  <a:rPr lang="en-GB" sz="1200" b="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−16</m:t>
                        </m:r>
                      </m:e>
                    </m:d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b="0" dirty="0"/>
                  <a:t/>
                </a:r>
                <a:br>
                  <a:rPr lang="en-GB" sz="1200" b="0" dirty="0"/>
                </a:br>
                <a:r>
                  <a:rPr lang="en-GB" sz="1200" b="0" dirty="0"/>
                  <a:t>Gives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−8,16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−8,8</m:t>
                        </m:r>
                      </m:e>
                    </m:d>
                  </m:oMath>
                </a14:m>
                <a:r>
                  <a:rPr lang="en-GB" sz="1200" b="0" dirty="0"/>
                  <a:t/>
                </a:r>
                <a:br>
                  <a:rPr lang="en-GB" sz="1200" b="0" dirty="0"/>
                </a:br>
                <a:endParaRPr lang="en-GB" sz="1200" b="0" dirty="0"/>
              </a:p>
              <a:p>
                <a:pPr marL="342900" indent="-342900">
                  <a:buAutoNum type="alphaLcParenR"/>
                </a:pPr>
                <a:r>
                  <a:rPr lang="en-GB" sz="1200" dirty="0"/>
                  <a:t>Implicitly differentiating:</a:t>
                </a:r>
                <a:br>
                  <a:rPr lang="en-GB" sz="1200" dirty="0"/>
                </a:b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/>
                </a:r>
                <a:br>
                  <a:rPr lang="en-GB" sz="12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200" dirty="0"/>
                  <a:t> not needed, but it’s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GB" sz="1200" dirty="0"/>
              </a:p>
              <a:p>
                <a:r>
                  <a:rPr lang="en-GB" sz="1200" dirty="0"/>
                  <a:t>        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=−8,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=16,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200" dirty="0"/>
              </a:p>
              <a:p>
                <a:r>
                  <a:rPr lang="en-GB" sz="1200" dirty="0"/>
                  <a:t>       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=−8,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=8,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sz="1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E2CF0B-A321-4BA8-9386-89515C84C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52842"/>
                <a:ext cx="2952328" cy="2391617"/>
              </a:xfrm>
              <a:prstGeom prst="rect">
                <a:avLst/>
              </a:prstGeom>
              <a:blipFill>
                <a:blip r:embed="rId3"/>
                <a:stretch>
                  <a:fillRect l="-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13F7CE9-1134-420E-90BC-B8BA0CF2B470}"/>
              </a:ext>
            </a:extLst>
          </p:cNvPr>
          <p:cNvSpPr/>
          <p:nvPr/>
        </p:nvSpPr>
        <p:spPr>
          <a:xfrm>
            <a:off x="438994" y="2462560"/>
            <a:ext cx="2325472" cy="8654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4A1643-DA58-4A72-83D0-2FD296D7F65C}"/>
              </a:ext>
            </a:extLst>
          </p:cNvPr>
          <p:cNvSpPr/>
          <p:nvPr/>
        </p:nvSpPr>
        <p:spPr>
          <a:xfrm>
            <a:off x="438994" y="3327991"/>
            <a:ext cx="2325472" cy="16379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140041-E17A-4DC0-8666-CAB40C395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163" y="1172408"/>
            <a:ext cx="4341887" cy="1151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C47C97-015E-461F-8E3A-56800DBDFB0F}"/>
              </a:ext>
            </a:extLst>
          </p:cNvPr>
          <p:cNvSpPr txBox="1"/>
          <p:nvPr/>
        </p:nvSpPr>
        <p:spPr>
          <a:xfrm>
            <a:off x="4745333" y="868921"/>
            <a:ext cx="24482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2014(R) Q3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76C614-7A71-43F4-8616-3775EDAC500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116" y="2410252"/>
            <a:ext cx="5721666" cy="3971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7A724D-6166-4409-B228-010771BE7560}"/>
              </a:ext>
            </a:extLst>
          </p:cNvPr>
          <p:cNvSpPr/>
          <p:nvPr/>
        </p:nvSpPr>
        <p:spPr>
          <a:xfrm>
            <a:off x="3779912" y="2410252"/>
            <a:ext cx="5364088" cy="18828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52CE63-7E83-4B62-82C9-3AE027FA4FF4}"/>
              </a:ext>
            </a:extLst>
          </p:cNvPr>
          <p:cNvSpPr/>
          <p:nvPr/>
        </p:nvSpPr>
        <p:spPr>
          <a:xfrm>
            <a:off x="3779912" y="4293096"/>
            <a:ext cx="5364088" cy="2088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E3C375-8C46-4E92-A724-063F037B9108}"/>
              </a:ext>
            </a:extLst>
          </p:cNvPr>
          <p:cNvSpPr txBox="1"/>
          <p:nvPr/>
        </p:nvSpPr>
        <p:spPr>
          <a:xfrm>
            <a:off x="7308304" y="599127"/>
            <a:ext cx="15841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Hint for (b): Solve simultaneously with original equation.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E1087A-CF96-43DA-BF8A-573336F4EC75}"/>
              </a:ext>
            </a:extLst>
          </p:cNvPr>
          <p:cNvSpPr txBox="1"/>
          <p:nvPr/>
        </p:nvSpPr>
        <p:spPr>
          <a:xfrm>
            <a:off x="3701143" y="6453900"/>
            <a:ext cx="525108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Exam Note</a:t>
            </a:r>
            <a:r>
              <a:rPr lang="en-GB" dirty="0"/>
              <a:t>: This type of question was quite common.</a:t>
            </a:r>
          </a:p>
        </p:txBody>
      </p:sp>
    </p:spTree>
    <p:extLst>
      <p:ext uri="{BB962C8B-B14F-4D97-AF65-F5344CB8AC3E}">
        <p14:creationId xmlns:p14="http://schemas.microsoft.com/office/powerpoint/2010/main" val="338564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9H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255-256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7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D1C793-9946-4A37-90D4-517D113A7E9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C91DC443-ECB4-4FA0-A868-68E26DD1927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Using the second derivative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B27CDA0-CE15-48DC-BD4A-E578A9690B2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7A5FAD5-3D0A-4BC9-92D1-98CB0DCFE6BF}"/>
              </a:ext>
            </a:extLst>
          </p:cNvPr>
          <p:cNvSpPr txBox="1"/>
          <p:nvPr/>
        </p:nvSpPr>
        <p:spPr>
          <a:xfrm>
            <a:off x="255836" y="72241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my Year 1 slides you may remember that a point of inflection was where the concavity of a curve changes, i.e. concave to convex or vice versa, or informally, ‘swerving one way to swerving the other’.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4874E7-CEA4-41F2-A683-9F75D791E055}"/>
              </a:ext>
            </a:extLst>
          </p:cNvPr>
          <p:cNvSpPr/>
          <p:nvPr/>
        </p:nvSpPr>
        <p:spPr>
          <a:xfrm>
            <a:off x="2153320" y="1810161"/>
            <a:ext cx="4515389" cy="2180590"/>
          </a:xfrm>
          <a:custGeom>
            <a:avLst/>
            <a:gdLst>
              <a:gd name="connsiteX0" fmla="*/ 0 w 4146697"/>
              <a:gd name="connsiteY0" fmla="*/ 1967023 h 1967023"/>
              <a:gd name="connsiteX1" fmla="*/ 1307804 w 4146697"/>
              <a:gd name="connsiteY1" fmla="*/ 467833 h 1967023"/>
              <a:gd name="connsiteX2" fmla="*/ 2349795 w 4146697"/>
              <a:gd name="connsiteY2" fmla="*/ 1041991 h 1967023"/>
              <a:gd name="connsiteX3" fmla="*/ 4146697 w 4146697"/>
              <a:gd name="connsiteY3" fmla="*/ 0 h 1967023"/>
              <a:gd name="connsiteX4" fmla="*/ 4146697 w 4146697"/>
              <a:gd name="connsiteY4" fmla="*/ 0 h 1967023"/>
              <a:gd name="connsiteX0" fmla="*/ 0 w 4146697"/>
              <a:gd name="connsiteY0" fmla="*/ 1967023 h 1967023"/>
              <a:gd name="connsiteX1" fmla="*/ 1307804 w 4146697"/>
              <a:gd name="connsiteY1" fmla="*/ 467833 h 1967023"/>
              <a:gd name="connsiteX2" fmla="*/ 2753832 w 4146697"/>
              <a:gd name="connsiteY2" fmla="*/ 1318438 h 1967023"/>
              <a:gd name="connsiteX3" fmla="*/ 4146697 w 4146697"/>
              <a:gd name="connsiteY3" fmla="*/ 0 h 1967023"/>
              <a:gd name="connsiteX4" fmla="*/ 4146697 w 4146697"/>
              <a:gd name="connsiteY4" fmla="*/ 0 h 196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697" h="1967023">
                <a:moveTo>
                  <a:pt x="0" y="1967023"/>
                </a:moveTo>
                <a:cubicBezTo>
                  <a:pt x="458086" y="1294514"/>
                  <a:pt x="848832" y="575930"/>
                  <a:pt x="1307804" y="467833"/>
                </a:cubicBezTo>
                <a:cubicBezTo>
                  <a:pt x="1766776" y="359736"/>
                  <a:pt x="2280683" y="1396410"/>
                  <a:pt x="2753832" y="1318438"/>
                </a:cubicBezTo>
                <a:cubicBezTo>
                  <a:pt x="3226981" y="1240466"/>
                  <a:pt x="3914553" y="219740"/>
                  <a:pt x="4146697" y="0"/>
                </a:cubicBezTo>
                <a:lnTo>
                  <a:pt x="4146697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EC8D3D-D3B3-4816-9AA4-670216BF9D88}"/>
              </a:ext>
            </a:extLst>
          </p:cNvPr>
          <p:cNvSpPr/>
          <p:nvPr/>
        </p:nvSpPr>
        <p:spPr>
          <a:xfrm>
            <a:off x="4309414" y="2739915"/>
            <a:ext cx="113730" cy="1246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294F8DB6-B5BB-414B-A6FC-EBBCE6852F19}"/>
              </a:ext>
            </a:extLst>
          </p:cNvPr>
          <p:cNvSpPr/>
          <p:nvPr/>
        </p:nvSpPr>
        <p:spPr>
          <a:xfrm rot="16200000">
            <a:off x="2899893" y="3352766"/>
            <a:ext cx="432048" cy="1896166"/>
          </a:xfrm>
          <a:prstGeom prst="leftBrace">
            <a:avLst>
              <a:gd name="adj1" fmla="val 8333"/>
              <a:gd name="adj2" fmla="val 25888"/>
            </a:avLst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04E3A2-7F96-4B6D-A290-AD5650706FDE}"/>
              </a:ext>
            </a:extLst>
          </p:cNvPr>
          <p:cNvSpPr txBox="1"/>
          <p:nvPr/>
        </p:nvSpPr>
        <p:spPr>
          <a:xfrm>
            <a:off x="1002376" y="4559853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 say the curve is concave when it is </a:t>
            </a:r>
            <a:r>
              <a:rPr lang="en-GB" sz="1400" b="1" dirty="0"/>
              <a:t>swerving right</a:t>
            </a:r>
            <a:r>
              <a:rPr lang="en-GB" sz="1400" dirty="0"/>
              <a:t>: we can see the gradient is always decreasing, i.e. the change in the gradient is negative.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ABE195-47C4-43B9-B0F1-8D59E18B719C}"/>
                  </a:ext>
                </a:extLst>
              </p:cNvPr>
              <p:cNvSpPr txBox="1"/>
              <p:nvPr/>
            </p:nvSpPr>
            <p:spPr>
              <a:xfrm>
                <a:off x="539552" y="5702518"/>
                <a:ext cx="341515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Wingdings" panose="05000000000000000000" pitchFamily="2" charset="2"/>
                  </a:rPr>
                  <a:t>!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concave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ABE195-47C4-43B9-B0F1-8D59E18B7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702518"/>
                <a:ext cx="3415152" cy="369332"/>
              </a:xfrm>
              <a:prstGeom prst="rect">
                <a:avLst/>
              </a:prstGeom>
              <a:blipFill>
                <a:blip r:embed="rId2"/>
                <a:stretch>
                  <a:fillRect l="-1241" t="-6154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6FE7C346-078E-4EEE-8617-8A642B41B0DD}"/>
              </a:ext>
            </a:extLst>
          </p:cNvPr>
          <p:cNvSpPr/>
          <p:nvPr/>
        </p:nvSpPr>
        <p:spPr>
          <a:xfrm rot="16200000">
            <a:off x="5859350" y="2276203"/>
            <a:ext cx="432048" cy="2880892"/>
          </a:xfrm>
          <a:prstGeom prst="leftBrace">
            <a:avLst>
              <a:gd name="adj1" fmla="val 8333"/>
              <a:gd name="adj2" fmla="val 81042"/>
            </a:avLst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5431C8-EA93-467D-8558-E9D5E4CA8229}"/>
              </a:ext>
            </a:extLst>
          </p:cNvPr>
          <p:cNvCxnSpPr>
            <a:cxnSpLocks/>
          </p:cNvCxnSpPr>
          <p:nvPr/>
        </p:nvCxnSpPr>
        <p:spPr>
          <a:xfrm>
            <a:off x="4347514" y="3116585"/>
            <a:ext cx="33986" cy="158241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C1154CA-98DB-424C-BFFA-2231E9AC469E}"/>
              </a:ext>
            </a:extLst>
          </p:cNvPr>
          <p:cNvSpPr txBox="1"/>
          <p:nvPr/>
        </p:nvSpPr>
        <p:spPr>
          <a:xfrm>
            <a:off x="4055414" y="4787830"/>
            <a:ext cx="2507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At point of inflection, the gradient is not changing, i.e. the gradient of the gradient is 0. Note that points of inflection (as with this example) are not necessarily stationary points.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CBBAB5-20A2-440E-8447-A12428C1985B}"/>
                  </a:ext>
                </a:extLst>
              </p:cNvPr>
              <p:cNvSpPr txBox="1"/>
              <p:nvPr/>
            </p:nvSpPr>
            <p:spPr>
              <a:xfrm>
                <a:off x="3305696" y="6311325"/>
                <a:ext cx="397554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Wingdings" panose="05000000000000000000" pitchFamily="2" charset="2"/>
                  </a:rPr>
                  <a:t>!</a:t>
                </a:r>
                <a:r>
                  <a:rPr lang="en-GB" b="0" dirty="0"/>
                  <a:t> Point of inflection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CBBAB5-20A2-440E-8447-A12428C19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696" y="6311325"/>
                <a:ext cx="3975542" cy="369332"/>
              </a:xfrm>
              <a:prstGeom prst="rect">
                <a:avLst/>
              </a:prstGeom>
              <a:blipFill>
                <a:blip r:embed="rId3"/>
                <a:stretch>
                  <a:fillRect l="-915" t="-6154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45E6CCF-2F5A-4217-8711-4BF19C54A1F9}"/>
              </a:ext>
            </a:extLst>
          </p:cNvPr>
          <p:cNvSpPr txBox="1"/>
          <p:nvPr/>
        </p:nvSpPr>
        <p:spPr>
          <a:xfrm>
            <a:off x="4822034" y="4011854"/>
            <a:ext cx="4070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 this region the gradient, although initially negative, is still also increasing. The curve is </a:t>
            </a:r>
            <a:r>
              <a:rPr lang="en-GB" sz="1400" b="1" dirty="0"/>
              <a:t>swerving left</a:t>
            </a:r>
            <a:r>
              <a:rPr lang="en-GB" sz="14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9EA0C2-BA11-4A88-BE99-B00A30AC3D12}"/>
                  </a:ext>
                </a:extLst>
              </p:cNvPr>
              <p:cNvSpPr txBox="1"/>
              <p:nvPr/>
            </p:nvSpPr>
            <p:spPr>
              <a:xfrm>
                <a:off x="6795864" y="4647596"/>
                <a:ext cx="2096864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0" dirty="0" smtClean="0">
                    <a:latin typeface="Wingdings" panose="05000000000000000000" pitchFamily="2" charset="2"/>
                  </a:rPr>
                  <a:t>!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convex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9EA0C2-BA11-4A88-BE99-B00A30AC3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864" y="4647596"/>
                <a:ext cx="2096864" cy="646331"/>
              </a:xfrm>
              <a:prstGeom prst="rect">
                <a:avLst/>
              </a:prstGeom>
              <a:blipFill>
                <a:blip r:embed="rId4"/>
                <a:stretch>
                  <a:fillRect l="-2011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6EF886C-CE86-4754-AC53-7085E2A5F045}"/>
              </a:ext>
            </a:extLst>
          </p:cNvPr>
          <p:cNvSpPr txBox="1"/>
          <p:nvPr/>
        </p:nvSpPr>
        <p:spPr>
          <a:xfrm>
            <a:off x="6702772" y="2225948"/>
            <a:ext cx="1973684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b="1" dirty="0"/>
              <a:t>Memorisation tip</a:t>
            </a:r>
            <a:r>
              <a:rPr lang="en-GB" sz="1100" dirty="0"/>
              <a:t>: Mentally visualise a positive cubic (i.e. uphill) and put ‘concave’ and ‘convex is alphabetical order.</a:t>
            </a:r>
          </a:p>
        </p:txBody>
      </p:sp>
    </p:spTree>
    <p:extLst>
      <p:ext uri="{BB962C8B-B14F-4D97-AF65-F5344CB8AC3E}">
        <p14:creationId xmlns:p14="http://schemas.microsoft.com/office/powerpoint/2010/main" val="14554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4" grpId="0"/>
      <p:bldP spid="15" grpId="0" animBg="1"/>
      <p:bldP spid="18" grpId="0"/>
      <p:bldP spid="19" grpId="0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064E7B-01A8-4BFE-9AA2-DF78FD5AC1D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8D9F3BF-EFBD-4D54-9231-530DB6C8D3F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2A89084-B24F-43D5-B6FF-99B413FC1CC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5AD68C-CCA4-4762-9682-66053118EE01}"/>
                  </a:ext>
                </a:extLst>
              </p:cNvPr>
              <p:cNvSpPr txBox="1"/>
              <p:nvPr/>
            </p:nvSpPr>
            <p:spPr>
              <a:xfrm>
                <a:off x="308829" y="741033"/>
                <a:ext cx="3687108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the interval on which the function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1600" dirty="0"/>
                  <a:t> is concave.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5AD68C-CCA4-4762-9682-66053118E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9" y="741033"/>
                <a:ext cx="3687108" cy="584775"/>
              </a:xfrm>
              <a:prstGeom prst="rect">
                <a:avLst/>
              </a:prstGeom>
              <a:blipFill>
                <a:blip r:embed="rId2"/>
                <a:stretch>
                  <a:fillRect b="-84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BCEEDC-9E09-449F-ADB6-80D02740131E}"/>
                  </a:ext>
                </a:extLst>
              </p:cNvPr>
              <p:cNvSpPr txBox="1"/>
              <p:nvPr/>
            </p:nvSpPr>
            <p:spPr>
              <a:xfrm>
                <a:off x="755576" y="1550999"/>
                <a:ext cx="288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  <a:p>
                <a:pPr/>
                <a:r>
                  <a:rPr lang="en-GB" dirty="0"/>
                  <a:t>Concave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BCEEDC-9E09-449F-ADB6-80D027401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0999"/>
                <a:ext cx="2880320" cy="1200329"/>
              </a:xfrm>
              <a:prstGeom prst="rect">
                <a:avLst/>
              </a:prstGeom>
              <a:blipFill>
                <a:blip r:embed="rId3"/>
                <a:stretch>
                  <a:fillRect l="-19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72E047-33E9-4C2F-AB32-2E1D86F07D2B}"/>
                  </a:ext>
                </a:extLst>
              </p:cNvPr>
              <p:cNvSpPr txBox="1"/>
              <p:nvPr/>
            </p:nvSpPr>
            <p:spPr>
              <a:xfrm>
                <a:off x="4355976" y="741032"/>
                <a:ext cx="3687108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is convex for all real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72E047-33E9-4C2F-AB32-2E1D86F07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741032"/>
                <a:ext cx="3687108" cy="584775"/>
              </a:xfrm>
              <a:prstGeom prst="rect">
                <a:avLst/>
              </a:prstGeom>
              <a:blipFill>
                <a:blip r:embed="rId4"/>
                <a:stretch>
                  <a:fillRect b="-84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2BD5CE-2005-4BC8-9395-EF7C1765F969}"/>
                  </a:ext>
                </a:extLst>
              </p:cNvPr>
              <p:cNvSpPr txBox="1"/>
              <p:nvPr/>
            </p:nvSpPr>
            <p:spPr>
              <a:xfrm>
                <a:off x="4384957" y="1412775"/>
                <a:ext cx="37139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therefore convex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2BD5CE-2005-4BC8-9395-EF7C1765F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957" y="1412775"/>
                <a:ext cx="3713968" cy="1477328"/>
              </a:xfrm>
              <a:prstGeom prst="rect">
                <a:avLst/>
              </a:prstGeom>
              <a:blipFill>
                <a:blip r:embed="rId5"/>
                <a:stretch>
                  <a:fillRect l="-1311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0EA649-14B5-4008-B2F3-815A1027C463}"/>
                  </a:ext>
                </a:extLst>
              </p:cNvPr>
              <p:cNvSpPr txBox="1"/>
              <p:nvPr/>
            </p:nvSpPr>
            <p:spPr>
              <a:xfrm>
                <a:off x="395536" y="3492298"/>
                <a:ext cx="5659978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has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Find the coordinates of the point of inflection.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0EA649-14B5-4008-B2F3-815A1027C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92298"/>
                <a:ext cx="565997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9D517E-B3EB-4DE8-8609-50CAEAA68CE9}"/>
                  </a:ext>
                </a:extLst>
              </p:cNvPr>
              <p:cNvSpPr txBox="1"/>
              <p:nvPr/>
            </p:nvSpPr>
            <p:spPr>
              <a:xfrm>
                <a:off x="1478899" y="4137950"/>
                <a:ext cx="4032448" cy="2155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−4        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/>
              </a:p>
              <a:p>
                <a:pPr/>
                <a:r>
                  <a:rPr lang="en-GB" sz="1400" dirty="0"/>
                  <a:t>Point of inflection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∴6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+5=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9D517E-B3EB-4DE8-8609-50CAEAA68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99" y="4137950"/>
                <a:ext cx="4032448" cy="2155334"/>
              </a:xfrm>
              <a:prstGeom prst="rect">
                <a:avLst/>
              </a:prstGeom>
              <a:blipFill>
                <a:blip r:embed="rId7"/>
                <a:stretch>
                  <a:fillRect l="-4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AF0EC974-20F0-4C66-93A7-9D08B4EEBC24}"/>
              </a:ext>
            </a:extLst>
          </p:cNvPr>
          <p:cNvSpPr/>
          <p:nvPr/>
        </p:nvSpPr>
        <p:spPr>
          <a:xfrm>
            <a:off x="309801" y="1325807"/>
            <a:ext cx="3686136" cy="17251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0E69DC-9EDE-47C1-B7B7-DD469CC9651A}"/>
              </a:ext>
            </a:extLst>
          </p:cNvPr>
          <p:cNvSpPr/>
          <p:nvPr/>
        </p:nvSpPr>
        <p:spPr>
          <a:xfrm>
            <a:off x="4355976" y="1325807"/>
            <a:ext cx="3686136" cy="17251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028CC3-A3ED-4402-A6D7-561E78698EE2}"/>
              </a:ext>
            </a:extLst>
          </p:cNvPr>
          <p:cNvSpPr/>
          <p:nvPr/>
        </p:nvSpPr>
        <p:spPr>
          <a:xfrm>
            <a:off x="395536" y="4077072"/>
            <a:ext cx="5659978" cy="22162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0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9I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259-261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8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Relating Rates of Change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852323"/>
                <a:ext cx="7704856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Determine the rate of change of the area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of a circle when the radius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/>
                  <a:t>cm, given that the radius is changing at a rate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52323"/>
                <a:ext cx="7704856" cy="646331"/>
              </a:xfrm>
              <a:prstGeom prst="rect">
                <a:avLst/>
              </a:prstGeom>
              <a:blipFill rotWithShape="0"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5536" y="852323"/>
            <a:ext cx="36004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116" y="175185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Firstly, how would we represent…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9484" y="2374378"/>
                <a:ext cx="3890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“the rate of change of the area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”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84" y="2374378"/>
                <a:ext cx="389054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5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1518" y="2962626"/>
                <a:ext cx="3868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“the rate of change of the radius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is 5”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8" y="2962626"/>
                <a:ext cx="386851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20" t="-9836" r="-315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20072" y="2196087"/>
                <a:ext cx="108012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𝒅𝑨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196087"/>
                <a:ext cx="1080120" cy="6182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20072" y="2814333"/>
                <a:ext cx="108012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814333"/>
                <a:ext cx="1080120" cy="6182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60232" y="1936516"/>
                <a:ext cx="2232248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Tip: </a:t>
                </a:r>
                <a:r>
                  <a:rPr lang="en-GB" dirty="0"/>
                  <a:t>Whenever you see the word ‘</a:t>
                </a:r>
                <a:r>
                  <a:rPr lang="en-GB" u="sng" dirty="0"/>
                  <a:t>rate</a:t>
                </a:r>
                <a:r>
                  <a:rPr lang="en-GB" dirty="0"/>
                  <a:t>’, think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936516"/>
                <a:ext cx="2232248" cy="923330"/>
              </a:xfrm>
              <a:prstGeom prst="rect">
                <a:avLst/>
              </a:prstGeom>
              <a:blipFill>
                <a:blip r:embed="rId7"/>
                <a:stretch>
                  <a:fillRect l="-1892" t="-2581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221994" y="2225407"/>
            <a:ext cx="969485" cy="5562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21994" y="2834294"/>
            <a:ext cx="969485" cy="5562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13552" y="3551192"/>
                <a:ext cx="3846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“the area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of a circle”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52" y="3551192"/>
                <a:ext cx="384648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268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66676" y="3544972"/>
                <a:ext cx="108012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676" y="3544972"/>
                <a:ext cx="1080120" cy="3755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220072" y="3459702"/>
            <a:ext cx="969485" cy="5562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2452" y="4293096"/>
            <a:ext cx="218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Then by Chain Rule: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33008" y="4691360"/>
                <a:ext cx="4627124" cy="1027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         ×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08" y="4691360"/>
                <a:ext cx="4627124" cy="102733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3491880" y="5229200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9596" y="5235107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29276" y="4777624"/>
            <a:ext cx="1656184" cy="8548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for </a:t>
            </a:r>
            <a:r>
              <a:rPr lang="en-GB" dirty="0" err="1"/>
              <a:t>Fromanimation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96719" y="4691360"/>
                <a:ext cx="621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719" y="4691360"/>
                <a:ext cx="621374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85434" y="5250103"/>
                <a:ext cx="621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434" y="5250103"/>
                <a:ext cx="621374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48574" y="477762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copy top and bottom into the diagonals…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92961" y="5833889"/>
            <a:ext cx="335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…Then fill in the gaps with whatever variable you didn’t use.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79596" y="4654514"/>
                <a:ext cx="4964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𝑑𝑟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596" y="4654514"/>
                <a:ext cx="496460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46570" y="5257726"/>
                <a:ext cx="4964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𝑑𝑟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570" y="5257726"/>
                <a:ext cx="496460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54689" y="5686892"/>
                <a:ext cx="208063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689" y="5686892"/>
                <a:ext cx="2080636" cy="120032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391090" y="5748931"/>
            <a:ext cx="1438186" cy="1044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91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05556E-6 -2.22222E-6 L 0.11597 0.0039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24132 -0.003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6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/>
      <p:bldP spid="19" grpId="0"/>
      <p:bldP spid="23" grpId="0" animBg="1"/>
      <p:bldP spid="24" grpId="0"/>
      <p:bldP spid="24" grpId="1"/>
      <p:bldP spid="25" grpId="0"/>
      <p:bldP spid="25" grpId="1"/>
      <p:bldP spid="26" grpId="0"/>
      <p:bldP spid="27" grpId="0"/>
      <p:bldP spid="30" grpId="0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5049CD-D272-4A87-AED0-49BC279C487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755086E-CD6B-4756-96FF-5EDA9177F7F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Why does this result only hold in radians?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B44F398-6289-49C6-8177-E2F528F1A06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39D649-DAE0-480D-8DD0-71AD706E65E6}"/>
                  </a:ext>
                </a:extLst>
              </p:cNvPr>
              <p:cNvSpPr txBox="1"/>
              <p:nvPr/>
            </p:nvSpPr>
            <p:spPr>
              <a:xfrm>
                <a:off x="539552" y="908720"/>
                <a:ext cx="7488832" cy="1436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Explanation 1:</a:t>
                </a:r>
              </a:p>
              <a:p>
                <a:r>
                  <a:rPr lang="en-GB" dirty="0"/>
                  <a:t>The approximations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≈1−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(as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dirty="0"/>
                  <a:t>) only holds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in radians (we saw why in the chapter on radians). The proof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made use of these approximations.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39D649-DAE0-480D-8DD0-71AD706E6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08720"/>
                <a:ext cx="7488832" cy="1436419"/>
              </a:xfrm>
              <a:prstGeom prst="rect">
                <a:avLst/>
              </a:prstGeom>
              <a:blipFill>
                <a:blip r:embed="rId2"/>
                <a:stretch>
                  <a:fillRect l="-733" t="-2119"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85BC9D-BE4D-4391-AFB6-533AD25E2FEB}"/>
                  </a:ext>
                </a:extLst>
              </p:cNvPr>
              <p:cNvSpPr txBox="1"/>
              <p:nvPr/>
            </p:nvSpPr>
            <p:spPr>
              <a:xfrm>
                <a:off x="539552" y="2532775"/>
                <a:ext cx="83529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Explanation 2:</a:t>
                </a:r>
              </a:p>
              <a:p>
                <a:r>
                  <a:rPr lang="en-GB" dirty="0"/>
                  <a:t>We can see by observation if we look at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in radians and in degrees.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85BC9D-BE4D-4391-AFB6-533AD25E2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532775"/>
                <a:ext cx="8352928" cy="646331"/>
              </a:xfrm>
              <a:prstGeom prst="rect">
                <a:avLst/>
              </a:prstGeom>
              <a:blipFill>
                <a:blip r:embed="rId3"/>
                <a:stretch>
                  <a:fillRect l="-657" t="-4673" b="-13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B076C50-F492-4E55-BDC8-CFD2C6FEF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717032"/>
            <a:ext cx="3312368" cy="2434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3AC7C8-BBE8-41B2-B15D-DA52C2F0919C}"/>
                  </a:ext>
                </a:extLst>
              </p:cNvPr>
              <p:cNvSpPr txBox="1"/>
              <p:nvPr/>
            </p:nvSpPr>
            <p:spPr>
              <a:xfrm>
                <a:off x="2690267" y="3565773"/>
                <a:ext cx="115212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 algn="ctr"/>
                <a:r>
                  <a:rPr lang="en-GB" sz="1200" dirty="0"/>
                  <a:t>using radians</a:t>
                </a:r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3AC7C8-BBE8-41B2-B15D-DA52C2F09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267" y="3565773"/>
                <a:ext cx="1152128" cy="553998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247A2A-D37A-4624-9FE5-93C0DF5F3286}"/>
              </a:ext>
            </a:extLst>
          </p:cNvPr>
          <p:cNvCxnSpPr/>
          <p:nvPr/>
        </p:nvCxnSpPr>
        <p:spPr>
          <a:xfrm flipV="1">
            <a:off x="1562100" y="4195762"/>
            <a:ext cx="1181100" cy="1514475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29A0D1-0D20-4138-9C42-0A1B0C1B9B01}"/>
                  </a:ext>
                </a:extLst>
              </p:cNvPr>
              <p:cNvSpPr txBox="1"/>
              <p:nvPr/>
            </p:nvSpPr>
            <p:spPr>
              <a:xfrm>
                <a:off x="2356176" y="5453436"/>
                <a:ext cx="2006273" cy="10489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/>
                  <a:t> then the gradient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/>
                  <a:t>. This looks right from the graph.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29A0D1-0D20-4138-9C42-0A1B0C1B9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176" y="5453436"/>
                <a:ext cx="2006273" cy="1048942"/>
              </a:xfrm>
              <a:prstGeom prst="rect">
                <a:avLst/>
              </a:prstGeom>
              <a:blipFill>
                <a:blip r:embed="rId6"/>
                <a:stretch>
                  <a:fillRect l="-912" r="-2736" b="-5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D41CBC8-F9A9-4566-8399-6C3A2A1AE2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7712" y="3527197"/>
            <a:ext cx="3686175" cy="2619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25CFD8-0BBB-4769-8D3D-08CEB40D493D}"/>
                  </a:ext>
                </a:extLst>
              </p:cNvPr>
              <p:cNvSpPr txBox="1"/>
              <p:nvPr/>
            </p:nvSpPr>
            <p:spPr>
              <a:xfrm>
                <a:off x="7236296" y="3762273"/>
                <a:ext cx="115212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 algn="ctr"/>
                <a:r>
                  <a:rPr lang="en-GB" sz="1200" dirty="0"/>
                  <a:t>using degrees</a:t>
                </a:r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25CFD8-0BBB-4769-8D3D-08CEB40D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762273"/>
                <a:ext cx="1152128" cy="553998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98F493-ACC2-4C1C-87E0-05CC3DF71F53}"/>
                  </a:ext>
                </a:extLst>
              </p:cNvPr>
              <p:cNvSpPr txBox="1"/>
              <p:nvPr/>
            </p:nvSpPr>
            <p:spPr>
              <a:xfrm>
                <a:off x="6407675" y="5180306"/>
                <a:ext cx="2412797" cy="11695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However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is in degrees, and again using the same scale for both axes, we can clearly see the gradient is much lower than 1.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98F493-ACC2-4C1C-87E0-05CC3DF71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675" y="5180306"/>
                <a:ext cx="2412797" cy="1169551"/>
              </a:xfrm>
              <a:prstGeom prst="rect">
                <a:avLst/>
              </a:prstGeom>
              <a:blipFill>
                <a:blip r:embed="rId9"/>
                <a:stretch>
                  <a:fillRect l="-758" t="-1042" r="-2273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9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 animBg="1"/>
      <p:bldP spid="13" grpId="0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1D3FFA-B800-43F9-826D-D067414A43A2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2DCAD7A-D9D5-4AC4-AFE6-42478695351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24BDD3D-63C0-4D25-83F7-32547AA66F8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5B5348D-D229-4DA7-B2BA-49E9CB2ED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5544616" cy="27403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462A0-643E-434E-9C58-52CA4491B400}"/>
              </a:ext>
            </a:extLst>
          </p:cNvPr>
          <p:cNvSpPr txBox="1"/>
          <p:nvPr/>
        </p:nvSpPr>
        <p:spPr>
          <a:xfrm>
            <a:off x="323528" y="779240"/>
            <a:ext cx="259228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2008 Q3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320FA6-3AEB-4613-823B-6F42EB8C3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" y="4026958"/>
            <a:ext cx="4333875" cy="22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DCE95-6492-47B0-A847-AFFCB6080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519" y="4111542"/>
            <a:ext cx="4550538" cy="17657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D635E-9519-4130-B020-3429668CE9C4}"/>
              </a:ext>
            </a:extLst>
          </p:cNvPr>
          <p:cNvSpPr/>
          <p:nvPr/>
        </p:nvSpPr>
        <p:spPr>
          <a:xfrm>
            <a:off x="347033" y="4049311"/>
            <a:ext cx="3997475" cy="22600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1FF528-EB95-4764-986E-1F8199F4E56F}"/>
              </a:ext>
            </a:extLst>
          </p:cNvPr>
          <p:cNvSpPr/>
          <p:nvPr/>
        </p:nvSpPr>
        <p:spPr>
          <a:xfrm>
            <a:off x="4860032" y="4037599"/>
            <a:ext cx="4205025" cy="22600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EBADC-D9E4-43C7-AB5C-7118DAB6AA43}"/>
              </a:ext>
            </a:extLst>
          </p:cNvPr>
          <p:cNvSpPr txBox="1"/>
          <p:nvPr/>
        </p:nvSpPr>
        <p:spPr>
          <a:xfrm>
            <a:off x="6740252" y="2771546"/>
            <a:ext cx="2165573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It’s common to have a second part of the question where you have to connect further rates.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9962C9-0211-4EA7-B944-E3D79CAA8B03}"/>
              </a:ext>
            </a:extLst>
          </p:cNvPr>
          <p:cNvCxnSpPr>
            <a:stCxn id="14" idx="1"/>
          </p:cNvCxnSpPr>
          <p:nvPr/>
        </p:nvCxnSpPr>
        <p:spPr>
          <a:xfrm flipH="1">
            <a:off x="6067425" y="3094712"/>
            <a:ext cx="672827" cy="400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2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58929"/>
            <a:ext cx="6143625" cy="5362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779240"/>
            <a:ext cx="165618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June 2012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23728" y="4135673"/>
                <a:ext cx="1584176" cy="806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𝒅𝑽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135673"/>
                <a:ext cx="1584176" cy="8060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16708" y="5373216"/>
                <a:ext cx="2947379" cy="71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𝒅𝑽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𝒅𝑽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𝟎𝟒𝟖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𝟎𝟎𝟎𝟐𝟓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08" y="5373216"/>
                <a:ext cx="2947379" cy="7170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83087" y="5516735"/>
                <a:ext cx="2724106" cy="1341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𝒅𝑨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𝒅𝑨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𝒅𝑨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𝟎𝟎𝟎𝟐𝟓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𝟎𝟐𝟒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087" y="5516735"/>
                <a:ext cx="2724106" cy="13412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442533" y="4154086"/>
            <a:ext cx="1265371" cy="797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5776" y="5332745"/>
            <a:ext cx="2824245" cy="797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95697" y="5470881"/>
            <a:ext cx="2648085" cy="13871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868144" y="6237312"/>
            <a:ext cx="504056" cy="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03840" y="3894083"/>
                <a:ext cx="2116857" cy="107792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 err="1"/>
                  <a:t>Fro</a:t>
                </a:r>
                <a:r>
                  <a:rPr lang="en-GB" sz="1600" b="1" dirty="0"/>
                  <a:t> Tip</a:t>
                </a:r>
                <a:r>
                  <a:rPr lang="en-GB" sz="1600" dirty="0"/>
                  <a:t>: Don’t forget that if you know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840" y="3894083"/>
                <a:ext cx="2116857" cy="1077924"/>
              </a:xfrm>
              <a:prstGeom prst="rect">
                <a:avLst/>
              </a:prstGeom>
              <a:blipFill>
                <a:blip r:embed="rId6"/>
                <a:stretch>
                  <a:fillRect l="-855" t="-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3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9J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263-264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B50A16-DBDA-4ABC-8DB0-FC20F0EFD7B0}"/>
              </a:ext>
            </a:extLst>
          </p:cNvPr>
          <p:cNvSpPr txBox="1"/>
          <p:nvPr/>
        </p:nvSpPr>
        <p:spPr>
          <a:xfrm>
            <a:off x="446278" y="1903779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Note</a:t>
            </a:r>
            <a:r>
              <a:rPr lang="en-GB" dirty="0"/>
              <a:t>: I have skipped out the content on ‘setting up differential equations’ as I think it’s better to do this in the Integration chapter. You therefore won’t be able to yet do </a:t>
            </a:r>
            <a:r>
              <a:rPr lang="en-GB"/>
              <a:t>Q5</a:t>
            </a:r>
            <a:r>
              <a:rPr lang="en-GB" smtClean="0"/>
              <a:t>, Q6, </a:t>
            </a:r>
            <a:r>
              <a:rPr lang="en-GB" dirty="0"/>
              <a:t>Q8, Q9, Q12, Q14.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882FC-88F2-4989-9231-C631BE1F8FCA}"/>
              </a:ext>
            </a:extLst>
          </p:cNvPr>
          <p:cNvSpPr txBox="1"/>
          <p:nvPr/>
        </p:nvSpPr>
        <p:spPr>
          <a:xfrm>
            <a:off x="395478" y="2996433"/>
            <a:ext cx="21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5415FC-9658-4268-867D-C605C1F5B3D1}"/>
                  </a:ext>
                </a:extLst>
              </p:cNvPr>
              <p:cNvSpPr txBox="1"/>
              <p:nvPr/>
            </p:nvSpPr>
            <p:spPr>
              <a:xfrm>
                <a:off x="446278" y="3365765"/>
                <a:ext cx="7870138" cy="2854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[STEP I 2009 Q5] A right circular cone has base radius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, height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 and slant height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. Its volume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, and the area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of its curved surface, are given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𝑟𝑙</m:t>
                      </m:r>
                    </m:oMath>
                  </m:oMathPara>
                </a14:m>
                <a:endParaRPr lang="en-GB" dirty="0"/>
              </a:p>
              <a:p>
                <a:pPr marL="400050" indent="-400050">
                  <a:buAutoNum type="romanLcParenBoth"/>
                </a:pPr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is fixed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is chosen so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 is at its stationary value,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dirty="0"/>
                  <a:t> and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400050" indent="-400050">
                  <a:buAutoNum type="romanLcParenBoth"/>
                </a:pPr>
                <a:r>
                  <a:rPr lang="en-GB" dirty="0"/>
                  <a:t>Given, instead,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 is fixed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is chosen so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is at its stationary value,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400050" indent="-400050">
                  <a:buAutoNum type="romanLcParenBoth"/>
                </a:pPr>
                <a:endParaRPr lang="en-GB" b="1" dirty="0"/>
              </a:p>
              <a:p>
                <a:r>
                  <a:rPr lang="en-GB" b="1" dirty="0"/>
                  <a:t>Solution to (ii):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5415FC-9658-4268-867D-C605C1F5B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78" y="3365765"/>
                <a:ext cx="7870138" cy="2854820"/>
              </a:xfrm>
              <a:prstGeom prst="rect">
                <a:avLst/>
              </a:prstGeom>
              <a:blipFill>
                <a:blip r:embed="rId2"/>
                <a:stretch>
                  <a:fillRect l="-620" t="-1068" b="-3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E3EE17C-4261-434B-8C41-F06F0736DBE6}"/>
              </a:ext>
            </a:extLst>
          </p:cNvPr>
          <p:cNvSpPr/>
          <p:nvPr/>
        </p:nvSpPr>
        <p:spPr>
          <a:xfrm>
            <a:off x="2025297" y="5712181"/>
            <a:ext cx="2038703" cy="7140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20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79D884-080B-4633-BBAB-93CE63B9045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CBB9B9C-999A-4438-AE18-FFB77A9F1C5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trigonometric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46D7A9C-27AB-4D62-94C1-77AAF29D5BA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6C3B0C-DF36-48C5-B0F5-52AE60B9A4A4}"/>
                  </a:ext>
                </a:extLst>
              </p:cNvPr>
              <p:cNvSpPr txBox="1"/>
              <p:nvPr/>
            </p:nvSpPr>
            <p:spPr>
              <a:xfrm>
                <a:off x="1790700" y="1052736"/>
                <a:ext cx="4513684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6C3B0C-DF36-48C5-B0F5-52AE60B9A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1052736"/>
                <a:ext cx="4513684" cy="11441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BA936733-7489-4A9C-8236-771ACCD2AEB1}"/>
              </a:ext>
            </a:extLst>
          </p:cNvPr>
          <p:cNvSpPr/>
          <p:nvPr/>
        </p:nvSpPr>
        <p:spPr>
          <a:xfrm>
            <a:off x="4571428" y="1137126"/>
            <a:ext cx="1637481" cy="9459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C58DAE-E62D-4D5D-8F4C-20B2228BB7D4}"/>
              </a:ext>
            </a:extLst>
          </p:cNvPr>
          <p:cNvSpPr txBox="1"/>
          <p:nvPr/>
        </p:nvSpPr>
        <p:spPr>
          <a:xfrm>
            <a:off x="2771800" y="2780928"/>
            <a:ext cx="3312368" cy="31393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Memory Tip: </a:t>
            </a:r>
            <a:r>
              <a:rPr lang="en-GB" dirty="0"/>
              <a:t>The way I picture this in my head is this: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where moving ‘down’ is differentiating and moving up is integrating. If it’s the ‘wrong’ function (differentiating cos or integrating sin) the sign changes.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519A6F-7788-464B-8E9A-F5F175243176}"/>
                  </a:ext>
                </a:extLst>
              </p:cNvPr>
              <p:cNvSpPr txBox="1"/>
              <p:nvPr/>
            </p:nvSpPr>
            <p:spPr>
              <a:xfrm>
                <a:off x="3707904" y="3427259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519A6F-7788-464B-8E9A-F5F175243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427259"/>
                <a:ext cx="13681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43BF46-6879-456A-84EC-F483A6CD5360}"/>
                  </a:ext>
                </a:extLst>
              </p:cNvPr>
              <p:cNvSpPr txBox="1"/>
              <p:nvPr/>
            </p:nvSpPr>
            <p:spPr>
              <a:xfrm>
                <a:off x="3707904" y="391696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43BF46-6879-456A-84EC-F483A6CD5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916962"/>
                <a:ext cx="13681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E39D4E6-763E-4B1D-989B-F76217EA951A}"/>
              </a:ext>
            </a:extLst>
          </p:cNvPr>
          <p:cNvCxnSpPr/>
          <p:nvPr/>
        </p:nvCxnSpPr>
        <p:spPr>
          <a:xfrm>
            <a:off x="4380963" y="3719473"/>
            <a:ext cx="0" cy="3050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8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208241-4F80-4E7D-A148-9B0BEB3CED9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923AAA75-D3AC-4D41-AFFA-33EA7922F06B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Differentiating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func>
                    </m:oMath>
                  </a14:m>
                  <a:r>
                    <a:rPr lang="en-GB" sz="3200" dirty="0"/>
                    <a:t> and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func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923AAA75-D3AC-4D41-AFFA-33EA7922F0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ADEA7-217B-4E8F-839D-CB531D9A205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933BB2-88A2-497E-810A-17D4B18FA7C7}"/>
                  </a:ext>
                </a:extLst>
              </p:cNvPr>
              <p:cNvSpPr txBox="1"/>
              <p:nvPr/>
            </p:nvSpPr>
            <p:spPr>
              <a:xfrm>
                <a:off x="1979712" y="818820"/>
                <a:ext cx="4608512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func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𝒌</m:t>
                      </m:r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𝒌𝒙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933BB2-88A2-497E-810A-17D4B18FA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818820"/>
                <a:ext cx="4608512" cy="1144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0157075-68DE-40D5-9F71-3EB2A3B00BB6}"/>
              </a:ext>
            </a:extLst>
          </p:cNvPr>
          <p:cNvSpPr/>
          <p:nvPr/>
        </p:nvSpPr>
        <p:spPr>
          <a:xfrm>
            <a:off x="4768304" y="815451"/>
            <a:ext cx="2139234" cy="1046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889EC-6F4B-40E1-A550-D812D3D4F5BD}"/>
                  </a:ext>
                </a:extLst>
              </p:cNvPr>
              <p:cNvSpPr txBox="1"/>
              <p:nvPr/>
            </p:nvSpPr>
            <p:spPr>
              <a:xfrm>
                <a:off x="1722962" y="1929823"/>
                <a:ext cx="5184576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func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𝒌</m:t>
                      </m:r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𝒌𝒙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889EC-6F4B-40E1-A550-D812D3D4F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962" y="1929823"/>
                <a:ext cx="5184576" cy="11441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96CA397-7A58-4037-9B91-24C11376905B}"/>
              </a:ext>
            </a:extLst>
          </p:cNvPr>
          <p:cNvSpPr/>
          <p:nvPr/>
        </p:nvSpPr>
        <p:spPr>
          <a:xfrm>
            <a:off x="4764477" y="1967565"/>
            <a:ext cx="2143061" cy="1046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21A67-9CAE-46B7-BB8B-1560FE8DB6AD}"/>
              </a:ext>
            </a:extLst>
          </p:cNvPr>
          <p:cNvSpPr txBox="1"/>
          <p:nvPr/>
        </p:nvSpPr>
        <p:spPr>
          <a:xfrm>
            <a:off x="1882619" y="3339660"/>
            <a:ext cx="518457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Note</a:t>
            </a:r>
            <a:r>
              <a:rPr lang="en-GB" dirty="0"/>
              <a:t>: This is not a rule in itself but a specific case of the ‘</a:t>
            </a:r>
            <a:r>
              <a:rPr lang="en-GB" i="1" dirty="0"/>
              <a:t>chain rule</a:t>
            </a:r>
            <a:r>
              <a:rPr lang="en-GB" dirty="0"/>
              <a:t>’ which we’ll see later this chapter.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FE08AB-A13A-43FD-9754-DA1459ACD071}"/>
              </a:ext>
            </a:extLst>
          </p:cNvPr>
          <p:cNvSpPr txBox="1"/>
          <p:nvPr/>
        </p:nvSpPr>
        <p:spPr>
          <a:xfrm>
            <a:off x="392595" y="4214653"/>
            <a:ext cx="215922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Quickfire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73C29B-EA5F-411B-9F3F-56AE8F0C4F4C}"/>
                  </a:ext>
                </a:extLst>
              </p:cNvPr>
              <p:cNvSpPr txBox="1"/>
              <p:nvPr/>
            </p:nvSpPr>
            <p:spPr>
              <a:xfrm>
                <a:off x="445765" y="4765254"/>
                <a:ext cx="3222468" cy="1670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𝟏𝟓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73C29B-EA5F-411B-9F3F-56AE8F0C4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65" y="4765254"/>
                <a:ext cx="3222468" cy="16700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C07B58-5706-4B71-83F4-4A18E48CDA20}"/>
                  </a:ext>
                </a:extLst>
              </p:cNvPr>
              <p:cNvSpPr txBox="1"/>
              <p:nvPr/>
            </p:nvSpPr>
            <p:spPr>
              <a:xfrm>
                <a:off x="4224773" y="4765254"/>
                <a:ext cx="3222468" cy="1862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C07B58-5706-4B71-83F4-4A18E48CD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773" y="4765254"/>
                <a:ext cx="3222468" cy="18629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D00AA7B-F848-4BA5-96BF-A3D282A66F8C}"/>
              </a:ext>
            </a:extLst>
          </p:cNvPr>
          <p:cNvSpPr/>
          <p:nvPr/>
        </p:nvSpPr>
        <p:spPr>
          <a:xfrm>
            <a:off x="2144734" y="4839798"/>
            <a:ext cx="1310847" cy="4658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D9DC0B-6E00-4197-BB3B-DC09B415631C}"/>
              </a:ext>
            </a:extLst>
          </p:cNvPr>
          <p:cNvSpPr/>
          <p:nvPr/>
        </p:nvSpPr>
        <p:spPr>
          <a:xfrm>
            <a:off x="2195736" y="5345580"/>
            <a:ext cx="1310847" cy="4658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82BC29-A02B-4926-A308-AA6D436F592C}"/>
              </a:ext>
            </a:extLst>
          </p:cNvPr>
          <p:cNvSpPr/>
          <p:nvPr/>
        </p:nvSpPr>
        <p:spPr>
          <a:xfrm>
            <a:off x="2357386" y="5879671"/>
            <a:ext cx="1310847" cy="4658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A0AFBA-AC60-4FA3-B95D-C0BF12E25CCE}"/>
              </a:ext>
            </a:extLst>
          </p:cNvPr>
          <p:cNvSpPr/>
          <p:nvPr/>
        </p:nvSpPr>
        <p:spPr>
          <a:xfrm>
            <a:off x="6058768" y="4828946"/>
            <a:ext cx="1310847" cy="4658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6787C-10F9-4705-86CB-E72AE91C62E8}"/>
              </a:ext>
            </a:extLst>
          </p:cNvPr>
          <p:cNvSpPr/>
          <p:nvPr/>
        </p:nvSpPr>
        <p:spPr>
          <a:xfrm>
            <a:off x="6136394" y="5345580"/>
            <a:ext cx="1310847" cy="544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328A22-5F46-46E3-B37D-C64A5FD2E8E5}"/>
              </a:ext>
            </a:extLst>
          </p:cNvPr>
          <p:cNvSpPr/>
          <p:nvPr/>
        </p:nvSpPr>
        <p:spPr>
          <a:xfrm>
            <a:off x="6313636" y="5966637"/>
            <a:ext cx="1310847" cy="5992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846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4177DB-A145-4AE4-8214-38B2C7F8551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336720D-BC69-4600-B7F7-B698FD3B01D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81371C5-50BF-4F60-A394-5FF18835962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197E71-C0A9-4B35-AAF5-D45BEE929F5C}"/>
                  </a:ext>
                </a:extLst>
              </p:cNvPr>
              <p:cNvSpPr txBox="1"/>
              <p:nvPr/>
            </p:nvSpPr>
            <p:spPr>
              <a:xfrm>
                <a:off x="633894" y="1001552"/>
                <a:ext cx="7686589" cy="7604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curve has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. Find the stationary points on the curve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197E71-C0A9-4B35-AAF5-D45BEE929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4" y="1001552"/>
                <a:ext cx="7686589" cy="760465"/>
              </a:xfrm>
              <a:prstGeom prst="rect">
                <a:avLst/>
              </a:prstGeom>
              <a:blipFill>
                <a:blip r:embed="rId2"/>
                <a:stretch>
                  <a:fillRect b="-201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A5F75A-7A16-4205-9739-2B460E81F8F2}"/>
                  </a:ext>
                </a:extLst>
              </p:cNvPr>
              <p:cNvSpPr txBox="1"/>
              <p:nvPr/>
            </p:nvSpPr>
            <p:spPr>
              <a:xfrm>
                <a:off x="1328815" y="2234456"/>
                <a:ext cx="6296745" cy="287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𝟐𝟓𝟐𝟕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𝟑𝟗𝟒𝟑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𝟎𝟑𝟎𝟓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𝟔𝟗𝟕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𝟎𝟏𝟓</m:t>
                      </m:r>
                    </m:oMath>
                  </m:oMathPara>
                </a14:m>
                <a:r>
                  <a:rPr lang="en-GB" b="1" dirty="0"/>
                  <a:t/>
                </a:r>
                <a:br>
                  <a:rPr lang="en-GB" b="1" dirty="0"/>
                </a:br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𝟔𝟗𝟕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𝟔𝟗𝟕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𝟔𝟗𝟕</m:t>
                            </m:r>
                          </m:e>
                        </m:d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𝟖𝟐</m:t>
                    </m:r>
                  </m:oMath>
                </a14:m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𝟎𝟏𝟓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𝟓𝟑𝟗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A5F75A-7A16-4205-9739-2B460E81F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815" y="2234456"/>
                <a:ext cx="6296745" cy="2877583"/>
              </a:xfrm>
              <a:prstGeom prst="rect">
                <a:avLst/>
              </a:prstGeom>
              <a:blipFill>
                <a:blip r:embed="rId3"/>
                <a:stretch>
                  <a:fillRect l="-871" b="-2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1679892-AD93-4CE2-934E-4902DDE1BACB}"/>
              </a:ext>
            </a:extLst>
          </p:cNvPr>
          <p:cNvSpPr/>
          <p:nvPr/>
        </p:nvSpPr>
        <p:spPr>
          <a:xfrm>
            <a:off x="633894" y="1768607"/>
            <a:ext cx="7686589" cy="35621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228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DFCAA0-F8E4-464B-9377-A5412C0D018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097F194-BB4B-4A8B-A6FC-ADAF126F770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0463019-3C03-428D-968A-0D442453ECD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56207F-05D7-445A-934C-4FD37D7F6A58}"/>
                  </a:ext>
                </a:extLst>
              </p:cNvPr>
              <p:cNvSpPr txBox="1"/>
              <p:nvPr/>
            </p:nvSpPr>
            <p:spPr>
              <a:xfrm>
                <a:off x="633894" y="1001552"/>
                <a:ext cx="7686589" cy="76245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curve has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Find the stationary points on the curve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56207F-05D7-445A-934C-4FD37D7F6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4" y="1001552"/>
                <a:ext cx="7686589" cy="7624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49AF3C-C692-4F3A-9C03-8BA3CEC1F5D7}"/>
                  </a:ext>
                </a:extLst>
              </p:cNvPr>
              <p:cNvSpPr txBox="1"/>
              <p:nvPr/>
            </p:nvSpPr>
            <p:spPr>
              <a:xfrm>
                <a:off x="1328815" y="2234456"/>
                <a:ext cx="6296745" cy="2523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𝟑𝟎𝟎𝟓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𝟗𝟖𝟐𝟕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𝟕𝟔𝟔𝟖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𝟑𝟐𝟕𝟔</m:t>
                      </m:r>
                    </m:oMath>
                  </m:oMathPara>
                </a14:m>
                <a:r>
                  <a:rPr lang="en-GB" b="1" dirty="0"/>
                  <a:t/>
                </a:r>
                <a:br>
                  <a:rPr lang="en-GB" b="1" dirty="0"/>
                </a:br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𝟕𝟔𝟔𝟖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𝟐𝟕𝟗</m:t>
                    </m:r>
                  </m:oMath>
                </a14:m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𝟑𝟐𝟕𝟔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𝟗𝟏𝟎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49AF3C-C692-4F3A-9C03-8BA3CEC1F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815" y="2234456"/>
                <a:ext cx="6296745" cy="2523832"/>
              </a:xfrm>
              <a:prstGeom prst="rect">
                <a:avLst/>
              </a:prstGeom>
              <a:blipFill>
                <a:blip r:embed="rId3"/>
                <a:stretch>
                  <a:fillRect l="-871" b="-2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EFEC067-EF0F-4809-BE49-EB55328727DC}"/>
              </a:ext>
            </a:extLst>
          </p:cNvPr>
          <p:cNvSpPr/>
          <p:nvPr/>
        </p:nvSpPr>
        <p:spPr>
          <a:xfrm>
            <a:off x="608133" y="1764005"/>
            <a:ext cx="7712350" cy="35621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464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56110</TotalTime>
  <Words>3129</Words>
  <Application>Microsoft Office PowerPoint</Application>
  <PresentationFormat>On-screen Show (4:3)</PresentationFormat>
  <Paragraphs>671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Cambria Math</vt:lpstr>
      <vt:lpstr>Wingdings</vt:lpstr>
      <vt:lpstr>Office Theme</vt:lpstr>
      <vt:lpstr>P2 Chapter 9 :: 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 FROST (JAF)</cp:lastModifiedBy>
  <cp:revision>1193</cp:revision>
  <dcterms:created xsi:type="dcterms:W3CDTF">2013-02-28T07:36:55Z</dcterms:created>
  <dcterms:modified xsi:type="dcterms:W3CDTF">2019-12-13T10:12:46Z</dcterms:modified>
</cp:coreProperties>
</file>