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81" r:id="rId2"/>
    <p:sldId id="666" r:id="rId3"/>
    <p:sldId id="483" r:id="rId4"/>
    <p:sldId id="642" r:id="rId5"/>
    <p:sldId id="645" r:id="rId6"/>
    <p:sldId id="643" r:id="rId7"/>
    <p:sldId id="644" r:id="rId8"/>
    <p:sldId id="646" r:id="rId9"/>
    <p:sldId id="647" r:id="rId10"/>
    <p:sldId id="648" r:id="rId11"/>
    <p:sldId id="530" r:id="rId12"/>
    <p:sldId id="649" r:id="rId13"/>
    <p:sldId id="650" r:id="rId14"/>
    <p:sldId id="651" r:id="rId15"/>
    <p:sldId id="652" r:id="rId16"/>
    <p:sldId id="653" r:id="rId17"/>
    <p:sldId id="655" r:id="rId18"/>
    <p:sldId id="656" r:id="rId19"/>
    <p:sldId id="657" r:id="rId20"/>
    <p:sldId id="659" r:id="rId21"/>
    <p:sldId id="658" r:id="rId22"/>
    <p:sldId id="660" r:id="rId23"/>
    <p:sldId id="661" r:id="rId24"/>
    <p:sldId id="662" r:id="rId25"/>
    <p:sldId id="654" r:id="rId26"/>
    <p:sldId id="663" r:id="rId27"/>
    <p:sldId id="664" r:id="rId28"/>
    <p:sldId id="6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6" autoAdjust="0"/>
    <p:restoredTop sz="88534" autoAdjust="0"/>
  </p:normalViewPr>
  <p:slideViewPr>
    <p:cSldViewPr>
      <p:cViewPr>
        <p:scale>
          <a:sx n="100" d="100"/>
          <a:sy n="100" d="100"/>
        </p:scale>
        <p:origin x="1836" y="42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06/09/2018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4366358-4818-49C9-97D3-545E1716034E}" type="slidenum">
              <a:rPr lang="en-GB" smtClean="0"/>
              <a:pPr/>
              <a:t>6</a:t>
            </a:fld>
            <a:endParaRPr lang="en-GB"/>
          </a:p>
        </p:txBody>
      </p:sp>
    </p:spTree>
    <p:extLst>
      <p:ext uri="{BB962C8B-B14F-4D97-AF65-F5344CB8AC3E}">
        <p14:creationId xmlns:p14="http://schemas.microsoft.com/office/powerpoint/2010/main" val="405386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06/09/2018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93.png"/><Relationship Id="rId18" Type="http://schemas.openxmlformats.org/officeDocument/2006/relationships/image" Target="../media/image97.png"/><Relationship Id="rId3" Type="http://schemas.openxmlformats.org/officeDocument/2006/relationships/image" Target="../media/image86.png"/><Relationship Id="rId7" Type="http://schemas.openxmlformats.org/officeDocument/2006/relationships/image" Target="../media/image88.png"/><Relationship Id="rId12" Type="http://schemas.openxmlformats.org/officeDocument/2006/relationships/image" Target="../media/image92.png"/><Relationship Id="rId17" Type="http://schemas.openxmlformats.org/officeDocument/2006/relationships/image" Target="../media/image96.png"/><Relationship Id="rId2" Type="http://schemas.openxmlformats.org/officeDocument/2006/relationships/image" Target="../media/image85.png"/><Relationship Id="rId16" Type="http://schemas.openxmlformats.org/officeDocument/2006/relationships/image" Target="../media/image95.png"/><Relationship Id="rId20"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91.png"/><Relationship Id="rId5" Type="http://schemas.openxmlformats.org/officeDocument/2006/relationships/image" Target="../media/image79.png"/><Relationship Id="rId15" Type="http://schemas.openxmlformats.org/officeDocument/2006/relationships/image" Target="../media/image94.png"/><Relationship Id="rId10" Type="http://schemas.openxmlformats.org/officeDocument/2006/relationships/image" Target="../media/image90.png"/><Relationship Id="rId19" Type="http://schemas.openxmlformats.org/officeDocument/2006/relationships/image" Target="../media/image98.png"/><Relationship Id="rId4" Type="http://schemas.openxmlformats.org/officeDocument/2006/relationships/image" Target="../media/image87.png"/><Relationship Id="rId9" Type="http://schemas.openxmlformats.org/officeDocument/2006/relationships/image" Target="../media/image89.png"/><Relationship Id="rId14"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0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1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19.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82.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2.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121.png"/><Relationship Id="rId5" Type="http://schemas.openxmlformats.org/officeDocument/2006/relationships/image" Target="../media/image116.png"/><Relationship Id="rId15" Type="http://schemas.openxmlformats.org/officeDocument/2006/relationships/image" Target="../media/image124.png"/><Relationship Id="rId10" Type="http://schemas.openxmlformats.org/officeDocument/2006/relationships/image" Target="../media/image79.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3.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18" Type="http://schemas.openxmlformats.org/officeDocument/2006/relationships/image" Target="../media/image140.png"/><Relationship Id="rId3" Type="http://schemas.openxmlformats.org/officeDocument/2006/relationships/image" Target="../media/image126.pn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png"/><Relationship Id="rId2" Type="http://schemas.openxmlformats.org/officeDocument/2006/relationships/image" Target="../media/image125.png"/><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79.png"/><Relationship Id="rId15" Type="http://schemas.openxmlformats.org/officeDocument/2006/relationships/image" Target="../media/image137.png"/><Relationship Id="rId10" Type="http://schemas.openxmlformats.org/officeDocument/2006/relationships/image" Target="../media/image132.png"/><Relationship Id="rId19" Type="http://schemas.openxmlformats.org/officeDocument/2006/relationships/image" Target="../media/image141.png"/><Relationship Id="rId4" Type="http://schemas.openxmlformats.org/officeDocument/2006/relationships/image" Target="../media/image127.png"/><Relationship Id="rId9" Type="http://schemas.openxmlformats.org/officeDocument/2006/relationships/image" Target="../media/image131.png"/><Relationship Id="rId14" Type="http://schemas.openxmlformats.org/officeDocument/2006/relationships/image" Target="../media/image136.png"/></Relationships>
</file>

<file path=ppt/slides/_rels/slide2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xml"/><Relationship Id="rId5" Type="http://schemas.openxmlformats.org/officeDocument/2006/relationships/image" Target="../media/image146.png"/><Relationship Id="rId4" Type="http://schemas.openxmlformats.org/officeDocument/2006/relationships/image" Target="../media/image145.png"/></Relationships>
</file>

<file path=ppt/slides/_rels/slide22.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3" Type="http://schemas.openxmlformats.org/officeDocument/2006/relationships/image" Target="../media/image148.png"/><Relationship Id="rId7" Type="http://schemas.openxmlformats.org/officeDocument/2006/relationships/image" Target="../media/image152.png"/><Relationship Id="rId12" Type="http://schemas.openxmlformats.org/officeDocument/2006/relationships/image" Target="../media/image157.png"/><Relationship Id="rId2" Type="http://schemas.openxmlformats.org/officeDocument/2006/relationships/image" Target="../media/image147.png"/><Relationship Id="rId1" Type="http://schemas.openxmlformats.org/officeDocument/2006/relationships/slideLayout" Target="../slideLayouts/slideLayout7.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5" Type="http://schemas.openxmlformats.org/officeDocument/2006/relationships/image" Target="../media/image160.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s>
</file>

<file path=ppt/slides/_rels/slide23.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2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174.png"/><Relationship Id="rId5" Type="http://schemas.openxmlformats.org/officeDocument/2006/relationships/image" Target="../media/image17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s>
</file>

<file path=ppt/slides/_rels/slide26.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90.png"/><Relationship Id="rId3" Type="http://schemas.openxmlformats.org/officeDocument/2006/relationships/image" Target="../media/image180.png"/><Relationship Id="rId7" Type="http://schemas.openxmlformats.org/officeDocument/2006/relationships/image" Target="../media/image184.png"/><Relationship Id="rId12" Type="http://schemas.openxmlformats.org/officeDocument/2006/relationships/image" Target="../media/image189.png"/><Relationship Id="rId17" Type="http://schemas.openxmlformats.org/officeDocument/2006/relationships/image" Target="../media/image194.png"/><Relationship Id="rId2" Type="http://schemas.openxmlformats.org/officeDocument/2006/relationships/image" Target="../media/image179.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3.png"/><Relationship Id="rId11" Type="http://schemas.openxmlformats.org/officeDocument/2006/relationships/image" Target="../media/image188.png"/><Relationship Id="rId5" Type="http://schemas.openxmlformats.org/officeDocument/2006/relationships/image" Target="../media/image182.png"/><Relationship Id="rId15" Type="http://schemas.openxmlformats.org/officeDocument/2006/relationships/image" Target="../media/image192.png"/><Relationship Id="rId10" Type="http://schemas.openxmlformats.org/officeDocument/2006/relationships/image" Target="../media/image187.png"/><Relationship Id="rId4" Type="http://schemas.openxmlformats.org/officeDocument/2006/relationships/image" Target="../media/image181.png"/><Relationship Id="rId9" Type="http://schemas.openxmlformats.org/officeDocument/2006/relationships/image" Target="../media/image186.png"/><Relationship Id="rId14" Type="http://schemas.openxmlformats.org/officeDocument/2006/relationships/image" Target="../media/image191.png"/></Relationships>
</file>

<file path=ppt/slides/_rels/slide27.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7.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9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0.png"/><Relationship Id="rId7" Type="http://schemas.openxmlformats.org/officeDocument/2006/relationships/image" Target="../media/image910.png"/><Relationship Id="rId12" Type="http://schemas.openxmlformats.org/officeDocument/2006/relationships/image" Target="../media/image14.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0.png"/><Relationship Id="rId11" Type="http://schemas.openxmlformats.org/officeDocument/2006/relationships/image" Target="../media/image13.png"/><Relationship Id="rId5" Type="http://schemas.openxmlformats.org/officeDocument/2006/relationships/image" Target="../media/image710.png"/><Relationship Id="rId10" Type="http://schemas.openxmlformats.org/officeDocument/2006/relationships/image" Target="../media/image12.png"/><Relationship Id="rId4" Type="http://schemas.openxmlformats.org/officeDocument/2006/relationships/image" Target="../media/image610.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30425"/>
            <a:ext cx="8136904" cy="1470025"/>
          </a:xfrm>
        </p:spPr>
        <p:txBody>
          <a:bodyPr/>
          <a:lstStyle/>
          <a:p>
            <a:r>
              <a:rPr lang="en-GB" b="1" dirty="0">
                <a:solidFill>
                  <a:srgbClr val="92D050"/>
                </a:solidFill>
              </a:rPr>
              <a:t>P2 Chapter 5 :: </a:t>
            </a:r>
            <a:r>
              <a:rPr lang="en-GB" dirty="0"/>
              <a:t>Radians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6</a:t>
            </a:r>
            <a:r>
              <a:rPr lang="en-GB" baseline="30000" dirty="0" smtClean="0"/>
              <a:t>th</a:t>
            </a:r>
            <a:r>
              <a:rPr lang="en-GB" dirty="0" smtClean="0"/>
              <a:t> September 2018</a:t>
            </a:r>
            <a:endParaRPr lang="en-GB" dirty="0"/>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CEA2BE-DCE8-4DDD-942D-C9DD0480B3D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F2C9F979-36B9-4A4C-901E-C7CEC4C24BF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sin, cos, tan of angles in radians</a:t>
              </a:r>
            </a:p>
          </p:txBody>
        </p:sp>
        <p:cxnSp>
          <p:nvCxnSpPr>
            <p:cNvPr id="4" name="Straight Connector 3">
              <a:extLst>
                <a:ext uri="{FF2B5EF4-FFF2-40B4-BE49-F238E27FC236}">
                  <a16:creationId xmlns:a16="http://schemas.microsoft.com/office/drawing/2014/main" id="{8693A293-DE94-4255-9C1A-F7CE6DD72B6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2EA6E5-A38B-450B-A676-7A19FEA133AD}"/>
                  </a:ext>
                </a:extLst>
              </p:cNvPr>
              <p:cNvSpPr txBox="1"/>
              <p:nvPr/>
            </p:nvSpPr>
            <p:spPr>
              <a:xfrm>
                <a:off x="670804" y="1052736"/>
                <a:ext cx="2677060"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Reminder of laws from Year 1:</a:t>
                </a:r>
              </a:p>
              <a:p>
                <a:endParaRPr lang="en-GB" sz="700" dirty="0"/>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180−</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360−</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r>
                      <a:rPr lang="en-GB" sz="1600" b="0" i="1" smtClean="0">
                        <a:latin typeface="Cambria Math" panose="02040503050406030204" pitchFamily="18" charset="0"/>
                      </a:rPr>
                      <m:t>𝑠𝑖𝑛</m:t>
                    </m:r>
                    <m:r>
                      <a:rPr lang="en-GB" sz="1600" b="0" i="1" smtClean="0">
                        <a:latin typeface="Cambria Math" panose="02040503050406030204" pitchFamily="18" charset="0"/>
                      </a:rPr>
                      <m:t>,</m:t>
                    </m:r>
                    <m:r>
                      <a:rPr lang="en-GB" sz="1600" b="0" i="1" smtClean="0">
                        <a:latin typeface="Cambria Math" panose="02040503050406030204" pitchFamily="18" charset="0"/>
                      </a:rPr>
                      <m:t>𝑐𝑜𝑠</m:t>
                    </m:r>
                  </m:oMath>
                </a14:m>
                <a:r>
                  <a:rPr lang="en-GB" sz="1600" dirty="0"/>
                  <a:t> repeat every </a:t>
                </a:r>
                <a14:m>
                  <m:oMath xmlns:m="http://schemas.openxmlformats.org/officeDocument/2006/math">
                    <m:r>
                      <a:rPr lang="en-GB" sz="1600" b="0" i="1" smtClean="0">
                        <a:latin typeface="Cambria Math" panose="02040503050406030204" pitchFamily="18" charset="0"/>
                      </a:rPr>
                      <m:t>360°</m:t>
                    </m:r>
                  </m:oMath>
                </a14:m>
                <a:r>
                  <a:rPr lang="en-GB" sz="1600" dirty="0"/>
                  <a:t> but </a:t>
                </a:r>
                <a14:m>
                  <m:oMath xmlns:m="http://schemas.openxmlformats.org/officeDocument/2006/math">
                    <m:r>
                      <a:rPr lang="en-GB" sz="1600" b="0" i="1" smtClean="0">
                        <a:latin typeface="Cambria Math" panose="02040503050406030204" pitchFamily="18" charset="0"/>
                      </a:rPr>
                      <m:t>𝑡𝑎𝑛</m:t>
                    </m:r>
                  </m:oMath>
                </a14:m>
                <a:r>
                  <a:rPr lang="en-GB" sz="1600" dirty="0"/>
                  <a:t> every </a:t>
                </a:r>
                <a14:m>
                  <m:oMath xmlns:m="http://schemas.openxmlformats.org/officeDocument/2006/math">
                    <m:r>
                      <a:rPr lang="en-GB" sz="1600" b="0" i="1" smtClean="0">
                        <a:latin typeface="Cambria Math" panose="02040503050406030204" pitchFamily="18" charset="0"/>
                      </a:rPr>
                      <m:t>180°</m:t>
                    </m:r>
                  </m:oMath>
                </a14:m>
                <a:endParaRPr lang="en-GB" sz="1600" dirty="0"/>
              </a:p>
            </p:txBody>
          </p:sp>
        </mc:Choice>
        <mc:Fallback xmlns="">
          <p:sp>
            <p:nvSpPr>
              <p:cNvPr id="6" name="TextBox 5">
                <a:extLst>
                  <a:ext uri="{FF2B5EF4-FFF2-40B4-BE49-F238E27FC236}">
                    <a16:creationId xmlns:a16="http://schemas.microsoft.com/office/drawing/2014/main" id="{652EA6E5-A38B-450B-A676-7A19FEA133AD}"/>
                  </a:ext>
                </a:extLst>
              </p:cNvPr>
              <p:cNvSpPr txBox="1">
                <a:spLocks noRot="1" noChangeAspect="1" noMove="1" noResize="1" noEditPoints="1" noAdjustHandles="1" noChangeArrowheads="1" noChangeShapeType="1" noTextEdit="1"/>
              </p:cNvSpPr>
              <p:nvPr/>
            </p:nvSpPr>
            <p:spPr>
              <a:xfrm>
                <a:off x="670804" y="1052736"/>
                <a:ext cx="2677060" cy="1446550"/>
              </a:xfrm>
              <a:prstGeom prst="rect">
                <a:avLst/>
              </a:prstGeom>
              <a:blipFill>
                <a:blip r:embed="rId2"/>
                <a:stretch>
                  <a:fillRect l="-677" t="-415" r="-451" b="-2905"/>
                </a:stretch>
              </a:blipFill>
            </p:spPr>
            <p:txBody>
              <a:bodyPr/>
              <a:lstStyle/>
              <a:p>
                <a:r>
                  <a:rPr lang="en-GB">
                    <a:noFill/>
                  </a:rPr>
                  <a:t> </a:t>
                </a:r>
              </a:p>
            </p:txBody>
          </p:sp>
        </mc:Fallback>
      </mc:AlternateContent>
      <p:sp>
        <p:nvSpPr>
          <p:cNvPr id="7" name="Arrow: Right 6">
            <a:extLst>
              <a:ext uri="{FF2B5EF4-FFF2-40B4-BE49-F238E27FC236}">
                <a16:creationId xmlns:a16="http://schemas.microsoft.com/office/drawing/2014/main" id="{43A93E84-1218-4836-8B31-57011051944C}"/>
              </a:ext>
            </a:extLst>
          </p:cNvPr>
          <p:cNvSpPr/>
          <p:nvPr/>
        </p:nvSpPr>
        <p:spPr>
          <a:xfrm>
            <a:off x="3347864" y="1556792"/>
            <a:ext cx="851332"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96FF05A-4A97-4F59-AEC9-343793D4ED51}"/>
                  </a:ext>
                </a:extLst>
              </p:cNvPr>
              <p:cNvSpPr txBox="1"/>
              <p:nvPr/>
            </p:nvSpPr>
            <p:spPr>
              <a:xfrm>
                <a:off x="4568195" y="1235949"/>
                <a:ext cx="2677060"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r>
                      <a:rPr lang="en-GB" sz="1600" b="0" i="1" smtClean="0">
                        <a:latin typeface="Cambria Math" panose="02040503050406030204" pitchFamily="18" charset="0"/>
                      </a:rPr>
                      <m:t>𝑠𝑖𝑛</m:t>
                    </m:r>
                    <m:r>
                      <a:rPr lang="en-GB" sz="1600" b="0" i="1" smtClean="0">
                        <a:latin typeface="Cambria Math" panose="02040503050406030204" pitchFamily="18" charset="0"/>
                      </a:rPr>
                      <m:t>,</m:t>
                    </m:r>
                    <m:r>
                      <a:rPr lang="en-GB" sz="1600" b="0" i="1" smtClean="0">
                        <a:latin typeface="Cambria Math" panose="02040503050406030204" pitchFamily="18" charset="0"/>
                      </a:rPr>
                      <m:t>𝑐𝑜𝑠</m:t>
                    </m:r>
                  </m:oMath>
                </a14:m>
                <a:r>
                  <a:rPr lang="en-GB" sz="1600" dirty="0"/>
                  <a:t> repeat every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𝜋</m:t>
                    </m:r>
                  </m:oMath>
                </a14:m>
                <a:r>
                  <a:rPr lang="en-GB" sz="1600" dirty="0"/>
                  <a:t> but </a:t>
                </a:r>
                <a14:m>
                  <m:oMath xmlns:m="http://schemas.openxmlformats.org/officeDocument/2006/math">
                    <m:r>
                      <a:rPr lang="en-GB" sz="1600" b="0" i="1" smtClean="0">
                        <a:latin typeface="Cambria Math" panose="02040503050406030204" pitchFamily="18" charset="0"/>
                      </a:rPr>
                      <m:t>𝑡𝑎𝑛</m:t>
                    </m:r>
                  </m:oMath>
                </a14:m>
                <a:r>
                  <a:rPr lang="en-GB" sz="1600" dirty="0"/>
                  <a:t> every </a:t>
                </a:r>
                <a14:m>
                  <m:oMath xmlns:m="http://schemas.openxmlformats.org/officeDocument/2006/math">
                    <m:r>
                      <a:rPr lang="en-GB" sz="1600" b="0" i="1" smtClean="0">
                        <a:latin typeface="Cambria Math" panose="02040503050406030204" pitchFamily="18" charset="0"/>
                      </a:rPr>
                      <m:t>𝜋</m:t>
                    </m:r>
                  </m:oMath>
                </a14:m>
                <a:endParaRPr lang="en-GB" sz="1600" dirty="0"/>
              </a:p>
            </p:txBody>
          </p:sp>
        </mc:Choice>
        <mc:Fallback xmlns="">
          <p:sp>
            <p:nvSpPr>
              <p:cNvPr id="8" name="TextBox 7">
                <a:extLst>
                  <a:ext uri="{FF2B5EF4-FFF2-40B4-BE49-F238E27FC236}">
                    <a16:creationId xmlns:a16="http://schemas.microsoft.com/office/drawing/2014/main" id="{B96FF05A-4A97-4F59-AEC9-343793D4ED51}"/>
                  </a:ext>
                </a:extLst>
              </p:cNvPr>
              <p:cNvSpPr txBox="1">
                <a:spLocks noRot="1" noChangeAspect="1" noMove="1" noResize="1" noEditPoints="1" noAdjustHandles="1" noChangeArrowheads="1" noChangeShapeType="1" noTextEdit="1"/>
              </p:cNvSpPr>
              <p:nvPr/>
            </p:nvSpPr>
            <p:spPr>
              <a:xfrm>
                <a:off x="4568195" y="1235949"/>
                <a:ext cx="2677060" cy="1077218"/>
              </a:xfrm>
              <a:prstGeom prst="rect">
                <a:avLst/>
              </a:prstGeom>
              <a:blipFill>
                <a:blip r:embed="rId3"/>
                <a:stretch>
                  <a:fillRect l="-450"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CECA8F-4ABA-4848-9CAC-CD684D61AADB}"/>
                  </a:ext>
                </a:extLst>
              </p:cNvPr>
              <p:cNvSpPr txBox="1"/>
              <p:nvPr/>
            </p:nvSpPr>
            <p:spPr>
              <a:xfrm>
                <a:off x="501745" y="3644535"/>
                <a:ext cx="5239836" cy="5601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r>
                                    <a:rPr lang="en-GB" sz="1600" b="0" i="1" smtClean="0">
                                      <a:latin typeface="Cambria Math" panose="02040503050406030204" pitchFamily="18" charset="0"/>
                                    </a:rPr>
                                    <m:t>𝜋</m:t>
                                  </m:r>
                                </m:num>
                                <m:den>
                                  <m:r>
                                    <a:rPr lang="en-GB" sz="1600" b="0" i="1" smtClean="0">
                                      <a:latin typeface="Cambria Math" panose="02040503050406030204" pitchFamily="18" charset="0"/>
                                    </a:rPr>
                                    <m:t>3</m:t>
                                  </m:r>
                                </m:den>
                              </m:f>
                            </m:e>
                          </m:d>
                        </m:e>
                      </m:func>
                      <m:r>
                        <a:rPr lang="en-GB" sz="1600" b="0"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𝟐𝟒𝟎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𝟏𝟐𝟎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oMath>
                  </m:oMathPara>
                </a14:m>
                <a:endParaRPr lang="en-GB" b="1" dirty="0"/>
              </a:p>
            </p:txBody>
          </p:sp>
        </mc:Choice>
        <mc:Fallback xmlns="">
          <p:sp>
            <p:nvSpPr>
              <p:cNvPr id="9" name="TextBox 8">
                <a:extLst>
                  <a:ext uri="{FF2B5EF4-FFF2-40B4-BE49-F238E27FC236}">
                    <a16:creationId xmlns:a16="http://schemas.microsoft.com/office/drawing/2014/main" id="{E0CECA8F-4ABA-4848-9CAC-CD684D61AADB}"/>
                  </a:ext>
                </a:extLst>
              </p:cNvPr>
              <p:cNvSpPr txBox="1">
                <a:spLocks noRot="1" noChangeAspect="1" noMove="1" noResize="1" noEditPoints="1" noAdjustHandles="1" noChangeArrowheads="1" noChangeShapeType="1" noTextEdit="1"/>
              </p:cNvSpPr>
              <p:nvPr/>
            </p:nvSpPr>
            <p:spPr>
              <a:xfrm>
                <a:off x="501745" y="3644535"/>
                <a:ext cx="5239836" cy="560153"/>
              </a:xfrm>
              <a:prstGeom prst="rect">
                <a:avLst/>
              </a:prstGeom>
              <a:blipFill>
                <a:blip r:embed="rId4"/>
                <a:stretch>
                  <a:fillRect/>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9229CAED-5D05-435F-BABE-A16F9ED874E6}"/>
              </a:ext>
            </a:extLst>
          </p:cNvPr>
          <p:cNvCxnSpPr/>
          <p:nvPr/>
        </p:nvCxnSpPr>
        <p:spPr>
          <a:xfrm flipH="1" flipV="1">
            <a:off x="6138960" y="3424967"/>
            <a:ext cx="6871" cy="9555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84666A4-D61E-4FF9-8186-B633821A19E3}"/>
              </a:ext>
            </a:extLst>
          </p:cNvPr>
          <p:cNvCxnSpPr/>
          <p:nvPr/>
        </p:nvCxnSpPr>
        <p:spPr>
          <a:xfrm flipV="1">
            <a:off x="5954063" y="3930878"/>
            <a:ext cx="1743075" cy="4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A798457-78CB-480E-8202-1E2BFF3E0037}"/>
                  </a:ext>
                </a:extLst>
              </p:cNvPr>
              <p:cNvSpPr txBox="1"/>
              <p:nvPr/>
            </p:nvSpPr>
            <p:spPr>
              <a:xfrm>
                <a:off x="6349057" y="3875792"/>
                <a:ext cx="293575"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latin typeface="Cambria Math" panose="02040503050406030204" pitchFamily="18" charset="0"/>
                        </a:rPr>
                        <m:t>90</m:t>
                      </m:r>
                    </m:oMath>
                  </m:oMathPara>
                </a14:m>
                <a:endParaRPr lang="en-GB" sz="1400" dirty="0"/>
              </a:p>
            </p:txBody>
          </p:sp>
        </mc:Choice>
        <mc:Fallback xmlns="">
          <p:sp>
            <p:nvSpPr>
              <p:cNvPr id="12" name="TextBox 11">
                <a:extLst>
                  <a:ext uri="{FF2B5EF4-FFF2-40B4-BE49-F238E27FC236}">
                    <a16:creationId xmlns:a16="http://schemas.microsoft.com/office/drawing/2014/main" id="{2A798457-78CB-480E-8202-1E2BFF3E0037}"/>
                  </a:ext>
                </a:extLst>
              </p:cNvPr>
              <p:cNvSpPr txBox="1">
                <a:spLocks noRot="1" noChangeAspect="1" noMove="1" noResize="1" noEditPoints="1" noAdjustHandles="1" noChangeArrowheads="1" noChangeShapeType="1" noTextEdit="1"/>
              </p:cNvSpPr>
              <p:nvPr/>
            </p:nvSpPr>
            <p:spPr>
              <a:xfrm>
                <a:off x="6349057" y="3875792"/>
                <a:ext cx="293575" cy="230832"/>
              </a:xfrm>
              <a:prstGeom prst="rect">
                <a:avLst/>
              </a:prstGeom>
              <a:blipFill>
                <a:blip r:embed="rId5"/>
                <a:stretch>
                  <a:fillRect/>
                </a:stretch>
              </a:blipFill>
            </p:spPr>
            <p:txBody>
              <a:bodyPr/>
              <a:lstStyle/>
              <a:p>
                <a:r>
                  <a:rPr lang="en-GB">
                    <a:noFill/>
                  </a:rPr>
                  <a:t> </a:t>
                </a:r>
              </a:p>
            </p:txBody>
          </p:sp>
        </mc:Fallback>
      </mc:AlternateContent>
      <p:cxnSp>
        <p:nvCxnSpPr>
          <p:cNvPr id="13" name="Straight Connector 12">
            <a:extLst>
              <a:ext uri="{FF2B5EF4-FFF2-40B4-BE49-F238E27FC236}">
                <a16:creationId xmlns:a16="http://schemas.microsoft.com/office/drawing/2014/main" id="{85B1C452-AA4E-4A4C-B944-87E7C2489FB7}"/>
              </a:ext>
            </a:extLst>
          </p:cNvPr>
          <p:cNvCxnSpPr/>
          <p:nvPr/>
        </p:nvCxnSpPr>
        <p:spPr>
          <a:xfrm>
            <a:off x="6653176" y="3935395"/>
            <a:ext cx="1362" cy="23423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8FCC5B3-DF42-4D4E-A635-A4E3945A4482}"/>
                  </a:ext>
                </a:extLst>
              </p:cNvPr>
              <p:cNvSpPr txBox="1"/>
              <p:nvPr/>
            </p:nvSpPr>
            <p:spPr>
              <a:xfrm>
                <a:off x="7617185" y="3799357"/>
                <a:ext cx="298076"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𝑥</m:t>
                      </m:r>
                    </m:oMath>
                  </m:oMathPara>
                </a14:m>
                <a:endParaRPr lang="en-GB" dirty="0"/>
              </a:p>
            </p:txBody>
          </p:sp>
        </mc:Choice>
        <mc:Fallback xmlns="">
          <p:sp>
            <p:nvSpPr>
              <p:cNvPr id="14" name="TextBox 13">
                <a:extLst>
                  <a:ext uri="{FF2B5EF4-FFF2-40B4-BE49-F238E27FC236}">
                    <a16:creationId xmlns:a16="http://schemas.microsoft.com/office/drawing/2014/main" id="{A8FCC5B3-DF42-4D4E-A635-A4E3945A4482}"/>
                  </a:ext>
                </a:extLst>
              </p:cNvPr>
              <p:cNvSpPr txBox="1">
                <a:spLocks noRot="1" noChangeAspect="1" noMove="1" noResize="1" noEditPoints="1" noAdjustHandles="1" noChangeArrowheads="1" noChangeShapeType="1" noTextEdit="1"/>
              </p:cNvSpPr>
              <p:nvPr/>
            </p:nvSpPr>
            <p:spPr>
              <a:xfrm>
                <a:off x="7617185" y="3799357"/>
                <a:ext cx="298076" cy="253916"/>
              </a:xfrm>
              <a:prstGeom prst="rect">
                <a:avLst/>
              </a:prstGeom>
              <a:blipFill>
                <a:blip r:embed="rId6"/>
                <a:stretch>
                  <a:fillRect/>
                </a:stretch>
              </a:blipFill>
            </p:spPr>
            <p:txBody>
              <a:bodyPr/>
              <a:lstStyle/>
              <a:p>
                <a:r>
                  <a:rPr lang="en-GB">
                    <a:noFill/>
                  </a:rPr>
                  <a:t> </a:t>
                </a:r>
              </a:p>
            </p:txBody>
          </p:sp>
        </mc:Fallback>
      </mc:AlternateContent>
      <p:cxnSp>
        <p:nvCxnSpPr>
          <p:cNvPr id="15" name="Straight Connector 14">
            <a:extLst>
              <a:ext uri="{FF2B5EF4-FFF2-40B4-BE49-F238E27FC236}">
                <a16:creationId xmlns:a16="http://schemas.microsoft.com/office/drawing/2014/main" id="{BB0C1F82-C52A-47BD-AB26-A381AD9D70EB}"/>
              </a:ext>
            </a:extLst>
          </p:cNvPr>
          <p:cNvCxnSpPr/>
          <p:nvPr/>
        </p:nvCxnSpPr>
        <p:spPr>
          <a:xfrm flipH="1">
            <a:off x="6142569" y="3678465"/>
            <a:ext cx="256788" cy="300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839574F-57EC-4480-BF66-92ABEA894276}"/>
                  </a:ext>
                </a:extLst>
              </p:cNvPr>
              <p:cNvSpPr txBox="1"/>
              <p:nvPr/>
            </p:nvSpPr>
            <p:spPr>
              <a:xfrm>
                <a:off x="5842884" y="3533555"/>
                <a:ext cx="499517" cy="294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700" b="0" i="1" smtClean="0">
                              <a:latin typeface="Cambria Math" panose="02040503050406030204" pitchFamily="18" charset="0"/>
                            </a:rPr>
                          </m:ctrlPr>
                        </m:fPr>
                        <m:num>
                          <m:r>
                            <a:rPr lang="en-GB" sz="700" b="0" i="1" smtClean="0">
                              <a:latin typeface="Cambria Math" panose="02040503050406030204" pitchFamily="18" charset="0"/>
                            </a:rPr>
                            <m:t>1</m:t>
                          </m:r>
                        </m:num>
                        <m:den>
                          <m:r>
                            <a:rPr lang="en-GB" sz="700" b="0" i="1" smtClean="0">
                              <a:latin typeface="Cambria Math" panose="02040503050406030204" pitchFamily="18" charset="0"/>
                            </a:rPr>
                            <m:t>2</m:t>
                          </m:r>
                        </m:den>
                      </m:f>
                    </m:oMath>
                  </m:oMathPara>
                </a14:m>
                <a:endParaRPr lang="en-GB" dirty="0"/>
              </a:p>
            </p:txBody>
          </p:sp>
        </mc:Choice>
        <mc:Fallback xmlns="">
          <p:sp>
            <p:nvSpPr>
              <p:cNvPr id="16" name="TextBox 15">
                <a:extLst>
                  <a:ext uri="{FF2B5EF4-FFF2-40B4-BE49-F238E27FC236}">
                    <a16:creationId xmlns:a16="http://schemas.microsoft.com/office/drawing/2014/main" id="{6839574F-57EC-4480-BF66-92ABEA894276}"/>
                  </a:ext>
                </a:extLst>
              </p:cNvPr>
              <p:cNvSpPr txBox="1">
                <a:spLocks noRot="1" noChangeAspect="1" noMove="1" noResize="1" noEditPoints="1" noAdjustHandles="1" noChangeArrowheads="1" noChangeShapeType="1" noTextEdit="1"/>
              </p:cNvSpPr>
              <p:nvPr/>
            </p:nvSpPr>
            <p:spPr>
              <a:xfrm>
                <a:off x="5842884" y="3533555"/>
                <a:ext cx="499517" cy="294055"/>
              </a:xfrm>
              <a:prstGeom prst="rect">
                <a:avLst/>
              </a:prstGeom>
              <a:blipFill>
                <a:blip r:embed="rId7"/>
                <a:stretch>
                  <a:fillRect/>
                </a:stretch>
              </a:blipFill>
            </p:spPr>
            <p:txBody>
              <a:bodyPr/>
              <a:lstStyle/>
              <a:p>
                <a:r>
                  <a:rPr lang="en-GB">
                    <a:noFill/>
                  </a:rPr>
                  <a:t> </a:t>
                </a:r>
              </a:p>
            </p:txBody>
          </p:sp>
        </mc:Fallback>
      </mc:AlternateContent>
      <p:cxnSp>
        <p:nvCxnSpPr>
          <p:cNvPr id="17" name="Straight Connector 16">
            <a:extLst>
              <a:ext uri="{FF2B5EF4-FFF2-40B4-BE49-F238E27FC236}">
                <a16:creationId xmlns:a16="http://schemas.microsoft.com/office/drawing/2014/main" id="{51F3CECD-863C-448C-BC6A-4A256D58073B}"/>
              </a:ext>
            </a:extLst>
          </p:cNvPr>
          <p:cNvCxnSpPr/>
          <p:nvPr/>
        </p:nvCxnSpPr>
        <p:spPr>
          <a:xfrm flipV="1">
            <a:off x="6389831" y="3679092"/>
            <a:ext cx="388" cy="25178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FB7D3185-67AC-43E9-9B51-F43EBB2AA947}"/>
              </a:ext>
            </a:extLst>
          </p:cNvPr>
          <p:cNvSpPr/>
          <p:nvPr/>
        </p:nvSpPr>
        <p:spPr>
          <a:xfrm>
            <a:off x="6142569" y="3556044"/>
            <a:ext cx="1123950" cy="796962"/>
          </a:xfrm>
          <a:custGeom>
            <a:avLst/>
            <a:gdLst>
              <a:gd name="connsiteX0" fmla="*/ 0 w 1123950"/>
              <a:gd name="connsiteY0" fmla="*/ 0 h 796943"/>
              <a:gd name="connsiteX1" fmla="*/ 365125 w 1123950"/>
              <a:gd name="connsiteY1" fmla="*/ 384175 h 796943"/>
              <a:gd name="connsiteX2" fmla="*/ 752475 w 1123950"/>
              <a:gd name="connsiteY2" fmla="*/ 796925 h 796943"/>
              <a:gd name="connsiteX3" fmla="*/ 1123950 w 1123950"/>
              <a:gd name="connsiteY3" fmla="*/ 368300 h 796943"/>
              <a:gd name="connsiteX0" fmla="*/ 0 w 1123950"/>
              <a:gd name="connsiteY0" fmla="*/ 12 h 796955"/>
              <a:gd name="connsiteX1" fmla="*/ 365125 w 1123950"/>
              <a:gd name="connsiteY1" fmla="*/ 384187 h 796955"/>
              <a:gd name="connsiteX2" fmla="*/ 752475 w 1123950"/>
              <a:gd name="connsiteY2" fmla="*/ 796937 h 796955"/>
              <a:gd name="connsiteX3" fmla="*/ 1123950 w 1123950"/>
              <a:gd name="connsiteY3" fmla="*/ 368312 h 796955"/>
              <a:gd name="connsiteX0" fmla="*/ 0 w 1123950"/>
              <a:gd name="connsiteY0" fmla="*/ 17 h 796962"/>
              <a:gd name="connsiteX1" fmla="*/ 365125 w 1123950"/>
              <a:gd name="connsiteY1" fmla="*/ 384192 h 796962"/>
              <a:gd name="connsiteX2" fmla="*/ 752475 w 1123950"/>
              <a:gd name="connsiteY2" fmla="*/ 796942 h 796962"/>
              <a:gd name="connsiteX3" fmla="*/ 1123950 w 1123950"/>
              <a:gd name="connsiteY3" fmla="*/ 368317 h 796962"/>
            </a:gdLst>
            <a:ahLst/>
            <a:cxnLst>
              <a:cxn ang="0">
                <a:pos x="connsiteX0" y="connsiteY0"/>
              </a:cxn>
              <a:cxn ang="0">
                <a:pos x="connsiteX1" y="connsiteY1"/>
              </a:cxn>
              <a:cxn ang="0">
                <a:pos x="connsiteX2" y="connsiteY2"/>
              </a:cxn>
              <a:cxn ang="0">
                <a:pos x="connsiteX3" y="connsiteY3"/>
              </a:cxn>
            </a:cxnLst>
            <a:rect l="l" t="t" r="r" b="b"/>
            <a:pathLst>
              <a:path w="1123950" h="796962">
                <a:moveTo>
                  <a:pt x="0" y="17"/>
                </a:moveTo>
                <a:cubicBezTo>
                  <a:pt x="280458" y="-2100"/>
                  <a:pt x="268817" y="186284"/>
                  <a:pt x="365125" y="384192"/>
                </a:cubicBezTo>
                <a:cubicBezTo>
                  <a:pt x="445058" y="548450"/>
                  <a:pt x="626004" y="799588"/>
                  <a:pt x="752475" y="796942"/>
                </a:cubicBezTo>
                <a:cubicBezTo>
                  <a:pt x="878946" y="794296"/>
                  <a:pt x="1001448" y="581306"/>
                  <a:pt x="1123950" y="368317"/>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624A01C-4AFE-471F-8F90-E812A01C3376}"/>
                  </a:ext>
                </a:extLst>
              </p:cNvPr>
              <p:cNvSpPr txBox="1"/>
              <p:nvPr/>
            </p:nvSpPr>
            <p:spPr>
              <a:xfrm>
                <a:off x="6695019" y="3879157"/>
                <a:ext cx="293575"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latin typeface="Cambria Math" panose="02040503050406030204" pitchFamily="18" charset="0"/>
                        </a:rPr>
                        <m:t>180</m:t>
                      </m:r>
                    </m:oMath>
                  </m:oMathPara>
                </a14:m>
                <a:endParaRPr lang="en-GB" sz="1400" dirty="0"/>
              </a:p>
            </p:txBody>
          </p:sp>
        </mc:Choice>
        <mc:Fallback xmlns="">
          <p:sp>
            <p:nvSpPr>
              <p:cNvPr id="19" name="TextBox 18">
                <a:extLst>
                  <a:ext uri="{FF2B5EF4-FFF2-40B4-BE49-F238E27FC236}">
                    <a16:creationId xmlns:a16="http://schemas.microsoft.com/office/drawing/2014/main" id="{B624A01C-4AFE-471F-8F90-E812A01C3376}"/>
                  </a:ext>
                </a:extLst>
              </p:cNvPr>
              <p:cNvSpPr txBox="1">
                <a:spLocks noRot="1" noChangeAspect="1" noMove="1" noResize="1" noEditPoints="1" noAdjustHandles="1" noChangeArrowheads="1" noChangeShapeType="1" noTextEdit="1"/>
              </p:cNvSpPr>
              <p:nvPr/>
            </p:nvSpPr>
            <p:spPr>
              <a:xfrm>
                <a:off x="6695019" y="3879157"/>
                <a:ext cx="293575" cy="230832"/>
              </a:xfrm>
              <a:prstGeom prst="rect">
                <a:avLst/>
              </a:prstGeom>
              <a:blipFill>
                <a:blip r:embed="rId8"/>
                <a:stretch>
                  <a:fillRect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BA5CCF9-A008-42A1-845D-2884AC1E252A}"/>
                  </a:ext>
                </a:extLst>
              </p:cNvPr>
              <p:cNvSpPr txBox="1"/>
              <p:nvPr/>
            </p:nvSpPr>
            <p:spPr>
              <a:xfrm>
                <a:off x="6471279" y="3783885"/>
                <a:ext cx="293575"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tx2">
                              <a:lumMod val="60000"/>
                              <a:lumOff val="40000"/>
                            </a:schemeClr>
                          </a:solidFill>
                          <a:latin typeface="Cambria Math" panose="02040503050406030204" pitchFamily="18" charset="0"/>
                        </a:rPr>
                        <m:t>120</m:t>
                      </m:r>
                    </m:oMath>
                  </m:oMathPara>
                </a14:m>
                <a:endParaRPr lang="en-GB" sz="1200" dirty="0">
                  <a:solidFill>
                    <a:schemeClr val="tx2">
                      <a:lumMod val="60000"/>
                      <a:lumOff val="40000"/>
                    </a:schemeClr>
                  </a:solidFill>
                </a:endParaRPr>
              </a:p>
            </p:txBody>
          </p:sp>
        </mc:Choice>
        <mc:Fallback xmlns="">
          <p:sp>
            <p:nvSpPr>
              <p:cNvPr id="20" name="TextBox 19">
                <a:extLst>
                  <a:ext uri="{FF2B5EF4-FFF2-40B4-BE49-F238E27FC236}">
                    <a16:creationId xmlns:a16="http://schemas.microsoft.com/office/drawing/2014/main" id="{EBA5CCF9-A008-42A1-845D-2884AC1E252A}"/>
                  </a:ext>
                </a:extLst>
              </p:cNvPr>
              <p:cNvSpPr txBox="1">
                <a:spLocks noRot="1" noChangeAspect="1" noMove="1" noResize="1" noEditPoints="1" noAdjustHandles="1" noChangeArrowheads="1" noChangeShapeType="1" noTextEdit="1"/>
              </p:cNvSpPr>
              <p:nvPr/>
            </p:nvSpPr>
            <p:spPr>
              <a:xfrm>
                <a:off x="6471279" y="3783885"/>
                <a:ext cx="293575" cy="21544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A6943A1-61B3-4FEB-986D-FC2901166C11}"/>
                  </a:ext>
                </a:extLst>
              </p:cNvPr>
              <p:cNvSpPr txBox="1"/>
              <p:nvPr/>
            </p:nvSpPr>
            <p:spPr>
              <a:xfrm>
                <a:off x="6228291" y="3875047"/>
                <a:ext cx="293575"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tx2">
                              <a:lumMod val="60000"/>
                              <a:lumOff val="40000"/>
                            </a:schemeClr>
                          </a:solidFill>
                          <a:latin typeface="Cambria Math" panose="02040503050406030204" pitchFamily="18" charset="0"/>
                        </a:rPr>
                        <m:t>60</m:t>
                      </m:r>
                    </m:oMath>
                  </m:oMathPara>
                </a14:m>
                <a:endParaRPr lang="en-GB" sz="1200" dirty="0">
                  <a:solidFill>
                    <a:schemeClr val="tx2">
                      <a:lumMod val="60000"/>
                      <a:lumOff val="40000"/>
                    </a:schemeClr>
                  </a:solidFill>
                </a:endParaRPr>
              </a:p>
            </p:txBody>
          </p:sp>
        </mc:Choice>
        <mc:Fallback xmlns="">
          <p:sp>
            <p:nvSpPr>
              <p:cNvPr id="21" name="TextBox 20">
                <a:extLst>
                  <a:ext uri="{FF2B5EF4-FFF2-40B4-BE49-F238E27FC236}">
                    <a16:creationId xmlns:a16="http://schemas.microsoft.com/office/drawing/2014/main" id="{9A6943A1-61B3-4FEB-986D-FC2901166C11}"/>
                  </a:ext>
                </a:extLst>
              </p:cNvPr>
              <p:cNvSpPr txBox="1">
                <a:spLocks noRot="1" noChangeAspect="1" noMove="1" noResize="1" noEditPoints="1" noAdjustHandles="1" noChangeArrowheads="1" noChangeShapeType="1" noTextEdit="1"/>
              </p:cNvSpPr>
              <p:nvPr/>
            </p:nvSpPr>
            <p:spPr>
              <a:xfrm>
                <a:off x="6228291" y="3875047"/>
                <a:ext cx="293575" cy="215444"/>
              </a:xfrm>
              <a:prstGeom prst="rect">
                <a:avLst/>
              </a:prstGeom>
              <a:blipFill>
                <a:blip r:embed="rId10"/>
                <a:stretch>
                  <a:fillRect/>
                </a:stretch>
              </a:blipFill>
            </p:spPr>
            <p:txBody>
              <a:bodyPr/>
              <a:lstStyle/>
              <a:p>
                <a:r>
                  <a:rPr lang="en-GB">
                    <a:noFill/>
                  </a:rPr>
                  <a:t> </a:t>
                </a:r>
              </a:p>
            </p:txBody>
          </p:sp>
        </mc:Fallback>
      </mc:AlternateContent>
      <p:sp>
        <p:nvSpPr>
          <p:cNvPr id="22" name="Freeform: Shape 21">
            <a:extLst>
              <a:ext uri="{FF2B5EF4-FFF2-40B4-BE49-F238E27FC236}">
                <a16:creationId xmlns:a16="http://schemas.microsoft.com/office/drawing/2014/main" id="{21815647-508F-403E-9F2D-3C687367D5C3}"/>
              </a:ext>
            </a:extLst>
          </p:cNvPr>
          <p:cNvSpPr/>
          <p:nvPr/>
        </p:nvSpPr>
        <p:spPr>
          <a:xfrm>
            <a:off x="6385457" y="3671949"/>
            <a:ext cx="261937" cy="490537"/>
          </a:xfrm>
          <a:custGeom>
            <a:avLst/>
            <a:gdLst>
              <a:gd name="connsiteX0" fmla="*/ 0 w 261937"/>
              <a:gd name="connsiteY0" fmla="*/ 0 h 490537"/>
              <a:gd name="connsiteX1" fmla="*/ 66675 w 261937"/>
              <a:gd name="connsiteY1" fmla="*/ 133350 h 490537"/>
              <a:gd name="connsiteX2" fmla="*/ 114300 w 261937"/>
              <a:gd name="connsiteY2" fmla="*/ 266700 h 490537"/>
              <a:gd name="connsiteX3" fmla="*/ 176212 w 261937"/>
              <a:gd name="connsiteY3" fmla="*/ 385762 h 490537"/>
              <a:gd name="connsiteX4" fmla="*/ 261937 w 261937"/>
              <a:gd name="connsiteY4" fmla="*/ 490537 h 490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 h="490537">
                <a:moveTo>
                  <a:pt x="0" y="0"/>
                </a:moveTo>
                <a:cubicBezTo>
                  <a:pt x="23812" y="44450"/>
                  <a:pt x="47625" y="88900"/>
                  <a:pt x="66675" y="133350"/>
                </a:cubicBezTo>
                <a:cubicBezTo>
                  <a:pt x="85725" y="177800"/>
                  <a:pt x="96044" y="224631"/>
                  <a:pt x="114300" y="266700"/>
                </a:cubicBezTo>
                <a:cubicBezTo>
                  <a:pt x="132556" y="308769"/>
                  <a:pt x="151606" y="348456"/>
                  <a:pt x="176212" y="385762"/>
                </a:cubicBezTo>
                <a:cubicBezTo>
                  <a:pt x="200818" y="423068"/>
                  <a:pt x="231377" y="456802"/>
                  <a:pt x="261937" y="4905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79ED0AF-ACA1-4562-8A41-C9EB1F3D9FF8}"/>
              </a:ext>
            </a:extLst>
          </p:cNvPr>
          <p:cNvSpPr txBox="1"/>
          <p:nvPr/>
        </p:nvSpPr>
        <p:spPr>
          <a:xfrm>
            <a:off x="708720" y="2617992"/>
            <a:ext cx="7281941" cy="584775"/>
          </a:xfrm>
          <a:prstGeom prst="rect">
            <a:avLst/>
          </a:prstGeom>
          <a:noFill/>
        </p:spPr>
        <p:txBody>
          <a:bodyPr wrap="square" rtlCol="0">
            <a:spAutoFit/>
          </a:bodyPr>
          <a:lstStyle/>
          <a:p>
            <a:r>
              <a:rPr lang="en-GB" sz="1600" dirty="0"/>
              <a:t>To find sin/cos/tan of a ‘</a:t>
            </a:r>
            <a:r>
              <a:rPr lang="en-GB" sz="1600" b="1" dirty="0"/>
              <a:t>common</a:t>
            </a:r>
            <a:r>
              <a:rPr lang="en-GB" sz="1600" dirty="0"/>
              <a:t>’ angle in radians without using a calculator, it is easiest to just </a:t>
            </a:r>
            <a:r>
              <a:rPr lang="en-GB" sz="1600" b="1" dirty="0"/>
              <a:t>convert to degrees first</a:t>
            </a:r>
            <a:r>
              <a:rPr lang="en-GB" sz="1600"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A770B76-BE33-40CA-BE19-B60165BB8A62}"/>
                  </a:ext>
                </a:extLst>
              </p:cNvPr>
              <p:cNvSpPr txBox="1"/>
              <p:nvPr/>
            </p:nvSpPr>
            <p:spPr>
              <a:xfrm>
                <a:off x="523010" y="4756838"/>
                <a:ext cx="5097536" cy="558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r>
                                    <a:rPr lang="en-GB" sz="1600" b="0" i="1" smtClean="0">
                                      <a:latin typeface="Cambria Math" panose="02040503050406030204" pitchFamily="18" charset="0"/>
                                    </a:rPr>
                                    <m:t>𝜋</m:t>
                                  </m:r>
                                </m:num>
                                <m:den>
                                  <m:r>
                                    <a:rPr lang="en-GB" sz="1600" b="0" i="1" smtClean="0">
                                      <a:latin typeface="Cambria Math" panose="02040503050406030204" pitchFamily="18" charset="0"/>
                                    </a:rPr>
                                    <m:t>6</m:t>
                                  </m:r>
                                </m:den>
                              </m:f>
                            </m:e>
                          </m:d>
                        </m:e>
                      </m:func>
                      <m:r>
                        <a:rPr lang="en-GB" sz="1600" b="0"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𝐬𝐢𝐧</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r>
                                <a:rPr lang="en-GB" sz="1600" b="1" i="1" smtClean="0">
                                  <a:latin typeface="Cambria Math" panose="02040503050406030204" pitchFamily="18" charset="0"/>
                                </a:rPr>
                                <m:t>𝟐𝟏𝟎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𝐬𝐢𝐧</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𝟏𝟓𝟎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𝐬𝐢𝐧</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oMath>
                  </m:oMathPara>
                </a14:m>
                <a:endParaRPr lang="en-GB" b="1" dirty="0"/>
              </a:p>
            </p:txBody>
          </p:sp>
        </mc:Choice>
        <mc:Fallback xmlns="">
          <p:sp>
            <p:nvSpPr>
              <p:cNvPr id="24" name="TextBox 23">
                <a:extLst>
                  <a:ext uri="{FF2B5EF4-FFF2-40B4-BE49-F238E27FC236}">
                    <a16:creationId xmlns:a16="http://schemas.microsoft.com/office/drawing/2014/main" id="{1A770B76-BE33-40CA-BE19-B60165BB8A62}"/>
                  </a:ext>
                </a:extLst>
              </p:cNvPr>
              <p:cNvSpPr txBox="1">
                <a:spLocks noRot="1" noChangeAspect="1" noMove="1" noResize="1" noEditPoints="1" noAdjustHandles="1" noChangeArrowheads="1" noChangeShapeType="1" noTextEdit="1"/>
              </p:cNvSpPr>
              <p:nvPr/>
            </p:nvSpPr>
            <p:spPr>
              <a:xfrm>
                <a:off x="523010" y="4756838"/>
                <a:ext cx="5097536" cy="558551"/>
              </a:xfrm>
              <a:prstGeom prst="rect">
                <a:avLst/>
              </a:prstGeom>
              <a:blipFill>
                <a:blip r:embed="rId11"/>
                <a:stretch>
                  <a:fillRect/>
                </a:stretch>
              </a:blipFill>
            </p:spPr>
            <p:txBody>
              <a:bodyPr/>
              <a:lstStyle/>
              <a:p>
                <a:r>
                  <a:rPr lang="en-GB">
                    <a:noFill/>
                  </a:rPr>
                  <a:t> </a:t>
                </a:r>
              </a:p>
            </p:txBody>
          </p:sp>
        </mc:Fallback>
      </mc:AlternateContent>
      <p:sp>
        <p:nvSpPr>
          <p:cNvPr id="25" name="Rectangle 24">
            <a:extLst>
              <a:ext uri="{FF2B5EF4-FFF2-40B4-BE49-F238E27FC236}">
                <a16:creationId xmlns:a16="http://schemas.microsoft.com/office/drawing/2014/main" id="{F526D905-17E3-4879-BB26-CE9457E8CC2E}"/>
              </a:ext>
            </a:extLst>
          </p:cNvPr>
          <p:cNvSpPr/>
          <p:nvPr/>
        </p:nvSpPr>
        <p:spPr>
          <a:xfrm>
            <a:off x="1670037" y="3312654"/>
            <a:ext cx="6299359" cy="11506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a:extLst>
              <a:ext uri="{FF2B5EF4-FFF2-40B4-BE49-F238E27FC236}">
                <a16:creationId xmlns:a16="http://schemas.microsoft.com/office/drawing/2014/main" id="{841B059D-BD64-43C7-85FC-A8472811F841}"/>
              </a:ext>
            </a:extLst>
          </p:cNvPr>
          <p:cNvSpPr/>
          <p:nvPr/>
        </p:nvSpPr>
        <p:spPr>
          <a:xfrm>
            <a:off x="1795585" y="4570702"/>
            <a:ext cx="6173811" cy="921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27" name="Picture 26">
            <a:extLst>
              <a:ext uri="{FF2B5EF4-FFF2-40B4-BE49-F238E27FC236}">
                <a16:creationId xmlns:a16="http://schemas.microsoft.com/office/drawing/2014/main" id="{F60E9059-35AF-4F6E-AB0D-FE092DC82663}"/>
              </a:ext>
            </a:extLst>
          </p:cNvPr>
          <p:cNvPicPr>
            <a:picLocks noChangeAspect="1"/>
          </p:cNvPicPr>
          <p:nvPr/>
        </p:nvPicPr>
        <p:blipFill>
          <a:blip r:embed="rId12"/>
          <a:stretch>
            <a:fillRect/>
          </a:stretch>
        </p:blipFill>
        <p:spPr>
          <a:xfrm>
            <a:off x="2024741" y="5934146"/>
            <a:ext cx="1051676" cy="1703572"/>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837DF74-9DCB-4DC9-BC57-4920027A5A3C}"/>
                  </a:ext>
                </a:extLst>
              </p:cNvPr>
              <p:cNvSpPr txBox="1"/>
              <p:nvPr/>
            </p:nvSpPr>
            <p:spPr>
              <a:xfrm>
                <a:off x="2893192" y="5778282"/>
                <a:ext cx="4507067" cy="9227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To find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4</m:t>
                                </m:r>
                                <m:r>
                                  <a:rPr lang="en-GB" sz="1200" b="0" i="1" smtClean="0">
                                    <a:latin typeface="Cambria Math" panose="02040503050406030204" pitchFamily="18" charset="0"/>
                                  </a:rPr>
                                  <m:t>𝜋</m:t>
                                </m:r>
                              </m:num>
                              <m:den>
                                <m:r>
                                  <a:rPr lang="en-GB" sz="1200" b="0" i="1" smtClean="0">
                                    <a:latin typeface="Cambria Math" panose="02040503050406030204" pitchFamily="18" charset="0"/>
                                  </a:rPr>
                                  <m:t>3</m:t>
                                </m:r>
                              </m:den>
                            </m:f>
                          </m:e>
                        </m:d>
                      </m:e>
                    </m:func>
                  </m:oMath>
                </a14:m>
                <a:r>
                  <a:rPr lang="en-GB" sz="1200" dirty="0"/>
                  <a:t> directly using your calculator, you need to switch to radians mode. Press </a:t>
                </a:r>
                <a14:m>
                  <m:oMath xmlns:m="http://schemas.openxmlformats.org/officeDocument/2006/math">
                    <m:r>
                      <a:rPr lang="en-GB" sz="1200" b="0" i="1" smtClean="0">
                        <a:latin typeface="Cambria Math" panose="02040503050406030204" pitchFamily="18" charset="0"/>
                      </a:rPr>
                      <m:t>𝑆𝐻𝐼𝐹𝑇</m:t>
                    </m:r>
                    <m:r>
                      <a:rPr lang="en-GB" sz="1200" b="0" i="1" smtClean="0">
                        <a:latin typeface="Cambria Math" panose="02040503050406030204" pitchFamily="18" charset="0"/>
                      </a:rPr>
                      <m:t>→</m:t>
                    </m:r>
                    <m:r>
                      <a:rPr lang="en-GB" sz="1200" b="0" i="1" smtClean="0">
                        <a:latin typeface="Cambria Math" panose="02040503050406030204" pitchFamily="18" charset="0"/>
                      </a:rPr>
                      <m:t>𝑆𝐸𝑇𝑈𝑃</m:t>
                    </m:r>
                  </m:oMath>
                </a14:m>
                <a:r>
                  <a:rPr lang="en-GB" sz="1200" dirty="0"/>
                  <a:t>, then </a:t>
                </a:r>
                <a14:m>
                  <m:oMath xmlns:m="http://schemas.openxmlformats.org/officeDocument/2006/math">
                    <m:r>
                      <a:rPr lang="en-GB" sz="1200" b="0" i="1" smtClean="0">
                        <a:latin typeface="Cambria Math" panose="02040503050406030204" pitchFamily="18" charset="0"/>
                      </a:rPr>
                      <m:t>𝐴𝑁𝐺𝐿𝐸</m:t>
                    </m:r>
                    <m:r>
                      <a:rPr lang="en-GB" sz="1200" b="0" i="1" smtClean="0">
                        <a:latin typeface="Cambria Math" panose="02040503050406030204" pitchFamily="18" charset="0"/>
                      </a:rPr>
                      <m:t> </m:t>
                    </m:r>
                    <m:r>
                      <a:rPr lang="en-GB" sz="1200" b="0" i="1" smtClean="0">
                        <a:latin typeface="Cambria Math" panose="02040503050406030204" pitchFamily="18" charset="0"/>
                      </a:rPr>
                      <m:t>𝑈𝑁𝐼𝑇</m:t>
                    </m:r>
                  </m:oMath>
                </a14:m>
                <a:r>
                  <a:rPr lang="en-GB" sz="1200" dirty="0"/>
                  <a:t>, then </a:t>
                </a:r>
                <a14:m>
                  <m:oMath xmlns:m="http://schemas.openxmlformats.org/officeDocument/2006/math">
                    <m:r>
                      <a:rPr lang="en-GB" sz="1200" b="0" i="1" smtClean="0">
                        <a:latin typeface="Cambria Math" panose="02040503050406030204" pitchFamily="18" charset="0"/>
                      </a:rPr>
                      <m:t>𝑅𝑎𝑑𝑖𝑎𝑛𝑠</m:t>
                    </m:r>
                  </m:oMath>
                </a14:m>
                <a:r>
                  <a:rPr lang="en-GB" sz="1200" dirty="0"/>
                  <a:t>. An </a:t>
                </a:r>
                <a14:m>
                  <m:oMath xmlns:m="http://schemas.openxmlformats.org/officeDocument/2006/math">
                    <m:r>
                      <a:rPr lang="en-GB" sz="1200" b="0" i="1" smtClean="0">
                        <a:latin typeface="Cambria Math" panose="02040503050406030204" pitchFamily="18" charset="0"/>
                      </a:rPr>
                      <m:t>𝑅</m:t>
                    </m:r>
                  </m:oMath>
                </a14:m>
                <a:r>
                  <a:rPr lang="en-GB" sz="1200" dirty="0"/>
                  <a:t> will appear at the top of your screen, instead of </a:t>
                </a:r>
                <a14:m>
                  <m:oMath xmlns:m="http://schemas.openxmlformats.org/officeDocument/2006/math">
                    <m:r>
                      <a:rPr lang="en-GB" sz="1200" b="0" i="1" smtClean="0">
                        <a:latin typeface="Cambria Math" panose="02040503050406030204" pitchFamily="18" charset="0"/>
                      </a:rPr>
                      <m:t>𝐷</m:t>
                    </m:r>
                  </m:oMath>
                </a14:m>
                <a:r>
                  <a:rPr lang="en-GB" sz="1200" dirty="0"/>
                  <a:t>.</a:t>
                </a:r>
              </a:p>
            </p:txBody>
          </p:sp>
        </mc:Choice>
        <mc:Fallback xmlns="">
          <p:sp>
            <p:nvSpPr>
              <p:cNvPr id="28" name="TextBox 27">
                <a:extLst>
                  <a:ext uri="{FF2B5EF4-FFF2-40B4-BE49-F238E27FC236}">
                    <a16:creationId xmlns:a16="http://schemas.microsoft.com/office/drawing/2014/main" id="{6837DF74-9DCB-4DC9-BC57-4920027A5A3C}"/>
                  </a:ext>
                </a:extLst>
              </p:cNvPr>
              <p:cNvSpPr txBox="1">
                <a:spLocks noRot="1" noChangeAspect="1" noMove="1" noResize="1" noEditPoints="1" noAdjustHandles="1" noChangeArrowheads="1" noChangeShapeType="1" noTextEdit="1"/>
              </p:cNvSpPr>
              <p:nvPr/>
            </p:nvSpPr>
            <p:spPr>
              <a:xfrm>
                <a:off x="2893192" y="5778282"/>
                <a:ext cx="4507067" cy="922753"/>
              </a:xfrm>
              <a:prstGeom prst="rect">
                <a:avLst/>
              </a:prstGeom>
              <a:blipFill>
                <a:blip r:embed="rId13"/>
                <a:stretch>
                  <a:fillRect b="-3226"/>
                </a:stretch>
              </a:blipFill>
            </p:spPr>
            <p:txBody>
              <a:bodyPr/>
              <a:lstStyle/>
              <a:p>
                <a:r>
                  <a:rPr lang="en-GB">
                    <a:noFill/>
                  </a:rPr>
                  <a:t> </a:t>
                </a:r>
              </a:p>
            </p:txBody>
          </p:sp>
        </mc:Fallback>
      </mc:AlternateContent>
    </p:spTree>
    <p:extLst>
      <p:ext uri="{BB962C8B-B14F-4D97-AF65-F5344CB8AC3E}">
        <p14:creationId xmlns:p14="http://schemas.microsoft.com/office/powerpoint/2010/main" val="4689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nextCondLst>
                <p:cond evt="onClick" delay="0">
                  <p:tgtEl>
                    <p:spTgt spid="26"/>
                  </p:tgtEl>
                </p:cond>
              </p:nextCondLst>
            </p:seq>
          </p:childTnLst>
        </p:cTn>
      </p:par>
    </p:tnLst>
    <p:bldLst>
      <p:bldP spid="25" grpId="0" animBg="1"/>
      <p:bldP spid="26"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5A/5B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116, 118</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728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Arc length</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2712492" y="1001812"/>
            <a:ext cx="3096344" cy="30243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a:stCxn id="5" idx="0"/>
          </p:cNvCxnSpPr>
          <p:nvPr/>
        </p:nvCxnSpPr>
        <p:spPr>
          <a:xfrm>
            <a:off x="4260664" y="1001812"/>
            <a:ext cx="12732" cy="151636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4273396" y="1603772"/>
            <a:ext cx="1211580" cy="929640"/>
          </a:xfrm>
          <a:prstGeom prst="line">
            <a:avLst/>
          </a:prstGeom>
        </p:spPr>
        <p:style>
          <a:lnRef idx="1">
            <a:schemeClr val="dk1"/>
          </a:lnRef>
          <a:fillRef idx="0">
            <a:schemeClr val="dk1"/>
          </a:fillRef>
          <a:effectRef idx="0">
            <a:schemeClr val="dk1"/>
          </a:effectRef>
          <a:fontRef idx="minor">
            <a:schemeClr val="tx1"/>
          </a:fontRef>
        </p:style>
      </p:cxnSp>
      <p:sp>
        <p:nvSpPr>
          <p:cNvPr id="12" name="Freeform 11"/>
          <p:cNvSpPr/>
          <p:nvPr/>
        </p:nvSpPr>
        <p:spPr>
          <a:xfrm>
            <a:off x="4273396" y="2152412"/>
            <a:ext cx="320040" cy="144780"/>
          </a:xfrm>
          <a:custGeom>
            <a:avLst/>
            <a:gdLst>
              <a:gd name="connsiteX0" fmla="*/ 0 w 320040"/>
              <a:gd name="connsiteY0" fmla="*/ 7620 h 144780"/>
              <a:gd name="connsiteX1" fmla="*/ 160020 w 320040"/>
              <a:gd name="connsiteY1" fmla="*/ 22860 h 144780"/>
              <a:gd name="connsiteX2" fmla="*/ 320040 w 320040"/>
              <a:gd name="connsiteY2" fmla="*/ 144780 h 144780"/>
            </a:gdLst>
            <a:ahLst/>
            <a:cxnLst>
              <a:cxn ang="0">
                <a:pos x="connsiteX0" y="connsiteY0"/>
              </a:cxn>
              <a:cxn ang="0">
                <a:pos x="connsiteX1" y="connsiteY1"/>
              </a:cxn>
              <a:cxn ang="0">
                <a:pos x="connsiteX2" y="connsiteY2"/>
              </a:cxn>
            </a:cxnLst>
            <a:rect l="l" t="t" r="r" b="b"/>
            <a:pathLst>
              <a:path w="320040" h="144780">
                <a:moveTo>
                  <a:pt x="0" y="7620"/>
                </a:moveTo>
                <a:cubicBezTo>
                  <a:pt x="53340" y="3810"/>
                  <a:pt x="106680" y="0"/>
                  <a:pt x="160020" y="22860"/>
                </a:cubicBezTo>
                <a:cubicBezTo>
                  <a:pt x="213360" y="45720"/>
                  <a:pt x="266700" y="95250"/>
                  <a:pt x="320040" y="1447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4222240" y="1876540"/>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sym typeface="Symbol"/>
                        </a:rPr>
                        <m:t>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222240" y="1876540"/>
                <a:ext cx="576064"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76738" y="164988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976738" y="1649884"/>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60032" y="4437112"/>
                <a:ext cx="3816424" cy="923330"/>
              </a:xfrm>
              <a:prstGeom prst="rect">
                <a:avLst/>
              </a:prstGeom>
              <a:noFill/>
            </p:spPr>
            <p:txBody>
              <a:bodyPr wrap="square" rtlCol="0">
                <a:spAutoFit/>
              </a:bodyPr>
              <a:lstStyle/>
              <a:p>
                <a:r>
                  <a:rPr lang="en-GB" dirty="0"/>
                  <a:t>From before, we know that 1 radian gives an arc of 1 radius in length, so </a:t>
                </a:r>
                <a14:m>
                  <m:oMath xmlns:m="http://schemas.openxmlformats.org/officeDocument/2006/math">
                    <m:r>
                      <a:rPr lang="en-GB" b="0" i="1" smtClean="0">
                        <a:latin typeface="Cambria Math" panose="02040503050406030204" pitchFamily="18" charset="0"/>
                      </a:rPr>
                      <m:t>𝜃</m:t>
                    </m:r>
                  </m:oMath>
                </a14:m>
                <a:r>
                  <a:rPr lang="en-GB" dirty="0"/>
                  <a:t> radians must give a length of…</a:t>
                </a:r>
              </a:p>
            </p:txBody>
          </p:sp>
        </mc:Choice>
        <mc:Fallback xmlns="">
          <p:sp>
            <p:nvSpPr>
              <p:cNvPr id="17" name="TextBox 16"/>
              <p:cNvSpPr txBox="1">
                <a:spLocks noRot="1" noChangeAspect="1" noMove="1" noResize="1" noEditPoints="1" noAdjustHandles="1" noChangeArrowheads="1" noChangeShapeType="1" noTextEdit="1"/>
              </p:cNvSpPr>
              <p:nvPr/>
            </p:nvSpPr>
            <p:spPr>
              <a:xfrm>
                <a:off x="4860032" y="4437112"/>
                <a:ext cx="3816424" cy="923330"/>
              </a:xfrm>
              <a:prstGeom prst="rect">
                <a:avLst/>
              </a:prstGeom>
              <a:blipFill>
                <a:blip r:embed="rId4"/>
                <a:stretch>
                  <a:fillRect l="-1278" t="-3974" b="-9934"/>
                </a:stretch>
              </a:blipFill>
            </p:spPr>
            <p:txBody>
              <a:bodyPr/>
              <a:lstStyle/>
              <a:p>
                <a:r>
                  <a:rPr lang="en-GB">
                    <a:noFill/>
                  </a:rPr>
                  <a:t> </a:t>
                </a:r>
              </a:p>
            </p:txBody>
          </p:sp>
        </mc:Fallback>
      </mc:AlternateContent>
      <p:sp>
        <p:nvSpPr>
          <p:cNvPr id="19" name="TextBox 18"/>
          <p:cNvSpPr txBox="1"/>
          <p:nvPr/>
        </p:nvSpPr>
        <p:spPr>
          <a:xfrm>
            <a:off x="323528" y="4077072"/>
            <a:ext cx="2304256"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Arc length in degrees:</a:t>
            </a:r>
          </a:p>
        </p:txBody>
      </p:sp>
      <p:sp>
        <p:nvSpPr>
          <p:cNvPr id="6" name="Freeform: Shape 5">
            <a:extLst>
              <a:ext uri="{FF2B5EF4-FFF2-40B4-BE49-F238E27FC236}">
                <a16:creationId xmlns:a16="http://schemas.microsoft.com/office/drawing/2014/main" id="{8FE69DDE-AA02-467E-88A5-359CA0935477}"/>
              </a:ext>
            </a:extLst>
          </p:cNvPr>
          <p:cNvSpPr/>
          <p:nvPr/>
        </p:nvSpPr>
        <p:spPr>
          <a:xfrm>
            <a:off x="4286988" y="866849"/>
            <a:ext cx="1286540" cy="627321"/>
          </a:xfrm>
          <a:custGeom>
            <a:avLst/>
            <a:gdLst>
              <a:gd name="connsiteX0" fmla="*/ 0 w 1286540"/>
              <a:gd name="connsiteY0" fmla="*/ 0 h 627321"/>
              <a:gd name="connsiteX1" fmla="*/ 754912 w 1286540"/>
              <a:gd name="connsiteY1" fmla="*/ 170121 h 627321"/>
              <a:gd name="connsiteX2" fmla="*/ 1286540 w 1286540"/>
              <a:gd name="connsiteY2" fmla="*/ 627321 h 627321"/>
            </a:gdLst>
            <a:ahLst/>
            <a:cxnLst>
              <a:cxn ang="0">
                <a:pos x="connsiteX0" y="connsiteY0"/>
              </a:cxn>
              <a:cxn ang="0">
                <a:pos x="connsiteX1" y="connsiteY1"/>
              </a:cxn>
              <a:cxn ang="0">
                <a:pos x="connsiteX2" y="connsiteY2"/>
              </a:cxn>
            </a:cxnLst>
            <a:rect l="l" t="t" r="r" b="b"/>
            <a:pathLst>
              <a:path w="1286540" h="627321">
                <a:moveTo>
                  <a:pt x="0" y="0"/>
                </a:moveTo>
                <a:cubicBezTo>
                  <a:pt x="270244" y="32783"/>
                  <a:pt x="540489" y="65567"/>
                  <a:pt x="754912" y="170121"/>
                </a:cubicBezTo>
                <a:cubicBezTo>
                  <a:pt x="969335" y="274675"/>
                  <a:pt x="1127937" y="450998"/>
                  <a:pt x="1286540" y="627321"/>
                </a:cubicBezTo>
              </a:path>
            </a:pathLst>
          </a:custGeom>
          <a:noFill/>
          <a:ln>
            <a:solidFill>
              <a:schemeClr val="tx1"/>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27F64CF-DEEF-4F81-9A0C-F6BB666E4F09}"/>
                  </a:ext>
                </a:extLst>
              </p:cNvPr>
              <p:cNvSpPr txBox="1"/>
              <p:nvPr/>
            </p:nvSpPr>
            <p:spPr>
              <a:xfrm>
                <a:off x="5031081" y="7483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𝑙</m:t>
                      </m:r>
                    </m:oMath>
                  </m:oMathPara>
                </a14:m>
                <a:endParaRPr lang="en-GB" dirty="0"/>
              </a:p>
            </p:txBody>
          </p:sp>
        </mc:Choice>
        <mc:Fallback xmlns="">
          <p:sp>
            <p:nvSpPr>
              <p:cNvPr id="21" name="TextBox 20">
                <a:extLst>
                  <a:ext uri="{FF2B5EF4-FFF2-40B4-BE49-F238E27FC236}">
                    <a16:creationId xmlns:a16="http://schemas.microsoft.com/office/drawing/2014/main" id="{327F64CF-DEEF-4F81-9A0C-F6BB666E4F09}"/>
                  </a:ext>
                </a:extLst>
              </p:cNvPr>
              <p:cNvSpPr txBox="1">
                <a:spLocks noRot="1" noChangeAspect="1" noMove="1" noResize="1" noEditPoints="1" noAdjustHandles="1" noChangeArrowheads="1" noChangeShapeType="1" noTextEdit="1"/>
              </p:cNvSpPr>
              <p:nvPr/>
            </p:nvSpPr>
            <p:spPr>
              <a:xfrm>
                <a:off x="5031081" y="748312"/>
                <a:ext cx="360040" cy="369332"/>
              </a:xfrm>
              <a:prstGeom prst="rect">
                <a:avLst/>
              </a:prstGeom>
              <a:blipFill>
                <a:blip r:embed="rId5"/>
                <a:stretch>
                  <a:fillRect/>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E546B83C-40BB-4E5F-8184-EBEC2B72DC55}"/>
              </a:ext>
            </a:extLst>
          </p:cNvPr>
          <p:cNvSpPr txBox="1"/>
          <p:nvPr/>
        </p:nvSpPr>
        <p:spPr>
          <a:xfrm>
            <a:off x="4798304" y="4066039"/>
            <a:ext cx="2304256"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Arc length in radians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EAF18CF-C9DB-4E72-B30E-01A1A19538E5}"/>
                  </a:ext>
                </a:extLst>
              </p:cNvPr>
              <p:cNvSpPr txBox="1"/>
              <p:nvPr/>
            </p:nvSpPr>
            <p:spPr>
              <a:xfrm>
                <a:off x="285676" y="4839568"/>
                <a:ext cx="2664296" cy="9055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𝑙</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𝜃</m:t>
                          </m:r>
                        </m:num>
                        <m:den>
                          <m:r>
                            <a:rPr lang="en-GB" sz="2800" b="0" i="1" smtClean="0">
                              <a:latin typeface="Cambria Math" panose="02040503050406030204" pitchFamily="18" charset="0"/>
                            </a:rPr>
                            <m:t>360</m:t>
                          </m:r>
                        </m:den>
                      </m:f>
                      <m:r>
                        <a:rPr lang="en-GB" sz="2800" b="0" i="1" smtClean="0">
                          <a:latin typeface="Cambria Math" panose="02040503050406030204" pitchFamily="18" charset="0"/>
                        </a:rPr>
                        <m:t>×2</m:t>
                      </m:r>
                      <m:r>
                        <a:rPr lang="en-GB" sz="2800" b="0" i="1" smtClean="0">
                          <a:latin typeface="Cambria Math" panose="02040503050406030204" pitchFamily="18" charset="0"/>
                        </a:rPr>
                        <m:t>𝜋</m:t>
                      </m:r>
                      <m:r>
                        <a:rPr lang="en-GB" sz="2800" b="0" i="1" smtClean="0">
                          <a:latin typeface="Cambria Math" panose="02040503050406030204" pitchFamily="18" charset="0"/>
                        </a:rPr>
                        <m:t>𝑟</m:t>
                      </m:r>
                    </m:oMath>
                  </m:oMathPara>
                </a14:m>
                <a:endParaRPr lang="en-GB" sz="2800" dirty="0"/>
              </a:p>
            </p:txBody>
          </p:sp>
        </mc:Choice>
        <mc:Fallback xmlns="">
          <p:sp>
            <p:nvSpPr>
              <p:cNvPr id="7" name="TextBox 6">
                <a:extLst>
                  <a:ext uri="{FF2B5EF4-FFF2-40B4-BE49-F238E27FC236}">
                    <a16:creationId xmlns:a16="http://schemas.microsoft.com/office/drawing/2014/main" id="{5EAF18CF-C9DB-4E72-B30E-01A1A19538E5}"/>
                  </a:ext>
                </a:extLst>
              </p:cNvPr>
              <p:cNvSpPr txBox="1">
                <a:spLocks noRot="1" noChangeAspect="1" noMove="1" noResize="1" noEditPoints="1" noAdjustHandles="1" noChangeArrowheads="1" noChangeShapeType="1" noTextEdit="1"/>
              </p:cNvSpPr>
              <p:nvPr/>
            </p:nvSpPr>
            <p:spPr>
              <a:xfrm>
                <a:off x="285676" y="4839568"/>
                <a:ext cx="2664296" cy="905504"/>
              </a:xfrm>
              <a:prstGeom prst="rect">
                <a:avLst/>
              </a:prstGeom>
              <a:blipFill>
                <a:blip r:embed="rId6"/>
                <a:stretch>
                  <a:fillRect/>
                </a:stretch>
              </a:blipFill>
            </p:spPr>
            <p:txBody>
              <a:bodyPr/>
              <a:lstStyle/>
              <a:p>
                <a:r>
                  <a:rPr lang="en-GB">
                    <a:noFill/>
                  </a:rPr>
                  <a:t> </a:t>
                </a:r>
              </a:p>
            </p:txBody>
          </p:sp>
        </mc:Fallback>
      </mc:AlternateContent>
      <p:sp>
        <p:nvSpPr>
          <p:cNvPr id="22" name="Rectangle 21"/>
          <p:cNvSpPr/>
          <p:nvPr/>
        </p:nvSpPr>
        <p:spPr>
          <a:xfrm>
            <a:off x="500336" y="4760277"/>
            <a:ext cx="2449636"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4259D04-E535-477F-BED1-BACFCDD55C0F}"/>
                  </a:ext>
                </a:extLst>
              </p:cNvPr>
              <p:cNvSpPr txBox="1"/>
              <p:nvPr/>
            </p:nvSpPr>
            <p:spPr>
              <a:xfrm>
                <a:off x="5502958" y="5707732"/>
                <a:ext cx="179367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𝑙</m:t>
                      </m:r>
                      <m:r>
                        <a:rPr lang="en-GB" sz="3200" b="0" i="1" smtClean="0">
                          <a:latin typeface="Cambria Math" panose="02040503050406030204" pitchFamily="18" charset="0"/>
                        </a:rPr>
                        <m:t>=</m:t>
                      </m:r>
                      <m:r>
                        <a:rPr lang="en-GB" sz="3200" b="0" i="1" smtClean="0">
                          <a:latin typeface="Cambria Math" panose="02040503050406030204" pitchFamily="18" charset="0"/>
                        </a:rPr>
                        <m:t>𝑟</m:t>
                      </m:r>
                      <m:r>
                        <a:rPr lang="en-GB" sz="3200" b="0" i="1" smtClean="0">
                          <a:latin typeface="Cambria Math" panose="02040503050406030204" pitchFamily="18" charset="0"/>
                        </a:rPr>
                        <m:t>𝜃</m:t>
                      </m:r>
                    </m:oMath>
                  </m:oMathPara>
                </a14:m>
                <a:endParaRPr lang="en-GB" sz="2000" dirty="0"/>
              </a:p>
            </p:txBody>
          </p:sp>
        </mc:Choice>
        <mc:Fallback xmlns="">
          <p:sp>
            <p:nvSpPr>
              <p:cNvPr id="10" name="TextBox 9">
                <a:extLst>
                  <a:ext uri="{FF2B5EF4-FFF2-40B4-BE49-F238E27FC236}">
                    <a16:creationId xmlns:a16="http://schemas.microsoft.com/office/drawing/2014/main" id="{04259D04-E535-477F-BED1-BACFCDD55C0F}"/>
                  </a:ext>
                </a:extLst>
              </p:cNvPr>
              <p:cNvSpPr txBox="1">
                <a:spLocks noRot="1" noChangeAspect="1" noMove="1" noResize="1" noEditPoints="1" noAdjustHandles="1" noChangeArrowheads="1" noChangeShapeType="1" noTextEdit="1"/>
              </p:cNvSpPr>
              <p:nvPr/>
            </p:nvSpPr>
            <p:spPr>
              <a:xfrm>
                <a:off x="5502958" y="5707732"/>
                <a:ext cx="1793674" cy="584775"/>
              </a:xfrm>
              <a:prstGeom prst="rect">
                <a:avLst/>
              </a:prstGeom>
              <a:blipFill>
                <a:blip r:embed="rId7"/>
                <a:stretch>
                  <a:fillRect/>
                </a:stretch>
              </a:blipFill>
            </p:spPr>
            <p:txBody>
              <a:bodyPr/>
              <a:lstStyle/>
              <a:p>
                <a:r>
                  <a:rPr lang="en-GB">
                    <a:noFill/>
                  </a:rPr>
                  <a:t> </a:t>
                </a:r>
              </a:p>
            </p:txBody>
          </p:sp>
        </mc:Fallback>
      </mc:AlternateContent>
      <p:sp>
        <p:nvSpPr>
          <p:cNvPr id="23" name="Rectangle 22"/>
          <p:cNvSpPr/>
          <p:nvPr/>
        </p:nvSpPr>
        <p:spPr>
          <a:xfrm>
            <a:off x="5441920" y="5568070"/>
            <a:ext cx="1797079" cy="997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15513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A94563-80A5-467D-BBB5-AD85EB18E754}"/>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DC9DFA1-FEBD-4917-9931-1FD4F399F37F}"/>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a:extLst>
                <a:ext uri="{FF2B5EF4-FFF2-40B4-BE49-F238E27FC236}">
                  <a16:creationId xmlns:a16="http://schemas.microsoft.com/office/drawing/2014/main" id="{EC54D71A-3C64-4FBF-A9FF-D9118F6C104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5FD54033-F703-4335-86FD-C51DBE5C4B84}"/>
              </a:ext>
            </a:extLst>
          </p:cNvPr>
          <p:cNvSpPr txBox="1"/>
          <p:nvPr/>
        </p:nvSpPr>
        <p:spPr>
          <a:xfrm>
            <a:off x="467544" y="908720"/>
            <a:ext cx="302433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Find the length of the arc of a circle of radius 5.2 cm, given that the arc subtends an angle of 0.8 radians at the centre of the circle.</a:t>
            </a:r>
          </a:p>
        </p:txBody>
      </p:sp>
      <p:sp>
        <p:nvSpPr>
          <p:cNvPr id="6" name="Partial Circle 5">
            <a:extLst>
              <a:ext uri="{FF2B5EF4-FFF2-40B4-BE49-F238E27FC236}">
                <a16:creationId xmlns:a16="http://schemas.microsoft.com/office/drawing/2014/main" id="{0FDF4626-9C34-4B4F-AA04-32F0D7D64752}"/>
              </a:ext>
            </a:extLst>
          </p:cNvPr>
          <p:cNvSpPr/>
          <p:nvPr/>
        </p:nvSpPr>
        <p:spPr>
          <a:xfrm>
            <a:off x="195462" y="2273597"/>
            <a:ext cx="2116697" cy="1925081"/>
          </a:xfrm>
          <a:prstGeom prst="pie">
            <a:avLst>
              <a:gd name="adj1" fmla="val 19437373"/>
              <a:gd name="adj2" fmla="val 152286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D40E28A-B62E-4B31-B216-2D8F5F0D66A3}"/>
                  </a:ext>
                </a:extLst>
              </p:cNvPr>
              <p:cNvSpPr txBox="1"/>
              <p:nvPr/>
            </p:nvSpPr>
            <p:spPr>
              <a:xfrm rot="19417426">
                <a:off x="1183432" y="2636912"/>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5.2 </m:t>
                      </m:r>
                      <m:r>
                        <a:rPr lang="en-GB" sz="1400" b="0" i="1" smtClean="0">
                          <a:latin typeface="Cambria Math" panose="02040503050406030204" pitchFamily="18" charset="0"/>
                        </a:rPr>
                        <m:t>𝑐𝑚</m:t>
                      </m:r>
                    </m:oMath>
                  </m:oMathPara>
                </a14:m>
                <a:endParaRPr lang="en-GB" sz="1400" dirty="0"/>
              </a:p>
            </p:txBody>
          </p:sp>
        </mc:Choice>
        <mc:Fallback xmlns="">
          <p:sp>
            <p:nvSpPr>
              <p:cNvPr id="7" name="TextBox 6">
                <a:extLst>
                  <a:ext uri="{FF2B5EF4-FFF2-40B4-BE49-F238E27FC236}">
                    <a16:creationId xmlns:a16="http://schemas.microsoft.com/office/drawing/2014/main" id="{8D40E28A-B62E-4B31-B216-2D8F5F0D66A3}"/>
                  </a:ext>
                </a:extLst>
              </p:cNvPr>
              <p:cNvSpPr txBox="1">
                <a:spLocks noRot="1" noChangeAspect="1" noMove="1" noResize="1" noEditPoints="1" noAdjustHandles="1" noChangeArrowheads="1" noChangeShapeType="1" noTextEdit="1"/>
              </p:cNvSpPr>
              <p:nvPr/>
            </p:nvSpPr>
            <p:spPr>
              <a:xfrm rot="19417426">
                <a:off x="1183432" y="2636912"/>
                <a:ext cx="864096"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81DF69-42FF-4AEE-B9BA-D0185FD8E039}"/>
                  </a:ext>
                </a:extLst>
              </p:cNvPr>
              <p:cNvSpPr txBox="1"/>
              <p:nvPr/>
            </p:nvSpPr>
            <p:spPr>
              <a:xfrm>
                <a:off x="1507658" y="3075572"/>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0.8</m:t>
                      </m:r>
                    </m:oMath>
                  </m:oMathPara>
                </a14:m>
                <a:endParaRPr lang="en-GB" sz="1100" dirty="0"/>
              </a:p>
            </p:txBody>
          </p:sp>
        </mc:Choice>
        <mc:Fallback xmlns="">
          <p:sp>
            <p:nvSpPr>
              <p:cNvPr id="8" name="TextBox 7">
                <a:extLst>
                  <a:ext uri="{FF2B5EF4-FFF2-40B4-BE49-F238E27FC236}">
                    <a16:creationId xmlns:a16="http://schemas.microsoft.com/office/drawing/2014/main" id="{A581DF69-42FF-4AEE-B9BA-D0185FD8E039}"/>
                  </a:ext>
                </a:extLst>
              </p:cNvPr>
              <p:cNvSpPr txBox="1">
                <a:spLocks noRot="1" noChangeAspect="1" noMove="1" noResize="1" noEditPoints="1" noAdjustHandles="1" noChangeArrowheads="1" noChangeShapeType="1" noTextEdit="1"/>
              </p:cNvSpPr>
              <p:nvPr/>
            </p:nvSpPr>
            <p:spPr>
              <a:xfrm>
                <a:off x="1507658" y="3075572"/>
                <a:ext cx="364005" cy="261610"/>
              </a:xfrm>
              <a:prstGeom prst="rect">
                <a:avLst/>
              </a:prstGeom>
              <a:blipFill>
                <a:blip r:embed="rId3"/>
                <a:stretch>
                  <a:fillRect/>
                </a:stretch>
              </a:blipFill>
            </p:spPr>
            <p:txBody>
              <a:bodyPr/>
              <a:lstStyle/>
              <a:p>
                <a:r>
                  <a:rPr lang="en-GB">
                    <a:noFill/>
                  </a:rPr>
                  <a:t> </a:t>
                </a:r>
              </a:p>
            </p:txBody>
          </p:sp>
        </mc:Fallback>
      </mc:AlternateContent>
      <p:sp>
        <p:nvSpPr>
          <p:cNvPr id="9" name="Freeform: Shape 8">
            <a:extLst>
              <a:ext uri="{FF2B5EF4-FFF2-40B4-BE49-F238E27FC236}">
                <a16:creationId xmlns:a16="http://schemas.microsoft.com/office/drawing/2014/main" id="{24B729B2-5E5B-46A7-B432-B7D8EF7820D2}"/>
              </a:ext>
            </a:extLst>
          </p:cNvPr>
          <p:cNvSpPr/>
          <p:nvPr/>
        </p:nvSpPr>
        <p:spPr>
          <a:xfrm>
            <a:off x="1502569" y="3045619"/>
            <a:ext cx="68468" cy="326231"/>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75B2827-EE5F-4111-BD77-FADECAFBEEE3}"/>
                  </a:ext>
                </a:extLst>
              </p:cNvPr>
              <p:cNvSpPr txBox="1"/>
              <p:nvPr/>
            </p:nvSpPr>
            <p:spPr>
              <a:xfrm>
                <a:off x="695325" y="3824956"/>
                <a:ext cx="24365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0.8×5.2=4.16 </m:t>
                      </m:r>
                      <m:r>
                        <a:rPr lang="en-GB" b="0" i="1" smtClean="0">
                          <a:latin typeface="Cambria Math" panose="02040503050406030204" pitchFamily="18" charset="0"/>
                        </a:rPr>
                        <m:t>𝑐𝑚</m:t>
                      </m:r>
                    </m:oMath>
                  </m:oMathPara>
                </a14:m>
                <a:endParaRPr lang="en-GB" dirty="0"/>
              </a:p>
            </p:txBody>
          </p:sp>
        </mc:Choice>
        <mc:Fallback xmlns="">
          <p:sp>
            <p:nvSpPr>
              <p:cNvPr id="10" name="TextBox 9">
                <a:extLst>
                  <a:ext uri="{FF2B5EF4-FFF2-40B4-BE49-F238E27FC236}">
                    <a16:creationId xmlns:a16="http://schemas.microsoft.com/office/drawing/2014/main" id="{175B2827-EE5F-4111-BD77-FADECAFBEEE3}"/>
                  </a:ext>
                </a:extLst>
              </p:cNvPr>
              <p:cNvSpPr txBox="1">
                <a:spLocks noRot="1" noChangeAspect="1" noMove="1" noResize="1" noEditPoints="1" noAdjustHandles="1" noChangeArrowheads="1" noChangeShapeType="1" noTextEdit="1"/>
              </p:cNvSpPr>
              <p:nvPr/>
            </p:nvSpPr>
            <p:spPr>
              <a:xfrm>
                <a:off x="695325" y="3824956"/>
                <a:ext cx="2436515" cy="369332"/>
              </a:xfrm>
              <a:prstGeom prst="rect">
                <a:avLst/>
              </a:prstGeom>
              <a:blipFill>
                <a:blip r:embed="rId4"/>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ADC400AC-815C-45B4-8935-D8194DA261CF}"/>
              </a:ext>
            </a:extLst>
          </p:cNvPr>
          <p:cNvSpPr txBox="1"/>
          <p:nvPr/>
        </p:nvSpPr>
        <p:spPr>
          <a:xfrm>
            <a:off x="721544" y="5656560"/>
            <a:ext cx="2376264"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Note</a:t>
            </a:r>
            <a:r>
              <a:rPr lang="en-GB" sz="1200" dirty="0"/>
              <a:t>: Whether your calculator is in degrees mode or radians mode is only relevant when using sin/cos/tan – it won’t affect simple multiplication!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6DED801-3432-4C2A-A6BA-3FEF44FB7BD5}"/>
                  </a:ext>
                </a:extLst>
              </p:cNvPr>
              <p:cNvSpPr txBox="1"/>
              <p:nvPr/>
            </p:nvSpPr>
            <p:spPr>
              <a:xfrm>
                <a:off x="3923928" y="882576"/>
                <a:ext cx="302433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An arc </a:t>
                </a:r>
                <a14:m>
                  <m:oMath xmlns:m="http://schemas.openxmlformats.org/officeDocument/2006/math">
                    <m:r>
                      <a:rPr lang="en-GB" sz="1600" b="0" i="1" smtClean="0">
                        <a:latin typeface="Cambria Math" panose="02040503050406030204" pitchFamily="18" charset="0"/>
                      </a:rPr>
                      <m:t>𝐴𝐵</m:t>
                    </m:r>
                  </m:oMath>
                </a14:m>
                <a:r>
                  <a:rPr lang="en-GB" sz="1600" dirty="0"/>
                  <a:t> of a circle with radius 7 cm and centre </a:t>
                </a:r>
                <a14:m>
                  <m:oMath xmlns:m="http://schemas.openxmlformats.org/officeDocument/2006/math">
                    <m:r>
                      <a:rPr lang="en-GB" sz="1600" b="0" i="1" smtClean="0">
                        <a:latin typeface="Cambria Math" panose="02040503050406030204" pitchFamily="18" charset="0"/>
                      </a:rPr>
                      <m:t>𝑂</m:t>
                    </m:r>
                  </m:oMath>
                </a14:m>
                <a:r>
                  <a:rPr lang="en-GB" sz="1600" dirty="0"/>
                  <a:t> has a length of 2.45 cm. Find the angle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𝐴𝑂𝐵</m:t>
                    </m:r>
                  </m:oMath>
                </a14:m>
                <a:r>
                  <a:rPr lang="en-GB" sz="1600" dirty="0"/>
                  <a:t> subtended by the arc at the centre of the circle</a:t>
                </a:r>
              </a:p>
            </p:txBody>
          </p:sp>
        </mc:Choice>
        <mc:Fallback xmlns="">
          <p:sp>
            <p:nvSpPr>
              <p:cNvPr id="12" name="TextBox 11">
                <a:extLst>
                  <a:ext uri="{FF2B5EF4-FFF2-40B4-BE49-F238E27FC236}">
                    <a16:creationId xmlns:a16="http://schemas.microsoft.com/office/drawing/2014/main" id="{16DED801-3432-4C2A-A6BA-3FEF44FB7BD5}"/>
                  </a:ext>
                </a:extLst>
              </p:cNvPr>
              <p:cNvSpPr txBox="1">
                <a:spLocks noRot="1" noChangeAspect="1" noMove="1" noResize="1" noEditPoints="1" noAdjustHandles="1" noChangeArrowheads="1" noChangeShapeType="1" noTextEdit="1"/>
              </p:cNvSpPr>
              <p:nvPr/>
            </p:nvSpPr>
            <p:spPr>
              <a:xfrm>
                <a:off x="3923928" y="882576"/>
                <a:ext cx="3024336" cy="1323439"/>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a:extLst>
              <a:ext uri="{FF2B5EF4-FFF2-40B4-BE49-F238E27FC236}">
                <a16:creationId xmlns:a16="http://schemas.microsoft.com/office/drawing/2014/main" id="{864A73E2-0EB6-4F3D-8EF1-6DE074ED29C3}"/>
              </a:ext>
            </a:extLst>
          </p:cNvPr>
          <p:cNvSpPr txBox="1"/>
          <p:nvPr/>
        </p:nvSpPr>
        <p:spPr>
          <a:xfrm>
            <a:off x="4087788" y="6202660"/>
            <a:ext cx="23762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Terminology</a:t>
            </a:r>
            <a:r>
              <a:rPr lang="en-GB" sz="1200" dirty="0"/>
              <a:t>: ‘</a:t>
            </a:r>
            <a:r>
              <a:rPr lang="en-GB" sz="1200" u="sng" dirty="0"/>
              <a:t>Subtend</a:t>
            </a:r>
            <a:r>
              <a:rPr lang="en-GB" sz="1200" dirty="0"/>
              <a:t>’ means </a:t>
            </a:r>
            <a:r>
              <a:rPr lang="en-GB" sz="1200" b="1" dirty="0"/>
              <a:t>opposite</a:t>
            </a:r>
            <a:r>
              <a:rPr lang="en-GB" sz="1200" dirty="0"/>
              <a:t> or extending beneath.</a:t>
            </a:r>
          </a:p>
        </p:txBody>
      </p:sp>
      <p:sp>
        <p:nvSpPr>
          <p:cNvPr id="14" name="Partial Circle 13">
            <a:extLst>
              <a:ext uri="{FF2B5EF4-FFF2-40B4-BE49-F238E27FC236}">
                <a16:creationId xmlns:a16="http://schemas.microsoft.com/office/drawing/2014/main" id="{43CBB8C5-2262-48DD-91E4-C17F51772C6B}"/>
              </a:ext>
            </a:extLst>
          </p:cNvPr>
          <p:cNvSpPr/>
          <p:nvPr/>
        </p:nvSpPr>
        <p:spPr>
          <a:xfrm>
            <a:off x="3631703" y="2279256"/>
            <a:ext cx="2116697" cy="1925081"/>
          </a:xfrm>
          <a:prstGeom prst="pie">
            <a:avLst>
              <a:gd name="adj1" fmla="val 19437373"/>
              <a:gd name="adj2" fmla="val 152286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3082455-D0D9-4910-8DD8-2DE72D25D55F}"/>
                  </a:ext>
                </a:extLst>
              </p:cNvPr>
              <p:cNvSpPr txBox="1"/>
              <p:nvPr/>
            </p:nvSpPr>
            <p:spPr>
              <a:xfrm rot="19417426">
                <a:off x="4619673" y="2642571"/>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7 </m:t>
                      </m:r>
                      <m:r>
                        <a:rPr lang="en-GB" sz="1400" b="0" i="1" smtClean="0">
                          <a:latin typeface="Cambria Math" panose="02040503050406030204" pitchFamily="18" charset="0"/>
                        </a:rPr>
                        <m:t>𝑐𝑚</m:t>
                      </m:r>
                    </m:oMath>
                  </m:oMathPara>
                </a14:m>
                <a:endParaRPr lang="en-GB" sz="1400" dirty="0"/>
              </a:p>
            </p:txBody>
          </p:sp>
        </mc:Choice>
        <mc:Fallback xmlns="">
          <p:sp>
            <p:nvSpPr>
              <p:cNvPr id="15" name="TextBox 14">
                <a:extLst>
                  <a:ext uri="{FF2B5EF4-FFF2-40B4-BE49-F238E27FC236}">
                    <a16:creationId xmlns:a16="http://schemas.microsoft.com/office/drawing/2014/main" id="{E3082455-D0D9-4910-8DD8-2DE72D25D55F}"/>
                  </a:ext>
                </a:extLst>
              </p:cNvPr>
              <p:cNvSpPr txBox="1">
                <a:spLocks noRot="1" noChangeAspect="1" noMove="1" noResize="1" noEditPoints="1" noAdjustHandles="1" noChangeArrowheads="1" noChangeShapeType="1" noTextEdit="1"/>
              </p:cNvSpPr>
              <p:nvPr/>
            </p:nvSpPr>
            <p:spPr>
              <a:xfrm rot="19417426">
                <a:off x="4619673" y="2642571"/>
                <a:ext cx="864096"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8A6FE32-DE0C-40C1-993D-6AF6E0FB5E00}"/>
                  </a:ext>
                </a:extLst>
              </p:cNvPr>
              <p:cNvSpPr txBox="1"/>
              <p:nvPr/>
            </p:nvSpPr>
            <p:spPr>
              <a:xfrm>
                <a:off x="4943899" y="3081231"/>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𝜃</m:t>
                      </m:r>
                    </m:oMath>
                  </m:oMathPara>
                </a14:m>
                <a:endParaRPr lang="en-GB" sz="1100" dirty="0"/>
              </a:p>
            </p:txBody>
          </p:sp>
        </mc:Choice>
        <mc:Fallback xmlns="">
          <p:sp>
            <p:nvSpPr>
              <p:cNvPr id="16" name="TextBox 15">
                <a:extLst>
                  <a:ext uri="{FF2B5EF4-FFF2-40B4-BE49-F238E27FC236}">
                    <a16:creationId xmlns:a16="http://schemas.microsoft.com/office/drawing/2014/main" id="{B8A6FE32-DE0C-40C1-993D-6AF6E0FB5E00}"/>
                  </a:ext>
                </a:extLst>
              </p:cNvPr>
              <p:cNvSpPr txBox="1">
                <a:spLocks noRot="1" noChangeAspect="1" noMove="1" noResize="1" noEditPoints="1" noAdjustHandles="1" noChangeArrowheads="1" noChangeShapeType="1" noTextEdit="1"/>
              </p:cNvSpPr>
              <p:nvPr/>
            </p:nvSpPr>
            <p:spPr>
              <a:xfrm>
                <a:off x="4943899" y="3081231"/>
                <a:ext cx="364005" cy="261610"/>
              </a:xfrm>
              <a:prstGeom prst="rect">
                <a:avLst/>
              </a:prstGeom>
              <a:blipFill>
                <a:blip r:embed="rId7"/>
                <a:stretch>
                  <a:fillRect/>
                </a:stretch>
              </a:blipFill>
            </p:spPr>
            <p:txBody>
              <a:bodyPr/>
              <a:lstStyle/>
              <a:p>
                <a:r>
                  <a:rPr lang="en-GB">
                    <a:noFill/>
                  </a:rPr>
                  <a:t> </a:t>
                </a:r>
              </a:p>
            </p:txBody>
          </p:sp>
        </mc:Fallback>
      </mc:AlternateContent>
      <p:sp>
        <p:nvSpPr>
          <p:cNvPr id="17" name="Freeform: Shape 16">
            <a:extLst>
              <a:ext uri="{FF2B5EF4-FFF2-40B4-BE49-F238E27FC236}">
                <a16:creationId xmlns:a16="http://schemas.microsoft.com/office/drawing/2014/main" id="{10BECAB0-D712-473D-88C6-1A76780E4F8E}"/>
              </a:ext>
            </a:extLst>
          </p:cNvPr>
          <p:cNvSpPr/>
          <p:nvPr/>
        </p:nvSpPr>
        <p:spPr>
          <a:xfrm>
            <a:off x="4938810" y="3051278"/>
            <a:ext cx="68468" cy="326231"/>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6A8D6C2-6639-42B4-AF6D-9A4C687BFC32}"/>
                  </a:ext>
                </a:extLst>
              </p:cNvPr>
              <p:cNvSpPr txBox="1"/>
              <p:nvPr/>
            </p:nvSpPr>
            <p:spPr>
              <a:xfrm>
                <a:off x="4427354" y="3110240"/>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𝑂</m:t>
                      </m:r>
                    </m:oMath>
                  </m:oMathPara>
                </a14:m>
                <a:endParaRPr lang="en-GB" sz="1100" dirty="0"/>
              </a:p>
            </p:txBody>
          </p:sp>
        </mc:Choice>
        <mc:Fallback xmlns="">
          <p:sp>
            <p:nvSpPr>
              <p:cNvPr id="18" name="TextBox 17">
                <a:extLst>
                  <a:ext uri="{FF2B5EF4-FFF2-40B4-BE49-F238E27FC236}">
                    <a16:creationId xmlns:a16="http://schemas.microsoft.com/office/drawing/2014/main" id="{B6A8D6C2-6639-42B4-AF6D-9A4C687BFC32}"/>
                  </a:ext>
                </a:extLst>
              </p:cNvPr>
              <p:cNvSpPr txBox="1">
                <a:spLocks noRot="1" noChangeAspect="1" noMove="1" noResize="1" noEditPoints="1" noAdjustHandles="1" noChangeArrowheads="1" noChangeShapeType="1" noTextEdit="1"/>
              </p:cNvSpPr>
              <p:nvPr/>
            </p:nvSpPr>
            <p:spPr>
              <a:xfrm>
                <a:off x="4427354" y="3110240"/>
                <a:ext cx="364005"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13379FE-FDE5-4A96-A5BE-71B277105720}"/>
                  </a:ext>
                </a:extLst>
              </p:cNvPr>
              <p:cNvSpPr txBox="1"/>
              <p:nvPr/>
            </p:nvSpPr>
            <p:spPr>
              <a:xfrm>
                <a:off x="5427766" y="2414467"/>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𝐴</m:t>
                      </m:r>
                    </m:oMath>
                  </m:oMathPara>
                </a14:m>
                <a:endParaRPr lang="en-GB" sz="1100" dirty="0"/>
              </a:p>
            </p:txBody>
          </p:sp>
        </mc:Choice>
        <mc:Fallback xmlns="">
          <p:sp>
            <p:nvSpPr>
              <p:cNvPr id="19" name="TextBox 18">
                <a:extLst>
                  <a:ext uri="{FF2B5EF4-FFF2-40B4-BE49-F238E27FC236}">
                    <a16:creationId xmlns:a16="http://schemas.microsoft.com/office/drawing/2014/main" id="{313379FE-FDE5-4A96-A5BE-71B277105720}"/>
                  </a:ext>
                </a:extLst>
              </p:cNvPr>
              <p:cNvSpPr txBox="1">
                <a:spLocks noRot="1" noChangeAspect="1" noMove="1" noResize="1" noEditPoints="1" noAdjustHandles="1" noChangeArrowheads="1" noChangeShapeType="1" noTextEdit="1"/>
              </p:cNvSpPr>
              <p:nvPr/>
            </p:nvSpPr>
            <p:spPr>
              <a:xfrm>
                <a:off x="5427766" y="2414467"/>
                <a:ext cx="364005" cy="26161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D4BC9A3-821D-4F07-A722-180C6D986E3F}"/>
                  </a:ext>
                </a:extLst>
              </p:cNvPr>
              <p:cNvSpPr txBox="1"/>
              <p:nvPr/>
            </p:nvSpPr>
            <p:spPr>
              <a:xfrm>
                <a:off x="5486263" y="3694151"/>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𝐵</m:t>
                      </m:r>
                    </m:oMath>
                  </m:oMathPara>
                </a14:m>
                <a:endParaRPr lang="en-GB" sz="1100" dirty="0"/>
              </a:p>
            </p:txBody>
          </p:sp>
        </mc:Choice>
        <mc:Fallback xmlns="">
          <p:sp>
            <p:nvSpPr>
              <p:cNvPr id="20" name="TextBox 19">
                <a:extLst>
                  <a:ext uri="{FF2B5EF4-FFF2-40B4-BE49-F238E27FC236}">
                    <a16:creationId xmlns:a16="http://schemas.microsoft.com/office/drawing/2014/main" id="{CD4BC9A3-821D-4F07-A722-180C6D986E3F}"/>
                  </a:ext>
                </a:extLst>
              </p:cNvPr>
              <p:cNvSpPr txBox="1">
                <a:spLocks noRot="1" noChangeAspect="1" noMove="1" noResize="1" noEditPoints="1" noAdjustHandles="1" noChangeArrowheads="1" noChangeShapeType="1" noTextEdit="1"/>
              </p:cNvSpPr>
              <p:nvPr/>
            </p:nvSpPr>
            <p:spPr>
              <a:xfrm>
                <a:off x="5486263" y="3694151"/>
                <a:ext cx="364005" cy="2616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2B146D6-F2B2-49A6-8EBB-C13BB1B361FA}"/>
                  </a:ext>
                </a:extLst>
              </p:cNvPr>
              <p:cNvSpPr txBox="1"/>
              <p:nvPr/>
            </p:nvSpPr>
            <p:spPr>
              <a:xfrm>
                <a:off x="5679021" y="2908690"/>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2.45 </m:t>
                      </m:r>
                      <m:r>
                        <a:rPr lang="en-GB" sz="1400" b="0" i="1" smtClean="0">
                          <a:latin typeface="Cambria Math" panose="02040503050406030204" pitchFamily="18" charset="0"/>
                        </a:rPr>
                        <m:t>𝑐𝑚</m:t>
                      </m:r>
                    </m:oMath>
                  </m:oMathPara>
                </a14:m>
                <a:endParaRPr lang="en-GB" sz="1400" dirty="0"/>
              </a:p>
            </p:txBody>
          </p:sp>
        </mc:Choice>
        <mc:Fallback xmlns="">
          <p:sp>
            <p:nvSpPr>
              <p:cNvPr id="21" name="TextBox 20">
                <a:extLst>
                  <a:ext uri="{FF2B5EF4-FFF2-40B4-BE49-F238E27FC236}">
                    <a16:creationId xmlns:a16="http://schemas.microsoft.com/office/drawing/2014/main" id="{B2B146D6-F2B2-49A6-8EBB-C13BB1B361FA}"/>
                  </a:ext>
                </a:extLst>
              </p:cNvPr>
              <p:cNvSpPr txBox="1">
                <a:spLocks noRot="1" noChangeAspect="1" noMove="1" noResize="1" noEditPoints="1" noAdjustHandles="1" noChangeArrowheads="1" noChangeShapeType="1" noTextEdit="1"/>
              </p:cNvSpPr>
              <p:nvPr/>
            </p:nvSpPr>
            <p:spPr>
              <a:xfrm>
                <a:off x="5679021" y="2908690"/>
                <a:ext cx="86409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8220AD2-3B00-4672-8190-1BA4F8148602}"/>
                  </a:ext>
                </a:extLst>
              </p:cNvPr>
              <p:cNvSpPr txBox="1"/>
              <p:nvPr/>
            </p:nvSpPr>
            <p:spPr>
              <a:xfrm>
                <a:off x="4246600" y="4198152"/>
                <a:ext cx="2436515" cy="8943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r>
                        <a:rPr lang="en-GB" b="0" i="1" smtClean="0">
                          <a:latin typeface="Cambria Math" panose="02040503050406030204" pitchFamily="18" charset="0"/>
                        </a:rPr>
                        <m:t>×7=2.45</m:t>
                      </m:r>
                    </m:oMath>
                    <m:oMath xmlns:m="http://schemas.openxmlformats.org/officeDocument/2006/math">
                      <m:r>
                        <a:rPr lang="en-GB" b="0" i="1" smtClean="0">
                          <a:latin typeface="Cambria Math" panose="02040503050406030204" pitchFamily="18" charset="0"/>
                        </a:rPr>
                        <m:t>𝜃</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2.45</m:t>
                          </m:r>
                        </m:num>
                        <m:den>
                          <m:r>
                            <a:rPr lang="en-GB" b="0" i="1" smtClean="0">
                              <a:latin typeface="Cambria Math" panose="02040503050406030204" pitchFamily="18" charset="0"/>
                            </a:rPr>
                            <m:t>7</m:t>
                          </m:r>
                        </m:den>
                      </m:f>
                      <m:r>
                        <a:rPr lang="en-GB" b="0" i="1" smtClean="0">
                          <a:latin typeface="Cambria Math" panose="02040503050406030204" pitchFamily="18" charset="0"/>
                        </a:rPr>
                        <m:t>=0.35 </m:t>
                      </m:r>
                      <m:r>
                        <a:rPr lang="en-GB" b="0" i="1" smtClean="0">
                          <a:latin typeface="Cambria Math" panose="02040503050406030204" pitchFamily="18" charset="0"/>
                        </a:rPr>
                        <m:t>𝑟𝑎𝑑</m:t>
                      </m:r>
                    </m:oMath>
                  </m:oMathPara>
                </a14:m>
                <a:endParaRPr lang="en-GB" dirty="0"/>
              </a:p>
            </p:txBody>
          </p:sp>
        </mc:Choice>
        <mc:Fallback xmlns="">
          <p:sp>
            <p:nvSpPr>
              <p:cNvPr id="22" name="TextBox 21">
                <a:extLst>
                  <a:ext uri="{FF2B5EF4-FFF2-40B4-BE49-F238E27FC236}">
                    <a16:creationId xmlns:a16="http://schemas.microsoft.com/office/drawing/2014/main" id="{88220AD2-3B00-4672-8190-1BA4F8148602}"/>
                  </a:ext>
                </a:extLst>
              </p:cNvPr>
              <p:cNvSpPr txBox="1">
                <a:spLocks noRot="1" noChangeAspect="1" noMove="1" noResize="1" noEditPoints="1" noAdjustHandles="1" noChangeArrowheads="1" noChangeShapeType="1" noTextEdit="1"/>
              </p:cNvSpPr>
              <p:nvPr/>
            </p:nvSpPr>
            <p:spPr>
              <a:xfrm>
                <a:off x="4246600" y="4198152"/>
                <a:ext cx="2436515" cy="894347"/>
              </a:xfrm>
              <a:prstGeom prst="rect">
                <a:avLst/>
              </a:prstGeom>
              <a:blipFill>
                <a:blip r:embed="rId12"/>
                <a:stretch>
                  <a:fillRect/>
                </a:stretch>
              </a:blipFill>
            </p:spPr>
            <p:txBody>
              <a:bodyPr/>
              <a:lstStyle/>
              <a:p>
                <a:r>
                  <a:rPr lang="en-GB">
                    <a:noFill/>
                  </a:rPr>
                  <a:t> </a:t>
                </a:r>
              </a:p>
            </p:txBody>
          </p:sp>
        </mc:Fallback>
      </mc:AlternateContent>
      <p:sp>
        <p:nvSpPr>
          <p:cNvPr id="23" name="Rectangle 22">
            <a:extLst>
              <a:ext uri="{FF2B5EF4-FFF2-40B4-BE49-F238E27FC236}">
                <a16:creationId xmlns:a16="http://schemas.microsoft.com/office/drawing/2014/main" id="{A5B601B7-19FC-456A-8F1B-A3BBBB4A9BDD}"/>
              </a:ext>
            </a:extLst>
          </p:cNvPr>
          <p:cNvSpPr/>
          <p:nvPr/>
        </p:nvSpPr>
        <p:spPr>
          <a:xfrm>
            <a:off x="459846" y="2385036"/>
            <a:ext cx="3045631" cy="20520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a:extLst>
              <a:ext uri="{FF2B5EF4-FFF2-40B4-BE49-F238E27FC236}">
                <a16:creationId xmlns:a16="http://schemas.microsoft.com/office/drawing/2014/main" id="{D414A2E8-BB63-4183-BD96-652B865F2C12}"/>
              </a:ext>
            </a:extLst>
          </p:cNvPr>
          <p:cNvSpPr/>
          <p:nvPr/>
        </p:nvSpPr>
        <p:spPr>
          <a:xfrm>
            <a:off x="3923928" y="2385035"/>
            <a:ext cx="3045631" cy="2707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63137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9738484-D5B1-4D4F-B45B-20F399393636}"/>
                  </a:ext>
                </a:extLst>
              </p:cNvPr>
              <p:cNvSpPr txBox="1"/>
              <p:nvPr/>
            </p:nvSpPr>
            <p:spPr>
              <a:xfrm>
                <a:off x="4655391" y="903504"/>
                <a:ext cx="4127101" cy="378565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border of a garden pond consists of a straight edge </a:t>
                </a:r>
                <a14:m>
                  <m:oMath xmlns:m="http://schemas.openxmlformats.org/officeDocument/2006/math">
                    <m:r>
                      <a:rPr lang="en-GB" sz="1600" b="0" i="1" smtClean="0">
                        <a:latin typeface="Cambria Math" panose="02040503050406030204" pitchFamily="18" charset="0"/>
                      </a:rPr>
                      <m:t>𝐴𝐵</m:t>
                    </m:r>
                  </m:oMath>
                </a14:m>
                <a:r>
                  <a:rPr lang="en-GB" sz="1600" dirty="0"/>
                  <a:t> of length 2.4m, and a curved part </a:t>
                </a:r>
                <a14:m>
                  <m:oMath xmlns:m="http://schemas.openxmlformats.org/officeDocument/2006/math">
                    <m:r>
                      <a:rPr lang="en-GB" sz="1600" b="0" i="1" smtClean="0">
                        <a:latin typeface="Cambria Math" panose="02040503050406030204" pitchFamily="18" charset="0"/>
                      </a:rPr>
                      <m:t>𝐶</m:t>
                    </m:r>
                  </m:oMath>
                </a14:m>
                <a:r>
                  <a:rPr lang="en-GB" sz="1600" dirty="0"/>
                  <a:t>, as shown in the diagram. The curve part is an arc of a circle, centre </a:t>
                </a:r>
                <a14:m>
                  <m:oMath xmlns:m="http://schemas.openxmlformats.org/officeDocument/2006/math">
                    <m:r>
                      <a:rPr lang="en-GB" sz="1600" b="0" i="1" smtClean="0">
                        <a:latin typeface="Cambria Math" panose="02040503050406030204" pitchFamily="18" charset="0"/>
                      </a:rPr>
                      <m:t>𝑂</m:t>
                    </m:r>
                  </m:oMath>
                </a14:m>
                <a:r>
                  <a:rPr lang="en-GB" sz="1600" dirty="0"/>
                  <a:t> and radius 2m.</a:t>
                </a:r>
              </a:p>
              <a:p>
                <a:r>
                  <a:rPr lang="en-GB" sz="1600" dirty="0"/>
                  <a:t>Find the length of </a:t>
                </a:r>
                <a14:m>
                  <m:oMath xmlns:m="http://schemas.openxmlformats.org/officeDocument/2006/math">
                    <m:r>
                      <a:rPr lang="en-GB" sz="1600" b="0" i="1" smtClean="0">
                        <a:latin typeface="Cambria Math" panose="02040503050406030204" pitchFamily="18" charset="0"/>
                      </a:rPr>
                      <m:t>𝐶</m:t>
                    </m:r>
                  </m:oMath>
                </a14:m>
                <a:r>
                  <a:rPr lang="en-GB" sz="1600" dirty="0"/>
                  <a:t>.</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p:txBody>
          </p:sp>
        </mc:Choice>
        <mc:Fallback xmlns="">
          <p:sp>
            <p:nvSpPr>
              <p:cNvPr id="16" name="TextBox 15">
                <a:extLst>
                  <a:ext uri="{FF2B5EF4-FFF2-40B4-BE49-F238E27FC236}">
                    <a16:creationId xmlns:a16="http://schemas.microsoft.com/office/drawing/2014/main" id="{F9738484-D5B1-4D4F-B45B-20F399393636}"/>
                  </a:ext>
                </a:extLst>
              </p:cNvPr>
              <p:cNvSpPr txBox="1">
                <a:spLocks noRot="1" noChangeAspect="1" noMove="1" noResize="1" noEditPoints="1" noAdjustHandles="1" noChangeArrowheads="1" noChangeShapeType="1" noTextEdit="1"/>
              </p:cNvSpPr>
              <p:nvPr/>
            </p:nvSpPr>
            <p:spPr>
              <a:xfrm>
                <a:off x="4655391" y="903504"/>
                <a:ext cx="4127101" cy="378565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Partial Circle 12">
            <a:extLst>
              <a:ext uri="{FF2B5EF4-FFF2-40B4-BE49-F238E27FC236}">
                <a16:creationId xmlns:a16="http://schemas.microsoft.com/office/drawing/2014/main" id="{F67B51D0-5B3D-417E-AC91-8722BB30308B}"/>
              </a:ext>
            </a:extLst>
          </p:cNvPr>
          <p:cNvSpPr/>
          <p:nvPr/>
        </p:nvSpPr>
        <p:spPr>
          <a:xfrm>
            <a:off x="261182" y="2024074"/>
            <a:ext cx="2116697" cy="1925081"/>
          </a:xfrm>
          <a:prstGeom prst="pie">
            <a:avLst>
              <a:gd name="adj1" fmla="val 19437373"/>
              <a:gd name="adj2" fmla="val 152286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grpSp>
        <p:nvGrpSpPr>
          <p:cNvPr id="2" name="Group 1">
            <a:extLst>
              <a:ext uri="{FF2B5EF4-FFF2-40B4-BE49-F238E27FC236}">
                <a16:creationId xmlns:a16="http://schemas.microsoft.com/office/drawing/2014/main" id="{B4D8B965-D1E8-4251-9B1E-F2D96EA4CCC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AA31C38-4F8D-40BB-9592-630072FF367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Examples</a:t>
              </a:r>
            </a:p>
          </p:txBody>
        </p:sp>
        <p:cxnSp>
          <p:nvCxnSpPr>
            <p:cNvPr id="4" name="Straight Connector 3">
              <a:extLst>
                <a:ext uri="{FF2B5EF4-FFF2-40B4-BE49-F238E27FC236}">
                  <a16:creationId xmlns:a16="http://schemas.microsoft.com/office/drawing/2014/main" id="{5F2E1485-4E2A-4537-993D-E952FEFBBB7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61CE81-AB35-4DEF-B9C9-881980E26700}"/>
                  </a:ext>
                </a:extLst>
              </p:cNvPr>
              <p:cNvSpPr txBox="1"/>
              <p:nvPr/>
            </p:nvSpPr>
            <p:spPr>
              <a:xfrm>
                <a:off x="467544" y="908720"/>
                <a:ext cx="3960440"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An arc </a:t>
                </a:r>
                <a14:m>
                  <m:oMath xmlns:m="http://schemas.openxmlformats.org/officeDocument/2006/math">
                    <m:r>
                      <a:rPr lang="en-GB" sz="1600" b="0" i="1" smtClean="0">
                        <a:latin typeface="Cambria Math" panose="02040503050406030204" pitchFamily="18" charset="0"/>
                      </a:rPr>
                      <m:t>𝐴𝐵</m:t>
                    </m:r>
                  </m:oMath>
                </a14:m>
                <a:r>
                  <a:rPr lang="en-GB" sz="1600" dirty="0"/>
                  <a:t> of a circle, with centre </a:t>
                </a:r>
                <a14:m>
                  <m:oMath xmlns:m="http://schemas.openxmlformats.org/officeDocument/2006/math">
                    <m:r>
                      <a:rPr lang="en-GB" sz="1600" b="0" i="1" smtClean="0">
                        <a:latin typeface="Cambria Math" panose="02040503050406030204" pitchFamily="18" charset="0"/>
                      </a:rPr>
                      <m:t>𝑂</m:t>
                    </m:r>
                  </m:oMath>
                </a14:m>
                <a:r>
                  <a:rPr lang="en-GB" sz="1600" dirty="0"/>
                  <a:t> and radius </a:t>
                </a:r>
                <a14:m>
                  <m:oMath xmlns:m="http://schemas.openxmlformats.org/officeDocument/2006/math">
                    <m:r>
                      <a:rPr lang="en-GB" sz="1600" b="0" i="1" smtClean="0">
                        <a:latin typeface="Cambria Math" panose="02040503050406030204" pitchFamily="18" charset="0"/>
                      </a:rPr>
                      <m:t>𝑟</m:t>
                    </m:r>
                  </m:oMath>
                </a14:m>
                <a:r>
                  <a:rPr lang="en-GB" sz="1600" dirty="0"/>
                  <a:t> cm, subtends an angle of </a:t>
                </a:r>
                <a14:m>
                  <m:oMath xmlns:m="http://schemas.openxmlformats.org/officeDocument/2006/math">
                    <m:r>
                      <a:rPr lang="en-GB" sz="1600" b="0" i="1" smtClean="0">
                        <a:latin typeface="Cambria Math" panose="02040503050406030204" pitchFamily="18" charset="0"/>
                      </a:rPr>
                      <m:t>𝜃</m:t>
                    </m:r>
                  </m:oMath>
                </a14:m>
                <a:r>
                  <a:rPr lang="en-GB" sz="1600" dirty="0"/>
                  <a:t> radians at </a:t>
                </a:r>
                <a14:m>
                  <m:oMath xmlns:m="http://schemas.openxmlformats.org/officeDocument/2006/math">
                    <m:r>
                      <a:rPr lang="en-GB" sz="1600" b="0" i="1" smtClean="0">
                        <a:latin typeface="Cambria Math" panose="02040503050406030204" pitchFamily="18" charset="0"/>
                      </a:rPr>
                      <m:t>𝑂</m:t>
                    </m:r>
                  </m:oMath>
                </a14:m>
                <a:r>
                  <a:rPr lang="en-GB" sz="1600" dirty="0"/>
                  <a:t>. The perimeter of the sector </a:t>
                </a:r>
                <a14:m>
                  <m:oMath xmlns:m="http://schemas.openxmlformats.org/officeDocument/2006/math">
                    <m:r>
                      <a:rPr lang="en-GB" sz="1600" b="0" i="1" smtClean="0">
                        <a:latin typeface="Cambria Math" panose="02040503050406030204" pitchFamily="18" charset="0"/>
                      </a:rPr>
                      <m:t>𝐴𝑂𝐵</m:t>
                    </m:r>
                  </m:oMath>
                </a14:m>
                <a:r>
                  <a:rPr lang="en-GB" sz="1600" dirty="0"/>
                  <a:t> is </a:t>
                </a:r>
                <a14:m>
                  <m:oMath xmlns:m="http://schemas.openxmlformats.org/officeDocument/2006/math">
                    <m:r>
                      <a:rPr lang="en-GB" sz="1600" b="0" i="1" smtClean="0">
                        <a:latin typeface="Cambria Math" panose="02040503050406030204" pitchFamily="18" charset="0"/>
                      </a:rPr>
                      <m:t>𝑃</m:t>
                    </m:r>
                  </m:oMath>
                </a14:m>
                <a:r>
                  <a:rPr lang="en-GB" sz="1600" dirty="0"/>
                  <a:t> cm. Express </a:t>
                </a:r>
                <a14:m>
                  <m:oMath xmlns:m="http://schemas.openxmlformats.org/officeDocument/2006/math">
                    <m:r>
                      <a:rPr lang="en-GB" sz="1600" b="0" i="1" smtClean="0">
                        <a:latin typeface="Cambria Math" panose="02040503050406030204" pitchFamily="18" charset="0"/>
                      </a:rPr>
                      <m:t>𝑟</m:t>
                    </m:r>
                  </m:oMath>
                </a14:m>
                <a:r>
                  <a:rPr lang="en-GB" sz="1600" dirty="0"/>
                  <a:t> in terms of </a:t>
                </a:r>
                <a14:m>
                  <m:oMath xmlns:m="http://schemas.openxmlformats.org/officeDocument/2006/math">
                    <m:r>
                      <a:rPr lang="en-GB" sz="1600" b="0" i="1" smtClean="0">
                        <a:latin typeface="Cambria Math" panose="02040503050406030204" pitchFamily="18" charset="0"/>
                      </a:rPr>
                      <m:t>𝑃</m:t>
                    </m:r>
                  </m:oMath>
                </a14:m>
                <a:r>
                  <a:rPr lang="en-GB" sz="1600" dirty="0"/>
                  <a:t> and </a:t>
                </a:r>
                <a14:m>
                  <m:oMath xmlns:m="http://schemas.openxmlformats.org/officeDocument/2006/math">
                    <m:r>
                      <a:rPr lang="en-GB" sz="1600" b="0" i="1" smtClean="0">
                        <a:latin typeface="Cambria Math" panose="02040503050406030204" pitchFamily="18" charset="0"/>
                      </a:rPr>
                      <m:t>𝜃</m:t>
                    </m:r>
                    <m:r>
                      <a:rPr lang="en-GB" sz="1600" b="0" i="1" smtClean="0">
                        <a:latin typeface="Cambria Math" panose="02040503050406030204" pitchFamily="18" charset="0"/>
                      </a:rPr>
                      <m:t>.</m:t>
                    </m:r>
                  </m:oMath>
                </a14:m>
                <a:endParaRPr lang="en-GB" sz="1600" dirty="0"/>
              </a:p>
            </p:txBody>
          </p:sp>
        </mc:Choice>
        <mc:Fallback xmlns="">
          <p:sp>
            <p:nvSpPr>
              <p:cNvPr id="5" name="TextBox 4">
                <a:extLst>
                  <a:ext uri="{FF2B5EF4-FFF2-40B4-BE49-F238E27FC236}">
                    <a16:creationId xmlns:a16="http://schemas.microsoft.com/office/drawing/2014/main" id="{5361CE81-AB35-4DEF-B9C9-881980E26700}"/>
                  </a:ext>
                </a:extLst>
              </p:cNvPr>
              <p:cNvSpPr txBox="1">
                <a:spLocks noRot="1" noChangeAspect="1" noMove="1" noResize="1" noEditPoints="1" noAdjustHandles="1" noChangeArrowheads="1" noChangeShapeType="1" noTextEdit="1"/>
              </p:cNvSpPr>
              <p:nvPr/>
            </p:nvSpPr>
            <p:spPr>
              <a:xfrm>
                <a:off x="467544" y="908720"/>
                <a:ext cx="3960440" cy="107721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199D2A-FB34-4D7C-9EA6-0B2E917C604E}"/>
                  </a:ext>
                </a:extLst>
              </p:cNvPr>
              <p:cNvSpPr txBox="1"/>
              <p:nvPr/>
            </p:nvSpPr>
            <p:spPr>
              <a:xfrm rot="19417426">
                <a:off x="1235927" y="2385267"/>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𝑟</m:t>
                      </m:r>
                      <m:r>
                        <a:rPr lang="en-GB" sz="1400" b="0" i="1" smtClean="0">
                          <a:latin typeface="Cambria Math" panose="02040503050406030204" pitchFamily="18" charset="0"/>
                        </a:rPr>
                        <m:t> </m:t>
                      </m:r>
                      <m:r>
                        <a:rPr lang="en-GB" sz="1400" b="0" i="1" smtClean="0">
                          <a:latin typeface="Cambria Math" panose="02040503050406030204" pitchFamily="18" charset="0"/>
                        </a:rPr>
                        <m:t>𝑐𝑚</m:t>
                      </m:r>
                    </m:oMath>
                  </m:oMathPara>
                </a14:m>
                <a:endParaRPr lang="en-GB" sz="1400" dirty="0"/>
              </a:p>
            </p:txBody>
          </p:sp>
        </mc:Choice>
        <mc:Fallback xmlns="">
          <p:sp>
            <p:nvSpPr>
              <p:cNvPr id="6" name="TextBox 5">
                <a:extLst>
                  <a:ext uri="{FF2B5EF4-FFF2-40B4-BE49-F238E27FC236}">
                    <a16:creationId xmlns:a16="http://schemas.microsoft.com/office/drawing/2014/main" id="{7C199D2A-FB34-4D7C-9EA6-0B2E917C604E}"/>
                  </a:ext>
                </a:extLst>
              </p:cNvPr>
              <p:cNvSpPr txBox="1">
                <a:spLocks noRot="1" noChangeAspect="1" noMove="1" noResize="1" noEditPoints="1" noAdjustHandles="1" noChangeArrowheads="1" noChangeShapeType="1" noTextEdit="1"/>
              </p:cNvSpPr>
              <p:nvPr/>
            </p:nvSpPr>
            <p:spPr>
              <a:xfrm rot="19417426">
                <a:off x="1235927" y="2385267"/>
                <a:ext cx="864096"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407B87-913A-43F7-985F-C1E834D82602}"/>
                  </a:ext>
                </a:extLst>
              </p:cNvPr>
              <p:cNvSpPr txBox="1"/>
              <p:nvPr/>
            </p:nvSpPr>
            <p:spPr>
              <a:xfrm>
                <a:off x="1560153" y="2823927"/>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𝜃</m:t>
                      </m:r>
                    </m:oMath>
                  </m:oMathPara>
                </a14:m>
                <a:endParaRPr lang="en-GB" sz="1100" dirty="0"/>
              </a:p>
            </p:txBody>
          </p:sp>
        </mc:Choice>
        <mc:Fallback xmlns="">
          <p:sp>
            <p:nvSpPr>
              <p:cNvPr id="7" name="TextBox 6">
                <a:extLst>
                  <a:ext uri="{FF2B5EF4-FFF2-40B4-BE49-F238E27FC236}">
                    <a16:creationId xmlns:a16="http://schemas.microsoft.com/office/drawing/2014/main" id="{91407B87-913A-43F7-985F-C1E834D82602}"/>
                  </a:ext>
                </a:extLst>
              </p:cNvPr>
              <p:cNvSpPr txBox="1">
                <a:spLocks noRot="1" noChangeAspect="1" noMove="1" noResize="1" noEditPoints="1" noAdjustHandles="1" noChangeArrowheads="1" noChangeShapeType="1" noTextEdit="1"/>
              </p:cNvSpPr>
              <p:nvPr/>
            </p:nvSpPr>
            <p:spPr>
              <a:xfrm>
                <a:off x="1560153" y="2823927"/>
                <a:ext cx="364005" cy="261610"/>
              </a:xfrm>
              <a:prstGeom prst="rect">
                <a:avLst/>
              </a:prstGeom>
              <a:blipFill>
                <a:blip r:embed="rId5"/>
                <a:stretch>
                  <a:fillRect/>
                </a:stretch>
              </a:blipFill>
            </p:spPr>
            <p:txBody>
              <a:bodyPr/>
              <a:lstStyle/>
              <a:p>
                <a:r>
                  <a:rPr lang="en-GB">
                    <a:noFill/>
                  </a:rPr>
                  <a:t> </a:t>
                </a:r>
              </a:p>
            </p:txBody>
          </p:sp>
        </mc:Fallback>
      </mc:AlternateContent>
      <p:sp>
        <p:nvSpPr>
          <p:cNvPr id="8" name="Freeform: Shape 7">
            <a:extLst>
              <a:ext uri="{FF2B5EF4-FFF2-40B4-BE49-F238E27FC236}">
                <a16:creationId xmlns:a16="http://schemas.microsoft.com/office/drawing/2014/main" id="{E88064A2-F24D-4CDD-BA1D-78233F01D608}"/>
              </a:ext>
            </a:extLst>
          </p:cNvPr>
          <p:cNvSpPr/>
          <p:nvPr/>
        </p:nvSpPr>
        <p:spPr>
          <a:xfrm>
            <a:off x="1555064" y="2793974"/>
            <a:ext cx="68468" cy="326231"/>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ECDD94C-422A-4D89-BD3D-22ED655C6326}"/>
                  </a:ext>
                </a:extLst>
              </p:cNvPr>
              <p:cNvSpPr txBox="1"/>
              <p:nvPr/>
            </p:nvSpPr>
            <p:spPr>
              <a:xfrm>
                <a:off x="1043608" y="2852936"/>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𝑂</m:t>
                      </m:r>
                    </m:oMath>
                  </m:oMathPara>
                </a14:m>
                <a:endParaRPr lang="en-GB" sz="1100" dirty="0"/>
              </a:p>
            </p:txBody>
          </p:sp>
        </mc:Choice>
        <mc:Fallback xmlns="">
          <p:sp>
            <p:nvSpPr>
              <p:cNvPr id="9" name="TextBox 8">
                <a:extLst>
                  <a:ext uri="{FF2B5EF4-FFF2-40B4-BE49-F238E27FC236}">
                    <a16:creationId xmlns:a16="http://schemas.microsoft.com/office/drawing/2014/main" id="{3ECDD94C-422A-4D89-BD3D-22ED655C6326}"/>
                  </a:ext>
                </a:extLst>
              </p:cNvPr>
              <p:cNvSpPr txBox="1">
                <a:spLocks noRot="1" noChangeAspect="1" noMove="1" noResize="1" noEditPoints="1" noAdjustHandles="1" noChangeArrowheads="1" noChangeShapeType="1" noTextEdit="1"/>
              </p:cNvSpPr>
              <p:nvPr/>
            </p:nvSpPr>
            <p:spPr>
              <a:xfrm>
                <a:off x="1043608" y="2852936"/>
                <a:ext cx="364005" cy="2616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52F5CC-D358-40B4-AA32-7AD2C7F57379}"/>
                  </a:ext>
                </a:extLst>
              </p:cNvPr>
              <p:cNvSpPr txBox="1"/>
              <p:nvPr/>
            </p:nvSpPr>
            <p:spPr>
              <a:xfrm>
                <a:off x="2044020" y="2157163"/>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𝐴</m:t>
                      </m:r>
                    </m:oMath>
                  </m:oMathPara>
                </a14:m>
                <a:endParaRPr lang="en-GB" sz="1100" dirty="0"/>
              </a:p>
            </p:txBody>
          </p:sp>
        </mc:Choice>
        <mc:Fallback xmlns="">
          <p:sp>
            <p:nvSpPr>
              <p:cNvPr id="10" name="TextBox 9">
                <a:extLst>
                  <a:ext uri="{FF2B5EF4-FFF2-40B4-BE49-F238E27FC236}">
                    <a16:creationId xmlns:a16="http://schemas.microsoft.com/office/drawing/2014/main" id="{7652F5CC-D358-40B4-AA32-7AD2C7F57379}"/>
                  </a:ext>
                </a:extLst>
              </p:cNvPr>
              <p:cNvSpPr txBox="1">
                <a:spLocks noRot="1" noChangeAspect="1" noMove="1" noResize="1" noEditPoints="1" noAdjustHandles="1" noChangeArrowheads="1" noChangeShapeType="1" noTextEdit="1"/>
              </p:cNvSpPr>
              <p:nvPr/>
            </p:nvSpPr>
            <p:spPr>
              <a:xfrm>
                <a:off x="2044020" y="2157163"/>
                <a:ext cx="364005"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9CB2C8-C87B-4286-ACFC-55F7F6EB7217}"/>
                  </a:ext>
                </a:extLst>
              </p:cNvPr>
              <p:cNvSpPr txBox="1"/>
              <p:nvPr/>
            </p:nvSpPr>
            <p:spPr>
              <a:xfrm>
                <a:off x="2102517" y="3408272"/>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𝐵</m:t>
                      </m:r>
                    </m:oMath>
                  </m:oMathPara>
                </a14:m>
                <a:endParaRPr lang="en-GB" sz="1100" dirty="0"/>
              </a:p>
            </p:txBody>
          </p:sp>
        </mc:Choice>
        <mc:Fallback xmlns="">
          <p:sp>
            <p:nvSpPr>
              <p:cNvPr id="11" name="TextBox 10">
                <a:extLst>
                  <a:ext uri="{FF2B5EF4-FFF2-40B4-BE49-F238E27FC236}">
                    <a16:creationId xmlns:a16="http://schemas.microsoft.com/office/drawing/2014/main" id="{2C9CB2C8-C87B-4286-ACFC-55F7F6EB7217}"/>
                  </a:ext>
                </a:extLst>
              </p:cNvPr>
              <p:cNvSpPr txBox="1">
                <a:spLocks noRot="1" noChangeAspect="1" noMove="1" noResize="1" noEditPoints="1" noAdjustHandles="1" noChangeArrowheads="1" noChangeShapeType="1" noTextEdit="1"/>
              </p:cNvSpPr>
              <p:nvPr/>
            </p:nvSpPr>
            <p:spPr>
              <a:xfrm>
                <a:off x="2102517" y="3408272"/>
                <a:ext cx="364005"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9DE394F-B8E4-4616-90C1-1DF1E7E74833}"/>
                  </a:ext>
                </a:extLst>
              </p:cNvPr>
              <p:cNvSpPr txBox="1"/>
              <p:nvPr/>
            </p:nvSpPr>
            <p:spPr>
              <a:xfrm rot="1586074">
                <a:off x="1275778" y="3177397"/>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𝑟</m:t>
                      </m:r>
                      <m:r>
                        <a:rPr lang="en-GB" sz="1400" b="0" i="1" smtClean="0">
                          <a:latin typeface="Cambria Math" panose="02040503050406030204" pitchFamily="18" charset="0"/>
                        </a:rPr>
                        <m:t> </m:t>
                      </m:r>
                      <m:r>
                        <a:rPr lang="en-GB" sz="1400" b="0" i="1" smtClean="0">
                          <a:latin typeface="Cambria Math" panose="02040503050406030204" pitchFamily="18" charset="0"/>
                        </a:rPr>
                        <m:t>𝑐𝑚</m:t>
                      </m:r>
                    </m:oMath>
                  </m:oMathPara>
                </a14:m>
                <a:endParaRPr lang="en-GB" sz="1400" dirty="0"/>
              </a:p>
            </p:txBody>
          </p:sp>
        </mc:Choice>
        <mc:Fallback xmlns="">
          <p:sp>
            <p:nvSpPr>
              <p:cNvPr id="14" name="TextBox 13">
                <a:extLst>
                  <a:ext uri="{FF2B5EF4-FFF2-40B4-BE49-F238E27FC236}">
                    <a16:creationId xmlns:a16="http://schemas.microsoft.com/office/drawing/2014/main" id="{C9DE394F-B8E4-4616-90C1-1DF1E7E74833}"/>
                  </a:ext>
                </a:extLst>
              </p:cNvPr>
              <p:cNvSpPr txBox="1">
                <a:spLocks noRot="1" noChangeAspect="1" noMove="1" noResize="1" noEditPoints="1" noAdjustHandles="1" noChangeArrowheads="1" noChangeShapeType="1" noTextEdit="1"/>
              </p:cNvSpPr>
              <p:nvPr/>
            </p:nvSpPr>
            <p:spPr>
              <a:xfrm rot="1586074">
                <a:off x="1275778" y="3177397"/>
                <a:ext cx="864096"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60F11F6-1638-4E20-9740-898923F44038}"/>
                  </a:ext>
                </a:extLst>
              </p:cNvPr>
              <p:cNvSpPr txBox="1"/>
              <p:nvPr/>
            </p:nvSpPr>
            <p:spPr>
              <a:xfrm>
                <a:off x="709092" y="3958680"/>
                <a:ext cx="2448272" cy="11694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𝑟</m:t>
                      </m:r>
                    </m:oMath>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𝑟</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𝜃</m:t>
                          </m:r>
                        </m:e>
                      </m:d>
                    </m:oMath>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num>
                        <m:den>
                          <m:r>
                            <a:rPr lang="en-GB" b="0" i="1" smtClean="0">
                              <a:latin typeface="Cambria Math" panose="02040503050406030204" pitchFamily="18" charset="0"/>
                            </a:rPr>
                            <m:t>2+</m:t>
                          </m:r>
                          <m:r>
                            <a:rPr lang="en-GB" b="0" i="1" smtClean="0">
                              <a:latin typeface="Cambria Math" panose="02040503050406030204" pitchFamily="18" charset="0"/>
                            </a:rPr>
                            <m:t>𝜃</m:t>
                          </m:r>
                        </m:den>
                      </m:f>
                    </m:oMath>
                  </m:oMathPara>
                </a14:m>
                <a:endParaRPr lang="en-GB" dirty="0"/>
              </a:p>
            </p:txBody>
          </p:sp>
        </mc:Choice>
        <mc:Fallback xmlns="">
          <p:sp>
            <p:nvSpPr>
              <p:cNvPr id="15" name="TextBox 14">
                <a:extLst>
                  <a:ext uri="{FF2B5EF4-FFF2-40B4-BE49-F238E27FC236}">
                    <a16:creationId xmlns:a16="http://schemas.microsoft.com/office/drawing/2014/main" id="{660F11F6-1638-4E20-9740-898923F44038}"/>
                  </a:ext>
                </a:extLst>
              </p:cNvPr>
              <p:cNvSpPr txBox="1">
                <a:spLocks noRot="1" noChangeAspect="1" noMove="1" noResize="1" noEditPoints="1" noAdjustHandles="1" noChangeArrowheads="1" noChangeShapeType="1" noTextEdit="1"/>
              </p:cNvSpPr>
              <p:nvPr/>
            </p:nvSpPr>
            <p:spPr>
              <a:xfrm>
                <a:off x="709092" y="3958680"/>
                <a:ext cx="2448272" cy="1169487"/>
              </a:xfrm>
              <a:prstGeom prst="rect">
                <a:avLst/>
              </a:prstGeom>
              <a:blipFill>
                <a:blip r:embed="rId10"/>
                <a:stretch>
                  <a:fillRect/>
                </a:stretch>
              </a:blipFill>
            </p:spPr>
            <p:txBody>
              <a:bodyPr/>
              <a:lstStyle/>
              <a:p>
                <a:r>
                  <a:rPr lang="en-GB">
                    <a:noFill/>
                  </a:rPr>
                  <a:t> </a:t>
                </a:r>
              </a:p>
            </p:txBody>
          </p:sp>
        </mc:Fallback>
      </mc:AlternateContent>
      <p:sp>
        <p:nvSpPr>
          <p:cNvPr id="17" name="Arc 16">
            <a:extLst>
              <a:ext uri="{FF2B5EF4-FFF2-40B4-BE49-F238E27FC236}">
                <a16:creationId xmlns:a16="http://schemas.microsoft.com/office/drawing/2014/main" id="{56177E69-5EA7-48AF-A549-F57D3D67E19B}"/>
              </a:ext>
            </a:extLst>
          </p:cNvPr>
          <p:cNvSpPr/>
          <p:nvPr/>
        </p:nvSpPr>
        <p:spPr>
          <a:xfrm>
            <a:off x="5724128" y="2919299"/>
            <a:ext cx="1703241" cy="1744708"/>
          </a:xfrm>
          <a:prstGeom prst="arc">
            <a:avLst>
              <a:gd name="adj1" fmla="val 8177007"/>
              <a:gd name="adj2" fmla="val 26186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cxnSp>
        <p:nvCxnSpPr>
          <p:cNvPr id="19" name="Straight Connector 18">
            <a:extLst>
              <a:ext uri="{FF2B5EF4-FFF2-40B4-BE49-F238E27FC236}">
                <a16:creationId xmlns:a16="http://schemas.microsoft.com/office/drawing/2014/main" id="{F020AAC2-813F-448C-BE95-2C58CDE9233D}"/>
              </a:ext>
            </a:extLst>
          </p:cNvPr>
          <p:cNvCxnSpPr>
            <a:cxnSpLocks/>
          </p:cNvCxnSpPr>
          <p:nvPr/>
        </p:nvCxnSpPr>
        <p:spPr>
          <a:xfrm>
            <a:off x="5953943" y="4385923"/>
            <a:ext cx="1249833" cy="10567"/>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B2F4A51-09B4-418E-9EE2-B25E9C3AC9E5}"/>
              </a:ext>
            </a:extLst>
          </p:cNvPr>
          <p:cNvCxnSpPr>
            <a:cxnSpLocks/>
            <a:stCxn id="17" idx="0"/>
            <a:endCxn id="17" idx="1"/>
          </p:cNvCxnSpPr>
          <p:nvPr/>
        </p:nvCxnSpPr>
        <p:spPr>
          <a:xfrm flipV="1">
            <a:off x="5953202" y="3791653"/>
            <a:ext cx="622547" cy="595262"/>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A456ECD4-4DC5-4B25-8C45-F8CB3A36830A}"/>
              </a:ext>
            </a:extLst>
          </p:cNvPr>
          <p:cNvCxnSpPr>
            <a:cxnSpLocks/>
            <a:endCxn id="17" idx="1"/>
          </p:cNvCxnSpPr>
          <p:nvPr/>
        </p:nvCxnSpPr>
        <p:spPr>
          <a:xfrm flipH="1" flipV="1">
            <a:off x="6575749" y="3791653"/>
            <a:ext cx="622547" cy="604265"/>
          </a:xfrm>
          <a:prstGeom prst="line">
            <a:avLst/>
          </a:prstGeom>
          <a:ln w="1905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F2E3C71-F969-4658-A7DD-4C61B51391AF}"/>
                  </a:ext>
                </a:extLst>
              </p:cNvPr>
              <p:cNvSpPr txBox="1"/>
              <p:nvPr/>
            </p:nvSpPr>
            <p:spPr>
              <a:xfrm>
                <a:off x="6563780" y="3733667"/>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2 </m:t>
                      </m:r>
                      <m:r>
                        <a:rPr lang="en-GB" sz="1400" b="0" i="1" smtClean="0">
                          <a:latin typeface="Cambria Math" panose="02040503050406030204" pitchFamily="18" charset="0"/>
                        </a:rPr>
                        <m:t>𝑐𝑚</m:t>
                      </m:r>
                    </m:oMath>
                  </m:oMathPara>
                </a14:m>
                <a:endParaRPr lang="en-GB" sz="1400" dirty="0"/>
              </a:p>
            </p:txBody>
          </p:sp>
        </mc:Choice>
        <mc:Fallback xmlns="">
          <p:sp>
            <p:nvSpPr>
              <p:cNvPr id="27" name="TextBox 26">
                <a:extLst>
                  <a:ext uri="{FF2B5EF4-FFF2-40B4-BE49-F238E27FC236}">
                    <a16:creationId xmlns:a16="http://schemas.microsoft.com/office/drawing/2014/main" id="{DF2E3C71-F969-4658-A7DD-4C61B51391AF}"/>
                  </a:ext>
                </a:extLst>
              </p:cNvPr>
              <p:cNvSpPr txBox="1">
                <a:spLocks noRot="1" noChangeAspect="1" noMove="1" noResize="1" noEditPoints="1" noAdjustHandles="1" noChangeArrowheads="1" noChangeShapeType="1" noTextEdit="1"/>
              </p:cNvSpPr>
              <p:nvPr/>
            </p:nvSpPr>
            <p:spPr>
              <a:xfrm>
                <a:off x="6563780" y="3733667"/>
                <a:ext cx="86409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0721E85-12A6-4587-B121-961422F79E1B}"/>
                  </a:ext>
                </a:extLst>
              </p:cNvPr>
              <p:cNvSpPr txBox="1"/>
              <p:nvPr/>
            </p:nvSpPr>
            <p:spPr>
              <a:xfrm>
                <a:off x="5693700" y="3752018"/>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2 </m:t>
                      </m:r>
                      <m:r>
                        <a:rPr lang="en-GB" sz="1400" b="0" i="1" smtClean="0">
                          <a:latin typeface="Cambria Math" panose="02040503050406030204" pitchFamily="18" charset="0"/>
                        </a:rPr>
                        <m:t>𝑐𝑚</m:t>
                      </m:r>
                    </m:oMath>
                  </m:oMathPara>
                </a14:m>
                <a:endParaRPr lang="en-GB" sz="1400" dirty="0"/>
              </a:p>
            </p:txBody>
          </p:sp>
        </mc:Choice>
        <mc:Fallback xmlns="">
          <p:sp>
            <p:nvSpPr>
              <p:cNvPr id="29" name="TextBox 28">
                <a:extLst>
                  <a:ext uri="{FF2B5EF4-FFF2-40B4-BE49-F238E27FC236}">
                    <a16:creationId xmlns:a16="http://schemas.microsoft.com/office/drawing/2014/main" id="{60721E85-12A6-4587-B121-961422F79E1B}"/>
                  </a:ext>
                </a:extLst>
              </p:cNvPr>
              <p:cNvSpPr txBox="1">
                <a:spLocks noRot="1" noChangeAspect="1" noMove="1" noResize="1" noEditPoints="1" noAdjustHandles="1" noChangeArrowheads="1" noChangeShapeType="1" noTextEdit="1"/>
              </p:cNvSpPr>
              <p:nvPr/>
            </p:nvSpPr>
            <p:spPr>
              <a:xfrm>
                <a:off x="5693700" y="3752018"/>
                <a:ext cx="864096"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1C39A9A-87D1-4F91-A000-656EB0720EF3}"/>
                  </a:ext>
                </a:extLst>
              </p:cNvPr>
              <p:cNvSpPr txBox="1"/>
              <p:nvPr/>
            </p:nvSpPr>
            <p:spPr>
              <a:xfrm>
                <a:off x="6447895" y="3418270"/>
                <a:ext cx="38136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𝜃</m:t>
                      </m:r>
                    </m:oMath>
                  </m:oMathPara>
                </a14:m>
                <a:endParaRPr lang="en-GB" sz="1400" dirty="0"/>
              </a:p>
            </p:txBody>
          </p:sp>
        </mc:Choice>
        <mc:Fallback xmlns="">
          <p:sp>
            <p:nvSpPr>
              <p:cNvPr id="34" name="TextBox 33">
                <a:extLst>
                  <a:ext uri="{FF2B5EF4-FFF2-40B4-BE49-F238E27FC236}">
                    <a16:creationId xmlns:a16="http://schemas.microsoft.com/office/drawing/2014/main" id="{71C39A9A-87D1-4F91-A000-656EB0720EF3}"/>
                  </a:ext>
                </a:extLst>
              </p:cNvPr>
              <p:cNvSpPr txBox="1">
                <a:spLocks noRot="1" noChangeAspect="1" noMove="1" noResize="1" noEditPoints="1" noAdjustHandles="1" noChangeArrowheads="1" noChangeShapeType="1" noTextEdit="1"/>
              </p:cNvSpPr>
              <p:nvPr/>
            </p:nvSpPr>
            <p:spPr>
              <a:xfrm>
                <a:off x="6447895" y="3418270"/>
                <a:ext cx="381364" cy="307777"/>
              </a:xfrm>
              <a:prstGeom prst="rect">
                <a:avLst/>
              </a:prstGeom>
              <a:blipFill>
                <a:blip r:embed="rId13"/>
                <a:stretch>
                  <a:fillRect/>
                </a:stretch>
              </a:blipFill>
            </p:spPr>
            <p:txBody>
              <a:bodyPr/>
              <a:lstStyle/>
              <a:p>
                <a:r>
                  <a:rPr lang="en-GB">
                    <a:noFill/>
                  </a:rPr>
                  <a:t> </a:t>
                </a:r>
              </a:p>
            </p:txBody>
          </p:sp>
        </mc:Fallback>
      </mc:AlternateContent>
      <p:sp>
        <p:nvSpPr>
          <p:cNvPr id="36" name="Arc 35">
            <a:extLst>
              <a:ext uri="{FF2B5EF4-FFF2-40B4-BE49-F238E27FC236}">
                <a16:creationId xmlns:a16="http://schemas.microsoft.com/office/drawing/2014/main" id="{72F11749-E7CD-41CD-9ED5-AD65273EA2EE}"/>
              </a:ext>
            </a:extLst>
          </p:cNvPr>
          <p:cNvSpPr/>
          <p:nvPr/>
        </p:nvSpPr>
        <p:spPr>
          <a:xfrm>
            <a:off x="6453127" y="3666785"/>
            <a:ext cx="239003" cy="213451"/>
          </a:xfrm>
          <a:prstGeom prst="arc">
            <a:avLst>
              <a:gd name="adj1" fmla="val 8177007"/>
              <a:gd name="adj2" fmla="val 2618650"/>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014DA64-2450-4457-9A5B-C47D25420CB7}"/>
                  </a:ext>
                </a:extLst>
              </p:cNvPr>
              <p:cNvSpPr txBox="1"/>
              <p:nvPr/>
            </p:nvSpPr>
            <p:spPr>
              <a:xfrm>
                <a:off x="5693700" y="4385923"/>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𝐴</m:t>
                      </m:r>
                    </m:oMath>
                  </m:oMathPara>
                </a14:m>
                <a:endParaRPr lang="en-GB" sz="1100" dirty="0"/>
              </a:p>
            </p:txBody>
          </p:sp>
        </mc:Choice>
        <mc:Fallback xmlns="">
          <p:sp>
            <p:nvSpPr>
              <p:cNvPr id="37" name="TextBox 36">
                <a:extLst>
                  <a:ext uri="{FF2B5EF4-FFF2-40B4-BE49-F238E27FC236}">
                    <a16:creationId xmlns:a16="http://schemas.microsoft.com/office/drawing/2014/main" id="{F014DA64-2450-4457-9A5B-C47D25420CB7}"/>
                  </a:ext>
                </a:extLst>
              </p:cNvPr>
              <p:cNvSpPr txBox="1">
                <a:spLocks noRot="1" noChangeAspect="1" noMove="1" noResize="1" noEditPoints="1" noAdjustHandles="1" noChangeArrowheads="1" noChangeShapeType="1" noTextEdit="1"/>
              </p:cNvSpPr>
              <p:nvPr/>
            </p:nvSpPr>
            <p:spPr>
              <a:xfrm>
                <a:off x="5693700" y="4385923"/>
                <a:ext cx="364005" cy="261610"/>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C330340-F46D-4C5A-B9E7-9204CDC08F78}"/>
                  </a:ext>
                </a:extLst>
              </p:cNvPr>
              <p:cNvSpPr txBox="1"/>
              <p:nvPr/>
            </p:nvSpPr>
            <p:spPr>
              <a:xfrm>
                <a:off x="7046721" y="4385923"/>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𝐵</m:t>
                      </m:r>
                    </m:oMath>
                  </m:oMathPara>
                </a14:m>
                <a:endParaRPr lang="en-GB" sz="1100" dirty="0"/>
              </a:p>
            </p:txBody>
          </p:sp>
        </mc:Choice>
        <mc:Fallback xmlns="">
          <p:sp>
            <p:nvSpPr>
              <p:cNvPr id="38" name="TextBox 37">
                <a:extLst>
                  <a:ext uri="{FF2B5EF4-FFF2-40B4-BE49-F238E27FC236}">
                    <a16:creationId xmlns:a16="http://schemas.microsoft.com/office/drawing/2014/main" id="{4C330340-F46D-4C5A-B9E7-9204CDC08F78}"/>
                  </a:ext>
                </a:extLst>
              </p:cNvPr>
              <p:cNvSpPr txBox="1">
                <a:spLocks noRot="1" noChangeAspect="1" noMove="1" noResize="1" noEditPoints="1" noAdjustHandles="1" noChangeArrowheads="1" noChangeShapeType="1" noTextEdit="1"/>
              </p:cNvSpPr>
              <p:nvPr/>
            </p:nvSpPr>
            <p:spPr>
              <a:xfrm>
                <a:off x="7046721" y="4385923"/>
                <a:ext cx="364005"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32B41E7-54B8-4C91-B4EA-3AE27A9E836A}"/>
                  </a:ext>
                </a:extLst>
              </p:cNvPr>
              <p:cNvSpPr txBox="1"/>
              <p:nvPr/>
            </p:nvSpPr>
            <p:spPr>
              <a:xfrm>
                <a:off x="6143430" y="4409277"/>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2.4 </m:t>
                      </m:r>
                      <m:r>
                        <a:rPr lang="en-GB" sz="1400" b="0" i="1" smtClean="0">
                          <a:latin typeface="Cambria Math" panose="02040503050406030204" pitchFamily="18" charset="0"/>
                        </a:rPr>
                        <m:t>𝑐𝑚</m:t>
                      </m:r>
                    </m:oMath>
                  </m:oMathPara>
                </a14:m>
                <a:endParaRPr lang="en-GB" sz="1400" dirty="0"/>
              </a:p>
            </p:txBody>
          </p:sp>
        </mc:Choice>
        <mc:Fallback xmlns="">
          <p:sp>
            <p:nvSpPr>
              <p:cNvPr id="39" name="TextBox 38">
                <a:extLst>
                  <a:ext uri="{FF2B5EF4-FFF2-40B4-BE49-F238E27FC236}">
                    <a16:creationId xmlns:a16="http://schemas.microsoft.com/office/drawing/2014/main" id="{F32B41E7-54B8-4C91-B4EA-3AE27A9E836A}"/>
                  </a:ext>
                </a:extLst>
              </p:cNvPr>
              <p:cNvSpPr txBox="1">
                <a:spLocks noRot="1" noChangeAspect="1" noMove="1" noResize="1" noEditPoints="1" noAdjustHandles="1" noChangeArrowheads="1" noChangeShapeType="1" noTextEdit="1"/>
              </p:cNvSpPr>
              <p:nvPr/>
            </p:nvSpPr>
            <p:spPr>
              <a:xfrm>
                <a:off x="6143430" y="4409277"/>
                <a:ext cx="864096" cy="307777"/>
              </a:xfrm>
              <a:prstGeom prst="rect">
                <a:avLst/>
              </a:prstGeom>
              <a:blipFill>
                <a:blip r:embed="rId15"/>
                <a:stretch>
                  <a:fillRect/>
                </a:stretch>
              </a:blipFill>
            </p:spPr>
            <p:txBody>
              <a:bodyPr/>
              <a:lstStyle/>
              <a:p>
                <a:r>
                  <a:rPr lang="en-GB">
                    <a:noFill/>
                  </a:rPr>
                  <a:t> </a:t>
                </a:r>
              </a:p>
            </p:txBody>
          </p:sp>
        </mc:Fallback>
      </mc:AlternateContent>
      <p:sp>
        <p:nvSpPr>
          <p:cNvPr id="41" name="Arc 40">
            <a:extLst>
              <a:ext uri="{FF2B5EF4-FFF2-40B4-BE49-F238E27FC236}">
                <a16:creationId xmlns:a16="http://schemas.microsoft.com/office/drawing/2014/main" id="{F496584A-F347-4158-B506-933F490FFE27}"/>
              </a:ext>
            </a:extLst>
          </p:cNvPr>
          <p:cNvSpPr/>
          <p:nvPr/>
        </p:nvSpPr>
        <p:spPr>
          <a:xfrm>
            <a:off x="5581650" y="2743200"/>
            <a:ext cx="2000250" cy="1971675"/>
          </a:xfrm>
          <a:prstGeom prst="arc">
            <a:avLst>
              <a:gd name="adj1" fmla="val 8519419"/>
              <a:gd name="adj2" fmla="val 2500916"/>
            </a:avLst>
          </a:prstGeom>
          <a:noFill/>
          <a:ln w="3175">
            <a:headEnd type="triangle" w="med" len="med"/>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B0D9D6D-FDB4-42C9-AB04-70EC289C6C48}"/>
                  </a:ext>
                </a:extLst>
              </p:cNvPr>
              <p:cNvSpPr txBox="1"/>
              <p:nvPr/>
            </p:nvSpPr>
            <p:spPr>
              <a:xfrm>
                <a:off x="6399772" y="2509556"/>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𝐶</m:t>
                      </m:r>
                    </m:oMath>
                  </m:oMathPara>
                </a14:m>
                <a:endParaRPr lang="en-GB" sz="1100" dirty="0"/>
              </a:p>
            </p:txBody>
          </p:sp>
        </mc:Choice>
        <mc:Fallback xmlns="">
          <p:sp>
            <p:nvSpPr>
              <p:cNvPr id="42" name="TextBox 41">
                <a:extLst>
                  <a:ext uri="{FF2B5EF4-FFF2-40B4-BE49-F238E27FC236}">
                    <a16:creationId xmlns:a16="http://schemas.microsoft.com/office/drawing/2014/main" id="{FB0D9D6D-FDB4-42C9-AB04-70EC289C6C48}"/>
                  </a:ext>
                </a:extLst>
              </p:cNvPr>
              <p:cNvSpPr txBox="1">
                <a:spLocks noRot="1" noChangeAspect="1" noMove="1" noResize="1" noEditPoints="1" noAdjustHandles="1" noChangeArrowheads="1" noChangeShapeType="1" noTextEdit="1"/>
              </p:cNvSpPr>
              <p:nvPr/>
            </p:nvSpPr>
            <p:spPr>
              <a:xfrm>
                <a:off x="6399772" y="2509556"/>
                <a:ext cx="364005" cy="261610"/>
              </a:xfrm>
              <a:prstGeom prst="rect">
                <a:avLst/>
              </a:prstGeom>
              <a:blipFill>
                <a:blip r:embed="rId16"/>
                <a:stretch>
                  <a:fillRect/>
                </a:stretch>
              </a:blipFill>
            </p:spPr>
            <p:txBody>
              <a:bodyPr/>
              <a:lstStyle/>
              <a:p>
                <a:r>
                  <a:rPr lang="en-GB">
                    <a:noFill/>
                  </a:rPr>
                  <a:t> </a:t>
                </a:r>
              </a:p>
            </p:txBody>
          </p:sp>
        </mc:Fallback>
      </mc:AlternateContent>
      <p:sp>
        <p:nvSpPr>
          <p:cNvPr id="43" name="Right Triangle 42">
            <a:extLst>
              <a:ext uri="{FF2B5EF4-FFF2-40B4-BE49-F238E27FC236}">
                <a16:creationId xmlns:a16="http://schemas.microsoft.com/office/drawing/2014/main" id="{7ADBE2EF-AD75-4922-85E8-7F043EA29A8A}"/>
              </a:ext>
            </a:extLst>
          </p:cNvPr>
          <p:cNvSpPr/>
          <p:nvPr/>
        </p:nvSpPr>
        <p:spPr>
          <a:xfrm>
            <a:off x="5477663" y="4813930"/>
            <a:ext cx="900387" cy="648072"/>
          </a:xfrm>
          <a:prstGeom prst="rtTriangle">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7DF7C2EA-F562-481F-865A-AC833E427945}"/>
              </a:ext>
            </a:extLst>
          </p:cNvPr>
          <p:cNvCxnSpPr/>
          <p:nvPr/>
        </p:nvCxnSpPr>
        <p:spPr>
          <a:xfrm flipV="1">
            <a:off x="5611057" y="5341318"/>
            <a:ext cx="0" cy="12351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1BB5813-8225-47CC-BF11-2DBDC3A77F32}"/>
              </a:ext>
            </a:extLst>
          </p:cNvPr>
          <p:cNvCxnSpPr>
            <a:cxnSpLocks/>
          </p:cNvCxnSpPr>
          <p:nvPr/>
        </p:nvCxnSpPr>
        <p:spPr>
          <a:xfrm flipH="1">
            <a:off x="5477663" y="5341318"/>
            <a:ext cx="133394"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D16CFE0-8480-4CE7-A5D2-5086E1DC0045}"/>
                  </a:ext>
                </a:extLst>
              </p:cNvPr>
              <p:cNvSpPr txBox="1"/>
              <p:nvPr/>
            </p:nvSpPr>
            <p:spPr>
              <a:xfrm>
                <a:off x="5481231" y="5451518"/>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1.2 </m:t>
                      </m:r>
                      <m:r>
                        <a:rPr lang="en-GB" sz="1400" b="0" i="1" smtClean="0">
                          <a:latin typeface="Cambria Math" panose="02040503050406030204" pitchFamily="18" charset="0"/>
                        </a:rPr>
                        <m:t>𝑐𝑚</m:t>
                      </m:r>
                    </m:oMath>
                  </m:oMathPara>
                </a14:m>
                <a:endParaRPr lang="en-GB" sz="1400" dirty="0"/>
              </a:p>
            </p:txBody>
          </p:sp>
        </mc:Choice>
        <mc:Fallback xmlns="">
          <p:sp>
            <p:nvSpPr>
              <p:cNvPr id="49" name="TextBox 48">
                <a:extLst>
                  <a:ext uri="{FF2B5EF4-FFF2-40B4-BE49-F238E27FC236}">
                    <a16:creationId xmlns:a16="http://schemas.microsoft.com/office/drawing/2014/main" id="{FD16CFE0-8480-4CE7-A5D2-5086E1DC0045}"/>
                  </a:ext>
                </a:extLst>
              </p:cNvPr>
              <p:cNvSpPr txBox="1">
                <a:spLocks noRot="1" noChangeAspect="1" noMove="1" noResize="1" noEditPoints="1" noAdjustHandles="1" noChangeArrowheads="1" noChangeShapeType="1" noTextEdit="1"/>
              </p:cNvSpPr>
              <p:nvPr/>
            </p:nvSpPr>
            <p:spPr>
              <a:xfrm>
                <a:off x="5481231" y="5451518"/>
                <a:ext cx="864096" cy="30777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5843C1C-D8D3-4AEB-B3E3-5EB30E0EDB1B}"/>
                  </a:ext>
                </a:extLst>
              </p:cNvPr>
              <p:cNvSpPr txBox="1"/>
              <p:nvPr/>
            </p:nvSpPr>
            <p:spPr>
              <a:xfrm>
                <a:off x="5638409" y="4812747"/>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2 </m:t>
                      </m:r>
                      <m:r>
                        <a:rPr lang="en-GB" sz="1400" b="0" i="1" smtClean="0">
                          <a:latin typeface="Cambria Math" panose="02040503050406030204" pitchFamily="18" charset="0"/>
                        </a:rPr>
                        <m:t>𝑐𝑚</m:t>
                      </m:r>
                    </m:oMath>
                  </m:oMathPara>
                </a14:m>
                <a:endParaRPr lang="en-GB" sz="1400" dirty="0"/>
              </a:p>
            </p:txBody>
          </p:sp>
        </mc:Choice>
        <mc:Fallback xmlns="">
          <p:sp>
            <p:nvSpPr>
              <p:cNvPr id="50" name="TextBox 49">
                <a:extLst>
                  <a:ext uri="{FF2B5EF4-FFF2-40B4-BE49-F238E27FC236}">
                    <a16:creationId xmlns:a16="http://schemas.microsoft.com/office/drawing/2014/main" id="{15843C1C-D8D3-4AEB-B3E3-5EB30E0EDB1B}"/>
                  </a:ext>
                </a:extLst>
              </p:cNvPr>
              <p:cNvSpPr txBox="1">
                <a:spLocks noRot="1" noChangeAspect="1" noMove="1" noResize="1" noEditPoints="1" noAdjustHandles="1" noChangeArrowheads="1" noChangeShapeType="1" noTextEdit="1"/>
              </p:cNvSpPr>
              <p:nvPr/>
            </p:nvSpPr>
            <p:spPr>
              <a:xfrm>
                <a:off x="5638409" y="4812747"/>
                <a:ext cx="864096" cy="307777"/>
              </a:xfrm>
              <a:prstGeom prst="rect">
                <a:avLst/>
              </a:prstGeom>
              <a:blipFill>
                <a:blip r:embed="rId12"/>
                <a:stretch>
                  <a:fillRect/>
                </a:stretch>
              </a:blipFill>
            </p:spPr>
            <p:txBody>
              <a:bodyPr/>
              <a:lstStyle/>
              <a:p>
                <a:r>
                  <a:rPr lang="en-GB">
                    <a:noFill/>
                  </a:rPr>
                  <a:t> </a:t>
                </a:r>
              </a:p>
            </p:txBody>
          </p:sp>
        </mc:Fallback>
      </mc:AlternateContent>
      <p:sp>
        <p:nvSpPr>
          <p:cNvPr id="51" name="Freeform: Shape 50">
            <a:extLst>
              <a:ext uri="{FF2B5EF4-FFF2-40B4-BE49-F238E27FC236}">
                <a16:creationId xmlns:a16="http://schemas.microsoft.com/office/drawing/2014/main" id="{77CA0B35-EB2C-476C-A269-C320379E0A2D}"/>
              </a:ext>
            </a:extLst>
          </p:cNvPr>
          <p:cNvSpPr/>
          <p:nvPr/>
        </p:nvSpPr>
        <p:spPr>
          <a:xfrm>
            <a:off x="5475177" y="4956027"/>
            <a:ext cx="203200" cy="117475"/>
          </a:xfrm>
          <a:custGeom>
            <a:avLst/>
            <a:gdLst>
              <a:gd name="connsiteX0" fmla="*/ 0 w 203200"/>
              <a:gd name="connsiteY0" fmla="*/ 117475 h 117475"/>
              <a:gd name="connsiteX1" fmla="*/ 120650 w 203200"/>
              <a:gd name="connsiteY1" fmla="*/ 73025 h 117475"/>
              <a:gd name="connsiteX2" fmla="*/ 203200 w 203200"/>
              <a:gd name="connsiteY2" fmla="*/ 0 h 117475"/>
            </a:gdLst>
            <a:ahLst/>
            <a:cxnLst>
              <a:cxn ang="0">
                <a:pos x="connsiteX0" y="connsiteY0"/>
              </a:cxn>
              <a:cxn ang="0">
                <a:pos x="connsiteX1" y="connsiteY1"/>
              </a:cxn>
              <a:cxn ang="0">
                <a:pos x="connsiteX2" y="connsiteY2"/>
              </a:cxn>
            </a:cxnLst>
            <a:rect l="l" t="t" r="r" b="b"/>
            <a:pathLst>
              <a:path w="203200" h="117475">
                <a:moveTo>
                  <a:pt x="0" y="117475"/>
                </a:moveTo>
                <a:cubicBezTo>
                  <a:pt x="43391" y="105039"/>
                  <a:pt x="86783" y="92604"/>
                  <a:pt x="120650" y="73025"/>
                </a:cubicBezTo>
                <a:cubicBezTo>
                  <a:pt x="154517" y="53446"/>
                  <a:pt x="178858" y="26723"/>
                  <a:pt x="20320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31CBB49-2058-4C48-91D1-2E671B73C13E}"/>
                  </a:ext>
                </a:extLst>
              </p:cNvPr>
              <p:cNvSpPr txBox="1"/>
              <p:nvPr/>
            </p:nvSpPr>
            <p:spPr>
              <a:xfrm>
                <a:off x="5476272" y="4959202"/>
                <a:ext cx="2783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52" name="TextBox 51">
                <a:extLst>
                  <a:ext uri="{FF2B5EF4-FFF2-40B4-BE49-F238E27FC236}">
                    <a16:creationId xmlns:a16="http://schemas.microsoft.com/office/drawing/2014/main" id="{631CBB49-2058-4C48-91D1-2E671B73C13E}"/>
                  </a:ext>
                </a:extLst>
              </p:cNvPr>
              <p:cNvSpPr txBox="1">
                <a:spLocks noRot="1" noChangeAspect="1" noMove="1" noResize="1" noEditPoints="1" noAdjustHandles="1" noChangeArrowheads="1" noChangeShapeType="1" noTextEdit="1"/>
              </p:cNvSpPr>
              <p:nvPr/>
            </p:nvSpPr>
            <p:spPr>
              <a:xfrm>
                <a:off x="5476272" y="4959202"/>
                <a:ext cx="278306" cy="307777"/>
              </a:xfrm>
              <a:prstGeom prst="rect">
                <a:avLst/>
              </a:prstGeom>
              <a:blipFill>
                <a:blip r:embed="rId18"/>
                <a:stretch>
                  <a:fillRect/>
                </a:stretch>
              </a:blipFill>
            </p:spPr>
            <p:txBody>
              <a:bodyPr/>
              <a:lstStyle/>
              <a:p>
                <a:r>
                  <a:rPr lang="en-GB">
                    <a:noFill/>
                  </a:rPr>
                  <a:t> </a:t>
                </a:r>
              </a:p>
            </p:txBody>
          </p:sp>
        </mc:Fallback>
      </mc:AlternateContent>
      <p:sp>
        <p:nvSpPr>
          <p:cNvPr id="53" name="TextBox 52">
            <a:extLst>
              <a:ext uri="{FF2B5EF4-FFF2-40B4-BE49-F238E27FC236}">
                <a16:creationId xmlns:a16="http://schemas.microsoft.com/office/drawing/2014/main" id="{6C56F8D2-BB20-44FE-95C4-B93BE702A9D5}"/>
              </a:ext>
            </a:extLst>
          </p:cNvPr>
          <p:cNvSpPr txBox="1"/>
          <p:nvPr/>
        </p:nvSpPr>
        <p:spPr>
          <a:xfrm>
            <a:off x="6549736" y="4827975"/>
            <a:ext cx="2200860" cy="6001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err="1"/>
              <a:t>Fro</a:t>
            </a:r>
            <a:r>
              <a:rPr lang="en-GB" sz="1100" b="1" dirty="0"/>
              <a:t> Tip</a:t>
            </a:r>
            <a:r>
              <a:rPr lang="en-GB" sz="1100" dirty="0"/>
              <a:t>: Trigonometry on right-angled triangles is always simpler than using sine/cosine rule.</a:t>
            </a:r>
          </a:p>
        </p:txBody>
      </p:sp>
      <p:cxnSp>
        <p:nvCxnSpPr>
          <p:cNvPr id="54" name="Straight Connector 53">
            <a:extLst>
              <a:ext uri="{FF2B5EF4-FFF2-40B4-BE49-F238E27FC236}">
                <a16:creationId xmlns:a16="http://schemas.microsoft.com/office/drawing/2014/main" id="{B9EC49D8-7630-4CF2-8F99-24EE663BBE89}"/>
              </a:ext>
            </a:extLst>
          </p:cNvPr>
          <p:cNvCxnSpPr>
            <a:cxnSpLocks/>
          </p:cNvCxnSpPr>
          <p:nvPr/>
        </p:nvCxnSpPr>
        <p:spPr>
          <a:xfrm flipV="1">
            <a:off x="4738577" y="4840335"/>
            <a:ext cx="736599" cy="604642"/>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FB353C2B-C4D3-4707-93D4-74C37E3F7F52}"/>
              </a:ext>
            </a:extLst>
          </p:cNvPr>
          <p:cNvCxnSpPr>
            <a:cxnSpLocks/>
          </p:cNvCxnSpPr>
          <p:nvPr/>
        </p:nvCxnSpPr>
        <p:spPr>
          <a:xfrm flipV="1">
            <a:off x="4738577" y="5464028"/>
            <a:ext cx="752475" cy="9524"/>
          </a:xfrm>
          <a:prstGeom prst="line">
            <a:avLst/>
          </a:prstGeom>
          <a:ln w="1905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4A2FC23-FF26-4E37-8C40-1A58D80F091F}"/>
                  </a:ext>
                </a:extLst>
              </p:cNvPr>
              <p:cNvSpPr txBox="1"/>
              <p:nvPr/>
            </p:nvSpPr>
            <p:spPr>
              <a:xfrm>
                <a:off x="6250916" y="5511320"/>
                <a:ext cx="2531577" cy="10613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sSup>
                            <m:sSupPr>
                              <m:ctrlPr>
                                <a:rPr lang="en-GB" sz="1200" b="0" i="1" smtClean="0">
                                  <a:latin typeface="Cambria Math" panose="02040503050406030204" pitchFamily="18" charset="0"/>
                                </a:rPr>
                              </m:ctrlPr>
                            </m:sSupPr>
                            <m:e>
                              <m:r>
                                <m:rPr>
                                  <m:sty m:val="p"/>
                                </m:rPr>
                                <a:rPr lang="en-GB" sz="1200" b="0" i="0" smtClean="0">
                                  <a:latin typeface="Cambria Math" panose="02040503050406030204" pitchFamily="18" charset="0"/>
                                </a:rPr>
                                <m:t>sin</m:t>
                              </m:r>
                            </m:e>
                            <m:sup>
                              <m:r>
                                <a:rPr lang="en-GB" sz="1200" b="0" i="1" smtClean="0">
                                  <a:latin typeface="Cambria Math" panose="02040503050406030204" pitchFamily="18" charset="0"/>
                                </a:rPr>
                                <m:t>−1</m:t>
                              </m:r>
                            </m:sup>
                          </m:sSup>
                        </m:fName>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1.2</m:t>
                                  </m:r>
                                </m:num>
                                <m:den>
                                  <m:r>
                                    <a:rPr lang="en-GB" sz="1200" b="0" i="1" smtClean="0">
                                      <a:latin typeface="Cambria Math" panose="02040503050406030204" pitchFamily="18" charset="0"/>
                                    </a:rPr>
                                    <m:t>2</m:t>
                                  </m:r>
                                </m:den>
                              </m:f>
                            </m:e>
                          </m:d>
                        </m:e>
                      </m:func>
                      <m:r>
                        <a:rPr lang="en-GB" sz="1200" b="0" i="1" smtClean="0">
                          <a:latin typeface="Cambria Math" panose="02040503050406030204" pitchFamily="18" charset="0"/>
                        </a:rPr>
                        <m:t>=0.6435…</m:t>
                      </m:r>
                      <m:r>
                        <a:rPr lang="en-GB" sz="1200" b="0" i="1" smtClean="0">
                          <a:latin typeface="Cambria Math" panose="02040503050406030204" pitchFamily="18" charset="0"/>
                        </a:rPr>
                        <m:t>𝑟𝑎𝑑</m:t>
                      </m:r>
                    </m:oMath>
                    <m:oMath xmlns:m="http://schemas.openxmlformats.org/officeDocument/2006/math">
                      <m:r>
                        <a:rPr lang="en-GB" sz="1200" b="0" i="1" smtClean="0">
                          <a:latin typeface="Cambria Math" panose="02040503050406030204" pitchFamily="18" charset="0"/>
                        </a:rPr>
                        <m:t>𝜃</m:t>
                      </m:r>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−2</m:t>
                      </m:r>
                      <m:r>
                        <a:rPr lang="en-GB" sz="1200" b="0" i="1" smtClean="0">
                          <a:latin typeface="Cambria Math" panose="02040503050406030204" pitchFamily="18" charset="0"/>
                        </a:rPr>
                        <m:t>𝑥</m:t>
                      </m:r>
                      <m:r>
                        <a:rPr lang="en-GB" sz="1200" b="0" i="1" smtClean="0">
                          <a:latin typeface="Cambria Math" panose="02040503050406030204" pitchFamily="18" charset="0"/>
                        </a:rPr>
                        <m:t>=4.9961…</m:t>
                      </m:r>
                      <m:r>
                        <a:rPr lang="en-GB" sz="1200" b="0" i="1" smtClean="0">
                          <a:latin typeface="Cambria Math" panose="02040503050406030204" pitchFamily="18" charset="0"/>
                        </a:rPr>
                        <m:t>𝑟𝑎𝑑</m:t>
                      </m:r>
                    </m:oMath>
                  </m:oMathPara>
                </a14:m>
                <a:r>
                  <a:rPr lang="en-GB" sz="1200" b="0" dirty="0"/>
                  <a:t/>
                </a:r>
                <a:br>
                  <a:rPr lang="en-GB" sz="1200" b="0" dirty="0"/>
                </a:br>
                <a:endParaRPr lang="en-GB" sz="1200" b="0" dirty="0"/>
              </a:p>
              <a:p>
                <a:endParaRPr lang="en-GB" sz="1200" dirty="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𝐶</m:t>
                      </m:r>
                      <m:r>
                        <a:rPr lang="en-GB" sz="1200" b="0" i="1" smtClean="0">
                          <a:latin typeface="Cambria Math" panose="02040503050406030204" pitchFamily="18" charset="0"/>
                        </a:rPr>
                        <m:t>=2×4.9961=9.99 </m:t>
                      </m:r>
                      <m:r>
                        <a:rPr lang="en-GB" sz="1200" b="0" i="1" smtClean="0">
                          <a:latin typeface="Cambria Math" panose="02040503050406030204" pitchFamily="18" charset="0"/>
                        </a:rPr>
                        <m:t>𝑚</m:t>
                      </m:r>
                      <m:r>
                        <a:rPr lang="en-GB" sz="1200" b="0" i="1" smtClean="0">
                          <a:latin typeface="Cambria Math" panose="02040503050406030204" pitchFamily="18" charset="0"/>
                        </a:rPr>
                        <m:t> (3</m:t>
                      </m:r>
                      <m:r>
                        <a:rPr lang="en-GB" sz="1200" b="0" i="1" smtClean="0">
                          <a:latin typeface="Cambria Math" panose="02040503050406030204" pitchFamily="18" charset="0"/>
                        </a:rPr>
                        <m:t>𝑠𝑓</m:t>
                      </m:r>
                      <m:r>
                        <a:rPr lang="en-GB" sz="1200" b="0" i="1" smtClean="0">
                          <a:latin typeface="Cambria Math" panose="02040503050406030204" pitchFamily="18" charset="0"/>
                        </a:rPr>
                        <m:t>)</m:t>
                      </m:r>
                    </m:oMath>
                  </m:oMathPara>
                </a14:m>
                <a:endParaRPr lang="en-GB" sz="1200" dirty="0"/>
              </a:p>
            </p:txBody>
          </p:sp>
        </mc:Choice>
        <mc:Fallback xmlns="">
          <p:sp>
            <p:nvSpPr>
              <p:cNvPr id="59" name="TextBox 58">
                <a:extLst>
                  <a:ext uri="{FF2B5EF4-FFF2-40B4-BE49-F238E27FC236}">
                    <a16:creationId xmlns:a16="http://schemas.microsoft.com/office/drawing/2014/main" id="{A4A2FC23-FF26-4E37-8C40-1A58D80F091F}"/>
                  </a:ext>
                </a:extLst>
              </p:cNvPr>
              <p:cNvSpPr txBox="1">
                <a:spLocks noRot="1" noChangeAspect="1" noMove="1" noResize="1" noEditPoints="1" noAdjustHandles="1" noChangeArrowheads="1" noChangeShapeType="1" noTextEdit="1"/>
              </p:cNvSpPr>
              <p:nvPr/>
            </p:nvSpPr>
            <p:spPr>
              <a:xfrm>
                <a:off x="6250916" y="5511320"/>
                <a:ext cx="2531577" cy="1061316"/>
              </a:xfrm>
              <a:prstGeom prst="rect">
                <a:avLst/>
              </a:prstGeom>
              <a:blipFill>
                <a:blip r:embed="rId19"/>
                <a:stretch>
                  <a:fillRect b="-17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5FC07A89-E647-49A5-9569-FCDC64B1FC34}"/>
                  </a:ext>
                </a:extLst>
              </p:cNvPr>
              <p:cNvSpPr txBox="1"/>
              <p:nvPr/>
            </p:nvSpPr>
            <p:spPr>
              <a:xfrm>
                <a:off x="4606832" y="5946285"/>
                <a:ext cx="1440160" cy="461665"/>
              </a:xfrm>
              <a:prstGeom prst="rect">
                <a:avLst/>
              </a:prstGeom>
              <a:noFill/>
            </p:spPr>
            <p:txBody>
              <a:bodyPr wrap="square" rtlCol="0">
                <a:spAutoFit/>
              </a:bodyPr>
              <a:lstStyle/>
              <a:p>
                <a:r>
                  <a:rPr lang="en-GB" sz="1200" dirty="0"/>
                  <a:t>Angles round a point add to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𝜋</m:t>
                    </m:r>
                  </m:oMath>
                </a14:m>
                <a:r>
                  <a:rPr lang="en-GB" sz="1200" dirty="0"/>
                  <a:t>.</a:t>
                </a:r>
              </a:p>
            </p:txBody>
          </p:sp>
        </mc:Choice>
        <mc:Fallback xmlns="">
          <p:sp>
            <p:nvSpPr>
              <p:cNvPr id="60" name="TextBox 59">
                <a:extLst>
                  <a:ext uri="{FF2B5EF4-FFF2-40B4-BE49-F238E27FC236}">
                    <a16:creationId xmlns:a16="http://schemas.microsoft.com/office/drawing/2014/main" id="{5FC07A89-E647-49A5-9569-FCDC64B1FC34}"/>
                  </a:ext>
                </a:extLst>
              </p:cNvPr>
              <p:cNvSpPr txBox="1">
                <a:spLocks noRot="1" noChangeAspect="1" noMove="1" noResize="1" noEditPoints="1" noAdjustHandles="1" noChangeArrowheads="1" noChangeShapeType="1" noTextEdit="1"/>
              </p:cNvSpPr>
              <p:nvPr/>
            </p:nvSpPr>
            <p:spPr>
              <a:xfrm>
                <a:off x="4606832" y="5946285"/>
                <a:ext cx="1440160" cy="461665"/>
              </a:xfrm>
              <a:prstGeom prst="rect">
                <a:avLst/>
              </a:prstGeom>
              <a:blipFill>
                <a:blip r:embed="rId20"/>
                <a:stretch>
                  <a:fillRect l="-424" b="-9211"/>
                </a:stretch>
              </a:blipFill>
            </p:spPr>
            <p:txBody>
              <a:bodyPr/>
              <a:lstStyle/>
              <a:p>
                <a:r>
                  <a:rPr lang="en-GB">
                    <a:noFill/>
                  </a:rPr>
                  <a:t> </a:t>
                </a:r>
              </a:p>
            </p:txBody>
          </p:sp>
        </mc:Fallback>
      </mc:AlternateContent>
      <p:cxnSp>
        <p:nvCxnSpPr>
          <p:cNvPr id="62" name="Straight Arrow Connector 61">
            <a:extLst>
              <a:ext uri="{FF2B5EF4-FFF2-40B4-BE49-F238E27FC236}">
                <a16:creationId xmlns:a16="http://schemas.microsoft.com/office/drawing/2014/main" id="{DC399904-5E10-4F68-A1D3-B7A3C3721016}"/>
              </a:ext>
            </a:extLst>
          </p:cNvPr>
          <p:cNvCxnSpPr>
            <a:cxnSpLocks/>
          </p:cNvCxnSpPr>
          <p:nvPr/>
        </p:nvCxnSpPr>
        <p:spPr>
          <a:xfrm flipV="1">
            <a:off x="5796136" y="6081823"/>
            <a:ext cx="572766" cy="834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Rectangle 65">
            <a:extLst>
              <a:ext uri="{FF2B5EF4-FFF2-40B4-BE49-F238E27FC236}">
                <a16:creationId xmlns:a16="http://schemas.microsoft.com/office/drawing/2014/main" id="{A99C9EB0-FF0E-4E57-8517-41689FC963F3}"/>
              </a:ext>
            </a:extLst>
          </p:cNvPr>
          <p:cNvSpPr/>
          <p:nvPr/>
        </p:nvSpPr>
        <p:spPr>
          <a:xfrm>
            <a:off x="467544" y="2001924"/>
            <a:ext cx="3934103" cy="3103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7" name="Rectangle 66">
            <a:extLst>
              <a:ext uri="{FF2B5EF4-FFF2-40B4-BE49-F238E27FC236}">
                <a16:creationId xmlns:a16="http://schemas.microsoft.com/office/drawing/2014/main" id="{71DD44D9-2C6F-42B4-B161-BED79AEE95FC}"/>
              </a:ext>
            </a:extLst>
          </p:cNvPr>
          <p:cNvSpPr/>
          <p:nvPr/>
        </p:nvSpPr>
        <p:spPr>
          <a:xfrm>
            <a:off x="4655392" y="4703796"/>
            <a:ext cx="4127100" cy="19516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627855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6"/>
                                        </p:tgtEl>
                                      </p:cBhvr>
                                    </p:animEffect>
                                    <p:set>
                                      <p:cBhvr>
                                        <p:cTn id="7"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8" restart="whenNotActive" fill="hold" evtFilter="cancelBubble" nodeType="interactiveSeq">
                <p:stCondLst>
                  <p:cond evt="onClick" delay="0">
                    <p:tgtEl>
                      <p:spTgt spid="6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7"/>
                                        </p:tgtEl>
                                      </p:cBhvr>
                                    </p:animEffect>
                                    <p:set>
                                      <p:cBhvr>
                                        <p:cTn id="13"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66"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 name="Picture 9">
            <a:extLst>
              <a:ext uri="{FF2B5EF4-FFF2-40B4-BE49-F238E27FC236}">
                <a16:creationId xmlns:a16="http://schemas.microsoft.com/office/drawing/2014/main" id="{D0D7BDE7-99B0-4CDF-8B7A-7014443D6062}"/>
              </a:ext>
            </a:extLst>
          </p:cNvPr>
          <p:cNvPicPr>
            <a:picLocks noChangeAspect="1"/>
          </p:cNvPicPr>
          <p:nvPr/>
        </p:nvPicPr>
        <p:blipFill>
          <a:blip r:embed="rId2"/>
          <a:stretch>
            <a:fillRect/>
          </a:stretch>
        </p:blipFill>
        <p:spPr>
          <a:xfrm>
            <a:off x="297666" y="1333389"/>
            <a:ext cx="3744416" cy="2830082"/>
          </a:xfrm>
          <a:prstGeom prst="rect">
            <a:avLst/>
          </a:prstGeom>
        </p:spPr>
      </p:pic>
      <p:sp>
        <p:nvSpPr>
          <p:cNvPr id="11" name="TextBox 10">
            <a:extLst>
              <a:ext uri="{FF2B5EF4-FFF2-40B4-BE49-F238E27FC236}">
                <a16:creationId xmlns:a16="http://schemas.microsoft.com/office/drawing/2014/main" id="{2ED0DA65-CAF5-4AE2-807F-1D12EF94049C}"/>
              </a:ext>
            </a:extLst>
          </p:cNvPr>
          <p:cNvSpPr txBox="1"/>
          <p:nvPr/>
        </p:nvSpPr>
        <p:spPr>
          <a:xfrm>
            <a:off x="297666" y="831446"/>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2005 Q7</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2C9B502-8F0C-4808-8C66-974F8F649B5C}"/>
                  </a:ext>
                </a:extLst>
              </p:cNvPr>
              <p:cNvSpPr txBox="1"/>
              <p:nvPr/>
            </p:nvSpPr>
            <p:spPr>
              <a:xfrm>
                <a:off x="4527154" y="764998"/>
                <a:ext cx="4266544" cy="3416320"/>
              </a:xfrm>
              <a:prstGeom prst="rect">
                <a:avLst/>
              </a:prstGeom>
              <a:noFill/>
            </p:spPr>
            <p:txBody>
              <a:bodyPr wrap="square" rtlCol="0">
                <a:spAutoFit/>
              </a:bodyPr>
              <a:lstStyle/>
              <a:p>
                <a:r>
                  <a:rPr lang="en-GB" dirty="0"/>
                  <a:t>Figure 1 shows the triangle </a:t>
                </a:r>
                <a14:m>
                  <m:oMath xmlns:m="http://schemas.openxmlformats.org/officeDocument/2006/math">
                    <m:r>
                      <a:rPr lang="en-GB" b="0" i="1" smtClean="0">
                        <a:latin typeface="Cambria Math" panose="02040503050406030204" pitchFamily="18" charset="0"/>
                      </a:rPr>
                      <m:t>𝐴𝐵𝐶</m:t>
                    </m:r>
                  </m:oMath>
                </a14:m>
                <a:r>
                  <a:rPr lang="en-GB" dirty="0"/>
                  <a:t>, with </a:t>
                </a:r>
                <a14:m>
                  <m:oMath xmlns:m="http://schemas.openxmlformats.org/officeDocument/2006/math">
                    <m:r>
                      <a:rPr lang="en-GB" b="0" i="1" smtClean="0">
                        <a:latin typeface="Cambria Math" panose="02040503050406030204" pitchFamily="18" charset="0"/>
                      </a:rPr>
                      <m:t>𝐴𝐵</m:t>
                    </m:r>
                    <m:r>
                      <a:rPr lang="en-GB" b="0" i="1" smtClean="0">
                        <a:latin typeface="Cambria Math" panose="02040503050406030204" pitchFamily="18" charset="0"/>
                      </a:rPr>
                      <m:t>=8 </m:t>
                    </m:r>
                    <m:r>
                      <a:rPr lang="en-GB" b="0" i="1" smtClean="0">
                        <a:latin typeface="Cambria Math" panose="02040503050406030204" pitchFamily="18" charset="0"/>
                      </a:rPr>
                      <m:t>𝑐𝑚</m:t>
                    </m:r>
                  </m:oMath>
                </a14:m>
                <a:r>
                  <a:rPr lang="en-GB" dirty="0"/>
                  <a:t>, </a:t>
                </a:r>
                <a14:m>
                  <m:oMath xmlns:m="http://schemas.openxmlformats.org/officeDocument/2006/math">
                    <m:r>
                      <a:rPr lang="en-GB" b="0" i="1" smtClean="0">
                        <a:latin typeface="Cambria Math" panose="02040503050406030204" pitchFamily="18" charset="0"/>
                      </a:rPr>
                      <m:t>𝐴𝐶</m:t>
                    </m:r>
                    <m:r>
                      <a:rPr lang="en-GB" b="0" i="1" smtClean="0">
                        <a:latin typeface="Cambria Math" panose="02040503050406030204" pitchFamily="18" charset="0"/>
                      </a:rPr>
                      <m:t>=11 </m:t>
                    </m:r>
                    <m:r>
                      <a:rPr lang="en-GB" b="0" i="1" smtClean="0">
                        <a:latin typeface="Cambria Math" panose="02040503050406030204" pitchFamily="18" charset="0"/>
                      </a:rPr>
                      <m:t>𝑐𝑚</m:t>
                    </m:r>
                  </m:oMath>
                </a14:m>
                <a:r>
                  <a:rPr lang="en-GB" dirty="0"/>
                  <a:t> and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𝐵𝐴𝐶</m:t>
                    </m:r>
                    <m:r>
                      <a:rPr lang="en-GB" b="0" i="1" smtClean="0">
                        <a:latin typeface="Cambria Math" panose="02040503050406030204" pitchFamily="18" charset="0"/>
                      </a:rPr>
                      <m:t>=0.7</m:t>
                    </m:r>
                  </m:oMath>
                </a14:m>
                <a:r>
                  <a:rPr lang="en-GB" dirty="0"/>
                  <a:t> radians. The arc </a:t>
                </a:r>
                <a14:m>
                  <m:oMath xmlns:m="http://schemas.openxmlformats.org/officeDocument/2006/math">
                    <m:r>
                      <a:rPr lang="en-GB" b="0" i="1" smtClean="0">
                        <a:latin typeface="Cambria Math" panose="02040503050406030204" pitchFamily="18" charset="0"/>
                      </a:rPr>
                      <m:t>𝐵𝐷</m:t>
                    </m:r>
                  </m:oMath>
                </a14:m>
                <a:r>
                  <a:rPr lang="en-GB" dirty="0"/>
                  <a:t>, where </a:t>
                </a:r>
                <a14:m>
                  <m:oMath xmlns:m="http://schemas.openxmlformats.org/officeDocument/2006/math">
                    <m:r>
                      <a:rPr lang="en-GB" b="0" i="1" smtClean="0">
                        <a:latin typeface="Cambria Math" panose="02040503050406030204" pitchFamily="18" charset="0"/>
                      </a:rPr>
                      <m:t>𝐷</m:t>
                    </m:r>
                  </m:oMath>
                </a14:m>
                <a:r>
                  <a:rPr lang="en-GB" dirty="0"/>
                  <a:t> lies on </a:t>
                </a:r>
                <a14:m>
                  <m:oMath xmlns:m="http://schemas.openxmlformats.org/officeDocument/2006/math">
                    <m:r>
                      <a:rPr lang="en-GB" b="0" i="1" smtClean="0">
                        <a:latin typeface="Cambria Math" panose="02040503050406030204" pitchFamily="18" charset="0"/>
                      </a:rPr>
                      <m:t>𝐴𝐶</m:t>
                    </m:r>
                  </m:oMath>
                </a14:m>
                <a:r>
                  <a:rPr lang="en-GB" dirty="0"/>
                  <a:t>, is an arc of a circle with centre </a:t>
                </a:r>
                <a14:m>
                  <m:oMath xmlns:m="http://schemas.openxmlformats.org/officeDocument/2006/math">
                    <m:r>
                      <a:rPr lang="en-GB" b="0" i="1" smtClean="0">
                        <a:latin typeface="Cambria Math" panose="02040503050406030204" pitchFamily="18" charset="0"/>
                      </a:rPr>
                      <m:t>𝐴</m:t>
                    </m:r>
                  </m:oMath>
                </a14:m>
                <a:r>
                  <a:rPr lang="en-GB" dirty="0"/>
                  <a:t> and radius 8 cm. The region </a:t>
                </a:r>
                <a14:m>
                  <m:oMath xmlns:m="http://schemas.openxmlformats.org/officeDocument/2006/math">
                    <m:r>
                      <a:rPr lang="en-GB" b="0" i="1" smtClean="0">
                        <a:latin typeface="Cambria Math" panose="02040503050406030204" pitchFamily="18" charset="0"/>
                      </a:rPr>
                      <m:t>𝑅</m:t>
                    </m:r>
                  </m:oMath>
                </a14:m>
                <a:r>
                  <a:rPr lang="en-GB" dirty="0"/>
                  <a:t>, shown shaded in Figure 1, is bounded by the straight lines </a:t>
                </a:r>
                <a14:m>
                  <m:oMath xmlns:m="http://schemas.openxmlformats.org/officeDocument/2006/math">
                    <m:r>
                      <a:rPr lang="en-GB" b="0" i="1" smtClean="0">
                        <a:latin typeface="Cambria Math" panose="02040503050406030204" pitchFamily="18" charset="0"/>
                      </a:rPr>
                      <m:t>𝐵𝐶</m:t>
                    </m:r>
                  </m:oMath>
                </a14:m>
                <a:r>
                  <a:rPr lang="en-GB" dirty="0"/>
                  <a:t> and </a:t>
                </a:r>
                <a14:m>
                  <m:oMath xmlns:m="http://schemas.openxmlformats.org/officeDocument/2006/math">
                    <m:r>
                      <a:rPr lang="en-GB" b="0" i="1" smtClean="0">
                        <a:latin typeface="Cambria Math" panose="02040503050406030204" pitchFamily="18" charset="0"/>
                      </a:rPr>
                      <m:t>𝐶𝐷</m:t>
                    </m:r>
                  </m:oMath>
                </a14:m>
                <a:r>
                  <a:rPr lang="en-GB" dirty="0"/>
                  <a:t> and the arc </a:t>
                </a:r>
                <a14:m>
                  <m:oMath xmlns:m="http://schemas.openxmlformats.org/officeDocument/2006/math">
                    <m:r>
                      <a:rPr lang="en-GB" b="0" i="1" smtClean="0">
                        <a:latin typeface="Cambria Math" panose="02040503050406030204" pitchFamily="18" charset="0"/>
                      </a:rPr>
                      <m:t>𝐵𝐷</m:t>
                    </m:r>
                  </m:oMath>
                </a14:m>
                <a:r>
                  <a:rPr lang="en-GB" dirty="0"/>
                  <a:t>.</a:t>
                </a:r>
              </a:p>
              <a:p>
                <a:endParaRPr lang="en-GB" dirty="0"/>
              </a:p>
              <a:p>
                <a:r>
                  <a:rPr lang="en-GB" dirty="0"/>
                  <a:t>Find</a:t>
                </a:r>
              </a:p>
              <a:p>
                <a:r>
                  <a:rPr lang="en-GB" dirty="0"/>
                  <a:t>(a) The length of the arc </a:t>
                </a:r>
                <a14:m>
                  <m:oMath xmlns:m="http://schemas.openxmlformats.org/officeDocument/2006/math">
                    <m:r>
                      <a:rPr lang="en-GB" b="0" i="1" smtClean="0">
                        <a:latin typeface="Cambria Math" panose="02040503050406030204" pitchFamily="18" charset="0"/>
                      </a:rPr>
                      <m:t>𝐵𝐷</m:t>
                    </m:r>
                  </m:oMath>
                </a14:m>
                <a:r>
                  <a:rPr lang="en-GB" dirty="0"/>
                  <a:t>.</a:t>
                </a:r>
              </a:p>
              <a:p>
                <a:r>
                  <a:rPr lang="en-GB" dirty="0"/>
                  <a:t>(b) The perimeter of </a:t>
                </a:r>
                <a14:m>
                  <m:oMath xmlns:m="http://schemas.openxmlformats.org/officeDocument/2006/math">
                    <m:r>
                      <a:rPr lang="en-GB" b="0" i="1" smtClean="0">
                        <a:latin typeface="Cambria Math" panose="02040503050406030204" pitchFamily="18" charset="0"/>
                      </a:rPr>
                      <m:t>𝑅</m:t>
                    </m:r>
                  </m:oMath>
                </a14:m>
                <a:r>
                  <a:rPr lang="en-GB" dirty="0"/>
                  <a:t>, giving your answer to 3 significant figures.</a:t>
                </a:r>
              </a:p>
            </p:txBody>
          </p:sp>
        </mc:Choice>
        <mc:Fallback xmlns="">
          <p:sp>
            <p:nvSpPr>
              <p:cNvPr id="12" name="TextBox 11">
                <a:extLst>
                  <a:ext uri="{FF2B5EF4-FFF2-40B4-BE49-F238E27FC236}">
                    <a16:creationId xmlns:a16="http://schemas.microsoft.com/office/drawing/2014/main" id="{72C9B502-8F0C-4808-8C66-974F8F649B5C}"/>
                  </a:ext>
                </a:extLst>
              </p:cNvPr>
              <p:cNvSpPr txBox="1">
                <a:spLocks noRot="1" noChangeAspect="1" noMove="1" noResize="1" noEditPoints="1" noAdjustHandles="1" noChangeArrowheads="1" noChangeShapeType="1" noTextEdit="1"/>
              </p:cNvSpPr>
              <p:nvPr/>
            </p:nvSpPr>
            <p:spPr>
              <a:xfrm>
                <a:off x="4527154" y="764998"/>
                <a:ext cx="4266544" cy="3416320"/>
              </a:xfrm>
              <a:prstGeom prst="rect">
                <a:avLst/>
              </a:prstGeom>
              <a:blipFill>
                <a:blip r:embed="rId3"/>
                <a:stretch>
                  <a:fillRect l="-1286" t="-891" r="-714" b="-1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077F14B-CFCA-41C5-840F-453A850FAAB0}"/>
                  </a:ext>
                </a:extLst>
              </p:cNvPr>
              <p:cNvSpPr txBox="1"/>
              <p:nvPr/>
            </p:nvSpPr>
            <p:spPr>
              <a:xfrm>
                <a:off x="1064584" y="4480091"/>
                <a:ext cx="4176464" cy="369332"/>
              </a:xfrm>
              <a:prstGeom prst="rect">
                <a:avLst/>
              </a:prstGeom>
              <a:noFill/>
            </p:spPr>
            <p:txBody>
              <a:bodyPr wrap="square" rtlCol="0">
                <a:spAutoFit/>
              </a:bodyPr>
              <a:lstStyle/>
              <a:p>
                <a:r>
                  <a:rPr lang="en-GB" dirty="0"/>
                  <a:t>Length of arc </a:t>
                </a:r>
                <a14:m>
                  <m:oMath xmlns:m="http://schemas.openxmlformats.org/officeDocument/2006/math">
                    <m:r>
                      <a:rPr lang="en-GB" b="0" i="1" smtClean="0">
                        <a:latin typeface="Cambria Math" panose="02040503050406030204" pitchFamily="18" charset="0"/>
                      </a:rPr>
                      <m:t>𝐵𝐷</m:t>
                    </m:r>
                    <m:r>
                      <a:rPr lang="en-GB" b="0" i="0" smtClean="0">
                        <a:latin typeface="Cambria Math" panose="02040503050406030204" pitchFamily="18" charset="0"/>
                      </a:rPr>
                      <m:t>=0.7</m:t>
                    </m:r>
                    <m:r>
                      <a:rPr lang="en-GB" b="0" i="1" smtClean="0">
                        <a:latin typeface="Cambria Math" panose="02040503050406030204" pitchFamily="18" charset="0"/>
                      </a:rPr>
                      <m:t>×8=5.6 </m:t>
                    </m:r>
                    <m:r>
                      <a:rPr lang="en-GB" b="0" i="1" smtClean="0">
                        <a:latin typeface="Cambria Math" panose="02040503050406030204" pitchFamily="18" charset="0"/>
                      </a:rPr>
                      <m:t>𝑐𝑚</m:t>
                    </m:r>
                  </m:oMath>
                </a14:m>
                <a:endParaRPr lang="en-GB" dirty="0"/>
              </a:p>
            </p:txBody>
          </p:sp>
        </mc:Choice>
        <mc:Fallback xmlns="">
          <p:sp>
            <p:nvSpPr>
              <p:cNvPr id="16" name="TextBox 15">
                <a:extLst>
                  <a:ext uri="{FF2B5EF4-FFF2-40B4-BE49-F238E27FC236}">
                    <a16:creationId xmlns:a16="http://schemas.microsoft.com/office/drawing/2014/main" id="{2077F14B-CFCA-41C5-840F-453A850FAAB0}"/>
                  </a:ext>
                </a:extLst>
              </p:cNvPr>
              <p:cNvSpPr txBox="1">
                <a:spLocks noRot="1" noChangeAspect="1" noMove="1" noResize="1" noEditPoints="1" noAdjustHandles="1" noChangeArrowheads="1" noChangeShapeType="1" noTextEdit="1"/>
              </p:cNvSpPr>
              <p:nvPr/>
            </p:nvSpPr>
            <p:spPr>
              <a:xfrm>
                <a:off x="1064584" y="4480091"/>
                <a:ext cx="4176464" cy="369332"/>
              </a:xfrm>
              <a:prstGeom prst="rect">
                <a:avLst/>
              </a:prstGeom>
              <a:blipFill>
                <a:blip r:embed="rId4"/>
                <a:stretch>
                  <a:fillRect l="-1314" t="-9836" b="-24590"/>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CA7FC226-EE2B-440D-80DF-463AB00CF63E}"/>
              </a:ext>
            </a:extLst>
          </p:cNvPr>
          <p:cNvSpPr/>
          <p:nvPr/>
        </p:nvSpPr>
        <p:spPr>
          <a:xfrm>
            <a:off x="627033" y="450912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0" name="Rectangle 19">
            <a:extLst>
              <a:ext uri="{FF2B5EF4-FFF2-40B4-BE49-F238E27FC236}">
                <a16:creationId xmlns:a16="http://schemas.microsoft.com/office/drawing/2014/main" id="{2EE1F5E1-9EDB-4A21-8927-729506D28097}"/>
              </a:ext>
            </a:extLst>
          </p:cNvPr>
          <p:cNvSpPr/>
          <p:nvPr/>
        </p:nvSpPr>
        <p:spPr>
          <a:xfrm>
            <a:off x="627033" y="4998785"/>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AD540D2-D05F-4100-871A-27C145B9BD9F}"/>
                  </a:ext>
                </a:extLst>
              </p:cNvPr>
              <p:cNvSpPr txBox="1"/>
              <p:nvPr/>
            </p:nvSpPr>
            <p:spPr>
              <a:xfrm>
                <a:off x="1051884" y="4975543"/>
                <a:ext cx="5608348" cy="1258743"/>
              </a:xfrm>
              <a:prstGeom prst="rect">
                <a:avLst/>
              </a:prstGeom>
              <a:noFill/>
            </p:spPr>
            <p:txBody>
              <a:bodyPr wrap="square" rtlCol="0">
                <a:spAutoFit/>
              </a:bodyPr>
              <a:lstStyle/>
              <a:p>
                <a:r>
                  <a:rPr lang="en-GB" dirty="0"/>
                  <a:t>Perimeter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𝐵𝐷</m:t>
                    </m:r>
                    <m:r>
                      <a:rPr lang="en-GB" b="0" i="1" smtClean="0">
                        <a:latin typeface="Cambria Math" panose="02040503050406030204" pitchFamily="18" charset="0"/>
                      </a:rPr>
                      <m:t>+</m:t>
                    </m:r>
                    <m:r>
                      <a:rPr lang="en-GB" b="0" i="1" smtClean="0">
                        <a:latin typeface="Cambria Math" panose="02040503050406030204" pitchFamily="18" charset="0"/>
                      </a:rPr>
                      <m:t>𝐶𝐷</m:t>
                    </m:r>
                    <m:r>
                      <a:rPr lang="en-GB" b="0" i="1" smtClean="0">
                        <a:latin typeface="Cambria Math" panose="02040503050406030204" pitchFamily="18" charset="0"/>
                      </a:rPr>
                      <m:t>+</m:t>
                    </m:r>
                    <m:r>
                      <a:rPr lang="en-GB" b="0" i="1" smtClean="0">
                        <a:latin typeface="Cambria Math" panose="02040503050406030204" pitchFamily="18" charset="0"/>
                      </a:rPr>
                      <m:t>𝐵𝐶</m:t>
                    </m:r>
                  </m:oMath>
                </a14:m>
                <a:endParaRPr lang="en-GB" dirty="0"/>
              </a:p>
              <a:p>
                <a14:m>
                  <m:oMath xmlns:m="http://schemas.openxmlformats.org/officeDocument/2006/math">
                    <m:r>
                      <a:rPr lang="en-GB" b="0" i="1" smtClean="0">
                        <a:latin typeface="Cambria Math" panose="02040503050406030204" pitchFamily="18" charset="0"/>
                      </a:rPr>
                      <m:t>𝐶𝐷</m:t>
                    </m:r>
                    <m:r>
                      <a:rPr lang="en-GB" b="0" i="1" smtClean="0">
                        <a:latin typeface="Cambria Math" panose="02040503050406030204" pitchFamily="18" charset="0"/>
                      </a:rPr>
                      <m:t>=11−8=3</m:t>
                    </m:r>
                  </m:oMath>
                </a14:m>
                <a:r>
                  <a:rPr lang="en-GB" dirty="0"/>
                  <a:t> </a:t>
                </a:r>
              </a:p>
              <a:p>
                <a14:m>
                  <m:oMath xmlns:m="http://schemas.openxmlformats.org/officeDocument/2006/math">
                    <m:r>
                      <a:rPr lang="en-GB" b="0" i="1" smtClean="0">
                        <a:latin typeface="Cambria Math" panose="02040503050406030204" pitchFamily="18" charset="0"/>
                      </a:rPr>
                      <m:t>𝐵𝐶</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11</m:t>
                            </m:r>
                          </m:e>
                          <m:sup>
                            <m:r>
                              <a:rPr lang="en-GB" b="0" i="1" smtClean="0">
                                <a:latin typeface="Cambria Math" panose="02040503050406030204" pitchFamily="18" charset="0"/>
                              </a:rPr>
                              <m:t>2</m:t>
                            </m:r>
                          </m:sup>
                        </m:sSup>
                        <m:r>
                          <a:rPr lang="en-GB" b="0" i="1" smtClean="0">
                            <a:latin typeface="Cambria Math" panose="02040503050406030204" pitchFamily="18" charset="0"/>
                          </a:rPr>
                          <m:t>−2×8×11×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0.7</m:t>
                                </m:r>
                              </m:e>
                            </m:d>
                          </m:e>
                        </m:func>
                      </m:e>
                    </m:rad>
                    <m:r>
                      <a:rPr lang="en-GB" b="0" i="1" smtClean="0">
                        <a:latin typeface="Cambria Math" panose="02040503050406030204" pitchFamily="18" charset="0"/>
                      </a:rPr>
                      <m:t>=7.09 </m:t>
                    </m:r>
                    <m:r>
                      <a:rPr lang="en-GB" b="0" i="1" smtClean="0">
                        <a:latin typeface="Cambria Math" panose="02040503050406030204" pitchFamily="18" charset="0"/>
                      </a:rPr>
                      <m:t>𝑐𝑚</m:t>
                    </m:r>
                    <m:r>
                      <a:rPr lang="en-GB" b="0" i="1" smtClean="0">
                        <a:latin typeface="Cambria Math" panose="02040503050406030204" pitchFamily="18" charset="0"/>
                      </a:rPr>
                      <m:t> </m:t>
                    </m:r>
                  </m:oMath>
                </a14:m>
                <a:r>
                  <a:rPr lang="en-GB" dirty="0"/>
                  <a:t>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=5.6+3+7.09=15.7 </m:t>
                      </m:r>
                      <m:r>
                        <a:rPr lang="en-GB" b="0" i="1" smtClean="0">
                          <a:latin typeface="Cambria Math" panose="02040503050406030204" pitchFamily="18" charset="0"/>
                        </a:rPr>
                        <m:t>𝑐𝑚</m:t>
                      </m:r>
                      <m:r>
                        <a:rPr lang="en-GB" b="0" i="1" smtClean="0">
                          <a:latin typeface="Cambria Math" panose="02040503050406030204" pitchFamily="18" charset="0"/>
                        </a:rPr>
                        <m:t> (</m:t>
                      </m:r>
                      <m:r>
                        <a:rPr lang="en-GB" b="0" i="1" smtClean="0">
                          <a:latin typeface="Cambria Math" panose="02040503050406030204" pitchFamily="18" charset="0"/>
                        </a:rPr>
                        <m:t>𝑡𝑜</m:t>
                      </m:r>
                      <m:r>
                        <a:rPr lang="en-GB" b="0" i="1" smtClean="0">
                          <a:latin typeface="Cambria Math" panose="02040503050406030204" pitchFamily="18" charset="0"/>
                        </a:rPr>
                        <m:t> 3</m:t>
                      </m:r>
                      <m:r>
                        <a:rPr lang="en-GB" b="0" i="1" smtClean="0">
                          <a:latin typeface="Cambria Math" panose="02040503050406030204" pitchFamily="18" charset="0"/>
                        </a:rPr>
                        <m:t>𝑠𝑓</m:t>
                      </m:r>
                      <m:r>
                        <a:rPr lang="en-GB" b="0" i="1" smtClean="0">
                          <a:latin typeface="Cambria Math" panose="02040503050406030204" pitchFamily="18" charset="0"/>
                        </a:rPr>
                        <m:t>)</m:t>
                      </m:r>
                    </m:oMath>
                  </m:oMathPara>
                </a14:m>
                <a:endParaRPr lang="en-GB" dirty="0"/>
              </a:p>
            </p:txBody>
          </p:sp>
        </mc:Choice>
        <mc:Fallback xmlns="">
          <p:sp>
            <p:nvSpPr>
              <p:cNvPr id="21" name="TextBox 20">
                <a:extLst>
                  <a:ext uri="{FF2B5EF4-FFF2-40B4-BE49-F238E27FC236}">
                    <a16:creationId xmlns:a16="http://schemas.microsoft.com/office/drawing/2014/main" id="{AAD540D2-D05F-4100-871A-27C145B9BD9F}"/>
                  </a:ext>
                </a:extLst>
              </p:cNvPr>
              <p:cNvSpPr txBox="1">
                <a:spLocks noRot="1" noChangeAspect="1" noMove="1" noResize="1" noEditPoints="1" noAdjustHandles="1" noChangeArrowheads="1" noChangeShapeType="1" noTextEdit="1"/>
              </p:cNvSpPr>
              <p:nvPr/>
            </p:nvSpPr>
            <p:spPr>
              <a:xfrm>
                <a:off x="1051884" y="4975543"/>
                <a:ext cx="5608348" cy="1258743"/>
              </a:xfrm>
              <a:prstGeom prst="rect">
                <a:avLst/>
              </a:prstGeom>
              <a:blipFill>
                <a:blip r:embed="rId5"/>
                <a:stretch>
                  <a:fillRect l="-978" t="-2415" b="-3382"/>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C6E05F70-B20E-4DF0-97F0-F8F2D7C288AE}"/>
              </a:ext>
            </a:extLst>
          </p:cNvPr>
          <p:cNvSpPr/>
          <p:nvPr/>
        </p:nvSpPr>
        <p:spPr>
          <a:xfrm>
            <a:off x="915065" y="4509120"/>
            <a:ext cx="5601151" cy="3886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a:extLst>
              <a:ext uri="{FF2B5EF4-FFF2-40B4-BE49-F238E27FC236}">
                <a16:creationId xmlns:a16="http://schemas.microsoft.com/office/drawing/2014/main" id="{C7E8E7A0-D89A-4991-A648-7760A7CCADC8}"/>
              </a:ext>
            </a:extLst>
          </p:cNvPr>
          <p:cNvSpPr/>
          <p:nvPr/>
        </p:nvSpPr>
        <p:spPr>
          <a:xfrm>
            <a:off x="915065" y="4971736"/>
            <a:ext cx="5601151" cy="1481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50419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5C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120-122</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64CA549-64B4-46DF-90CD-4F4D1E133FE5}"/>
              </a:ext>
            </a:extLst>
          </p:cNvPr>
          <p:cNvSpPr txBox="1"/>
          <p:nvPr/>
        </p:nvSpPr>
        <p:spPr>
          <a:xfrm>
            <a:off x="6114887" y="779218"/>
            <a:ext cx="2808312" cy="523220"/>
          </a:xfrm>
          <a:prstGeom prst="rect">
            <a:avLst/>
          </a:prstGeom>
          <a:noFill/>
        </p:spPr>
        <p:txBody>
          <a:bodyPr wrap="square" rtlCol="0">
            <a:spAutoFit/>
          </a:bodyPr>
          <a:lstStyle/>
          <a:p>
            <a:r>
              <a:rPr lang="en-GB" sz="1400" b="1" dirty="0"/>
              <a:t>Note: </a:t>
            </a:r>
            <a:r>
              <a:rPr lang="en-GB" sz="1400" dirty="0"/>
              <a:t>Q10 is based on a past paper question so is worth doing.</a:t>
            </a:r>
          </a:p>
        </p:txBody>
      </p:sp>
      <p:cxnSp>
        <p:nvCxnSpPr>
          <p:cNvPr id="9" name="Straight Arrow Connector 8">
            <a:extLst>
              <a:ext uri="{FF2B5EF4-FFF2-40B4-BE49-F238E27FC236}">
                <a16:creationId xmlns:a16="http://schemas.microsoft.com/office/drawing/2014/main" id="{A1E96A64-3E04-4483-9961-196C286B1D7A}"/>
              </a:ext>
            </a:extLst>
          </p:cNvPr>
          <p:cNvCxnSpPr>
            <a:stCxn id="7" idx="1"/>
          </p:cNvCxnSpPr>
          <p:nvPr/>
        </p:nvCxnSpPr>
        <p:spPr>
          <a:xfrm flipH="1">
            <a:off x="5436096" y="1040828"/>
            <a:ext cx="678791" cy="2616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189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Sector Area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2699792" y="836712"/>
            <a:ext cx="3096344" cy="30243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a:stCxn id="5" idx="0"/>
          </p:cNvCxnSpPr>
          <p:nvPr/>
        </p:nvCxnSpPr>
        <p:spPr>
          <a:xfrm>
            <a:off x="4247964" y="836712"/>
            <a:ext cx="12732" cy="151636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flipH="1">
            <a:off x="4243388" y="1438672"/>
            <a:ext cx="1228888" cy="902097"/>
          </a:xfrm>
          <a:prstGeom prst="line">
            <a:avLst/>
          </a:prstGeom>
        </p:spPr>
        <p:style>
          <a:lnRef idx="1">
            <a:schemeClr val="dk1"/>
          </a:lnRef>
          <a:fillRef idx="0">
            <a:schemeClr val="dk1"/>
          </a:fillRef>
          <a:effectRef idx="0">
            <a:schemeClr val="dk1"/>
          </a:effectRef>
          <a:fontRef idx="minor">
            <a:schemeClr val="tx1"/>
          </a:fontRef>
        </p:style>
      </p:cxnSp>
      <p:sp>
        <p:nvSpPr>
          <p:cNvPr id="12" name="Freeform 11"/>
          <p:cNvSpPr/>
          <p:nvPr/>
        </p:nvSpPr>
        <p:spPr>
          <a:xfrm>
            <a:off x="4260696" y="1987312"/>
            <a:ext cx="306542" cy="132001"/>
          </a:xfrm>
          <a:custGeom>
            <a:avLst/>
            <a:gdLst>
              <a:gd name="connsiteX0" fmla="*/ 0 w 320040"/>
              <a:gd name="connsiteY0" fmla="*/ 7620 h 144780"/>
              <a:gd name="connsiteX1" fmla="*/ 160020 w 320040"/>
              <a:gd name="connsiteY1" fmla="*/ 22860 h 144780"/>
              <a:gd name="connsiteX2" fmla="*/ 320040 w 320040"/>
              <a:gd name="connsiteY2" fmla="*/ 144780 h 144780"/>
            </a:gdLst>
            <a:ahLst/>
            <a:cxnLst>
              <a:cxn ang="0">
                <a:pos x="connsiteX0" y="connsiteY0"/>
              </a:cxn>
              <a:cxn ang="0">
                <a:pos x="connsiteX1" y="connsiteY1"/>
              </a:cxn>
              <a:cxn ang="0">
                <a:pos x="connsiteX2" y="connsiteY2"/>
              </a:cxn>
            </a:cxnLst>
            <a:rect l="l" t="t" r="r" b="b"/>
            <a:pathLst>
              <a:path w="320040" h="144780">
                <a:moveTo>
                  <a:pt x="0" y="7620"/>
                </a:moveTo>
                <a:cubicBezTo>
                  <a:pt x="53340" y="3810"/>
                  <a:pt x="106680" y="0"/>
                  <a:pt x="160020" y="22860"/>
                </a:cubicBezTo>
                <a:cubicBezTo>
                  <a:pt x="213360" y="45720"/>
                  <a:pt x="266700" y="95250"/>
                  <a:pt x="320040" y="1447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4193481" y="1667470"/>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193481" y="1667470"/>
                <a:ext cx="576064"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48311" y="143239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948311" y="1432397"/>
                <a:ext cx="360040" cy="369332"/>
              </a:xfrm>
              <a:prstGeom prst="rect">
                <a:avLst/>
              </a:prstGeom>
              <a:blipFill>
                <a:blip r:embed="rId3"/>
                <a:stretch>
                  <a:fillRect/>
                </a:stretch>
              </a:blipFill>
            </p:spPr>
            <p:txBody>
              <a:bodyPr/>
              <a:lstStyle/>
              <a:p>
                <a:r>
                  <a:rPr lang="en-GB">
                    <a:noFill/>
                  </a:rPr>
                  <a:t> </a:t>
                </a:r>
              </a:p>
            </p:txBody>
          </p:sp>
        </mc:Fallback>
      </mc:AlternateContent>
      <p:sp>
        <p:nvSpPr>
          <p:cNvPr id="19" name="TextBox 18"/>
          <p:cNvSpPr txBox="1"/>
          <p:nvPr/>
        </p:nvSpPr>
        <p:spPr>
          <a:xfrm>
            <a:off x="323528" y="4077072"/>
            <a:ext cx="2088232"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Area using Degrees</a:t>
            </a:r>
          </a:p>
        </p:txBody>
      </p:sp>
      <p:sp>
        <p:nvSpPr>
          <p:cNvPr id="20" name="TextBox 19"/>
          <p:cNvSpPr txBox="1"/>
          <p:nvPr/>
        </p:nvSpPr>
        <p:spPr>
          <a:xfrm>
            <a:off x="4860032" y="4005064"/>
            <a:ext cx="2304256"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Area using Radians</a:t>
            </a:r>
          </a:p>
        </p:txBody>
      </p:sp>
      <p:sp>
        <p:nvSpPr>
          <p:cNvPr id="18" name="Pie 17"/>
          <p:cNvSpPr/>
          <p:nvPr/>
        </p:nvSpPr>
        <p:spPr>
          <a:xfrm>
            <a:off x="2695600" y="837282"/>
            <a:ext cx="3096344" cy="3024336"/>
          </a:xfrm>
          <a:prstGeom prst="pie">
            <a:avLst>
              <a:gd name="adj1" fmla="val 16213611"/>
              <a:gd name="adj2" fmla="val 19392056"/>
            </a:avLst>
          </a:prstGeom>
          <a:solidFill>
            <a:srgbClr val="FFFF0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59B012-C6F9-4F37-8828-7E845107248B}"/>
                  </a:ext>
                </a:extLst>
              </p:cNvPr>
              <p:cNvSpPr txBox="1"/>
              <p:nvPr/>
            </p:nvSpPr>
            <p:spPr>
              <a:xfrm>
                <a:off x="746944" y="4853285"/>
                <a:ext cx="3444056" cy="1021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𝜃</m:t>
                          </m:r>
                        </m:num>
                        <m:den>
                          <m:r>
                            <a:rPr lang="en-GB" sz="3200" b="0" i="1" smtClean="0">
                              <a:latin typeface="Cambria Math" panose="02040503050406030204" pitchFamily="18" charset="0"/>
                            </a:rPr>
                            <m:t>360</m:t>
                          </m:r>
                        </m:den>
                      </m:f>
                      <m:r>
                        <a:rPr lang="en-GB" sz="3200" b="0" i="1" smtClean="0">
                          <a:latin typeface="Cambria Math" panose="02040503050406030204" pitchFamily="18" charset="0"/>
                        </a:rPr>
                        <m:t>×</m:t>
                      </m:r>
                      <m:r>
                        <a:rPr lang="en-GB" sz="3200" b="0" i="1" smtClean="0">
                          <a:latin typeface="Cambria Math" panose="02040503050406030204" pitchFamily="18" charset="0"/>
                        </a:rPr>
                        <m:t>𝜋</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𝑟</m:t>
                          </m:r>
                        </m:e>
                        <m:sup>
                          <m:r>
                            <a:rPr lang="en-GB" sz="3200" b="0" i="1" smtClean="0">
                              <a:latin typeface="Cambria Math" panose="02040503050406030204" pitchFamily="18" charset="0"/>
                            </a:rPr>
                            <m:t>2</m:t>
                          </m:r>
                        </m:sup>
                      </m:sSup>
                    </m:oMath>
                  </m:oMathPara>
                </a14:m>
                <a:endParaRPr lang="en-GB" sz="3200" dirty="0"/>
              </a:p>
            </p:txBody>
          </p:sp>
        </mc:Choice>
        <mc:Fallback xmlns="">
          <p:sp>
            <p:nvSpPr>
              <p:cNvPr id="7" name="TextBox 6">
                <a:extLst>
                  <a:ext uri="{FF2B5EF4-FFF2-40B4-BE49-F238E27FC236}">
                    <a16:creationId xmlns:a16="http://schemas.microsoft.com/office/drawing/2014/main" id="{B759B012-C6F9-4F37-8828-7E845107248B}"/>
                  </a:ext>
                </a:extLst>
              </p:cNvPr>
              <p:cNvSpPr txBox="1">
                <a:spLocks noRot="1" noChangeAspect="1" noMove="1" noResize="1" noEditPoints="1" noAdjustHandles="1" noChangeArrowheads="1" noChangeShapeType="1" noTextEdit="1"/>
              </p:cNvSpPr>
              <p:nvPr/>
            </p:nvSpPr>
            <p:spPr>
              <a:xfrm>
                <a:off x="746944" y="4853285"/>
                <a:ext cx="3444056" cy="102169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0ED1244-F5DA-4E74-A50C-E84C051D5394}"/>
                  </a:ext>
                </a:extLst>
              </p:cNvPr>
              <p:cNvSpPr txBox="1"/>
              <p:nvPr/>
            </p:nvSpPr>
            <p:spPr>
              <a:xfrm>
                <a:off x="4524276" y="4853285"/>
                <a:ext cx="3444056"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𝑟</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𝜃</m:t>
                      </m:r>
                    </m:oMath>
                  </m:oMathPara>
                </a14:m>
                <a:endParaRPr lang="en-GB" sz="3200" dirty="0"/>
              </a:p>
            </p:txBody>
          </p:sp>
        </mc:Choice>
        <mc:Fallback xmlns="">
          <p:sp>
            <p:nvSpPr>
              <p:cNvPr id="21" name="TextBox 20">
                <a:extLst>
                  <a:ext uri="{FF2B5EF4-FFF2-40B4-BE49-F238E27FC236}">
                    <a16:creationId xmlns:a16="http://schemas.microsoft.com/office/drawing/2014/main" id="{90ED1244-F5DA-4E74-A50C-E84C051D5394}"/>
                  </a:ext>
                </a:extLst>
              </p:cNvPr>
              <p:cNvSpPr txBox="1">
                <a:spLocks noRot="1" noChangeAspect="1" noMove="1" noResize="1" noEditPoints="1" noAdjustHandles="1" noChangeArrowheads="1" noChangeShapeType="1" noTextEdit="1"/>
              </p:cNvSpPr>
              <p:nvPr/>
            </p:nvSpPr>
            <p:spPr>
              <a:xfrm>
                <a:off x="4524276" y="4853285"/>
                <a:ext cx="3444056" cy="1014317"/>
              </a:xfrm>
              <a:prstGeom prst="rect">
                <a:avLst/>
              </a:prstGeom>
              <a:blipFill>
                <a:blip r:embed="rId5"/>
                <a:stretch>
                  <a:fillRect/>
                </a:stretch>
              </a:blipFill>
            </p:spPr>
            <p:txBody>
              <a:bodyPr/>
              <a:lstStyle/>
              <a:p>
                <a:r>
                  <a:rPr lang="en-GB">
                    <a:noFill/>
                  </a:rPr>
                  <a:t> </a:t>
                </a:r>
              </a:p>
            </p:txBody>
          </p:sp>
        </mc:Fallback>
      </mc:AlternateContent>
      <p:sp>
        <p:nvSpPr>
          <p:cNvPr id="22" name="Rectangle 21"/>
          <p:cNvSpPr/>
          <p:nvPr/>
        </p:nvSpPr>
        <p:spPr>
          <a:xfrm>
            <a:off x="1940867" y="4766469"/>
            <a:ext cx="2007443"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6135588" y="4692412"/>
            <a:ext cx="1636812" cy="1276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16461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274763" y="4278456"/>
            <a:ext cx="4162425" cy="2209800"/>
          </a:xfrm>
          <a:prstGeom prst="rect">
            <a:avLst/>
          </a:prstGeom>
          <a:noFill/>
          <a:ln w="9525">
            <a:noFill/>
            <a:miter lim="800000"/>
            <a:headEnd/>
            <a:tailEnd/>
          </a:ln>
        </p:spPr>
      </p:pic>
      <p:sp>
        <p:nvSpPr>
          <p:cNvPr id="18" name="Pie 17"/>
          <p:cNvSpPr/>
          <p:nvPr/>
        </p:nvSpPr>
        <p:spPr>
          <a:xfrm>
            <a:off x="2699792" y="836712"/>
            <a:ext cx="3096344" cy="3024336"/>
          </a:xfrm>
          <a:prstGeom prst="pie">
            <a:avLst>
              <a:gd name="adj1" fmla="val 16213611"/>
              <a:gd name="adj2" fmla="val 19392056"/>
            </a:avLst>
          </a:prstGeom>
          <a:solidFill>
            <a:srgbClr val="FFFF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Freeform 20"/>
          <p:cNvSpPr/>
          <p:nvPr/>
        </p:nvSpPr>
        <p:spPr>
          <a:xfrm>
            <a:off x="4245868" y="836712"/>
            <a:ext cx="1219200" cy="1508760"/>
          </a:xfrm>
          <a:custGeom>
            <a:avLst/>
            <a:gdLst>
              <a:gd name="connsiteX0" fmla="*/ 0 w 1219200"/>
              <a:gd name="connsiteY0" fmla="*/ 1508760 h 1508760"/>
              <a:gd name="connsiteX1" fmla="*/ 1219200 w 1219200"/>
              <a:gd name="connsiteY1" fmla="*/ 609600 h 1508760"/>
              <a:gd name="connsiteX2" fmla="*/ 0 w 1219200"/>
              <a:gd name="connsiteY2" fmla="*/ 0 h 1508760"/>
              <a:gd name="connsiteX3" fmla="*/ 0 w 1219200"/>
              <a:gd name="connsiteY3" fmla="*/ 1508760 h 1508760"/>
            </a:gdLst>
            <a:ahLst/>
            <a:cxnLst>
              <a:cxn ang="0">
                <a:pos x="connsiteX0" y="connsiteY0"/>
              </a:cxn>
              <a:cxn ang="0">
                <a:pos x="connsiteX1" y="connsiteY1"/>
              </a:cxn>
              <a:cxn ang="0">
                <a:pos x="connsiteX2" y="connsiteY2"/>
              </a:cxn>
              <a:cxn ang="0">
                <a:pos x="connsiteX3" y="connsiteY3"/>
              </a:cxn>
            </a:cxnLst>
            <a:rect l="l" t="t" r="r" b="b"/>
            <a:pathLst>
              <a:path w="1219200" h="1508760">
                <a:moveTo>
                  <a:pt x="0" y="1508760"/>
                </a:moveTo>
                <a:lnTo>
                  <a:pt x="1219200" y="609600"/>
                </a:lnTo>
                <a:lnTo>
                  <a:pt x="0" y="0"/>
                </a:lnTo>
                <a:lnTo>
                  <a:pt x="0" y="15087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699792" y="836712"/>
            <a:ext cx="3096344" cy="30243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Segment Area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8" name="Straight Connector 7"/>
          <p:cNvCxnSpPr>
            <a:cxnSpLocks/>
            <a:stCxn id="5" idx="0"/>
          </p:cNvCxnSpPr>
          <p:nvPr/>
        </p:nvCxnSpPr>
        <p:spPr>
          <a:xfrm flipH="1">
            <a:off x="4238625" y="836712"/>
            <a:ext cx="9339" cy="1519138"/>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flipH="1">
            <a:off x="4238625" y="1438672"/>
            <a:ext cx="1233652" cy="921147"/>
          </a:xfrm>
          <a:prstGeom prst="line">
            <a:avLst/>
          </a:prstGeom>
        </p:spPr>
        <p:style>
          <a:lnRef idx="1">
            <a:schemeClr val="dk1"/>
          </a:lnRef>
          <a:fillRef idx="0">
            <a:schemeClr val="dk1"/>
          </a:fillRef>
          <a:effectRef idx="0">
            <a:schemeClr val="dk1"/>
          </a:effectRef>
          <a:fontRef idx="minor">
            <a:schemeClr val="tx1"/>
          </a:fontRef>
        </p:style>
      </p:cxnSp>
      <p:sp>
        <p:nvSpPr>
          <p:cNvPr id="12" name="Freeform 11"/>
          <p:cNvSpPr/>
          <p:nvPr/>
        </p:nvSpPr>
        <p:spPr>
          <a:xfrm>
            <a:off x="4238471" y="1977787"/>
            <a:ext cx="320040" cy="144780"/>
          </a:xfrm>
          <a:custGeom>
            <a:avLst/>
            <a:gdLst>
              <a:gd name="connsiteX0" fmla="*/ 0 w 320040"/>
              <a:gd name="connsiteY0" fmla="*/ 7620 h 144780"/>
              <a:gd name="connsiteX1" fmla="*/ 160020 w 320040"/>
              <a:gd name="connsiteY1" fmla="*/ 22860 h 144780"/>
              <a:gd name="connsiteX2" fmla="*/ 320040 w 320040"/>
              <a:gd name="connsiteY2" fmla="*/ 144780 h 144780"/>
            </a:gdLst>
            <a:ahLst/>
            <a:cxnLst>
              <a:cxn ang="0">
                <a:pos x="connsiteX0" y="connsiteY0"/>
              </a:cxn>
              <a:cxn ang="0">
                <a:pos x="connsiteX1" y="connsiteY1"/>
              </a:cxn>
              <a:cxn ang="0">
                <a:pos x="connsiteX2" y="connsiteY2"/>
              </a:cxn>
            </a:cxnLst>
            <a:rect l="l" t="t" r="r" b="b"/>
            <a:pathLst>
              <a:path w="320040" h="144780">
                <a:moveTo>
                  <a:pt x="0" y="7620"/>
                </a:moveTo>
                <a:cubicBezTo>
                  <a:pt x="53340" y="3810"/>
                  <a:pt x="106680" y="0"/>
                  <a:pt x="160020" y="22860"/>
                </a:cubicBezTo>
                <a:cubicBezTo>
                  <a:pt x="213360" y="45720"/>
                  <a:pt x="266700" y="95250"/>
                  <a:pt x="320040" y="1447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4198243" y="1697633"/>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sym typeface="Symbol"/>
                        </a:rPr>
                        <m:t>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198243" y="1697633"/>
                <a:ext cx="576064"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48311" y="143715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948311" y="1437159"/>
                <a:ext cx="360040" cy="369332"/>
              </a:xfrm>
              <a:prstGeom prst="rect">
                <a:avLst/>
              </a:prstGeom>
              <a:blipFill>
                <a:blip r:embed="rId4"/>
                <a:stretch>
                  <a:fillRect/>
                </a:stretch>
              </a:blipFill>
            </p:spPr>
            <p:txBody>
              <a:bodyPr/>
              <a:lstStyle/>
              <a:p>
                <a:r>
                  <a:rPr lang="en-GB">
                    <a:noFill/>
                  </a:rPr>
                  <a:t> </a:t>
                </a:r>
              </a:p>
            </p:txBody>
          </p:sp>
        </mc:Fallback>
      </mc:AlternateContent>
      <p:sp>
        <p:nvSpPr>
          <p:cNvPr id="20" name="TextBox 19"/>
          <p:cNvSpPr txBox="1"/>
          <p:nvPr/>
        </p:nvSpPr>
        <p:spPr>
          <a:xfrm>
            <a:off x="539552" y="3851756"/>
            <a:ext cx="2304256"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Area using radians:</a:t>
            </a:r>
          </a:p>
        </p:txBody>
      </p:sp>
      <p:sp>
        <p:nvSpPr>
          <p:cNvPr id="23" name="Rectangle 22"/>
          <p:cNvSpPr/>
          <p:nvPr/>
        </p:nvSpPr>
        <p:spPr>
          <a:xfrm>
            <a:off x="3257813" y="4341122"/>
            <a:ext cx="3312368" cy="20162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5" name="Straight Connector 24"/>
          <p:cNvCxnSpPr>
            <a:cxnSpLocks/>
          </p:cNvCxnSpPr>
          <p:nvPr/>
        </p:nvCxnSpPr>
        <p:spPr>
          <a:xfrm>
            <a:off x="4252913" y="842963"/>
            <a:ext cx="1228725" cy="595312"/>
          </a:xfrm>
          <a:prstGeom prst="line">
            <a:avLst/>
          </a:prstGeom>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6094801" y="1170647"/>
            <a:ext cx="2664296" cy="1754326"/>
          </a:xfrm>
          <a:prstGeom prst="rect">
            <a:avLst/>
          </a:prstGeom>
          <a:noFill/>
        </p:spPr>
        <p:txBody>
          <a:bodyPr wrap="square" rtlCol="0">
            <a:spAutoFit/>
          </a:bodyPr>
          <a:lstStyle/>
          <a:p>
            <a:r>
              <a:rPr lang="en-GB" b="1" dirty="0"/>
              <a:t>A segment is the region bound between a chord and the circumference.</a:t>
            </a:r>
          </a:p>
          <a:p>
            <a:endParaRPr lang="en-GB" dirty="0"/>
          </a:p>
          <a:p>
            <a:r>
              <a:rPr lang="en-GB" dirty="0"/>
              <a:t>This is just a sector with a triangle cut out.</a:t>
            </a:r>
          </a:p>
        </p:txBody>
      </p:sp>
      <mc:AlternateContent xmlns:mc="http://schemas.openxmlformats.org/markup-compatibility/2006" xmlns:a14="http://schemas.microsoft.com/office/drawing/2010/main">
        <mc:Choice Requires="a14">
          <p:sp>
            <p:nvSpPr>
              <p:cNvPr id="27" name="TextBox 26"/>
              <p:cNvSpPr txBox="1"/>
              <p:nvPr/>
            </p:nvSpPr>
            <p:spPr>
              <a:xfrm>
                <a:off x="4738365" y="179402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4738365" y="1794024"/>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86DC8EF-130C-4937-8B08-0F00111044AC}"/>
                  </a:ext>
                </a:extLst>
              </p:cNvPr>
              <p:cNvSpPr txBox="1"/>
              <p:nvPr/>
            </p:nvSpPr>
            <p:spPr>
              <a:xfrm>
                <a:off x="6850856" y="3934822"/>
                <a:ext cx="1882841" cy="12582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the area of a triangle is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𝑎𝑏</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𝐶</m:t>
                        </m:r>
                      </m:e>
                    </m:func>
                  </m:oMath>
                </a14:m>
                <a:r>
                  <a:rPr lang="en-GB" sz="1400" dirty="0"/>
                  <a:t> where </a:t>
                </a:r>
                <a14:m>
                  <m:oMath xmlns:m="http://schemas.openxmlformats.org/officeDocument/2006/math">
                    <m:r>
                      <a:rPr lang="en-GB" sz="1400" b="0" i="1" smtClean="0">
                        <a:latin typeface="Cambria Math" panose="02040503050406030204" pitchFamily="18" charset="0"/>
                      </a:rPr>
                      <m:t>𝐶</m:t>
                    </m:r>
                  </m:oMath>
                </a14:m>
                <a:r>
                  <a:rPr lang="en-GB" sz="1400" dirty="0"/>
                  <a:t> is the ‘included angle’ (i.e. between </a:t>
                </a:r>
                <a14:m>
                  <m:oMath xmlns:m="http://schemas.openxmlformats.org/officeDocument/2006/math">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𝑏</m:t>
                    </m:r>
                  </m:oMath>
                </a14:m>
                <a:r>
                  <a:rPr lang="en-GB" sz="1400" dirty="0"/>
                  <a:t>)</a:t>
                </a:r>
              </a:p>
            </p:txBody>
          </p:sp>
        </mc:Choice>
        <mc:Fallback xmlns="">
          <p:sp>
            <p:nvSpPr>
              <p:cNvPr id="19" name="TextBox 18">
                <a:extLst>
                  <a:ext uri="{FF2B5EF4-FFF2-40B4-BE49-F238E27FC236}">
                    <a16:creationId xmlns:a16="http://schemas.microsoft.com/office/drawing/2014/main" id="{A86DC8EF-130C-4937-8B08-0F00111044AC}"/>
                  </a:ext>
                </a:extLst>
              </p:cNvPr>
              <p:cNvSpPr txBox="1">
                <a:spLocks noRot="1" noChangeAspect="1" noMove="1" noResize="1" noEditPoints="1" noAdjustHandles="1" noChangeArrowheads="1" noChangeShapeType="1" noTextEdit="1"/>
              </p:cNvSpPr>
              <p:nvPr/>
            </p:nvSpPr>
            <p:spPr>
              <a:xfrm>
                <a:off x="6850856" y="3934822"/>
                <a:ext cx="1882841" cy="1258293"/>
              </a:xfrm>
              <a:prstGeom prst="rect">
                <a:avLst/>
              </a:prstGeom>
              <a:blipFill>
                <a:blip r:embed="rId6"/>
                <a:stretch>
                  <a:fillRect l="-319" b="-3318"/>
                </a:stretch>
              </a:blipFill>
            </p:spPr>
            <p:txBody>
              <a:bodyPr/>
              <a:lstStyle/>
              <a:p>
                <a:r>
                  <a:rPr lang="en-GB">
                    <a:noFill/>
                  </a:rPr>
                  <a:t> </a:t>
                </a:r>
              </a:p>
            </p:txBody>
          </p:sp>
        </mc:Fallback>
      </mc:AlternateContent>
    </p:spTree>
    <p:extLst>
      <p:ext uri="{BB962C8B-B14F-4D97-AF65-F5344CB8AC3E}">
        <p14:creationId xmlns:p14="http://schemas.microsoft.com/office/powerpoint/2010/main" val="200702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5E24F07-B569-4A3E-A806-DA424E9BB2F3}"/>
                  </a:ext>
                </a:extLst>
              </p:cNvPr>
              <p:cNvSpPr txBox="1"/>
              <p:nvPr/>
            </p:nvSpPr>
            <p:spPr>
              <a:xfrm>
                <a:off x="438515" y="836149"/>
                <a:ext cx="3240360" cy="329320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the diagram, the area of the minor sector </a:t>
                </a:r>
                <a14:m>
                  <m:oMath xmlns:m="http://schemas.openxmlformats.org/officeDocument/2006/math">
                    <m:r>
                      <a:rPr lang="en-GB" sz="1600" b="0" i="1" smtClean="0">
                        <a:latin typeface="Cambria Math" panose="02040503050406030204" pitchFamily="18" charset="0"/>
                      </a:rPr>
                      <m:t>𝐴𝑂𝐵</m:t>
                    </m:r>
                  </m:oMath>
                </a14:m>
                <a:r>
                  <a:rPr lang="en-GB" sz="1600" dirty="0"/>
                  <a:t> is 28.9 cm</a:t>
                </a:r>
                <a:r>
                  <a:rPr lang="en-GB" sz="1600" baseline="30000" dirty="0"/>
                  <a:t>2</a:t>
                </a:r>
                <a:r>
                  <a:rPr lang="en-GB" sz="1600" dirty="0"/>
                  <a:t>. Given that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𝐴𝑂𝐵</m:t>
                    </m:r>
                    <m:r>
                      <a:rPr lang="en-GB" sz="1600" b="0" i="1" smtClean="0">
                        <a:latin typeface="Cambria Math" panose="02040503050406030204" pitchFamily="18" charset="0"/>
                      </a:rPr>
                      <m:t>=0.8</m:t>
                    </m:r>
                  </m:oMath>
                </a14:m>
                <a:r>
                  <a:rPr lang="en-GB" sz="1600" dirty="0"/>
                  <a:t> radians, calculate the value of </a:t>
                </a:r>
                <a14:m>
                  <m:oMath xmlns:m="http://schemas.openxmlformats.org/officeDocument/2006/math">
                    <m:r>
                      <a:rPr lang="en-GB" sz="1600" b="0" i="1" smtClean="0">
                        <a:latin typeface="Cambria Math" panose="02040503050406030204" pitchFamily="18" charset="0"/>
                      </a:rPr>
                      <m:t>𝑟</m:t>
                    </m:r>
                  </m:oMath>
                </a14:m>
                <a:r>
                  <a:rPr lang="en-GB" sz="1600" dirty="0"/>
                  <a:t>.</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p:txBody>
          </p:sp>
        </mc:Choice>
        <mc:Fallback xmlns="">
          <p:sp>
            <p:nvSpPr>
              <p:cNvPr id="5" name="TextBox 4">
                <a:extLst>
                  <a:ext uri="{FF2B5EF4-FFF2-40B4-BE49-F238E27FC236}">
                    <a16:creationId xmlns:a16="http://schemas.microsoft.com/office/drawing/2014/main" id="{65E24F07-B569-4A3E-A806-DA424E9BB2F3}"/>
                  </a:ext>
                </a:extLst>
              </p:cNvPr>
              <p:cNvSpPr txBox="1">
                <a:spLocks noRot="1" noChangeAspect="1" noMove="1" noResize="1" noEditPoints="1" noAdjustHandles="1" noChangeArrowheads="1" noChangeShapeType="1" noTextEdit="1"/>
              </p:cNvSpPr>
              <p:nvPr/>
            </p:nvSpPr>
            <p:spPr>
              <a:xfrm>
                <a:off x="438515" y="836149"/>
                <a:ext cx="3240360" cy="329320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2" name="Group 1">
            <a:extLst>
              <a:ext uri="{FF2B5EF4-FFF2-40B4-BE49-F238E27FC236}">
                <a16:creationId xmlns:a16="http://schemas.microsoft.com/office/drawing/2014/main" id="{6F49826C-BF26-40CE-9505-CB39EB2521C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DD4F920-99D5-4B6E-85A5-45F32C32ECF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a:extLst>
                <a:ext uri="{FF2B5EF4-FFF2-40B4-BE49-F238E27FC236}">
                  <a16:creationId xmlns:a16="http://schemas.microsoft.com/office/drawing/2014/main" id="{6479F029-0926-4447-821E-1A307ABB45B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E8B575-B0F9-414A-9830-9518C182D94E}"/>
                  </a:ext>
                </a:extLst>
              </p:cNvPr>
              <p:cNvSpPr txBox="1"/>
              <p:nvPr/>
            </p:nvSpPr>
            <p:spPr>
              <a:xfrm>
                <a:off x="448585" y="4335707"/>
                <a:ext cx="2880320" cy="17235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28.9=</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r>
                        <a:rPr lang="en-GB" b="0" i="1" smtClean="0">
                          <a:latin typeface="Cambria Math" panose="02040503050406030204" pitchFamily="18" charset="0"/>
                        </a:rPr>
                        <m:t>×0.8</m:t>
                      </m:r>
                    </m:oMath>
                    <m:oMath xmlns:m="http://schemas.openxmlformats.org/officeDocument/2006/math">
                      <m:r>
                        <a:rPr lang="en-GB" b="0" i="1" smtClean="0">
                          <a:latin typeface="Cambria Math" panose="02040503050406030204" pitchFamily="18" charset="0"/>
                        </a:rPr>
                        <m:t>28.9=0.4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28.9</m:t>
                          </m:r>
                        </m:num>
                        <m:den>
                          <m:r>
                            <a:rPr lang="en-GB" b="0" i="1" smtClean="0">
                              <a:latin typeface="Cambria Math" panose="02040503050406030204" pitchFamily="18" charset="0"/>
                            </a:rPr>
                            <m:t>0.4</m:t>
                          </m:r>
                        </m:den>
                      </m:f>
                      <m:r>
                        <a:rPr lang="en-GB" b="0" i="1" smtClean="0">
                          <a:latin typeface="Cambria Math" panose="02040503050406030204" pitchFamily="18" charset="0"/>
                        </a:rPr>
                        <m:t>=72.25</m:t>
                      </m:r>
                    </m:oMath>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72.25</m:t>
                          </m:r>
                        </m:e>
                      </m:rad>
                      <m:r>
                        <a:rPr lang="en-GB" b="0" i="1" smtClean="0">
                          <a:latin typeface="Cambria Math" panose="02040503050406030204" pitchFamily="18" charset="0"/>
                        </a:rPr>
                        <m:t>=8.5 </m:t>
                      </m:r>
                    </m:oMath>
                  </m:oMathPara>
                </a14:m>
                <a:endParaRPr lang="en-GB" dirty="0"/>
              </a:p>
            </p:txBody>
          </p:sp>
        </mc:Choice>
        <mc:Fallback xmlns="">
          <p:sp>
            <p:nvSpPr>
              <p:cNvPr id="6" name="TextBox 5">
                <a:extLst>
                  <a:ext uri="{FF2B5EF4-FFF2-40B4-BE49-F238E27FC236}">
                    <a16:creationId xmlns:a16="http://schemas.microsoft.com/office/drawing/2014/main" id="{86E8B575-B0F9-414A-9830-9518C182D94E}"/>
                  </a:ext>
                </a:extLst>
              </p:cNvPr>
              <p:cNvSpPr txBox="1">
                <a:spLocks noRot="1" noChangeAspect="1" noMove="1" noResize="1" noEditPoints="1" noAdjustHandles="1" noChangeArrowheads="1" noChangeShapeType="1" noTextEdit="1"/>
              </p:cNvSpPr>
              <p:nvPr/>
            </p:nvSpPr>
            <p:spPr>
              <a:xfrm>
                <a:off x="448585" y="4335707"/>
                <a:ext cx="2880320" cy="1723549"/>
              </a:xfrm>
              <a:prstGeom prst="rect">
                <a:avLst/>
              </a:prstGeom>
              <a:blipFill>
                <a:blip r:embed="rId3"/>
                <a:stretch>
                  <a:fillRect/>
                </a:stretch>
              </a:blipFill>
            </p:spPr>
            <p:txBody>
              <a:bodyPr/>
              <a:lstStyle/>
              <a:p>
                <a:r>
                  <a:rPr lang="en-GB">
                    <a:noFill/>
                  </a:rPr>
                  <a:t> </a:t>
                </a:r>
              </a:p>
            </p:txBody>
          </p:sp>
        </mc:Fallback>
      </mc:AlternateContent>
      <p:sp>
        <p:nvSpPr>
          <p:cNvPr id="7" name="Oval 6">
            <a:extLst>
              <a:ext uri="{FF2B5EF4-FFF2-40B4-BE49-F238E27FC236}">
                <a16:creationId xmlns:a16="http://schemas.microsoft.com/office/drawing/2014/main" id="{C940C5F2-C5DA-45BD-9DC5-49F33E54F0F7}"/>
              </a:ext>
            </a:extLst>
          </p:cNvPr>
          <p:cNvSpPr/>
          <p:nvPr/>
        </p:nvSpPr>
        <p:spPr>
          <a:xfrm>
            <a:off x="1187624" y="2204864"/>
            <a:ext cx="1728192" cy="17281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B4FBF6C-2383-45DB-9A36-65342A8CC10B}"/>
              </a:ext>
            </a:extLst>
          </p:cNvPr>
          <p:cNvCxnSpPr/>
          <p:nvPr/>
        </p:nvCxnSpPr>
        <p:spPr>
          <a:xfrm flipV="1">
            <a:off x="2051720" y="2583180"/>
            <a:ext cx="714340" cy="48578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D814211-BD8D-4291-AF68-AAF4BB38350A}"/>
              </a:ext>
            </a:extLst>
          </p:cNvPr>
          <p:cNvCxnSpPr>
            <a:cxnSpLocks/>
          </p:cNvCxnSpPr>
          <p:nvPr/>
        </p:nvCxnSpPr>
        <p:spPr>
          <a:xfrm>
            <a:off x="2058695" y="3063224"/>
            <a:ext cx="770230" cy="380064"/>
          </a:xfrm>
          <a:prstGeom prst="line">
            <a:avLst/>
          </a:prstGeom>
        </p:spPr>
        <p:style>
          <a:lnRef idx="1">
            <a:schemeClr val="dk1"/>
          </a:lnRef>
          <a:fillRef idx="0">
            <a:schemeClr val="dk1"/>
          </a:fillRef>
          <a:effectRef idx="0">
            <a:schemeClr val="dk1"/>
          </a:effectRef>
          <a:fontRef idx="minor">
            <a:schemeClr val="tx1"/>
          </a:fontRef>
        </p:style>
      </p:cxnSp>
      <p:sp>
        <p:nvSpPr>
          <p:cNvPr id="13" name="Freeform: Shape 12">
            <a:extLst>
              <a:ext uri="{FF2B5EF4-FFF2-40B4-BE49-F238E27FC236}">
                <a16:creationId xmlns:a16="http://schemas.microsoft.com/office/drawing/2014/main" id="{2FB7A4BF-8BA7-4C99-8CDA-A8BEC7B3E9A2}"/>
              </a:ext>
            </a:extLst>
          </p:cNvPr>
          <p:cNvSpPr/>
          <p:nvPr/>
        </p:nvSpPr>
        <p:spPr>
          <a:xfrm>
            <a:off x="2207419" y="2957513"/>
            <a:ext cx="38382" cy="185737"/>
          </a:xfrm>
          <a:custGeom>
            <a:avLst/>
            <a:gdLst>
              <a:gd name="connsiteX0" fmla="*/ 0 w 38382"/>
              <a:gd name="connsiteY0" fmla="*/ 0 h 185737"/>
              <a:gd name="connsiteX1" fmla="*/ 38100 w 38382"/>
              <a:gd name="connsiteY1" fmla="*/ 95250 h 185737"/>
              <a:gd name="connsiteX2" fmla="*/ 14288 w 38382"/>
              <a:gd name="connsiteY2" fmla="*/ 185737 h 185737"/>
            </a:gdLst>
            <a:ahLst/>
            <a:cxnLst>
              <a:cxn ang="0">
                <a:pos x="connsiteX0" y="connsiteY0"/>
              </a:cxn>
              <a:cxn ang="0">
                <a:pos x="connsiteX1" y="connsiteY1"/>
              </a:cxn>
              <a:cxn ang="0">
                <a:pos x="connsiteX2" y="connsiteY2"/>
              </a:cxn>
            </a:cxnLst>
            <a:rect l="l" t="t" r="r" b="b"/>
            <a:pathLst>
              <a:path w="38382" h="185737">
                <a:moveTo>
                  <a:pt x="0" y="0"/>
                </a:moveTo>
                <a:cubicBezTo>
                  <a:pt x="17859" y="32147"/>
                  <a:pt x="35719" y="64294"/>
                  <a:pt x="38100" y="95250"/>
                </a:cubicBezTo>
                <a:cubicBezTo>
                  <a:pt x="40481" y="126206"/>
                  <a:pt x="27384" y="155971"/>
                  <a:pt x="14288" y="185737"/>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D6F0C7-F0C4-493F-9B80-4210E6820DC6}"/>
                  </a:ext>
                </a:extLst>
              </p:cNvPr>
              <p:cNvSpPr txBox="1"/>
              <p:nvPr/>
            </p:nvSpPr>
            <p:spPr>
              <a:xfrm>
                <a:off x="2205150" y="2917031"/>
                <a:ext cx="32135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0.8</m:t>
                      </m:r>
                    </m:oMath>
                  </m:oMathPara>
                </a14:m>
                <a:endParaRPr lang="en-GB" dirty="0"/>
              </a:p>
            </p:txBody>
          </p:sp>
        </mc:Choice>
        <mc:Fallback xmlns="">
          <p:sp>
            <p:nvSpPr>
              <p:cNvPr id="14" name="TextBox 13">
                <a:extLst>
                  <a:ext uri="{FF2B5EF4-FFF2-40B4-BE49-F238E27FC236}">
                    <a16:creationId xmlns:a16="http://schemas.microsoft.com/office/drawing/2014/main" id="{B9D6F0C7-F0C4-493F-9B80-4210E6820DC6}"/>
                  </a:ext>
                </a:extLst>
              </p:cNvPr>
              <p:cNvSpPr txBox="1">
                <a:spLocks noRot="1" noChangeAspect="1" noMove="1" noResize="1" noEditPoints="1" noAdjustHandles="1" noChangeArrowheads="1" noChangeShapeType="1" noTextEdit="1"/>
              </p:cNvSpPr>
              <p:nvPr/>
            </p:nvSpPr>
            <p:spPr>
              <a:xfrm>
                <a:off x="2205150" y="2917031"/>
                <a:ext cx="321355" cy="2616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12705C7-75EE-405C-BC2E-E613C8D2247E}"/>
                  </a:ext>
                </a:extLst>
              </p:cNvPr>
              <p:cNvSpPr txBox="1"/>
              <p:nvPr/>
            </p:nvSpPr>
            <p:spPr>
              <a:xfrm>
                <a:off x="2099928" y="2582343"/>
                <a:ext cx="445628" cy="253916"/>
              </a:xfrm>
              <a:prstGeom prst="rect">
                <a:avLst/>
              </a:prstGeom>
              <a:noFill/>
            </p:spPr>
            <p:txBody>
              <a:bodyPr wrap="square" rtlCol="0">
                <a:spAutoFit/>
              </a:bodyPr>
              <a:lstStyle/>
              <a:p>
                <a14:m>
                  <m:oMath xmlns:m="http://schemas.openxmlformats.org/officeDocument/2006/math">
                    <m:r>
                      <a:rPr lang="en-GB" sz="1050" b="0" i="1" smtClean="0">
                        <a:latin typeface="Cambria Math" panose="02040503050406030204" pitchFamily="18" charset="0"/>
                      </a:rPr>
                      <m:t>𝑟</m:t>
                    </m:r>
                    <m:r>
                      <a:rPr lang="en-GB" sz="1050" b="0" i="1" smtClean="0">
                        <a:latin typeface="Cambria Math" panose="02040503050406030204" pitchFamily="18" charset="0"/>
                      </a:rPr>
                      <m:t> </m:t>
                    </m:r>
                  </m:oMath>
                </a14:m>
                <a:r>
                  <a:rPr lang="en-GB" sz="1050" b="0" i="0" dirty="0">
                    <a:latin typeface="+mj-lt"/>
                  </a:rPr>
                  <a:t>cm</a:t>
                </a:r>
                <a:endParaRPr lang="en-GB" dirty="0"/>
              </a:p>
            </p:txBody>
          </p:sp>
        </mc:Choice>
        <mc:Fallback xmlns="">
          <p:sp>
            <p:nvSpPr>
              <p:cNvPr id="15" name="TextBox 14">
                <a:extLst>
                  <a:ext uri="{FF2B5EF4-FFF2-40B4-BE49-F238E27FC236}">
                    <a16:creationId xmlns:a16="http://schemas.microsoft.com/office/drawing/2014/main" id="{E12705C7-75EE-405C-BC2E-E613C8D2247E}"/>
                  </a:ext>
                </a:extLst>
              </p:cNvPr>
              <p:cNvSpPr txBox="1">
                <a:spLocks noRot="1" noChangeAspect="1" noMove="1" noResize="1" noEditPoints="1" noAdjustHandles="1" noChangeArrowheads="1" noChangeShapeType="1" noTextEdit="1"/>
              </p:cNvSpPr>
              <p:nvPr/>
            </p:nvSpPr>
            <p:spPr>
              <a:xfrm>
                <a:off x="2099928" y="2582343"/>
                <a:ext cx="445628" cy="253916"/>
              </a:xfrm>
              <a:prstGeom prst="rect">
                <a:avLst/>
              </a:prstGeom>
              <a:blipFill>
                <a:blip r:embed="rId5"/>
                <a:stretch>
                  <a:fillRect b="-170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89B88F6-155C-40BC-A682-5989E00897A2}"/>
                  </a:ext>
                </a:extLst>
              </p:cNvPr>
              <p:cNvSpPr txBox="1"/>
              <p:nvPr/>
            </p:nvSpPr>
            <p:spPr>
              <a:xfrm>
                <a:off x="2111191" y="3209785"/>
                <a:ext cx="445628" cy="253916"/>
              </a:xfrm>
              <a:prstGeom prst="rect">
                <a:avLst/>
              </a:prstGeom>
              <a:noFill/>
            </p:spPr>
            <p:txBody>
              <a:bodyPr wrap="square" rtlCol="0">
                <a:spAutoFit/>
              </a:bodyPr>
              <a:lstStyle/>
              <a:p>
                <a14:m>
                  <m:oMath xmlns:m="http://schemas.openxmlformats.org/officeDocument/2006/math">
                    <m:r>
                      <a:rPr lang="en-GB" sz="1050" b="0" i="1" smtClean="0">
                        <a:latin typeface="Cambria Math" panose="02040503050406030204" pitchFamily="18" charset="0"/>
                      </a:rPr>
                      <m:t>𝑟</m:t>
                    </m:r>
                    <m:r>
                      <a:rPr lang="en-GB" sz="1050" b="0" i="1" smtClean="0">
                        <a:latin typeface="Cambria Math" panose="02040503050406030204" pitchFamily="18" charset="0"/>
                      </a:rPr>
                      <m:t> </m:t>
                    </m:r>
                  </m:oMath>
                </a14:m>
                <a:r>
                  <a:rPr lang="en-GB" sz="1050" b="0" i="0" dirty="0">
                    <a:latin typeface="+mj-lt"/>
                  </a:rPr>
                  <a:t>cm</a:t>
                </a:r>
                <a:endParaRPr lang="en-GB" dirty="0"/>
              </a:p>
            </p:txBody>
          </p:sp>
        </mc:Choice>
        <mc:Fallback xmlns="">
          <p:sp>
            <p:nvSpPr>
              <p:cNvPr id="16" name="TextBox 15">
                <a:extLst>
                  <a:ext uri="{FF2B5EF4-FFF2-40B4-BE49-F238E27FC236}">
                    <a16:creationId xmlns:a16="http://schemas.microsoft.com/office/drawing/2014/main" id="{389B88F6-155C-40BC-A682-5989E00897A2}"/>
                  </a:ext>
                </a:extLst>
              </p:cNvPr>
              <p:cNvSpPr txBox="1">
                <a:spLocks noRot="1" noChangeAspect="1" noMove="1" noResize="1" noEditPoints="1" noAdjustHandles="1" noChangeArrowheads="1" noChangeShapeType="1" noTextEdit="1"/>
              </p:cNvSpPr>
              <p:nvPr/>
            </p:nvSpPr>
            <p:spPr>
              <a:xfrm>
                <a:off x="2111191" y="3209785"/>
                <a:ext cx="445628" cy="253916"/>
              </a:xfrm>
              <a:prstGeom prst="rect">
                <a:avLst/>
              </a:prstGeom>
              <a:blipFill>
                <a:blip r:embed="rId6"/>
                <a:stretch>
                  <a:fillRect b="-170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E971935-8A8A-4408-BFFF-F63A656BA470}"/>
                  </a:ext>
                </a:extLst>
              </p:cNvPr>
              <p:cNvSpPr txBox="1"/>
              <p:nvPr/>
            </p:nvSpPr>
            <p:spPr>
              <a:xfrm>
                <a:off x="2712468" y="2404411"/>
                <a:ext cx="287907"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𝐴</m:t>
                      </m:r>
                    </m:oMath>
                  </m:oMathPara>
                </a14:m>
                <a:endParaRPr lang="en-GB" dirty="0"/>
              </a:p>
            </p:txBody>
          </p:sp>
        </mc:Choice>
        <mc:Fallback xmlns="">
          <p:sp>
            <p:nvSpPr>
              <p:cNvPr id="17" name="TextBox 16">
                <a:extLst>
                  <a:ext uri="{FF2B5EF4-FFF2-40B4-BE49-F238E27FC236}">
                    <a16:creationId xmlns:a16="http://schemas.microsoft.com/office/drawing/2014/main" id="{DE971935-8A8A-4408-BFFF-F63A656BA470}"/>
                  </a:ext>
                </a:extLst>
              </p:cNvPr>
              <p:cNvSpPr txBox="1">
                <a:spLocks noRot="1" noChangeAspect="1" noMove="1" noResize="1" noEditPoints="1" noAdjustHandles="1" noChangeArrowheads="1" noChangeShapeType="1" noTextEdit="1"/>
              </p:cNvSpPr>
              <p:nvPr/>
            </p:nvSpPr>
            <p:spPr>
              <a:xfrm>
                <a:off x="2712468" y="2404411"/>
                <a:ext cx="287907" cy="25391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ABAD23D-EE64-46F8-B1CF-EB4D40094645}"/>
                  </a:ext>
                </a:extLst>
              </p:cNvPr>
              <p:cNvSpPr txBox="1"/>
              <p:nvPr/>
            </p:nvSpPr>
            <p:spPr>
              <a:xfrm>
                <a:off x="2783012" y="3355071"/>
                <a:ext cx="287907"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𝐵</m:t>
                      </m:r>
                    </m:oMath>
                  </m:oMathPara>
                </a14:m>
                <a:endParaRPr lang="en-GB" dirty="0"/>
              </a:p>
            </p:txBody>
          </p:sp>
        </mc:Choice>
        <mc:Fallback xmlns="">
          <p:sp>
            <p:nvSpPr>
              <p:cNvPr id="18" name="TextBox 17">
                <a:extLst>
                  <a:ext uri="{FF2B5EF4-FFF2-40B4-BE49-F238E27FC236}">
                    <a16:creationId xmlns:a16="http://schemas.microsoft.com/office/drawing/2014/main" id="{0ABAD23D-EE64-46F8-B1CF-EB4D40094645}"/>
                  </a:ext>
                </a:extLst>
              </p:cNvPr>
              <p:cNvSpPr txBox="1">
                <a:spLocks noRot="1" noChangeAspect="1" noMove="1" noResize="1" noEditPoints="1" noAdjustHandles="1" noChangeArrowheads="1" noChangeShapeType="1" noTextEdit="1"/>
              </p:cNvSpPr>
              <p:nvPr/>
            </p:nvSpPr>
            <p:spPr>
              <a:xfrm>
                <a:off x="2783012" y="3355071"/>
                <a:ext cx="287907" cy="253916"/>
              </a:xfrm>
              <a:prstGeom prst="rect">
                <a:avLst/>
              </a:prstGeom>
              <a:blipFill>
                <a:blip r:embed="rId8"/>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62D7700F-6F06-4091-A738-575334242932}"/>
              </a:ext>
            </a:extLst>
          </p:cNvPr>
          <p:cNvSpPr txBox="1"/>
          <p:nvPr/>
        </p:nvSpPr>
        <p:spPr>
          <a:xfrm>
            <a:off x="4152207" y="805756"/>
            <a:ext cx="3673356" cy="304698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plot of land is in the shape of a sector of a circle of radius 55 m. The length of fencing that is erected along the edge of the plot to enclose the land is 176 m. Calculate the area of the plot of land.</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p:txBody>
      </p:sp>
      <p:sp>
        <p:nvSpPr>
          <p:cNvPr id="20" name="Partial Circle 19">
            <a:extLst>
              <a:ext uri="{FF2B5EF4-FFF2-40B4-BE49-F238E27FC236}">
                <a16:creationId xmlns:a16="http://schemas.microsoft.com/office/drawing/2014/main" id="{FE7142BA-D780-4283-B34D-BD53285F52D8}"/>
              </a:ext>
            </a:extLst>
          </p:cNvPr>
          <p:cNvSpPr/>
          <p:nvPr/>
        </p:nvSpPr>
        <p:spPr>
          <a:xfrm>
            <a:off x="4360034" y="2074283"/>
            <a:ext cx="2116697" cy="1925081"/>
          </a:xfrm>
          <a:prstGeom prst="pie">
            <a:avLst>
              <a:gd name="adj1" fmla="val 19437373"/>
              <a:gd name="adj2" fmla="val 152286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D6C9FB5-74DC-43DA-B234-8DDD829614AA}"/>
                  </a:ext>
                </a:extLst>
              </p:cNvPr>
              <p:cNvSpPr txBox="1"/>
              <p:nvPr/>
            </p:nvSpPr>
            <p:spPr>
              <a:xfrm rot="19417426">
                <a:off x="5334779" y="2435476"/>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55 </m:t>
                      </m:r>
                      <m:r>
                        <a:rPr lang="en-GB" sz="1400" b="0" i="1" smtClean="0">
                          <a:latin typeface="Cambria Math" panose="02040503050406030204" pitchFamily="18" charset="0"/>
                        </a:rPr>
                        <m:t>𝑚</m:t>
                      </m:r>
                    </m:oMath>
                  </m:oMathPara>
                </a14:m>
                <a:endParaRPr lang="en-GB" sz="1400" dirty="0"/>
              </a:p>
            </p:txBody>
          </p:sp>
        </mc:Choice>
        <mc:Fallback xmlns="">
          <p:sp>
            <p:nvSpPr>
              <p:cNvPr id="21" name="TextBox 20">
                <a:extLst>
                  <a:ext uri="{FF2B5EF4-FFF2-40B4-BE49-F238E27FC236}">
                    <a16:creationId xmlns:a16="http://schemas.microsoft.com/office/drawing/2014/main" id="{9D6C9FB5-74DC-43DA-B234-8DDD829614AA}"/>
                  </a:ext>
                </a:extLst>
              </p:cNvPr>
              <p:cNvSpPr txBox="1">
                <a:spLocks noRot="1" noChangeAspect="1" noMove="1" noResize="1" noEditPoints="1" noAdjustHandles="1" noChangeArrowheads="1" noChangeShapeType="1" noTextEdit="1"/>
              </p:cNvSpPr>
              <p:nvPr/>
            </p:nvSpPr>
            <p:spPr>
              <a:xfrm rot="19417426">
                <a:off x="5334779" y="2435476"/>
                <a:ext cx="864096"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ED3AAE2-347D-48B8-AE27-D72455C93C9E}"/>
                  </a:ext>
                </a:extLst>
              </p:cNvPr>
              <p:cNvSpPr txBox="1"/>
              <p:nvPr/>
            </p:nvSpPr>
            <p:spPr>
              <a:xfrm>
                <a:off x="5659005" y="2874136"/>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𝜃</m:t>
                      </m:r>
                    </m:oMath>
                  </m:oMathPara>
                </a14:m>
                <a:endParaRPr lang="en-GB" sz="1100" dirty="0"/>
              </a:p>
            </p:txBody>
          </p:sp>
        </mc:Choice>
        <mc:Fallback xmlns="">
          <p:sp>
            <p:nvSpPr>
              <p:cNvPr id="22" name="TextBox 21">
                <a:extLst>
                  <a:ext uri="{FF2B5EF4-FFF2-40B4-BE49-F238E27FC236}">
                    <a16:creationId xmlns:a16="http://schemas.microsoft.com/office/drawing/2014/main" id="{9ED3AAE2-347D-48B8-AE27-D72455C93C9E}"/>
                  </a:ext>
                </a:extLst>
              </p:cNvPr>
              <p:cNvSpPr txBox="1">
                <a:spLocks noRot="1" noChangeAspect="1" noMove="1" noResize="1" noEditPoints="1" noAdjustHandles="1" noChangeArrowheads="1" noChangeShapeType="1" noTextEdit="1"/>
              </p:cNvSpPr>
              <p:nvPr/>
            </p:nvSpPr>
            <p:spPr>
              <a:xfrm>
                <a:off x="5659005" y="2874136"/>
                <a:ext cx="364005" cy="261610"/>
              </a:xfrm>
              <a:prstGeom prst="rect">
                <a:avLst/>
              </a:prstGeom>
              <a:blipFill>
                <a:blip r:embed="rId10"/>
                <a:stretch>
                  <a:fillRect/>
                </a:stretch>
              </a:blipFill>
            </p:spPr>
            <p:txBody>
              <a:bodyPr/>
              <a:lstStyle/>
              <a:p>
                <a:r>
                  <a:rPr lang="en-GB">
                    <a:noFill/>
                  </a:rPr>
                  <a:t> </a:t>
                </a:r>
              </a:p>
            </p:txBody>
          </p:sp>
        </mc:Fallback>
      </mc:AlternateContent>
      <p:sp>
        <p:nvSpPr>
          <p:cNvPr id="23" name="Freeform: Shape 22">
            <a:extLst>
              <a:ext uri="{FF2B5EF4-FFF2-40B4-BE49-F238E27FC236}">
                <a16:creationId xmlns:a16="http://schemas.microsoft.com/office/drawing/2014/main" id="{CD2AC0DE-3610-4C0F-B68E-5AFD460CDE9C}"/>
              </a:ext>
            </a:extLst>
          </p:cNvPr>
          <p:cNvSpPr/>
          <p:nvPr/>
        </p:nvSpPr>
        <p:spPr>
          <a:xfrm>
            <a:off x="5653916" y="2844183"/>
            <a:ext cx="68468" cy="326231"/>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45C1289-97B0-4BFE-AC06-10C552B81742}"/>
                  </a:ext>
                </a:extLst>
              </p:cNvPr>
              <p:cNvSpPr txBox="1"/>
              <p:nvPr/>
            </p:nvSpPr>
            <p:spPr>
              <a:xfrm>
                <a:off x="5142460" y="2903145"/>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𝑂</m:t>
                      </m:r>
                    </m:oMath>
                  </m:oMathPara>
                </a14:m>
                <a:endParaRPr lang="en-GB" sz="1100" dirty="0"/>
              </a:p>
            </p:txBody>
          </p:sp>
        </mc:Choice>
        <mc:Fallback xmlns="">
          <p:sp>
            <p:nvSpPr>
              <p:cNvPr id="24" name="TextBox 23">
                <a:extLst>
                  <a:ext uri="{FF2B5EF4-FFF2-40B4-BE49-F238E27FC236}">
                    <a16:creationId xmlns:a16="http://schemas.microsoft.com/office/drawing/2014/main" id="{E45C1289-97B0-4BFE-AC06-10C552B81742}"/>
                  </a:ext>
                </a:extLst>
              </p:cNvPr>
              <p:cNvSpPr txBox="1">
                <a:spLocks noRot="1" noChangeAspect="1" noMove="1" noResize="1" noEditPoints="1" noAdjustHandles="1" noChangeArrowheads="1" noChangeShapeType="1" noTextEdit="1"/>
              </p:cNvSpPr>
              <p:nvPr/>
            </p:nvSpPr>
            <p:spPr>
              <a:xfrm>
                <a:off x="5142460" y="2903145"/>
                <a:ext cx="364005" cy="26161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E59FA91-762B-4AE3-B38F-875ABDBFCEBA}"/>
                  </a:ext>
                </a:extLst>
              </p:cNvPr>
              <p:cNvSpPr txBox="1"/>
              <p:nvPr/>
            </p:nvSpPr>
            <p:spPr>
              <a:xfrm>
                <a:off x="6142872" y="2207372"/>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𝐴</m:t>
                      </m:r>
                    </m:oMath>
                  </m:oMathPara>
                </a14:m>
                <a:endParaRPr lang="en-GB" sz="1100" dirty="0"/>
              </a:p>
            </p:txBody>
          </p:sp>
        </mc:Choice>
        <mc:Fallback xmlns="">
          <p:sp>
            <p:nvSpPr>
              <p:cNvPr id="25" name="TextBox 24">
                <a:extLst>
                  <a:ext uri="{FF2B5EF4-FFF2-40B4-BE49-F238E27FC236}">
                    <a16:creationId xmlns:a16="http://schemas.microsoft.com/office/drawing/2014/main" id="{3E59FA91-762B-4AE3-B38F-875ABDBFCEBA}"/>
                  </a:ext>
                </a:extLst>
              </p:cNvPr>
              <p:cNvSpPr txBox="1">
                <a:spLocks noRot="1" noChangeAspect="1" noMove="1" noResize="1" noEditPoints="1" noAdjustHandles="1" noChangeArrowheads="1" noChangeShapeType="1" noTextEdit="1"/>
              </p:cNvSpPr>
              <p:nvPr/>
            </p:nvSpPr>
            <p:spPr>
              <a:xfrm>
                <a:off x="6142872" y="2207372"/>
                <a:ext cx="364005" cy="26161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9A86B55-92AA-401A-B867-D1D41DC50414}"/>
                  </a:ext>
                </a:extLst>
              </p:cNvPr>
              <p:cNvSpPr txBox="1"/>
              <p:nvPr/>
            </p:nvSpPr>
            <p:spPr>
              <a:xfrm>
                <a:off x="6201369" y="3458481"/>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𝐵</m:t>
                      </m:r>
                    </m:oMath>
                  </m:oMathPara>
                </a14:m>
                <a:endParaRPr lang="en-GB" sz="1100" dirty="0"/>
              </a:p>
            </p:txBody>
          </p:sp>
        </mc:Choice>
        <mc:Fallback xmlns="">
          <p:sp>
            <p:nvSpPr>
              <p:cNvPr id="26" name="TextBox 25">
                <a:extLst>
                  <a:ext uri="{FF2B5EF4-FFF2-40B4-BE49-F238E27FC236}">
                    <a16:creationId xmlns:a16="http://schemas.microsoft.com/office/drawing/2014/main" id="{F9A86B55-92AA-401A-B867-D1D41DC50414}"/>
                  </a:ext>
                </a:extLst>
              </p:cNvPr>
              <p:cNvSpPr txBox="1">
                <a:spLocks noRot="1" noChangeAspect="1" noMove="1" noResize="1" noEditPoints="1" noAdjustHandles="1" noChangeArrowheads="1" noChangeShapeType="1" noTextEdit="1"/>
              </p:cNvSpPr>
              <p:nvPr/>
            </p:nvSpPr>
            <p:spPr>
              <a:xfrm>
                <a:off x="6201369" y="3458481"/>
                <a:ext cx="364005" cy="26161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0713F69-86CF-407F-8A40-D9A5A7BAADA7}"/>
                  </a:ext>
                </a:extLst>
              </p:cNvPr>
              <p:cNvSpPr txBox="1"/>
              <p:nvPr/>
            </p:nvSpPr>
            <p:spPr>
              <a:xfrm rot="1586074">
                <a:off x="5374630" y="3227606"/>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55 </m:t>
                      </m:r>
                      <m:r>
                        <a:rPr lang="en-GB" sz="1400" b="0" i="1" smtClean="0">
                          <a:latin typeface="Cambria Math" panose="02040503050406030204" pitchFamily="18" charset="0"/>
                        </a:rPr>
                        <m:t>𝑚</m:t>
                      </m:r>
                    </m:oMath>
                  </m:oMathPara>
                </a14:m>
                <a:endParaRPr lang="en-GB" sz="1400" dirty="0"/>
              </a:p>
            </p:txBody>
          </p:sp>
        </mc:Choice>
        <mc:Fallback xmlns="">
          <p:sp>
            <p:nvSpPr>
              <p:cNvPr id="27" name="TextBox 26">
                <a:extLst>
                  <a:ext uri="{FF2B5EF4-FFF2-40B4-BE49-F238E27FC236}">
                    <a16:creationId xmlns:a16="http://schemas.microsoft.com/office/drawing/2014/main" id="{80713F69-86CF-407F-8A40-D9A5A7BAADA7}"/>
                  </a:ext>
                </a:extLst>
              </p:cNvPr>
              <p:cNvSpPr txBox="1">
                <a:spLocks noRot="1" noChangeAspect="1" noMove="1" noResize="1" noEditPoints="1" noAdjustHandles="1" noChangeArrowheads="1" noChangeShapeType="1" noTextEdit="1"/>
              </p:cNvSpPr>
              <p:nvPr/>
            </p:nvSpPr>
            <p:spPr>
              <a:xfrm rot="1586074">
                <a:off x="5374630" y="3227606"/>
                <a:ext cx="864096"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DD7D999-70E1-4F12-9EFE-4F5D64842F08}"/>
                  </a:ext>
                </a:extLst>
              </p:cNvPr>
              <p:cNvSpPr txBox="1"/>
              <p:nvPr/>
            </p:nvSpPr>
            <p:spPr>
              <a:xfrm>
                <a:off x="4355976" y="4126955"/>
                <a:ext cx="3469587" cy="1591461"/>
              </a:xfrm>
              <a:prstGeom prst="rect">
                <a:avLst/>
              </a:prstGeom>
              <a:noFill/>
            </p:spPr>
            <p:txBody>
              <a:bodyPr wrap="square" rtlCol="0">
                <a:spAutoFit/>
              </a:bodyPr>
              <a:lstStyle/>
              <a:p>
                <a:r>
                  <a:rPr lang="en-GB" dirty="0"/>
                  <a:t>Arc </a:t>
                </a:r>
                <a14:m>
                  <m:oMath xmlns:m="http://schemas.openxmlformats.org/officeDocument/2006/math">
                    <m:r>
                      <a:rPr lang="en-GB" b="0" i="1" smtClean="0">
                        <a:latin typeface="Cambria Math" panose="02040503050406030204" pitchFamily="18" charset="0"/>
                      </a:rPr>
                      <m:t>𝐴𝐵</m:t>
                    </m:r>
                    <m:r>
                      <a:rPr lang="en-GB" b="0" i="1" smtClean="0">
                        <a:latin typeface="Cambria Math" panose="02040503050406030204" pitchFamily="18" charset="0"/>
                      </a:rPr>
                      <m:t>=176−55−55=66 </m:t>
                    </m:r>
                    <m:r>
                      <a:rPr lang="en-GB" b="0" i="1" smtClean="0">
                        <a:latin typeface="Cambria Math" panose="02040503050406030204" pitchFamily="18" charset="0"/>
                      </a:rPr>
                      <m:t>𝑚</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66=5</m:t>
                      </m:r>
                      <m:r>
                        <a:rPr lang="en-GB" b="0" i="1" smtClean="0">
                          <a:latin typeface="Cambria Math" panose="02040503050406030204" pitchFamily="18" charset="0"/>
                        </a:rPr>
                        <m:t>𝜃</m:t>
                      </m:r>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=1.2 </m:t>
                      </m:r>
                      <m:r>
                        <a:rPr lang="en-GB" b="0" i="1" smtClean="0">
                          <a:latin typeface="Cambria Math" panose="02040503050406030204" pitchFamily="18" charset="0"/>
                        </a:rPr>
                        <m:t>𝑟𝑎𝑑</m:t>
                      </m:r>
                    </m:oMath>
                  </m:oMathPara>
                </a14:m>
                <a:endParaRPr lang="en-GB" dirty="0"/>
              </a:p>
              <a:p>
                <a:endParaRPr lang="en-GB" dirty="0"/>
              </a:p>
              <a:p>
                <a:r>
                  <a:rPr lang="en-GB" dirty="0"/>
                  <a:t>Area </a:t>
                </a: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55</m:t>
                        </m:r>
                      </m:e>
                      <m:sup>
                        <m:r>
                          <a:rPr lang="en-GB" b="0" i="1" smtClean="0">
                            <a:latin typeface="Cambria Math" panose="02040503050406030204" pitchFamily="18" charset="0"/>
                          </a:rPr>
                          <m:t>2</m:t>
                        </m:r>
                      </m:sup>
                    </m:sSup>
                    <m:r>
                      <a:rPr lang="en-GB" b="0" i="1" smtClean="0">
                        <a:latin typeface="Cambria Math" panose="02040503050406030204" pitchFamily="18" charset="0"/>
                      </a:rPr>
                      <m:t>×1.2=1815 </m:t>
                    </m:r>
                  </m:oMath>
                </a14:m>
                <a:r>
                  <a:rPr lang="en-GB" b="0" i="0" dirty="0">
                    <a:latin typeface="+mj-lt"/>
                  </a:rPr>
                  <a:t>m</a:t>
                </a:r>
                <a:r>
                  <a:rPr lang="en-GB" b="0" i="0" baseline="30000" dirty="0">
                    <a:latin typeface="+mj-lt"/>
                  </a:rPr>
                  <a:t>2</a:t>
                </a:r>
                <a:endParaRPr lang="en-GB" baseline="30000" dirty="0"/>
              </a:p>
            </p:txBody>
          </p:sp>
        </mc:Choice>
        <mc:Fallback xmlns="">
          <p:sp>
            <p:nvSpPr>
              <p:cNvPr id="28" name="TextBox 27">
                <a:extLst>
                  <a:ext uri="{FF2B5EF4-FFF2-40B4-BE49-F238E27FC236}">
                    <a16:creationId xmlns:a16="http://schemas.microsoft.com/office/drawing/2014/main" id="{3DD7D999-70E1-4F12-9EFE-4F5D64842F08}"/>
                  </a:ext>
                </a:extLst>
              </p:cNvPr>
              <p:cNvSpPr txBox="1">
                <a:spLocks noRot="1" noChangeAspect="1" noMove="1" noResize="1" noEditPoints="1" noAdjustHandles="1" noChangeArrowheads="1" noChangeShapeType="1" noTextEdit="1"/>
              </p:cNvSpPr>
              <p:nvPr/>
            </p:nvSpPr>
            <p:spPr>
              <a:xfrm>
                <a:off x="4355976" y="4126955"/>
                <a:ext cx="3469587" cy="1591461"/>
              </a:xfrm>
              <a:prstGeom prst="rect">
                <a:avLst/>
              </a:prstGeom>
              <a:blipFill>
                <a:blip r:embed="rId15"/>
                <a:stretch>
                  <a:fillRect l="-1582" t="-2299" b="-1916"/>
                </a:stretch>
              </a:blipFill>
            </p:spPr>
            <p:txBody>
              <a:bodyPr/>
              <a:lstStyle/>
              <a:p>
                <a:r>
                  <a:rPr lang="en-GB">
                    <a:noFill/>
                  </a:rPr>
                  <a:t> </a:t>
                </a:r>
              </a:p>
            </p:txBody>
          </p:sp>
        </mc:Fallback>
      </mc:AlternateContent>
      <p:sp>
        <p:nvSpPr>
          <p:cNvPr id="29" name="Rectangle 28">
            <a:extLst>
              <a:ext uri="{FF2B5EF4-FFF2-40B4-BE49-F238E27FC236}">
                <a16:creationId xmlns:a16="http://schemas.microsoft.com/office/drawing/2014/main" id="{9B45B44C-70D0-4D51-8657-BB3CD490290B}"/>
              </a:ext>
            </a:extLst>
          </p:cNvPr>
          <p:cNvSpPr/>
          <p:nvPr/>
        </p:nvSpPr>
        <p:spPr>
          <a:xfrm>
            <a:off x="438515" y="4152381"/>
            <a:ext cx="3240360" cy="1975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a:extLst>
              <a:ext uri="{FF2B5EF4-FFF2-40B4-BE49-F238E27FC236}">
                <a16:creationId xmlns:a16="http://schemas.microsoft.com/office/drawing/2014/main" id="{89C5BCB9-B9CB-4664-9C69-DA7078A35A3E}"/>
              </a:ext>
            </a:extLst>
          </p:cNvPr>
          <p:cNvSpPr/>
          <p:nvPr/>
        </p:nvSpPr>
        <p:spPr>
          <a:xfrm>
            <a:off x="4152207" y="3864337"/>
            <a:ext cx="3673356" cy="2263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07287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195980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264303-1403-46EF-B8D3-39665DA722AC}"/>
                  </a:ext>
                </a:extLst>
              </p:cNvPr>
              <p:cNvSpPr txBox="1"/>
              <p:nvPr/>
            </p:nvSpPr>
            <p:spPr>
              <a:xfrm>
                <a:off x="438514" y="836149"/>
                <a:ext cx="3192683"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the diagram above, </a:t>
                </a:r>
                <a14:m>
                  <m:oMath xmlns:m="http://schemas.openxmlformats.org/officeDocument/2006/math">
                    <m:r>
                      <a:rPr lang="en-GB" sz="1600" b="0" i="1" smtClean="0">
                        <a:latin typeface="Cambria Math" panose="02040503050406030204" pitchFamily="18" charset="0"/>
                      </a:rPr>
                      <m:t>𝑂𝐴𝐵</m:t>
                    </m:r>
                  </m:oMath>
                </a14:m>
                <a:r>
                  <a:rPr lang="en-GB" sz="1600" dirty="0"/>
                  <a:t> is a sector of a circle, radius 4m. The chord </a:t>
                </a:r>
                <a14:m>
                  <m:oMath xmlns:m="http://schemas.openxmlformats.org/officeDocument/2006/math">
                    <m:r>
                      <a:rPr lang="en-GB" sz="1600" b="0" i="1" smtClean="0">
                        <a:latin typeface="Cambria Math" panose="02040503050406030204" pitchFamily="18" charset="0"/>
                      </a:rPr>
                      <m:t>𝐴𝐵</m:t>
                    </m:r>
                  </m:oMath>
                </a14:m>
                <a:r>
                  <a:rPr lang="en-GB" sz="1600" dirty="0"/>
                  <a:t> is 5m long. Find the area of the shaded segment.</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p:txBody>
          </p:sp>
        </mc:Choice>
        <mc:Fallback xmlns="">
          <p:sp>
            <p:nvSpPr>
              <p:cNvPr id="5" name="TextBox 4">
                <a:extLst>
                  <a:ext uri="{FF2B5EF4-FFF2-40B4-BE49-F238E27FC236}">
                    <a16:creationId xmlns:a16="http://schemas.microsoft.com/office/drawing/2014/main" id="{A1264303-1403-46EF-B8D3-39665DA722AC}"/>
                  </a:ext>
                </a:extLst>
              </p:cNvPr>
              <p:cNvSpPr txBox="1">
                <a:spLocks noRot="1" noChangeAspect="1" noMove="1" noResize="1" noEditPoints="1" noAdjustHandles="1" noChangeArrowheads="1" noChangeShapeType="1" noTextEdit="1"/>
              </p:cNvSpPr>
              <p:nvPr/>
            </p:nvSpPr>
            <p:spPr>
              <a:xfrm>
                <a:off x="438514" y="836149"/>
                <a:ext cx="3192683" cy="280076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1" name="Freeform: Shape 20">
            <a:extLst>
              <a:ext uri="{FF2B5EF4-FFF2-40B4-BE49-F238E27FC236}">
                <a16:creationId xmlns:a16="http://schemas.microsoft.com/office/drawing/2014/main" id="{9D70A39E-3751-43F1-848D-F5FF8FA49066}"/>
              </a:ext>
            </a:extLst>
          </p:cNvPr>
          <p:cNvSpPr/>
          <p:nvPr/>
        </p:nvSpPr>
        <p:spPr>
          <a:xfrm>
            <a:off x="1797050" y="2190750"/>
            <a:ext cx="241300" cy="1054100"/>
          </a:xfrm>
          <a:custGeom>
            <a:avLst/>
            <a:gdLst>
              <a:gd name="connsiteX0" fmla="*/ 0 w 241300"/>
              <a:gd name="connsiteY0" fmla="*/ 0 h 1054100"/>
              <a:gd name="connsiteX1" fmla="*/ 114300 w 241300"/>
              <a:gd name="connsiteY1" fmla="*/ 1054100 h 1054100"/>
              <a:gd name="connsiteX2" fmla="*/ 203200 w 241300"/>
              <a:gd name="connsiteY2" fmla="*/ 863600 h 1054100"/>
              <a:gd name="connsiteX3" fmla="*/ 241300 w 241300"/>
              <a:gd name="connsiteY3" fmla="*/ 679450 h 1054100"/>
              <a:gd name="connsiteX4" fmla="*/ 228600 w 241300"/>
              <a:gd name="connsiteY4" fmla="*/ 527050 h 1054100"/>
              <a:gd name="connsiteX5" fmla="*/ 203200 w 241300"/>
              <a:gd name="connsiteY5" fmla="*/ 387350 h 1054100"/>
              <a:gd name="connsiteX6" fmla="*/ 165100 w 241300"/>
              <a:gd name="connsiteY6" fmla="*/ 254000 h 1054100"/>
              <a:gd name="connsiteX7" fmla="*/ 88900 w 241300"/>
              <a:gd name="connsiteY7" fmla="*/ 133350 h 1054100"/>
              <a:gd name="connsiteX8" fmla="*/ 31750 w 241300"/>
              <a:gd name="connsiteY8" fmla="*/ 44450 h 1054100"/>
              <a:gd name="connsiteX9" fmla="*/ 0 w 241300"/>
              <a:gd name="connsiteY9" fmla="*/ 0 h 10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300" h="1054100">
                <a:moveTo>
                  <a:pt x="0" y="0"/>
                </a:moveTo>
                <a:lnTo>
                  <a:pt x="114300" y="1054100"/>
                </a:lnTo>
                <a:lnTo>
                  <a:pt x="203200" y="863600"/>
                </a:lnTo>
                <a:lnTo>
                  <a:pt x="241300" y="679450"/>
                </a:lnTo>
                <a:lnTo>
                  <a:pt x="228600" y="527050"/>
                </a:lnTo>
                <a:lnTo>
                  <a:pt x="203200" y="387350"/>
                </a:lnTo>
                <a:lnTo>
                  <a:pt x="165100" y="254000"/>
                </a:lnTo>
                <a:lnTo>
                  <a:pt x="88900" y="133350"/>
                </a:lnTo>
                <a:lnTo>
                  <a:pt x="31750" y="44450"/>
                </a:lnTo>
                <a:lnTo>
                  <a:pt x="0" y="0"/>
                </a:lnTo>
                <a:close/>
              </a:path>
            </a:pathLst>
          </a:cu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403A0F8-BD8B-41E5-BD70-60ECA1E90918}"/>
                  </a:ext>
                </a:extLst>
              </p:cNvPr>
              <p:cNvSpPr txBox="1"/>
              <p:nvPr/>
            </p:nvSpPr>
            <p:spPr>
              <a:xfrm>
                <a:off x="4359300" y="836149"/>
                <a:ext cx="4272086"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the diagram, </a:t>
                </a:r>
                <a14:m>
                  <m:oMath xmlns:m="http://schemas.openxmlformats.org/officeDocument/2006/math">
                    <m:r>
                      <a:rPr lang="en-GB" sz="1600" b="0" i="1" smtClean="0">
                        <a:latin typeface="Cambria Math" panose="02040503050406030204" pitchFamily="18" charset="0"/>
                      </a:rPr>
                      <m:t>𝐴𝐵</m:t>
                    </m:r>
                  </m:oMath>
                </a14:m>
                <a:r>
                  <a:rPr lang="en-GB" sz="1600" dirty="0"/>
                  <a:t> is the diameter of a circle of radius </a:t>
                </a:r>
                <a14:m>
                  <m:oMath xmlns:m="http://schemas.openxmlformats.org/officeDocument/2006/math">
                    <m:r>
                      <a:rPr lang="en-GB" sz="1600" b="0" i="1" smtClean="0">
                        <a:latin typeface="Cambria Math" panose="02040503050406030204" pitchFamily="18" charset="0"/>
                      </a:rPr>
                      <m:t>𝑟</m:t>
                    </m:r>
                  </m:oMath>
                </a14:m>
                <a:r>
                  <a:rPr lang="en-GB" sz="1600" dirty="0"/>
                  <a:t>cm, and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𝐵𝑂𝐶</m:t>
                    </m:r>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r>
                  <a:rPr lang="en-GB" sz="1600" dirty="0"/>
                  <a:t> radians. Given that the area of </a:t>
                </a:r>
                <a14:m>
                  <m:oMath xmlns:m="http://schemas.openxmlformats.org/officeDocument/2006/math">
                    <m:r>
                      <m:rPr>
                        <m:sty m:val="p"/>
                      </m:rPr>
                      <a:rPr lang="en-GB" sz="1600" b="0" i="0" smtClean="0">
                        <a:latin typeface="Cambria Math" panose="02040503050406030204" pitchFamily="18" charset="0"/>
                      </a:rPr>
                      <m:t>Δ</m:t>
                    </m:r>
                    <m:r>
                      <a:rPr lang="en-GB" sz="1600" b="0" i="1" smtClean="0">
                        <a:latin typeface="Cambria Math" panose="02040503050406030204" pitchFamily="18" charset="0"/>
                      </a:rPr>
                      <m:t>𝐴𝑂𝐶</m:t>
                    </m:r>
                  </m:oMath>
                </a14:m>
                <a:r>
                  <a:rPr lang="en-GB" sz="1600" dirty="0"/>
                  <a:t> is three times that of the shaded segment, show that </a:t>
                </a:r>
                <a:br>
                  <a:rPr lang="en-GB" sz="1600" dirty="0"/>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𝜃</m:t>
                    </m:r>
                    <m:r>
                      <a:rPr lang="en-GB" sz="1600" b="0" i="1" smtClean="0">
                        <a:latin typeface="Cambria Math" panose="02040503050406030204" pitchFamily="18" charset="0"/>
                      </a:rPr>
                      <m:t>−4</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=0</m:t>
                    </m:r>
                  </m:oMath>
                </a14:m>
                <a:r>
                  <a:rPr lang="en-GB" sz="1600" dirty="0"/>
                  <a:t>.</a:t>
                </a:r>
              </a:p>
              <a:p>
                <a:endParaRPr lang="en-GB" sz="1600" dirty="0"/>
              </a:p>
              <a:p>
                <a:endParaRPr lang="en-GB" sz="1600" dirty="0"/>
              </a:p>
              <a:p>
                <a:endParaRPr lang="en-GB" sz="1600" dirty="0"/>
              </a:p>
              <a:p>
                <a:endParaRPr lang="en-GB" sz="1600" dirty="0"/>
              </a:p>
              <a:p>
                <a:endParaRPr lang="en-GB" sz="1600" dirty="0"/>
              </a:p>
              <a:p>
                <a:endParaRPr lang="en-GB" sz="1600" dirty="0"/>
              </a:p>
            </p:txBody>
          </p:sp>
        </mc:Choice>
        <mc:Fallback xmlns="">
          <p:sp>
            <p:nvSpPr>
              <p:cNvPr id="25" name="TextBox 24">
                <a:extLst>
                  <a:ext uri="{FF2B5EF4-FFF2-40B4-BE49-F238E27FC236}">
                    <a16:creationId xmlns:a16="http://schemas.microsoft.com/office/drawing/2014/main" id="{7403A0F8-BD8B-41E5-BD70-60ECA1E90918}"/>
                  </a:ext>
                </a:extLst>
              </p:cNvPr>
              <p:cNvSpPr txBox="1">
                <a:spLocks noRot="1" noChangeAspect="1" noMove="1" noResize="1" noEditPoints="1" noAdjustHandles="1" noChangeArrowheads="1" noChangeShapeType="1" noTextEdit="1"/>
              </p:cNvSpPr>
              <p:nvPr/>
            </p:nvSpPr>
            <p:spPr>
              <a:xfrm>
                <a:off x="4359300" y="836149"/>
                <a:ext cx="4272086" cy="2800767"/>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53" name="Freeform: Shape 52">
            <a:extLst>
              <a:ext uri="{FF2B5EF4-FFF2-40B4-BE49-F238E27FC236}">
                <a16:creationId xmlns:a16="http://schemas.microsoft.com/office/drawing/2014/main" id="{B488B286-AB3C-4DFF-9677-B0ADD08D0522}"/>
              </a:ext>
            </a:extLst>
          </p:cNvPr>
          <p:cNvSpPr/>
          <p:nvPr/>
        </p:nvSpPr>
        <p:spPr>
          <a:xfrm>
            <a:off x="7278688" y="2560638"/>
            <a:ext cx="290512" cy="728662"/>
          </a:xfrm>
          <a:custGeom>
            <a:avLst/>
            <a:gdLst>
              <a:gd name="connsiteX0" fmla="*/ 0 w 290512"/>
              <a:gd name="connsiteY0" fmla="*/ 0 h 728662"/>
              <a:gd name="connsiteX1" fmla="*/ 290512 w 290512"/>
              <a:gd name="connsiteY1" fmla="*/ 728662 h 728662"/>
              <a:gd name="connsiteX2" fmla="*/ 271462 w 290512"/>
              <a:gd name="connsiteY2" fmla="*/ 557212 h 728662"/>
              <a:gd name="connsiteX3" fmla="*/ 247650 w 290512"/>
              <a:gd name="connsiteY3" fmla="*/ 442912 h 728662"/>
              <a:gd name="connsiteX4" fmla="*/ 209550 w 290512"/>
              <a:gd name="connsiteY4" fmla="*/ 333375 h 728662"/>
              <a:gd name="connsiteX5" fmla="*/ 166687 w 290512"/>
              <a:gd name="connsiteY5" fmla="*/ 238125 h 728662"/>
              <a:gd name="connsiteX6" fmla="*/ 95250 w 290512"/>
              <a:gd name="connsiteY6" fmla="*/ 119062 h 728662"/>
              <a:gd name="connsiteX7" fmla="*/ 42862 w 290512"/>
              <a:gd name="connsiteY7" fmla="*/ 47625 h 728662"/>
              <a:gd name="connsiteX8" fmla="*/ 0 w 290512"/>
              <a:gd name="connsiteY8" fmla="*/ 0 h 72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12" h="728662">
                <a:moveTo>
                  <a:pt x="0" y="0"/>
                </a:moveTo>
                <a:lnTo>
                  <a:pt x="290512" y="728662"/>
                </a:lnTo>
                <a:lnTo>
                  <a:pt x="271462" y="557212"/>
                </a:lnTo>
                <a:lnTo>
                  <a:pt x="247650" y="442912"/>
                </a:lnTo>
                <a:lnTo>
                  <a:pt x="209550" y="333375"/>
                </a:lnTo>
                <a:lnTo>
                  <a:pt x="166687" y="238125"/>
                </a:lnTo>
                <a:lnTo>
                  <a:pt x="95250" y="119062"/>
                </a:lnTo>
                <a:lnTo>
                  <a:pt x="42862" y="47625"/>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C1E17EF3-0A3A-4143-AB68-3E497478333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58835B2-6430-406E-B41B-B0264997732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Segment Examples</a:t>
              </a:r>
            </a:p>
          </p:txBody>
        </p:sp>
        <p:cxnSp>
          <p:nvCxnSpPr>
            <p:cNvPr id="4" name="Straight Connector 3">
              <a:extLst>
                <a:ext uri="{FF2B5EF4-FFF2-40B4-BE49-F238E27FC236}">
                  <a16:creationId xmlns:a16="http://schemas.microsoft.com/office/drawing/2014/main" id="{8FCC423A-161C-42C4-83BE-9024DCFFC64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3" name="Partial Circle 12">
            <a:extLst>
              <a:ext uri="{FF2B5EF4-FFF2-40B4-BE49-F238E27FC236}">
                <a16:creationId xmlns:a16="http://schemas.microsoft.com/office/drawing/2014/main" id="{FFFDE591-820C-45D2-A8A9-160B880A9929}"/>
              </a:ext>
            </a:extLst>
          </p:cNvPr>
          <p:cNvSpPr/>
          <p:nvPr/>
        </p:nvSpPr>
        <p:spPr>
          <a:xfrm>
            <a:off x="-84376" y="1840367"/>
            <a:ext cx="2116697" cy="1925081"/>
          </a:xfrm>
          <a:prstGeom prst="pie">
            <a:avLst>
              <a:gd name="adj1" fmla="val 19437373"/>
              <a:gd name="adj2" fmla="val 152286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A3C51C8-3EEA-4610-AB50-E3C96DB57896}"/>
                  </a:ext>
                </a:extLst>
              </p:cNvPr>
              <p:cNvSpPr txBox="1"/>
              <p:nvPr/>
            </p:nvSpPr>
            <p:spPr>
              <a:xfrm>
                <a:off x="1050389" y="2155840"/>
                <a:ext cx="52695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4 </m:t>
                      </m:r>
                      <m:r>
                        <a:rPr lang="en-GB" sz="1400" b="0" i="1" smtClean="0">
                          <a:latin typeface="Cambria Math" panose="02040503050406030204" pitchFamily="18" charset="0"/>
                        </a:rPr>
                        <m:t>𝑚</m:t>
                      </m:r>
                    </m:oMath>
                  </m:oMathPara>
                </a14:m>
                <a:endParaRPr lang="en-GB" sz="1400" dirty="0"/>
              </a:p>
            </p:txBody>
          </p:sp>
        </mc:Choice>
        <mc:Fallback xmlns="">
          <p:sp>
            <p:nvSpPr>
              <p:cNvPr id="14" name="TextBox 13">
                <a:extLst>
                  <a:ext uri="{FF2B5EF4-FFF2-40B4-BE49-F238E27FC236}">
                    <a16:creationId xmlns:a16="http://schemas.microsoft.com/office/drawing/2014/main" id="{8A3C51C8-3EEA-4610-AB50-E3C96DB57896}"/>
                  </a:ext>
                </a:extLst>
              </p:cNvPr>
              <p:cNvSpPr txBox="1">
                <a:spLocks noRot="1" noChangeAspect="1" noMove="1" noResize="1" noEditPoints="1" noAdjustHandles="1" noChangeArrowheads="1" noChangeShapeType="1" noTextEdit="1"/>
              </p:cNvSpPr>
              <p:nvPr/>
            </p:nvSpPr>
            <p:spPr>
              <a:xfrm>
                <a:off x="1050389" y="2155840"/>
                <a:ext cx="526951"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9EA635C-E496-4B6C-B116-D44F88C8F9D2}"/>
                  </a:ext>
                </a:extLst>
              </p:cNvPr>
              <p:cNvSpPr txBox="1"/>
              <p:nvPr/>
            </p:nvSpPr>
            <p:spPr>
              <a:xfrm>
                <a:off x="1214595" y="2640220"/>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𝜃</m:t>
                      </m:r>
                    </m:oMath>
                  </m:oMathPara>
                </a14:m>
                <a:endParaRPr lang="en-GB" sz="1100" dirty="0"/>
              </a:p>
            </p:txBody>
          </p:sp>
        </mc:Choice>
        <mc:Fallback xmlns="">
          <p:sp>
            <p:nvSpPr>
              <p:cNvPr id="15" name="TextBox 14">
                <a:extLst>
                  <a:ext uri="{FF2B5EF4-FFF2-40B4-BE49-F238E27FC236}">
                    <a16:creationId xmlns:a16="http://schemas.microsoft.com/office/drawing/2014/main" id="{49EA635C-E496-4B6C-B116-D44F88C8F9D2}"/>
                  </a:ext>
                </a:extLst>
              </p:cNvPr>
              <p:cNvSpPr txBox="1">
                <a:spLocks noRot="1" noChangeAspect="1" noMove="1" noResize="1" noEditPoints="1" noAdjustHandles="1" noChangeArrowheads="1" noChangeShapeType="1" noTextEdit="1"/>
              </p:cNvSpPr>
              <p:nvPr/>
            </p:nvSpPr>
            <p:spPr>
              <a:xfrm>
                <a:off x="1214595" y="2640220"/>
                <a:ext cx="364005" cy="261610"/>
              </a:xfrm>
              <a:prstGeom prst="rect">
                <a:avLst/>
              </a:prstGeom>
              <a:blipFill>
                <a:blip r:embed="rId5"/>
                <a:stretch>
                  <a:fillRect/>
                </a:stretch>
              </a:blipFill>
            </p:spPr>
            <p:txBody>
              <a:bodyPr/>
              <a:lstStyle/>
              <a:p>
                <a:r>
                  <a:rPr lang="en-GB">
                    <a:noFill/>
                  </a:rPr>
                  <a:t> </a:t>
                </a:r>
              </a:p>
            </p:txBody>
          </p:sp>
        </mc:Fallback>
      </mc:AlternateContent>
      <p:sp>
        <p:nvSpPr>
          <p:cNvPr id="16" name="Freeform: Shape 15">
            <a:extLst>
              <a:ext uri="{FF2B5EF4-FFF2-40B4-BE49-F238E27FC236}">
                <a16:creationId xmlns:a16="http://schemas.microsoft.com/office/drawing/2014/main" id="{B76F7ACA-6145-4901-A7CA-2E369CA159D3}"/>
              </a:ext>
            </a:extLst>
          </p:cNvPr>
          <p:cNvSpPr/>
          <p:nvPr/>
        </p:nvSpPr>
        <p:spPr>
          <a:xfrm>
            <a:off x="1209506" y="2610267"/>
            <a:ext cx="68468" cy="326231"/>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9C0103E-853B-4AF0-A3D2-23F3A007B4B6}"/>
                  </a:ext>
                </a:extLst>
              </p:cNvPr>
              <p:cNvSpPr txBox="1"/>
              <p:nvPr/>
            </p:nvSpPr>
            <p:spPr>
              <a:xfrm>
                <a:off x="698050" y="2669229"/>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𝑂</m:t>
                      </m:r>
                    </m:oMath>
                  </m:oMathPara>
                </a14:m>
                <a:endParaRPr lang="en-GB" sz="1100" dirty="0"/>
              </a:p>
            </p:txBody>
          </p:sp>
        </mc:Choice>
        <mc:Fallback xmlns="">
          <p:sp>
            <p:nvSpPr>
              <p:cNvPr id="17" name="TextBox 16">
                <a:extLst>
                  <a:ext uri="{FF2B5EF4-FFF2-40B4-BE49-F238E27FC236}">
                    <a16:creationId xmlns:a16="http://schemas.microsoft.com/office/drawing/2014/main" id="{89C0103E-853B-4AF0-A3D2-23F3A007B4B6}"/>
                  </a:ext>
                </a:extLst>
              </p:cNvPr>
              <p:cNvSpPr txBox="1">
                <a:spLocks noRot="1" noChangeAspect="1" noMove="1" noResize="1" noEditPoints="1" noAdjustHandles="1" noChangeArrowheads="1" noChangeShapeType="1" noTextEdit="1"/>
              </p:cNvSpPr>
              <p:nvPr/>
            </p:nvSpPr>
            <p:spPr>
              <a:xfrm>
                <a:off x="698050" y="2669229"/>
                <a:ext cx="364005" cy="2616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65477A2-770E-4839-91CD-FD2F3742B543}"/>
                  </a:ext>
                </a:extLst>
              </p:cNvPr>
              <p:cNvSpPr txBox="1"/>
              <p:nvPr/>
            </p:nvSpPr>
            <p:spPr>
              <a:xfrm>
                <a:off x="1698462" y="1973456"/>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𝐴</m:t>
                      </m:r>
                    </m:oMath>
                  </m:oMathPara>
                </a14:m>
                <a:endParaRPr lang="en-GB" sz="1100" dirty="0"/>
              </a:p>
            </p:txBody>
          </p:sp>
        </mc:Choice>
        <mc:Fallback xmlns="">
          <p:sp>
            <p:nvSpPr>
              <p:cNvPr id="18" name="TextBox 17">
                <a:extLst>
                  <a:ext uri="{FF2B5EF4-FFF2-40B4-BE49-F238E27FC236}">
                    <a16:creationId xmlns:a16="http://schemas.microsoft.com/office/drawing/2014/main" id="{E65477A2-770E-4839-91CD-FD2F3742B543}"/>
                  </a:ext>
                </a:extLst>
              </p:cNvPr>
              <p:cNvSpPr txBox="1">
                <a:spLocks noRot="1" noChangeAspect="1" noMove="1" noResize="1" noEditPoints="1" noAdjustHandles="1" noChangeArrowheads="1" noChangeShapeType="1" noTextEdit="1"/>
              </p:cNvSpPr>
              <p:nvPr/>
            </p:nvSpPr>
            <p:spPr>
              <a:xfrm>
                <a:off x="1698462" y="1973456"/>
                <a:ext cx="364005"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B11F824-10D0-4429-AFBC-12AAFACA44B5}"/>
                  </a:ext>
                </a:extLst>
              </p:cNvPr>
              <p:cNvSpPr txBox="1"/>
              <p:nvPr/>
            </p:nvSpPr>
            <p:spPr>
              <a:xfrm>
                <a:off x="1756959" y="3224565"/>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𝐵</m:t>
                      </m:r>
                    </m:oMath>
                  </m:oMathPara>
                </a14:m>
                <a:endParaRPr lang="en-GB" sz="1100" dirty="0"/>
              </a:p>
            </p:txBody>
          </p:sp>
        </mc:Choice>
        <mc:Fallback xmlns="">
          <p:sp>
            <p:nvSpPr>
              <p:cNvPr id="19" name="TextBox 18">
                <a:extLst>
                  <a:ext uri="{FF2B5EF4-FFF2-40B4-BE49-F238E27FC236}">
                    <a16:creationId xmlns:a16="http://schemas.microsoft.com/office/drawing/2014/main" id="{5B11F824-10D0-4429-AFBC-12AAFACA44B5}"/>
                  </a:ext>
                </a:extLst>
              </p:cNvPr>
              <p:cNvSpPr txBox="1">
                <a:spLocks noRot="1" noChangeAspect="1" noMove="1" noResize="1" noEditPoints="1" noAdjustHandles="1" noChangeArrowheads="1" noChangeShapeType="1" noTextEdit="1"/>
              </p:cNvSpPr>
              <p:nvPr/>
            </p:nvSpPr>
            <p:spPr>
              <a:xfrm>
                <a:off x="1756959" y="3224565"/>
                <a:ext cx="364005"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7106CBB-94AD-4DD2-B81A-2E92EDD86C24}"/>
                  </a:ext>
                </a:extLst>
              </p:cNvPr>
              <p:cNvSpPr txBox="1"/>
              <p:nvPr/>
            </p:nvSpPr>
            <p:spPr>
              <a:xfrm>
                <a:off x="1089911" y="3019631"/>
                <a:ext cx="52695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4 </m:t>
                      </m:r>
                      <m:r>
                        <a:rPr lang="en-GB" sz="1400" b="0" i="1" smtClean="0">
                          <a:latin typeface="Cambria Math" panose="02040503050406030204" pitchFamily="18" charset="0"/>
                        </a:rPr>
                        <m:t>𝑚</m:t>
                      </m:r>
                    </m:oMath>
                  </m:oMathPara>
                </a14:m>
                <a:endParaRPr lang="en-GB" sz="1400" dirty="0"/>
              </a:p>
            </p:txBody>
          </p:sp>
        </mc:Choice>
        <mc:Fallback xmlns="">
          <p:sp>
            <p:nvSpPr>
              <p:cNvPr id="22" name="TextBox 21">
                <a:extLst>
                  <a:ext uri="{FF2B5EF4-FFF2-40B4-BE49-F238E27FC236}">
                    <a16:creationId xmlns:a16="http://schemas.microsoft.com/office/drawing/2014/main" id="{37106CBB-94AD-4DD2-B81A-2E92EDD86C24}"/>
                  </a:ext>
                </a:extLst>
              </p:cNvPr>
              <p:cNvSpPr txBox="1">
                <a:spLocks noRot="1" noChangeAspect="1" noMove="1" noResize="1" noEditPoints="1" noAdjustHandles="1" noChangeArrowheads="1" noChangeShapeType="1" noTextEdit="1"/>
              </p:cNvSpPr>
              <p:nvPr/>
            </p:nvSpPr>
            <p:spPr>
              <a:xfrm>
                <a:off x="1089911" y="3019631"/>
                <a:ext cx="526951"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794D66B-218C-4C5C-BBFA-34DC2D1A5F7E}"/>
                  </a:ext>
                </a:extLst>
              </p:cNvPr>
              <p:cNvSpPr txBox="1"/>
              <p:nvPr/>
            </p:nvSpPr>
            <p:spPr>
              <a:xfrm>
                <a:off x="1450110" y="2568568"/>
                <a:ext cx="52695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m:t>
                      </m:r>
                      <m:r>
                        <a:rPr lang="en-GB" sz="1400" b="0" i="1" smtClean="0">
                          <a:latin typeface="Cambria Math" panose="02040503050406030204" pitchFamily="18" charset="0"/>
                        </a:rPr>
                        <m:t>𝑚</m:t>
                      </m:r>
                    </m:oMath>
                  </m:oMathPara>
                </a14:m>
                <a:endParaRPr lang="en-GB" sz="1400" dirty="0"/>
              </a:p>
            </p:txBody>
          </p:sp>
        </mc:Choice>
        <mc:Fallback xmlns="">
          <p:sp>
            <p:nvSpPr>
              <p:cNvPr id="23" name="TextBox 22">
                <a:extLst>
                  <a:ext uri="{FF2B5EF4-FFF2-40B4-BE49-F238E27FC236}">
                    <a16:creationId xmlns:a16="http://schemas.microsoft.com/office/drawing/2014/main" id="{7794D66B-218C-4C5C-BBFA-34DC2D1A5F7E}"/>
                  </a:ext>
                </a:extLst>
              </p:cNvPr>
              <p:cNvSpPr txBox="1">
                <a:spLocks noRot="1" noChangeAspect="1" noMove="1" noResize="1" noEditPoints="1" noAdjustHandles="1" noChangeArrowheads="1" noChangeShapeType="1" noTextEdit="1"/>
              </p:cNvSpPr>
              <p:nvPr/>
            </p:nvSpPr>
            <p:spPr>
              <a:xfrm>
                <a:off x="1450110" y="2568568"/>
                <a:ext cx="526951"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353A2B6-7405-457E-AFCA-50CFDE8E3CB9}"/>
                  </a:ext>
                </a:extLst>
              </p:cNvPr>
              <p:cNvSpPr txBox="1"/>
              <p:nvPr/>
            </p:nvSpPr>
            <p:spPr>
              <a:xfrm>
                <a:off x="438515" y="3873938"/>
                <a:ext cx="3269389" cy="2496902"/>
              </a:xfrm>
              <a:prstGeom prst="rect">
                <a:avLst/>
              </a:prstGeom>
              <a:noFill/>
            </p:spPr>
            <p:txBody>
              <a:bodyPr wrap="square" rtlCol="0">
                <a:spAutoFit/>
              </a:bodyPr>
              <a:lstStyle/>
              <a:p>
                <a:r>
                  <a:rPr lang="en-GB" sz="1600" dirty="0"/>
                  <a:t>Using cosine rule:</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5</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4</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4</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2×4×4×</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e>
                      </m:d>
                    </m:oMath>
                    <m:oMath xmlns:m="http://schemas.openxmlformats.org/officeDocument/2006/math">
                      <m:r>
                        <a:rPr lang="en-GB" sz="1600" b="0" i="1" smtClean="0">
                          <a:latin typeface="Cambria Math" panose="02040503050406030204" pitchFamily="18" charset="0"/>
                        </a:rPr>
                        <m:t>25=32−32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oMath>
                    <m:oMath xmlns:m="http://schemas.openxmlformats.org/officeDocument/2006/math">
                      <m:r>
                        <a:rPr lang="en-GB" sz="1600" b="0" i="1" smtClean="0">
                          <a:latin typeface="Cambria Math" panose="02040503050406030204" pitchFamily="18" charset="0"/>
                        </a:rPr>
                        <m:t>32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=32−25=7</m:t>
                      </m:r>
                    </m:oMath>
                    <m:oMath xmlns:m="http://schemas.openxmlformats.org/officeDocument/2006/math">
                      <m:r>
                        <a:rPr lang="en-GB" sz="1600" b="0" i="1" smtClean="0">
                          <a:latin typeface="Cambria Math" panose="02040503050406030204" pitchFamily="18" charset="0"/>
                        </a:rPr>
                        <m:t>𝜃</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cos</m:t>
                              </m:r>
                            </m:e>
                            <m:sup>
                              <m:r>
                                <a:rPr lang="en-GB" sz="1600" b="0" i="1" smtClean="0">
                                  <a:latin typeface="Cambria Math" panose="02040503050406030204" pitchFamily="18" charset="0"/>
                                </a:rPr>
                                <m:t>−1</m:t>
                              </m:r>
                            </m:sup>
                          </m:sSup>
                        </m:fName>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32</m:t>
                                  </m:r>
                                </m:den>
                              </m:f>
                            </m:e>
                          </m:d>
                        </m:e>
                      </m:func>
                      <m:r>
                        <a:rPr lang="en-GB" sz="1600" b="0" i="1" smtClean="0">
                          <a:latin typeface="Cambria Math" panose="02040503050406030204" pitchFamily="18" charset="0"/>
                        </a:rPr>
                        <m:t>=1.3502…</m:t>
                      </m:r>
                    </m:oMath>
                  </m:oMathPara>
                </a14:m>
                <a:r>
                  <a:rPr lang="en-GB" sz="1600" b="0" dirty="0"/>
                  <a:t/>
                </a:r>
                <a:br>
                  <a:rPr lang="en-GB" sz="1600" b="0" dirty="0"/>
                </a:br>
                <a:endParaRPr lang="en-GB" sz="1600" b="0" dirty="0"/>
              </a:p>
              <a:p>
                <a:r>
                  <a:rPr lang="en-GB" sz="1600" dirty="0"/>
                  <a:t>Area of shaded segment:</a:t>
                </a:r>
              </a:p>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4</m:t>
                          </m:r>
                        </m:e>
                        <m:sup>
                          <m:r>
                            <a:rPr lang="en-GB" sz="1600" b="0" i="1" smtClean="0">
                              <a:latin typeface="Cambria Math" panose="02040503050406030204" pitchFamily="18" charset="0"/>
                            </a:rPr>
                            <m:t>2</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1.3502…−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1.3502…</m:t>
                              </m:r>
                            </m:e>
                          </m:func>
                        </m:e>
                      </m:d>
                    </m:oMath>
                  </m:oMathPara>
                </a14:m>
                <a:r>
                  <a:rPr lang="en-GB" sz="1600" b="0" dirty="0"/>
                  <a:t/>
                </a:r>
                <a:br>
                  <a:rPr lang="en-GB" sz="1600" b="0" dirty="0"/>
                </a:br>
                <a14:m>
                  <m:oMath xmlns:m="http://schemas.openxmlformats.org/officeDocument/2006/math">
                    <m:r>
                      <a:rPr lang="en-GB" sz="1600" b="0" i="1" smtClean="0">
                        <a:latin typeface="Cambria Math" panose="02040503050406030204" pitchFamily="18" charset="0"/>
                      </a:rPr>
                      <m:t>=3.00</m:t>
                    </m:r>
                  </m:oMath>
                </a14:m>
                <a:r>
                  <a:rPr lang="en-GB" sz="1600" dirty="0"/>
                  <a:t> m</a:t>
                </a:r>
                <a:r>
                  <a:rPr lang="en-GB" sz="1600" baseline="30000" dirty="0"/>
                  <a:t>2</a:t>
                </a:r>
                <a:r>
                  <a:rPr lang="en-GB" sz="1600" dirty="0"/>
                  <a:t>.</a:t>
                </a:r>
              </a:p>
            </p:txBody>
          </p:sp>
        </mc:Choice>
        <mc:Fallback xmlns="">
          <p:sp>
            <p:nvSpPr>
              <p:cNvPr id="24" name="TextBox 23">
                <a:extLst>
                  <a:ext uri="{FF2B5EF4-FFF2-40B4-BE49-F238E27FC236}">
                    <a16:creationId xmlns:a16="http://schemas.microsoft.com/office/drawing/2014/main" id="{8353A2B6-7405-457E-AFCA-50CFDE8E3CB9}"/>
                  </a:ext>
                </a:extLst>
              </p:cNvPr>
              <p:cNvSpPr txBox="1">
                <a:spLocks noRot="1" noChangeAspect="1" noMove="1" noResize="1" noEditPoints="1" noAdjustHandles="1" noChangeArrowheads="1" noChangeShapeType="1" noTextEdit="1"/>
              </p:cNvSpPr>
              <p:nvPr/>
            </p:nvSpPr>
            <p:spPr>
              <a:xfrm>
                <a:off x="438515" y="3873938"/>
                <a:ext cx="3269389" cy="2496902"/>
              </a:xfrm>
              <a:prstGeom prst="rect">
                <a:avLst/>
              </a:prstGeom>
              <a:blipFill>
                <a:blip r:embed="rId11"/>
                <a:stretch>
                  <a:fillRect l="-1119" t="-732" b="-2195"/>
                </a:stretch>
              </a:blipFill>
            </p:spPr>
            <p:txBody>
              <a:bodyPr/>
              <a:lstStyle/>
              <a:p>
                <a:r>
                  <a:rPr lang="en-GB">
                    <a:noFill/>
                  </a:rPr>
                  <a:t> </a:t>
                </a:r>
              </a:p>
            </p:txBody>
          </p:sp>
        </mc:Fallback>
      </mc:AlternateContent>
      <p:sp>
        <p:nvSpPr>
          <p:cNvPr id="36" name="Partial Circle 35">
            <a:extLst>
              <a:ext uri="{FF2B5EF4-FFF2-40B4-BE49-F238E27FC236}">
                <a16:creationId xmlns:a16="http://schemas.microsoft.com/office/drawing/2014/main" id="{B3C25895-D466-4266-A196-CAED04642CFB}"/>
              </a:ext>
            </a:extLst>
          </p:cNvPr>
          <p:cNvSpPr/>
          <p:nvPr/>
        </p:nvSpPr>
        <p:spPr>
          <a:xfrm>
            <a:off x="5448454" y="2229574"/>
            <a:ext cx="2116697" cy="2116800"/>
          </a:xfrm>
          <a:prstGeom prst="pie">
            <a:avLst>
              <a:gd name="adj1" fmla="val 10805985"/>
              <a:gd name="adj2" fmla="val 21584477"/>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cxnSp>
        <p:nvCxnSpPr>
          <p:cNvPr id="38" name="Straight Connector 37">
            <a:extLst>
              <a:ext uri="{FF2B5EF4-FFF2-40B4-BE49-F238E27FC236}">
                <a16:creationId xmlns:a16="http://schemas.microsoft.com/office/drawing/2014/main" id="{099FDD4C-6304-4060-A688-8C1D484A46DC}"/>
              </a:ext>
            </a:extLst>
          </p:cNvPr>
          <p:cNvCxnSpPr>
            <a:cxnSpLocks/>
          </p:cNvCxnSpPr>
          <p:nvPr/>
        </p:nvCxnSpPr>
        <p:spPr>
          <a:xfrm flipV="1">
            <a:off x="6506802" y="2560638"/>
            <a:ext cx="771886" cy="72733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E76C3FE-656A-4B42-8CE0-729F847842CE}"/>
              </a:ext>
            </a:extLst>
          </p:cNvPr>
          <p:cNvCxnSpPr>
            <a:cxnSpLocks/>
          </p:cNvCxnSpPr>
          <p:nvPr/>
        </p:nvCxnSpPr>
        <p:spPr>
          <a:xfrm flipV="1">
            <a:off x="5459226" y="2560638"/>
            <a:ext cx="1824224" cy="727336"/>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A7DA25C-4756-4851-8E25-41057367C8F9}"/>
              </a:ext>
            </a:extLst>
          </p:cNvPr>
          <p:cNvCxnSpPr>
            <a:cxnSpLocks/>
          </p:cNvCxnSpPr>
          <p:nvPr/>
        </p:nvCxnSpPr>
        <p:spPr>
          <a:xfrm flipH="1" flipV="1">
            <a:off x="7278688" y="2560638"/>
            <a:ext cx="283368" cy="726281"/>
          </a:xfrm>
          <a:prstGeom prst="line">
            <a:avLst/>
          </a:prstGeom>
        </p:spPr>
        <p:style>
          <a:lnRef idx="1">
            <a:schemeClr val="dk1"/>
          </a:lnRef>
          <a:fillRef idx="0">
            <a:schemeClr val="dk1"/>
          </a:fillRef>
          <a:effectRef idx="0">
            <a:schemeClr val="dk1"/>
          </a:effectRef>
          <a:fontRef idx="minor">
            <a:schemeClr val="tx1"/>
          </a:fontRef>
        </p:style>
      </p:cxnSp>
      <p:sp>
        <p:nvSpPr>
          <p:cNvPr id="45" name="Freeform: Shape 44">
            <a:extLst>
              <a:ext uri="{FF2B5EF4-FFF2-40B4-BE49-F238E27FC236}">
                <a16:creationId xmlns:a16="http://schemas.microsoft.com/office/drawing/2014/main" id="{F904492C-A9DD-4462-A594-98C2EB090BD2}"/>
              </a:ext>
            </a:extLst>
          </p:cNvPr>
          <p:cNvSpPr/>
          <p:nvPr/>
        </p:nvSpPr>
        <p:spPr>
          <a:xfrm>
            <a:off x="6680200" y="3130550"/>
            <a:ext cx="73025" cy="155575"/>
          </a:xfrm>
          <a:custGeom>
            <a:avLst/>
            <a:gdLst>
              <a:gd name="connsiteX0" fmla="*/ 0 w 73025"/>
              <a:gd name="connsiteY0" fmla="*/ 0 h 155575"/>
              <a:gd name="connsiteX1" fmla="*/ 53975 w 73025"/>
              <a:gd name="connsiteY1" fmla="*/ 76200 h 155575"/>
              <a:gd name="connsiteX2" fmla="*/ 73025 w 73025"/>
              <a:gd name="connsiteY2" fmla="*/ 155575 h 155575"/>
            </a:gdLst>
            <a:ahLst/>
            <a:cxnLst>
              <a:cxn ang="0">
                <a:pos x="connsiteX0" y="connsiteY0"/>
              </a:cxn>
              <a:cxn ang="0">
                <a:pos x="connsiteX1" y="connsiteY1"/>
              </a:cxn>
              <a:cxn ang="0">
                <a:pos x="connsiteX2" y="connsiteY2"/>
              </a:cxn>
            </a:cxnLst>
            <a:rect l="l" t="t" r="r" b="b"/>
            <a:pathLst>
              <a:path w="73025" h="155575">
                <a:moveTo>
                  <a:pt x="0" y="0"/>
                </a:moveTo>
                <a:cubicBezTo>
                  <a:pt x="20902" y="25135"/>
                  <a:pt x="41804" y="50271"/>
                  <a:pt x="53975" y="76200"/>
                </a:cubicBezTo>
                <a:cubicBezTo>
                  <a:pt x="66146" y="102129"/>
                  <a:pt x="69585" y="128852"/>
                  <a:pt x="73025" y="1555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984C379-B911-4394-A631-A75A5E889A4B}"/>
                  </a:ext>
                </a:extLst>
              </p:cNvPr>
              <p:cNvSpPr txBox="1"/>
              <p:nvPr/>
            </p:nvSpPr>
            <p:spPr>
              <a:xfrm>
                <a:off x="6665913" y="3000826"/>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𝜃</m:t>
                      </m:r>
                    </m:oMath>
                  </m:oMathPara>
                </a14:m>
                <a:endParaRPr lang="en-GB" sz="1400" dirty="0"/>
              </a:p>
            </p:txBody>
          </p:sp>
        </mc:Choice>
        <mc:Fallback xmlns="">
          <p:sp>
            <p:nvSpPr>
              <p:cNvPr id="46" name="TextBox 45">
                <a:extLst>
                  <a:ext uri="{FF2B5EF4-FFF2-40B4-BE49-F238E27FC236}">
                    <a16:creationId xmlns:a16="http://schemas.microsoft.com/office/drawing/2014/main" id="{8984C379-B911-4394-A631-A75A5E889A4B}"/>
                  </a:ext>
                </a:extLst>
              </p:cNvPr>
              <p:cNvSpPr txBox="1">
                <a:spLocks noRot="1" noChangeAspect="1" noMove="1" noResize="1" noEditPoints="1" noAdjustHandles="1" noChangeArrowheads="1" noChangeShapeType="1" noTextEdit="1"/>
              </p:cNvSpPr>
              <p:nvPr/>
            </p:nvSpPr>
            <p:spPr>
              <a:xfrm>
                <a:off x="6665913" y="3000826"/>
                <a:ext cx="345728"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C58681C-F1BD-475E-9FE5-747C3C177A48}"/>
                  </a:ext>
                </a:extLst>
              </p:cNvPr>
              <p:cNvSpPr txBox="1"/>
              <p:nvPr/>
            </p:nvSpPr>
            <p:spPr>
              <a:xfrm>
                <a:off x="7193405" y="2356941"/>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𝐶</m:t>
                      </m:r>
                    </m:oMath>
                  </m:oMathPara>
                </a14:m>
                <a:endParaRPr lang="en-GB" sz="1400" dirty="0"/>
              </a:p>
            </p:txBody>
          </p:sp>
        </mc:Choice>
        <mc:Fallback xmlns="">
          <p:sp>
            <p:nvSpPr>
              <p:cNvPr id="47" name="TextBox 46">
                <a:extLst>
                  <a:ext uri="{FF2B5EF4-FFF2-40B4-BE49-F238E27FC236}">
                    <a16:creationId xmlns:a16="http://schemas.microsoft.com/office/drawing/2014/main" id="{6C58681C-F1BD-475E-9FE5-747C3C177A48}"/>
                  </a:ext>
                </a:extLst>
              </p:cNvPr>
              <p:cNvSpPr txBox="1">
                <a:spLocks noRot="1" noChangeAspect="1" noMove="1" noResize="1" noEditPoints="1" noAdjustHandles="1" noChangeArrowheads="1" noChangeShapeType="1" noTextEdit="1"/>
              </p:cNvSpPr>
              <p:nvPr/>
            </p:nvSpPr>
            <p:spPr>
              <a:xfrm>
                <a:off x="7193405" y="2356941"/>
                <a:ext cx="345728"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699793D-1024-428A-A736-46DDC4D3F1B3}"/>
                  </a:ext>
                </a:extLst>
              </p:cNvPr>
              <p:cNvSpPr txBox="1"/>
              <p:nvPr/>
            </p:nvSpPr>
            <p:spPr>
              <a:xfrm>
                <a:off x="7491951" y="3123001"/>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𝐵</m:t>
                      </m:r>
                    </m:oMath>
                  </m:oMathPara>
                </a14:m>
                <a:endParaRPr lang="en-GB" sz="1400" dirty="0"/>
              </a:p>
            </p:txBody>
          </p:sp>
        </mc:Choice>
        <mc:Fallback xmlns="">
          <p:sp>
            <p:nvSpPr>
              <p:cNvPr id="48" name="TextBox 47">
                <a:extLst>
                  <a:ext uri="{FF2B5EF4-FFF2-40B4-BE49-F238E27FC236}">
                    <a16:creationId xmlns:a16="http://schemas.microsoft.com/office/drawing/2014/main" id="{8699793D-1024-428A-A736-46DDC4D3F1B3}"/>
                  </a:ext>
                </a:extLst>
              </p:cNvPr>
              <p:cNvSpPr txBox="1">
                <a:spLocks noRot="1" noChangeAspect="1" noMove="1" noResize="1" noEditPoints="1" noAdjustHandles="1" noChangeArrowheads="1" noChangeShapeType="1" noTextEdit="1"/>
              </p:cNvSpPr>
              <p:nvPr/>
            </p:nvSpPr>
            <p:spPr>
              <a:xfrm>
                <a:off x="7491951" y="3123001"/>
                <a:ext cx="345728"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D2085AFE-59E3-492B-B200-C7E1AE83B484}"/>
                  </a:ext>
                </a:extLst>
              </p:cNvPr>
              <p:cNvSpPr txBox="1"/>
              <p:nvPr/>
            </p:nvSpPr>
            <p:spPr>
              <a:xfrm>
                <a:off x="5186698" y="3154714"/>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𝐴</m:t>
                      </m:r>
                    </m:oMath>
                  </m:oMathPara>
                </a14:m>
                <a:endParaRPr lang="en-GB" sz="1400" dirty="0"/>
              </a:p>
            </p:txBody>
          </p:sp>
        </mc:Choice>
        <mc:Fallback xmlns="">
          <p:sp>
            <p:nvSpPr>
              <p:cNvPr id="49" name="TextBox 48">
                <a:extLst>
                  <a:ext uri="{FF2B5EF4-FFF2-40B4-BE49-F238E27FC236}">
                    <a16:creationId xmlns:a16="http://schemas.microsoft.com/office/drawing/2014/main" id="{D2085AFE-59E3-492B-B200-C7E1AE83B484}"/>
                  </a:ext>
                </a:extLst>
              </p:cNvPr>
              <p:cNvSpPr txBox="1">
                <a:spLocks noRot="1" noChangeAspect="1" noMove="1" noResize="1" noEditPoints="1" noAdjustHandles="1" noChangeArrowheads="1" noChangeShapeType="1" noTextEdit="1"/>
              </p:cNvSpPr>
              <p:nvPr/>
            </p:nvSpPr>
            <p:spPr>
              <a:xfrm>
                <a:off x="5186698" y="3154714"/>
                <a:ext cx="345728"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2A77C78-A404-4F56-925F-C756E27508C0}"/>
                  </a:ext>
                </a:extLst>
              </p:cNvPr>
              <p:cNvSpPr txBox="1"/>
              <p:nvPr/>
            </p:nvSpPr>
            <p:spPr>
              <a:xfrm>
                <a:off x="5846750" y="3237853"/>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𝑟</m:t>
                      </m:r>
                    </m:oMath>
                  </m:oMathPara>
                </a14:m>
                <a:endParaRPr lang="en-GB" sz="1400" dirty="0"/>
              </a:p>
            </p:txBody>
          </p:sp>
        </mc:Choice>
        <mc:Fallback xmlns="">
          <p:sp>
            <p:nvSpPr>
              <p:cNvPr id="50" name="TextBox 49">
                <a:extLst>
                  <a:ext uri="{FF2B5EF4-FFF2-40B4-BE49-F238E27FC236}">
                    <a16:creationId xmlns:a16="http://schemas.microsoft.com/office/drawing/2014/main" id="{E2A77C78-A404-4F56-925F-C756E27508C0}"/>
                  </a:ext>
                </a:extLst>
              </p:cNvPr>
              <p:cNvSpPr txBox="1">
                <a:spLocks noRot="1" noChangeAspect="1" noMove="1" noResize="1" noEditPoints="1" noAdjustHandles="1" noChangeArrowheads="1" noChangeShapeType="1" noTextEdit="1"/>
              </p:cNvSpPr>
              <p:nvPr/>
            </p:nvSpPr>
            <p:spPr>
              <a:xfrm>
                <a:off x="5846750" y="3237853"/>
                <a:ext cx="345728"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86E5216-42B8-4124-B456-CD857A1F9AF6}"/>
                  </a:ext>
                </a:extLst>
              </p:cNvPr>
              <p:cNvSpPr txBox="1"/>
              <p:nvPr/>
            </p:nvSpPr>
            <p:spPr>
              <a:xfrm>
                <a:off x="6906068" y="3230686"/>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𝑟</m:t>
                      </m:r>
                    </m:oMath>
                  </m:oMathPara>
                </a14:m>
                <a:endParaRPr lang="en-GB" sz="1400" dirty="0"/>
              </a:p>
            </p:txBody>
          </p:sp>
        </mc:Choice>
        <mc:Fallback xmlns="">
          <p:sp>
            <p:nvSpPr>
              <p:cNvPr id="51" name="TextBox 50">
                <a:extLst>
                  <a:ext uri="{FF2B5EF4-FFF2-40B4-BE49-F238E27FC236}">
                    <a16:creationId xmlns:a16="http://schemas.microsoft.com/office/drawing/2014/main" id="{886E5216-42B8-4124-B456-CD857A1F9AF6}"/>
                  </a:ext>
                </a:extLst>
              </p:cNvPr>
              <p:cNvSpPr txBox="1">
                <a:spLocks noRot="1" noChangeAspect="1" noMove="1" noResize="1" noEditPoints="1" noAdjustHandles="1" noChangeArrowheads="1" noChangeShapeType="1" noTextEdit="1"/>
              </p:cNvSpPr>
              <p:nvPr/>
            </p:nvSpPr>
            <p:spPr>
              <a:xfrm>
                <a:off x="6906068" y="3230686"/>
                <a:ext cx="345728" cy="30777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6AD6753-8FA9-49B2-8B6E-5BCFBC7C745F}"/>
                  </a:ext>
                </a:extLst>
              </p:cNvPr>
              <p:cNvSpPr txBox="1"/>
              <p:nvPr/>
            </p:nvSpPr>
            <p:spPr>
              <a:xfrm>
                <a:off x="6349024" y="3237877"/>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𝑂</m:t>
                      </m:r>
                    </m:oMath>
                  </m:oMathPara>
                </a14:m>
                <a:endParaRPr lang="en-GB" sz="1400" dirty="0"/>
              </a:p>
            </p:txBody>
          </p:sp>
        </mc:Choice>
        <mc:Fallback xmlns="">
          <p:sp>
            <p:nvSpPr>
              <p:cNvPr id="52" name="TextBox 51">
                <a:extLst>
                  <a:ext uri="{FF2B5EF4-FFF2-40B4-BE49-F238E27FC236}">
                    <a16:creationId xmlns:a16="http://schemas.microsoft.com/office/drawing/2014/main" id="{A6AD6753-8FA9-49B2-8B6E-5BCFBC7C745F}"/>
                  </a:ext>
                </a:extLst>
              </p:cNvPr>
              <p:cNvSpPr txBox="1">
                <a:spLocks noRot="1" noChangeAspect="1" noMove="1" noResize="1" noEditPoints="1" noAdjustHandles="1" noChangeArrowheads="1" noChangeShapeType="1" noTextEdit="1"/>
              </p:cNvSpPr>
              <p:nvPr/>
            </p:nvSpPr>
            <p:spPr>
              <a:xfrm>
                <a:off x="6349024" y="3237877"/>
                <a:ext cx="345728"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F3C239C-4008-4BC1-8C86-7C5A182A6F98}"/>
                  </a:ext>
                </a:extLst>
              </p:cNvPr>
              <p:cNvSpPr txBox="1"/>
              <p:nvPr/>
            </p:nvSpPr>
            <p:spPr>
              <a:xfrm>
                <a:off x="4571428" y="4005064"/>
                <a:ext cx="3528964" cy="2479140"/>
              </a:xfrm>
              <a:prstGeom prst="rect">
                <a:avLst/>
              </a:prstGeom>
              <a:noFill/>
            </p:spPr>
            <p:txBody>
              <a:bodyPr wrap="square" rtlCol="0">
                <a:spAutoFit/>
              </a:bodyPr>
              <a:lstStyle/>
              <a:p>
                <a:r>
                  <a:rPr lang="en-GB" sz="1600" dirty="0"/>
                  <a:t>Area of segment </a:t>
                </a:r>
                <a14:m>
                  <m:oMath xmlns:m="http://schemas.openxmlformats.org/officeDocument/2006/math">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𝜃</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e>
                    </m:d>
                  </m:oMath>
                </a14:m>
                <a:endParaRPr lang="en-GB" sz="1600" dirty="0"/>
              </a:p>
              <a:p>
                <a:pPr/>
                <a:r>
                  <a:rPr lang="en-GB" sz="1600" dirty="0"/>
                  <a:t>Area of </a:t>
                </a:r>
                <a14:m>
                  <m:oMath xmlns:m="http://schemas.openxmlformats.org/officeDocument/2006/math">
                    <m:r>
                      <m:rPr>
                        <m:sty m:val="p"/>
                      </m:rPr>
                      <a:rPr lang="en-GB" sz="1600" b="0" i="0" smtClean="0">
                        <a:latin typeface="Cambria Math" panose="02040503050406030204" pitchFamily="18" charset="0"/>
                      </a:rPr>
                      <m:t>Δ</m:t>
                    </m:r>
                    <m:r>
                      <a:rPr lang="en-GB" sz="1600" b="0" i="1" smtClean="0">
                        <a:latin typeface="Cambria Math" panose="02040503050406030204" pitchFamily="18" charset="0"/>
                      </a:rPr>
                      <m:t>𝐴𝑂𝐶</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𝜋</m:t>
                            </m:r>
                            <m:r>
                              <a:rPr lang="en-GB" sz="1600" b="0" i="1" smtClean="0">
                                <a:latin typeface="Cambria Math" panose="02040503050406030204" pitchFamily="18" charset="0"/>
                              </a:rPr>
                              <m:t>−</m:t>
                            </m:r>
                            <m:r>
                              <a:rPr lang="en-GB" sz="1600" b="0" i="1" smtClean="0">
                                <a:latin typeface="Cambria Math" panose="02040503050406030204" pitchFamily="18" charset="0"/>
                              </a:rPr>
                              <m:t>𝜃</m:t>
                            </m:r>
                          </m:e>
                        </m:d>
                      </m:e>
                    </m:func>
                  </m:oMath>
                </a14:m>
                <a:r>
                  <a:rPr lang="en-GB" sz="1600" b="0" dirty="0"/>
                  <a:t/>
                </a:r>
                <a:br>
                  <a:rPr lang="en-GB" sz="1600" b="0" dirty="0"/>
                </a:b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𝑠𝑖𝑛</m:t>
                      </m:r>
                      <m:r>
                        <a:rPr lang="en-GB" sz="1600" b="0" i="1" smtClean="0">
                          <a:latin typeface="Cambria Math" panose="02040503050406030204" pitchFamily="18" charset="0"/>
                        </a:rPr>
                        <m:t>𝜃</m:t>
                      </m:r>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=3×</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𝜃</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e>
                      </m:d>
                    </m:oMath>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=3</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𝜃</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e>
                      </m:d>
                    </m:oMath>
                  </m:oMathPara>
                </a14:m>
                <a:endParaRPr lang="en-GB" sz="1600" dirty="0"/>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𝜃</m:t>
                      </m:r>
                      <m:r>
                        <a:rPr lang="en-GB" sz="1600" b="0" i="1" smtClean="0">
                          <a:latin typeface="Cambria Math" panose="02040503050406030204" pitchFamily="18" charset="0"/>
                        </a:rPr>
                        <m:t>−4</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=0</m:t>
                      </m:r>
                    </m:oMath>
                  </m:oMathPara>
                </a14:m>
                <a:endParaRPr lang="en-GB" sz="1600" dirty="0"/>
              </a:p>
            </p:txBody>
          </p:sp>
        </mc:Choice>
        <mc:Fallback xmlns="">
          <p:sp>
            <p:nvSpPr>
              <p:cNvPr id="54" name="TextBox 53">
                <a:extLst>
                  <a:ext uri="{FF2B5EF4-FFF2-40B4-BE49-F238E27FC236}">
                    <a16:creationId xmlns:a16="http://schemas.microsoft.com/office/drawing/2014/main" id="{BF3C239C-4008-4BC1-8C86-7C5A182A6F98}"/>
                  </a:ext>
                </a:extLst>
              </p:cNvPr>
              <p:cNvSpPr txBox="1">
                <a:spLocks noRot="1" noChangeAspect="1" noMove="1" noResize="1" noEditPoints="1" noAdjustHandles="1" noChangeArrowheads="1" noChangeShapeType="1" noTextEdit="1"/>
              </p:cNvSpPr>
              <p:nvPr/>
            </p:nvSpPr>
            <p:spPr>
              <a:xfrm>
                <a:off x="4571428" y="4005064"/>
                <a:ext cx="3528964" cy="2479140"/>
              </a:xfrm>
              <a:prstGeom prst="rect">
                <a:avLst/>
              </a:prstGeom>
              <a:blipFill>
                <a:blip r:embed="rId19"/>
                <a:stretch>
                  <a:fillRect l="-10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A36F0B5-831C-4EAA-B41D-8BC9039C9B3F}"/>
                  </a:ext>
                </a:extLst>
              </p:cNvPr>
              <p:cNvSpPr txBox="1"/>
              <p:nvPr/>
            </p:nvSpPr>
            <p:spPr>
              <a:xfrm>
                <a:off x="7137401" y="4752546"/>
                <a:ext cx="149398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sz="1200" dirty="0"/>
                  <a:t>Recall that </a:t>
                </a:r>
                <a:br>
                  <a:rPr lang="en-GB" sz="1200" dirty="0"/>
                </a:br>
                <a14:m>
                  <m:oMathPara xmlns:m="http://schemas.openxmlformats.org/officeDocument/2006/math">
                    <m:oMathParaPr>
                      <m:jc m:val="centerGroup"/>
                    </m:oMathParaPr>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e>
                          </m:d>
                        </m:e>
                      </m:func>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𝜋</m:t>
                              </m:r>
                              <m:r>
                                <a:rPr lang="en-GB" sz="1200" b="0" i="1" smtClean="0">
                                  <a:latin typeface="Cambria Math" panose="02040503050406030204" pitchFamily="18" charset="0"/>
                                </a:rPr>
                                <m:t>−</m:t>
                              </m:r>
                              <m:r>
                                <a:rPr lang="en-GB" sz="1200" b="0" i="1" smtClean="0">
                                  <a:latin typeface="Cambria Math" panose="02040503050406030204" pitchFamily="18" charset="0"/>
                                </a:rPr>
                                <m:t>𝜃</m:t>
                              </m:r>
                            </m:e>
                          </m:d>
                        </m:e>
                      </m:func>
                    </m:oMath>
                  </m:oMathPara>
                </a14:m>
                <a:endParaRPr lang="en-GB" sz="1200" dirty="0"/>
              </a:p>
            </p:txBody>
          </p:sp>
        </mc:Choice>
        <mc:Fallback xmlns="">
          <p:sp>
            <p:nvSpPr>
              <p:cNvPr id="55" name="TextBox 54">
                <a:extLst>
                  <a:ext uri="{FF2B5EF4-FFF2-40B4-BE49-F238E27FC236}">
                    <a16:creationId xmlns:a16="http://schemas.microsoft.com/office/drawing/2014/main" id="{FA36F0B5-831C-4EAA-B41D-8BC9039C9B3F}"/>
                  </a:ext>
                </a:extLst>
              </p:cNvPr>
              <p:cNvSpPr txBox="1">
                <a:spLocks noRot="1" noChangeAspect="1" noMove="1" noResize="1" noEditPoints="1" noAdjustHandles="1" noChangeArrowheads="1" noChangeShapeType="1" noTextEdit="1"/>
              </p:cNvSpPr>
              <p:nvPr/>
            </p:nvSpPr>
            <p:spPr>
              <a:xfrm>
                <a:off x="7137401" y="4752546"/>
                <a:ext cx="1493986" cy="461665"/>
              </a:xfrm>
              <a:prstGeom prst="rect">
                <a:avLst/>
              </a:prstGeom>
              <a:blipFill>
                <a:blip r:embed="rId20"/>
                <a:stretch>
                  <a:fillRect/>
                </a:stretch>
              </a:blipFill>
            </p:spPr>
            <p:txBody>
              <a:bodyPr/>
              <a:lstStyle/>
              <a:p>
                <a:r>
                  <a:rPr lang="en-GB">
                    <a:noFill/>
                  </a:rPr>
                  <a:t> </a:t>
                </a:r>
              </a:p>
            </p:txBody>
          </p:sp>
        </mc:Fallback>
      </mc:AlternateContent>
      <p:sp>
        <p:nvSpPr>
          <p:cNvPr id="56" name="Rectangle 55">
            <a:extLst>
              <a:ext uri="{FF2B5EF4-FFF2-40B4-BE49-F238E27FC236}">
                <a16:creationId xmlns:a16="http://schemas.microsoft.com/office/drawing/2014/main" id="{53B4DA16-59DC-48DB-829F-195350418F28}"/>
              </a:ext>
            </a:extLst>
          </p:cNvPr>
          <p:cNvSpPr/>
          <p:nvPr/>
        </p:nvSpPr>
        <p:spPr>
          <a:xfrm>
            <a:off x="427214" y="3646652"/>
            <a:ext cx="3203984" cy="28326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a:extLst>
              <a:ext uri="{FF2B5EF4-FFF2-40B4-BE49-F238E27FC236}">
                <a16:creationId xmlns:a16="http://schemas.microsoft.com/office/drawing/2014/main" id="{B5A000E9-7455-4CE3-8142-6218E0688850}"/>
              </a:ext>
            </a:extLst>
          </p:cNvPr>
          <p:cNvSpPr/>
          <p:nvPr/>
        </p:nvSpPr>
        <p:spPr>
          <a:xfrm>
            <a:off x="4359299" y="3636916"/>
            <a:ext cx="4272087" cy="28326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9" name="Straight Connector 58">
            <a:extLst>
              <a:ext uri="{FF2B5EF4-FFF2-40B4-BE49-F238E27FC236}">
                <a16:creationId xmlns:a16="http://schemas.microsoft.com/office/drawing/2014/main" id="{77F6A6D0-B9D9-48A6-8133-E5CEC0004B17}"/>
              </a:ext>
            </a:extLst>
          </p:cNvPr>
          <p:cNvCxnSpPr>
            <a:cxnSpLocks/>
          </p:cNvCxnSpPr>
          <p:nvPr/>
        </p:nvCxnSpPr>
        <p:spPr>
          <a:xfrm>
            <a:off x="1800226" y="2207419"/>
            <a:ext cx="109537" cy="10334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8631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6930103" cy="5711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470615" y="3983171"/>
                <a:ext cx="2304256" cy="4956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9</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×0.7=28.35</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470615" y="3983171"/>
                <a:ext cx="2304256" cy="495649"/>
              </a:xfrm>
              <a:prstGeom prst="rect">
                <a:avLst/>
              </a:prstGeom>
              <a:blipFill>
                <a:blip r:embed="rId3"/>
                <a:stretch>
                  <a:fillRect/>
                </a:stretch>
              </a:blipFill>
            </p:spPr>
            <p:txBody>
              <a:bodyPr/>
              <a:lstStyle/>
              <a:p>
                <a:r>
                  <a:rPr lang="en-GB">
                    <a:noFill/>
                  </a:rPr>
                  <a:t> </a:t>
                </a:r>
              </a:p>
            </p:txBody>
          </p:sp>
        </mc:Fallback>
      </mc:AlternateContent>
      <p:sp>
        <p:nvSpPr>
          <p:cNvPr id="11" name="Rectangle 10"/>
          <p:cNvSpPr/>
          <p:nvPr/>
        </p:nvSpPr>
        <p:spPr>
          <a:xfrm>
            <a:off x="3470615" y="3983170"/>
            <a:ext cx="2304256" cy="4956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4" name="Straight Connector 13">
            <a:extLst>
              <a:ext uri="{FF2B5EF4-FFF2-40B4-BE49-F238E27FC236}">
                <a16:creationId xmlns:a16="http://schemas.microsoft.com/office/drawing/2014/main" id="{F6E7BA21-AFA8-4067-87A9-0FCCE211B53A}"/>
              </a:ext>
            </a:extLst>
          </p:cNvPr>
          <p:cNvCxnSpPr/>
          <p:nvPr/>
        </p:nvCxnSpPr>
        <p:spPr>
          <a:xfrm>
            <a:off x="547172" y="3804280"/>
            <a:ext cx="252028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610F81-D283-4B18-946B-C8D2C6285F35}"/>
                  </a:ext>
                </a:extLst>
              </p:cNvPr>
              <p:cNvSpPr txBox="1"/>
              <p:nvPr/>
            </p:nvSpPr>
            <p:spPr>
              <a:xfrm>
                <a:off x="6349105" y="4624380"/>
                <a:ext cx="2401491" cy="62388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tan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0.7</m:t>
                              </m:r>
                            </m:e>
                          </m:d>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𝐴𝐶</m:t>
                          </m:r>
                        </m:num>
                        <m:den>
                          <m:r>
                            <a:rPr lang="en-GB" sz="1200" b="0" i="1" smtClean="0">
                              <a:latin typeface="Cambria Math" panose="02040503050406030204" pitchFamily="18" charset="0"/>
                            </a:rPr>
                            <m:t>9</m:t>
                          </m:r>
                        </m:den>
                      </m:f>
                    </m:oMath>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𝐴𝐶</m:t>
                      </m:r>
                      <m:r>
                        <a:rPr lang="en-GB" sz="1200" b="0" i="1" smtClean="0">
                          <a:latin typeface="Cambria Math" panose="02040503050406030204" pitchFamily="18" charset="0"/>
                        </a:rPr>
                        <m:t>=9</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tan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0.7</m:t>
                              </m:r>
                            </m:e>
                          </m:d>
                        </m:e>
                      </m:func>
                      <m:r>
                        <a:rPr lang="en-GB" sz="1200" b="0" i="1" smtClean="0">
                          <a:latin typeface="Cambria Math" panose="02040503050406030204" pitchFamily="18" charset="0"/>
                        </a:rPr>
                        <m:t>=7.58</m:t>
                      </m:r>
                    </m:oMath>
                  </m:oMathPara>
                </a14:m>
                <a:endParaRPr lang="en-GB" dirty="0"/>
              </a:p>
            </p:txBody>
          </p:sp>
        </mc:Choice>
        <mc:Fallback xmlns="">
          <p:sp>
            <p:nvSpPr>
              <p:cNvPr id="18" name="TextBox 17">
                <a:extLst>
                  <a:ext uri="{FF2B5EF4-FFF2-40B4-BE49-F238E27FC236}">
                    <a16:creationId xmlns:a16="http://schemas.microsoft.com/office/drawing/2014/main" id="{81610F81-D283-4B18-946B-C8D2C6285F35}"/>
                  </a:ext>
                </a:extLst>
              </p:cNvPr>
              <p:cNvSpPr txBox="1">
                <a:spLocks noRot="1" noChangeAspect="1" noMove="1" noResize="1" noEditPoints="1" noAdjustHandles="1" noChangeArrowheads="1" noChangeShapeType="1" noTextEdit="1"/>
              </p:cNvSpPr>
              <p:nvPr/>
            </p:nvSpPr>
            <p:spPr>
              <a:xfrm>
                <a:off x="6349105" y="4624380"/>
                <a:ext cx="2401491" cy="623889"/>
              </a:xfrm>
              <a:prstGeom prst="rect">
                <a:avLst/>
              </a:prstGeom>
              <a:blipFill>
                <a:blip r:embed="rId4"/>
                <a:stretch>
                  <a:fillRect/>
                </a:stretch>
              </a:blipFill>
            </p:spPr>
            <p:txBody>
              <a:bodyPr/>
              <a:lstStyle/>
              <a:p>
                <a:r>
                  <a:rPr lang="en-GB">
                    <a:noFill/>
                  </a:rPr>
                  <a:t> </a:t>
                </a:r>
              </a:p>
            </p:txBody>
          </p:sp>
        </mc:Fallback>
      </mc:AlternateContent>
      <p:sp>
        <p:nvSpPr>
          <p:cNvPr id="12" name="Rectangle 11"/>
          <p:cNvSpPr/>
          <p:nvPr/>
        </p:nvSpPr>
        <p:spPr>
          <a:xfrm>
            <a:off x="6349104" y="4595085"/>
            <a:ext cx="2401491" cy="6531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1F31965-B049-4626-A34C-F16574497DD5}"/>
                  </a:ext>
                </a:extLst>
              </p:cNvPr>
              <p:cNvSpPr txBox="1"/>
              <p:nvPr/>
            </p:nvSpPr>
            <p:spPr>
              <a:xfrm>
                <a:off x="5618981" y="5756188"/>
                <a:ext cx="2401491" cy="80733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𝐴𝑟𝑒𝑎</m:t>
                      </m:r>
                      <m:r>
                        <a:rPr lang="en-GB" sz="1200" b="0" i="1" smtClean="0">
                          <a:latin typeface="Cambria Math" panose="02040503050406030204" pitchFamily="18" charset="0"/>
                        </a:rPr>
                        <m:t> </m:t>
                      </m:r>
                      <m:r>
                        <a:rPr lang="en-GB" sz="1200" b="0" i="1" smtClean="0">
                          <a:latin typeface="Cambria Math" panose="02040503050406030204" pitchFamily="18" charset="0"/>
                        </a:rPr>
                        <m:t>𝑂𝐴𝐶</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×9×7.58=34.11</m:t>
                      </m:r>
                    </m:oMath>
                    <m:oMath xmlns:m="http://schemas.openxmlformats.org/officeDocument/2006/math">
                      <m:r>
                        <a:rPr lang="en-GB" sz="1200" b="0" i="1" smtClean="0">
                          <a:latin typeface="Cambria Math" panose="02040503050406030204" pitchFamily="18" charset="0"/>
                        </a:rPr>
                        <m:t>𝐻</m:t>
                      </m:r>
                      <m:r>
                        <a:rPr lang="en-GB" sz="1200" b="0" i="1" smtClean="0">
                          <a:latin typeface="Cambria Math" panose="02040503050406030204" pitchFamily="18" charset="0"/>
                        </a:rPr>
                        <m:t>=34.11−28.35=5.76</m:t>
                      </m:r>
                    </m:oMath>
                  </m:oMathPara>
                </a14:m>
                <a:endParaRPr lang="en-GB" dirty="0"/>
              </a:p>
            </p:txBody>
          </p:sp>
        </mc:Choice>
        <mc:Fallback xmlns="">
          <p:sp>
            <p:nvSpPr>
              <p:cNvPr id="19" name="TextBox 18">
                <a:extLst>
                  <a:ext uri="{FF2B5EF4-FFF2-40B4-BE49-F238E27FC236}">
                    <a16:creationId xmlns:a16="http://schemas.microsoft.com/office/drawing/2014/main" id="{D1F31965-B049-4626-A34C-F16574497DD5}"/>
                  </a:ext>
                </a:extLst>
              </p:cNvPr>
              <p:cNvSpPr txBox="1">
                <a:spLocks noRot="1" noChangeAspect="1" noMove="1" noResize="1" noEditPoints="1" noAdjustHandles="1" noChangeArrowheads="1" noChangeShapeType="1" noTextEdit="1"/>
              </p:cNvSpPr>
              <p:nvPr/>
            </p:nvSpPr>
            <p:spPr>
              <a:xfrm>
                <a:off x="5618981" y="5756188"/>
                <a:ext cx="2401491" cy="807337"/>
              </a:xfrm>
              <a:prstGeom prst="rect">
                <a:avLst/>
              </a:prstGeom>
              <a:blipFill>
                <a:blip r:embed="rId5"/>
                <a:stretch>
                  <a:fillRect/>
                </a:stretch>
              </a:blipFill>
            </p:spPr>
            <p:txBody>
              <a:bodyPr/>
              <a:lstStyle/>
              <a:p>
                <a:r>
                  <a:rPr lang="en-GB">
                    <a:noFill/>
                  </a:rPr>
                  <a:t> </a:t>
                </a:r>
              </a:p>
            </p:txBody>
          </p:sp>
        </mc:Fallback>
      </mc:AlternateContent>
      <p:sp>
        <p:nvSpPr>
          <p:cNvPr id="13" name="Rectangle 12"/>
          <p:cNvSpPr/>
          <p:nvPr/>
        </p:nvSpPr>
        <p:spPr>
          <a:xfrm>
            <a:off x="5618981" y="5756187"/>
            <a:ext cx="2401491" cy="8073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a:extLst>
              <a:ext uri="{FF2B5EF4-FFF2-40B4-BE49-F238E27FC236}">
                <a16:creationId xmlns:a16="http://schemas.microsoft.com/office/drawing/2014/main" id="{263C237E-BE0B-45DF-91F9-F1CEBFD44F12}"/>
              </a:ext>
            </a:extLst>
          </p:cNvPr>
          <p:cNvSpPr txBox="1"/>
          <p:nvPr/>
        </p:nvSpPr>
        <p:spPr>
          <a:xfrm>
            <a:off x="164998" y="677617"/>
            <a:ext cx="1512168" cy="367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a:t>
            </a:r>
          </a:p>
        </p:txBody>
      </p:sp>
    </p:spTree>
    <p:extLst>
      <p:ext uri="{BB962C8B-B14F-4D97-AF65-F5344CB8AC3E}">
        <p14:creationId xmlns:p14="http://schemas.microsoft.com/office/powerpoint/2010/main" val="948639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53942D9-43A9-4D6B-B512-B172113952EA}"/>
              </a:ext>
            </a:extLst>
          </p:cNvPr>
          <p:cNvSpPr/>
          <p:nvPr/>
        </p:nvSpPr>
        <p:spPr>
          <a:xfrm>
            <a:off x="6662652" y="3873592"/>
            <a:ext cx="1447800" cy="993775"/>
          </a:xfrm>
          <a:custGeom>
            <a:avLst/>
            <a:gdLst>
              <a:gd name="connsiteX0" fmla="*/ 0 w 1447800"/>
              <a:gd name="connsiteY0" fmla="*/ 492125 h 993775"/>
              <a:gd name="connsiteX1" fmla="*/ 1241425 w 1447800"/>
              <a:gd name="connsiteY1" fmla="*/ 993775 h 993775"/>
              <a:gd name="connsiteX2" fmla="*/ 1323975 w 1447800"/>
              <a:gd name="connsiteY2" fmla="*/ 889000 h 993775"/>
              <a:gd name="connsiteX3" fmla="*/ 1406525 w 1447800"/>
              <a:gd name="connsiteY3" fmla="*/ 730250 h 993775"/>
              <a:gd name="connsiteX4" fmla="*/ 1435100 w 1447800"/>
              <a:gd name="connsiteY4" fmla="*/ 615950 h 993775"/>
              <a:gd name="connsiteX5" fmla="*/ 1447800 w 1447800"/>
              <a:gd name="connsiteY5" fmla="*/ 485775 h 993775"/>
              <a:gd name="connsiteX6" fmla="*/ 1431925 w 1447800"/>
              <a:gd name="connsiteY6" fmla="*/ 346075 h 993775"/>
              <a:gd name="connsiteX7" fmla="*/ 1381125 w 1447800"/>
              <a:gd name="connsiteY7" fmla="*/ 203200 h 993775"/>
              <a:gd name="connsiteX8" fmla="*/ 1336675 w 1447800"/>
              <a:gd name="connsiteY8" fmla="*/ 114300 h 993775"/>
              <a:gd name="connsiteX9" fmla="*/ 1276350 w 1447800"/>
              <a:gd name="connsiteY9" fmla="*/ 34925 h 993775"/>
              <a:gd name="connsiteX10" fmla="*/ 1238250 w 1447800"/>
              <a:gd name="connsiteY10" fmla="*/ 0 h 993775"/>
              <a:gd name="connsiteX11" fmla="*/ 0 w 1447800"/>
              <a:gd name="connsiteY11" fmla="*/ 492125 h 9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00" h="993775">
                <a:moveTo>
                  <a:pt x="0" y="492125"/>
                </a:moveTo>
                <a:lnTo>
                  <a:pt x="1241425" y="993775"/>
                </a:lnTo>
                <a:lnTo>
                  <a:pt x="1323975" y="889000"/>
                </a:lnTo>
                <a:lnTo>
                  <a:pt x="1406525" y="730250"/>
                </a:lnTo>
                <a:lnTo>
                  <a:pt x="1435100" y="615950"/>
                </a:lnTo>
                <a:lnTo>
                  <a:pt x="1447800" y="485775"/>
                </a:lnTo>
                <a:lnTo>
                  <a:pt x="1431925" y="346075"/>
                </a:lnTo>
                <a:lnTo>
                  <a:pt x="1381125" y="203200"/>
                </a:lnTo>
                <a:lnTo>
                  <a:pt x="1336675" y="114300"/>
                </a:lnTo>
                <a:lnTo>
                  <a:pt x="1276350" y="34925"/>
                </a:lnTo>
                <a:lnTo>
                  <a:pt x="1238250" y="0"/>
                </a:lnTo>
                <a:lnTo>
                  <a:pt x="0" y="49212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5D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125-128</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76693D7-44B5-4FA4-AF20-C9EF38DB6D0B}"/>
              </a:ext>
            </a:extLst>
          </p:cNvPr>
          <p:cNvSpPr txBox="1"/>
          <p:nvPr/>
        </p:nvSpPr>
        <p:spPr>
          <a:xfrm>
            <a:off x="310828" y="1755924"/>
            <a:ext cx="2016224" cy="369332"/>
          </a:xfrm>
          <a:prstGeom prst="rect">
            <a:avLst/>
          </a:prstGeom>
          <a:noFill/>
        </p:spPr>
        <p:txBody>
          <a:bodyPr wrap="square" rtlCol="0">
            <a:spAutoFit/>
          </a:bodyPr>
          <a:lstStyle/>
          <a:p>
            <a:r>
              <a:rPr lang="en-GB" b="1" dirty="0"/>
              <a:t>Extension</a:t>
            </a:r>
          </a:p>
        </p:txBody>
      </p:sp>
      <p:pic>
        <p:nvPicPr>
          <p:cNvPr id="10" name="Picture 9">
            <a:extLst>
              <a:ext uri="{FF2B5EF4-FFF2-40B4-BE49-F238E27FC236}">
                <a16:creationId xmlns:a16="http://schemas.microsoft.com/office/drawing/2014/main" id="{EA27D8EA-13D0-4CA4-BA37-DF746A01E1FB}"/>
              </a:ext>
            </a:extLst>
          </p:cNvPr>
          <p:cNvPicPr>
            <a:picLocks noChangeAspect="1"/>
          </p:cNvPicPr>
          <p:nvPr/>
        </p:nvPicPr>
        <p:blipFill>
          <a:blip r:embed="rId2"/>
          <a:stretch>
            <a:fillRect/>
          </a:stretch>
        </p:blipFill>
        <p:spPr>
          <a:xfrm>
            <a:off x="338237" y="2318519"/>
            <a:ext cx="2156003" cy="214716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682C62-44A4-4C86-8648-0A36EFC55330}"/>
                  </a:ext>
                </a:extLst>
              </p:cNvPr>
              <p:cNvSpPr txBox="1"/>
              <p:nvPr/>
            </p:nvSpPr>
            <p:spPr>
              <a:xfrm>
                <a:off x="2771800" y="2125256"/>
                <a:ext cx="5544616" cy="1323439"/>
              </a:xfrm>
              <a:prstGeom prst="rect">
                <a:avLst/>
              </a:prstGeom>
              <a:noFill/>
            </p:spPr>
            <p:txBody>
              <a:bodyPr wrap="square" rtlCol="0">
                <a:spAutoFit/>
              </a:bodyPr>
              <a:lstStyle/>
              <a:p>
                <a:r>
                  <a:rPr lang="en-GB" sz="1600" i="1" dirty="0"/>
                  <a:t>[MAT 2012 1J]</a:t>
                </a:r>
              </a:p>
              <a:p>
                <a:r>
                  <a:rPr lang="en-GB" sz="1600" dirty="0"/>
                  <a:t>If two chords </a:t>
                </a:r>
                <a14:m>
                  <m:oMath xmlns:m="http://schemas.openxmlformats.org/officeDocument/2006/math">
                    <m:r>
                      <a:rPr lang="en-GB" sz="1600" b="0" i="1" smtClean="0">
                        <a:latin typeface="Cambria Math" panose="02040503050406030204" pitchFamily="18" charset="0"/>
                      </a:rPr>
                      <m:t>𝑄𝑃</m:t>
                    </m:r>
                  </m:oMath>
                </a14:m>
                <a:r>
                  <a:rPr lang="en-GB" sz="1600" dirty="0"/>
                  <a:t> and </a:t>
                </a:r>
                <a14:m>
                  <m:oMath xmlns:m="http://schemas.openxmlformats.org/officeDocument/2006/math">
                    <m:r>
                      <a:rPr lang="en-GB" sz="1600" b="0" i="1" smtClean="0">
                        <a:latin typeface="Cambria Math" panose="02040503050406030204" pitchFamily="18" charset="0"/>
                      </a:rPr>
                      <m:t>𝑅𝑃</m:t>
                    </m:r>
                  </m:oMath>
                </a14:m>
                <a:r>
                  <a:rPr lang="en-GB" sz="1600" dirty="0"/>
                  <a:t> on a circle of radius 1 meet in an angle </a:t>
                </a:r>
                <a14:m>
                  <m:oMath xmlns:m="http://schemas.openxmlformats.org/officeDocument/2006/math">
                    <m:r>
                      <a:rPr lang="en-GB" sz="1600" b="0" i="1" smtClean="0">
                        <a:latin typeface="Cambria Math" panose="02040503050406030204" pitchFamily="18" charset="0"/>
                      </a:rPr>
                      <m:t>𝜃</m:t>
                    </m:r>
                  </m:oMath>
                </a14:m>
                <a:r>
                  <a:rPr lang="en-GB" sz="1600" dirty="0"/>
                  <a:t> at </a:t>
                </a:r>
                <a14:m>
                  <m:oMath xmlns:m="http://schemas.openxmlformats.org/officeDocument/2006/math">
                    <m:r>
                      <a:rPr lang="en-GB" sz="1600" b="0" i="1" smtClean="0">
                        <a:latin typeface="Cambria Math" panose="02040503050406030204" pitchFamily="18" charset="0"/>
                      </a:rPr>
                      <m:t>𝑃</m:t>
                    </m:r>
                  </m:oMath>
                </a14:m>
                <a:r>
                  <a:rPr lang="en-GB" sz="1600" dirty="0"/>
                  <a:t>, for example as drawn in the diagram on the left, then find the largest possible area of the shaded region </a:t>
                </a:r>
                <a14:m>
                  <m:oMath xmlns:m="http://schemas.openxmlformats.org/officeDocument/2006/math">
                    <m:r>
                      <a:rPr lang="en-GB" sz="1600" b="0" i="1" smtClean="0">
                        <a:latin typeface="Cambria Math" panose="02040503050406030204" pitchFamily="18" charset="0"/>
                      </a:rPr>
                      <m:t>𝑅𝑃𝑄</m:t>
                    </m:r>
                  </m:oMath>
                </a14:m>
                <a:r>
                  <a:rPr lang="en-GB" sz="1600" dirty="0"/>
                  <a:t>, giving your answer in terms of </a:t>
                </a:r>
                <a14:m>
                  <m:oMath xmlns:m="http://schemas.openxmlformats.org/officeDocument/2006/math">
                    <m:r>
                      <a:rPr lang="en-GB" sz="1600" b="0" i="1" smtClean="0">
                        <a:latin typeface="Cambria Math" panose="02040503050406030204" pitchFamily="18" charset="0"/>
                      </a:rPr>
                      <m:t>𝜃</m:t>
                    </m:r>
                  </m:oMath>
                </a14:m>
                <a:r>
                  <a:rPr lang="en-GB" sz="1600" dirty="0"/>
                  <a:t>.</a:t>
                </a:r>
              </a:p>
            </p:txBody>
          </p:sp>
        </mc:Choice>
        <mc:Fallback xmlns="">
          <p:sp>
            <p:nvSpPr>
              <p:cNvPr id="11" name="TextBox 10">
                <a:extLst>
                  <a:ext uri="{FF2B5EF4-FFF2-40B4-BE49-F238E27FC236}">
                    <a16:creationId xmlns:a16="http://schemas.microsoft.com/office/drawing/2014/main" id="{52682C62-44A4-4C86-8648-0A36EFC55330}"/>
                  </a:ext>
                </a:extLst>
              </p:cNvPr>
              <p:cNvSpPr txBox="1">
                <a:spLocks noRot="1" noChangeAspect="1" noMove="1" noResize="1" noEditPoints="1" noAdjustHandles="1" noChangeArrowheads="1" noChangeShapeType="1" noTextEdit="1"/>
              </p:cNvSpPr>
              <p:nvPr/>
            </p:nvSpPr>
            <p:spPr>
              <a:xfrm>
                <a:off x="2771800" y="2125256"/>
                <a:ext cx="5544616" cy="1323439"/>
              </a:xfrm>
              <a:prstGeom prst="rect">
                <a:avLst/>
              </a:prstGeom>
              <a:blipFill>
                <a:blip r:embed="rId3"/>
                <a:stretch>
                  <a:fillRect l="-660" t="-1382" r="-1320" b="-50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9C9E681-2AD2-4281-867D-E01F7708FDAC}"/>
                  </a:ext>
                </a:extLst>
              </p:cNvPr>
              <p:cNvSpPr txBox="1"/>
              <p:nvPr/>
            </p:nvSpPr>
            <p:spPr>
              <a:xfrm>
                <a:off x="2764465" y="3562384"/>
                <a:ext cx="3542987" cy="2329933"/>
              </a:xfrm>
              <a:prstGeom prst="rect">
                <a:avLst/>
              </a:prstGeom>
              <a:noFill/>
            </p:spPr>
            <p:txBody>
              <a:bodyPr wrap="square" rtlCol="0">
                <a:spAutoFit/>
              </a:bodyPr>
              <a:lstStyle/>
              <a:p>
                <a:r>
                  <a:rPr lang="en-GB" sz="1200" dirty="0"/>
                  <a:t>For a fixed </a:t>
                </a:r>
                <a14:m>
                  <m:oMath xmlns:m="http://schemas.openxmlformats.org/officeDocument/2006/math">
                    <m:r>
                      <a:rPr lang="en-GB" sz="1200" b="0" i="1" smtClean="0">
                        <a:latin typeface="Cambria Math" panose="02040503050406030204" pitchFamily="18" charset="0"/>
                      </a:rPr>
                      <m:t>𝜃</m:t>
                    </m:r>
                  </m:oMath>
                </a14:m>
                <a:r>
                  <a:rPr lang="en-GB" sz="1200" dirty="0"/>
                  <a:t> the largest area is obtained when the angle bisector of </a:t>
                </a:r>
                <a14:m>
                  <m:oMath xmlns:m="http://schemas.openxmlformats.org/officeDocument/2006/math">
                    <m:r>
                      <a:rPr lang="en-GB" sz="1200" b="0" i="1" smtClean="0">
                        <a:latin typeface="Cambria Math" panose="02040503050406030204" pitchFamily="18" charset="0"/>
                      </a:rPr>
                      <m:t>𝑃𝑄</m:t>
                    </m:r>
                  </m:oMath>
                </a14:m>
                <a:r>
                  <a:rPr lang="en-GB" sz="1200" dirty="0"/>
                  <a:t> and </a:t>
                </a:r>
                <a14:m>
                  <m:oMath xmlns:m="http://schemas.openxmlformats.org/officeDocument/2006/math">
                    <m:r>
                      <a:rPr lang="en-GB" sz="1200" b="0" i="1" smtClean="0">
                        <a:latin typeface="Cambria Math" panose="02040503050406030204" pitchFamily="18" charset="0"/>
                      </a:rPr>
                      <m:t>𝑃𝑅</m:t>
                    </m:r>
                  </m:oMath>
                </a14:m>
                <a:r>
                  <a:rPr lang="en-GB" sz="1200" dirty="0"/>
                  <a:t> is the diameter of the circle. This can be broken up into two isosceles triangles and a sector as shown.</a:t>
                </a:r>
              </a:p>
              <a:p>
                <a14:m>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𝐵𝑂𝐶</m:t>
                    </m:r>
                    <m:r>
                      <a:rPr lang="en-GB" sz="1200" b="0" i="1" smtClean="0">
                        <a:latin typeface="Cambria Math" panose="02040503050406030204" pitchFamily="18" charset="0"/>
                      </a:rPr>
                      <m:t>=2</m:t>
                    </m:r>
                    <m:r>
                      <a:rPr lang="en-GB" sz="1200" b="0" i="1" smtClean="0">
                        <a:latin typeface="Cambria Math" panose="02040503050406030204" pitchFamily="18" charset="0"/>
                      </a:rPr>
                      <m:t>𝜃</m:t>
                    </m:r>
                  </m:oMath>
                </a14:m>
                <a:r>
                  <a:rPr lang="en-GB" sz="1200" dirty="0"/>
                  <a:t> as angle at centre is twice angle at circumference.</a:t>
                </a:r>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𝐴𝑂𝐵</m:t>
                      </m:r>
                      <m:r>
                        <a:rPr lang="en-GB" sz="1200" b="0" i="1" smtClean="0">
                          <a:latin typeface="Cambria Math" panose="02040503050406030204" pitchFamily="18" charset="0"/>
                        </a:rPr>
                        <m:t>=</m:t>
                      </m:r>
                      <m:r>
                        <a:rPr lang="en-GB" sz="1200" b="0" i="1" smtClean="0">
                          <a:latin typeface="Cambria Math" panose="02040503050406030204" pitchFamily="18" charset="0"/>
                        </a:rPr>
                        <m:t>𝜋</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r>
                        <a:rPr lang="en-GB" sz="1200" b="0" i="1" smtClean="0">
                          <a:latin typeface="Cambria Math" panose="02040503050406030204" pitchFamily="18" charset="0"/>
                        </a:rPr>
                        <m:t>𝜋</m:t>
                      </m:r>
                      <m:r>
                        <a:rPr lang="en-GB" sz="1200" b="0" i="1" smtClean="0">
                          <a:latin typeface="Cambria Math" panose="02040503050406030204" pitchFamily="18" charset="0"/>
                        </a:rPr>
                        <m:t>−</m:t>
                      </m:r>
                      <m:r>
                        <a:rPr lang="en-GB" sz="1200" b="0" i="1" smtClean="0">
                          <a:latin typeface="Cambria Math" panose="02040503050406030204" pitchFamily="18" charset="0"/>
                        </a:rPr>
                        <m:t>𝜃</m:t>
                      </m:r>
                    </m:oMath>
                  </m:oMathPara>
                </a14:m>
                <a:endParaRPr lang="en-GB" sz="1200" dirty="0"/>
              </a:p>
              <a:p>
                <a:r>
                  <a:rPr lang="en-GB" sz="1200" dirty="0"/>
                  <a:t>Area of </a:t>
                </a:r>
                <a14:m>
                  <m:oMath xmlns:m="http://schemas.openxmlformats.org/officeDocument/2006/math">
                    <m:r>
                      <a:rPr lang="en-GB" sz="1200" b="0" i="1" smtClean="0">
                        <a:latin typeface="Cambria Math" panose="02040503050406030204" pitchFamily="18" charset="0"/>
                      </a:rPr>
                      <m:t>𝐴𝑂𝐵</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1</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𝜋</m:t>
                            </m:r>
                            <m:r>
                              <a:rPr lang="en-GB" sz="1200" b="0" i="1" smtClean="0">
                                <a:latin typeface="Cambria Math" panose="02040503050406030204" pitchFamily="18" charset="0"/>
                              </a:rPr>
                              <m:t>−</m:t>
                            </m:r>
                            <m:r>
                              <a:rPr lang="en-GB" sz="1200" b="0" i="1" smtClean="0">
                                <a:latin typeface="Cambria Math" panose="02040503050406030204" pitchFamily="18" charset="0"/>
                              </a:rPr>
                              <m:t>𝜃</m:t>
                            </m:r>
                          </m:e>
                        </m:d>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e>
                        </m:d>
                      </m:e>
                    </m:func>
                  </m:oMath>
                </a14:m>
                <a:endParaRPr lang="en-GB" sz="1200" dirty="0"/>
              </a:p>
              <a:p>
                <a:r>
                  <a:rPr lang="en-GB" sz="1200" dirty="0"/>
                  <a:t>Area of sector </a:t>
                </a:r>
                <a14:m>
                  <m:oMath xmlns:m="http://schemas.openxmlformats.org/officeDocument/2006/math">
                    <m:r>
                      <a:rPr lang="en-GB" sz="1200" b="0" i="1" smtClean="0">
                        <a:latin typeface="Cambria Math" panose="02040503050406030204" pitchFamily="18" charset="0"/>
                      </a:rPr>
                      <m:t>𝐵𝑂𝐶</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1</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×2</m:t>
                    </m:r>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𝜃</m:t>
                    </m:r>
                  </m:oMath>
                </a14:m>
                <a:r>
                  <a:rPr lang="en-GB" sz="1200" dirty="0"/>
                  <a:t>.</a:t>
                </a:r>
              </a:p>
              <a:p>
                <a:r>
                  <a:rPr lang="en-GB" sz="1200" dirty="0"/>
                  <a:t>Total shaded area </a:t>
                </a:r>
                <a14:m>
                  <m:oMath xmlns:m="http://schemas.openxmlformats.org/officeDocument/2006/math">
                    <m:r>
                      <a:rPr lang="en-GB" sz="1200" b="0" i="1" smtClean="0">
                        <a:latin typeface="Cambria Math" panose="02040503050406030204" pitchFamily="18" charset="0"/>
                      </a:rPr>
                      <m:t>=2×</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𝜃</m:t>
                        </m:r>
                      </m:e>
                    </m:func>
                    <m:r>
                      <a:rPr lang="en-GB" sz="1200" b="0" i="1" smtClean="0">
                        <a:latin typeface="Cambria Math" panose="02040503050406030204" pitchFamily="18" charset="0"/>
                      </a:rPr>
                      <m:t>+</m:t>
                    </m:r>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𝜃</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𝜃</m:t>
                        </m:r>
                      </m:e>
                    </m:func>
                  </m:oMath>
                </a14:m>
                <a:r>
                  <a:rPr lang="en-GB" sz="1200" dirty="0"/>
                  <a:t>.</a:t>
                </a:r>
              </a:p>
            </p:txBody>
          </p:sp>
        </mc:Choice>
        <mc:Fallback xmlns="">
          <p:sp>
            <p:nvSpPr>
              <p:cNvPr id="12" name="TextBox 11">
                <a:extLst>
                  <a:ext uri="{FF2B5EF4-FFF2-40B4-BE49-F238E27FC236}">
                    <a16:creationId xmlns:a16="http://schemas.microsoft.com/office/drawing/2014/main" id="{C9C9E681-2AD2-4281-867D-E01F7708FDAC}"/>
                  </a:ext>
                </a:extLst>
              </p:cNvPr>
              <p:cNvSpPr txBox="1">
                <a:spLocks noRot="1" noChangeAspect="1" noMove="1" noResize="1" noEditPoints="1" noAdjustHandles="1" noChangeArrowheads="1" noChangeShapeType="1" noTextEdit="1"/>
              </p:cNvSpPr>
              <p:nvPr/>
            </p:nvSpPr>
            <p:spPr>
              <a:xfrm>
                <a:off x="2764465" y="3562384"/>
                <a:ext cx="3542987" cy="2329933"/>
              </a:xfrm>
              <a:prstGeom prst="rect">
                <a:avLst/>
              </a:prstGeom>
              <a:blipFill>
                <a:blip r:embed="rId4"/>
                <a:stretch>
                  <a:fillRect/>
                </a:stretch>
              </a:blipFill>
            </p:spPr>
            <p:txBody>
              <a:bodyPr/>
              <a:lstStyle/>
              <a:p>
                <a:r>
                  <a:rPr lang="en-GB">
                    <a:noFill/>
                  </a:rPr>
                  <a:t> </a:t>
                </a:r>
              </a:p>
            </p:txBody>
          </p:sp>
        </mc:Fallback>
      </mc:AlternateContent>
      <p:sp>
        <p:nvSpPr>
          <p:cNvPr id="13" name="Oval 12">
            <a:extLst>
              <a:ext uri="{FF2B5EF4-FFF2-40B4-BE49-F238E27FC236}">
                <a16:creationId xmlns:a16="http://schemas.microsoft.com/office/drawing/2014/main" id="{06F7006F-3751-49DD-B6A6-EA34D62945E5}"/>
              </a:ext>
            </a:extLst>
          </p:cNvPr>
          <p:cNvSpPr/>
          <p:nvPr/>
        </p:nvSpPr>
        <p:spPr>
          <a:xfrm>
            <a:off x="6670168" y="3659328"/>
            <a:ext cx="1440160" cy="141158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008110BA-B0FA-4EF3-AC98-781FA8093E68}"/>
              </a:ext>
            </a:extLst>
          </p:cNvPr>
          <p:cNvCxnSpPr>
            <a:cxnSpLocks/>
            <a:stCxn id="13" idx="2"/>
          </p:cNvCxnSpPr>
          <p:nvPr/>
        </p:nvCxnSpPr>
        <p:spPr>
          <a:xfrm>
            <a:off x="6670168" y="4365121"/>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2FC8AFA-7A32-4C75-9B22-23DEC41AB80B}"/>
              </a:ext>
            </a:extLst>
          </p:cNvPr>
          <p:cNvCxnSpPr>
            <a:cxnSpLocks/>
            <a:stCxn id="13" idx="2"/>
            <a:endCxn id="13" idx="7"/>
          </p:cNvCxnSpPr>
          <p:nvPr/>
        </p:nvCxnSpPr>
        <p:spPr>
          <a:xfrm flipV="1">
            <a:off x="6670168" y="3866050"/>
            <a:ext cx="1229253" cy="499071"/>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D1761DD-AD11-4E41-BCE8-9B5E2B23001D}"/>
              </a:ext>
            </a:extLst>
          </p:cNvPr>
          <p:cNvCxnSpPr>
            <a:cxnSpLocks/>
            <a:stCxn id="13" idx="2"/>
            <a:endCxn id="13" idx="5"/>
          </p:cNvCxnSpPr>
          <p:nvPr/>
        </p:nvCxnSpPr>
        <p:spPr>
          <a:xfrm>
            <a:off x="6670168" y="4365121"/>
            <a:ext cx="1229253" cy="499071"/>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581AA5D-1D37-4840-BFC6-E05FDB5CB7E4}"/>
              </a:ext>
            </a:extLst>
          </p:cNvPr>
          <p:cNvCxnSpPr>
            <a:cxnSpLocks/>
            <a:endCxn id="13" idx="7"/>
          </p:cNvCxnSpPr>
          <p:nvPr/>
        </p:nvCxnSpPr>
        <p:spPr>
          <a:xfrm flipV="1">
            <a:off x="7390248" y="3866050"/>
            <a:ext cx="509173" cy="499072"/>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27E0CCE-5F88-43D9-9C85-82B7B6CD2C81}"/>
              </a:ext>
            </a:extLst>
          </p:cNvPr>
          <p:cNvCxnSpPr>
            <a:cxnSpLocks/>
            <a:stCxn id="13" idx="5"/>
          </p:cNvCxnSpPr>
          <p:nvPr/>
        </p:nvCxnSpPr>
        <p:spPr>
          <a:xfrm flipH="1" flipV="1">
            <a:off x="7390249" y="4365120"/>
            <a:ext cx="509172" cy="499072"/>
          </a:xfrm>
          <a:prstGeom prst="line">
            <a:avLst/>
          </a:prstGeom>
        </p:spPr>
        <p:style>
          <a:lnRef idx="1">
            <a:schemeClr val="dk1"/>
          </a:lnRef>
          <a:fillRef idx="0">
            <a:schemeClr val="dk1"/>
          </a:fillRef>
          <a:effectRef idx="0">
            <a:schemeClr val="dk1"/>
          </a:effectRef>
          <a:fontRef idx="minor">
            <a:schemeClr val="tx1"/>
          </a:fontRef>
        </p:style>
      </p:cxnSp>
      <p:sp>
        <p:nvSpPr>
          <p:cNvPr id="30" name="Freeform: Shape 29">
            <a:extLst>
              <a:ext uri="{FF2B5EF4-FFF2-40B4-BE49-F238E27FC236}">
                <a16:creationId xmlns:a16="http://schemas.microsoft.com/office/drawing/2014/main" id="{B6569271-AE20-4516-9D39-F45599D9CCEB}"/>
              </a:ext>
            </a:extLst>
          </p:cNvPr>
          <p:cNvSpPr/>
          <p:nvPr/>
        </p:nvSpPr>
        <p:spPr>
          <a:xfrm>
            <a:off x="6894328" y="4264432"/>
            <a:ext cx="52388" cy="100012"/>
          </a:xfrm>
          <a:custGeom>
            <a:avLst/>
            <a:gdLst>
              <a:gd name="connsiteX0" fmla="*/ 0 w 52388"/>
              <a:gd name="connsiteY0" fmla="*/ 0 h 100012"/>
              <a:gd name="connsiteX1" fmla="*/ 38100 w 52388"/>
              <a:gd name="connsiteY1" fmla="*/ 61912 h 100012"/>
              <a:gd name="connsiteX2" fmla="*/ 52388 w 52388"/>
              <a:gd name="connsiteY2" fmla="*/ 100012 h 100012"/>
            </a:gdLst>
            <a:ahLst/>
            <a:cxnLst>
              <a:cxn ang="0">
                <a:pos x="connsiteX0" y="connsiteY0"/>
              </a:cxn>
              <a:cxn ang="0">
                <a:pos x="connsiteX1" y="connsiteY1"/>
              </a:cxn>
              <a:cxn ang="0">
                <a:pos x="connsiteX2" y="connsiteY2"/>
              </a:cxn>
            </a:cxnLst>
            <a:rect l="l" t="t" r="r" b="b"/>
            <a:pathLst>
              <a:path w="52388" h="100012">
                <a:moveTo>
                  <a:pt x="0" y="0"/>
                </a:moveTo>
                <a:cubicBezTo>
                  <a:pt x="14684" y="22621"/>
                  <a:pt x="29369" y="45243"/>
                  <a:pt x="38100" y="61912"/>
                </a:cubicBezTo>
                <a:cubicBezTo>
                  <a:pt x="46831" y="78581"/>
                  <a:pt x="49609" y="89296"/>
                  <a:pt x="52388" y="1000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1" name="Freeform: Shape 30">
            <a:extLst>
              <a:ext uri="{FF2B5EF4-FFF2-40B4-BE49-F238E27FC236}">
                <a16:creationId xmlns:a16="http://schemas.microsoft.com/office/drawing/2014/main" id="{BDD367F6-A8F4-40C6-8FE2-96DA2C6316FC}"/>
              </a:ext>
            </a:extLst>
          </p:cNvPr>
          <p:cNvSpPr/>
          <p:nvPr/>
        </p:nvSpPr>
        <p:spPr>
          <a:xfrm>
            <a:off x="6894328" y="4364444"/>
            <a:ext cx="14288" cy="90488"/>
          </a:xfrm>
          <a:custGeom>
            <a:avLst/>
            <a:gdLst>
              <a:gd name="connsiteX0" fmla="*/ 14288 w 14288"/>
              <a:gd name="connsiteY0" fmla="*/ 0 h 90488"/>
              <a:gd name="connsiteX1" fmla="*/ 0 w 14288"/>
              <a:gd name="connsiteY1" fmla="*/ 90488 h 90488"/>
            </a:gdLst>
            <a:ahLst/>
            <a:cxnLst>
              <a:cxn ang="0">
                <a:pos x="connsiteX0" y="connsiteY0"/>
              </a:cxn>
              <a:cxn ang="0">
                <a:pos x="connsiteX1" y="connsiteY1"/>
              </a:cxn>
            </a:cxnLst>
            <a:rect l="l" t="t" r="r" b="b"/>
            <a:pathLst>
              <a:path w="14288" h="90488">
                <a:moveTo>
                  <a:pt x="14288" y="0"/>
                </a:moveTo>
                <a:lnTo>
                  <a:pt x="0" y="90488"/>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F6B8780-3CF2-4353-B8B8-B2EAA40DEEAD}"/>
                  </a:ext>
                </a:extLst>
              </p:cNvPr>
              <p:cNvSpPr txBox="1"/>
              <p:nvPr/>
            </p:nvSpPr>
            <p:spPr>
              <a:xfrm>
                <a:off x="6880413" y="4118381"/>
                <a:ext cx="140468" cy="265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rPr>
                          </m:ctrlPr>
                        </m:fPr>
                        <m:num>
                          <m:r>
                            <a:rPr lang="en-GB" sz="600" b="0" i="1" smtClean="0">
                              <a:latin typeface="Cambria Math" panose="02040503050406030204" pitchFamily="18" charset="0"/>
                            </a:rPr>
                            <m:t>𝜃</m:t>
                          </m:r>
                        </m:num>
                        <m:den>
                          <m:r>
                            <a:rPr lang="en-GB" sz="600" b="0" i="1" smtClean="0">
                              <a:latin typeface="Cambria Math" panose="02040503050406030204" pitchFamily="18" charset="0"/>
                            </a:rPr>
                            <m:t>2</m:t>
                          </m:r>
                        </m:den>
                      </m:f>
                    </m:oMath>
                  </m:oMathPara>
                </a14:m>
                <a:endParaRPr lang="en-GB" dirty="0"/>
              </a:p>
            </p:txBody>
          </p:sp>
        </mc:Choice>
        <mc:Fallback xmlns="">
          <p:sp>
            <p:nvSpPr>
              <p:cNvPr id="32" name="TextBox 31">
                <a:extLst>
                  <a:ext uri="{FF2B5EF4-FFF2-40B4-BE49-F238E27FC236}">
                    <a16:creationId xmlns:a16="http://schemas.microsoft.com/office/drawing/2014/main" id="{2F6B8780-3CF2-4353-B8B8-B2EAA40DEEAD}"/>
                  </a:ext>
                </a:extLst>
              </p:cNvPr>
              <p:cNvSpPr txBox="1">
                <a:spLocks noRot="1" noChangeAspect="1" noMove="1" noResize="1" noEditPoints="1" noAdjustHandles="1" noChangeArrowheads="1" noChangeShapeType="1" noTextEdit="1"/>
              </p:cNvSpPr>
              <p:nvPr/>
            </p:nvSpPr>
            <p:spPr>
              <a:xfrm>
                <a:off x="6880413" y="4118381"/>
                <a:ext cx="140468" cy="26597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D6BCB39-F46D-46BB-9B6A-17F97BCA5172}"/>
                  </a:ext>
                </a:extLst>
              </p:cNvPr>
              <p:cNvSpPr txBox="1"/>
              <p:nvPr/>
            </p:nvSpPr>
            <p:spPr>
              <a:xfrm>
                <a:off x="6878676" y="4314438"/>
                <a:ext cx="140468" cy="265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rPr>
                          </m:ctrlPr>
                        </m:fPr>
                        <m:num>
                          <m:r>
                            <a:rPr lang="en-GB" sz="600" b="0" i="1" smtClean="0">
                              <a:latin typeface="Cambria Math" panose="02040503050406030204" pitchFamily="18" charset="0"/>
                            </a:rPr>
                            <m:t>𝜃</m:t>
                          </m:r>
                        </m:num>
                        <m:den>
                          <m:r>
                            <a:rPr lang="en-GB" sz="600" b="0" i="1" smtClean="0">
                              <a:latin typeface="Cambria Math" panose="02040503050406030204" pitchFamily="18" charset="0"/>
                            </a:rPr>
                            <m:t>2</m:t>
                          </m:r>
                        </m:den>
                      </m:f>
                    </m:oMath>
                  </m:oMathPara>
                </a14:m>
                <a:endParaRPr lang="en-GB" dirty="0"/>
              </a:p>
            </p:txBody>
          </p:sp>
        </mc:Choice>
        <mc:Fallback xmlns="">
          <p:sp>
            <p:nvSpPr>
              <p:cNvPr id="33" name="TextBox 32">
                <a:extLst>
                  <a:ext uri="{FF2B5EF4-FFF2-40B4-BE49-F238E27FC236}">
                    <a16:creationId xmlns:a16="http://schemas.microsoft.com/office/drawing/2014/main" id="{1D6BCB39-F46D-46BB-9B6A-17F97BCA5172}"/>
                  </a:ext>
                </a:extLst>
              </p:cNvPr>
              <p:cNvSpPr txBox="1">
                <a:spLocks noRot="1" noChangeAspect="1" noMove="1" noResize="1" noEditPoints="1" noAdjustHandles="1" noChangeArrowheads="1" noChangeShapeType="1" noTextEdit="1"/>
              </p:cNvSpPr>
              <p:nvPr/>
            </p:nvSpPr>
            <p:spPr>
              <a:xfrm>
                <a:off x="6878676" y="4314438"/>
                <a:ext cx="140468" cy="265970"/>
              </a:xfrm>
              <a:prstGeom prst="rect">
                <a:avLst/>
              </a:prstGeom>
              <a:blipFill>
                <a:blip r:embed="rId6"/>
                <a:stretch>
                  <a:fillRect r="-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B1A663B-D4FD-4478-B617-342594BC0829}"/>
                  </a:ext>
                </a:extLst>
              </p:cNvPr>
              <p:cNvSpPr txBox="1"/>
              <p:nvPr/>
            </p:nvSpPr>
            <p:spPr>
              <a:xfrm>
                <a:off x="7074566" y="4152870"/>
                <a:ext cx="450794"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latin typeface="Cambria Math" panose="02040503050406030204" pitchFamily="18" charset="0"/>
                        </a:rPr>
                        <m:t>𝜋</m:t>
                      </m:r>
                      <m:r>
                        <a:rPr lang="en-GB" sz="600" b="0" i="1" smtClean="0">
                          <a:latin typeface="Cambria Math" panose="02040503050406030204" pitchFamily="18" charset="0"/>
                        </a:rPr>
                        <m:t>−</m:t>
                      </m:r>
                      <m:r>
                        <a:rPr lang="en-GB" sz="600" b="0" i="1" smtClean="0">
                          <a:latin typeface="Cambria Math" panose="02040503050406030204" pitchFamily="18" charset="0"/>
                        </a:rPr>
                        <m:t>𝜃</m:t>
                      </m:r>
                    </m:oMath>
                  </m:oMathPara>
                </a14:m>
                <a:endParaRPr lang="en-GB" dirty="0"/>
              </a:p>
            </p:txBody>
          </p:sp>
        </mc:Choice>
        <mc:Fallback xmlns="">
          <p:sp>
            <p:nvSpPr>
              <p:cNvPr id="34" name="TextBox 33">
                <a:extLst>
                  <a:ext uri="{FF2B5EF4-FFF2-40B4-BE49-F238E27FC236}">
                    <a16:creationId xmlns:a16="http://schemas.microsoft.com/office/drawing/2014/main" id="{2B1A663B-D4FD-4478-B617-342594BC0829}"/>
                  </a:ext>
                </a:extLst>
              </p:cNvPr>
              <p:cNvSpPr txBox="1">
                <a:spLocks noRot="1" noChangeAspect="1" noMove="1" noResize="1" noEditPoints="1" noAdjustHandles="1" noChangeArrowheads="1" noChangeShapeType="1" noTextEdit="1"/>
              </p:cNvSpPr>
              <p:nvPr/>
            </p:nvSpPr>
            <p:spPr>
              <a:xfrm>
                <a:off x="7074566" y="4152870"/>
                <a:ext cx="450794" cy="184666"/>
              </a:xfrm>
              <a:prstGeom prst="rect">
                <a:avLst/>
              </a:prstGeom>
              <a:blipFill>
                <a:blip r:embed="rId7"/>
                <a:stretch>
                  <a:fillRect/>
                </a:stretch>
              </a:blipFill>
            </p:spPr>
            <p:txBody>
              <a:bodyPr/>
              <a:lstStyle/>
              <a:p>
                <a:r>
                  <a:rPr lang="en-GB">
                    <a:noFill/>
                  </a:rPr>
                  <a:t> </a:t>
                </a:r>
              </a:p>
            </p:txBody>
          </p:sp>
        </mc:Fallback>
      </mc:AlternateContent>
      <p:sp>
        <p:nvSpPr>
          <p:cNvPr id="35" name="Freeform: Shape 34">
            <a:extLst>
              <a:ext uri="{FF2B5EF4-FFF2-40B4-BE49-F238E27FC236}">
                <a16:creationId xmlns:a16="http://schemas.microsoft.com/office/drawing/2014/main" id="{D421DF19-192D-4BBB-93DF-6A7EE7A0D2DF}"/>
              </a:ext>
            </a:extLst>
          </p:cNvPr>
          <p:cNvSpPr/>
          <p:nvPr/>
        </p:nvSpPr>
        <p:spPr>
          <a:xfrm>
            <a:off x="7251516" y="4262050"/>
            <a:ext cx="240506" cy="100013"/>
          </a:xfrm>
          <a:custGeom>
            <a:avLst/>
            <a:gdLst>
              <a:gd name="connsiteX0" fmla="*/ 0 w 240506"/>
              <a:gd name="connsiteY0" fmla="*/ 100013 h 100013"/>
              <a:gd name="connsiteX1" fmla="*/ 116681 w 240506"/>
              <a:gd name="connsiteY1" fmla="*/ 28575 h 100013"/>
              <a:gd name="connsiteX2" fmla="*/ 240506 w 240506"/>
              <a:gd name="connsiteY2" fmla="*/ 0 h 100013"/>
            </a:gdLst>
            <a:ahLst/>
            <a:cxnLst>
              <a:cxn ang="0">
                <a:pos x="connsiteX0" y="connsiteY0"/>
              </a:cxn>
              <a:cxn ang="0">
                <a:pos x="connsiteX1" y="connsiteY1"/>
              </a:cxn>
              <a:cxn ang="0">
                <a:pos x="connsiteX2" y="connsiteY2"/>
              </a:cxn>
            </a:cxnLst>
            <a:rect l="l" t="t" r="r" b="b"/>
            <a:pathLst>
              <a:path w="240506" h="100013">
                <a:moveTo>
                  <a:pt x="0" y="100013"/>
                </a:moveTo>
                <a:cubicBezTo>
                  <a:pt x="38298" y="72628"/>
                  <a:pt x="76597" y="45244"/>
                  <a:pt x="116681" y="28575"/>
                </a:cubicBezTo>
                <a:cubicBezTo>
                  <a:pt x="156765" y="11906"/>
                  <a:pt x="198635" y="5953"/>
                  <a:pt x="240506"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6" name="Freeform: Shape 35">
            <a:extLst>
              <a:ext uri="{FF2B5EF4-FFF2-40B4-BE49-F238E27FC236}">
                <a16:creationId xmlns:a16="http://schemas.microsoft.com/office/drawing/2014/main" id="{E8994E76-46A8-4D6D-9465-764D8EC65EA2}"/>
              </a:ext>
            </a:extLst>
          </p:cNvPr>
          <p:cNvSpPr/>
          <p:nvPr/>
        </p:nvSpPr>
        <p:spPr>
          <a:xfrm>
            <a:off x="7459478" y="4291419"/>
            <a:ext cx="44897" cy="158750"/>
          </a:xfrm>
          <a:custGeom>
            <a:avLst/>
            <a:gdLst>
              <a:gd name="connsiteX0" fmla="*/ 0 w 44897"/>
              <a:gd name="connsiteY0" fmla="*/ 0 h 158750"/>
              <a:gd name="connsiteX1" fmla="*/ 44450 w 44897"/>
              <a:gd name="connsiteY1" fmla="*/ 88900 h 158750"/>
              <a:gd name="connsiteX2" fmla="*/ 19050 w 44897"/>
              <a:gd name="connsiteY2" fmla="*/ 158750 h 158750"/>
            </a:gdLst>
            <a:ahLst/>
            <a:cxnLst>
              <a:cxn ang="0">
                <a:pos x="connsiteX0" y="connsiteY0"/>
              </a:cxn>
              <a:cxn ang="0">
                <a:pos x="connsiteX1" y="connsiteY1"/>
              </a:cxn>
              <a:cxn ang="0">
                <a:pos x="connsiteX2" y="connsiteY2"/>
              </a:cxn>
            </a:cxnLst>
            <a:rect l="l" t="t" r="r" b="b"/>
            <a:pathLst>
              <a:path w="44897" h="158750">
                <a:moveTo>
                  <a:pt x="0" y="0"/>
                </a:moveTo>
                <a:cubicBezTo>
                  <a:pt x="20637" y="31221"/>
                  <a:pt x="41275" y="62442"/>
                  <a:pt x="44450" y="88900"/>
                </a:cubicBezTo>
                <a:cubicBezTo>
                  <a:pt x="47625" y="115358"/>
                  <a:pt x="33337" y="137054"/>
                  <a:pt x="19050" y="1587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5701298-1BAA-4D78-9EA8-7E57F83F0D09}"/>
                  </a:ext>
                </a:extLst>
              </p:cNvPr>
              <p:cNvSpPr txBox="1"/>
              <p:nvPr/>
            </p:nvSpPr>
            <p:spPr>
              <a:xfrm>
                <a:off x="7373660" y="4258559"/>
                <a:ext cx="45079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2</m:t>
                      </m:r>
                      <m:r>
                        <a:rPr lang="en-GB" sz="800" b="0" i="1" smtClean="0">
                          <a:latin typeface="Cambria Math" panose="02040503050406030204" pitchFamily="18" charset="0"/>
                        </a:rPr>
                        <m:t>𝜃</m:t>
                      </m:r>
                    </m:oMath>
                  </m:oMathPara>
                </a14:m>
                <a:endParaRPr lang="en-GB" dirty="0"/>
              </a:p>
            </p:txBody>
          </p:sp>
        </mc:Choice>
        <mc:Fallback xmlns="">
          <p:sp>
            <p:nvSpPr>
              <p:cNvPr id="37" name="TextBox 36">
                <a:extLst>
                  <a:ext uri="{FF2B5EF4-FFF2-40B4-BE49-F238E27FC236}">
                    <a16:creationId xmlns:a16="http://schemas.microsoft.com/office/drawing/2014/main" id="{B5701298-1BAA-4D78-9EA8-7E57F83F0D09}"/>
                  </a:ext>
                </a:extLst>
              </p:cNvPr>
              <p:cNvSpPr txBox="1">
                <a:spLocks noRot="1" noChangeAspect="1" noMove="1" noResize="1" noEditPoints="1" noAdjustHandles="1" noChangeArrowheads="1" noChangeShapeType="1" noTextEdit="1"/>
              </p:cNvSpPr>
              <p:nvPr/>
            </p:nvSpPr>
            <p:spPr>
              <a:xfrm>
                <a:off x="7373660" y="4258559"/>
                <a:ext cx="450794" cy="21544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852127B-7618-4A70-905B-A035C86F4928}"/>
                  </a:ext>
                </a:extLst>
              </p:cNvPr>
              <p:cNvSpPr txBox="1"/>
              <p:nvPr/>
            </p:nvSpPr>
            <p:spPr>
              <a:xfrm>
                <a:off x="7503928" y="4019070"/>
                <a:ext cx="45079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1</m:t>
                      </m:r>
                    </m:oMath>
                  </m:oMathPara>
                </a14:m>
                <a:endParaRPr lang="en-GB" dirty="0"/>
              </a:p>
            </p:txBody>
          </p:sp>
        </mc:Choice>
        <mc:Fallback xmlns="">
          <p:sp>
            <p:nvSpPr>
              <p:cNvPr id="38" name="TextBox 37">
                <a:extLst>
                  <a:ext uri="{FF2B5EF4-FFF2-40B4-BE49-F238E27FC236}">
                    <a16:creationId xmlns:a16="http://schemas.microsoft.com/office/drawing/2014/main" id="{2852127B-7618-4A70-905B-A035C86F4928}"/>
                  </a:ext>
                </a:extLst>
              </p:cNvPr>
              <p:cNvSpPr txBox="1">
                <a:spLocks noRot="1" noChangeAspect="1" noMove="1" noResize="1" noEditPoints="1" noAdjustHandles="1" noChangeArrowheads="1" noChangeShapeType="1" noTextEdit="1"/>
              </p:cNvSpPr>
              <p:nvPr/>
            </p:nvSpPr>
            <p:spPr>
              <a:xfrm>
                <a:off x="7503928" y="4019070"/>
                <a:ext cx="450794" cy="21544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7F9E801-3037-4886-8440-57F47E5179DE}"/>
                  </a:ext>
                </a:extLst>
              </p:cNvPr>
              <p:cNvSpPr txBox="1"/>
              <p:nvPr/>
            </p:nvSpPr>
            <p:spPr>
              <a:xfrm>
                <a:off x="7486111" y="4471663"/>
                <a:ext cx="45079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1</m:t>
                      </m:r>
                    </m:oMath>
                  </m:oMathPara>
                </a14:m>
                <a:endParaRPr lang="en-GB" dirty="0"/>
              </a:p>
            </p:txBody>
          </p:sp>
        </mc:Choice>
        <mc:Fallback xmlns="">
          <p:sp>
            <p:nvSpPr>
              <p:cNvPr id="39" name="TextBox 38">
                <a:extLst>
                  <a:ext uri="{FF2B5EF4-FFF2-40B4-BE49-F238E27FC236}">
                    <a16:creationId xmlns:a16="http://schemas.microsoft.com/office/drawing/2014/main" id="{87F9E801-3037-4886-8440-57F47E5179DE}"/>
                  </a:ext>
                </a:extLst>
              </p:cNvPr>
              <p:cNvSpPr txBox="1">
                <a:spLocks noRot="1" noChangeAspect="1" noMove="1" noResize="1" noEditPoints="1" noAdjustHandles="1" noChangeArrowheads="1" noChangeShapeType="1" noTextEdit="1"/>
              </p:cNvSpPr>
              <p:nvPr/>
            </p:nvSpPr>
            <p:spPr>
              <a:xfrm>
                <a:off x="7486111" y="4471663"/>
                <a:ext cx="450794" cy="21544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A63BCB-2DCC-47DB-8F26-1335871ACE55}"/>
                  </a:ext>
                </a:extLst>
              </p:cNvPr>
              <p:cNvSpPr txBox="1"/>
              <p:nvPr/>
            </p:nvSpPr>
            <p:spPr>
              <a:xfrm>
                <a:off x="6933638" y="4310670"/>
                <a:ext cx="45079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1</m:t>
                      </m:r>
                    </m:oMath>
                  </m:oMathPara>
                </a14:m>
                <a:endParaRPr lang="en-GB" dirty="0"/>
              </a:p>
            </p:txBody>
          </p:sp>
        </mc:Choice>
        <mc:Fallback xmlns="">
          <p:sp>
            <p:nvSpPr>
              <p:cNvPr id="40" name="TextBox 39">
                <a:extLst>
                  <a:ext uri="{FF2B5EF4-FFF2-40B4-BE49-F238E27FC236}">
                    <a16:creationId xmlns:a16="http://schemas.microsoft.com/office/drawing/2014/main" id="{6FA63BCB-2DCC-47DB-8F26-1335871ACE55}"/>
                  </a:ext>
                </a:extLst>
              </p:cNvPr>
              <p:cNvSpPr txBox="1">
                <a:spLocks noRot="1" noChangeAspect="1" noMove="1" noResize="1" noEditPoints="1" noAdjustHandles="1" noChangeArrowheads="1" noChangeShapeType="1" noTextEdit="1"/>
              </p:cNvSpPr>
              <p:nvPr/>
            </p:nvSpPr>
            <p:spPr>
              <a:xfrm>
                <a:off x="6933638" y="4310670"/>
                <a:ext cx="450794" cy="21544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D63420C-3638-4E60-9D47-020144224409}"/>
                  </a:ext>
                </a:extLst>
              </p:cNvPr>
              <p:cNvSpPr txBox="1"/>
              <p:nvPr/>
            </p:nvSpPr>
            <p:spPr>
              <a:xfrm>
                <a:off x="6319137" y="4251451"/>
                <a:ext cx="45079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𝐴</m:t>
                      </m:r>
                    </m:oMath>
                  </m:oMathPara>
                </a14:m>
                <a:endParaRPr lang="en-GB" dirty="0"/>
              </a:p>
            </p:txBody>
          </p:sp>
        </mc:Choice>
        <mc:Fallback xmlns="">
          <p:sp>
            <p:nvSpPr>
              <p:cNvPr id="41" name="TextBox 40">
                <a:extLst>
                  <a:ext uri="{FF2B5EF4-FFF2-40B4-BE49-F238E27FC236}">
                    <a16:creationId xmlns:a16="http://schemas.microsoft.com/office/drawing/2014/main" id="{6D63420C-3638-4E60-9D47-020144224409}"/>
                  </a:ext>
                </a:extLst>
              </p:cNvPr>
              <p:cNvSpPr txBox="1">
                <a:spLocks noRot="1" noChangeAspect="1" noMove="1" noResize="1" noEditPoints="1" noAdjustHandles="1" noChangeArrowheads="1" noChangeShapeType="1" noTextEdit="1"/>
              </p:cNvSpPr>
              <p:nvPr/>
            </p:nvSpPr>
            <p:spPr>
              <a:xfrm>
                <a:off x="6319137" y="4251451"/>
                <a:ext cx="450794" cy="21544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8CC0832-99D1-4AE0-AF51-3658F12CF16E}"/>
                  </a:ext>
                </a:extLst>
              </p:cNvPr>
              <p:cNvSpPr txBox="1"/>
              <p:nvPr/>
            </p:nvSpPr>
            <p:spPr>
              <a:xfrm>
                <a:off x="7764216" y="3683882"/>
                <a:ext cx="45079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𝐵</m:t>
                      </m:r>
                    </m:oMath>
                  </m:oMathPara>
                </a14:m>
                <a:endParaRPr lang="en-GB" dirty="0"/>
              </a:p>
            </p:txBody>
          </p:sp>
        </mc:Choice>
        <mc:Fallback xmlns="">
          <p:sp>
            <p:nvSpPr>
              <p:cNvPr id="42" name="TextBox 41">
                <a:extLst>
                  <a:ext uri="{FF2B5EF4-FFF2-40B4-BE49-F238E27FC236}">
                    <a16:creationId xmlns:a16="http://schemas.microsoft.com/office/drawing/2014/main" id="{D8CC0832-99D1-4AE0-AF51-3658F12CF16E}"/>
                  </a:ext>
                </a:extLst>
              </p:cNvPr>
              <p:cNvSpPr txBox="1">
                <a:spLocks noRot="1" noChangeAspect="1" noMove="1" noResize="1" noEditPoints="1" noAdjustHandles="1" noChangeArrowheads="1" noChangeShapeType="1" noTextEdit="1"/>
              </p:cNvSpPr>
              <p:nvPr/>
            </p:nvSpPr>
            <p:spPr>
              <a:xfrm>
                <a:off x="7764216" y="3683882"/>
                <a:ext cx="450794" cy="21544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C15D463-2984-41CC-A025-0D35B917E9FB}"/>
                  </a:ext>
                </a:extLst>
              </p:cNvPr>
              <p:cNvSpPr txBox="1"/>
              <p:nvPr/>
            </p:nvSpPr>
            <p:spPr>
              <a:xfrm>
                <a:off x="7756605" y="4844535"/>
                <a:ext cx="45079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𝐶</m:t>
                      </m:r>
                    </m:oMath>
                  </m:oMathPara>
                </a14:m>
                <a:endParaRPr lang="en-GB" dirty="0"/>
              </a:p>
            </p:txBody>
          </p:sp>
        </mc:Choice>
        <mc:Fallback xmlns="">
          <p:sp>
            <p:nvSpPr>
              <p:cNvPr id="43" name="TextBox 42">
                <a:extLst>
                  <a:ext uri="{FF2B5EF4-FFF2-40B4-BE49-F238E27FC236}">
                    <a16:creationId xmlns:a16="http://schemas.microsoft.com/office/drawing/2014/main" id="{DC15D463-2984-41CC-A025-0D35B917E9FB}"/>
                  </a:ext>
                </a:extLst>
              </p:cNvPr>
              <p:cNvSpPr txBox="1">
                <a:spLocks noRot="1" noChangeAspect="1" noMove="1" noResize="1" noEditPoints="1" noAdjustHandles="1" noChangeArrowheads="1" noChangeShapeType="1" noTextEdit="1"/>
              </p:cNvSpPr>
              <p:nvPr/>
            </p:nvSpPr>
            <p:spPr>
              <a:xfrm>
                <a:off x="7756605" y="4844535"/>
                <a:ext cx="450794" cy="21544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34B9632-0B67-47B4-BBDF-AE859339E813}"/>
                  </a:ext>
                </a:extLst>
              </p:cNvPr>
              <p:cNvSpPr txBox="1"/>
              <p:nvPr/>
            </p:nvSpPr>
            <p:spPr>
              <a:xfrm>
                <a:off x="7141823" y="4315863"/>
                <a:ext cx="45079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𝑂</m:t>
                      </m:r>
                    </m:oMath>
                  </m:oMathPara>
                </a14:m>
                <a:endParaRPr lang="en-GB" dirty="0"/>
              </a:p>
            </p:txBody>
          </p:sp>
        </mc:Choice>
        <mc:Fallback xmlns="">
          <p:sp>
            <p:nvSpPr>
              <p:cNvPr id="44" name="TextBox 43">
                <a:extLst>
                  <a:ext uri="{FF2B5EF4-FFF2-40B4-BE49-F238E27FC236}">
                    <a16:creationId xmlns:a16="http://schemas.microsoft.com/office/drawing/2014/main" id="{134B9632-0B67-47B4-BBDF-AE859339E813}"/>
                  </a:ext>
                </a:extLst>
              </p:cNvPr>
              <p:cNvSpPr txBox="1">
                <a:spLocks noRot="1" noChangeAspect="1" noMove="1" noResize="1" noEditPoints="1" noAdjustHandles="1" noChangeArrowheads="1" noChangeShapeType="1" noTextEdit="1"/>
              </p:cNvSpPr>
              <p:nvPr/>
            </p:nvSpPr>
            <p:spPr>
              <a:xfrm>
                <a:off x="7141823" y="4315863"/>
                <a:ext cx="450794" cy="215444"/>
              </a:xfrm>
              <a:prstGeom prst="rect">
                <a:avLst/>
              </a:prstGeom>
              <a:blipFill>
                <a:blip r:embed="rId15"/>
                <a:stretch>
                  <a:fillRect/>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D23F3B20-7B6D-489C-B352-64E5C92FDBC6}"/>
              </a:ext>
            </a:extLst>
          </p:cNvPr>
          <p:cNvSpPr/>
          <p:nvPr/>
        </p:nvSpPr>
        <p:spPr>
          <a:xfrm>
            <a:off x="2709164" y="3470756"/>
            <a:ext cx="5823276" cy="26225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52526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210879-A805-4CC7-A8FC-C19554407A4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13925D1-B2A7-477C-A9F2-FE203FD4FBD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Solving Trigonometric Equations</a:t>
              </a:r>
              <a:endParaRPr lang="en-GB" sz="3200" dirty="0"/>
            </a:p>
          </p:txBody>
        </p:sp>
        <p:cxnSp>
          <p:nvCxnSpPr>
            <p:cNvPr id="4" name="Straight Connector 3">
              <a:extLst>
                <a:ext uri="{FF2B5EF4-FFF2-40B4-BE49-F238E27FC236}">
                  <a16:creationId xmlns:a16="http://schemas.microsoft.com/office/drawing/2014/main" id="{8C87B9E6-B72F-4F6E-BEE6-49C97431C0A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E99197-1026-4DF9-B77C-29FB3AF80872}"/>
                  </a:ext>
                </a:extLst>
              </p:cNvPr>
              <p:cNvSpPr txBox="1"/>
              <p:nvPr/>
            </p:nvSpPr>
            <p:spPr>
              <a:xfrm>
                <a:off x="251520" y="836712"/>
                <a:ext cx="2677060"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r>
                      <a:rPr lang="en-GB" sz="1600" b="0" i="1" smtClean="0">
                        <a:latin typeface="Cambria Math" panose="02040503050406030204" pitchFamily="18" charset="0"/>
                      </a:rPr>
                      <m:t>𝑠𝑖𝑛</m:t>
                    </m:r>
                    <m:r>
                      <a:rPr lang="en-GB" sz="1600" b="0" i="1" smtClean="0">
                        <a:latin typeface="Cambria Math" panose="02040503050406030204" pitchFamily="18" charset="0"/>
                      </a:rPr>
                      <m:t>,</m:t>
                    </m:r>
                    <m:r>
                      <a:rPr lang="en-GB" sz="1600" b="0" i="1" smtClean="0">
                        <a:latin typeface="Cambria Math" panose="02040503050406030204" pitchFamily="18" charset="0"/>
                      </a:rPr>
                      <m:t>𝑐𝑜𝑠</m:t>
                    </m:r>
                  </m:oMath>
                </a14:m>
                <a:r>
                  <a:rPr lang="en-GB" sz="1600" dirty="0"/>
                  <a:t> repeat every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𝜋</m:t>
                    </m:r>
                  </m:oMath>
                </a14:m>
                <a:r>
                  <a:rPr lang="en-GB" sz="1600" dirty="0"/>
                  <a:t> but </a:t>
                </a:r>
                <a14:m>
                  <m:oMath xmlns:m="http://schemas.openxmlformats.org/officeDocument/2006/math">
                    <m:r>
                      <a:rPr lang="en-GB" sz="1600" b="0" i="1" smtClean="0">
                        <a:latin typeface="Cambria Math" panose="02040503050406030204" pitchFamily="18" charset="0"/>
                      </a:rPr>
                      <m:t>𝑡𝑎𝑛</m:t>
                    </m:r>
                  </m:oMath>
                </a14:m>
                <a:r>
                  <a:rPr lang="en-GB" sz="1600" dirty="0"/>
                  <a:t> every </a:t>
                </a:r>
                <a14:m>
                  <m:oMath xmlns:m="http://schemas.openxmlformats.org/officeDocument/2006/math">
                    <m:r>
                      <a:rPr lang="en-GB" sz="1600" b="0" i="1" smtClean="0">
                        <a:latin typeface="Cambria Math" panose="02040503050406030204" pitchFamily="18" charset="0"/>
                      </a:rPr>
                      <m:t>𝜋</m:t>
                    </m:r>
                  </m:oMath>
                </a14:m>
                <a:endParaRPr lang="en-GB" sz="1600" dirty="0"/>
              </a:p>
            </p:txBody>
          </p:sp>
        </mc:Choice>
        <mc:Fallback xmlns="">
          <p:sp>
            <p:nvSpPr>
              <p:cNvPr id="5" name="TextBox 4">
                <a:extLst>
                  <a:ext uri="{FF2B5EF4-FFF2-40B4-BE49-F238E27FC236}">
                    <a16:creationId xmlns:a16="http://schemas.microsoft.com/office/drawing/2014/main" id="{25E99197-1026-4DF9-B77C-29FB3AF80872}"/>
                  </a:ext>
                </a:extLst>
              </p:cNvPr>
              <p:cNvSpPr txBox="1">
                <a:spLocks noRot="1" noChangeAspect="1" noMove="1" noResize="1" noEditPoints="1" noAdjustHandles="1" noChangeArrowheads="1" noChangeShapeType="1" noTextEdit="1"/>
              </p:cNvSpPr>
              <p:nvPr/>
            </p:nvSpPr>
            <p:spPr>
              <a:xfrm>
                <a:off x="251520" y="836712"/>
                <a:ext cx="2677060" cy="1077218"/>
              </a:xfrm>
              <a:prstGeom prst="rect">
                <a:avLst/>
              </a:prstGeom>
              <a:blipFill>
                <a:blip r:embed="rId2"/>
                <a:stretch>
                  <a:fillRect l="-451" b="-49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0A1541F-8117-4270-A34D-911686030CC1}"/>
                  </a:ext>
                </a:extLst>
              </p:cNvPr>
              <p:cNvSpPr txBox="1"/>
              <p:nvPr/>
            </p:nvSpPr>
            <p:spPr>
              <a:xfrm>
                <a:off x="3805063" y="741018"/>
                <a:ext cx="4752528" cy="1200329"/>
              </a:xfrm>
              <a:prstGeom prst="rect">
                <a:avLst/>
              </a:prstGeom>
              <a:noFill/>
            </p:spPr>
            <p:txBody>
              <a:bodyPr wrap="square" rtlCol="0">
                <a:spAutoFit/>
              </a:bodyPr>
              <a:lstStyle/>
              <a:p>
                <a:r>
                  <a:rPr lang="en-GB" dirty="0"/>
                  <a:t>Solving trigonometric equations is virtually the same as you did in Year 1, except:</a:t>
                </a:r>
              </a:p>
              <a:p>
                <a:pPr marL="342900" indent="-342900">
                  <a:buAutoNum type="alphaLcParenBoth"/>
                </a:pPr>
                <a:r>
                  <a:rPr lang="en-GB" dirty="0"/>
                  <a:t>Your calculator needs to be in radians mode.</a:t>
                </a:r>
              </a:p>
              <a:p>
                <a:pPr marL="342900" indent="-342900">
                  <a:buAutoNum type="alphaLcParenBoth"/>
                </a:pPr>
                <a:r>
                  <a:rPr lang="en-GB" dirty="0"/>
                  <a:t>We use </a:t>
                </a:r>
                <a14:m>
                  <m:oMath xmlns:m="http://schemas.openxmlformats.org/officeDocument/2006/math">
                    <m:r>
                      <a:rPr lang="en-GB" b="0" i="1" smtClean="0">
                        <a:latin typeface="Cambria Math" panose="02040503050406030204" pitchFamily="18" charset="0"/>
                      </a:rPr>
                      <m:t>𝜋</m:t>
                    </m:r>
                    <m:r>
                      <a:rPr lang="en-GB" b="0" i="1" smtClean="0">
                        <a:latin typeface="Cambria Math" panose="02040503050406030204" pitchFamily="18" charset="0"/>
                      </a:rPr>
                      <m:t>−</m:t>
                    </m:r>
                  </m:oMath>
                </a14:m>
                <a:r>
                  <a:rPr lang="en-GB" dirty="0"/>
                  <a:t> instead of </a:t>
                </a:r>
                <a14:m>
                  <m:oMath xmlns:m="http://schemas.openxmlformats.org/officeDocument/2006/math">
                    <m:r>
                      <a:rPr lang="en-GB" b="0" i="1" smtClean="0">
                        <a:latin typeface="Cambria Math" panose="02040503050406030204" pitchFamily="18" charset="0"/>
                      </a:rPr>
                      <m:t>180°−</m:t>
                    </m:r>
                  </m:oMath>
                </a14:m>
                <a:r>
                  <a:rPr lang="en-GB" dirty="0"/>
                  <a:t>, and so on.</a:t>
                </a:r>
              </a:p>
            </p:txBody>
          </p:sp>
        </mc:Choice>
        <mc:Fallback xmlns="">
          <p:sp>
            <p:nvSpPr>
              <p:cNvPr id="6" name="TextBox 5">
                <a:extLst>
                  <a:ext uri="{FF2B5EF4-FFF2-40B4-BE49-F238E27FC236}">
                    <a16:creationId xmlns:a16="http://schemas.microsoft.com/office/drawing/2014/main" id="{C0A1541F-8117-4270-A34D-911686030CC1}"/>
                  </a:ext>
                </a:extLst>
              </p:cNvPr>
              <p:cNvSpPr txBox="1">
                <a:spLocks noRot="1" noChangeAspect="1" noMove="1" noResize="1" noEditPoints="1" noAdjustHandles="1" noChangeArrowheads="1" noChangeShapeType="1" noTextEdit="1"/>
              </p:cNvSpPr>
              <p:nvPr/>
            </p:nvSpPr>
            <p:spPr>
              <a:xfrm>
                <a:off x="3805063" y="741018"/>
                <a:ext cx="4752528" cy="1200329"/>
              </a:xfrm>
              <a:prstGeom prst="rect">
                <a:avLst/>
              </a:prstGeom>
              <a:blipFill>
                <a:blip r:embed="rId3"/>
                <a:stretch>
                  <a:fillRect l="-1026" t="-3061" b="-7653"/>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BF62EA56-1CB1-4F48-A20F-5A22972160E4}"/>
              </a:ext>
            </a:extLst>
          </p:cNvPr>
          <p:cNvCxnSpPr>
            <a:stCxn id="6" idx="1"/>
          </p:cNvCxnSpPr>
          <p:nvPr/>
        </p:nvCxnSpPr>
        <p:spPr>
          <a:xfrm flipH="1">
            <a:off x="3131840" y="1341183"/>
            <a:ext cx="673223" cy="34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5021418-25F1-47C3-B8F0-C881B253EF42}"/>
              </a:ext>
            </a:extLst>
          </p:cNvPr>
          <p:cNvSpPr/>
          <p:nvPr/>
        </p:nvSpPr>
        <p:spPr>
          <a:xfrm>
            <a:off x="323528" y="4402807"/>
            <a:ext cx="4057600" cy="1870512"/>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nSpc>
                <a:spcPct val="107000"/>
              </a:lnSpc>
              <a:spcAft>
                <a:spcPts val="0"/>
              </a:spcAft>
              <a:tabLst>
                <a:tab pos="27051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[Jan 07 Q6]</a:t>
            </a:r>
            <a:r>
              <a:rPr lang="en-US" dirty="0">
                <a:latin typeface="Times New Roman" panose="02020603050405020304" pitchFamily="18" charset="0"/>
                <a:ea typeface="Times New Roman" panose="02020603050405020304" pitchFamily="18" charset="0"/>
                <a:cs typeface="Times New Roman" panose="02020603050405020304" pitchFamily="18" charset="0"/>
              </a:rPr>
              <a:t> Find all the solutions, in the interval 0 ≤ </a:t>
            </a:r>
            <a:r>
              <a:rPr lang="en-US" i="1" dirty="0">
                <a:latin typeface="Times New Roman" panose="02020603050405020304" pitchFamily="18" charset="0"/>
                <a:ea typeface="Times New Roman" panose="02020603050405020304" pitchFamily="18" charset="0"/>
                <a:cs typeface="Times New Roman" panose="02020603050405020304" pitchFamily="18" charset="0"/>
              </a:rPr>
              <a:t>x</a:t>
            </a:r>
            <a:r>
              <a:rPr lang="en-US" dirty="0">
                <a:latin typeface="Times New Roman" panose="02020603050405020304" pitchFamily="18" charset="0"/>
                <a:ea typeface="Times New Roman" panose="02020603050405020304" pitchFamily="18" charset="0"/>
                <a:cs typeface="Times New Roman" panose="02020603050405020304" pitchFamily="18" charset="0"/>
              </a:rPr>
              <a:t> &lt; 2</a:t>
            </a:r>
            <a:r>
              <a:rPr lang="en-US"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of the equation</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27051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2 cos</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x</a:t>
            </a:r>
            <a:r>
              <a:rPr lang="en-US" dirty="0">
                <a:latin typeface="Times New Roman" panose="02020603050405020304" pitchFamily="18" charset="0"/>
                <a:ea typeface="Times New Roman" panose="02020603050405020304" pitchFamily="18" charset="0"/>
                <a:cs typeface="Times New Roman" panose="02020603050405020304" pitchFamily="18" charset="0"/>
              </a:rPr>
              <a:t> + 1 = 5 sin </a:t>
            </a:r>
            <a:r>
              <a:rPr lang="en-US" i="1" dirty="0">
                <a:latin typeface="Times New Roman" panose="02020603050405020304" pitchFamily="18" charset="0"/>
                <a:ea typeface="Times New Roman" panose="02020603050405020304" pitchFamily="18" charset="0"/>
                <a:cs typeface="Times New Roman" panose="02020603050405020304" pitchFamily="18" charset="0"/>
              </a:rPr>
              <a:t>x</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27051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27051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giving each solution in terms of </a:t>
            </a:r>
            <a:r>
              <a:rPr lang="en-US"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7D74BD9-214B-4BD7-A780-197CC61C9083}"/>
                  </a:ext>
                </a:extLst>
              </p:cNvPr>
              <p:cNvSpPr txBox="1"/>
              <p:nvPr/>
            </p:nvSpPr>
            <p:spPr>
              <a:xfrm>
                <a:off x="4783832" y="4399781"/>
                <a:ext cx="2952328" cy="21339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2</m:t>
                                  </m:r>
                                </m:sup>
                              </m:sSup>
                            </m:fName>
                            <m:e>
                              <m:r>
                                <a:rPr lang="en-GB" sz="1400" b="0" i="1" smtClean="0">
                                  <a:latin typeface="Cambria Math" panose="02040503050406030204" pitchFamily="18" charset="0"/>
                                </a:rPr>
                                <m:t>𝑥</m:t>
                              </m:r>
                            </m:e>
                          </m:func>
                        </m:e>
                      </m:d>
                      <m:r>
                        <a:rPr lang="en-GB" sz="1400" b="0" i="1" smtClean="0">
                          <a:latin typeface="Cambria Math" panose="02040503050406030204" pitchFamily="18" charset="0"/>
                        </a:rPr>
                        <m:t>+1=5</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oMath>
                    <m:oMath xmlns:m="http://schemas.openxmlformats.org/officeDocument/2006/math">
                      <m:r>
                        <a:rPr lang="en-GB" sz="1400" b="0" i="1" smtClean="0">
                          <a:latin typeface="Cambria Math" panose="02040503050406030204" pitchFamily="18" charset="0"/>
                        </a:rPr>
                        <m:t>2−2</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2</m:t>
                              </m:r>
                            </m:sup>
                          </m:sSup>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+1=5</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oMath>
                    <m:oMath xmlns:m="http://schemas.openxmlformats.org/officeDocument/2006/math">
                      <m:r>
                        <a:rPr lang="en-GB" sz="1400" b="0" i="1" smtClean="0">
                          <a:latin typeface="Cambria Math" panose="02040503050406030204" pitchFamily="18" charset="0"/>
                        </a:rPr>
                        <m:t>2</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2</m:t>
                              </m:r>
                            </m:sup>
                          </m:sSup>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+5</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−3=0</m:t>
                      </m:r>
                    </m:oMath>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2</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−1</m:t>
                          </m:r>
                        </m:e>
                      </m:d>
                      <m:d>
                        <m:dPr>
                          <m:ctrlPr>
                            <a:rPr lang="en-GB" sz="1400" b="0" i="1" smtClean="0">
                              <a:latin typeface="Cambria Math" panose="02040503050406030204" pitchFamily="18" charset="0"/>
                            </a:rPr>
                          </m:ctrlPr>
                        </m:dPr>
                        <m:e>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+3</m:t>
                          </m:r>
                        </m:e>
                      </m:d>
                      <m:r>
                        <a:rPr lang="en-GB" sz="1400" b="0" i="1" smtClean="0">
                          <a:latin typeface="Cambria Math" panose="02040503050406030204" pitchFamily="18" charset="0"/>
                        </a:rPr>
                        <m:t>=0</m:t>
                      </m:r>
                    </m:oMath>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  </m:t>
                      </m:r>
                      <m:r>
                        <a:rPr lang="en-GB" sz="1400" b="0" i="1" smtClean="0">
                          <a:latin typeface="Cambria Math" panose="02040503050406030204" pitchFamily="18" charset="0"/>
                        </a:rPr>
                        <m:t>𝑜𝑟</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=−3</m:t>
                      </m:r>
                    </m:oMath>
                  </m:oMathPara>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𝜋</m:t>
                          </m:r>
                        </m:num>
                        <m:den>
                          <m:r>
                            <a:rPr lang="en-GB" sz="1400" b="0" i="1" smtClean="0">
                              <a:latin typeface="Cambria Math" panose="02040503050406030204" pitchFamily="18" charset="0"/>
                            </a:rPr>
                            <m:t>6</m:t>
                          </m:r>
                        </m:den>
                      </m:f>
                    </m:oMath>
                    <m:oMath xmlns:m="http://schemas.openxmlformats.org/officeDocument/2006/math">
                      <m:r>
                        <a:rPr lang="en-GB" sz="1400" b="0" i="1" smtClean="0">
                          <a:latin typeface="Cambria Math" panose="02040503050406030204" pitchFamily="18" charset="0"/>
                        </a:rPr>
                        <m:t>𝑜𝑟</m:t>
                      </m:r>
                      <m:r>
                        <a:rPr lang="en-GB" sz="1400" b="0" i="1" smtClean="0">
                          <a:latin typeface="Cambria Math" panose="02040503050406030204" pitchFamily="18" charset="0"/>
                        </a:rPr>
                        <m:t> </m:t>
                      </m:r>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𝜋</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𝜋</m:t>
                          </m:r>
                        </m:num>
                        <m:den>
                          <m:r>
                            <a:rPr lang="en-GB" sz="1400" b="0" i="1" smtClean="0">
                              <a:latin typeface="Cambria Math" panose="02040503050406030204" pitchFamily="18" charset="0"/>
                            </a:rPr>
                            <m:t>6</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5</m:t>
                          </m:r>
                          <m:r>
                            <a:rPr lang="en-GB" sz="1400" b="0" i="1" smtClean="0">
                              <a:latin typeface="Cambria Math" panose="02040503050406030204" pitchFamily="18" charset="0"/>
                            </a:rPr>
                            <m:t>𝜋</m:t>
                          </m:r>
                        </m:num>
                        <m:den>
                          <m:r>
                            <a:rPr lang="en-GB" sz="1400" b="0" i="1" smtClean="0">
                              <a:latin typeface="Cambria Math" panose="02040503050406030204" pitchFamily="18" charset="0"/>
                            </a:rPr>
                            <m:t>6</m:t>
                          </m:r>
                        </m:den>
                      </m:f>
                    </m:oMath>
                  </m:oMathPara>
                </a14:m>
                <a:endParaRPr lang="en-GB" sz="1400" dirty="0"/>
              </a:p>
            </p:txBody>
          </p:sp>
        </mc:Choice>
        <mc:Fallback xmlns="">
          <p:sp>
            <p:nvSpPr>
              <p:cNvPr id="10" name="TextBox 9">
                <a:extLst>
                  <a:ext uri="{FF2B5EF4-FFF2-40B4-BE49-F238E27FC236}">
                    <a16:creationId xmlns:a16="http://schemas.microsoft.com/office/drawing/2014/main" id="{C7D74BD9-214B-4BD7-A780-197CC61C9083}"/>
                  </a:ext>
                </a:extLst>
              </p:cNvPr>
              <p:cNvSpPr txBox="1">
                <a:spLocks noRot="1" noChangeAspect="1" noMove="1" noResize="1" noEditPoints="1" noAdjustHandles="1" noChangeArrowheads="1" noChangeShapeType="1" noTextEdit="1"/>
              </p:cNvSpPr>
              <p:nvPr/>
            </p:nvSpPr>
            <p:spPr>
              <a:xfrm>
                <a:off x="4783832" y="4399781"/>
                <a:ext cx="2952328" cy="213398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F24C5F-BF36-4719-BEC5-55BC6246A043}"/>
                  </a:ext>
                </a:extLst>
              </p:cNvPr>
              <p:cNvSpPr txBox="1"/>
              <p:nvPr/>
            </p:nvSpPr>
            <p:spPr>
              <a:xfrm>
                <a:off x="323528" y="2276872"/>
                <a:ext cx="3888432" cy="80990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Solve the equation </a:t>
                </a:r>
                <a:br>
                  <a:rPr lang="en-GB" dirty="0"/>
                </a:b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num>
                      <m:den>
                        <m:r>
                          <a:rPr lang="en-GB" b="0" i="1" smtClean="0">
                            <a:latin typeface="Cambria Math" panose="02040503050406030204" pitchFamily="18" charset="0"/>
                          </a:rPr>
                          <m:t>2</m:t>
                        </m:r>
                      </m:den>
                    </m:f>
                  </m:oMath>
                </a14:m>
                <a:r>
                  <a:rPr lang="en-GB" dirty="0"/>
                  <a:t> in the interval </a:t>
                </a: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𝜃</m:t>
                    </m:r>
                    <m:r>
                      <a:rPr lang="en-GB" b="0" i="1" smtClean="0">
                        <a:latin typeface="Cambria Math" panose="02040503050406030204" pitchFamily="18" charset="0"/>
                      </a:rPr>
                      <m:t>≤2</m:t>
                    </m:r>
                    <m:r>
                      <a:rPr lang="en-GB" b="0" i="1" smtClean="0">
                        <a:latin typeface="Cambria Math" panose="02040503050406030204" pitchFamily="18" charset="0"/>
                      </a:rPr>
                      <m:t>𝜋</m:t>
                    </m:r>
                  </m:oMath>
                </a14:m>
                <a:r>
                  <a:rPr lang="en-GB" dirty="0"/>
                  <a:t>.</a:t>
                </a:r>
              </a:p>
            </p:txBody>
          </p:sp>
        </mc:Choice>
        <mc:Fallback xmlns="">
          <p:sp>
            <p:nvSpPr>
              <p:cNvPr id="11" name="TextBox 10">
                <a:extLst>
                  <a:ext uri="{FF2B5EF4-FFF2-40B4-BE49-F238E27FC236}">
                    <a16:creationId xmlns:a16="http://schemas.microsoft.com/office/drawing/2014/main" id="{38F24C5F-BF36-4719-BEC5-55BC6246A043}"/>
                  </a:ext>
                </a:extLst>
              </p:cNvPr>
              <p:cNvSpPr txBox="1">
                <a:spLocks noRot="1" noChangeAspect="1" noMove="1" noResize="1" noEditPoints="1" noAdjustHandles="1" noChangeArrowheads="1" noChangeShapeType="1" noTextEdit="1"/>
              </p:cNvSpPr>
              <p:nvPr/>
            </p:nvSpPr>
            <p:spPr>
              <a:xfrm>
                <a:off x="323528" y="2276872"/>
                <a:ext cx="3888432" cy="809902"/>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AFAF6FF-C9A6-409C-A013-C6A55F6FF28B}"/>
                  </a:ext>
                </a:extLst>
              </p:cNvPr>
              <p:cNvSpPr txBox="1"/>
              <p:nvPr/>
            </p:nvSpPr>
            <p:spPr>
              <a:xfrm>
                <a:off x="4401480" y="2208959"/>
                <a:ext cx="2952328" cy="11172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0≤3</m:t>
                      </m:r>
                      <m:r>
                        <a:rPr lang="en-GB" sz="1400" b="0" i="1" smtClean="0">
                          <a:latin typeface="Cambria Math" panose="02040503050406030204" pitchFamily="18" charset="0"/>
                        </a:rPr>
                        <m:t>𝜃</m:t>
                      </m:r>
                      <m:r>
                        <a:rPr lang="en-GB" sz="1400" b="0" i="1" smtClean="0">
                          <a:latin typeface="Cambria Math" panose="02040503050406030204" pitchFamily="18" charset="0"/>
                        </a:rPr>
                        <m:t>≤6</m:t>
                      </m:r>
                      <m:r>
                        <a:rPr lang="en-GB" sz="1400" b="0" i="1" smtClean="0">
                          <a:latin typeface="Cambria Math" panose="02040503050406030204" pitchFamily="18" charset="0"/>
                        </a:rPr>
                        <m:t>𝜋</m:t>
                      </m:r>
                    </m:oMath>
                  </m:oMathPara>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𝜃</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7</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8</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13</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14</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𝜃</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𝜋</m:t>
                          </m:r>
                        </m:num>
                        <m:den>
                          <m:r>
                            <a:rPr lang="en-GB" sz="1400" b="0" i="1" smtClean="0">
                              <a:latin typeface="Cambria Math" panose="02040503050406030204" pitchFamily="18" charset="0"/>
                            </a:rPr>
                            <m:t>9</m:t>
                          </m:r>
                        </m:den>
                      </m:f>
                      <m:r>
                        <a:rPr lang="en-GB" sz="1400" b="0" i="1" smtClean="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2</m:t>
                          </m:r>
                          <m:r>
                            <a:rPr lang="en-GB" sz="1400" i="1">
                              <a:latin typeface="Cambria Math" panose="02040503050406030204" pitchFamily="18" charset="0"/>
                            </a:rPr>
                            <m:t>𝜋</m:t>
                          </m:r>
                        </m:num>
                        <m:den>
                          <m:r>
                            <a:rPr lang="en-GB" sz="1400" b="0" i="1" smtClean="0">
                              <a:latin typeface="Cambria Math" panose="02040503050406030204" pitchFamily="18" charset="0"/>
                            </a:rPr>
                            <m:t>9</m:t>
                          </m:r>
                        </m:den>
                      </m:f>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7</m:t>
                          </m:r>
                          <m:r>
                            <a:rPr lang="en-GB" sz="1400" i="1">
                              <a:latin typeface="Cambria Math" panose="02040503050406030204" pitchFamily="18" charset="0"/>
                            </a:rPr>
                            <m:t>𝜋</m:t>
                          </m:r>
                        </m:num>
                        <m:den>
                          <m:r>
                            <a:rPr lang="en-GB" sz="1400" b="0" i="1" smtClean="0">
                              <a:latin typeface="Cambria Math" panose="02040503050406030204" pitchFamily="18" charset="0"/>
                            </a:rPr>
                            <m:t>9</m:t>
                          </m:r>
                        </m:den>
                      </m:f>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8</m:t>
                          </m:r>
                          <m:r>
                            <a:rPr lang="en-GB" sz="1400" i="1">
                              <a:latin typeface="Cambria Math" panose="02040503050406030204" pitchFamily="18" charset="0"/>
                            </a:rPr>
                            <m:t>𝜋</m:t>
                          </m:r>
                        </m:num>
                        <m:den>
                          <m:r>
                            <a:rPr lang="en-GB" sz="1400" b="0" i="1" smtClean="0">
                              <a:latin typeface="Cambria Math" panose="02040503050406030204" pitchFamily="18" charset="0"/>
                            </a:rPr>
                            <m:t>9</m:t>
                          </m:r>
                        </m:den>
                      </m:f>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13</m:t>
                          </m:r>
                          <m:r>
                            <a:rPr lang="en-GB" sz="1400" i="1">
                              <a:latin typeface="Cambria Math" panose="02040503050406030204" pitchFamily="18" charset="0"/>
                            </a:rPr>
                            <m:t>𝜋</m:t>
                          </m:r>
                        </m:num>
                        <m:den>
                          <m:r>
                            <a:rPr lang="en-GB" sz="1400" b="0" i="1" smtClean="0">
                              <a:latin typeface="Cambria Math" panose="02040503050406030204" pitchFamily="18" charset="0"/>
                            </a:rPr>
                            <m:t>9</m:t>
                          </m:r>
                        </m:den>
                      </m:f>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14</m:t>
                          </m:r>
                          <m:r>
                            <a:rPr lang="en-GB" sz="1400" i="1">
                              <a:latin typeface="Cambria Math" panose="02040503050406030204" pitchFamily="18" charset="0"/>
                            </a:rPr>
                            <m:t>𝜋</m:t>
                          </m:r>
                        </m:num>
                        <m:den>
                          <m:r>
                            <a:rPr lang="en-GB" sz="1400" b="0" i="1" smtClean="0">
                              <a:latin typeface="Cambria Math" panose="02040503050406030204" pitchFamily="18" charset="0"/>
                            </a:rPr>
                            <m:t>9</m:t>
                          </m:r>
                        </m:den>
                      </m:f>
                    </m:oMath>
                  </m:oMathPara>
                </a14:m>
                <a:endParaRPr lang="en-GB" sz="1400" dirty="0"/>
              </a:p>
            </p:txBody>
          </p:sp>
        </mc:Choice>
        <mc:Fallback xmlns="">
          <p:sp>
            <p:nvSpPr>
              <p:cNvPr id="12" name="TextBox 11">
                <a:extLst>
                  <a:ext uri="{FF2B5EF4-FFF2-40B4-BE49-F238E27FC236}">
                    <a16:creationId xmlns:a16="http://schemas.microsoft.com/office/drawing/2014/main" id="{5AFAF6FF-C9A6-409C-A013-C6A55F6FF28B}"/>
                  </a:ext>
                </a:extLst>
              </p:cNvPr>
              <p:cNvSpPr txBox="1">
                <a:spLocks noRot="1" noChangeAspect="1" noMove="1" noResize="1" noEditPoints="1" noAdjustHandles="1" noChangeArrowheads="1" noChangeShapeType="1" noTextEdit="1"/>
              </p:cNvSpPr>
              <p:nvPr/>
            </p:nvSpPr>
            <p:spPr>
              <a:xfrm>
                <a:off x="4401480" y="2208959"/>
                <a:ext cx="2952328" cy="1117229"/>
              </a:xfrm>
              <a:prstGeom prst="rect">
                <a:avLst/>
              </a:prstGeom>
              <a:blipFill>
                <a:blip r:embed="rId6"/>
                <a:stretch>
                  <a:fillRect/>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9CCF16DF-59A6-4359-BCB7-556E0343F1C7}"/>
              </a:ext>
            </a:extLst>
          </p:cNvPr>
          <p:cNvSpPr/>
          <p:nvPr/>
        </p:nvSpPr>
        <p:spPr>
          <a:xfrm>
            <a:off x="4580405" y="4399781"/>
            <a:ext cx="4384081" cy="21339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14">
            <a:extLst>
              <a:ext uri="{FF2B5EF4-FFF2-40B4-BE49-F238E27FC236}">
                <a16:creationId xmlns:a16="http://schemas.microsoft.com/office/drawing/2014/main" id="{4507E5E7-5851-499F-B4D8-2AE92A92F101}"/>
              </a:ext>
            </a:extLst>
          </p:cNvPr>
          <p:cNvSpPr txBox="1"/>
          <p:nvPr/>
        </p:nvSpPr>
        <p:spPr>
          <a:xfrm>
            <a:off x="7464971" y="2206749"/>
            <a:ext cx="1231354"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Adjust interval.</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01FE39-DA1F-4346-A963-6FBA15ABFEC7}"/>
                  </a:ext>
                </a:extLst>
              </p:cNvPr>
              <p:cNvSpPr txBox="1"/>
              <p:nvPr/>
            </p:nvSpPr>
            <p:spPr>
              <a:xfrm>
                <a:off x="7455445" y="2583919"/>
                <a:ext cx="1431379" cy="9002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dirty="0"/>
                  <a:t>Use </a:t>
                </a:r>
                <a14:m>
                  <m:oMath xmlns:m="http://schemas.openxmlformats.org/officeDocument/2006/math">
                    <m:r>
                      <a:rPr lang="en-GB" sz="1050" b="0" i="1" smtClean="0">
                        <a:latin typeface="Cambria Math" panose="02040503050406030204" pitchFamily="18" charset="0"/>
                      </a:rPr>
                      <m:t>𝜋</m:t>
                    </m:r>
                    <m:r>
                      <a:rPr lang="en-GB" sz="1050" b="0" i="1" smtClean="0">
                        <a:latin typeface="Cambria Math" panose="02040503050406030204" pitchFamily="18" charset="0"/>
                      </a:rPr>
                      <m:t>−</m:t>
                    </m:r>
                  </m:oMath>
                </a14:m>
                <a:r>
                  <a:rPr lang="en-GB" sz="1050" dirty="0"/>
                  <a:t> to get second value in each ‘pair’. Then go to next cycle by adding </a:t>
                </a:r>
                <a14:m>
                  <m:oMath xmlns:m="http://schemas.openxmlformats.org/officeDocument/2006/math">
                    <m:r>
                      <a:rPr lang="en-GB" sz="1050" b="0" i="1" smtClean="0">
                        <a:latin typeface="Cambria Math" panose="02040503050406030204" pitchFamily="18" charset="0"/>
                      </a:rPr>
                      <m:t>2</m:t>
                    </m:r>
                    <m:r>
                      <a:rPr lang="en-GB" sz="1050" b="0" i="1" smtClean="0">
                        <a:latin typeface="Cambria Math" panose="02040503050406030204" pitchFamily="18" charset="0"/>
                      </a:rPr>
                      <m:t>𝜋</m:t>
                    </m:r>
                  </m:oMath>
                </a14:m>
                <a:r>
                  <a:rPr lang="en-GB" sz="1050" dirty="0"/>
                  <a:t> to each value in pair.</a:t>
                </a:r>
              </a:p>
            </p:txBody>
          </p:sp>
        </mc:Choice>
        <mc:Fallback xmlns="">
          <p:sp>
            <p:nvSpPr>
              <p:cNvPr id="16" name="TextBox 15">
                <a:extLst>
                  <a:ext uri="{FF2B5EF4-FFF2-40B4-BE49-F238E27FC236}">
                    <a16:creationId xmlns:a16="http://schemas.microsoft.com/office/drawing/2014/main" id="{6101FE39-DA1F-4346-A963-6FBA15ABFEC7}"/>
                  </a:ext>
                </a:extLst>
              </p:cNvPr>
              <p:cNvSpPr txBox="1">
                <a:spLocks noRot="1" noChangeAspect="1" noMove="1" noResize="1" noEditPoints="1" noAdjustHandles="1" noChangeArrowheads="1" noChangeShapeType="1" noTextEdit="1"/>
              </p:cNvSpPr>
              <p:nvPr/>
            </p:nvSpPr>
            <p:spPr>
              <a:xfrm>
                <a:off x="7455445" y="2583919"/>
                <a:ext cx="1431379" cy="900246"/>
              </a:xfrm>
              <a:prstGeom prst="rect">
                <a:avLst/>
              </a:prstGeom>
              <a:blipFill>
                <a:blip r:embed="rId7"/>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996445A-9080-4367-BC68-28D22B3A2BF6}"/>
                  </a:ext>
                </a:extLst>
              </p:cNvPr>
              <p:cNvSpPr txBox="1"/>
              <p:nvPr/>
            </p:nvSpPr>
            <p:spPr>
              <a:xfrm>
                <a:off x="7448152" y="3556685"/>
                <a:ext cx="1516336" cy="4154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dirty="0"/>
                  <a:t>Only </a:t>
                </a:r>
                <a14:m>
                  <m:oMath xmlns:m="http://schemas.openxmlformats.org/officeDocument/2006/math">
                    <m:r>
                      <a:rPr lang="en-GB" sz="1050" b="0" i="1" smtClean="0">
                        <a:latin typeface="Cambria Math" panose="02040503050406030204" pitchFamily="18" charset="0"/>
                      </a:rPr>
                      <m:t>÷3</m:t>
                    </m:r>
                  </m:oMath>
                </a14:m>
                <a:r>
                  <a:rPr lang="en-GB" sz="1050" dirty="0"/>
                  <a:t> once all values obtained in range.</a:t>
                </a:r>
              </a:p>
            </p:txBody>
          </p:sp>
        </mc:Choice>
        <mc:Fallback xmlns="">
          <p:sp>
            <p:nvSpPr>
              <p:cNvPr id="17" name="TextBox 16">
                <a:extLst>
                  <a:ext uri="{FF2B5EF4-FFF2-40B4-BE49-F238E27FC236}">
                    <a16:creationId xmlns:a16="http://schemas.microsoft.com/office/drawing/2014/main" id="{6996445A-9080-4367-BC68-28D22B3A2BF6}"/>
                  </a:ext>
                </a:extLst>
              </p:cNvPr>
              <p:cNvSpPr txBox="1">
                <a:spLocks noRot="1" noChangeAspect="1" noMove="1" noResize="1" noEditPoints="1" noAdjustHandles="1" noChangeArrowheads="1" noChangeShapeType="1" noTextEdit="1"/>
              </p:cNvSpPr>
              <p:nvPr/>
            </p:nvSpPr>
            <p:spPr>
              <a:xfrm>
                <a:off x="7448152" y="3556685"/>
                <a:ext cx="1516336" cy="415498"/>
              </a:xfrm>
              <a:prstGeom prst="rect">
                <a:avLst/>
              </a:prstGeom>
              <a:blipFill>
                <a:blip r:embed="rId8"/>
                <a:stretch>
                  <a:fillRect b="-4110"/>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6FB6B729-D296-4ED9-A333-214E7AEB1F91}"/>
              </a:ext>
            </a:extLst>
          </p:cNvPr>
          <p:cNvCxnSpPr>
            <a:stCxn id="15" idx="1"/>
          </p:cNvCxnSpPr>
          <p:nvPr/>
        </p:nvCxnSpPr>
        <p:spPr>
          <a:xfrm flipH="1">
            <a:off x="7029450" y="2345249"/>
            <a:ext cx="435521" cy="64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E6772320-D10A-46E1-AA80-137E5E16B5CB}"/>
              </a:ext>
            </a:extLst>
          </p:cNvPr>
          <p:cNvCxnSpPr>
            <a:cxnSpLocks/>
          </p:cNvCxnSpPr>
          <p:nvPr/>
        </p:nvCxnSpPr>
        <p:spPr>
          <a:xfrm flipH="1" flipV="1">
            <a:off x="7115175" y="2733675"/>
            <a:ext cx="340271" cy="426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1A1B30E4-C7C1-4768-8289-CF26F75510BE}"/>
              </a:ext>
            </a:extLst>
          </p:cNvPr>
          <p:cNvCxnSpPr>
            <a:cxnSpLocks/>
          </p:cNvCxnSpPr>
          <p:nvPr/>
        </p:nvCxnSpPr>
        <p:spPr>
          <a:xfrm flipH="1" flipV="1">
            <a:off x="7124700" y="3200400"/>
            <a:ext cx="359828" cy="6529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1873BA76-24B1-4481-A709-835EEE24267E}"/>
              </a:ext>
            </a:extLst>
          </p:cNvPr>
          <p:cNvSpPr/>
          <p:nvPr/>
        </p:nvSpPr>
        <p:spPr>
          <a:xfrm>
            <a:off x="4580406" y="2189176"/>
            <a:ext cx="4384081" cy="19599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89789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5E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131-132</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DAD5FFD-0A0D-48E1-9C55-B456680F1E3E}"/>
              </a:ext>
            </a:extLst>
          </p:cNvPr>
          <p:cNvSpPr txBox="1"/>
          <p:nvPr/>
        </p:nvSpPr>
        <p:spPr>
          <a:xfrm>
            <a:off x="395536" y="1844824"/>
            <a:ext cx="2520280"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EB8AB8B-F7D1-4C25-A110-ECF33C8D8358}"/>
                  </a:ext>
                </a:extLst>
              </p:cNvPr>
              <p:cNvSpPr txBox="1"/>
              <p:nvPr/>
            </p:nvSpPr>
            <p:spPr>
              <a:xfrm>
                <a:off x="395536" y="2199642"/>
                <a:ext cx="4824536" cy="923330"/>
              </a:xfrm>
              <a:prstGeom prst="rect">
                <a:avLst/>
              </a:prstGeom>
              <a:noFill/>
            </p:spPr>
            <p:txBody>
              <a:bodyPr wrap="square" rtlCol="0">
                <a:spAutoFit/>
              </a:bodyPr>
              <a:lstStyle/>
              <a:p>
                <a:r>
                  <a:rPr lang="en-GB" dirty="0"/>
                  <a:t>[MAT 2010 1C] In the range </a:t>
                </a: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𝜋</m:t>
                    </m:r>
                  </m:oMath>
                </a14:m>
                <a:r>
                  <a:rPr lang="en-GB" dirty="0"/>
                  <a:t>, the equation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+3</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=0</m:t>
                    </m:r>
                  </m:oMath>
                </a14:m>
                <a:r>
                  <a:rPr lang="en-GB" dirty="0"/>
                  <a:t> has how many solutions?</a:t>
                </a:r>
              </a:p>
            </p:txBody>
          </p:sp>
        </mc:Choice>
        <mc:Fallback xmlns="">
          <p:sp>
            <p:nvSpPr>
              <p:cNvPr id="10" name="TextBox 9">
                <a:extLst>
                  <a:ext uri="{FF2B5EF4-FFF2-40B4-BE49-F238E27FC236}">
                    <a16:creationId xmlns:a16="http://schemas.microsoft.com/office/drawing/2014/main" id="{3EB8AB8B-F7D1-4C25-A110-ECF33C8D8358}"/>
                  </a:ext>
                </a:extLst>
              </p:cNvPr>
              <p:cNvSpPr txBox="1">
                <a:spLocks noRot="1" noChangeAspect="1" noMove="1" noResize="1" noEditPoints="1" noAdjustHandles="1" noChangeArrowheads="1" noChangeShapeType="1" noTextEdit="1"/>
              </p:cNvSpPr>
              <p:nvPr/>
            </p:nvSpPr>
            <p:spPr>
              <a:xfrm>
                <a:off x="395536" y="2199642"/>
                <a:ext cx="4824536" cy="923330"/>
              </a:xfrm>
              <a:prstGeom prst="rect">
                <a:avLst/>
              </a:prstGeom>
              <a:blipFill>
                <a:blip r:embed="rId2"/>
                <a:stretch>
                  <a:fillRect l="-1138"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2A81E93-09E9-4F2D-8F55-790F061D8C73}"/>
                  </a:ext>
                </a:extLst>
              </p:cNvPr>
              <p:cNvSpPr txBox="1"/>
              <p:nvPr/>
            </p:nvSpPr>
            <p:spPr>
              <a:xfrm>
                <a:off x="366508" y="3472542"/>
                <a:ext cx="5040560" cy="14773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𝟐</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e>
                      </m:d>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e>
                      </m:d>
                      <m:r>
                        <a:rPr lang="en-GB" b="1" i="1" smtClean="0">
                          <a:latin typeface="Cambria Math" panose="02040503050406030204" pitchFamily="18" charset="0"/>
                        </a:rPr>
                        <m:t>=</m:t>
                      </m:r>
                      <m:r>
                        <a:rPr lang="en-GB" b="1" i="1" smtClean="0">
                          <a:latin typeface="Cambria Math" panose="02040503050406030204" pitchFamily="18" charset="0"/>
                        </a:rPr>
                        <m:t>𝟎</m:t>
                      </m:r>
                    </m:oMath>
                  </m:oMathPara>
                </a14:m>
                <a:r>
                  <a:rPr lang="en-GB" b="1" dirty="0"/>
                  <a:t/>
                </a:r>
                <a:br>
                  <a:rPr lang="en-GB" b="1" dirty="0"/>
                </a:br>
                <a14:m>
                  <m:oMath xmlns:m="http://schemas.openxmlformats.org/officeDocument/2006/math">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e>
                    </m:func>
                  </m:oMath>
                </a14:m>
                <a:r>
                  <a:rPr lang="en-GB" b="1" dirty="0"/>
                  <a:t> or </a:t>
                </a:r>
                <a14:m>
                  <m:oMath xmlns:m="http://schemas.openxmlformats.org/officeDocument/2006/math">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oMath>
                </a14:m>
                <a:endParaRPr lang="en-GB" b="1" dirty="0"/>
              </a:p>
              <a:p>
                <a14:m>
                  <m:oMath xmlns:m="http://schemas.openxmlformats.org/officeDocument/2006/math">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𝟐</m:t>
                    </m:r>
                  </m:oMath>
                </a14:m>
                <a:r>
                  <a:rPr lang="en-GB" b="1" dirty="0"/>
                  <a:t> or </a:t>
                </a:r>
                <a14:m>
                  <m:oMath xmlns:m="http://schemas.openxmlformats.org/officeDocument/2006/math">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𝟏</m:t>
                    </m:r>
                  </m:oMath>
                </a14:m>
                <a:endParaRPr lang="en-GB" b="1" dirty="0"/>
              </a:p>
              <a:p>
                <a:r>
                  <a:rPr lang="en-GB" b="1" dirty="0"/>
                  <a:t>The tan graph always has 1 solution per each cycle of </a:t>
                </a:r>
                <a14:m>
                  <m:oMath xmlns:m="http://schemas.openxmlformats.org/officeDocument/2006/math">
                    <m:r>
                      <a:rPr lang="en-GB" b="1" i="1" smtClean="0">
                        <a:latin typeface="Cambria Math" panose="02040503050406030204" pitchFamily="18" charset="0"/>
                      </a:rPr>
                      <m:t>𝝅</m:t>
                    </m:r>
                  </m:oMath>
                </a14:m>
                <a:r>
                  <a:rPr lang="en-GB" b="1" dirty="0"/>
                  <a:t> radians, so 4 solutions.</a:t>
                </a:r>
              </a:p>
            </p:txBody>
          </p:sp>
        </mc:Choice>
        <mc:Fallback xmlns="">
          <p:sp>
            <p:nvSpPr>
              <p:cNvPr id="11" name="TextBox 10">
                <a:extLst>
                  <a:ext uri="{FF2B5EF4-FFF2-40B4-BE49-F238E27FC236}">
                    <a16:creationId xmlns:a16="http://schemas.microsoft.com/office/drawing/2014/main" id="{12A81E93-09E9-4F2D-8F55-790F061D8C73}"/>
                  </a:ext>
                </a:extLst>
              </p:cNvPr>
              <p:cNvSpPr txBox="1">
                <a:spLocks noRot="1" noChangeAspect="1" noMove="1" noResize="1" noEditPoints="1" noAdjustHandles="1" noChangeArrowheads="1" noChangeShapeType="1" noTextEdit="1"/>
              </p:cNvSpPr>
              <p:nvPr/>
            </p:nvSpPr>
            <p:spPr>
              <a:xfrm>
                <a:off x="366508" y="3472542"/>
                <a:ext cx="5040560" cy="1477328"/>
              </a:xfrm>
              <a:prstGeom prst="rect">
                <a:avLst/>
              </a:prstGeom>
              <a:blipFill>
                <a:blip r:embed="rId3"/>
                <a:stretch>
                  <a:fillRect l="-967" b="-5785"/>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762BE968-9B02-4E3D-A77E-3F677F10AA68}"/>
              </a:ext>
            </a:extLst>
          </p:cNvPr>
          <p:cNvSpPr/>
          <p:nvPr/>
        </p:nvSpPr>
        <p:spPr>
          <a:xfrm>
            <a:off x="429320" y="3350319"/>
            <a:ext cx="5942880" cy="19599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632070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309B63D-6C0A-4CF1-9294-9C0C62363D1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7D1446EC-EB7D-4745-8B29-08CCFD32414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Small Angle Approximations</a:t>
              </a:r>
              <a:endParaRPr lang="en-GB" sz="3200" dirty="0"/>
            </a:p>
          </p:txBody>
        </p:sp>
        <p:cxnSp>
          <p:nvCxnSpPr>
            <p:cNvPr id="4" name="Straight Connector 3">
              <a:extLst>
                <a:ext uri="{FF2B5EF4-FFF2-40B4-BE49-F238E27FC236}">
                  <a16:creationId xmlns:a16="http://schemas.microsoft.com/office/drawing/2014/main" id="{9234F711-EBFF-4C93-B13C-5FB1948B009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CE0F3375-7C66-4D99-9250-A108A4BDB542}"/>
              </a:ext>
            </a:extLst>
          </p:cNvPr>
          <p:cNvPicPr>
            <a:picLocks noChangeAspect="1"/>
          </p:cNvPicPr>
          <p:nvPr/>
        </p:nvPicPr>
        <p:blipFill>
          <a:blip r:embed="rId2"/>
          <a:stretch>
            <a:fillRect/>
          </a:stretch>
        </p:blipFill>
        <p:spPr>
          <a:xfrm>
            <a:off x="487735" y="1111796"/>
            <a:ext cx="3820852" cy="3240360"/>
          </a:xfrm>
          <a:prstGeom prst="rect">
            <a:avLst/>
          </a:prstGeom>
        </p:spPr>
      </p:pic>
      <p:pic>
        <p:nvPicPr>
          <p:cNvPr id="6" name="Picture 5">
            <a:extLst>
              <a:ext uri="{FF2B5EF4-FFF2-40B4-BE49-F238E27FC236}">
                <a16:creationId xmlns:a16="http://schemas.microsoft.com/office/drawing/2014/main" id="{909C09BC-2094-4BD2-B729-288AF9656E15}"/>
              </a:ext>
            </a:extLst>
          </p:cNvPr>
          <p:cNvPicPr>
            <a:picLocks noChangeAspect="1"/>
          </p:cNvPicPr>
          <p:nvPr/>
        </p:nvPicPr>
        <p:blipFill>
          <a:blip r:embed="rId3"/>
          <a:stretch>
            <a:fillRect/>
          </a:stretch>
        </p:blipFill>
        <p:spPr>
          <a:xfrm>
            <a:off x="4757084" y="1243436"/>
            <a:ext cx="3888703" cy="288923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E6EE51-D9A0-491B-AA42-AD1A476CFF13}"/>
                  </a:ext>
                </a:extLst>
              </p:cNvPr>
              <p:cNvSpPr txBox="1"/>
              <p:nvPr/>
            </p:nvSpPr>
            <p:spPr>
              <a:xfrm>
                <a:off x="475035" y="4454128"/>
                <a:ext cx="3820852"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𝑥</m:t>
                    </m:r>
                  </m:oMath>
                </a14:m>
                <a:r>
                  <a:rPr lang="en-GB" sz="1600" dirty="0"/>
                  <a:t> is in radians, we can see from the graph that as </a:t>
                </a:r>
                <a14:m>
                  <m:oMath xmlns:m="http://schemas.openxmlformats.org/officeDocument/2006/math">
                    <m:r>
                      <a:rPr lang="en-GB" sz="1600" b="0" i="1" smtClean="0">
                        <a:latin typeface="Cambria Math" panose="02040503050406030204" pitchFamily="18" charset="0"/>
                      </a:rPr>
                      <m:t>𝑥</m:t>
                    </m:r>
                  </m:oMath>
                </a14:m>
                <a:r>
                  <a:rPr lang="en-GB" sz="1600" dirty="0"/>
                  <a:t> approaches 0, the two graphs are approximately the same, i.e.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𝑥</m:t>
                    </m:r>
                  </m:oMath>
                </a14:m>
                <a:endParaRPr lang="en-GB" sz="1600" dirty="0"/>
              </a:p>
            </p:txBody>
          </p:sp>
        </mc:Choice>
        <mc:Fallback xmlns="">
          <p:sp>
            <p:nvSpPr>
              <p:cNvPr id="7" name="TextBox 6">
                <a:extLst>
                  <a:ext uri="{FF2B5EF4-FFF2-40B4-BE49-F238E27FC236}">
                    <a16:creationId xmlns:a16="http://schemas.microsoft.com/office/drawing/2014/main" id="{72E6EE51-D9A0-491B-AA42-AD1A476CFF13}"/>
                  </a:ext>
                </a:extLst>
              </p:cNvPr>
              <p:cNvSpPr txBox="1">
                <a:spLocks noRot="1" noChangeAspect="1" noMove="1" noResize="1" noEditPoints="1" noAdjustHandles="1" noChangeArrowheads="1" noChangeShapeType="1" noTextEdit="1"/>
              </p:cNvSpPr>
              <p:nvPr/>
            </p:nvSpPr>
            <p:spPr>
              <a:xfrm>
                <a:off x="475035" y="4454128"/>
                <a:ext cx="3820852" cy="830997"/>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916599-3C65-4F0B-8597-0A4EEE9BD7DB}"/>
                  </a:ext>
                </a:extLst>
              </p:cNvPr>
              <p:cNvSpPr txBox="1"/>
              <p:nvPr/>
            </p:nvSpPr>
            <p:spPr>
              <a:xfrm>
                <a:off x="2876219" y="1108758"/>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𝑥</m:t>
                      </m:r>
                    </m:oMath>
                  </m:oMathPara>
                </a14:m>
                <a:endParaRPr lang="en-GB" dirty="0">
                  <a:solidFill>
                    <a:srgbClr val="FF0000"/>
                  </a:solidFill>
                </a:endParaRPr>
              </a:p>
            </p:txBody>
          </p:sp>
        </mc:Choice>
        <mc:Fallback xmlns="">
          <p:sp>
            <p:nvSpPr>
              <p:cNvPr id="8" name="TextBox 7">
                <a:extLst>
                  <a:ext uri="{FF2B5EF4-FFF2-40B4-BE49-F238E27FC236}">
                    <a16:creationId xmlns:a16="http://schemas.microsoft.com/office/drawing/2014/main" id="{25916599-3C65-4F0B-8597-0A4EEE9BD7DB}"/>
                  </a:ext>
                </a:extLst>
              </p:cNvPr>
              <p:cNvSpPr txBox="1">
                <a:spLocks noRot="1" noChangeAspect="1" noMove="1" noResize="1" noEditPoints="1" noAdjustHandles="1" noChangeArrowheads="1" noChangeShapeType="1" noTextEdit="1"/>
              </p:cNvSpPr>
              <p:nvPr/>
            </p:nvSpPr>
            <p:spPr>
              <a:xfrm>
                <a:off x="2876219" y="1108758"/>
                <a:ext cx="1152128" cy="369332"/>
              </a:xfrm>
              <a:prstGeom prst="rect">
                <a:avLst/>
              </a:prstGeom>
              <a:blipFill>
                <a:blip r:embed="rId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9FB261C-1CEA-48C0-974E-86A71CD1EF96}"/>
                  </a:ext>
                </a:extLst>
              </p:cNvPr>
              <p:cNvSpPr txBox="1"/>
              <p:nvPr/>
            </p:nvSpPr>
            <p:spPr>
              <a:xfrm>
                <a:off x="3347845" y="1808964"/>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𝑦</m:t>
                      </m:r>
                      <m:r>
                        <a:rPr lang="en-GB" b="0" i="1" smtClean="0">
                          <a:solidFill>
                            <a:schemeClr val="accent1"/>
                          </a:solidFill>
                          <a:latin typeface="Cambria Math" panose="02040503050406030204" pitchFamily="18" charset="0"/>
                        </a:rPr>
                        <m:t>=</m:t>
                      </m:r>
                      <m:func>
                        <m:funcPr>
                          <m:ctrlPr>
                            <a:rPr lang="en-GB" b="0" i="1" smtClean="0">
                              <a:solidFill>
                                <a:schemeClr val="accent1"/>
                              </a:solidFill>
                              <a:latin typeface="Cambria Math" panose="02040503050406030204" pitchFamily="18" charset="0"/>
                            </a:rPr>
                          </m:ctrlPr>
                        </m:funcPr>
                        <m:fName>
                          <m:r>
                            <m:rPr>
                              <m:sty m:val="p"/>
                            </m:rPr>
                            <a:rPr lang="en-GB" b="0" i="0" smtClean="0">
                              <a:solidFill>
                                <a:schemeClr val="accent1"/>
                              </a:solidFill>
                              <a:latin typeface="Cambria Math" panose="02040503050406030204" pitchFamily="18" charset="0"/>
                            </a:rPr>
                            <m:t>sin</m:t>
                          </m:r>
                        </m:fName>
                        <m:e>
                          <m:r>
                            <a:rPr lang="en-GB" b="0" i="1" smtClean="0">
                              <a:solidFill>
                                <a:schemeClr val="accent1"/>
                              </a:solidFill>
                              <a:latin typeface="Cambria Math" panose="02040503050406030204" pitchFamily="18" charset="0"/>
                            </a:rPr>
                            <m:t>𝑥</m:t>
                          </m:r>
                        </m:e>
                      </m:func>
                    </m:oMath>
                  </m:oMathPara>
                </a14:m>
                <a:endParaRPr lang="en-GB" dirty="0">
                  <a:solidFill>
                    <a:srgbClr val="FF0000"/>
                  </a:solidFill>
                </a:endParaRPr>
              </a:p>
            </p:txBody>
          </p:sp>
        </mc:Choice>
        <mc:Fallback xmlns="">
          <p:sp>
            <p:nvSpPr>
              <p:cNvPr id="9" name="TextBox 8">
                <a:extLst>
                  <a:ext uri="{FF2B5EF4-FFF2-40B4-BE49-F238E27FC236}">
                    <a16:creationId xmlns:a16="http://schemas.microsoft.com/office/drawing/2014/main" id="{49FB261C-1CEA-48C0-974E-86A71CD1EF96}"/>
                  </a:ext>
                </a:extLst>
              </p:cNvPr>
              <p:cNvSpPr txBox="1">
                <a:spLocks noRot="1" noChangeAspect="1" noMove="1" noResize="1" noEditPoints="1" noAdjustHandles="1" noChangeArrowheads="1" noChangeShapeType="1" noTextEdit="1"/>
              </p:cNvSpPr>
              <p:nvPr/>
            </p:nvSpPr>
            <p:spPr>
              <a:xfrm>
                <a:off x="3347845" y="1808964"/>
                <a:ext cx="1152128" cy="369332"/>
              </a:xfrm>
              <a:prstGeom prst="rect">
                <a:avLst/>
              </a:prstGeom>
              <a:blipFill>
                <a:blip r:embed="rId6"/>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A24C8E1-BBC1-4689-B097-5F42DE4B1C1A}"/>
                  </a:ext>
                </a:extLst>
              </p:cNvPr>
              <p:cNvSpPr txBox="1"/>
              <p:nvPr/>
            </p:nvSpPr>
            <p:spPr>
              <a:xfrm>
                <a:off x="6516216" y="1293424"/>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𝑥</m:t>
                      </m:r>
                    </m:oMath>
                  </m:oMathPara>
                </a14:m>
                <a:endParaRPr lang="en-GB" dirty="0">
                  <a:solidFill>
                    <a:srgbClr val="FF0000"/>
                  </a:solidFill>
                </a:endParaRPr>
              </a:p>
            </p:txBody>
          </p:sp>
        </mc:Choice>
        <mc:Fallback xmlns="">
          <p:sp>
            <p:nvSpPr>
              <p:cNvPr id="10" name="TextBox 9">
                <a:extLst>
                  <a:ext uri="{FF2B5EF4-FFF2-40B4-BE49-F238E27FC236}">
                    <a16:creationId xmlns:a16="http://schemas.microsoft.com/office/drawing/2014/main" id="{2A24C8E1-BBC1-4689-B097-5F42DE4B1C1A}"/>
                  </a:ext>
                </a:extLst>
              </p:cNvPr>
              <p:cNvSpPr txBox="1">
                <a:spLocks noRot="1" noChangeAspect="1" noMove="1" noResize="1" noEditPoints="1" noAdjustHandles="1" noChangeArrowheads="1" noChangeShapeType="1" noTextEdit="1"/>
              </p:cNvSpPr>
              <p:nvPr/>
            </p:nvSpPr>
            <p:spPr>
              <a:xfrm>
                <a:off x="6516216" y="1293424"/>
                <a:ext cx="1152128" cy="369332"/>
              </a:xfrm>
              <a:prstGeom prst="rect">
                <a:avLst/>
              </a:prstGeom>
              <a:blipFill>
                <a:blip r:embed="rId7"/>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043E5F5-56B4-4CC0-84AB-7818A794C220}"/>
                  </a:ext>
                </a:extLst>
              </p:cNvPr>
              <p:cNvSpPr txBox="1"/>
              <p:nvPr/>
            </p:nvSpPr>
            <p:spPr>
              <a:xfrm>
                <a:off x="7072482" y="2036129"/>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𝑦</m:t>
                      </m:r>
                      <m:r>
                        <a:rPr lang="en-GB" b="0" i="1" smtClean="0">
                          <a:solidFill>
                            <a:schemeClr val="accent1"/>
                          </a:solidFill>
                          <a:latin typeface="Cambria Math" panose="02040503050406030204" pitchFamily="18" charset="0"/>
                        </a:rPr>
                        <m:t>=</m:t>
                      </m:r>
                      <m:func>
                        <m:funcPr>
                          <m:ctrlPr>
                            <a:rPr lang="en-GB" b="0" i="1" smtClean="0">
                              <a:solidFill>
                                <a:schemeClr val="accent1"/>
                              </a:solidFill>
                              <a:latin typeface="Cambria Math" panose="02040503050406030204" pitchFamily="18" charset="0"/>
                            </a:rPr>
                          </m:ctrlPr>
                        </m:funcPr>
                        <m:fName>
                          <m:r>
                            <m:rPr>
                              <m:sty m:val="p"/>
                            </m:rPr>
                            <a:rPr lang="en-GB" b="0" i="0" smtClean="0">
                              <a:solidFill>
                                <a:schemeClr val="accent1"/>
                              </a:solidFill>
                              <a:latin typeface="Cambria Math" panose="02040503050406030204" pitchFamily="18" charset="0"/>
                            </a:rPr>
                            <m:t>sin</m:t>
                          </m:r>
                        </m:fName>
                        <m:e>
                          <m:r>
                            <a:rPr lang="en-GB" b="0" i="1" smtClean="0">
                              <a:solidFill>
                                <a:schemeClr val="accent1"/>
                              </a:solidFill>
                              <a:latin typeface="Cambria Math" panose="02040503050406030204" pitchFamily="18" charset="0"/>
                            </a:rPr>
                            <m:t>𝑥</m:t>
                          </m:r>
                        </m:e>
                      </m:func>
                    </m:oMath>
                  </m:oMathPara>
                </a14:m>
                <a:endParaRPr lang="en-GB" dirty="0">
                  <a:solidFill>
                    <a:srgbClr val="FF0000"/>
                  </a:solidFill>
                </a:endParaRPr>
              </a:p>
            </p:txBody>
          </p:sp>
        </mc:Choice>
        <mc:Fallback xmlns="">
          <p:sp>
            <p:nvSpPr>
              <p:cNvPr id="11" name="TextBox 10">
                <a:extLst>
                  <a:ext uri="{FF2B5EF4-FFF2-40B4-BE49-F238E27FC236}">
                    <a16:creationId xmlns:a16="http://schemas.microsoft.com/office/drawing/2014/main" id="{2043E5F5-56B4-4CC0-84AB-7818A794C220}"/>
                  </a:ext>
                </a:extLst>
              </p:cNvPr>
              <p:cNvSpPr txBox="1">
                <a:spLocks noRot="1" noChangeAspect="1" noMove="1" noResize="1" noEditPoints="1" noAdjustHandles="1" noChangeArrowheads="1" noChangeShapeType="1" noTextEdit="1"/>
              </p:cNvSpPr>
              <p:nvPr/>
            </p:nvSpPr>
            <p:spPr>
              <a:xfrm>
                <a:off x="7072482" y="2036129"/>
                <a:ext cx="1152128" cy="369332"/>
              </a:xfrm>
              <a:prstGeom prst="rect">
                <a:avLst/>
              </a:prstGeom>
              <a:blipFill>
                <a:blip r:embed="rId8"/>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D1255C6-9EF1-4BE7-99BC-272F8ABAF99F}"/>
                  </a:ext>
                </a:extLst>
              </p:cNvPr>
              <p:cNvSpPr txBox="1"/>
              <p:nvPr/>
            </p:nvSpPr>
            <p:spPr>
              <a:xfrm>
                <a:off x="4733381" y="4447926"/>
                <a:ext cx="3820852"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𝑥</m:t>
                    </m:r>
                  </m:oMath>
                </a14:m>
                <a:r>
                  <a:rPr lang="en-GB" sz="1600" dirty="0"/>
                  <a:t> was in degrees however, then we can see this is not the case.</a:t>
                </a:r>
              </a:p>
            </p:txBody>
          </p:sp>
        </mc:Choice>
        <mc:Fallback xmlns="">
          <p:sp>
            <p:nvSpPr>
              <p:cNvPr id="12" name="TextBox 11">
                <a:extLst>
                  <a:ext uri="{FF2B5EF4-FFF2-40B4-BE49-F238E27FC236}">
                    <a16:creationId xmlns:a16="http://schemas.microsoft.com/office/drawing/2014/main" id="{FD1255C6-9EF1-4BE7-99BC-272F8ABAF99F}"/>
                  </a:ext>
                </a:extLst>
              </p:cNvPr>
              <p:cNvSpPr txBox="1">
                <a:spLocks noRot="1" noChangeAspect="1" noMove="1" noResize="1" noEditPoints="1" noAdjustHandles="1" noChangeArrowheads="1" noChangeShapeType="1" noTextEdit="1"/>
              </p:cNvSpPr>
              <p:nvPr/>
            </p:nvSpPr>
            <p:spPr>
              <a:xfrm>
                <a:off x="4733381" y="4447926"/>
                <a:ext cx="3820852" cy="584775"/>
              </a:xfrm>
              <a:prstGeom prst="rect">
                <a:avLst/>
              </a:prstGeom>
              <a:blipFill>
                <a:blip r:embed="rId9"/>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FE2C6B-BCAF-4E43-9005-04B3E821ED62}"/>
                  </a:ext>
                </a:extLst>
              </p:cNvPr>
              <p:cNvSpPr txBox="1"/>
              <p:nvPr/>
            </p:nvSpPr>
            <p:spPr>
              <a:xfrm>
                <a:off x="2661444" y="5428456"/>
                <a:ext cx="3990032" cy="121360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When </a:t>
                </a:r>
                <a14:m>
                  <m:oMath xmlns:m="http://schemas.openxmlformats.org/officeDocument/2006/math">
                    <m:r>
                      <a:rPr lang="en-GB" sz="1600" b="0" i="1" smtClean="0">
                        <a:latin typeface="Cambria Math" panose="02040503050406030204" pitchFamily="18" charset="0"/>
                      </a:rPr>
                      <m:t>𝜃</m:t>
                    </m:r>
                  </m:oMath>
                </a14:m>
                <a:r>
                  <a:rPr lang="en-GB" sz="1600" dirty="0"/>
                  <a:t> is small and measured in radians:</a:t>
                </a:r>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endParaRPr lang="en-GB" sz="1600" dirty="0"/>
              </a:p>
              <a:p>
                <a:pPr marL="285750" indent="-285750">
                  <a:buFont typeface="Arial" panose="020B0604020202020204" pitchFamily="34" charset="0"/>
                  <a:buChar char="•"/>
                </a:pPr>
                <a:r>
                  <a:rPr lang="en-GB" sz="1600" dirty="0"/>
                  <a:t>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endParaRPr lang="en-GB" sz="1600" dirty="0"/>
              </a:p>
              <a:p>
                <a:pPr marL="285750" indent="-285750">
                  <a:buFont typeface="Arial" panose="020B0604020202020204" pitchFamily="34" charset="0"/>
                  <a:buChar char="•"/>
                </a:pPr>
                <a:r>
                  <a:rPr lang="en-GB" sz="1600" dirty="0"/>
                  <a:t>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oMath>
                </a14:m>
                <a:endParaRPr lang="en-GB" sz="1600" dirty="0"/>
              </a:p>
            </p:txBody>
          </p:sp>
        </mc:Choice>
        <mc:Fallback xmlns="">
          <p:sp>
            <p:nvSpPr>
              <p:cNvPr id="13" name="TextBox 12">
                <a:extLst>
                  <a:ext uri="{FF2B5EF4-FFF2-40B4-BE49-F238E27FC236}">
                    <a16:creationId xmlns:a16="http://schemas.microsoft.com/office/drawing/2014/main" id="{ABFE2C6B-BCAF-4E43-9005-04B3E821ED62}"/>
                  </a:ext>
                </a:extLst>
              </p:cNvPr>
              <p:cNvSpPr txBox="1">
                <a:spLocks noRot="1" noChangeAspect="1" noMove="1" noResize="1" noEditPoints="1" noAdjustHandles="1" noChangeArrowheads="1" noChangeShapeType="1" noTextEdit="1"/>
              </p:cNvSpPr>
              <p:nvPr/>
            </p:nvSpPr>
            <p:spPr>
              <a:xfrm>
                <a:off x="2661444" y="5428456"/>
                <a:ext cx="3990032" cy="1213602"/>
              </a:xfrm>
              <a:prstGeom prst="rect">
                <a:avLst/>
              </a:prstGeom>
              <a:blipFill>
                <a:blip r:embed="rId10"/>
                <a:stretch>
                  <a:fillRect l="-608" t="-980"/>
                </a:stretch>
              </a:blipFill>
            </p:spPr>
            <p:txBody>
              <a:bodyPr/>
              <a:lstStyle/>
              <a:p>
                <a:r>
                  <a:rPr lang="en-GB">
                    <a:noFill/>
                  </a:rPr>
                  <a:t> </a:t>
                </a:r>
              </a:p>
            </p:txBody>
          </p:sp>
        </mc:Fallback>
      </mc:AlternateContent>
    </p:spTree>
    <p:extLst>
      <p:ext uri="{BB962C8B-B14F-4D97-AF65-F5344CB8AC3E}">
        <p14:creationId xmlns:p14="http://schemas.microsoft.com/office/powerpoint/2010/main" val="38411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tial Circle 1">
            <a:extLst>
              <a:ext uri="{FF2B5EF4-FFF2-40B4-BE49-F238E27FC236}">
                <a16:creationId xmlns:a16="http://schemas.microsoft.com/office/drawing/2014/main" id="{311FB729-3DA8-4158-B153-02C83688E3BF}"/>
              </a:ext>
            </a:extLst>
          </p:cNvPr>
          <p:cNvSpPr/>
          <p:nvPr/>
        </p:nvSpPr>
        <p:spPr>
          <a:xfrm>
            <a:off x="-1201976" y="570367"/>
            <a:ext cx="4330987" cy="3820881"/>
          </a:xfrm>
          <a:prstGeom prst="pie">
            <a:avLst>
              <a:gd name="adj1" fmla="val 19437373"/>
              <a:gd name="adj2" fmla="val 152286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874A9FB-4B60-4973-8BF6-B06B0F156E38}"/>
                  </a:ext>
                </a:extLst>
              </p:cNvPr>
              <p:cNvSpPr txBox="1"/>
              <p:nvPr/>
            </p:nvSpPr>
            <p:spPr>
              <a:xfrm>
                <a:off x="1211314" y="1417495"/>
                <a:ext cx="1078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 name="TextBox 2">
                <a:extLst>
                  <a:ext uri="{FF2B5EF4-FFF2-40B4-BE49-F238E27FC236}">
                    <a16:creationId xmlns:a16="http://schemas.microsoft.com/office/drawing/2014/main" id="{2874A9FB-4B60-4973-8BF6-B06B0F156E38}"/>
                  </a:ext>
                </a:extLst>
              </p:cNvPr>
              <p:cNvSpPr txBox="1">
                <a:spLocks noRot="1" noChangeAspect="1" noMove="1" noResize="1" noEditPoints="1" noAdjustHandles="1" noChangeArrowheads="1" noChangeShapeType="1" noTextEdit="1"/>
              </p:cNvSpPr>
              <p:nvPr/>
            </p:nvSpPr>
            <p:spPr>
              <a:xfrm>
                <a:off x="1211314" y="1417495"/>
                <a:ext cx="1078198" cy="369332"/>
              </a:xfrm>
              <a:prstGeom prst="rect">
                <a:avLst/>
              </a:prstGeom>
              <a:blipFill>
                <a:blip r:embed="rId2"/>
                <a:stretch>
                  <a:fillRect/>
                </a:stretch>
              </a:blipFill>
            </p:spPr>
            <p:txBody>
              <a:bodyPr/>
              <a:lstStyle/>
              <a:p>
                <a:r>
                  <a:rPr lang="en-GB">
                    <a:noFill/>
                  </a:rPr>
                  <a:t> </a:t>
                </a:r>
              </a:p>
            </p:txBody>
          </p:sp>
        </mc:Fallback>
      </mc:AlternateContent>
      <p:sp>
        <p:nvSpPr>
          <p:cNvPr id="5" name="Freeform: Shape 4">
            <a:extLst>
              <a:ext uri="{FF2B5EF4-FFF2-40B4-BE49-F238E27FC236}">
                <a16:creationId xmlns:a16="http://schemas.microsoft.com/office/drawing/2014/main" id="{318BD7E1-ED41-4713-89A9-BE895B98A36A}"/>
              </a:ext>
            </a:extLst>
          </p:cNvPr>
          <p:cNvSpPr/>
          <p:nvPr/>
        </p:nvSpPr>
        <p:spPr>
          <a:xfrm>
            <a:off x="1445444" y="2098457"/>
            <a:ext cx="140093" cy="647500"/>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B3327F-21D4-4477-A246-EE6AB3A68EC4}"/>
                  </a:ext>
                </a:extLst>
              </p:cNvPr>
              <p:cNvSpPr txBox="1"/>
              <p:nvPr/>
            </p:nvSpPr>
            <p:spPr>
              <a:xfrm>
                <a:off x="467531" y="2314544"/>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𝑂</m:t>
                      </m:r>
                    </m:oMath>
                  </m:oMathPara>
                </a14:m>
                <a:endParaRPr lang="en-GB" sz="1600" dirty="0"/>
              </a:p>
            </p:txBody>
          </p:sp>
        </mc:Choice>
        <mc:Fallback xmlns="">
          <p:sp>
            <p:nvSpPr>
              <p:cNvPr id="6" name="TextBox 5">
                <a:extLst>
                  <a:ext uri="{FF2B5EF4-FFF2-40B4-BE49-F238E27FC236}">
                    <a16:creationId xmlns:a16="http://schemas.microsoft.com/office/drawing/2014/main" id="{76B3327F-21D4-4477-A246-EE6AB3A68EC4}"/>
                  </a:ext>
                </a:extLst>
              </p:cNvPr>
              <p:cNvSpPr txBox="1">
                <a:spLocks noRot="1" noChangeAspect="1" noMove="1" noResize="1" noEditPoints="1" noAdjustHandles="1" noChangeArrowheads="1" noChangeShapeType="1" noTextEdit="1"/>
              </p:cNvSpPr>
              <p:nvPr/>
            </p:nvSpPr>
            <p:spPr>
              <a:xfrm>
                <a:off x="467531" y="2314544"/>
                <a:ext cx="744793" cy="338554"/>
              </a:xfrm>
              <a:prstGeom prst="rect">
                <a:avLst/>
              </a:prstGeom>
              <a:blipFill>
                <a:blip r:embed="rId3"/>
                <a:stretch>
                  <a:fillRect/>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85AE1BB4-79BC-4A16-A1BF-2ECDEC66D975}"/>
              </a:ext>
            </a:extLst>
          </p:cNvPr>
          <p:cNvGrpSpPr/>
          <p:nvPr/>
        </p:nvGrpSpPr>
        <p:grpSpPr>
          <a:xfrm>
            <a:off x="0" y="0"/>
            <a:ext cx="9143074" cy="599127"/>
            <a:chOff x="0" y="13335"/>
            <a:chExt cx="9144218" cy="599127"/>
          </a:xfrm>
        </p:grpSpPr>
        <p:sp>
          <p:nvSpPr>
            <p:cNvPr id="13" name="TextBox 32">
              <a:extLst>
                <a:ext uri="{FF2B5EF4-FFF2-40B4-BE49-F238E27FC236}">
                  <a16:creationId xmlns:a16="http://schemas.microsoft.com/office/drawing/2014/main" id="{8EF43BBC-CC4D-4694-8B48-32F200C50306}"/>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Small Angle Approximations</a:t>
              </a:r>
              <a:endParaRPr lang="en-GB" sz="3200" dirty="0"/>
            </a:p>
          </p:txBody>
        </p:sp>
        <p:cxnSp>
          <p:nvCxnSpPr>
            <p:cNvPr id="14" name="Straight Connector 13">
              <a:extLst>
                <a:ext uri="{FF2B5EF4-FFF2-40B4-BE49-F238E27FC236}">
                  <a16:creationId xmlns:a16="http://schemas.microsoft.com/office/drawing/2014/main" id="{80643770-235B-4142-AE58-922B6ED1699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17" name="Straight Connector 16">
            <a:extLst>
              <a:ext uri="{FF2B5EF4-FFF2-40B4-BE49-F238E27FC236}">
                <a16:creationId xmlns:a16="http://schemas.microsoft.com/office/drawing/2014/main" id="{015582CF-3EAE-4B51-85DE-98A65FEDB8AA}"/>
              </a:ext>
            </a:extLst>
          </p:cNvPr>
          <p:cNvCxnSpPr>
            <a:cxnSpLocks/>
          </p:cNvCxnSpPr>
          <p:nvPr/>
        </p:nvCxnSpPr>
        <p:spPr>
          <a:xfrm>
            <a:off x="2644140" y="1272540"/>
            <a:ext cx="228600" cy="210312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9E369CF-4DF9-4D42-82DA-9CEA8BC1F3D5}"/>
                  </a:ext>
                </a:extLst>
              </p:cNvPr>
              <p:cNvSpPr txBox="1"/>
              <p:nvPr/>
            </p:nvSpPr>
            <p:spPr>
              <a:xfrm>
                <a:off x="1335235" y="2946992"/>
                <a:ext cx="1078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1" name="TextBox 20">
                <a:extLst>
                  <a:ext uri="{FF2B5EF4-FFF2-40B4-BE49-F238E27FC236}">
                    <a16:creationId xmlns:a16="http://schemas.microsoft.com/office/drawing/2014/main" id="{89E369CF-4DF9-4D42-82DA-9CEA8BC1F3D5}"/>
                  </a:ext>
                </a:extLst>
              </p:cNvPr>
              <p:cNvSpPr txBox="1">
                <a:spLocks noRot="1" noChangeAspect="1" noMove="1" noResize="1" noEditPoints="1" noAdjustHandles="1" noChangeArrowheads="1" noChangeShapeType="1" noTextEdit="1"/>
              </p:cNvSpPr>
              <p:nvPr/>
            </p:nvSpPr>
            <p:spPr>
              <a:xfrm>
                <a:off x="1335235" y="2946992"/>
                <a:ext cx="107819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E56541E-3B92-44CF-939F-31D29D112B33}"/>
                  </a:ext>
                </a:extLst>
              </p:cNvPr>
              <p:cNvSpPr txBox="1"/>
              <p:nvPr/>
            </p:nvSpPr>
            <p:spPr>
              <a:xfrm>
                <a:off x="1441915" y="2243483"/>
                <a:ext cx="5961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22" name="TextBox 21">
                <a:extLst>
                  <a:ext uri="{FF2B5EF4-FFF2-40B4-BE49-F238E27FC236}">
                    <a16:creationId xmlns:a16="http://schemas.microsoft.com/office/drawing/2014/main" id="{3E56541E-3B92-44CF-939F-31D29D112B33}"/>
                  </a:ext>
                </a:extLst>
              </p:cNvPr>
              <p:cNvSpPr txBox="1">
                <a:spLocks noRot="1" noChangeAspect="1" noMove="1" noResize="1" noEditPoints="1" noAdjustHandles="1" noChangeArrowheads="1" noChangeShapeType="1" noTextEdit="1"/>
              </p:cNvSpPr>
              <p:nvPr/>
            </p:nvSpPr>
            <p:spPr>
              <a:xfrm>
                <a:off x="1441915" y="2243483"/>
                <a:ext cx="596154"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A8B2345-E81E-4631-841B-507F5D973D88}"/>
                  </a:ext>
                </a:extLst>
              </p:cNvPr>
              <p:cNvSpPr txBox="1"/>
              <p:nvPr/>
            </p:nvSpPr>
            <p:spPr>
              <a:xfrm>
                <a:off x="2271743" y="963035"/>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𝐴</m:t>
                      </m:r>
                    </m:oMath>
                  </m:oMathPara>
                </a14:m>
                <a:endParaRPr lang="en-GB" sz="1600" dirty="0"/>
              </a:p>
            </p:txBody>
          </p:sp>
        </mc:Choice>
        <mc:Fallback xmlns="">
          <p:sp>
            <p:nvSpPr>
              <p:cNvPr id="23" name="TextBox 22">
                <a:extLst>
                  <a:ext uri="{FF2B5EF4-FFF2-40B4-BE49-F238E27FC236}">
                    <a16:creationId xmlns:a16="http://schemas.microsoft.com/office/drawing/2014/main" id="{5A8B2345-E81E-4631-841B-507F5D973D88}"/>
                  </a:ext>
                </a:extLst>
              </p:cNvPr>
              <p:cNvSpPr txBox="1">
                <a:spLocks noRot="1" noChangeAspect="1" noMove="1" noResize="1" noEditPoints="1" noAdjustHandles="1" noChangeArrowheads="1" noChangeShapeType="1" noTextEdit="1"/>
              </p:cNvSpPr>
              <p:nvPr/>
            </p:nvSpPr>
            <p:spPr>
              <a:xfrm>
                <a:off x="2271743" y="963035"/>
                <a:ext cx="744793" cy="3385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6159AC1-D1CE-4C4D-9D7B-72A0AA395E3E}"/>
                  </a:ext>
                </a:extLst>
              </p:cNvPr>
              <p:cNvSpPr txBox="1"/>
              <p:nvPr/>
            </p:nvSpPr>
            <p:spPr>
              <a:xfrm>
                <a:off x="2500343" y="3375660"/>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𝐵</m:t>
                      </m:r>
                    </m:oMath>
                  </m:oMathPara>
                </a14:m>
                <a:endParaRPr lang="en-GB" sz="1600" dirty="0"/>
              </a:p>
            </p:txBody>
          </p:sp>
        </mc:Choice>
        <mc:Fallback xmlns="">
          <p:sp>
            <p:nvSpPr>
              <p:cNvPr id="24" name="TextBox 23">
                <a:extLst>
                  <a:ext uri="{FF2B5EF4-FFF2-40B4-BE49-F238E27FC236}">
                    <a16:creationId xmlns:a16="http://schemas.microsoft.com/office/drawing/2014/main" id="{76159AC1-D1CE-4C4D-9D7B-72A0AA395E3E}"/>
                  </a:ext>
                </a:extLst>
              </p:cNvPr>
              <p:cNvSpPr txBox="1">
                <a:spLocks noRot="1" noChangeAspect="1" noMove="1" noResize="1" noEditPoints="1" noAdjustHandles="1" noChangeArrowheads="1" noChangeShapeType="1" noTextEdit="1"/>
              </p:cNvSpPr>
              <p:nvPr/>
            </p:nvSpPr>
            <p:spPr>
              <a:xfrm>
                <a:off x="2500343" y="3375660"/>
                <a:ext cx="744793" cy="3385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13607A4-8DA3-4B62-BF17-9538D173B2F3}"/>
                  </a:ext>
                </a:extLst>
              </p:cNvPr>
              <p:cNvSpPr txBox="1"/>
              <p:nvPr/>
            </p:nvSpPr>
            <p:spPr>
              <a:xfrm>
                <a:off x="3851920" y="1272540"/>
                <a:ext cx="3456384" cy="1683538"/>
              </a:xfrm>
              <a:prstGeom prst="rect">
                <a:avLst/>
              </a:prstGeom>
              <a:noFill/>
            </p:spPr>
            <p:txBody>
              <a:bodyPr wrap="square" rtlCol="0">
                <a:spAutoFit/>
              </a:bodyPr>
              <a:lstStyle/>
              <a:p>
                <a:r>
                  <a:rPr lang="en-GB" dirty="0"/>
                  <a:t>The area of sector </a:t>
                </a:r>
                <a14:m>
                  <m:oMath xmlns:m="http://schemas.openxmlformats.org/officeDocument/2006/math">
                    <m:r>
                      <a:rPr lang="en-GB" b="0" i="1" smtClean="0">
                        <a:latin typeface="Cambria Math" panose="02040503050406030204" pitchFamily="18" charset="0"/>
                      </a:rPr>
                      <m:t>𝑂𝐴𝐵</m:t>
                    </m:r>
                  </m:oMath>
                </a14:m>
                <a:r>
                  <a:rPr lang="en-GB" dirty="0"/>
                  <a:t> is:</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𝜽</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𝜽</m:t>
                      </m:r>
                    </m:oMath>
                  </m:oMathPara>
                </a14:m>
                <a:endParaRPr lang="en-GB" b="1" dirty="0"/>
              </a:p>
              <a:p>
                <a:r>
                  <a:rPr lang="en-GB" dirty="0"/>
                  <a:t>The area of triangle </a:t>
                </a:r>
                <a14:m>
                  <m:oMath xmlns:m="http://schemas.openxmlformats.org/officeDocument/2006/math">
                    <m:r>
                      <a:rPr lang="en-GB" b="0" i="1" smtClean="0">
                        <a:latin typeface="Cambria Math" panose="02040503050406030204" pitchFamily="18" charset="0"/>
                      </a:rPr>
                      <m:t>𝑂𝐴𝐵</m:t>
                    </m:r>
                  </m:oMath>
                </a14:m>
                <a:r>
                  <a:rPr lang="en-GB" dirty="0"/>
                  <a:t> is:</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𝒔𝒊𝒏</m:t>
                      </m:r>
                      <m:r>
                        <a:rPr lang="en-GB" b="1" i="1" smtClean="0">
                          <a:latin typeface="Cambria Math" panose="02040503050406030204" pitchFamily="18" charset="0"/>
                        </a:rPr>
                        <m:t>𝜽</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oMath>
                  </m:oMathPara>
                </a14:m>
                <a:endParaRPr lang="en-GB" b="1" dirty="0"/>
              </a:p>
            </p:txBody>
          </p:sp>
        </mc:Choice>
        <mc:Fallback xmlns="">
          <p:sp>
            <p:nvSpPr>
              <p:cNvPr id="25" name="TextBox 24">
                <a:extLst>
                  <a:ext uri="{FF2B5EF4-FFF2-40B4-BE49-F238E27FC236}">
                    <a16:creationId xmlns:a16="http://schemas.microsoft.com/office/drawing/2014/main" id="{F13607A4-8DA3-4B62-BF17-9538D173B2F3}"/>
                  </a:ext>
                </a:extLst>
              </p:cNvPr>
              <p:cNvSpPr txBox="1">
                <a:spLocks noRot="1" noChangeAspect="1" noMove="1" noResize="1" noEditPoints="1" noAdjustHandles="1" noChangeArrowheads="1" noChangeShapeType="1" noTextEdit="1"/>
              </p:cNvSpPr>
              <p:nvPr/>
            </p:nvSpPr>
            <p:spPr>
              <a:xfrm>
                <a:off x="3851920" y="1272540"/>
                <a:ext cx="3456384" cy="1683538"/>
              </a:xfrm>
              <a:prstGeom prst="rect">
                <a:avLst/>
              </a:prstGeom>
              <a:blipFill>
                <a:blip r:embed="rId8"/>
                <a:stretch>
                  <a:fillRect l="-1587" t="-21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7860C9F-BE91-42F4-B5A1-063562E1A81B}"/>
                  </a:ext>
                </a:extLst>
              </p:cNvPr>
              <p:cNvSpPr txBox="1"/>
              <p:nvPr/>
            </p:nvSpPr>
            <p:spPr>
              <a:xfrm>
                <a:off x="3950197" y="3766196"/>
                <a:ext cx="3456384" cy="1718932"/>
              </a:xfrm>
              <a:prstGeom prst="rect">
                <a:avLst/>
              </a:prstGeom>
              <a:noFill/>
            </p:spPr>
            <p:txBody>
              <a:bodyPr wrap="square" rtlCol="0">
                <a:spAutoFit/>
              </a:bodyPr>
              <a:lstStyle/>
              <a:p>
                <a:r>
                  <a:rPr lang="en-GB" dirty="0"/>
                  <a:t>As </a:t>
                </a:r>
                <a14:m>
                  <m:oMath xmlns:m="http://schemas.openxmlformats.org/officeDocument/2006/math">
                    <m:r>
                      <a:rPr lang="en-GB" b="0" i="1" smtClean="0">
                        <a:latin typeface="Cambria Math" panose="02040503050406030204" pitchFamily="18" charset="0"/>
                      </a:rPr>
                      <m:t>𝜃</m:t>
                    </m:r>
                  </m:oMath>
                </a14:m>
                <a:r>
                  <a:rPr lang="en-GB" dirty="0"/>
                  <a:t> becomes small, the area of the triangle is approximately equal to that of the sector, so:</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𝜃</m:t>
                      </m:r>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𝜃</m:t>
                      </m:r>
                    </m:oMath>
                  </m:oMathPara>
                </a14:m>
                <a:endParaRPr lang="en-GB" dirty="0"/>
              </a:p>
            </p:txBody>
          </p:sp>
        </mc:Choice>
        <mc:Fallback xmlns="">
          <p:sp>
            <p:nvSpPr>
              <p:cNvPr id="26" name="TextBox 25">
                <a:extLst>
                  <a:ext uri="{FF2B5EF4-FFF2-40B4-BE49-F238E27FC236}">
                    <a16:creationId xmlns:a16="http://schemas.microsoft.com/office/drawing/2014/main" id="{E7860C9F-BE91-42F4-B5A1-063562E1A81B}"/>
                  </a:ext>
                </a:extLst>
              </p:cNvPr>
              <p:cNvSpPr txBox="1">
                <a:spLocks noRot="1" noChangeAspect="1" noMove="1" noResize="1" noEditPoints="1" noAdjustHandles="1" noChangeArrowheads="1" noChangeShapeType="1" noTextEdit="1"/>
              </p:cNvSpPr>
              <p:nvPr/>
            </p:nvSpPr>
            <p:spPr>
              <a:xfrm>
                <a:off x="3950197" y="3766196"/>
                <a:ext cx="3456384" cy="1718932"/>
              </a:xfrm>
              <a:prstGeom prst="rect">
                <a:avLst/>
              </a:prstGeom>
              <a:blipFill>
                <a:blip r:embed="rId9"/>
                <a:stretch>
                  <a:fillRect l="-1587" t="-2128" r="-14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5C7410F-3D38-49C1-8C07-36EE5A4A4B0E}"/>
                  </a:ext>
                </a:extLst>
              </p:cNvPr>
              <p:cNvSpPr txBox="1"/>
              <p:nvPr/>
            </p:nvSpPr>
            <p:spPr>
              <a:xfrm>
                <a:off x="3827388" y="846899"/>
                <a:ext cx="3456384" cy="369332"/>
              </a:xfrm>
              <a:prstGeom prst="rect">
                <a:avLst/>
              </a:prstGeom>
              <a:noFill/>
            </p:spPr>
            <p:txBody>
              <a:bodyPr wrap="square" rtlCol="0">
                <a:spAutoFit/>
              </a:bodyPr>
              <a:lstStyle/>
              <a:p>
                <a:r>
                  <a:rPr lang="en-GB" b="1" dirty="0"/>
                  <a:t>Geometric Proof that </a:t>
                </a:r>
                <a14:m>
                  <m:oMath xmlns:m="http://schemas.openxmlformats.org/officeDocument/2006/math">
                    <m:r>
                      <a:rPr lang="en-GB" b="1" i="1" smtClean="0">
                        <a:latin typeface="Cambria Math" panose="02040503050406030204" pitchFamily="18" charset="0"/>
                      </a:rPr>
                      <m:t>𝒔𝒊𝒏</m:t>
                    </m:r>
                    <m:r>
                      <a:rPr lang="en-GB" b="1" i="1" smtClean="0">
                        <a:latin typeface="Cambria Math" panose="02040503050406030204" pitchFamily="18" charset="0"/>
                      </a:rPr>
                      <m:t> </m:t>
                    </m:r>
                    <m:r>
                      <a:rPr lang="en-GB" b="1" i="1" smtClean="0">
                        <a:latin typeface="Cambria Math" panose="02040503050406030204" pitchFamily="18" charset="0"/>
                      </a:rPr>
                      <m:t>𝜽</m:t>
                    </m:r>
                    <m:r>
                      <a:rPr lang="en-GB" b="1" i="1" smtClean="0">
                        <a:latin typeface="Cambria Math" panose="02040503050406030204" pitchFamily="18" charset="0"/>
                      </a:rPr>
                      <m:t>≈</m:t>
                    </m:r>
                    <m:r>
                      <a:rPr lang="en-GB" b="1" i="1" smtClean="0">
                        <a:latin typeface="Cambria Math" panose="02040503050406030204" pitchFamily="18" charset="0"/>
                      </a:rPr>
                      <m:t>𝜽</m:t>
                    </m:r>
                  </m:oMath>
                </a14:m>
                <a:r>
                  <a:rPr lang="en-GB" b="1" dirty="0"/>
                  <a:t>:</a:t>
                </a:r>
              </a:p>
            </p:txBody>
          </p:sp>
        </mc:Choice>
        <mc:Fallback xmlns="">
          <p:sp>
            <p:nvSpPr>
              <p:cNvPr id="27" name="TextBox 26">
                <a:extLst>
                  <a:ext uri="{FF2B5EF4-FFF2-40B4-BE49-F238E27FC236}">
                    <a16:creationId xmlns:a16="http://schemas.microsoft.com/office/drawing/2014/main" id="{05C7410F-3D38-49C1-8C07-36EE5A4A4B0E}"/>
                  </a:ext>
                </a:extLst>
              </p:cNvPr>
              <p:cNvSpPr txBox="1">
                <a:spLocks noRot="1" noChangeAspect="1" noMove="1" noResize="1" noEditPoints="1" noAdjustHandles="1" noChangeArrowheads="1" noChangeShapeType="1" noTextEdit="1"/>
              </p:cNvSpPr>
              <p:nvPr/>
            </p:nvSpPr>
            <p:spPr>
              <a:xfrm>
                <a:off x="3827388" y="846899"/>
                <a:ext cx="3456384" cy="369332"/>
              </a:xfrm>
              <a:prstGeom prst="rect">
                <a:avLst/>
              </a:prstGeom>
              <a:blipFill>
                <a:blip r:embed="rId10"/>
                <a:stretch>
                  <a:fillRect l="-1587" t="-9836" b="-24590"/>
                </a:stretch>
              </a:blipFill>
            </p:spPr>
            <p:txBody>
              <a:bodyPr/>
              <a:lstStyle/>
              <a:p>
                <a:r>
                  <a:rPr lang="en-GB">
                    <a:noFill/>
                  </a:rPr>
                  <a:t> </a:t>
                </a:r>
              </a:p>
            </p:txBody>
          </p:sp>
        </mc:Fallback>
      </mc:AlternateContent>
      <p:sp>
        <p:nvSpPr>
          <p:cNvPr id="28" name="Partial Circle 27">
            <a:extLst>
              <a:ext uri="{FF2B5EF4-FFF2-40B4-BE49-F238E27FC236}">
                <a16:creationId xmlns:a16="http://schemas.microsoft.com/office/drawing/2014/main" id="{3A33287D-30C1-4538-B57F-7D7E2DEB76F7}"/>
              </a:ext>
            </a:extLst>
          </p:cNvPr>
          <p:cNvSpPr/>
          <p:nvPr/>
        </p:nvSpPr>
        <p:spPr>
          <a:xfrm>
            <a:off x="-1303565" y="2805689"/>
            <a:ext cx="4330987" cy="3820881"/>
          </a:xfrm>
          <a:prstGeom prst="pie">
            <a:avLst>
              <a:gd name="adj1" fmla="val 20982902"/>
              <a:gd name="adj2" fmla="val 517261"/>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24C176C-6FED-4D40-AB67-B34EB065B4CC}"/>
                  </a:ext>
                </a:extLst>
              </p:cNvPr>
              <p:cNvSpPr txBox="1"/>
              <p:nvPr/>
            </p:nvSpPr>
            <p:spPr>
              <a:xfrm>
                <a:off x="1485963" y="4157642"/>
                <a:ext cx="1078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9" name="TextBox 28">
                <a:extLst>
                  <a:ext uri="{FF2B5EF4-FFF2-40B4-BE49-F238E27FC236}">
                    <a16:creationId xmlns:a16="http://schemas.microsoft.com/office/drawing/2014/main" id="{524C176C-6FED-4D40-AB67-B34EB065B4CC}"/>
                  </a:ext>
                </a:extLst>
              </p:cNvPr>
              <p:cNvSpPr txBox="1">
                <a:spLocks noRot="1" noChangeAspect="1" noMove="1" noResize="1" noEditPoints="1" noAdjustHandles="1" noChangeArrowheads="1" noChangeShapeType="1" noTextEdit="1"/>
              </p:cNvSpPr>
              <p:nvPr/>
            </p:nvSpPr>
            <p:spPr>
              <a:xfrm>
                <a:off x="1485963" y="4157642"/>
                <a:ext cx="1078198" cy="369332"/>
              </a:xfrm>
              <a:prstGeom prst="rect">
                <a:avLst/>
              </a:prstGeom>
              <a:blipFill>
                <a:blip r:embed="rId11"/>
                <a:stretch>
                  <a:fillRect/>
                </a:stretch>
              </a:blipFill>
            </p:spPr>
            <p:txBody>
              <a:bodyPr/>
              <a:lstStyle/>
              <a:p>
                <a:r>
                  <a:rPr lang="en-GB">
                    <a:noFill/>
                  </a:rPr>
                  <a:t> </a:t>
                </a:r>
              </a:p>
            </p:txBody>
          </p:sp>
        </mc:Fallback>
      </mc:AlternateContent>
      <p:sp>
        <p:nvSpPr>
          <p:cNvPr id="30" name="Freeform: Shape 29">
            <a:extLst>
              <a:ext uri="{FF2B5EF4-FFF2-40B4-BE49-F238E27FC236}">
                <a16:creationId xmlns:a16="http://schemas.microsoft.com/office/drawing/2014/main" id="{A9A3CD77-132A-4074-93E9-FF84B89ED1A8}"/>
              </a:ext>
            </a:extLst>
          </p:cNvPr>
          <p:cNvSpPr/>
          <p:nvPr/>
        </p:nvSpPr>
        <p:spPr>
          <a:xfrm>
            <a:off x="1587273" y="4573814"/>
            <a:ext cx="63362" cy="259827"/>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1348C3B-F150-4AFE-A3BB-A22328023112}"/>
                  </a:ext>
                </a:extLst>
              </p:cNvPr>
              <p:cNvSpPr txBox="1"/>
              <p:nvPr/>
            </p:nvSpPr>
            <p:spPr>
              <a:xfrm>
                <a:off x="365942" y="4549866"/>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𝑂</m:t>
                      </m:r>
                    </m:oMath>
                  </m:oMathPara>
                </a14:m>
                <a:endParaRPr lang="en-GB" sz="1600" dirty="0"/>
              </a:p>
            </p:txBody>
          </p:sp>
        </mc:Choice>
        <mc:Fallback xmlns="">
          <p:sp>
            <p:nvSpPr>
              <p:cNvPr id="31" name="TextBox 30">
                <a:extLst>
                  <a:ext uri="{FF2B5EF4-FFF2-40B4-BE49-F238E27FC236}">
                    <a16:creationId xmlns:a16="http://schemas.microsoft.com/office/drawing/2014/main" id="{E1348C3B-F150-4AFE-A3BB-A22328023112}"/>
                  </a:ext>
                </a:extLst>
              </p:cNvPr>
              <p:cNvSpPr txBox="1">
                <a:spLocks noRot="1" noChangeAspect="1" noMove="1" noResize="1" noEditPoints="1" noAdjustHandles="1" noChangeArrowheads="1" noChangeShapeType="1" noTextEdit="1"/>
              </p:cNvSpPr>
              <p:nvPr/>
            </p:nvSpPr>
            <p:spPr>
              <a:xfrm>
                <a:off x="365942" y="4549866"/>
                <a:ext cx="744793" cy="338554"/>
              </a:xfrm>
              <a:prstGeom prst="rect">
                <a:avLst/>
              </a:prstGeom>
              <a:blipFill>
                <a:blip r:embed="rId12"/>
                <a:stretch>
                  <a:fillRect/>
                </a:stretch>
              </a:blipFill>
            </p:spPr>
            <p:txBody>
              <a:bodyPr/>
              <a:lstStyle/>
              <a:p>
                <a:r>
                  <a:rPr lang="en-GB">
                    <a:noFill/>
                  </a:rPr>
                  <a:t> </a:t>
                </a:r>
              </a:p>
            </p:txBody>
          </p:sp>
        </mc:Fallback>
      </mc:AlternateContent>
      <p:cxnSp>
        <p:nvCxnSpPr>
          <p:cNvPr id="32" name="Straight Connector 31">
            <a:extLst>
              <a:ext uri="{FF2B5EF4-FFF2-40B4-BE49-F238E27FC236}">
                <a16:creationId xmlns:a16="http://schemas.microsoft.com/office/drawing/2014/main" id="{93EB9D84-7936-4C9A-A9AD-B14DD7D2567F}"/>
              </a:ext>
            </a:extLst>
          </p:cNvPr>
          <p:cNvCxnSpPr>
            <a:cxnSpLocks/>
          </p:cNvCxnSpPr>
          <p:nvPr/>
        </p:nvCxnSpPr>
        <p:spPr>
          <a:xfrm>
            <a:off x="2977925" y="4340452"/>
            <a:ext cx="9524" cy="695325"/>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1A5B41F-642F-4D06-BACC-DF8CC22D4DD2}"/>
                  </a:ext>
                </a:extLst>
              </p:cNvPr>
              <p:cNvSpPr txBox="1"/>
              <p:nvPr/>
            </p:nvSpPr>
            <p:spPr>
              <a:xfrm>
                <a:off x="1424146" y="4872751"/>
                <a:ext cx="1078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3" name="TextBox 32">
                <a:extLst>
                  <a:ext uri="{FF2B5EF4-FFF2-40B4-BE49-F238E27FC236}">
                    <a16:creationId xmlns:a16="http://schemas.microsoft.com/office/drawing/2014/main" id="{61A5B41F-642F-4D06-BACC-DF8CC22D4DD2}"/>
                  </a:ext>
                </a:extLst>
              </p:cNvPr>
              <p:cNvSpPr txBox="1">
                <a:spLocks noRot="1" noChangeAspect="1" noMove="1" noResize="1" noEditPoints="1" noAdjustHandles="1" noChangeArrowheads="1" noChangeShapeType="1" noTextEdit="1"/>
              </p:cNvSpPr>
              <p:nvPr/>
            </p:nvSpPr>
            <p:spPr>
              <a:xfrm>
                <a:off x="1424146" y="4872751"/>
                <a:ext cx="1078198"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CE0225D-7D30-4E37-BAE7-EAA1C7B550FB}"/>
                  </a:ext>
                </a:extLst>
              </p:cNvPr>
              <p:cNvSpPr txBox="1"/>
              <p:nvPr/>
            </p:nvSpPr>
            <p:spPr>
              <a:xfrm>
                <a:off x="1540351" y="4516905"/>
                <a:ext cx="4072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34" name="TextBox 33">
                <a:extLst>
                  <a:ext uri="{FF2B5EF4-FFF2-40B4-BE49-F238E27FC236}">
                    <a16:creationId xmlns:a16="http://schemas.microsoft.com/office/drawing/2014/main" id="{2CE0225D-7D30-4E37-BAE7-EAA1C7B550FB}"/>
                  </a:ext>
                </a:extLst>
              </p:cNvPr>
              <p:cNvSpPr txBox="1">
                <a:spLocks noRot="1" noChangeAspect="1" noMove="1" noResize="1" noEditPoints="1" noAdjustHandles="1" noChangeArrowheads="1" noChangeShapeType="1" noTextEdit="1"/>
              </p:cNvSpPr>
              <p:nvPr/>
            </p:nvSpPr>
            <p:spPr>
              <a:xfrm>
                <a:off x="1540351" y="4516905"/>
                <a:ext cx="407245"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0CE7AFB-1935-4878-AF1F-FBFC88B88B96}"/>
                  </a:ext>
                </a:extLst>
              </p:cNvPr>
              <p:cNvSpPr txBox="1"/>
              <p:nvPr/>
            </p:nvSpPr>
            <p:spPr>
              <a:xfrm>
                <a:off x="2580030" y="3999523"/>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𝐴</m:t>
                      </m:r>
                    </m:oMath>
                  </m:oMathPara>
                </a14:m>
                <a:endParaRPr lang="en-GB" sz="1600" dirty="0"/>
              </a:p>
            </p:txBody>
          </p:sp>
        </mc:Choice>
        <mc:Fallback xmlns="">
          <p:sp>
            <p:nvSpPr>
              <p:cNvPr id="35" name="TextBox 34">
                <a:extLst>
                  <a:ext uri="{FF2B5EF4-FFF2-40B4-BE49-F238E27FC236}">
                    <a16:creationId xmlns:a16="http://schemas.microsoft.com/office/drawing/2014/main" id="{70CE7AFB-1935-4878-AF1F-FBFC88B88B96}"/>
                  </a:ext>
                </a:extLst>
              </p:cNvPr>
              <p:cNvSpPr txBox="1">
                <a:spLocks noRot="1" noChangeAspect="1" noMove="1" noResize="1" noEditPoints="1" noAdjustHandles="1" noChangeArrowheads="1" noChangeShapeType="1" noTextEdit="1"/>
              </p:cNvSpPr>
              <p:nvPr/>
            </p:nvSpPr>
            <p:spPr>
              <a:xfrm>
                <a:off x="2580030" y="3999523"/>
                <a:ext cx="744793" cy="33855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207840F-9EBF-4008-95F8-9202A0D40475}"/>
                  </a:ext>
                </a:extLst>
              </p:cNvPr>
              <p:cNvSpPr txBox="1"/>
              <p:nvPr/>
            </p:nvSpPr>
            <p:spPr>
              <a:xfrm>
                <a:off x="2598779" y="5006144"/>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𝐵</m:t>
                      </m:r>
                    </m:oMath>
                  </m:oMathPara>
                </a14:m>
                <a:endParaRPr lang="en-GB" sz="1600" dirty="0"/>
              </a:p>
            </p:txBody>
          </p:sp>
        </mc:Choice>
        <mc:Fallback xmlns="">
          <p:sp>
            <p:nvSpPr>
              <p:cNvPr id="36" name="TextBox 35">
                <a:extLst>
                  <a:ext uri="{FF2B5EF4-FFF2-40B4-BE49-F238E27FC236}">
                    <a16:creationId xmlns:a16="http://schemas.microsoft.com/office/drawing/2014/main" id="{1207840F-9EBF-4008-95F8-9202A0D40475}"/>
                  </a:ext>
                </a:extLst>
              </p:cNvPr>
              <p:cNvSpPr txBox="1">
                <a:spLocks noRot="1" noChangeAspect="1" noMove="1" noResize="1" noEditPoints="1" noAdjustHandles="1" noChangeArrowheads="1" noChangeShapeType="1" noTextEdit="1"/>
              </p:cNvSpPr>
              <p:nvPr/>
            </p:nvSpPr>
            <p:spPr>
              <a:xfrm>
                <a:off x="2598779" y="5006144"/>
                <a:ext cx="744793" cy="338554"/>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CB28DA0-F990-4650-AD61-919DE28D3C7B}"/>
                  </a:ext>
                </a:extLst>
              </p:cNvPr>
              <p:cNvSpPr txBox="1"/>
              <p:nvPr/>
            </p:nvSpPr>
            <p:spPr>
              <a:xfrm>
                <a:off x="486128" y="5698221"/>
                <a:ext cx="8208912" cy="9393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Note that this only works for radians, because we used the sector area formula for radians.</a:t>
                </a:r>
              </a:p>
              <a:p>
                <a:r>
                  <a:rPr lang="en-GB" sz="1600" dirty="0"/>
                  <a:t>The fact that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r>
                  <a:rPr lang="en-GB" sz="1600" dirty="0"/>
                  <a:t> is enormously important when we come to differentiation, because we can use it to prove that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m:t>
                        </m:r>
                      </m:num>
                      <m:den>
                        <m:r>
                          <a:rPr lang="en-GB" sz="1600" b="0" i="1" smtClean="0">
                            <a:latin typeface="Cambria Math" panose="02040503050406030204" pitchFamily="18" charset="0"/>
                          </a:rPr>
                          <m:t>𝑑𝑥</m:t>
                        </m:r>
                      </m:den>
                    </m:f>
                    <m:d>
                      <m:dPr>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e>
                    </m:d>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a14:m>
                <a:r>
                  <a:rPr lang="en-GB" sz="1600" dirty="0"/>
                  <a:t>.</a:t>
                </a:r>
              </a:p>
            </p:txBody>
          </p:sp>
        </mc:Choice>
        <mc:Fallback xmlns="">
          <p:sp>
            <p:nvSpPr>
              <p:cNvPr id="39" name="TextBox 38">
                <a:extLst>
                  <a:ext uri="{FF2B5EF4-FFF2-40B4-BE49-F238E27FC236}">
                    <a16:creationId xmlns:a16="http://schemas.microsoft.com/office/drawing/2014/main" id="{5CB28DA0-F990-4650-AD61-919DE28D3C7B}"/>
                  </a:ext>
                </a:extLst>
              </p:cNvPr>
              <p:cNvSpPr txBox="1">
                <a:spLocks noRot="1" noChangeAspect="1" noMove="1" noResize="1" noEditPoints="1" noAdjustHandles="1" noChangeArrowheads="1" noChangeShapeType="1" noTextEdit="1"/>
              </p:cNvSpPr>
              <p:nvPr/>
            </p:nvSpPr>
            <p:spPr>
              <a:xfrm>
                <a:off x="486128" y="5698221"/>
                <a:ext cx="8208912" cy="939360"/>
              </a:xfrm>
              <a:prstGeom prst="rect">
                <a:avLst/>
              </a:prstGeom>
              <a:blipFill>
                <a:blip r:embed="rId1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13711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fade">
                                      <p:cBhvr>
                                        <p:cTn id="7" dur="500"/>
                                        <p:tgtEl>
                                          <p:spTgt spid="2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animEffect transition="in" filter="fade">
                                      <p:cBhvr>
                                        <p:cTn id="11" dur="500"/>
                                        <p:tgtEl>
                                          <p:spTgt spid="2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
                                            <p:txEl>
                                              <p:pRg st="3" end="3"/>
                                            </p:txEl>
                                          </p:spTgt>
                                        </p:tgtEl>
                                        <p:attrNameLst>
                                          <p:attrName>style.visibility</p:attrName>
                                        </p:attrNameLst>
                                      </p:cBhvr>
                                      <p:to>
                                        <p:strVal val="visible"/>
                                      </p:to>
                                    </p:set>
                                    <p:animEffect transition="in" filter="fade">
                                      <p:cBhvr>
                                        <p:cTn id="16" dur="500"/>
                                        <p:tgtEl>
                                          <p:spTgt spid="25">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animBg="1"/>
      <p:bldP spid="29" grpId="0"/>
      <p:bldP spid="30" grpId="0" animBg="1"/>
      <p:bldP spid="31" grpId="0"/>
      <p:bldP spid="33" grpId="0"/>
      <p:bldP spid="34" grpId="0"/>
      <p:bldP spid="35" grpId="0"/>
      <p:bldP spid="36" grpId="0"/>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C9DEDD-CBE4-48CF-9669-35E356E3F09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F054842-7027-48BC-A3F3-BD9199537E3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FDB49F96-CC2B-486A-8C86-DA06D6707D6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2988A4-51A2-40AF-9971-310F70D4244E}"/>
                  </a:ext>
                </a:extLst>
              </p:cNvPr>
              <p:cNvSpPr txBox="1"/>
              <p:nvPr/>
            </p:nvSpPr>
            <p:spPr>
              <a:xfrm>
                <a:off x="466971" y="2352160"/>
                <a:ext cx="3147085" cy="14587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When </a:t>
                </a:r>
                <a14:m>
                  <m:oMath xmlns:m="http://schemas.openxmlformats.org/officeDocument/2006/math">
                    <m:r>
                      <a:rPr lang="en-GB" b="0" i="1" smtClean="0">
                        <a:latin typeface="Cambria Math" panose="02040503050406030204" pitchFamily="18" charset="0"/>
                      </a:rPr>
                      <m:t>𝜃</m:t>
                    </m:r>
                  </m:oMath>
                </a14:m>
                <a:r>
                  <a:rPr lang="en-GB" dirty="0"/>
                  <a:t> is small, find the approximate value of:</a:t>
                </a:r>
              </a:p>
              <a:p>
                <a:pPr marL="342900" indent="-342900">
                  <a:buAutoNum type="alphaLcParenR"/>
                </a:pPr>
                <a:r>
                  <a:rPr lang="en-GB" b="0" dirty="0"/>
                  <a:t> </a:t>
                </a:r>
                <a14:m>
                  <m:oMath xmlns:m="http://schemas.openxmlformats.org/officeDocument/2006/math">
                    <m:f>
                      <m:fPr>
                        <m:ctrlPr>
                          <a:rPr lang="en-GB" b="0" i="1" smtClean="0">
                            <a:latin typeface="Cambria Math" panose="02040503050406030204" pitchFamily="18" charset="0"/>
                          </a:rPr>
                        </m:ctrlPr>
                      </m:fPr>
                      <m:num>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𝜃</m:t>
                            </m:r>
                          </m:e>
                        </m:func>
                      </m:num>
                      <m:den>
                        <m:r>
                          <a:rPr lang="en-GB" b="0" i="1" smtClean="0">
                            <a:latin typeface="Cambria Math" panose="02040503050406030204" pitchFamily="18" charset="0"/>
                          </a:rPr>
                          <m:t>2</m:t>
                        </m:r>
                        <m:r>
                          <a:rPr lang="en-GB" b="0" i="1" smtClean="0">
                            <a:latin typeface="Cambria Math" panose="02040503050406030204" pitchFamily="18" charset="0"/>
                          </a:rPr>
                          <m:t>𝜃</m:t>
                        </m:r>
                      </m:den>
                    </m:f>
                  </m:oMath>
                </a14:m>
                <a:endParaRPr lang="en-GB" dirty="0"/>
              </a:p>
              <a:p>
                <a:pPr marL="342900" indent="-342900">
                  <a:buAutoNum type="alphaLcParenR"/>
                </a:pPr>
                <a:r>
                  <a:rPr lang="en-GB" dirty="0"/>
                  <a:t> </a:t>
                </a:r>
                <a14:m>
                  <m:oMath xmlns:m="http://schemas.openxmlformats.org/officeDocument/2006/math">
                    <m:f>
                      <m:fPr>
                        <m:ctrlPr>
                          <a:rPr lang="en-GB" b="0" i="1" smtClean="0">
                            <a:latin typeface="Cambria Math" panose="02040503050406030204" pitchFamily="18" charset="0"/>
                          </a:rPr>
                        </m:ctrlPr>
                      </m:fPr>
                      <m:num>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4</m:t>
                            </m:r>
                            <m:r>
                              <a:rPr lang="en-GB" b="0" i="1" smtClean="0">
                                <a:latin typeface="Cambria Math" panose="02040503050406030204" pitchFamily="18" charset="0"/>
                              </a:rPr>
                              <m:t>𝜃</m:t>
                            </m:r>
                          </m:e>
                        </m:func>
                        <m:r>
                          <a:rPr lang="en-GB" b="0" i="1" smtClean="0">
                            <a:latin typeface="Cambria Math" panose="02040503050406030204" pitchFamily="18" charset="0"/>
                          </a:rPr>
                          <m:t>−1</m:t>
                        </m:r>
                      </m:num>
                      <m:den>
                        <m:r>
                          <a:rPr lang="en-GB" b="0" i="1" smtClean="0">
                            <a:latin typeface="Cambria Math" panose="02040503050406030204" pitchFamily="18" charset="0"/>
                          </a:rPr>
                          <m:t>𝜃</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𝜃</m:t>
                            </m:r>
                          </m:e>
                        </m:func>
                      </m:den>
                    </m:f>
                  </m:oMath>
                </a14:m>
                <a:endParaRPr lang="en-GB" sz="1600" dirty="0"/>
              </a:p>
            </p:txBody>
          </p:sp>
        </mc:Choice>
        <mc:Fallback xmlns="">
          <p:sp>
            <p:nvSpPr>
              <p:cNvPr id="5" name="TextBox 4">
                <a:extLst>
                  <a:ext uri="{FF2B5EF4-FFF2-40B4-BE49-F238E27FC236}">
                    <a16:creationId xmlns:a16="http://schemas.microsoft.com/office/drawing/2014/main" id="{1D2988A4-51A2-40AF-9971-310F70D4244E}"/>
                  </a:ext>
                </a:extLst>
              </p:cNvPr>
              <p:cNvSpPr txBox="1">
                <a:spLocks noRot="1" noChangeAspect="1" noMove="1" noResize="1" noEditPoints="1" noAdjustHandles="1" noChangeArrowheads="1" noChangeShapeType="1" noTextEdit="1"/>
              </p:cNvSpPr>
              <p:nvPr/>
            </p:nvSpPr>
            <p:spPr>
              <a:xfrm>
                <a:off x="466971" y="2352160"/>
                <a:ext cx="3147085" cy="145873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898EF07-243A-49DA-8170-0BDC522ADA29}"/>
                  </a:ext>
                </a:extLst>
              </p:cNvPr>
              <p:cNvSpPr txBox="1"/>
              <p:nvPr/>
            </p:nvSpPr>
            <p:spPr>
              <a:xfrm>
                <a:off x="466971" y="4152360"/>
                <a:ext cx="3147085" cy="2272995"/>
              </a:xfrm>
              <a:prstGeom prst="rect">
                <a:avLst/>
              </a:prstGeom>
              <a:noFill/>
            </p:spPr>
            <p:txBody>
              <a:bodyPr wrap="square" rtlCol="0">
                <a:spAutoFit/>
              </a:bodyPr>
              <a:lstStyle/>
              <a:p>
                <a:pPr marL="342900" indent="-342900">
                  <a:buAutoNum type="alphaLcParenR"/>
                </a:pPr>
                <a:r>
                  <a:rPr lang="en-GB" b="1" dirty="0" smtClean="0"/>
                  <a:t> </a:t>
                </a:r>
                <a14:m>
                  <m:oMath xmlns:m="http://schemas.openxmlformats.org/officeDocument/2006/math">
                    <m:f>
                      <m:fPr>
                        <m:ctrlPr>
                          <a:rPr lang="en-GB" b="1" i="1">
                            <a:latin typeface="Cambria Math" panose="02040503050406030204" pitchFamily="18" charset="0"/>
                          </a:rPr>
                        </m:ctrlPr>
                      </m:fPr>
                      <m:num>
                        <m:func>
                          <m:funcPr>
                            <m:ctrlPr>
                              <a:rPr lang="en-GB" b="1" i="1">
                                <a:latin typeface="Cambria Math" panose="02040503050406030204" pitchFamily="18" charset="0"/>
                              </a:rPr>
                            </m:ctrlPr>
                          </m:funcPr>
                          <m:fName>
                            <m:r>
                              <a:rPr lang="en-GB" b="1" i="1">
                                <a:latin typeface="Cambria Math" panose="02040503050406030204" pitchFamily="18" charset="0"/>
                              </a:rPr>
                              <m:t>𝒔𝒊𝒏</m:t>
                            </m:r>
                          </m:fName>
                          <m:e>
                            <m:r>
                              <a:rPr lang="en-GB" b="1" i="1">
                                <a:latin typeface="Cambria Math" panose="02040503050406030204" pitchFamily="18" charset="0"/>
                              </a:rPr>
                              <m:t>𝟐</m:t>
                            </m:r>
                            <m:r>
                              <a:rPr lang="en-GB" b="1" i="1">
                                <a:latin typeface="Cambria Math" panose="02040503050406030204" pitchFamily="18" charset="0"/>
                              </a:rPr>
                              <m:t>𝜽</m:t>
                            </m:r>
                          </m:e>
                        </m:func>
                        <m:r>
                          <a:rPr lang="en-GB" b="1" i="1">
                            <a:latin typeface="Cambria Math" panose="02040503050406030204" pitchFamily="18" charset="0"/>
                          </a:rPr>
                          <m:t>+</m:t>
                        </m:r>
                        <m:func>
                          <m:funcPr>
                            <m:ctrlPr>
                              <a:rPr lang="en-GB" b="1" i="1">
                                <a:latin typeface="Cambria Math" panose="02040503050406030204" pitchFamily="18" charset="0"/>
                              </a:rPr>
                            </m:ctrlPr>
                          </m:funcPr>
                          <m:fName>
                            <m:r>
                              <a:rPr lang="en-GB" b="1" i="1">
                                <a:latin typeface="Cambria Math" panose="02040503050406030204" pitchFamily="18" charset="0"/>
                              </a:rPr>
                              <m:t>𝒕𝒂𝒏</m:t>
                            </m:r>
                          </m:fName>
                          <m:e>
                            <m:r>
                              <a:rPr lang="en-GB" b="1" i="1">
                                <a:latin typeface="Cambria Math" panose="02040503050406030204" pitchFamily="18" charset="0"/>
                              </a:rPr>
                              <m:t>𝜽</m:t>
                            </m:r>
                          </m:e>
                        </m:func>
                      </m:num>
                      <m:den>
                        <m:r>
                          <a:rPr lang="en-GB" b="1" i="1">
                            <a:latin typeface="Cambria Math" panose="02040503050406030204" pitchFamily="18" charset="0"/>
                          </a:rPr>
                          <m:t>𝟐</m:t>
                        </m:r>
                        <m:r>
                          <a:rPr lang="en-GB" b="1" i="1">
                            <a:latin typeface="Cambria Math" panose="02040503050406030204" pitchFamily="18" charset="0"/>
                          </a:rPr>
                          <m:t>𝜽</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r>
                          <a:rPr lang="en-GB" b="1" i="1" smtClean="0">
                            <a:latin typeface="Cambria Math" panose="02040503050406030204" pitchFamily="18" charset="0"/>
                          </a:rPr>
                          <m:t>𝜽</m:t>
                        </m:r>
                        <m:r>
                          <a:rPr lang="en-GB" b="1" i="1" smtClean="0">
                            <a:latin typeface="Cambria Math" panose="02040503050406030204" pitchFamily="18" charset="0"/>
                          </a:rPr>
                          <m:t>+</m:t>
                        </m:r>
                        <m:r>
                          <a:rPr lang="en-GB" b="1" i="1" smtClean="0">
                            <a:latin typeface="Cambria Math" panose="02040503050406030204" pitchFamily="18" charset="0"/>
                          </a:rPr>
                          <m:t>𝜽</m:t>
                        </m:r>
                      </m:num>
                      <m:den>
                        <m:r>
                          <a:rPr lang="en-GB" b="1" i="1" smtClean="0">
                            <a:latin typeface="Cambria Math" panose="02040503050406030204" pitchFamily="18" charset="0"/>
                          </a:rPr>
                          <m:t>𝟐</m:t>
                        </m:r>
                        <m:r>
                          <a:rPr lang="en-GB" b="1" i="1" smtClean="0">
                            <a:latin typeface="Cambria Math" panose="02040503050406030204" pitchFamily="18" charset="0"/>
                          </a:rPr>
                          <m:t>𝜽</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𝟐</m:t>
                        </m:r>
                      </m:den>
                    </m:f>
                  </m:oMath>
                </a14:m>
                <a:endParaRPr lang="en-GB" b="1" dirty="0"/>
              </a:p>
              <a:p>
                <a:pPr marL="342900" indent="-342900">
                  <a:buFontTx/>
                  <a:buAutoNum type="alphaLcParenR"/>
                </a:pPr>
                <a:r>
                  <a:rPr lang="en-GB" b="1" dirty="0"/>
                  <a:t>   </a:t>
                </a:r>
                <a14:m>
                  <m:oMath xmlns:m="http://schemas.openxmlformats.org/officeDocument/2006/math">
                    <m:f>
                      <m:fPr>
                        <m:ctrlPr>
                          <a:rPr lang="en-GB" b="1" i="1">
                            <a:latin typeface="Cambria Math" panose="02040503050406030204" pitchFamily="18" charset="0"/>
                          </a:rPr>
                        </m:ctrlPr>
                      </m:fPr>
                      <m:num>
                        <m:func>
                          <m:funcPr>
                            <m:ctrlPr>
                              <a:rPr lang="en-GB" b="1" i="1">
                                <a:latin typeface="Cambria Math" panose="02040503050406030204" pitchFamily="18" charset="0"/>
                              </a:rPr>
                            </m:ctrlPr>
                          </m:funcPr>
                          <m:fName>
                            <m:r>
                              <a:rPr lang="en-GB" b="1" i="1">
                                <a:latin typeface="Cambria Math" panose="02040503050406030204" pitchFamily="18" charset="0"/>
                              </a:rPr>
                              <m:t>𝒄𝒐𝒔</m:t>
                            </m:r>
                          </m:fName>
                          <m:e>
                            <m:r>
                              <a:rPr lang="en-GB" b="1" i="1">
                                <a:latin typeface="Cambria Math" panose="02040503050406030204" pitchFamily="18" charset="0"/>
                              </a:rPr>
                              <m:t>𝟒</m:t>
                            </m:r>
                            <m:r>
                              <a:rPr lang="en-GB" b="1" i="1">
                                <a:latin typeface="Cambria Math" panose="02040503050406030204" pitchFamily="18" charset="0"/>
                              </a:rPr>
                              <m:t>𝜽</m:t>
                            </m:r>
                          </m:e>
                        </m:func>
                        <m:r>
                          <a:rPr lang="en-GB" b="1" i="1">
                            <a:latin typeface="Cambria Math" panose="02040503050406030204" pitchFamily="18" charset="0"/>
                          </a:rPr>
                          <m:t>−</m:t>
                        </m:r>
                        <m:r>
                          <a:rPr lang="en-GB" b="1" i="1">
                            <a:latin typeface="Cambria Math" panose="02040503050406030204" pitchFamily="18" charset="0"/>
                          </a:rPr>
                          <m:t>𝟏</m:t>
                        </m:r>
                      </m:num>
                      <m:den>
                        <m:r>
                          <a:rPr lang="en-GB" b="1" i="1">
                            <a:latin typeface="Cambria Math" panose="02040503050406030204" pitchFamily="18" charset="0"/>
                          </a:rPr>
                          <m:t>𝜽</m:t>
                        </m:r>
                        <m:func>
                          <m:funcPr>
                            <m:ctrlPr>
                              <a:rPr lang="en-GB" b="1" i="1">
                                <a:latin typeface="Cambria Math" panose="02040503050406030204" pitchFamily="18" charset="0"/>
                              </a:rPr>
                            </m:ctrlPr>
                          </m:funcPr>
                          <m:fName>
                            <m:r>
                              <a:rPr lang="en-GB" b="1" i="1">
                                <a:latin typeface="Cambria Math" panose="02040503050406030204" pitchFamily="18" charset="0"/>
                              </a:rPr>
                              <m:t>𝒔𝒊𝒏</m:t>
                            </m:r>
                          </m:fName>
                          <m:e>
                            <m:r>
                              <a:rPr lang="en-GB" b="1" i="1">
                                <a:latin typeface="Cambria Math" panose="02040503050406030204" pitchFamily="18" charset="0"/>
                              </a:rPr>
                              <m:t>𝟐</m:t>
                            </m:r>
                            <m:r>
                              <a:rPr lang="en-GB" b="1" i="1">
                                <a:latin typeface="Cambria Math" panose="02040503050406030204" pitchFamily="18" charset="0"/>
                              </a:rPr>
                              <m:t>𝜽</m:t>
                            </m:r>
                          </m:e>
                        </m:func>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𝜽</m:t>
                                    </m:r>
                                  </m:e>
                                </m:d>
                              </m:e>
                              <m:sup>
                                <m:r>
                                  <a:rPr lang="en-GB" b="1" i="1" smtClean="0">
                                    <a:latin typeface="Cambria Math" panose="02040503050406030204" pitchFamily="18" charset="0"/>
                                  </a:rPr>
                                  <m:t>𝟐</m:t>
                                </m:r>
                              </m:sup>
                            </m:sSup>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𝜽</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𝜽</m:t>
                        </m:r>
                      </m:den>
                    </m:f>
                  </m:oMath>
                </a14:m>
                <a:r>
                  <a:rPr lang="en-GB" b="1" dirty="0"/>
                  <a:t/>
                </a:r>
                <a:br>
                  <a:rPr lang="en-GB" b="1" dirty="0"/>
                </a:br>
                <a14:m>
                  <m:oMath xmlns:m="http://schemas.openxmlformats.org/officeDocument/2006/math">
                    <m:r>
                      <a:rPr lang="en-GB" b="1" i="1" smtClean="0">
                        <a:latin typeface="Cambria Math" panose="02040503050406030204" pitchFamily="18" charset="0"/>
                      </a:rPr>
                      <m:t>=</m:t>
                    </m:r>
                    <m:f>
                      <m:fPr>
                        <m:ctrlPr>
                          <a:rPr lang="en-GB" sz="1600" b="1" i="1">
                            <a:latin typeface="Cambria Math" panose="02040503050406030204" pitchFamily="18" charset="0"/>
                          </a:rPr>
                        </m:ctrlPr>
                      </m:fPr>
                      <m:num>
                        <m:r>
                          <a:rPr lang="en-GB" sz="1600" b="1" i="1">
                            <a:latin typeface="Cambria Math" panose="02040503050406030204" pitchFamily="18" charset="0"/>
                          </a:rPr>
                          <m:t>𝟏</m:t>
                        </m:r>
                        <m:r>
                          <a:rPr lang="en-GB" sz="1600" b="1" i="1">
                            <a:latin typeface="Cambria Math" panose="02040503050406030204" pitchFamily="18" charset="0"/>
                          </a:rPr>
                          <m:t>−</m:t>
                        </m:r>
                        <m:f>
                          <m:fPr>
                            <m:ctrlPr>
                              <a:rPr lang="en-GB" sz="1600" b="1" i="1">
                                <a:latin typeface="Cambria Math" panose="02040503050406030204" pitchFamily="18" charset="0"/>
                              </a:rPr>
                            </m:ctrlPr>
                          </m:fPr>
                          <m:num>
                            <m:r>
                              <a:rPr lang="en-GB" sz="1600" b="1" i="1" smtClean="0">
                                <a:latin typeface="Cambria Math" panose="02040503050406030204" pitchFamily="18" charset="0"/>
                              </a:rPr>
                              <m:t>𝟏𝟔</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𝜽</m:t>
                                </m:r>
                              </m:e>
                              <m:sup>
                                <m:r>
                                  <a:rPr lang="en-GB" sz="1600" b="1" i="1" smtClean="0">
                                    <a:latin typeface="Cambria Math" panose="02040503050406030204" pitchFamily="18" charset="0"/>
                                  </a:rPr>
                                  <m:t>𝟐</m:t>
                                </m:r>
                              </m:sup>
                            </m:sSup>
                          </m:num>
                          <m:den>
                            <m:r>
                              <a:rPr lang="en-GB" sz="1600" b="1" i="1">
                                <a:latin typeface="Cambria Math" panose="02040503050406030204" pitchFamily="18" charset="0"/>
                              </a:rPr>
                              <m:t>𝟐</m:t>
                            </m:r>
                          </m:den>
                        </m:f>
                        <m:r>
                          <a:rPr lang="en-GB" sz="1600" b="1" i="1">
                            <a:latin typeface="Cambria Math" panose="02040503050406030204" pitchFamily="18" charset="0"/>
                          </a:rPr>
                          <m:t>−</m:t>
                        </m:r>
                        <m:r>
                          <a:rPr lang="en-GB" sz="1600" b="1" i="1">
                            <a:latin typeface="Cambria Math" panose="02040503050406030204" pitchFamily="18" charset="0"/>
                          </a:rPr>
                          <m:t>𝟏</m:t>
                        </m:r>
                      </m:num>
                      <m:den>
                        <m:r>
                          <a:rPr lang="en-GB" sz="1600" b="1" i="1" smtClean="0">
                            <a:latin typeface="Cambria Math" panose="02040503050406030204" pitchFamily="18" charset="0"/>
                          </a:rPr>
                          <m:t>𝟐</m:t>
                        </m:r>
                        <m:sSup>
                          <m:sSupPr>
                            <m:ctrlPr>
                              <a:rPr lang="en-GB" sz="1600" b="1" i="1" smtClean="0">
                                <a:latin typeface="Cambria Math" panose="02040503050406030204" pitchFamily="18" charset="0"/>
                              </a:rPr>
                            </m:ctrlPr>
                          </m:sSupPr>
                          <m:e>
                            <m:r>
                              <a:rPr lang="en-GB" sz="1600" b="1" i="1">
                                <a:latin typeface="Cambria Math" panose="02040503050406030204" pitchFamily="18" charset="0"/>
                              </a:rPr>
                              <m:t>𝜽</m:t>
                            </m:r>
                          </m:e>
                          <m:sup>
                            <m:r>
                              <a:rPr lang="en-GB" sz="1600" b="1" i="1" smtClean="0">
                                <a:latin typeface="Cambria Math" panose="02040503050406030204" pitchFamily="18" charset="0"/>
                              </a:rPr>
                              <m:t>𝟐</m:t>
                            </m:r>
                          </m:sup>
                        </m:sSup>
                      </m:den>
                    </m:f>
                  </m:oMath>
                </a14:m>
                <a:r>
                  <a:rPr lang="en-GB" sz="1600" b="1" dirty="0"/>
                  <a:t/>
                </a:r>
                <a:br>
                  <a:rPr lang="en-GB" sz="1600" b="1" dirty="0"/>
                </a:br>
                <a14:m>
                  <m:oMath xmlns:m="http://schemas.openxmlformats.org/officeDocument/2006/math">
                    <m:r>
                      <a:rPr lang="en-GB" sz="1600" b="1" i="1" smtClean="0">
                        <a:latin typeface="Cambria Math" panose="02040503050406030204" pitchFamily="18" charset="0"/>
                      </a:rPr>
                      <m:t>=</m:t>
                    </m:r>
                    <m:f>
                      <m:fPr>
                        <m:ctrlPr>
                          <a:rPr lang="en-GB" sz="1600" b="1" i="1">
                            <a:latin typeface="Cambria Math" panose="02040503050406030204" pitchFamily="18" charset="0"/>
                          </a:rPr>
                        </m:ctrlPr>
                      </m:fPr>
                      <m:num>
                        <m:r>
                          <a:rPr lang="en-GB" sz="1600" b="1" i="1" smtClean="0">
                            <a:latin typeface="Cambria Math" panose="02040503050406030204" pitchFamily="18" charset="0"/>
                          </a:rPr>
                          <m:t>−</m:t>
                        </m:r>
                        <m:r>
                          <a:rPr lang="en-GB" sz="1600" b="1" i="1" smtClean="0">
                            <a:latin typeface="Cambria Math" panose="02040503050406030204" pitchFamily="18" charset="0"/>
                          </a:rPr>
                          <m:t>𝟖</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𝜽</m:t>
                            </m:r>
                          </m:e>
                          <m:sup>
                            <m:r>
                              <a:rPr lang="en-GB" sz="1600" b="1" i="1" smtClean="0">
                                <a:latin typeface="Cambria Math" panose="02040503050406030204" pitchFamily="18" charset="0"/>
                              </a:rPr>
                              <m:t>𝟐</m:t>
                            </m:r>
                          </m:sup>
                        </m:sSup>
                      </m:num>
                      <m:den>
                        <m:r>
                          <a:rPr lang="en-GB" sz="1600" b="1" i="1">
                            <a:latin typeface="Cambria Math" panose="02040503050406030204" pitchFamily="18" charset="0"/>
                          </a:rPr>
                          <m:t>𝟐</m:t>
                        </m:r>
                        <m:sSup>
                          <m:sSupPr>
                            <m:ctrlPr>
                              <a:rPr lang="en-GB" sz="1600" b="1" i="1">
                                <a:latin typeface="Cambria Math" panose="02040503050406030204" pitchFamily="18" charset="0"/>
                              </a:rPr>
                            </m:ctrlPr>
                          </m:sSupPr>
                          <m:e>
                            <m:r>
                              <a:rPr lang="en-GB" sz="1600" b="1" i="1">
                                <a:latin typeface="Cambria Math" panose="02040503050406030204" pitchFamily="18" charset="0"/>
                              </a:rPr>
                              <m:t>𝜽</m:t>
                            </m:r>
                          </m:e>
                          <m:sup>
                            <m:r>
                              <a:rPr lang="en-GB" sz="1600" b="1" i="1">
                                <a:latin typeface="Cambria Math" panose="02040503050406030204" pitchFamily="18" charset="0"/>
                              </a:rPr>
                              <m:t>𝟐</m:t>
                            </m:r>
                          </m:sup>
                        </m:sSup>
                      </m:den>
                    </m:f>
                    <m:r>
                      <a:rPr lang="en-GB" sz="1600" b="1" i="1" smtClean="0">
                        <a:latin typeface="Cambria Math" panose="02040503050406030204" pitchFamily="18" charset="0"/>
                      </a:rPr>
                      <m:t>=</m:t>
                    </m:r>
                    <m:r>
                      <a:rPr lang="en-GB" sz="1600" b="1" i="1" smtClean="0">
                        <a:latin typeface="Cambria Math" panose="02040503050406030204" pitchFamily="18" charset="0"/>
                      </a:rPr>
                      <m:t>−</m:t>
                    </m:r>
                    <m:r>
                      <a:rPr lang="en-GB" sz="1600" b="1" i="1" smtClean="0">
                        <a:latin typeface="Cambria Math" panose="02040503050406030204" pitchFamily="18" charset="0"/>
                      </a:rPr>
                      <m:t>𝟒</m:t>
                    </m:r>
                  </m:oMath>
                </a14:m>
                <a:endParaRPr lang="en-GB" sz="1600" b="1" dirty="0"/>
              </a:p>
            </p:txBody>
          </p:sp>
        </mc:Choice>
        <mc:Fallback>
          <p:sp>
            <p:nvSpPr>
              <p:cNvPr id="6" name="TextBox 5">
                <a:extLst>
                  <a:ext uri="{FF2B5EF4-FFF2-40B4-BE49-F238E27FC236}">
                    <a16:creationId xmlns:a16="http://schemas.microsoft.com/office/drawing/2014/main" id="{F898EF07-243A-49DA-8170-0BDC522ADA29}"/>
                  </a:ext>
                </a:extLst>
              </p:cNvPr>
              <p:cNvSpPr txBox="1">
                <a:spLocks noRot="1" noChangeAspect="1" noMove="1" noResize="1" noEditPoints="1" noAdjustHandles="1" noChangeArrowheads="1" noChangeShapeType="1" noTextEdit="1"/>
              </p:cNvSpPr>
              <p:nvPr/>
            </p:nvSpPr>
            <p:spPr>
              <a:xfrm>
                <a:off x="466971" y="4152360"/>
                <a:ext cx="3147085" cy="2272995"/>
              </a:xfrm>
              <a:prstGeom prst="rect">
                <a:avLst/>
              </a:prstGeom>
              <a:blipFill>
                <a:blip r:embed="rId3"/>
                <a:stretch>
                  <a:fillRect l="-17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8623825-0241-4FA7-A23F-31B1E81ECA68}"/>
                  </a:ext>
                </a:extLst>
              </p:cNvPr>
              <p:cNvSpPr txBox="1"/>
              <p:nvPr/>
            </p:nvSpPr>
            <p:spPr>
              <a:xfrm>
                <a:off x="2630945" y="749181"/>
                <a:ext cx="3628115" cy="121360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When </a:t>
                </a:r>
                <a14:m>
                  <m:oMath xmlns:m="http://schemas.openxmlformats.org/officeDocument/2006/math">
                    <m:r>
                      <a:rPr lang="en-GB" sz="1600" b="0" i="1" smtClean="0">
                        <a:latin typeface="Cambria Math" panose="02040503050406030204" pitchFamily="18" charset="0"/>
                      </a:rPr>
                      <m:t>𝜃</m:t>
                    </m:r>
                  </m:oMath>
                </a14:m>
                <a:r>
                  <a:rPr lang="en-GB" sz="1600" dirty="0"/>
                  <a:t> is small and measured in radians:</a:t>
                </a:r>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endParaRPr lang="en-GB" sz="1600" dirty="0"/>
              </a:p>
              <a:p>
                <a:pPr marL="285750" indent="-285750">
                  <a:buFont typeface="Arial" panose="020B0604020202020204" pitchFamily="34" charset="0"/>
                  <a:buChar char="•"/>
                </a:pPr>
                <a:r>
                  <a:rPr lang="en-GB" sz="1600" dirty="0"/>
                  <a:t>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endParaRPr lang="en-GB" sz="1600" dirty="0"/>
              </a:p>
              <a:p>
                <a:pPr marL="285750" indent="-285750">
                  <a:buFont typeface="Arial" panose="020B0604020202020204" pitchFamily="34" charset="0"/>
                  <a:buChar char="•"/>
                </a:pPr>
                <a:r>
                  <a:rPr lang="en-GB" sz="1600" dirty="0"/>
                  <a:t>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oMath>
                </a14:m>
                <a:endParaRPr lang="en-GB" sz="1600" dirty="0"/>
              </a:p>
            </p:txBody>
          </p:sp>
        </mc:Choice>
        <mc:Fallback xmlns="">
          <p:sp>
            <p:nvSpPr>
              <p:cNvPr id="7" name="TextBox 6">
                <a:extLst>
                  <a:ext uri="{FF2B5EF4-FFF2-40B4-BE49-F238E27FC236}">
                    <a16:creationId xmlns:a16="http://schemas.microsoft.com/office/drawing/2014/main" id="{D8623825-0241-4FA7-A23F-31B1E81ECA68}"/>
                  </a:ext>
                </a:extLst>
              </p:cNvPr>
              <p:cNvSpPr txBox="1">
                <a:spLocks noRot="1" noChangeAspect="1" noMove="1" noResize="1" noEditPoints="1" noAdjustHandles="1" noChangeArrowheads="1" noChangeShapeType="1" noTextEdit="1"/>
              </p:cNvSpPr>
              <p:nvPr/>
            </p:nvSpPr>
            <p:spPr>
              <a:xfrm>
                <a:off x="2630945" y="749181"/>
                <a:ext cx="3628115" cy="1213602"/>
              </a:xfrm>
              <a:prstGeom prst="rect">
                <a:avLst/>
              </a:prstGeom>
              <a:blipFill>
                <a:blip r:embed="rId4"/>
                <a:stretch>
                  <a:fillRect l="-668" t="-493" r="-167"/>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C18700E8-962B-4011-8DD1-ACC4E4E22510}"/>
              </a:ext>
            </a:extLst>
          </p:cNvPr>
          <p:cNvSpPr/>
          <p:nvPr/>
        </p:nvSpPr>
        <p:spPr>
          <a:xfrm>
            <a:off x="906236" y="4057765"/>
            <a:ext cx="2632856" cy="5730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7C6A2CFC-2E99-44C5-AED3-85EAFD249651}"/>
              </a:ext>
            </a:extLst>
          </p:cNvPr>
          <p:cNvSpPr/>
          <p:nvPr/>
        </p:nvSpPr>
        <p:spPr>
          <a:xfrm>
            <a:off x="906236" y="4630860"/>
            <a:ext cx="2632856" cy="19341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0EC4E0E-1DB0-45B3-9371-9635BECDAF04}"/>
                  </a:ext>
                </a:extLst>
              </p:cNvPr>
              <p:cNvSpPr txBox="1"/>
              <p:nvPr/>
            </p:nvSpPr>
            <p:spPr>
              <a:xfrm>
                <a:off x="3851920" y="2348880"/>
                <a:ext cx="511256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r>
                  <a:rPr lang="en-GB" dirty="0"/>
                  <a:t>[Textbook] a) Show that, when </a:t>
                </a:r>
                <a14:m>
                  <m:oMath xmlns:m="http://schemas.openxmlformats.org/officeDocument/2006/math">
                    <m:r>
                      <a:rPr lang="en-GB" b="0" i="1" smtClean="0">
                        <a:latin typeface="Cambria Math" panose="02040503050406030204" pitchFamily="18" charset="0"/>
                      </a:rPr>
                      <m:t>𝜃</m:t>
                    </m:r>
                  </m:oMath>
                </a14:m>
                <a:r>
                  <a:rPr lang="en-GB" dirty="0"/>
                  <a:t> is small, </a:t>
                </a:r>
                <a:br>
                  <a:rPr lang="en-GB" dirty="0"/>
                </a:b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5</m:t>
                          </m:r>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𝜃</m:t>
                          </m:r>
                        </m:e>
                        <m:sup>
                          <m:r>
                            <a:rPr lang="en-GB" b="0" i="1" smtClean="0">
                              <a:latin typeface="Cambria Math" panose="02040503050406030204" pitchFamily="18" charset="0"/>
                            </a:rPr>
                            <m:t>2</m:t>
                          </m:r>
                        </m:sup>
                      </m:sSup>
                      <m:r>
                        <a:rPr lang="en-GB" b="0" i="1" smtClean="0">
                          <a:latin typeface="Cambria Math" panose="02040503050406030204" pitchFamily="18" charset="0"/>
                        </a:rPr>
                        <m:t>+7</m:t>
                      </m:r>
                      <m:r>
                        <a:rPr lang="en-GB" b="0" i="1" smtClean="0">
                          <a:latin typeface="Cambria Math" panose="02040503050406030204" pitchFamily="18" charset="0"/>
                        </a:rPr>
                        <m:t>𝜃</m:t>
                      </m:r>
                      <m:r>
                        <a:rPr lang="en-GB" b="0" i="1" smtClean="0">
                          <a:latin typeface="Cambria Math" panose="02040503050406030204" pitchFamily="18" charset="0"/>
                        </a:rPr>
                        <m:t>−1</m:t>
                      </m:r>
                    </m:oMath>
                  </m:oMathPara>
                </a14:m>
                <a:endParaRPr lang="en-GB" dirty="0"/>
              </a:p>
              <a:p>
                <a:r>
                  <a:rPr lang="en-GB" dirty="0"/>
                  <a:t>b) Hence state the approximate value of </a:t>
                </a:r>
                <a:br>
                  <a:rPr lang="en-GB" dirty="0"/>
                </a:b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5</m:t>
                        </m:r>
                        <m:r>
                          <a:rPr lang="en-GB" i="1">
                            <a:latin typeface="Cambria Math" panose="02040503050406030204" pitchFamily="18" charset="0"/>
                          </a:rPr>
                          <m:t>𝜃</m:t>
                        </m:r>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2</m:t>
                        </m:r>
                        <m:r>
                          <a:rPr lang="en-GB" i="1">
                            <a:latin typeface="Cambria Math" panose="02040503050406030204" pitchFamily="18" charset="0"/>
                          </a:rPr>
                          <m:t>𝜃</m:t>
                        </m:r>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2</m:t>
                        </m:r>
                        <m:r>
                          <a:rPr lang="en-GB" i="1">
                            <a:latin typeface="Cambria Math" panose="02040503050406030204" pitchFamily="18" charset="0"/>
                          </a:rPr>
                          <m:t>𝜃</m:t>
                        </m:r>
                      </m:e>
                    </m:func>
                  </m:oMath>
                </a14:m>
                <a:r>
                  <a:rPr lang="en-GB" dirty="0"/>
                  <a:t> for small values of </a:t>
                </a:r>
                <a14:m>
                  <m:oMath xmlns:m="http://schemas.openxmlformats.org/officeDocument/2006/math">
                    <m:r>
                      <a:rPr lang="en-GB" b="0" i="1" smtClean="0">
                        <a:latin typeface="Cambria Math" panose="02040503050406030204" pitchFamily="18" charset="0"/>
                      </a:rPr>
                      <m:t>𝜃</m:t>
                    </m:r>
                  </m:oMath>
                </a14:m>
                <a:r>
                  <a:rPr lang="en-GB" dirty="0"/>
                  <a:t>.</a:t>
                </a:r>
              </a:p>
            </p:txBody>
          </p:sp>
        </mc:Choice>
        <mc:Fallback xmlns="">
          <p:sp>
            <p:nvSpPr>
              <p:cNvPr id="10" name="TextBox 9">
                <a:extLst>
                  <a:ext uri="{FF2B5EF4-FFF2-40B4-BE49-F238E27FC236}">
                    <a16:creationId xmlns:a16="http://schemas.microsoft.com/office/drawing/2014/main" id="{B0EC4E0E-1DB0-45B3-9371-9635BECDAF04}"/>
                  </a:ext>
                </a:extLst>
              </p:cNvPr>
              <p:cNvSpPr txBox="1">
                <a:spLocks noRot="1" noChangeAspect="1" noMove="1" noResize="1" noEditPoints="1" noAdjustHandles="1" noChangeArrowheads="1" noChangeShapeType="1" noTextEdit="1"/>
              </p:cNvSpPr>
              <p:nvPr/>
            </p:nvSpPr>
            <p:spPr>
              <a:xfrm>
                <a:off x="3851920" y="2348880"/>
                <a:ext cx="5112568"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0B8725F-AC5D-4AB6-A6A9-1C85DEA38748}"/>
                  </a:ext>
                </a:extLst>
              </p:cNvPr>
              <p:cNvSpPr txBox="1"/>
              <p:nvPr/>
            </p:nvSpPr>
            <p:spPr>
              <a:xfrm>
                <a:off x="4468537" y="3890188"/>
                <a:ext cx="3151334" cy="23823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1" i="1" smtClean="0">
                              <a:latin typeface="Cambria Math" panose="02040503050406030204" pitchFamily="18" charset="0"/>
                            </a:rPr>
                          </m:ctrlPr>
                        </m:funcPr>
                        <m:fName>
                          <m:r>
                            <a:rPr lang="en-GB" b="1" i="1">
                              <a:latin typeface="Cambria Math" panose="02040503050406030204" pitchFamily="18" charset="0"/>
                            </a:rPr>
                            <m:t>𝒔𝒊𝒏</m:t>
                          </m:r>
                        </m:fName>
                        <m:e>
                          <m:r>
                            <a:rPr lang="en-GB" b="1" i="1">
                              <a:latin typeface="Cambria Math" panose="02040503050406030204" pitchFamily="18" charset="0"/>
                            </a:rPr>
                            <m:t>𝟓</m:t>
                          </m:r>
                          <m:r>
                            <a:rPr lang="en-GB" b="1" i="1">
                              <a:latin typeface="Cambria Math" panose="02040503050406030204" pitchFamily="18" charset="0"/>
                            </a:rPr>
                            <m:t>𝜽</m:t>
                          </m:r>
                        </m:e>
                      </m:func>
                      <m:r>
                        <a:rPr lang="en-GB" b="1" i="1">
                          <a:latin typeface="Cambria Math" panose="02040503050406030204" pitchFamily="18" charset="0"/>
                        </a:rPr>
                        <m:t>+</m:t>
                      </m:r>
                      <m:func>
                        <m:funcPr>
                          <m:ctrlPr>
                            <a:rPr lang="en-GB" b="1" i="1">
                              <a:latin typeface="Cambria Math" panose="02040503050406030204" pitchFamily="18" charset="0"/>
                            </a:rPr>
                          </m:ctrlPr>
                        </m:funcPr>
                        <m:fName>
                          <m:r>
                            <a:rPr lang="en-GB" b="1" i="1">
                              <a:latin typeface="Cambria Math" panose="02040503050406030204" pitchFamily="18" charset="0"/>
                            </a:rPr>
                            <m:t>𝒕𝒂𝒏</m:t>
                          </m:r>
                        </m:fName>
                        <m:e>
                          <m:r>
                            <a:rPr lang="en-GB" b="1" i="1">
                              <a:latin typeface="Cambria Math" panose="02040503050406030204" pitchFamily="18" charset="0"/>
                            </a:rPr>
                            <m:t>𝟐</m:t>
                          </m:r>
                          <m:r>
                            <a:rPr lang="en-GB" b="1" i="1">
                              <a:latin typeface="Cambria Math" panose="02040503050406030204" pitchFamily="18" charset="0"/>
                            </a:rPr>
                            <m:t>𝜽</m:t>
                          </m:r>
                        </m:e>
                      </m:func>
                      <m:r>
                        <a:rPr lang="en-GB" b="1" i="1">
                          <a:latin typeface="Cambria Math" panose="02040503050406030204" pitchFamily="18" charset="0"/>
                        </a:rPr>
                        <m:t>−</m:t>
                      </m:r>
                      <m:func>
                        <m:funcPr>
                          <m:ctrlPr>
                            <a:rPr lang="en-GB" b="1" i="1">
                              <a:latin typeface="Cambria Math" panose="02040503050406030204" pitchFamily="18" charset="0"/>
                            </a:rPr>
                          </m:ctrlPr>
                        </m:funcPr>
                        <m:fName>
                          <m:r>
                            <a:rPr lang="en-GB" b="1" i="1">
                              <a:latin typeface="Cambria Math" panose="02040503050406030204" pitchFamily="18" charset="0"/>
                            </a:rPr>
                            <m:t>𝒄𝒐𝒔</m:t>
                          </m:r>
                        </m:fName>
                        <m:e>
                          <m:r>
                            <a:rPr lang="en-GB" b="1" i="1">
                              <a:latin typeface="Cambria Math" panose="02040503050406030204" pitchFamily="18" charset="0"/>
                            </a:rPr>
                            <m:t>𝟐</m:t>
                          </m:r>
                          <m:r>
                            <a:rPr lang="en-GB" b="1" i="1">
                              <a:latin typeface="Cambria Math" panose="02040503050406030204" pitchFamily="18" charset="0"/>
                            </a:rPr>
                            <m:t>𝜽</m:t>
                          </m:r>
                        </m:e>
                      </m:func>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𝜽</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𝜽</m:t>
                      </m:r>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m:t>
                              </m:r>
                              <m:r>
                                <a:rPr lang="en-GB" b="1" i="1" smtClean="0">
                                  <a:latin typeface="Cambria Math" panose="02040503050406030204" pitchFamily="18" charset="0"/>
                                </a:rPr>
                                <m:t>𝟐</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𝜽</m:t>
                                  </m:r>
                                  <m:r>
                                    <a:rPr lang="en-GB" b="1" i="1" smtClean="0">
                                      <a:latin typeface="Cambria Math" panose="02040503050406030204" pitchFamily="18" charset="0"/>
                                    </a:rPr>
                                    <m:t>)</m:t>
                                  </m:r>
                                </m:e>
                                <m:sup>
                                  <m:r>
                                    <a:rPr lang="en-GB" b="1" i="1" smtClean="0">
                                      <a:latin typeface="Cambria Math" panose="02040503050406030204" pitchFamily="18" charset="0"/>
                                    </a:rPr>
                                    <m:t>𝟐</m:t>
                                  </m:r>
                                </m:sup>
                              </m:sSup>
                            </m:num>
                            <m:den>
                              <m:r>
                                <a:rPr lang="en-GB" b="1" i="1" smtClean="0">
                                  <a:latin typeface="Cambria Math" panose="02040503050406030204" pitchFamily="18" charset="0"/>
                                </a:rPr>
                                <m:t>𝟐</m:t>
                              </m:r>
                            </m:den>
                          </m:f>
                        </m:e>
                      </m:d>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𝜽</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𝜽</m:t>
                          </m:r>
                        </m:e>
                        <m:sup>
                          <m:r>
                            <a:rPr lang="en-GB" b="1" i="1" smtClean="0">
                              <a:latin typeface="Cambria Math" panose="02040503050406030204" pitchFamily="18" charset="0"/>
                            </a:rPr>
                            <m:t>𝟐</m:t>
                          </m:r>
                        </m:sup>
                      </m:sSup>
                    </m:oMath>
                  </m:oMathPara>
                </a14:m>
                <a:endParaRPr lang="en-GB" b="1" dirty="0"/>
              </a:p>
              <a:p>
                <a:endParaRPr lang="en-GB" b="1" dirty="0"/>
              </a:p>
              <a:p>
                <a:r>
                  <a:rPr lang="en-GB" b="1" dirty="0"/>
                  <a:t>b) The </a:t>
                </a:r>
                <a14:m>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𝜽</m:t>
                    </m:r>
                  </m:oMath>
                </a14:m>
                <a:r>
                  <a:rPr lang="en-GB" b="1" dirty="0"/>
                  <a:t> and </a:t>
                </a:r>
                <a14:m>
                  <m:oMath xmlns:m="http://schemas.openxmlformats.org/officeDocument/2006/math">
                    <m:r>
                      <a:rPr lang="en-GB" b="1" i="1" smtClean="0">
                        <a:latin typeface="Cambria Math" panose="02040503050406030204" pitchFamily="18" charset="0"/>
                      </a:rPr>
                      <m:t>𝟐</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𝜽</m:t>
                        </m:r>
                      </m:e>
                      <m:sup>
                        <m:r>
                          <a:rPr lang="en-GB" b="1" i="1" smtClean="0">
                            <a:latin typeface="Cambria Math" panose="02040503050406030204" pitchFamily="18" charset="0"/>
                          </a:rPr>
                          <m:t>𝟐</m:t>
                        </m:r>
                      </m:sup>
                    </m:sSup>
                  </m:oMath>
                </a14:m>
                <a:r>
                  <a:rPr lang="en-GB" b="1" dirty="0"/>
                  <a:t> terms tend towards 0, thus the approximate value is </a:t>
                </a:r>
                <a:r>
                  <a:rPr lang="en-GB" b="1" dirty="0" smtClean="0"/>
                  <a:t>-1</a:t>
                </a:r>
                <a:r>
                  <a:rPr lang="en-GB" b="1" dirty="0"/>
                  <a:t>.</a:t>
                </a:r>
              </a:p>
            </p:txBody>
          </p:sp>
        </mc:Choice>
        <mc:Fallback>
          <p:sp>
            <p:nvSpPr>
              <p:cNvPr id="11" name="TextBox 10">
                <a:extLst>
                  <a:ext uri="{FF2B5EF4-FFF2-40B4-BE49-F238E27FC236}">
                    <a16:creationId xmlns:a16="http://schemas.microsoft.com/office/drawing/2014/main" id="{C0B8725F-AC5D-4AB6-A6A9-1C85DEA38748}"/>
                  </a:ext>
                </a:extLst>
              </p:cNvPr>
              <p:cNvSpPr txBox="1">
                <a:spLocks noRot="1" noChangeAspect="1" noMove="1" noResize="1" noEditPoints="1" noAdjustHandles="1" noChangeArrowheads="1" noChangeShapeType="1" noTextEdit="1"/>
              </p:cNvSpPr>
              <p:nvPr/>
            </p:nvSpPr>
            <p:spPr>
              <a:xfrm>
                <a:off x="4468537" y="3890188"/>
                <a:ext cx="3151334" cy="2382319"/>
              </a:xfrm>
              <a:prstGeom prst="rect">
                <a:avLst/>
              </a:prstGeom>
              <a:blipFill>
                <a:blip r:embed="rId6"/>
                <a:stretch>
                  <a:fillRect l="-1547" r="-193" b="-3836"/>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8358758A-7AAF-4B39-ABAF-2F301FA925BD}"/>
              </a:ext>
            </a:extLst>
          </p:cNvPr>
          <p:cNvSpPr/>
          <p:nvPr/>
        </p:nvSpPr>
        <p:spPr>
          <a:xfrm>
            <a:off x="4192560" y="3914969"/>
            <a:ext cx="3600400" cy="1320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F63F062B-809B-4AB5-ACF9-E0ACEE3FFAEA}"/>
              </a:ext>
            </a:extLst>
          </p:cNvPr>
          <p:cNvSpPr/>
          <p:nvPr/>
        </p:nvSpPr>
        <p:spPr>
          <a:xfrm>
            <a:off x="4192560" y="5232773"/>
            <a:ext cx="3600400" cy="1320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30828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animBg="1"/>
      <p:bldP spid="9"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5F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 134</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946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869155" y="2932533"/>
                <a:ext cx="284938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“What is </a:t>
                </a:r>
                <a14:m>
                  <m:oMath xmlns:m="http://schemas.openxmlformats.org/officeDocument/2006/math">
                    <m:r>
                      <a:rPr lang="en-GB" b="0" i="1" smtClean="0">
                        <a:latin typeface="Cambria Math" panose="02040503050406030204" pitchFamily="18" charset="0"/>
                      </a:rPr>
                      <m:t>45°</m:t>
                    </m:r>
                  </m:oMath>
                </a14:m>
                <a:r>
                  <a:rPr lang="en-GB" dirty="0"/>
                  <a:t> in radians?”</a:t>
                </a:r>
              </a:p>
            </p:txBody>
          </p:sp>
        </mc:Choice>
        <mc:Fallback xmlns="">
          <p:sp>
            <p:nvSpPr>
              <p:cNvPr id="6" name="TextBox 5"/>
              <p:cNvSpPr txBox="1">
                <a:spLocks noRot="1" noChangeAspect="1" noMove="1" noResize="1" noEditPoints="1" noAdjustHandles="1" noChangeArrowheads="1" noChangeShapeType="1" noTextEdit="1"/>
              </p:cNvSpPr>
              <p:nvPr/>
            </p:nvSpPr>
            <p:spPr>
              <a:xfrm>
                <a:off x="869155" y="2932533"/>
                <a:ext cx="2849382" cy="369332"/>
              </a:xfrm>
              <a:prstGeom prst="rect">
                <a:avLst/>
              </a:prstGeom>
              <a:blipFill>
                <a:blip r:embed="rId2"/>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869155" y="2275532"/>
            <a:ext cx="284938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Converting between degrees and radians.</a:t>
            </a:r>
          </a:p>
        </p:txBody>
      </p:sp>
      <mc:AlternateContent xmlns:mc="http://schemas.openxmlformats.org/markup-compatibility/2006" xmlns:a14="http://schemas.microsoft.com/office/drawing/2010/main">
        <mc:Choice Requires="a14">
          <p:sp>
            <p:nvSpPr>
              <p:cNvPr id="8" name="TextBox 7"/>
              <p:cNvSpPr txBox="1"/>
              <p:nvPr/>
            </p:nvSpPr>
            <p:spPr>
              <a:xfrm>
                <a:off x="4355976" y="2559647"/>
                <a:ext cx="380579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a:t>
                </a:r>
                <a14:m>
                  <m:oMath xmlns:m="http://schemas.openxmlformats.org/officeDocument/2006/math">
                    <m:r>
                      <a:rPr lang="en-GB" b="0" i="1" smtClean="0">
                        <a:latin typeface="Cambria Math" panose="02040503050406030204" pitchFamily="18" charset="0"/>
                      </a:rPr>
                      <m:t>𝑂𝐴𝐵</m:t>
                    </m:r>
                  </m:oMath>
                </a14:m>
                <a:r>
                  <a:rPr lang="en-GB" dirty="0"/>
                  <a:t> is a sector. Determine the perimeter of the shape.”</a:t>
                </a:r>
              </a:p>
              <a:p>
                <a:endParaRPr lang="en-GB" dirty="0"/>
              </a:p>
              <a:p>
                <a:endParaRPr lang="en-GB" dirty="0"/>
              </a:p>
              <a:p>
                <a:endParaRPr lang="en-GB" dirty="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355976" y="2559647"/>
                <a:ext cx="3805792" cy="175432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TextBox 8"/>
          <p:cNvSpPr txBox="1"/>
          <p:nvPr/>
        </p:nvSpPr>
        <p:spPr>
          <a:xfrm>
            <a:off x="4355976" y="1911519"/>
            <a:ext cx="380579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Find arc length and sector area (when using radians)</a:t>
            </a:r>
          </a:p>
        </p:txBody>
      </p:sp>
      <mc:AlternateContent xmlns:mc="http://schemas.openxmlformats.org/markup-compatibility/2006" xmlns:a14="http://schemas.microsoft.com/office/drawing/2010/main">
        <mc:Choice Requires="a14">
          <p:sp>
            <p:nvSpPr>
              <p:cNvPr id="10" name="TextBox 9"/>
              <p:cNvSpPr txBox="1"/>
              <p:nvPr/>
            </p:nvSpPr>
            <p:spPr>
              <a:xfrm>
                <a:off x="546514" y="5142127"/>
                <a:ext cx="3494664" cy="48346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“Solve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for </a:t>
                </a: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𝑥</m:t>
                    </m:r>
                    <m:r>
                      <a:rPr lang="en-GB" b="0" i="1" smtClean="0">
                        <a:latin typeface="Cambria Math" panose="02040503050406030204" pitchFamily="18" charset="0"/>
                      </a:rPr>
                      <m:t>&lt;</m:t>
                    </m:r>
                    <m:r>
                      <a:rPr lang="en-GB" b="0" i="1" smtClean="0">
                        <a:latin typeface="Cambria Math" panose="02040503050406030204" pitchFamily="18" charset="0"/>
                      </a:rPr>
                      <m:t>𝜋</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46514" y="5142127"/>
                <a:ext cx="3494664" cy="483466"/>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46514" y="4762125"/>
            <a:ext cx="349466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Solve trig equations in radians.</a:t>
            </a:r>
          </a:p>
        </p:txBody>
      </p:sp>
      <p:sp>
        <p:nvSpPr>
          <p:cNvPr id="14" name="TextBox 13">
            <a:extLst>
              <a:ext uri="{FF2B5EF4-FFF2-40B4-BE49-F238E27FC236}">
                <a16:creationId xmlns:a16="http://schemas.microsoft.com/office/drawing/2014/main" id="{7361E99B-84B2-43CC-8107-151D21D9A771}"/>
              </a:ext>
            </a:extLst>
          </p:cNvPr>
          <p:cNvSpPr txBox="1"/>
          <p:nvPr/>
        </p:nvSpPr>
        <p:spPr>
          <a:xfrm>
            <a:off x="395536" y="836712"/>
            <a:ext cx="7992888" cy="369332"/>
          </a:xfrm>
          <a:prstGeom prst="rect">
            <a:avLst/>
          </a:prstGeom>
          <a:noFill/>
        </p:spPr>
        <p:txBody>
          <a:bodyPr wrap="square" rtlCol="0">
            <a:spAutoFit/>
          </a:bodyPr>
          <a:lstStyle/>
          <a:p>
            <a:r>
              <a:rPr lang="en-GB" dirty="0"/>
              <a:t>The concept of radians will likely be completely new to you.</a:t>
            </a:r>
          </a:p>
        </p:txBody>
      </p:sp>
      <p:sp>
        <p:nvSpPr>
          <p:cNvPr id="5" name="Arc 4">
            <a:extLst>
              <a:ext uri="{FF2B5EF4-FFF2-40B4-BE49-F238E27FC236}">
                <a16:creationId xmlns:a16="http://schemas.microsoft.com/office/drawing/2014/main" id="{70E8B67C-E3C8-43BF-9519-160F76B2F5C3}"/>
              </a:ext>
            </a:extLst>
          </p:cNvPr>
          <p:cNvSpPr/>
          <p:nvPr/>
        </p:nvSpPr>
        <p:spPr>
          <a:xfrm>
            <a:off x="5710159" y="3316276"/>
            <a:ext cx="1185856" cy="1160900"/>
          </a:xfrm>
          <a:prstGeom prst="arc">
            <a:avLst>
              <a:gd name="adj1" fmla="val 17600903"/>
              <a:gd name="adj2" fmla="val 168385"/>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427E1909-7C1D-44E4-9835-D075348F1C0D}"/>
              </a:ext>
            </a:extLst>
          </p:cNvPr>
          <p:cNvCxnSpPr>
            <a:endCxn id="5" idx="0"/>
          </p:cNvCxnSpPr>
          <p:nvPr/>
        </p:nvCxnSpPr>
        <p:spPr>
          <a:xfrm flipV="1">
            <a:off x="6308228" y="3362056"/>
            <a:ext cx="225660" cy="57535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87A6C30-78CF-4285-ADCA-B536DDCAD13E}"/>
              </a:ext>
            </a:extLst>
          </p:cNvPr>
          <p:cNvCxnSpPr>
            <a:cxnSpLocks/>
            <a:endCxn id="5" idx="2"/>
          </p:cNvCxnSpPr>
          <p:nvPr/>
        </p:nvCxnSpPr>
        <p:spPr>
          <a:xfrm flipV="1">
            <a:off x="6303087" y="3925755"/>
            <a:ext cx="592186" cy="1166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528080A-F4DC-4906-894E-4E947F583C8E}"/>
              </a:ext>
            </a:extLst>
          </p:cNvPr>
          <p:cNvCxnSpPr>
            <a:cxnSpLocks/>
          </p:cNvCxnSpPr>
          <p:nvPr/>
        </p:nvCxnSpPr>
        <p:spPr>
          <a:xfrm flipV="1">
            <a:off x="5579575" y="3362055"/>
            <a:ext cx="954313" cy="56369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92B404C-1D1B-401B-A067-D741E0316BF0}"/>
              </a:ext>
            </a:extLst>
          </p:cNvPr>
          <p:cNvCxnSpPr>
            <a:cxnSpLocks/>
          </p:cNvCxnSpPr>
          <p:nvPr/>
        </p:nvCxnSpPr>
        <p:spPr>
          <a:xfrm>
            <a:off x="5578833" y="3925754"/>
            <a:ext cx="738375" cy="1185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7B2FC4E-015D-471C-BCA7-C479B85EFF4D}"/>
                  </a:ext>
                </a:extLst>
              </p:cNvPr>
              <p:cNvSpPr txBox="1"/>
              <p:nvPr/>
            </p:nvSpPr>
            <p:spPr>
              <a:xfrm>
                <a:off x="6136207" y="3870739"/>
                <a:ext cx="216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3" name="TextBox 22">
                <a:extLst>
                  <a:ext uri="{FF2B5EF4-FFF2-40B4-BE49-F238E27FC236}">
                    <a16:creationId xmlns:a16="http://schemas.microsoft.com/office/drawing/2014/main" id="{47B2FC4E-015D-471C-BCA7-C479B85EFF4D}"/>
                  </a:ext>
                </a:extLst>
              </p:cNvPr>
              <p:cNvSpPr txBox="1">
                <a:spLocks noRot="1" noChangeAspect="1" noMove="1" noResize="1" noEditPoints="1" noAdjustHandles="1" noChangeArrowheads="1" noChangeShapeType="1" noTextEdit="1"/>
              </p:cNvSpPr>
              <p:nvPr/>
            </p:nvSpPr>
            <p:spPr>
              <a:xfrm>
                <a:off x="6136207" y="3870739"/>
                <a:ext cx="216024" cy="369332"/>
              </a:xfrm>
              <a:prstGeom prst="rect">
                <a:avLst/>
              </a:prstGeom>
              <a:blipFill>
                <a:blip r:embed="rId5"/>
                <a:stretch>
                  <a:fillRect r="-5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04D0729-6935-4D9F-9A9A-B31A3C52A8C4}"/>
                  </a:ext>
                </a:extLst>
              </p:cNvPr>
              <p:cNvSpPr txBox="1"/>
              <p:nvPr/>
            </p:nvSpPr>
            <p:spPr>
              <a:xfrm>
                <a:off x="6282876" y="3091719"/>
                <a:ext cx="216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4" name="TextBox 23">
                <a:extLst>
                  <a:ext uri="{FF2B5EF4-FFF2-40B4-BE49-F238E27FC236}">
                    <a16:creationId xmlns:a16="http://schemas.microsoft.com/office/drawing/2014/main" id="{304D0729-6935-4D9F-9A9A-B31A3C52A8C4}"/>
                  </a:ext>
                </a:extLst>
              </p:cNvPr>
              <p:cNvSpPr txBox="1">
                <a:spLocks noRot="1" noChangeAspect="1" noMove="1" noResize="1" noEditPoints="1" noAdjustHandles="1" noChangeArrowheads="1" noChangeShapeType="1" noTextEdit="1"/>
              </p:cNvSpPr>
              <p:nvPr/>
            </p:nvSpPr>
            <p:spPr>
              <a:xfrm>
                <a:off x="6282876" y="3091719"/>
                <a:ext cx="216024" cy="369332"/>
              </a:xfrm>
              <a:prstGeom prst="rect">
                <a:avLst/>
              </a:prstGeom>
              <a:blipFill>
                <a:blip r:embed="rId6"/>
                <a:stretch>
                  <a:fillRect r="-4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39A3F6-8DDA-400C-A96B-697F9DA5D407}"/>
                  </a:ext>
                </a:extLst>
              </p:cNvPr>
              <p:cNvSpPr txBox="1"/>
              <p:nvPr/>
            </p:nvSpPr>
            <p:spPr>
              <a:xfrm>
                <a:off x="6821263" y="3741088"/>
                <a:ext cx="216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5" name="TextBox 24">
                <a:extLst>
                  <a:ext uri="{FF2B5EF4-FFF2-40B4-BE49-F238E27FC236}">
                    <a16:creationId xmlns:a16="http://schemas.microsoft.com/office/drawing/2014/main" id="{F739A3F6-8DDA-400C-A96B-697F9DA5D407}"/>
                  </a:ext>
                </a:extLst>
              </p:cNvPr>
              <p:cNvSpPr txBox="1">
                <a:spLocks noRot="1" noChangeAspect="1" noMove="1" noResize="1" noEditPoints="1" noAdjustHandles="1" noChangeArrowheads="1" noChangeShapeType="1" noTextEdit="1"/>
              </p:cNvSpPr>
              <p:nvPr/>
            </p:nvSpPr>
            <p:spPr>
              <a:xfrm>
                <a:off x="6821263" y="3741088"/>
                <a:ext cx="216024" cy="369332"/>
              </a:xfrm>
              <a:prstGeom prst="rect">
                <a:avLst/>
              </a:prstGeom>
              <a:blipFill>
                <a:blip r:embed="rId7"/>
                <a:stretch>
                  <a:fillRect r="-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395E7DD-D011-4614-AFEA-10789A57AC3C}"/>
                  </a:ext>
                </a:extLst>
              </p:cNvPr>
              <p:cNvSpPr txBox="1"/>
              <p:nvPr/>
            </p:nvSpPr>
            <p:spPr>
              <a:xfrm>
                <a:off x="5351448" y="3752748"/>
                <a:ext cx="216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26" name="TextBox 25">
                <a:extLst>
                  <a:ext uri="{FF2B5EF4-FFF2-40B4-BE49-F238E27FC236}">
                    <a16:creationId xmlns:a16="http://schemas.microsoft.com/office/drawing/2014/main" id="{A395E7DD-D011-4614-AFEA-10789A57AC3C}"/>
                  </a:ext>
                </a:extLst>
              </p:cNvPr>
              <p:cNvSpPr txBox="1">
                <a:spLocks noRot="1" noChangeAspect="1" noMove="1" noResize="1" noEditPoints="1" noAdjustHandles="1" noChangeArrowheads="1" noChangeShapeType="1" noTextEdit="1"/>
              </p:cNvSpPr>
              <p:nvPr/>
            </p:nvSpPr>
            <p:spPr>
              <a:xfrm>
                <a:off x="5351448" y="3752748"/>
                <a:ext cx="216024" cy="369332"/>
              </a:xfrm>
              <a:prstGeom prst="rect">
                <a:avLst/>
              </a:prstGeom>
              <a:blipFill>
                <a:blip r:embed="rId8"/>
                <a:stretch>
                  <a:fillRect r="-4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A53B95F-C321-4FE9-8ABA-FBB12AA5C996}"/>
                  </a:ext>
                </a:extLst>
              </p:cNvPr>
              <p:cNvSpPr txBox="1"/>
              <p:nvPr/>
            </p:nvSpPr>
            <p:spPr>
              <a:xfrm>
                <a:off x="6215086" y="3542595"/>
                <a:ext cx="21602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m:t>
                      </m:r>
                    </m:oMath>
                  </m:oMathPara>
                </a14:m>
                <a:endParaRPr lang="en-GB" dirty="0"/>
              </a:p>
            </p:txBody>
          </p:sp>
        </mc:Choice>
        <mc:Fallback xmlns="">
          <p:sp>
            <p:nvSpPr>
              <p:cNvPr id="27" name="TextBox 26">
                <a:extLst>
                  <a:ext uri="{FF2B5EF4-FFF2-40B4-BE49-F238E27FC236}">
                    <a16:creationId xmlns:a16="http://schemas.microsoft.com/office/drawing/2014/main" id="{4A53B95F-C321-4FE9-8ABA-FBB12AA5C996}"/>
                  </a:ext>
                </a:extLst>
              </p:cNvPr>
              <p:cNvSpPr txBox="1">
                <a:spLocks noRot="1" noChangeAspect="1" noMove="1" noResize="1" noEditPoints="1" noAdjustHandles="1" noChangeArrowheads="1" noChangeShapeType="1" noTextEdit="1"/>
              </p:cNvSpPr>
              <p:nvPr/>
            </p:nvSpPr>
            <p:spPr>
              <a:xfrm>
                <a:off x="6215086" y="3542595"/>
                <a:ext cx="216024" cy="261610"/>
              </a:xfrm>
              <a:prstGeom prst="rect">
                <a:avLst/>
              </a:prstGeom>
              <a:blipFill>
                <a:blip r:embed="rId9"/>
                <a:stretch>
                  <a:fillRect r="-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F1356B4-44B4-48D1-A57F-632C5FD3C725}"/>
                  </a:ext>
                </a:extLst>
              </p:cNvPr>
              <p:cNvSpPr txBox="1"/>
              <p:nvPr/>
            </p:nvSpPr>
            <p:spPr>
              <a:xfrm>
                <a:off x="6358947" y="3668145"/>
                <a:ext cx="216024"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1.3</m:t>
                      </m:r>
                    </m:oMath>
                  </m:oMathPara>
                </a14:m>
                <a:endParaRPr lang="en-GB" sz="1000" dirty="0"/>
              </a:p>
            </p:txBody>
          </p:sp>
        </mc:Choice>
        <mc:Fallback xmlns="">
          <p:sp>
            <p:nvSpPr>
              <p:cNvPr id="28" name="TextBox 27">
                <a:extLst>
                  <a:ext uri="{FF2B5EF4-FFF2-40B4-BE49-F238E27FC236}">
                    <a16:creationId xmlns:a16="http://schemas.microsoft.com/office/drawing/2014/main" id="{0F1356B4-44B4-48D1-A57F-632C5FD3C725}"/>
                  </a:ext>
                </a:extLst>
              </p:cNvPr>
              <p:cNvSpPr txBox="1">
                <a:spLocks noRot="1" noChangeAspect="1" noMove="1" noResize="1" noEditPoints="1" noAdjustHandles="1" noChangeArrowheads="1" noChangeShapeType="1" noTextEdit="1"/>
              </p:cNvSpPr>
              <p:nvPr/>
            </p:nvSpPr>
            <p:spPr>
              <a:xfrm>
                <a:off x="6358947" y="3668145"/>
                <a:ext cx="216024" cy="246221"/>
              </a:xfrm>
              <a:prstGeom prst="rect">
                <a:avLst/>
              </a:prstGeom>
              <a:blipFill>
                <a:blip r:embed="rId10"/>
                <a:stretch>
                  <a:fillRect r="-4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969B058-B8BD-463E-9D8F-11554F9DC8DA}"/>
                  </a:ext>
                </a:extLst>
              </p:cNvPr>
              <p:cNvSpPr txBox="1"/>
              <p:nvPr/>
            </p:nvSpPr>
            <p:spPr>
              <a:xfrm>
                <a:off x="5831773" y="3868962"/>
                <a:ext cx="216024"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4</m:t>
                      </m:r>
                    </m:oMath>
                  </m:oMathPara>
                </a14:m>
                <a:endParaRPr lang="en-GB" sz="1000" dirty="0"/>
              </a:p>
            </p:txBody>
          </p:sp>
        </mc:Choice>
        <mc:Fallback xmlns="">
          <p:sp>
            <p:nvSpPr>
              <p:cNvPr id="29" name="TextBox 28">
                <a:extLst>
                  <a:ext uri="{FF2B5EF4-FFF2-40B4-BE49-F238E27FC236}">
                    <a16:creationId xmlns:a16="http://schemas.microsoft.com/office/drawing/2014/main" id="{3969B058-B8BD-463E-9D8F-11554F9DC8DA}"/>
                  </a:ext>
                </a:extLst>
              </p:cNvPr>
              <p:cNvSpPr txBox="1">
                <a:spLocks noRot="1" noChangeAspect="1" noMove="1" noResize="1" noEditPoints="1" noAdjustHandles="1" noChangeArrowheads="1" noChangeShapeType="1" noTextEdit="1"/>
              </p:cNvSpPr>
              <p:nvPr/>
            </p:nvSpPr>
            <p:spPr>
              <a:xfrm>
                <a:off x="5831773" y="3868962"/>
                <a:ext cx="216024" cy="246221"/>
              </a:xfrm>
              <a:prstGeom prst="rect">
                <a:avLst/>
              </a:prstGeom>
              <a:blipFill>
                <a:blip r:embed="rId11"/>
                <a:stretch>
                  <a:fillRect/>
                </a:stretch>
              </a:blipFill>
            </p:spPr>
            <p:txBody>
              <a:bodyPr/>
              <a:lstStyle/>
              <a:p>
                <a:r>
                  <a:rPr lang="en-GB">
                    <a:noFill/>
                  </a:rPr>
                  <a:t> </a:t>
                </a:r>
              </a:p>
            </p:txBody>
          </p:sp>
        </mc:Fallback>
      </mc:AlternateContent>
      <p:sp>
        <p:nvSpPr>
          <p:cNvPr id="30" name="Freeform: Shape 29">
            <a:extLst>
              <a:ext uri="{FF2B5EF4-FFF2-40B4-BE49-F238E27FC236}">
                <a16:creationId xmlns:a16="http://schemas.microsoft.com/office/drawing/2014/main" id="{2142BFAF-976A-40FD-9E45-9F48C6E41848}"/>
              </a:ext>
            </a:extLst>
          </p:cNvPr>
          <p:cNvSpPr/>
          <p:nvPr/>
        </p:nvSpPr>
        <p:spPr>
          <a:xfrm>
            <a:off x="6365785" y="3779498"/>
            <a:ext cx="100627" cy="157162"/>
          </a:xfrm>
          <a:custGeom>
            <a:avLst/>
            <a:gdLst>
              <a:gd name="connsiteX0" fmla="*/ 0 w 100627"/>
              <a:gd name="connsiteY0" fmla="*/ 0 h 157162"/>
              <a:gd name="connsiteX1" fmla="*/ 85725 w 100627"/>
              <a:gd name="connsiteY1" fmla="*/ 90487 h 157162"/>
              <a:gd name="connsiteX2" fmla="*/ 100013 w 100627"/>
              <a:gd name="connsiteY2" fmla="*/ 157162 h 157162"/>
            </a:gdLst>
            <a:ahLst/>
            <a:cxnLst>
              <a:cxn ang="0">
                <a:pos x="connsiteX0" y="connsiteY0"/>
              </a:cxn>
              <a:cxn ang="0">
                <a:pos x="connsiteX1" y="connsiteY1"/>
              </a:cxn>
              <a:cxn ang="0">
                <a:pos x="connsiteX2" y="connsiteY2"/>
              </a:cxn>
            </a:cxnLst>
            <a:rect l="l" t="t" r="r" b="b"/>
            <a:pathLst>
              <a:path w="100627" h="157162">
                <a:moveTo>
                  <a:pt x="0" y="0"/>
                </a:moveTo>
                <a:cubicBezTo>
                  <a:pt x="34528" y="32146"/>
                  <a:pt x="69056" y="64293"/>
                  <a:pt x="85725" y="90487"/>
                </a:cubicBezTo>
                <a:cubicBezTo>
                  <a:pt x="102394" y="116681"/>
                  <a:pt x="101203" y="136921"/>
                  <a:pt x="100013" y="15716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D4F59F3-C469-445D-B7D3-2D5E7D739739}"/>
                  </a:ext>
                </a:extLst>
              </p:cNvPr>
              <p:cNvSpPr txBox="1"/>
              <p:nvPr/>
            </p:nvSpPr>
            <p:spPr>
              <a:xfrm>
                <a:off x="4496209" y="5209082"/>
                <a:ext cx="435271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“Show that, when </a:t>
                </a:r>
                <a14:m>
                  <m:oMath xmlns:m="http://schemas.openxmlformats.org/officeDocument/2006/math">
                    <m:r>
                      <a:rPr lang="en-GB" b="0" i="1" smtClean="0">
                        <a:latin typeface="Cambria Math" panose="02040503050406030204" pitchFamily="18" charset="0"/>
                      </a:rPr>
                      <m:t>𝜃</m:t>
                    </m:r>
                  </m:oMath>
                </a14:m>
                <a:r>
                  <a:rPr lang="en-GB" dirty="0"/>
                  <a:t> is small, </a:t>
                </a:r>
              </a:p>
              <a:p>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5</m:t>
                        </m:r>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𝑐𝑜𝑠</m:t>
                    </m:r>
                    <m:r>
                      <a:rPr lang="en-GB" b="0" i="1" smtClean="0">
                        <a:latin typeface="Cambria Math" panose="02040503050406030204" pitchFamily="18" charset="0"/>
                      </a:rPr>
                      <m:t>2</m:t>
                    </m:r>
                    <m:r>
                      <a:rPr lang="en-GB" b="0" i="1" smtClean="0">
                        <a:latin typeface="Cambria Math" panose="02040503050406030204" pitchFamily="18" charset="0"/>
                      </a:rPr>
                      <m:t>𝜃</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𝜃</m:t>
                        </m:r>
                      </m:e>
                      <m:sup>
                        <m:r>
                          <a:rPr lang="en-GB" b="0" i="1" smtClean="0">
                            <a:latin typeface="Cambria Math" panose="02040503050406030204" pitchFamily="18" charset="0"/>
                          </a:rPr>
                          <m:t>2</m:t>
                        </m:r>
                      </m:sup>
                    </m:sSup>
                    <m:r>
                      <a:rPr lang="en-GB" b="0" i="1" smtClean="0">
                        <a:latin typeface="Cambria Math" panose="02040503050406030204" pitchFamily="18" charset="0"/>
                      </a:rPr>
                      <m:t>+7</m:t>
                    </m:r>
                    <m:r>
                      <a:rPr lang="en-GB" b="0" i="1" smtClean="0">
                        <a:latin typeface="Cambria Math" panose="02040503050406030204" pitchFamily="18" charset="0"/>
                      </a:rPr>
                      <m:t>𝜃</m:t>
                    </m:r>
                    <m:r>
                      <a:rPr lang="en-GB" b="0" i="1" smtClean="0">
                        <a:latin typeface="Cambria Math" panose="02040503050406030204" pitchFamily="18" charset="0"/>
                      </a:rPr>
                      <m:t>−1</m:t>
                    </m:r>
                  </m:oMath>
                </a14:m>
                <a:r>
                  <a:rPr lang="en-GB" dirty="0"/>
                  <a:t>.”</a:t>
                </a:r>
              </a:p>
            </p:txBody>
          </p:sp>
        </mc:Choice>
        <mc:Fallback xmlns="">
          <p:sp>
            <p:nvSpPr>
              <p:cNvPr id="31" name="TextBox 30">
                <a:extLst>
                  <a:ext uri="{FF2B5EF4-FFF2-40B4-BE49-F238E27FC236}">
                    <a16:creationId xmlns:a16="http://schemas.microsoft.com/office/drawing/2014/main" id="{5D4F59F3-C469-445D-B7D3-2D5E7D739739}"/>
                  </a:ext>
                </a:extLst>
              </p:cNvPr>
              <p:cNvSpPr txBox="1">
                <a:spLocks noRot="1" noChangeAspect="1" noMove="1" noResize="1" noEditPoints="1" noAdjustHandles="1" noChangeArrowheads="1" noChangeShapeType="1" noTextEdit="1"/>
              </p:cNvSpPr>
              <p:nvPr/>
            </p:nvSpPr>
            <p:spPr>
              <a:xfrm>
                <a:off x="4496209" y="5209082"/>
                <a:ext cx="4352718" cy="646331"/>
              </a:xfrm>
              <a:prstGeom prst="rect">
                <a:avLst/>
              </a:prstGeom>
              <a:blipFill>
                <a:blip r:embed="rId1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2" name="TextBox 31">
            <a:extLst>
              <a:ext uri="{FF2B5EF4-FFF2-40B4-BE49-F238E27FC236}">
                <a16:creationId xmlns:a16="http://schemas.microsoft.com/office/drawing/2014/main" id="{8BB77109-BF35-4CE2-AF5F-C7E21F94269D}"/>
              </a:ext>
            </a:extLst>
          </p:cNvPr>
          <p:cNvSpPr txBox="1"/>
          <p:nvPr/>
        </p:nvSpPr>
        <p:spPr>
          <a:xfrm>
            <a:off x="4496209" y="4829080"/>
            <a:ext cx="435271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Small angle approximations</a:t>
            </a:r>
          </a:p>
        </p:txBody>
      </p:sp>
      <p:sp>
        <p:nvSpPr>
          <p:cNvPr id="33" name="TextBox 32">
            <a:extLst>
              <a:ext uri="{FF2B5EF4-FFF2-40B4-BE49-F238E27FC236}">
                <a16:creationId xmlns:a16="http://schemas.microsoft.com/office/drawing/2014/main" id="{F49E4421-EB0F-41D6-B7C1-A9128A1259BA}"/>
              </a:ext>
            </a:extLst>
          </p:cNvPr>
          <p:cNvSpPr txBox="1"/>
          <p:nvPr/>
        </p:nvSpPr>
        <p:spPr>
          <a:xfrm>
            <a:off x="5273679" y="5895673"/>
            <a:ext cx="2880320" cy="369332"/>
          </a:xfrm>
          <a:prstGeom prst="rect">
            <a:avLst/>
          </a:prstGeom>
          <a:noFill/>
        </p:spPr>
        <p:txBody>
          <a:bodyPr wrap="square" rtlCol="0">
            <a:spAutoFit/>
          </a:bodyPr>
          <a:lstStyle/>
          <a:p>
            <a:r>
              <a:rPr lang="en-GB" b="1" dirty="0"/>
              <a:t>*NEW* to A Level 2017!</a:t>
            </a:r>
          </a:p>
        </p:txBody>
      </p:sp>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Radians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4" name="TextBox 33"/>
          <p:cNvSpPr txBox="1"/>
          <p:nvPr/>
        </p:nvSpPr>
        <p:spPr>
          <a:xfrm>
            <a:off x="395536" y="836712"/>
            <a:ext cx="7776864" cy="646331"/>
          </a:xfrm>
          <a:prstGeom prst="rect">
            <a:avLst/>
          </a:prstGeom>
          <a:noFill/>
        </p:spPr>
        <p:txBody>
          <a:bodyPr wrap="square" rtlCol="0">
            <a:spAutoFit/>
          </a:bodyPr>
          <a:lstStyle/>
          <a:p>
            <a:r>
              <a:rPr lang="en-GB" dirty="0"/>
              <a:t>So far you’ve used </a:t>
            </a:r>
            <a:r>
              <a:rPr lang="en-GB" b="1" dirty="0"/>
              <a:t>degrees</a:t>
            </a:r>
            <a:r>
              <a:rPr lang="en-GB" dirty="0"/>
              <a:t> as the unit to measure angles.</a:t>
            </a:r>
          </a:p>
          <a:p>
            <a:r>
              <a:rPr lang="en-GB" dirty="0"/>
              <a:t>But outside geometry,  mathematicians pretty much always use </a:t>
            </a:r>
            <a:r>
              <a:rPr lang="en-GB" b="1" dirty="0"/>
              <a:t>radians</a:t>
            </a:r>
            <a:r>
              <a:rPr lang="en-GB" dirty="0"/>
              <a:t>.</a:t>
            </a:r>
          </a:p>
        </p:txBody>
      </p:sp>
      <p:sp>
        <p:nvSpPr>
          <p:cNvPr id="35" name="Oval 34"/>
          <p:cNvSpPr/>
          <p:nvPr/>
        </p:nvSpPr>
        <p:spPr>
          <a:xfrm>
            <a:off x="755576" y="1988840"/>
            <a:ext cx="3096344" cy="30243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7" name="Straight Connector 36"/>
          <p:cNvCxnSpPr>
            <a:stCxn id="35" idx="0"/>
          </p:cNvCxnSpPr>
          <p:nvPr/>
        </p:nvCxnSpPr>
        <p:spPr>
          <a:xfrm flipH="1">
            <a:off x="2289976" y="1988840"/>
            <a:ext cx="13772" cy="15335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221136" y="19117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p:cNvCxnSpPr/>
          <p:nvPr/>
        </p:nvCxnSpPr>
        <p:spPr>
          <a:xfrm flipH="1">
            <a:off x="2289810" y="1996440"/>
            <a:ext cx="24384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2293620" y="3002280"/>
            <a:ext cx="83820" cy="11430"/>
          </a:xfrm>
          <a:custGeom>
            <a:avLst/>
            <a:gdLst>
              <a:gd name="connsiteX0" fmla="*/ 0 w 83820"/>
              <a:gd name="connsiteY0" fmla="*/ 0 h 11430"/>
              <a:gd name="connsiteX1" fmla="*/ 41910 w 83820"/>
              <a:gd name="connsiteY1" fmla="*/ 0 h 11430"/>
              <a:gd name="connsiteX2" fmla="*/ 83820 w 83820"/>
              <a:gd name="connsiteY2" fmla="*/ 11430 h 11430"/>
            </a:gdLst>
            <a:ahLst/>
            <a:cxnLst>
              <a:cxn ang="0">
                <a:pos x="connsiteX0" y="connsiteY0"/>
              </a:cxn>
              <a:cxn ang="0">
                <a:pos x="connsiteX1" y="connsiteY1"/>
              </a:cxn>
              <a:cxn ang="0">
                <a:pos x="connsiteX2" y="connsiteY2"/>
              </a:cxn>
            </a:cxnLst>
            <a:rect l="l" t="t" r="r" b="b"/>
            <a:pathLst>
              <a:path w="83820" h="11430">
                <a:moveTo>
                  <a:pt x="0" y="0"/>
                </a:moveTo>
                <a:lnTo>
                  <a:pt x="41910" y="0"/>
                </a:lnTo>
                <a:lnTo>
                  <a:pt x="83820" y="1143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2199546" y="2682250"/>
            <a:ext cx="340990" cy="261610"/>
          </a:xfrm>
          <a:prstGeom prst="rect">
            <a:avLst/>
          </a:prstGeom>
          <a:noFill/>
        </p:spPr>
        <p:txBody>
          <a:bodyPr wrap="square" rtlCol="0">
            <a:spAutoFit/>
          </a:bodyPr>
          <a:lstStyle/>
          <a:p>
            <a:pPr algn="ctr"/>
            <a:r>
              <a:rPr lang="en-GB" sz="1050" dirty="0"/>
              <a:t>1</a:t>
            </a:r>
            <a:r>
              <a:rPr lang="en-GB" sz="1050" dirty="0">
                <a:latin typeface="Calibri"/>
              </a:rPr>
              <a:t>°</a:t>
            </a:r>
            <a:endParaRPr lang="en-GB" sz="1050" dirty="0"/>
          </a:p>
        </p:txBody>
      </p:sp>
      <p:sp>
        <p:nvSpPr>
          <p:cNvPr id="47" name="Rectangle 46"/>
          <p:cNvSpPr/>
          <p:nvPr/>
        </p:nvSpPr>
        <p:spPr>
          <a:xfrm>
            <a:off x="1115616" y="5373216"/>
            <a:ext cx="2304256" cy="720080"/>
          </a:xfrm>
          <a:prstGeom prst="rect">
            <a:avLst/>
          </a:prstGeom>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Start Degree </a:t>
            </a:r>
            <a:r>
              <a:rPr lang="en-GB" dirty="0" err="1"/>
              <a:t>Fro-manimation</a:t>
            </a:r>
            <a:endParaRPr lang="en-GB" dirty="0"/>
          </a:p>
        </p:txBody>
      </p:sp>
      <p:sp>
        <p:nvSpPr>
          <p:cNvPr id="48" name="TextBox 47"/>
          <p:cNvSpPr txBox="1"/>
          <p:nvPr/>
        </p:nvSpPr>
        <p:spPr>
          <a:xfrm>
            <a:off x="1907704" y="4149080"/>
            <a:ext cx="2016224"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dirty="0"/>
              <a:t>A degree is a 360</a:t>
            </a:r>
            <a:r>
              <a:rPr lang="en-GB" sz="1400" baseline="30000" dirty="0"/>
              <a:t>th</a:t>
            </a:r>
            <a:r>
              <a:rPr lang="en-GB" sz="1400" dirty="0"/>
              <a:t> of a rotation around a full circle. This is a somewhat arbitrary definition!</a:t>
            </a:r>
          </a:p>
        </p:txBody>
      </p:sp>
      <p:sp>
        <p:nvSpPr>
          <p:cNvPr id="49" name="Oval 48"/>
          <p:cNvSpPr/>
          <p:nvPr/>
        </p:nvSpPr>
        <p:spPr>
          <a:xfrm>
            <a:off x="5004048" y="1988840"/>
            <a:ext cx="3096344" cy="30243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50" name="Straight Connector 49"/>
          <p:cNvCxnSpPr/>
          <p:nvPr/>
        </p:nvCxnSpPr>
        <p:spPr>
          <a:xfrm flipH="1">
            <a:off x="6516216" y="1988840"/>
            <a:ext cx="13772" cy="1533588"/>
          </a:xfrm>
          <a:prstGeom prst="line">
            <a:avLst/>
          </a:prstGeom>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444208" y="19168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6300192" y="4149080"/>
            <a:ext cx="2232248"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dirty="0"/>
              <a:t>One radian however is the movement of one radius’ worth around the circumference of the circle.</a:t>
            </a:r>
          </a:p>
        </p:txBody>
      </p:sp>
      <p:sp>
        <p:nvSpPr>
          <p:cNvPr id="60" name="Rectangle 59"/>
          <p:cNvSpPr/>
          <p:nvPr/>
        </p:nvSpPr>
        <p:spPr>
          <a:xfrm>
            <a:off x="5220072" y="5373216"/>
            <a:ext cx="2304256" cy="720080"/>
          </a:xfrm>
          <a:prstGeom prst="rect">
            <a:avLst/>
          </a:prstGeom>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Start Radian </a:t>
            </a:r>
            <a:r>
              <a:rPr lang="en-GB" dirty="0" err="1"/>
              <a:t>Fro-manimation</a:t>
            </a:r>
            <a:endParaRPr lang="en-GB" dirty="0"/>
          </a:p>
        </p:txBody>
      </p:sp>
      <p:sp>
        <p:nvSpPr>
          <p:cNvPr id="61" name="TextBox 60"/>
          <p:cNvSpPr txBox="1"/>
          <p:nvPr/>
        </p:nvSpPr>
        <p:spPr>
          <a:xfrm>
            <a:off x="6156176" y="2564904"/>
            <a:ext cx="504056" cy="338554"/>
          </a:xfrm>
          <a:prstGeom prst="rect">
            <a:avLst/>
          </a:prstGeom>
          <a:noFill/>
        </p:spPr>
        <p:txBody>
          <a:bodyPr wrap="square" rtlCol="0">
            <a:spAutoFit/>
          </a:bodyPr>
          <a:lstStyle/>
          <a:p>
            <a:pPr algn="ctr"/>
            <a:r>
              <a:rPr lang="en-GB" sz="1600" dirty="0"/>
              <a:t>r</a:t>
            </a:r>
            <a:endParaRPr lang="en-GB" sz="1600" baseline="30000" dirty="0"/>
          </a:p>
        </p:txBody>
      </p:sp>
      <p:grpSp>
        <p:nvGrpSpPr>
          <p:cNvPr id="64" name="Group 63"/>
          <p:cNvGrpSpPr/>
          <p:nvPr/>
        </p:nvGrpSpPr>
        <p:grpSpPr>
          <a:xfrm>
            <a:off x="6516216" y="1700808"/>
            <a:ext cx="1492404" cy="1800200"/>
            <a:chOff x="6516216" y="1700808"/>
            <a:chExt cx="1492404" cy="1800200"/>
          </a:xfrm>
        </p:grpSpPr>
        <p:cxnSp>
          <p:nvCxnSpPr>
            <p:cNvPr id="52" name="Straight Connector 51"/>
            <p:cNvCxnSpPr/>
            <p:nvPr/>
          </p:nvCxnSpPr>
          <p:spPr>
            <a:xfrm flipH="1">
              <a:off x="6516216" y="2636912"/>
              <a:ext cx="1296144"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6522720" y="3055620"/>
              <a:ext cx="381000" cy="198120"/>
            </a:xfrm>
            <a:custGeom>
              <a:avLst/>
              <a:gdLst>
                <a:gd name="connsiteX0" fmla="*/ 0 w 381000"/>
                <a:gd name="connsiteY0" fmla="*/ 0 h 198120"/>
                <a:gd name="connsiteX1" fmla="*/ 152400 w 381000"/>
                <a:gd name="connsiteY1" fmla="*/ 22860 h 198120"/>
                <a:gd name="connsiteX2" fmla="*/ 312420 w 381000"/>
                <a:gd name="connsiteY2" fmla="*/ 121920 h 198120"/>
                <a:gd name="connsiteX3" fmla="*/ 381000 w 381000"/>
                <a:gd name="connsiteY3" fmla="*/ 198120 h 198120"/>
              </a:gdLst>
              <a:ahLst/>
              <a:cxnLst>
                <a:cxn ang="0">
                  <a:pos x="connsiteX0" y="connsiteY0"/>
                </a:cxn>
                <a:cxn ang="0">
                  <a:pos x="connsiteX1" y="connsiteY1"/>
                </a:cxn>
                <a:cxn ang="0">
                  <a:pos x="connsiteX2" y="connsiteY2"/>
                </a:cxn>
                <a:cxn ang="0">
                  <a:pos x="connsiteX3" y="connsiteY3"/>
                </a:cxn>
              </a:cxnLst>
              <a:rect l="l" t="t" r="r" b="b"/>
              <a:pathLst>
                <a:path w="381000" h="198120">
                  <a:moveTo>
                    <a:pt x="0" y="0"/>
                  </a:moveTo>
                  <a:cubicBezTo>
                    <a:pt x="50165" y="1270"/>
                    <a:pt x="100330" y="2540"/>
                    <a:pt x="152400" y="22860"/>
                  </a:cubicBezTo>
                  <a:cubicBezTo>
                    <a:pt x="204470" y="43180"/>
                    <a:pt x="274320" y="92710"/>
                    <a:pt x="312420" y="121920"/>
                  </a:cubicBezTo>
                  <a:cubicBezTo>
                    <a:pt x="350520" y="151130"/>
                    <a:pt x="365760" y="174625"/>
                    <a:pt x="381000" y="19812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6531073" y="2752353"/>
              <a:ext cx="641251" cy="338554"/>
            </a:xfrm>
            <a:prstGeom prst="rect">
              <a:avLst/>
            </a:prstGeom>
            <a:noFill/>
          </p:spPr>
          <p:txBody>
            <a:bodyPr wrap="square" rtlCol="0">
              <a:spAutoFit/>
            </a:bodyPr>
            <a:lstStyle/>
            <a:p>
              <a:pPr algn="ctr"/>
              <a:r>
                <a:rPr lang="en-GB" sz="1600" dirty="0"/>
                <a:t>1 rad</a:t>
              </a:r>
              <a:endParaRPr lang="en-GB" sz="1600" baseline="30000" dirty="0"/>
            </a:p>
          </p:txBody>
        </p:sp>
        <p:sp>
          <p:nvSpPr>
            <p:cNvPr id="63" name="Freeform 62"/>
            <p:cNvSpPr/>
            <p:nvPr/>
          </p:nvSpPr>
          <p:spPr>
            <a:xfrm>
              <a:off x="6560820" y="1743710"/>
              <a:ext cx="1447800" cy="687070"/>
            </a:xfrm>
            <a:custGeom>
              <a:avLst/>
              <a:gdLst>
                <a:gd name="connsiteX0" fmla="*/ 0 w 1447800"/>
                <a:gd name="connsiteY0" fmla="*/ 8890 h 687070"/>
                <a:gd name="connsiteX1" fmla="*/ 327660 w 1447800"/>
                <a:gd name="connsiteY1" fmla="*/ 16510 h 687070"/>
                <a:gd name="connsiteX2" fmla="*/ 678180 w 1447800"/>
                <a:gd name="connsiteY2" fmla="*/ 107950 h 687070"/>
                <a:gd name="connsiteX3" fmla="*/ 929640 w 1447800"/>
                <a:gd name="connsiteY3" fmla="*/ 214630 h 687070"/>
                <a:gd name="connsiteX4" fmla="*/ 1158240 w 1447800"/>
                <a:gd name="connsiteY4" fmla="*/ 374650 h 687070"/>
                <a:gd name="connsiteX5" fmla="*/ 1356360 w 1447800"/>
                <a:gd name="connsiteY5" fmla="*/ 588010 h 687070"/>
                <a:gd name="connsiteX6" fmla="*/ 1447800 w 1447800"/>
                <a:gd name="connsiteY6" fmla="*/ 687070 h 6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0" h="687070">
                  <a:moveTo>
                    <a:pt x="0" y="8890"/>
                  </a:moveTo>
                  <a:cubicBezTo>
                    <a:pt x="107315" y="4445"/>
                    <a:pt x="214630" y="0"/>
                    <a:pt x="327660" y="16510"/>
                  </a:cubicBezTo>
                  <a:cubicBezTo>
                    <a:pt x="440690" y="33020"/>
                    <a:pt x="577850" y="74930"/>
                    <a:pt x="678180" y="107950"/>
                  </a:cubicBezTo>
                  <a:cubicBezTo>
                    <a:pt x="778510" y="140970"/>
                    <a:pt x="849630" y="170180"/>
                    <a:pt x="929640" y="214630"/>
                  </a:cubicBezTo>
                  <a:cubicBezTo>
                    <a:pt x="1009650" y="259080"/>
                    <a:pt x="1087120" y="312420"/>
                    <a:pt x="1158240" y="374650"/>
                  </a:cubicBezTo>
                  <a:cubicBezTo>
                    <a:pt x="1229360" y="436880"/>
                    <a:pt x="1356360" y="588010"/>
                    <a:pt x="1356360" y="588010"/>
                  </a:cubicBezTo>
                  <a:lnTo>
                    <a:pt x="1447800" y="687070"/>
                  </a:lnTo>
                </a:path>
              </a:pathLst>
            </a:cu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7236296" y="1700808"/>
              <a:ext cx="360040" cy="338554"/>
            </a:xfrm>
            <a:prstGeom prst="rect">
              <a:avLst/>
            </a:prstGeom>
            <a:solidFill>
              <a:schemeClr val="bg1"/>
            </a:solidFill>
          </p:spPr>
          <p:txBody>
            <a:bodyPr wrap="square" rtlCol="0">
              <a:spAutoFit/>
            </a:bodyPr>
            <a:lstStyle/>
            <a:p>
              <a:pPr algn="ctr"/>
              <a:r>
                <a:rPr lang="en-GB" sz="1600" dirty="0"/>
                <a:t>r</a:t>
              </a:r>
              <a:endParaRPr lang="en-GB" sz="1600" baseline="30000" dirty="0"/>
            </a:p>
          </p:txBody>
        </p:sp>
      </p:grpSp>
      <mc:AlternateContent xmlns:mc="http://schemas.openxmlformats.org/markup-compatibility/2006" xmlns:a14="http://schemas.microsoft.com/office/drawing/2010/main">
        <mc:Choice Requires="a14">
          <p:sp>
            <p:nvSpPr>
              <p:cNvPr id="65" name="TextBox 64"/>
              <p:cNvSpPr txBox="1"/>
              <p:nvPr/>
            </p:nvSpPr>
            <p:spPr>
              <a:xfrm>
                <a:off x="251520" y="6309320"/>
                <a:ext cx="8784976" cy="369332"/>
              </a:xfrm>
              <a:prstGeom prst="rect">
                <a:avLst/>
              </a:prstGeom>
              <a:noFill/>
            </p:spPr>
            <p:txBody>
              <a:bodyPr wrap="square" rtlCol="0">
                <a:spAutoFit/>
              </a:bodyPr>
              <a:lstStyle/>
              <a:p>
                <a:pPr algn="ctr"/>
                <a:r>
                  <a:rPr lang="en-GB" dirty="0"/>
                  <a:t>Thinking about how many radii around the circumference we can go: </a:t>
                </a:r>
                <a14:m>
                  <m:oMath xmlns:m="http://schemas.openxmlformats.org/officeDocument/2006/math">
                    <m:r>
                      <a:rPr lang="en-GB" b="1" i="1" smtClean="0">
                        <a:latin typeface="Cambria Math" panose="02040503050406030204" pitchFamily="18" charset="0"/>
                      </a:rPr>
                      <m:t>𝟑𝟔𝟎</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𝝅</m:t>
                    </m:r>
                  </m:oMath>
                </a14:m>
                <a:r>
                  <a:rPr lang="en-GB" b="1" dirty="0"/>
                  <a:t> rad</a:t>
                </a:r>
              </a:p>
            </p:txBody>
          </p:sp>
        </mc:Choice>
        <mc:Fallback xmlns="">
          <p:sp>
            <p:nvSpPr>
              <p:cNvPr id="65" name="TextBox 64"/>
              <p:cNvSpPr txBox="1">
                <a:spLocks noRot="1" noChangeAspect="1" noMove="1" noResize="1" noEditPoints="1" noAdjustHandles="1" noChangeArrowheads="1" noChangeShapeType="1" noTextEdit="1"/>
              </p:cNvSpPr>
              <p:nvPr/>
            </p:nvSpPr>
            <p:spPr>
              <a:xfrm>
                <a:off x="251520" y="6309320"/>
                <a:ext cx="8784976" cy="369332"/>
              </a:xfrm>
              <a:prstGeom prst="rect">
                <a:avLst/>
              </a:prstGeom>
              <a:blipFill>
                <a:blip r:embed="rId2"/>
                <a:stretch>
                  <a:fillRect t="-9836" b="-24590"/>
                </a:stretch>
              </a:blipFill>
            </p:spPr>
            <p:txBody>
              <a:bodyPr/>
              <a:lstStyle/>
              <a:p>
                <a:r>
                  <a:rPr lang="en-GB">
                    <a:noFill/>
                  </a:rPr>
                  <a:t> </a:t>
                </a:r>
              </a:p>
            </p:txBody>
          </p:sp>
        </mc:Fallback>
      </mc:AlternateContent>
      <p:sp>
        <p:nvSpPr>
          <p:cNvPr id="66" name="Rectangle 65"/>
          <p:cNvSpPr/>
          <p:nvPr/>
        </p:nvSpPr>
        <p:spPr>
          <a:xfrm>
            <a:off x="7122920" y="6210403"/>
            <a:ext cx="1582929" cy="485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7AA7CD-1F7D-48AC-8DEC-5039486EF681}"/>
                  </a:ext>
                </a:extLst>
              </p:cNvPr>
              <p:cNvSpPr txBox="1"/>
              <p:nvPr/>
            </p:nvSpPr>
            <p:spPr>
              <a:xfrm>
                <a:off x="3997077" y="1901200"/>
                <a:ext cx="175108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b="1" dirty="0"/>
                  <a:t>Unit Note</a:t>
                </a:r>
                <a:r>
                  <a:rPr lang="en-GB" sz="1200" dirty="0"/>
                  <a:t>: While the unit “</a:t>
                </a:r>
                <a14:m>
                  <m:oMath xmlns:m="http://schemas.openxmlformats.org/officeDocument/2006/math">
                    <m:r>
                      <a:rPr lang="en-GB" sz="1200" b="0" i="1" smtClean="0">
                        <a:latin typeface="Cambria Math" panose="02040503050406030204" pitchFamily="18" charset="0"/>
                      </a:rPr>
                      <m:t>°</m:t>
                    </m:r>
                  </m:oMath>
                </a14:m>
                <a:r>
                  <a:rPr lang="en-GB" sz="1200" dirty="0"/>
                  <a:t>” must be written for degrees, no unit is generally written for radians (but if so, use “rad”).</a:t>
                </a:r>
              </a:p>
            </p:txBody>
          </p:sp>
        </mc:Choice>
        <mc:Fallback xmlns="">
          <p:sp>
            <p:nvSpPr>
              <p:cNvPr id="5" name="TextBox 4">
                <a:extLst>
                  <a:ext uri="{FF2B5EF4-FFF2-40B4-BE49-F238E27FC236}">
                    <a16:creationId xmlns:a16="http://schemas.microsoft.com/office/drawing/2014/main" id="{C97AA7CD-1F7D-48AC-8DEC-5039486EF681}"/>
                  </a:ext>
                </a:extLst>
              </p:cNvPr>
              <p:cNvSpPr txBox="1">
                <a:spLocks noRot="1" noChangeAspect="1" noMove="1" noResize="1" noEditPoints="1" noAdjustHandles="1" noChangeArrowheads="1" noChangeShapeType="1" noTextEdit="1"/>
              </p:cNvSpPr>
              <p:nvPr/>
            </p:nvSpPr>
            <p:spPr>
              <a:xfrm>
                <a:off x="3997077" y="1901200"/>
                <a:ext cx="1751086" cy="120032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519013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0017 -0.00023 L 0.00764 0.00023 C 0.01268 -0.00046 0.01077 0.00116 0.01737 0.00139 C 0.02414 0.00602 0.02153 -0.00301 0.02431 0.00278 L 0.02917 0.00417 " pathEditMode="relative" rAng="0" ptsTypes="FffFF">
                                      <p:cBhvr>
                                        <p:cTn id="6" dur="2000" fill="hold"/>
                                        <p:tgtEl>
                                          <p:spTgt spid="38"/>
                                        </p:tgtEl>
                                        <p:attrNameLst>
                                          <p:attrName>ppt_x</p:attrName>
                                          <p:attrName>ppt_y</p:attrName>
                                        </p:attrNameLst>
                                      </p:cBhvr>
                                      <p:rCtr x="1500" y="200"/>
                                    </p:animMotion>
                                  </p:childTnLst>
                                </p:cTn>
                              </p:par>
                              <p:par>
                                <p:cTn id="7" presetID="10"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animEffect transition="in" filter="fade">
                                      <p:cBhvr>
                                        <p:cTn id="9" dur="2000"/>
                                        <p:tgtEl>
                                          <p:spTgt spid="3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20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childTnLst>
                    </p:cTn>
                  </p:par>
                </p:childTnLst>
              </p:cTn>
              <p:nextCondLst>
                <p:cond evt="onClick" delay="0">
                  <p:tgtEl>
                    <p:spTgt spid="47"/>
                  </p:tgtEl>
                </p:cond>
              </p:nextCondLst>
            </p:seq>
            <p:seq concurrent="1" nextAc="seek">
              <p:cTn id="20" restart="whenNotActive" fill="hold" evtFilter="cancelBubble" nodeType="interactiveSeq">
                <p:stCondLst>
                  <p:cond evt="onClick" delay="0">
                    <p:tgtEl>
                      <p:spTgt spid="60"/>
                    </p:tgtEl>
                  </p:cond>
                </p:stCondLst>
                <p:endSync evt="end" delay="0">
                  <p:rtn val="all"/>
                </p:endSync>
                <p:childTnLst>
                  <p:par>
                    <p:cTn id="21" fill="hold">
                      <p:stCondLst>
                        <p:cond delay="0"/>
                      </p:stCondLst>
                      <p:childTnLst>
                        <p:par>
                          <p:cTn id="22" fill="hold">
                            <p:stCondLst>
                              <p:cond delay="0"/>
                            </p:stCondLst>
                            <p:childTnLst>
                              <p:par>
                                <p:cTn id="23" presetID="58" presetClass="path" presetSubtype="0" accel="50000" decel="50000" fill="hold" grpId="0" nodeType="clickEffect">
                                  <p:stCondLst>
                                    <p:cond delay="0"/>
                                  </p:stCondLst>
                                  <p:childTnLst>
                                    <p:animMotion origin="layout" path="M -0.00017 -0.00023 L 0.03142 0.00301 C 0.03646 0.00232 0.06042 0.01436 0.06701 0.01459 C 0.07378 0.01922 0.10052 0.03588 0.1033 0.04167 L 0.125 0.06575 L 0.14253 0.09468 " pathEditMode="relative" rAng="0" ptsTypes="FffFAF">
                                      <p:cBhvr>
                                        <p:cTn id="24" dur="2000" fill="hold"/>
                                        <p:tgtEl>
                                          <p:spTgt spid="51"/>
                                        </p:tgtEl>
                                        <p:attrNameLst>
                                          <p:attrName>ppt_x</p:attrName>
                                          <p:attrName>ppt_y</p:attrName>
                                        </p:attrNameLst>
                                      </p:cBhvr>
                                      <p:rCtr x="7100" y="4700"/>
                                    </p:animMotion>
                                  </p:childTnLst>
                                </p:cTn>
                              </p:par>
                              <p:par>
                                <p:cTn id="25" presetID="10"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2000"/>
                                        <p:tgtEl>
                                          <p:spTgt spid="64"/>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nextCondLst>
                <p:cond evt="onClick" delay="0">
                  <p:tgtEl>
                    <p:spTgt spid="60"/>
                  </p:tgtEl>
                </p:cond>
              </p:nextCondLst>
            </p:seq>
            <p:seq concurrent="1" nextAc="seek">
              <p:cTn id="36" restart="whenNotActive" fill="hold" evtFilter="cancelBubble" nodeType="interactiveSeq">
                <p:stCondLst>
                  <p:cond evt="onClick" delay="0">
                    <p:tgtEl>
                      <p:spTgt spid="66"/>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66"/>
                                        </p:tgtEl>
                                      </p:cBhvr>
                                    </p:animEffect>
                                    <p:set>
                                      <p:cBhvr>
                                        <p:cTn id="41"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38" grpId="0" animBg="1"/>
      <p:bldP spid="45" grpId="0" animBg="1"/>
      <p:bldP spid="46" grpId="0"/>
      <p:bldP spid="48" grpId="0" animBg="1"/>
      <p:bldP spid="51" grpId="0" animBg="1"/>
      <p:bldP spid="59" grpId="0" animBg="1"/>
      <p:bldP spid="66"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13C197-0672-4905-AD1C-F9140DD2F22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000C8DB-F489-4014-9348-9CE199D9667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a:extLst>
                <a:ext uri="{FF2B5EF4-FFF2-40B4-BE49-F238E27FC236}">
                  <a16:creationId xmlns:a16="http://schemas.microsoft.com/office/drawing/2014/main" id="{5DF4EA8D-C0D6-42DF-A79F-9398753CB74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09E39A-99DD-4A91-ADBF-D2D9D1A5DA2F}"/>
                  </a:ext>
                </a:extLst>
              </p:cNvPr>
              <p:cNvSpPr txBox="1"/>
              <p:nvPr/>
            </p:nvSpPr>
            <p:spPr>
              <a:xfrm>
                <a:off x="963092" y="2704852"/>
                <a:ext cx="7569348" cy="2246769"/>
              </a:xfrm>
              <a:prstGeom prst="rect">
                <a:avLst/>
              </a:prstGeom>
              <a:noFill/>
            </p:spPr>
            <p:txBody>
              <a:bodyPr wrap="square" rtlCol="0">
                <a:spAutoFit/>
              </a:bodyPr>
              <a:lstStyle/>
              <a:p>
                <a:r>
                  <a:rPr lang="en-GB" sz="2000" dirty="0"/>
                  <a:t>In later chapters we will see that </a:t>
                </a:r>
                <a14:m>
                  <m:oMath xmlns:m="http://schemas.openxmlformats.org/officeDocument/2006/math">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oMath>
                </a14:m>
                <a:r>
                  <a:rPr lang="en-GB" sz="2000" dirty="0"/>
                  <a:t> differentiates to </a:t>
                </a:r>
                <a14:m>
                  <m:oMath xmlns:m="http://schemas.openxmlformats.org/officeDocument/2006/math">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oMath>
                </a14:m>
                <a:r>
                  <a:rPr lang="en-GB" sz="2000" dirty="0"/>
                  <a:t> for example, but </a:t>
                </a:r>
                <a:r>
                  <a:rPr lang="en-GB" sz="2000" b="1" dirty="0"/>
                  <a:t>ONLY</a:t>
                </a:r>
                <a:r>
                  <a:rPr lang="en-GB" sz="2000" dirty="0"/>
                  <a:t> if </a:t>
                </a:r>
                <a14:m>
                  <m:oMath xmlns:m="http://schemas.openxmlformats.org/officeDocument/2006/math">
                    <m:r>
                      <a:rPr lang="en-GB" sz="2000" b="0" i="1" smtClean="0">
                        <a:latin typeface="Cambria Math" panose="02040503050406030204" pitchFamily="18" charset="0"/>
                      </a:rPr>
                      <m:t>𝑥</m:t>
                    </m:r>
                  </m:oMath>
                </a14:m>
                <a:r>
                  <a:rPr lang="en-GB" sz="2000" dirty="0"/>
                  <a:t> is in radians (and we will prove why).</a:t>
                </a:r>
              </a:p>
              <a:p>
                <a:endParaRPr lang="en-GB" sz="2000" dirty="0"/>
              </a:p>
              <a:p>
                <a:r>
                  <a:rPr lang="en-GB" sz="2000" dirty="0"/>
                  <a:t>Since trigonometric functions are commonly used in calculus (differentiation and integration) and that calculus underpins so many branches of maths, it explains why radians is seen as the ‘default’ unit for angles.</a:t>
                </a:r>
              </a:p>
            </p:txBody>
          </p:sp>
        </mc:Choice>
        <mc:Fallback xmlns="">
          <p:sp>
            <p:nvSpPr>
              <p:cNvPr id="5" name="TextBox 4">
                <a:extLst>
                  <a:ext uri="{FF2B5EF4-FFF2-40B4-BE49-F238E27FC236}">
                    <a16:creationId xmlns:a16="http://schemas.microsoft.com/office/drawing/2014/main" id="{0D09E39A-99DD-4A91-ADBF-D2D9D1A5DA2F}"/>
                  </a:ext>
                </a:extLst>
              </p:cNvPr>
              <p:cNvSpPr txBox="1">
                <a:spLocks noRot="1" noChangeAspect="1" noMove="1" noResize="1" noEditPoints="1" noAdjustHandles="1" noChangeArrowheads="1" noChangeShapeType="1" noTextEdit="1"/>
              </p:cNvSpPr>
              <p:nvPr/>
            </p:nvSpPr>
            <p:spPr>
              <a:xfrm>
                <a:off x="963092" y="2704852"/>
                <a:ext cx="7569348" cy="2246769"/>
              </a:xfrm>
              <a:prstGeom prst="rect">
                <a:avLst/>
              </a:prstGeom>
              <a:blipFill>
                <a:blip r:embed="rId2"/>
                <a:stretch>
                  <a:fillRect l="-886" t="-1630" b="-4076"/>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DFE10AB3-34EA-44AD-A3A1-622344C6D223}"/>
              </a:ext>
            </a:extLst>
          </p:cNvPr>
          <p:cNvSpPr/>
          <p:nvPr/>
        </p:nvSpPr>
        <p:spPr>
          <a:xfrm>
            <a:off x="1763688" y="1127192"/>
            <a:ext cx="5282624" cy="1323439"/>
          </a:xfrm>
          <a:prstGeom prst="rect">
            <a:avLst/>
          </a:prstGeom>
        </p:spPr>
        <p:txBody>
          <a:bodyPr wrap="square">
            <a:spAutoFit/>
          </a:bodyPr>
          <a:lstStyle/>
          <a:p>
            <a:pPr algn="ctr"/>
            <a:r>
              <a:rPr lang="en-GB" sz="4000" dirty="0"/>
              <a:t>…but </a:t>
            </a:r>
            <a:r>
              <a:rPr lang="en-GB" sz="4000" b="1" dirty="0"/>
              <a:t>WHY</a:t>
            </a:r>
            <a:r>
              <a:rPr lang="en-GB" sz="4000" dirty="0"/>
              <a:t> use radians as our unit?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A78DDB-FBB8-48A7-B9A9-A8149D89F463}"/>
                  </a:ext>
                </a:extLst>
              </p:cNvPr>
              <p:cNvSpPr txBox="1"/>
              <p:nvPr/>
            </p:nvSpPr>
            <p:spPr>
              <a:xfrm>
                <a:off x="2807232" y="5157192"/>
                <a:ext cx="3528392" cy="9103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𝑑</m:t>
                          </m:r>
                        </m:num>
                        <m:den>
                          <m:r>
                            <a:rPr lang="en-GB" sz="2800" b="0" i="1" smtClean="0">
                              <a:latin typeface="Cambria Math" panose="02040503050406030204" pitchFamily="18" charset="0"/>
                            </a:rPr>
                            <m:t>𝑑𝑥</m:t>
                          </m:r>
                        </m:den>
                      </m:f>
                      <m:d>
                        <m:dPr>
                          <m:ctrlPr>
                            <a:rPr lang="en-GB" sz="2800" b="0" i="1" smtClean="0">
                              <a:latin typeface="Cambria Math" panose="02040503050406030204" pitchFamily="18" charset="0"/>
                            </a:rPr>
                          </m:ctrlPr>
                        </m:dPr>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e>
                      </m:d>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oMath>
                  </m:oMathPara>
                </a14:m>
                <a:endParaRPr lang="en-GB" dirty="0"/>
              </a:p>
            </p:txBody>
          </p:sp>
        </mc:Choice>
        <mc:Fallback xmlns="">
          <p:sp>
            <p:nvSpPr>
              <p:cNvPr id="7" name="TextBox 6">
                <a:extLst>
                  <a:ext uri="{FF2B5EF4-FFF2-40B4-BE49-F238E27FC236}">
                    <a16:creationId xmlns:a16="http://schemas.microsoft.com/office/drawing/2014/main" id="{6CA78DDB-FBB8-48A7-B9A9-A8149D89F463}"/>
                  </a:ext>
                </a:extLst>
              </p:cNvPr>
              <p:cNvSpPr txBox="1">
                <a:spLocks noRot="1" noChangeAspect="1" noMove="1" noResize="1" noEditPoints="1" noAdjustHandles="1" noChangeArrowheads="1" noChangeShapeType="1" noTextEdit="1"/>
              </p:cNvSpPr>
              <p:nvPr/>
            </p:nvSpPr>
            <p:spPr>
              <a:xfrm>
                <a:off x="2807232" y="5157192"/>
                <a:ext cx="3528392" cy="910377"/>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4202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Converting between radians and degrees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2699792" y="1844824"/>
                <a:ext cx="2375779" cy="707886"/>
              </a:xfrm>
              <a:prstGeom prst="rect">
                <a:avLst/>
              </a:prstGeom>
            </p:spPr>
            <p:txBody>
              <a:bodyPr wrap="none">
                <a:spAutoFit/>
              </a:bodyPr>
              <a:lstStyle/>
              <a:p>
                <a14:m>
                  <m:oMath xmlns:m="http://schemas.openxmlformats.org/officeDocument/2006/math">
                    <m:r>
                      <a:rPr lang="en-GB" sz="4000" i="1" dirty="0" smtClean="0">
                        <a:latin typeface="Cambria Math" panose="02040503050406030204" pitchFamily="18" charset="0"/>
                      </a:rPr>
                      <m:t>180°</m:t>
                    </m:r>
                  </m:oMath>
                </a14:m>
                <a:r>
                  <a:rPr lang="en-GB" sz="4000" dirty="0"/>
                  <a:t>  =   </a:t>
                </a:r>
                <a14:m>
                  <m:oMath xmlns:m="http://schemas.openxmlformats.org/officeDocument/2006/math">
                    <m:r>
                      <a:rPr lang="en-GB" sz="4000" b="0" i="1" dirty="0" smtClean="0">
                        <a:latin typeface="Cambria Math" panose="02040503050406030204" pitchFamily="18" charset="0"/>
                        <a:sym typeface="Symbol"/>
                      </a:rPr>
                      <m:t>𝜋</m:t>
                    </m:r>
                  </m:oMath>
                </a14:m>
                <a:endParaRPr lang="en-GB" sz="4000" dirty="0"/>
              </a:p>
            </p:txBody>
          </p:sp>
        </mc:Choice>
        <mc:Fallback xmlns="">
          <p:sp>
            <p:nvSpPr>
              <p:cNvPr id="5" name="Rectangle 4"/>
              <p:cNvSpPr>
                <a:spLocks noRot="1" noChangeAspect="1" noMove="1" noResize="1" noEditPoints="1" noAdjustHandles="1" noChangeArrowheads="1" noChangeShapeType="1" noTextEdit="1"/>
              </p:cNvSpPr>
              <p:nvPr/>
            </p:nvSpPr>
            <p:spPr>
              <a:xfrm>
                <a:off x="2699792" y="1844824"/>
                <a:ext cx="2375779" cy="707886"/>
              </a:xfrm>
              <a:prstGeom prst="rect">
                <a:avLst/>
              </a:prstGeom>
              <a:blipFill>
                <a:blip r:embed="rId3"/>
                <a:stretch>
                  <a:fillRect t="-15517" b="-36207"/>
                </a:stretch>
              </a:blipFill>
            </p:spPr>
            <p:txBody>
              <a:bodyPr/>
              <a:lstStyle/>
              <a:p>
                <a:r>
                  <a:rPr lang="en-GB">
                    <a:noFill/>
                  </a:rPr>
                  <a:t> </a:t>
                </a:r>
              </a:p>
            </p:txBody>
          </p:sp>
        </mc:Fallback>
      </mc:AlternateContent>
      <p:sp>
        <p:nvSpPr>
          <p:cNvPr id="6" name="Freeform 5"/>
          <p:cNvSpPr/>
          <p:nvPr/>
        </p:nvSpPr>
        <p:spPr>
          <a:xfrm>
            <a:off x="3373650" y="1440747"/>
            <a:ext cx="1463040" cy="509270"/>
          </a:xfrm>
          <a:custGeom>
            <a:avLst/>
            <a:gdLst>
              <a:gd name="connsiteX0" fmla="*/ 0 w 1463040"/>
              <a:gd name="connsiteY0" fmla="*/ 478790 h 509270"/>
              <a:gd name="connsiteX1" fmla="*/ 312420 w 1463040"/>
              <a:gd name="connsiteY1" fmla="*/ 128270 h 509270"/>
              <a:gd name="connsiteX2" fmla="*/ 739140 w 1463040"/>
              <a:gd name="connsiteY2" fmla="*/ 6350 h 509270"/>
              <a:gd name="connsiteX3" fmla="*/ 1219200 w 1463040"/>
              <a:gd name="connsiteY3" fmla="*/ 90170 h 509270"/>
              <a:gd name="connsiteX4" fmla="*/ 1463040 w 1463040"/>
              <a:gd name="connsiteY4" fmla="*/ 509270 h 50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09270">
                <a:moveTo>
                  <a:pt x="0" y="478790"/>
                </a:moveTo>
                <a:cubicBezTo>
                  <a:pt x="94615" y="342900"/>
                  <a:pt x="189230" y="207010"/>
                  <a:pt x="312420" y="128270"/>
                </a:cubicBezTo>
                <a:cubicBezTo>
                  <a:pt x="435610" y="49530"/>
                  <a:pt x="588010" y="12700"/>
                  <a:pt x="739140" y="6350"/>
                </a:cubicBezTo>
                <a:cubicBezTo>
                  <a:pt x="890270" y="0"/>
                  <a:pt x="1098550" y="6350"/>
                  <a:pt x="1219200" y="90170"/>
                </a:cubicBezTo>
                <a:cubicBezTo>
                  <a:pt x="1339850" y="173990"/>
                  <a:pt x="1401445" y="341630"/>
                  <a:pt x="1463040" y="509270"/>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9" name="Freeform 8"/>
          <p:cNvSpPr/>
          <p:nvPr/>
        </p:nvSpPr>
        <p:spPr>
          <a:xfrm rot="10800000">
            <a:off x="3345444" y="2431520"/>
            <a:ext cx="1463040" cy="509270"/>
          </a:xfrm>
          <a:custGeom>
            <a:avLst/>
            <a:gdLst>
              <a:gd name="connsiteX0" fmla="*/ 0 w 1463040"/>
              <a:gd name="connsiteY0" fmla="*/ 478790 h 509270"/>
              <a:gd name="connsiteX1" fmla="*/ 312420 w 1463040"/>
              <a:gd name="connsiteY1" fmla="*/ 128270 h 509270"/>
              <a:gd name="connsiteX2" fmla="*/ 739140 w 1463040"/>
              <a:gd name="connsiteY2" fmla="*/ 6350 h 509270"/>
              <a:gd name="connsiteX3" fmla="*/ 1219200 w 1463040"/>
              <a:gd name="connsiteY3" fmla="*/ 90170 h 509270"/>
              <a:gd name="connsiteX4" fmla="*/ 1463040 w 1463040"/>
              <a:gd name="connsiteY4" fmla="*/ 509270 h 50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09270">
                <a:moveTo>
                  <a:pt x="0" y="478790"/>
                </a:moveTo>
                <a:cubicBezTo>
                  <a:pt x="94615" y="342900"/>
                  <a:pt x="189230" y="207010"/>
                  <a:pt x="312420" y="128270"/>
                </a:cubicBezTo>
                <a:cubicBezTo>
                  <a:pt x="435610" y="49530"/>
                  <a:pt x="588010" y="12700"/>
                  <a:pt x="739140" y="6350"/>
                </a:cubicBezTo>
                <a:cubicBezTo>
                  <a:pt x="890270" y="0"/>
                  <a:pt x="1098550" y="6350"/>
                  <a:pt x="1219200" y="90170"/>
                </a:cubicBezTo>
                <a:cubicBezTo>
                  <a:pt x="1339850" y="173990"/>
                  <a:pt x="1401445" y="341630"/>
                  <a:pt x="1463040" y="509270"/>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12" name="Straight Connector 11"/>
          <p:cNvCxnSpPr/>
          <p:nvPr/>
        </p:nvCxnSpPr>
        <p:spPr>
          <a:xfrm>
            <a:off x="0" y="3645024"/>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290F85B-B385-4B99-A995-C9C6340E58A0}"/>
                  </a:ext>
                </a:extLst>
              </p:cNvPr>
              <p:cNvSpPr txBox="1"/>
              <p:nvPr/>
            </p:nvSpPr>
            <p:spPr>
              <a:xfrm>
                <a:off x="3276809" y="980728"/>
                <a:ext cx="1728192"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÷180</m:t>
                    </m:r>
                  </m:oMath>
                </a14:m>
                <a:r>
                  <a:rPr lang="en-GB" dirty="0"/>
                  <a:t> and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𝜋</m:t>
                    </m:r>
                  </m:oMath>
                </a14:m>
                <a:endParaRPr lang="en-GB" dirty="0"/>
              </a:p>
            </p:txBody>
          </p:sp>
        </mc:Choice>
        <mc:Fallback xmlns="">
          <p:sp>
            <p:nvSpPr>
              <p:cNvPr id="15" name="TextBox 14">
                <a:extLst>
                  <a:ext uri="{FF2B5EF4-FFF2-40B4-BE49-F238E27FC236}">
                    <a16:creationId xmlns:a16="http://schemas.microsoft.com/office/drawing/2014/main" id="{F290F85B-B385-4B99-A995-C9C6340E58A0}"/>
                  </a:ext>
                </a:extLst>
              </p:cNvPr>
              <p:cNvSpPr txBox="1">
                <a:spLocks noRot="1" noChangeAspect="1" noMove="1" noResize="1" noEditPoints="1" noAdjustHandles="1" noChangeArrowheads="1" noChangeShapeType="1" noTextEdit="1"/>
              </p:cNvSpPr>
              <p:nvPr/>
            </p:nvSpPr>
            <p:spPr>
              <a:xfrm>
                <a:off x="3276809" y="980728"/>
                <a:ext cx="1728192" cy="369332"/>
              </a:xfrm>
              <a:prstGeom prst="rect">
                <a:avLst/>
              </a:prstGeom>
              <a:blipFill>
                <a:blip r:embed="rId4"/>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5AAA0F0-4162-4ACD-A31F-A152F62CBE75}"/>
                  </a:ext>
                </a:extLst>
              </p:cNvPr>
              <p:cNvSpPr txBox="1"/>
              <p:nvPr/>
            </p:nvSpPr>
            <p:spPr>
              <a:xfrm>
                <a:off x="3319339" y="2968518"/>
                <a:ext cx="1728192"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𝜋</m:t>
                    </m:r>
                  </m:oMath>
                </a14:m>
                <a:r>
                  <a:rPr lang="en-GB" dirty="0"/>
                  <a:t> and </a:t>
                </a:r>
                <a14:m>
                  <m:oMath xmlns:m="http://schemas.openxmlformats.org/officeDocument/2006/math">
                    <m:r>
                      <a:rPr lang="en-GB" b="0" i="1" smtClean="0">
                        <a:latin typeface="Cambria Math" panose="02040503050406030204" pitchFamily="18" charset="0"/>
                      </a:rPr>
                      <m:t>×180</m:t>
                    </m:r>
                  </m:oMath>
                </a14:m>
                <a:endParaRPr lang="en-GB" dirty="0"/>
              </a:p>
            </p:txBody>
          </p:sp>
        </mc:Choice>
        <mc:Fallback xmlns="">
          <p:sp>
            <p:nvSpPr>
              <p:cNvPr id="32" name="TextBox 31">
                <a:extLst>
                  <a:ext uri="{FF2B5EF4-FFF2-40B4-BE49-F238E27FC236}">
                    <a16:creationId xmlns:a16="http://schemas.microsoft.com/office/drawing/2014/main" id="{05AAA0F0-4162-4ACD-A31F-A152F62CBE75}"/>
                  </a:ext>
                </a:extLst>
              </p:cNvPr>
              <p:cNvSpPr txBox="1">
                <a:spLocks noRot="1" noChangeAspect="1" noMove="1" noResize="1" noEditPoints="1" noAdjustHandles="1" noChangeArrowheads="1" noChangeShapeType="1" noTextEdit="1"/>
              </p:cNvSpPr>
              <p:nvPr/>
            </p:nvSpPr>
            <p:spPr>
              <a:xfrm>
                <a:off x="3319339" y="2968518"/>
                <a:ext cx="1728192" cy="369332"/>
              </a:xfrm>
              <a:prstGeom prst="rect">
                <a:avLst/>
              </a:prstGeom>
              <a:blipFill>
                <a:blip r:embed="rId5"/>
                <a:stretch>
                  <a:fillRect t="-9836" b="-24590"/>
                </a:stretch>
              </a:blipFill>
            </p:spPr>
            <p:txBody>
              <a:bodyPr/>
              <a:lstStyle/>
              <a:p>
                <a:r>
                  <a:rPr lang="en-GB">
                    <a:noFill/>
                  </a:rPr>
                  <a:t> </a:t>
                </a:r>
              </a:p>
            </p:txBody>
          </p:sp>
        </mc:Fallback>
      </mc:AlternateContent>
      <p:sp>
        <p:nvSpPr>
          <p:cNvPr id="10" name="Rectangle 9"/>
          <p:cNvSpPr/>
          <p:nvPr/>
        </p:nvSpPr>
        <p:spPr>
          <a:xfrm>
            <a:off x="3327182" y="856297"/>
            <a:ext cx="1659487" cy="515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368978" y="3016311"/>
            <a:ext cx="1702751" cy="460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4A6C8CC-0999-429F-B429-7223B2989F8F}"/>
                  </a:ext>
                </a:extLst>
              </p:cNvPr>
              <p:cNvSpPr txBox="1"/>
              <p:nvPr/>
            </p:nvSpPr>
            <p:spPr>
              <a:xfrm>
                <a:off x="1628504" y="3947914"/>
                <a:ext cx="2394148" cy="26075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90°=</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𝝅</m:t>
                          </m:r>
                        </m:num>
                        <m:den>
                          <m:r>
                            <a:rPr lang="en-GB" sz="2400" b="1" i="1" smtClean="0">
                              <a:latin typeface="Cambria Math" panose="02040503050406030204" pitchFamily="18" charset="0"/>
                            </a:rPr>
                            <m:t>𝟐</m:t>
                          </m:r>
                        </m:den>
                      </m:f>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𝜋</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r>
                        <a:rPr lang="en-GB" sz="2400" b="1" i="1" smtClean="0">
                          <a:latin typeface="Cambria Math" panose="02040503050406030204" pitchFamily="18" charset="0"/>
                        </a:rPr>
                        <m:t>𝟔𝟎</m:t>
                      </m:r>
                      <m:r>
                        <a:rPr lang="en-GB" sz="2400" b="1" i="1" smtClean="0">
                          <a:latin typeface="Cambria Math" panose="02040503050406030204" pitchFamily="18" charset="0"/>
                        </a:rPr>
                        <m:t>°</m:t>
                      </m:r>
                    </m:oMath>
                    <m:oMath xmlns:m="http://schemas.openxmlformats.org/officeDocument/2006/math">
                      <m:r>
                        <a:rPr lang="en-GB" sz="2400" b="0" i="1" smtClean="0">
                          <a:latin typeface="Cambria Math" panose="02040503050406030204" pitchFamily="18" charset="0"/>
                        </a:rPr>
                        <m:t>45°=</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𝝅</m:t>
                          </m:r>
                        </m:num>
                        <m:den>
                          <m:r>
                            <a:rPr lang="en-GB" sz="2400" b="1" i="1" smtClean="0">
                              <a:latin typeface="Cambria Math" panose="02040503050406030204" pitchFamily="18" charset="0"/>
                            </a:rPr>
                            <m:t>𝟒</m:t>
                          </m:r>
                        </m:den>
                      </m:f>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𝜋</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r>
                        <a:rPr lang="en-GB" sz="2400" b="1" i="1" smtClean="0">
                          <a:latin typeface="Cambria Math" panose="02040503050406030204" pitchFamily="18" charset="0"/>
                        </a:rPr>
                        <m:t>𝟑𝟎</m:t>
                      </m:r>
                      <m:r>
                        <a:rPr lang="en-GB" sz="2400" b="1" i="1" smtClean="0">
                          <a:latin typeface="Cambria Math" panose="02040503050406030204" pitchFamily="18" charset="0"/>
                        </a:rPr>
                        <m:t>°</m:t>
                      </m:r>
                    </m:oMath>
                  </m:oMathPara>
                </a14:m>
                <a:endParaRPr lang="en-GB" sz="2400" b="1" dirty="0"/>
              </a:p>
            </p:txBody>
          </p:sp>
        </mc:Choice>
        <mc:Fallback xmlns="">
          <p:sp>
            <p:nvSpPr>
              <p:cNvPr id="33" name="TextBox 32">
                <a:extLst>
                  <a:ext uri="{FF2B5EF4-FFF2-40B4-BE49-F238E27FC236}">
                    <a16:creationId xmlns:a16="http://schemas.microsoft.com/office/drawing/2014/main" id="{A4A6C8CC-0999-429F-B429-7223B2989F8F}"/>
                  </a:ext>
                </a:extLst>
              </p:cNvPr>
              <p:cNvSpPr txBox="1">
                <a:spLocks noRot="1" noChangeAspect="1" noMove="1" noResize="1" noEditPoints="1" noAdjustHandles="1" noChangeArrowheads="1" noChangeShapeType="1" noTextEdit="1"/>
              </p:cNvSpPr>
              <p:nvPr/>
            </p:nvSpPr>
            <p:spPr>
              <a:xfrm>
                <a:off x="1628504" y="3947914"/>
                <a:ext cx="2394148" cy="260750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DCA0F6D-44CB-4A6F-9E6A-F156EE6B313E}"/>
                  </a:ext>
                </a:extLst>
              </p:cNvPr>
              <p:cNvSpPr txBox="1"/>
              <p:nvPr/>
            </p:nvSpPr>
            <p:spPr>
              <a:xfrm>
                <a:off x="4444489" y="3751203"/>
                <a:ext cx="2394148" cy="28704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135°=</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𝟒</m:t>
                          </m:r>
                        </m:den>
                      </m:f>
                      <m:r>
                        <a:rPr lang="en-GB" sz="2400" b="1" i="1" smtClean="0">
                          <a:latin typeface="Cambria Math" panose="02040503050406030204" pitchFamily="18" charset="0"/>
                        </a:rPr>
                        <m:t>𝝅</m:t>
                      </m:r>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𝜋</m:t>
                      </m:r>
                      <m:r>
                        <a:rPr lang="en-GB" sz="2400" b="0" i="1" smtClean="0">
                          <a:latin typeface="Cambria Math" panose="02040503050406030204" pitchFamily="18" charset="0"/>
                        </a:rPr>
                        <m:t>=</m:t>
                      </m:r>
                      <m:r>
                        <a:rPr lang="en-GB" sz="2400" b="1" i="1" smtClean="0">
                          <a:latin typeface="Cambria Math" panose="02040503050406030204" pitchFamily="18" charset="0"/>
                        </a:rPr>
                        <m:t>𝟐𝟕𝟎</m:t>
                      </m:r>
                      <m:r>
                        <a:rPr lang="en-GB" sz="2400" b="1" i="1" smtClean="0">
                          <a:latin typeface="Cambria Math" panose="02040503050406030204" pitchFamily="18" charset="0"/>
                        </a:rPr>
                        <m:t>°</m:t>
                      </m:r>
                    </m:oMath>
                    <m:oMath xmlns:m="http://schemas.openxmlformats.org/officeDocument/2006/math">
                      <m:r>
                        <a:rPr lang="en-GB" sz="2400" b="0" i="1" smtClean="0">
                          <a:latin typeface="Cambria Math" panose="02040503050406030204" pitchFamily="18" charset="0"/>
                        </a:rPr>
                        <m:t>72°=</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m:t>
                          </m:r>
                        </m:num>
                        <m:den>
                          <m:r>
                            <a:rPr lang="en-GB" sz="2400" b="1" i="1" smtClean="0">
                              <a:latin typeface="Cambria Math" panose="02040503050406030204" pitchFamily="18" charset="0"/>
                            </a:rPr>
                            <m:t>𝟓</m:t>
                          </m:r>
                        </m:den>
                      </m:f>
                      <m:r>
                        <a:rPr lang="en-GB" sz="2400" b="1" i="1" smtClean="0">
                          <a:latin typeface="Cambria Math" panose="02040503050406030204" pitchFamily="18" charset="0"/>
                        </a:rPr>
                        <m:t>𝝅</m:t>
                      </m:r>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r>
                            <a:rPr lang="en-GB" sz="2400" b="0" i="1" smtClean="0">
                              <a:latin typeface="Cambria Math" panose="02040503050406030204" pitchFamily="18" charset="0"/>
                            </a:rPr>
                            <m:t>𝜋</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r>
                        <a:rPr lang="en-GB" sz="2400" b="1" i="1" smtClean="0">
                          <a:latin typeface="Cambria Math" panose="02040503050406030204" pitchFamily="18" charset="0"/>
                        </a:rPr>
                        <m:t>𝟏𝟓𝟎</m:t>
                      </m:r>
                      <m:r>
                        <a:rPr lang="en-GB" sz="2400" b="1" i="1" smtClean="0">
                          <a:latin typeface="Cambria Math" panose="02040503050406030204" pitchFamily="18" charset="0"/>
                        </a:rPr>
                        <m:t>°</m:t>
                      </m:r>
                    </m:oMath>
                  </m:oMathPara>
                </a14:m>
                <a:endParaRPr lang="en-GB" sz="2400" b="1" dirty="0"/>
              </a:p>
            </p:txBody>
          </p:sp>
        </mc:Choice>
        <mc:Fallback xmlns="">
          <p:sp>
            <p:nvSpPr>
              <p:cNvPr id="34" name="TextBox 33">
                <a:extLst>
                  <a:ext uri="{FF2B5EF4-FFF2-40B4-BE49-F238E27FC236}">
                    <a16:creationId xmlns:a16="http://schemas.microsoft.com/office/drawing/2014/main" id="{8DCA0F6D-44CB-4A6F-9E6A-F156EE6B313E}"/>
                  </a:ext>
                </a:extLst>
              </p:cNvPr>
              <p:cNvSpPr txBox="1">
                <a:spLocks noRot="1" noChangeAspect="1" noMove="1" noResize="1" noEditPoints="1" noAdjustHandles="1" noChangeArrowheads="1" noChangeShapeType="1" noTextEdit="1"/>
              </p:cNvSpPr>
              <p:nvPr/>
            </p:nvSpPr>
            <p:spPr>
              <a:xfrm>
                <a:off x="4444489" y="3751203"/>
                <a:ext cx="2394148" cy="2870466"/>
              </a:xfrm>
              <a:prstGeom prst="rect">
                <a:avLst/>
              </a:prstGeom>
              <a:blipFill>
                <a:blip r:embed="rId7"/>
                <a:stretch>
                  <a:fillRect/>
                </a:stretch>
              </a:blipFill>
            </p:spPr>
            <p:txBody>
              <a:bodyPr/>
              <a:lstStyle/>
              <a:p>
                <a:r>
                  <a:rPr lang="en-GB">
                    <a:noFill/>
                  </a:rPr>
                  <a:t> </a:t>
                </a:r>
              </a:p>
            </p:txBody>
          </p:sp>
        </mc:Fallback>
      </mc:AlternateContent>
      <p:sp>
        <p:nvSpPr>
          <p:cNvPr id="24" name="Rectangle 23"/>
          <p:cNvSpPr/>
          <p:nvPr/>
        </p:nvSpPr>
        <p:spPr>
          <a:xfrm>
            <a:off x="3091678" y="3891497"/>
            <a:ext cx="885236" cy="7530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889604" y="4669634"/>
            <a:ext cx="1130853"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092805" y="5186513"/>
            <a:ext cx="884109" cy="74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2886224" y="5964087"/>
            <a:ext cx="1293890" cy="668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915496" y="3760305"/>
            <a:ext cx="1036847" cy="768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669879" y="4553520"/>
            <a:ext cx="1369549" cy="526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707637" y="5122461"/>
            <a:ext cx="939906" cy="7993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640851" y="6008758"/>
            <a:ext cx="1355035" cy="595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8390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10" grpId="0" animBg="1"/>
      <p:bldP spid="11"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Be able to convert common angles in your head…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B82CE5A-2C24-49A5-9358-6419B853529A}"/>
                  </a:ext>
                </a:extLst>
              </p:cNvPr>
              <p:cNvSpPr txBox="1"/>
              <p:nvPr/>
            </p:nvSpPr>
            <p:spPr>
              <a:xfrm>
                <a:off x="1231849" y="1190687"/>
                <a:ext cx="2394148" cy="44744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45°=</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𝝅</m:t>
                          </m:r>
                        </m:num>
                        <m:den>
                          <m:r>
                            <a:rPr lang="en-GB" sz="2800" b="1" i="1" smtClean="0">
                              <a:latin typeface="Cambria Math" panose="02040503050406030204" pitchFamily="18" charset="0"/>
                            </a:rPr>
                            <m:t>𝟒</m:t>
                          </m:r>
                        </m:den>
                      </m:f>
                    </m:oMath>
                  </m:oMathPara>
                </a14:m>
                <a:endParaRPr lang="en-GB" sz="2800" b="1" dirty="0"/>
              </a:p>
              <a:p>
                <a:endParaRPr lang="en-GB" sz="2800" b="1"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60°=</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𝝅</m:t>
                          </m:r>
                        </m:num>
                        <m:den>
                          <m:r>
                            <a:rPr lang="en-GB" sz="2800" b="1" i="1" smtClean="0">
                              <a:latin typeface="Cambria Math" panose="02040503050406030204" pitchFamily="18" charset="0"/>
                            </a:rPr>
                            <m:t>𝟑</m:t>
                          </m:r>
                        </m:den>
                      </m:f>
                    </m:oMath>
                  </m:oMathPara>
                </a14:m>
                <a:endParaRPr lang="en-GB" sz="2800" b="1" dirty="0"/>
              </a:p>
              <a:p>
                <a:endParaRPr lang="en-GB" sz="2800" b="1"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270°=</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m:t>
                          </m:r>
                          <m:r>
                            <a:rPr lang="en-GB" sz="2800" b="1" i="1" smtClean="0">
                              <a:latin typeface="Cambria Math" panose="02040503050406030204" pitchFamily="18" charset="0"/>
                            </a:rPr>
                            <m:t>𝝅</m:t>
                          </m:r>
                        </m:num>
                        <m:den>
                          <m:r>
                            <a:rPr lang="en-GB" sz="2800" b="1" i="1" smtClean="0">
                              <a:latin typeface="Cambria Math" panose="02040503050406030204" pitchFamily="18" charset="0"/>
                            </a:rPr>
                            <m:t>𝟐</m:t>
                          </m:r>
                        </m:den>
                      </m:f>
                    </m:oMath>
                  </m:oMathPara>
                </a14:m>
                <a:endParaRPr lang="en-GB" sz="2800" b="1" dirty="0"/>
              </a:p>
              <a:p>
                <a:endParaRPr lang="en-GB" sz="2800" b="1"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120°=</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𝟐</m:t>
                          </m:r>
                          <m:r>
                            <a:rPr lang="en-GB" sz="2800" b="1" i="1" smtClean="0">
                              <a:latin typeface="Cambria Math" panose="02040503050406030204" pitchFamily="18" charset="0"/>
                            </a:rPr>
                            <m:t>𝝅</m:t>
                          </m:r>
                        </m:num>
                        <m:den>
                          <m:r>
                            <a:rPr lang="en-GB" sz="2800" b="1" i="1" smtClean="0">
                              <a:latin typeface="Cambria Math" panose="02040503050406030204" pitchFamily="18" charset="0"/>
                            </a:rPr>
                            <m:t>𝟑</m:t>
                          </m:r>
                        </m:den>
                      </m:f>
                    </m:oMath>
                  </m:oMathPara>
                </a14:m>
                <a:endParaRPr lang="en-GB" sz="2400" b="1" dirty="0"/>
              </a:p>
            </p:txBody>
          </p:sp>
        </mc:Choice>
        <mc:Fallback xmlns="">
          <p:sp>
            <p:nvSpPr>
              <p:cNvPr id="19" name="TextBox 18">
                <a:extLst>
                  <a:ext uri="{FF2B5EF4-FFF2-40B4-BE49-F238E27FC236}">
                    <a16:creationId xmlns:a16="http://schemas.microsoft.com/office/drawing/2014/main" id="{AB82CE5A-2C24-49A5-9358-6419B853529A}"/>
                  </a:ext>
                </a:extLst>
              </p:cNvPr>
              <p:cNvSpPr txBox="1">
                <a:spLocks noRot="1" noChangeAspect="1" noMove="1" noResize="1" noEditPoints="1" noAdjustHandles="1" noChangeArrowheads="1" noChangeShapeType="1" noTextEdit="1"/>
              </p:cNvSpPr>
              <p:nvPr/>
            </p:nvSpPr>
            <p:spPr>
              <a:xfrm>
                <a:off x="1231849" y="1190687"/>
                <a:ext cx="2394148" cy="447449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8D4B669-1281-461A-8A45-B7AC90E2DEC0}"/>
                  </a:ext>
                </a:extLst>
              </p:cNvPr>
              <p:cNvSpPr txBox="1"/>
              <p:nvPr/>
            </p:nvSpPr>
            <p:spPr>
              <a:xfrm>
                <a:off x="4292967" y="1136454"/>
                <a:ext cx="2394148" cy="32341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30°=</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𝝅</m:t>
                          </m:r>
                        </m:num>
                        <m:den>
                          <m:r>
                            <a:rPr lang="en-GB" sz="2800" b="1" i="1" smtClean="0">
                              <a:latin typeface="Cambria Math" panose="02040503050406030204" pitchFamily="18" charset="0"/>
                            </a:rPr>
                            <m:t>𝟔</m:t>
                          </m:r>
                        </m:den>
                      </m:f>
                    </m:oMath>
                  </m:oMathPara>
                </a14:m>
                <a:endParaRPr lang="en-GB" sz="2800" b="1" dirty="0"/>
              </a:p>
              <a:p>
                <a:endParaRPr lang="en-GB" sz="2800" b="1"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135°=</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m:t>
                          </m:r>
                          <m:r>
                            <a:rPr lang="en-GB" sz="2800" b="1" i="1" smtClean="0">
                              <a:latin typeface="Cambria Math" panose="02040503050406030204" pitchFamily="18" charset="0"/>
                            </a:rPr>
                            <m:t>𝝅</m:t>
                          </m:r>
                        </m:num>
                        <m:den>
                          <m:r>
                            <a:rPr lang="en-GB" sz="2800" b="1" i="1" smtClean="0">
                              <a:latin typeface="Cambria Math" panose="02040503050406030204" pitchFamily="18" charset="0"/>
                            </a:rPr>
                            <m:t>𝟒</m:t>
                          </m:r>
                        </m:den>
                      </m:f>
                    </m:oMath>
                  </m:oMathPara>
                </a14:m>
                <a:endParaRPr lang="en-GB" sz="2800" b="1" dirty="0"/>
              </a:p>
              <a:p>
                <a:endParaRPr lang="en-GB" sz="2800" b="1"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90°=</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𝝅</m:t>
                          </m:r>
                        </m:num>
                        <m:den>
                          <m:r>
                            <a:rPr lang="en-GB" sz="2800" b="1" i="1" smtClean="0">
                              <a:latin typeface="Cambria Math" panose="02040503050406030204" pitchFamily="18" charset="0"/>
                            </a:rPr>
                            <m:t>𝟐</m:t>
                          </m:r>
                        </m:den>
                      </m:f>
                    </m:oMath>
                  </m:oMathPara>
                </a14:m>
                <a:endParaRPr lang="en-GB" sz="2400" b="1" dirty="0"/>
              </a:p>
            </p:txBody>
          </p:sp>
        </mc:Choice>
        <mc:Fallback xmlns="">
          <p:sp>
            <p:nvSpPr>
              <p:cNvPr id="20" name="TextBox 19">
                <a:extLst>
                  <a:ext uri="{FF2B5EF4-FFF2-40B4-BE49-F238E27FC236}">
                    <a16:creationId xmlns:a16="http://schemas.microsoft.com/office/drawing/2014/main" id="{58D4B669-1281-461A-8A45-B7AC90E2DEC0}"/>
                  </a:ext>
                </a:extLst>
              </p:cNvPr>
              <p:cNvSpPr txBox="1">
                <a:spLocks noRot="1" noChangeAspect="1" noMove="1" noResize="1" noEditPoints="1" noAdjustHandles="1" noChangeArrowheads="1" noChangeShapeType="1" noTextEdit="1"/>
              </p:cNvSpPr>
              <p:nvPr/>
            </p:nvSpPr>
            <p:spPr>
              <a:xfrm>
                <a:off x="4292967" y="1136454"/>
                <a:ext cx="2394148" cy="3234155"/>
              </a:xfrm>
              <a:prstGeom prst="rect">
                <a:avLst/>
              </a:prstGeom>
              <a:blipFill>
                <a:blip r:embed="rId3"/>
                <a:stretch>
                  <a:fillRect/>
                </a:stretch>
              </a:blipFill>
            </p:spPr>
            <p:txBody>
              <a:bodyPr/>
              <a:lstStyle/>
              <a:p>
                <a:r>
                  <a:rPr lang="en-GB">
                    <a:noFill/>
                  </a:rPr>
                  <a:t> </a:t>
                </a:r>
              </a:p>
            </p:txBody>
          </p:sp>
        </mc:Fallback>
      </mc:AlternateContent>
      <p:sp>
        <p:nvSpPr>
          <p:cNvPr id="12" name="Rectangle 11"/>
          <p:cNvSpPr/>
          <p:nvPr/>
        </p:nvSpPr>
        <p:spPr>
          <a:xfrm>
            <a:off x="2754560" y="984126"/>
            <a:ext cx="845890" cy="10732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735510" y="2229222"/>
            <a:ext cx="979240" cy="10664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754560" y="3423642"/>
            <a:ext cx="998290" cy="10150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735510" y="4626446"/>
            <a:ext cx="1131640" cy="11076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798690" y="984126"/>
            <a:ext cx="1002160" cy="1035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817740" y="2195314"/>
            <a:ext cx="1059310" cy="10431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798690" y="3419450"/>
            <a:ext cx="1135510" cy="1057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406389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0F4D85-22EB-4EEA-8E2C-758918BEA63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F1BA3538-839E-4001-9F3E-5757131C823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Graph Sketching with Radians</a:t>
              </a:r>
            </a:p>
          </p:txBody>
        </p:sp>
        <p:cxnSp>
          <p:nvCxnSpPr>
            <p:cNvPr id="4" name="Straight Connector 3">
              <a:extLst>
                <a:ext uri="{FF2B5EF4-FFF2-40B4-BE49-F238E27FC236}">
                  <a16:creationId xmlns:a16="http://schemas.microsoft.com/office/drawing/2014/main" id="{7635AED9-D1CB-4FB4-88C5-20AFC3478DF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E50B209-4DEE-45A5-9466-DB26FDE923A1}"/>
                  </a:ext>
                </a:extLst>
              </p:cNvPr>
              <p:cNvSpPr txBox="1"/>
              <p:nvPr/>
            </p:nvSpPr>
            <p:spPr>
              <a:xfrm>
                <a:off x="279422" y="792605"/>
                <a:ext cx="7560840" cy="646331"/>
              </a:xfrm>
              <a:prstGeom prst="rect">
                <a:avLst/>
              </a:prstGeom>
              <a:noFill/>
            </p:spPr>
            <p:txBody>
              <a:bodyPr wrap="square" rtlCol="0">
                <a:spAutoFit/>
              </a:bodyPr>
              <a:lstStyle/>
              <a:p>
                <a:r>
                  <a:rPr lang="en-GB" dirty="0"/>
                  <a:t>We can replace the values </a:t>
                </a:r>
                <a14:m>
                  <m:oMath xmlns:m="http://schemas.openxmlformats.org/officeDocument/2006/math">
                    <m:r>
                      <a:rPr lang="en-GB" b="0" i="1" smtClean="0">
                        <a:latin typeface="Cambria Math" panose="02040503050406030204" pitchFamily="18" charset="0"/>
                      </a:rPr>
                      <m:t>90°, 180°, 270°, 360°</m:t>
                    </m:r>
                  </m:oMath>
                </a14:m>
                <a:r>
                  <a:rPr lang="en-GB" dirty="0"/>
                  <a:t> on the </a:t>
                </a:r>
                <a14:m>
                  <m:oMath xmlns:m="http://schemas.openxmlformats.org/officeDocument/2006/math">
                    <m:r>
                      <a:rPr lang="en-GB" b="0" i="1" smtClean="0">
                        <a:latin typeface="Cambria Math" panose="02040503050406030204" pitchFamily="18" charset="0"/>
                      </a:rPr>
                      <m:t>𝑥</m:t>
                    </m:r>
                  </m:oMath>
                </a14:m>
                <a:r>
                  <a:rPr lang="en-GB" dirty="0"/>
                  <a:t>-axis with their equivalent value in radians.</a:t>
                </a:r>
              </a:p>
            </p:txBody>
          </p:sp>
        </mc:Choice>
        <mc:Fallback xmlns="">
          <p:sp>
            <p:nvSpPr>
              <p:cNvPr id="5" name="TextBox 4">
                <a:extLst>
                  <a:ext uri="{FF2B5EF4-FFF2-40B4-BE49-F238E27FC236}">
                    <a16:creationId xmlns:a16="http://schemas.microsoft.com/office/drawing/2014/main" id="{DE50B209-4DEE-45A5-9466-DB26FDE923A1}"/>
                  </a:ext>
                </a:extLst>
              </p:cNvPr>
              <p:cNvSpPr txBox="1">
                <a:spLocks noRot="1" noChangeAspect="1" noMove="1" noResize="1" noEditPoints="1" noAdjustHandles="1" noChangeArrowheads="1" noChangeShapeType="1" noTextEdit="1"/>
              </p:cNvSpPr>
              <p:nvPr/>
            </p:nvSpPr>
            <p:spPr>
              <a:xfrm>
                <a:off x="279422" y="792605"/>
                <a:ext cx="7560840" cy="646331"/>
              </a:xfrm>
              <a:prstGeom prst="rect">
                <a:avLst/>
              </a:prstGeom>
              <a:blipFill>
                <a:blip r:embed="rId2"/>
                <a:stretch>
                  <a:fillRect l="-726" t="-4717" b="-14151"/>
                </a:stretch>
              </a:blipFill>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id="{7AE7B412-5AE7-4A1E-83F4-52A1B1631D9E}"/>
              </a:ext>
            </a:extLst>
          </p:cNvPr>
          <p:cNvCxnSpPr/>
          <p:nvPr/>
        </p:nvCxnSpPr>
        <p:spPr>
          <a:xfrm flipV="1">
            <a:off x="475184" y="2548781"/>
            <a:ext cx="0" cy="273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8E6FE161-B348-4BF8-84B8-19A9F91EB1F2}"/>
              </a:ext>
            </a:extLst>
          </p:cNvPr>
          <p:cNvCxnSpPr/>
          <p:nvPr/>
        </p:nvCxnSpPr>
        <p:spPr>
          <a:xfrm flipV="1">
            <a:off x="475184" y="4005064"/>
            <a:ext cx="3841824" cy="17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C36A28A-D6BB-4DA3-8254-736D0088396B}"/>
                  </a:ext>
                </a:extLst>
              </p:cNvPr>
              <p:cNvSpPr txBox="1"/>
              <p:nvPr/>
            </p:nvSpPr>
            <p:spPr>
              <a:xfrm>
                <a:off x="1130747" y="3995539"/>
                <a:ext cx="432048"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oMath>
                  </m:oMathPara>
                </a14:m>
                <a:endParaRPr lang="en-GB" dirty="0"/>
              </a:p>
            </p:txBody>
          </p:sp>
        </mc:Choice>
        <mc:Fallback xmlns="">
          <p:sp>
            <p:nvSpPr>
              <p:cNvPr id="8" name="TextBox 7">
                <a:extLst>
                  <a:ext uri="{FF2B5EF4-FFF2-40B4-BE49-F238E27FC236}">
                    <a16:creationId xmlns:a16="http://schemas.microsoft.com/office/drawing/2014/main" id="{4C36A28A-D6BB-4DA3-8254-736D0088396B}"/>
                  </a:ext>
                </a:extLst>
              </p:cNvPr>
              <p:cNvSpPr txBox="1">
                <a:spLocks noRot="1" noChangeAspect="1" noMove="1" noResize="1" noEditPoints="1" noAdjustHandles="1" noChangeArrowheads="1" noChangeShapeType="1" noTextEdit="1"/>
              </p:cNvSpPr>
              <p:nvPr/>
            </p:nvSpPr>
            <p:spPr>
              <a:xfrm>
                <a:off x="1130747" y="3995539"/>
                <a:ext cx="432048" cy="5629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827735C-355B-4865-BB1C-5F026E805D49}"/>
                  </a:ext>
                </a:extLst>
              </p:cNvPr>
              <p:cNvSpPr txBox="1"/>
              <p:nvPr/>
            </p:nvSpPr>
            <p:spPr>
              <a:xfrm>
                <a:off x="1948582" y="400506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𝜋</m:t>
                      </m:r>
                    </m:oMath>
                  </m:oMathPara>
                </a14:m>
                <a:endParaRPr lang="en-GB" dirty="0"/>
              </a:p>
            </p:txBody>
          </p:sp>
        </mc:Choice>
        <mc:Fallback xmlns="">
          <p:sp>
            <p:nvSpPr>
              <p:cNvPr id="9" name="TextBox 8">
                <a:extLst>
                  <a:ext uri="{FF2B5EF4-FFF2-40B4-BE49-F238E27FC236}">
                    <a16:creationId xmlns:a16="http://schemas.microsoft.com/office/drawing/2014/main" id="{B827735C-355B-4865-BB1C-5F026E805D49}"/>
                  </a:ext>
                </a:extLst>
              </p:cNvPr>
              <p:cNvSpPr txBox="1">
                <a:spLocks noRot="1" noChangeAspect="1" noMove="1" noResize="1" noEditPoints="1" noAdjustHandles="1" noChangeArrowheads="1" noChangeShapeType="1" noTextEdit="1"/>
              </p:cNvSpPr>
              <p:nvPr/>
            </p:nvSpPr>
            <p:spPr>
              <a:xfrm>
                <a:off x="1948582" y="4005064"/>
                <a:ext cx="43204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E79FBD2-0D4A-4B3D-AE17-BA6112412C5F}"/>
                  </a:ext>
                </a:extLst>
              </p:cNvPr>
              <p:cNvSpPr txBox="1"/>
              <p:nvPr/>
            </p:nvSpPr>
            <p:spPr>
              <a:xfrm>
                <a:off x="2895563" y="3970139"/>
                <a:ext cx="432048"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r>
                        <a:rPr lang="en-GB" b="0" i="1" smtClean="0">
                          <a:latin typeface="Cambria Math" panose="02040503050406030204" pitchFamily="18" charset="0"/>
                        </a:rPr>
                        <m:t>𝜋</m:t>
                      </m:r>
                    </m:oMath>
                  </m:oMathPara>
                </a14:m>
                <a:endParaRPr lang="en-GB" dirty="0"/>
              </a:p>
            </p:txBody>
          </p:sp>
        </mc:Choice>
        <mc:Fallback xmlns="">
          <p:sp>
            <p:nvSpPr>
              <p:cNvPr id="10" name="TextBox 9">
                <a:extLst>
                  <a:ext uri="{FF2B5EF4-FFF2-40B4-BE49-F238E27FC236}">
                    <a16:creationId xmlns:a16="http://schemas.microsoft.com/office/drawing/2014/main" id="{0E79FBD2-0D4A-4B3D-AE17-BA6112412C5F}"/>
                  </a:ext>
                </a:extLst>
              </p:cNvPr>
              <p:cNvSpPr txBox="1">
                <a:spLocks noRot="1" noChangeAspect="1" noMove="1" noResize="1" noEditPoints="1" noAdjustHandles="1" noChangeArrowheads="1" noChangeShapeType="1" noTextEdit="1"/>
              </p:cNvSpPr>
              <p:nvPr/>
            </p:nvSpPr>
            <p:spPr>
              <a:xfrm>
                <a:off x="2895563" y="3970139"/>
                <a:ext cx="432048" cy="63478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D72E44B-0055-469D-B9C8-6838DC2F06DC}"/>
                  </a:ext>
                </a:extLst>
              </p:cNvPr>
              <p:cNvSpPr txBox="1"/>
              <p:nvPr/>
            </p:nvSpPr>
            <p:spPr>
              <a:xfrm>
                <a:off x="3659175" y="399553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𝜋</m:t>
                      </m:r>
                    </m:oMath>
                  </m:oMathPara>
                </a14:m>
                <a:endParaRPr lang="en-GB" dirty="0"/>
              </a:p>
            </p:txBody>
          </p:sp>
        </mc:Choice>
        <mc:Fallback xmlns="">
          <p:sp>
            <p:nvSpPr>
              <p:cNvPr id="11" name="TextBox 10">
                <a:extLst>
                  <a:ext uri="{FF2B5EF4-FFF2-40B4-BE49-F238E27FC236}">
                    <a16:creationId xmlns:a16="http://schemas.microsoft.com/office/drawing/2014/main" id="{DD72E44B-0055-469D-B9C8-6838DC2F06DC}"/>
                  </a:ext>
                </a:extLst>
              </p:cNvPr>
              <p:cNvSpPr txBox="1">
                <a:spLocks noRot="1" noChangeAspect="1" noMove="1" noResize="1" noEditPoints="1" noAdjustHandles="1" noChangeArrowheads="1" noChangeShapeType="1" noTextEdit="1"/>
              </p:cNvSpPr>
              <p:nvPr/>
            </p:nvSpPr>
            <p:spPr>
              <a:xfrm>
                <a:off x="3659175" y="3995539"/>
                <a:ext cx="432048" cy="369332"/>
              </a:xfrm>
              <a:prstGeom prst="rect">
                <a:avLst/>
              </a:prstGeom>
              <a:blipFill>
                <a:blip r:embed="rId6"/>
                <a:stretch>
                  <a:fillRect r="-28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8499E57-B10B-453A-B187-7412D6DC8B10}"/>
                  </a:ext>
                </a:extLst>
              </p:cNvPr>
              <p:cNvSpPr txBox="1"/>
              <p:nvPr/>
            </p:nvSpPr>
            <p:spPr>
              <a:xfrm>
                <a:off x="4244318" y="379665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a:extLst>
                  <a:ext uri="{FF2B5EF4-FFF2-40B4-BE49-F238E27FC236}">
                    <a16:creationId xmlns:a16="http://schemas.microsoft.com/office/drawing/2014/main" id="{38499E57-B10B-453A-B187-7412D6DC8B10}"/>
                  </a:ext>
                </a:extLst>
              </p:cNvPr>
              <p:cNvSpPr txBox="1">
                <a:spLocks noRot="1" noChangeAspect="1" noMove="1" noResize="1" noEditPoints="1" noAdjustHandles="1" noChangeArrowheads="1" noChangeShapeType="1" noTextEdit="1"/>
              </p:cNvSpPr>
              <p:nvPr/>
            </p:nvSpPr>
            <p:spPr>
              <a:xfrm>
                <a:off x="4244318" y="3796655"/>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2DB8AA8-029C-4391-98B4-6987C574E159}"/>
                  </a:ext>
                </a:extLst>
              </p:cNvPr>
              <p:cNvSpPr txBox="1"/>
              <p:nvPr/>
            </p:nvSpPr>
            <p:spPr>
              <a:xfrm>
                <a:off x="246584" y="218555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3" name="TextBox 12">
                <a:extLst>
                  <a:ext uri="{FF2B5EF4-FFF2-40B4-BE49-F238E27FC236}">
                    <a16:creationId xmlns:a16="http://schemas.microsoft.com/office/drawing/2014/main" id="{12DB8AA8-029C-4391-98B4-6987C574E159}"/>
                  </a:ext>
                </a:extLst>
              </p:cNvPr>
              <p:cNvSpPr txBox="1">
                <a:spLocks noRot="1" noChangeAspect="1" noMove="1" noResize="1" noEditPoints="1" noAdjustHandles="1" noChangeArrowheads="1" noChangeShapeType="1" noTextEdit="1"/>
              </p:cNvSpPr>
              <p:nvPr/>
            </p:nvSpPr>
            <p:spPr>
              <a:xfrm>
                <a:off x="246584" y="2185551"/>
                <a:ext cx="432048" cy="369332"/>
              </a:xfrm>
              <a:prstGeom prst="rect">
                <a:avLst/>
              </a:prstGeom>
              <a:blipFill>
                <a:blip r:embed="rId8"/>
                <a:stretch>
                  <a:fillRect b="-6667"/>
                </a:stretch>
              </a:blipFill>
            </p:spPr>
            <p:txBody>
              <a:bodyPr/>
              <a:lstStyle/>
              <a:p>
                <a:r>
                  <a:rPr lang="en-GB">
                    <a:noFill/>
                  </a:rPr>
                  <a:t> </a:t>
                </a:r>
              </a:p>
            </p:txBody>
          </p:sp>
        </mc:Fallback>
      </mc:AlternateContent>
      <p:sp>
        <p:nvSpPr>
          <p:cNvPr id="14" name="Freeform: Shape 13">
            <a:extLst>
              <a:ext uri="{FF2B5EF4-FFF2-40B4-BE49-F238E27FC236}">
                <a16:creationId xmlns:a16="http://schemas.microsoft.com/office/drawing/2014/main" id="{29779194-1E26-4336-8DC8-1919D36B28C1}"/>
              </a:ext>
            </a:extLst>
          </p:cNvPr>
          <p:cNvSpPr/>
          <p:nvPr/>
        </p:nvSpPr>
        <p:spPr>
          <a:xfrm>
            <a:off x="472728" y="2869307"/>
            <a:ext cx="3476625" cy="2362209"/>
          </a:xfrm>
          <a:custGeom>
            <a:avLst/>
            <a:gdLst>
              <a:gd name="connsiteX0" fmla="*/ 0 w 3476625"/>
              <a:gd name="connsiteY0" fmla="*/ 1152525 h 2362209"/>
              <a:gd name="connsiteX1" fmla="*/ 885825 w 3476625"/>
              <a:gd name="connsiteY1" fmla="*/ 0 h 2362209"/>
              <a:gd name="connsiteX2" fmla="*/ 1752600 w 3476625"/>
              <a:gd name="connsiteY2" fmla="*/ 1152525 h 2362209"/>
              <a:gd name="connsiteX3" fmla="*/ 2657475 w 3476625"/>
              <a:gd name="connsiteY3" fmla="*/ 2362200 h 2362209"/>
              <a:gd name="connsiteX4" fmla="*/ 3476625 w 3476625"/>
              <a:gd name="connsiteY4" fmla="*/ 1133475 h 236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5" h="2362209">
                <a:moveTo>
                  <a:pt x="0" y="1152525"/>
                </a:moveTo>
                <a:cubicBezTo>
                  <a:pt x="296862" y="576262"/>
                  <a:pt x="593725" y="0"/>
                  <a:pt x="885825" y="0"/>
                </a:cubicBezTo>
                <a:cubicBezTo>
                  <a:pt x="1177925" y="0"/>
                  <a:pt x="1752600" y="1152525"/>
                  <a:pt x="1752600" y="1152525"/>
                </a:cubicBezTo>
                <a:cubicBezTo>
                  <a:pt x="2047875" y="1546225"/>
                  <a:pt x="2370138" y="2365375"/>
                  <a:pt x="2657475" y="2362200"/>
                </a:cubicBezTo>
                <a:cubicBezTo>
                  <a:pt x="2944812" y="2359025"/>
                  <a:pt x="3210718" y="1746250"/>
                  <a:pt x="3476625" y="11334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BFD263D-0A64-4A97-817F-DB181BC7EA26}"/>
                  </a:ext>
                </a:extLst>
              </p:cNvPr>
              <p:cNvSpPr txBox="1"/>
              <p:nvPr/>
            </p:nvSpPr>
            <p:spPr>
              <a:xfrm>
                <a:off x="2267272" y="2977902"/>
                <a:ext cx="19228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2800" b="0" i="1" smtClean="0">
                              <a:latin typeface="Cambria Math" panose="02040503050406030204" pitchFamily="18" charset="0"/>
                            </a:rPr>
                          </m:ctrlPr>
                        </m:funcPr>
                        <m:fName>
                          <m:r>
                            <a:rPr lang="en-GB" sz="2800" b="0" i="1" smtClean="0">
                              <a:latin typeface="Cambria Math" panose="02040503050406030204" pitchFamily="18" charset="0"/>
                            </a:rPr>
                            <m:t>𝑦</m:t>
                          </m:r>
                          <m:r>
                            <a:rPr lang="en-GB" sz="2800" b="0" i="0" smtClean="0">
                              <a:latin typeface="Cambria Math" panose="02040503050406030204" pitchFamily="18" charset="0"/>
                            </a:rPr>
                            <m:t>=</m:t>
                          </m:r>
                          <m:r>
                            <m:rPr>
                              <m:sty m:val="p"/>
                            </m:rPr>
                            <a:rPr lang="en-GB" sz="2800" b="0" i="0" smtClean="0">
                              <a:latin typeface="Cambria Math" panose="02040503050406030204" pitchFamily="18" charset="0"/>
                            </a:rPr>
                            <m:t>sin</m:t>
                          </m:r>
                        </m:fName>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e>
                      </m:func>
                    </m:oMath>
                  </m:oMathPara>
                </a14:m>
                <a:endParaRPr lang="en-GB" dirty="0"/>
              </a:p>
            </p:txBody>
          </p:sp>
        </mc:Choice>
        <mc:Fallback xmlns="">
          <p:sp>
            <p:nvSpPr>
              <p:cNvPr id="17" name="TextBox 16">
                <a:extLst>
                  <a:ext uri="{FF2B5EF4-FFF2-40B4-BE49-F238E27FC236}">
                    <a16:creationId xmlns:a16="http://schemas.microsoft.com/office/drawing/2014/main" id="{5BFD263D-0A64-4A97-817F-DB181BC7EA26}"/>
                  </a:ext>
                </a:extLst>
              </p:cNvPr>
              <p:cNvSpPr txBox="1">
                <a:spLocks noRot="1" noChangeAspect="1" noMove="1" noResize="1" noEditPoints="1" noAdjustHandles="1" noChangeArrowheads="1" noChangeShapeType="1" noTextEdit="1"/>
              </p:cNvSpPr>
              <p:nvPr/>
            </p:nvSpPr>
            <p:spPr>
              <a:xfrm>
                <a:off x="2267272" y="2977902"/>
                <a:ext cx="1922860" cy="523220"/>
              </a:xfrm>
              <a:prstGeom prst="rect">
                <a:avLst/>
              </a:prstGeom>
              <a:blipFill>
                <a:blip r:embed="rId9"/>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12D096C9-9665-439B-9ED0-A6E18B14D4D8}"/>
              </a:ext>
            </a:extLst>
          </p:cNvPr>
          <p:cNvCxnSpPr/>
          <p:nvPr/>
        </p:nvCxnSpPr>
        <p:spPr>
          <a:xfrm flipV="1">
            <a:off x="4801008" y="2548781"/>
            <a:ext cx="0" cy="273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1FCEF029-E581-4927-B656-855B6C43D1D1}"/>
              </a:ext>
            </a:extLst>
          </p:cNvPr>
          <p:cNvCxnSpPr/>
          <p:nvPr/>
        </p:nvCxnSpPr>
        <p:spPr>
          <a:xfrm flipV="1">
            <a:off x="4801008" y="4005064"/>
            <a:ext cx="3841824" cy="17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393D8A0-D923-4A6F-994E-7E80BFE1F4A2}"/>
                  </a:ext>
                </a:extLst>
              </p:cNvPr>
              <p:cNvSpPr txBox="1"/>
              <p:nvPr/>
            </p:nvSpPr>
            <p:spPr>
              <a:xfrm>
                <a:off x="5456571" y="3995539"/>
                <a:ext cx="432048"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oMath>
                  </m:oMathPara>
                </a14:m>
                <a:endParaRPr lang="en-GB" dirty="0"/>
              </a:p>
            </p:txBody>
          </p:sp>
        </mc:Choice>
        <mc:Fallback xmlns="">
          <p:sp>
            <p:nvSpPr>
              <p:cNvPr id="20" name="TextBox 19">
                <a:extLst>
                  <a:ext uri="{FF2B5EF4-FFF2-40B4-BE49-F238E27FC236}">
                    <a16:creationId xmlns:a16="http://schemas.microsoft.com/office/drawing/2014/main" id="{7393D8A0-D923-4A6F-994E-7E80BFE1F4A2}"/>
                  </a:ext>
                </a:extLst>
              </p:cNvPr>
              <p:cNvSpPr txBox="1">
                <a:spLocks noRot="1" noChangeAspect="1" noMove="1" noResize="1" noEditPoints="1" noAdjustHandles="1" noChangeArrowheads="1" noChangeShapeType="1" noTextEdit="1"/>
              </p:cNvSpPr>
              <p:nvPr/>
            </p:nvSpPr>
            <p:spPr>
              <a:xfrm>
                <a:off x="5456571" y="3995539"/>
                <a:ext cx="432048" cy="56297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9AF36F9-DBDD-48E2-B4D6-E8CF3973305A}"/>
                  </a:ext>
                </a:extLst>
              </p:cNvPr>
              <p:cNvSpPr txBox="1"/>
              <p:nvPr/>
            </p:nvSpPr>
            <p:spPr>
              <a:xfrm>
                <a:off x="6274406" y="400506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𝜋</m:t>
                      </m:r>
                    </m:oMath>
                  </m:oMathPara>
                </a14:m>
                <a:endParaRPr lang="en-GB" dirty="0"/>
              </a:p>
            </p:txBody>
          </p:sp>
        </mc:Choice>
        <mc:Fallback xmlns="">
          <p:sp>
            <p:nvSpPr>
              <p:cNvPr id="21" name="TextBox 20">
                <a:extLst>
                  <a:ext uri="{FF2B5EF4-FFF2-40B4-BE49-F238E27FC236}">
                    <a16:creationId xmlns:a16="http://schemas.microsoft.com/office/drawing/2014/main" id="{C9AF36F9-DBDD-48E2-B4D6-E8CF3973305A}"/>
                  </a:ext>
                </a:extLst>
              </p:cNvPr>
              <p:cNvSpPr txBox="1">
                <a:spLocks noRot="1" noChangeAspect="1" noMove="1" noResize="1" noEditPoints="1" noAdjustHandles="1" noChangeArrowheads="1" noChangeShapeType="1" noTextEdit="1"/>
              </p:cNvSpPr>
              <p:nvPr/>
            </p:nvSpPr>
            <p:spPr>
              <a:xfrm>
                <a:off x="6274406" y="4005064"/>
                <a:ext cx="432048"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F8118DA-3E7F-4EC3-97C7-71ED82642AB2}"/>
                  </a:ext>
                </a:extLst>
              </p:cNvPr>
              <p:cNvSpPr txBox="1"/>
              <p:nvPr/>
            </p:nvSpPr>
            <p:spPr>
              <a:xfrm>
                <a:off x="7221387" y="3970139"/>
                <a:ext cx="432048"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r>
                        <a:rPr lang="en-GB" b="0" i="1" smtClean="0">
                          <a:latin typeface="Cambria Math" panose="02040503050406030204" pitchFamily="18" charset="0"/>
                        </a:rPr>
                        <m:t>𝜋</m:t>
                      </m:r>
                    </m:oMath>
                  </m:oMathPara>
                </a14:m>
                <a:endParaRPr lang="en-GB" dirty="0"/>
              </a:p>
            </p:txBody>
          </p:sp>
        </mc:Choice>
        <mc:Fallback xmlns="">
          <p:sp>
            <p:nvSpPr>
              <p:cNvPr id="22" name="TextBox 21">
                <a:extLst>
                  <a:ext uri="{FF2B5EF4-FFF2-40B4-BE49-F238E27FC236}">
                    <a16:creationId xmlns:a16="http://schemas.microsoft.com/office/drawing/2014/main" id="{3F8118DA-3E7F-4EC3-97C7-71ED82642AB2}"/>
                  </a:ext>
                </a:extLst>
              </p:cNvPr>
              <p:cNvSpPr txBox="1">
                <a:spLocks noRot="1" noChangeAspect="1" noMove="1" noResize="1" noEditPoints="1" noAdjustHandles="1" noChangeArrowheads="1" noChangeShapeType="1" noTextEdit="1"/>
              </p:cNvSpPr>
              <p:nvPr/>
            </p:nvSpPr>
            <p:spPr>
              <a:xfrm>
                <a:off x="7221387" y="3970139"/>
                <a:ext cx="432048" cy="63478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B24DA28-58EB-4F7A-B54D-710A0135F84B}"/>
                  </a:ext>
                </a:extLst>
              </p:cNvPr>
              <p:cNvSpPr txBox="1"/>
              <p:nvPr/>
            </p:nvSpPr>
            <p:spPr>
              <a:xfrm>
                <a:off x="7984999" y="399553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𝜋</m:t>
                      </m:r>
                    </m:oMath>
                  </m:oMathPara>
                </a14:m>
                <a:endParaRPr lang="en-GB" dirty="0"/>
              </a:p>
            </p:txBody>
          </p:sp>
        </mc:Choice>
        <mc:Fallback xmlns="">
          <p:sp>
            <p:nvSpPr>
              <p:cNvPr id="23" name="TextBox 22">
                <a:extLst>
                  <a:ext uri="{FF2B5EF4-FFF2-40B4-BE49-F238E27FC236}">
                    <a16:creationId xmlns:a16="http://schemas.microsoft.com/office/drawing/2014/main" id="{1B24DA28-58EB-4F7A-B54D-710A0135F84B}"/>
                  </a:ext>
                </a:extLst>
              </p:cNvPr>
              <p:cNvSpPr txBox="1">
                <a:spLocks noRot="1" noChangeAspect="1" noMove="1" noResize="1" noEditPoints="1" noAdjustHandles="1" noChangeArrowheads="1" noChangeShapeType="1" noTextEdit="1"/>
              </p:cNvSpPr>
              <p:nvPr/>
            </p:nvSpPr>
            <p:spPr>
              <a:xfrm>
                <a:off x="7984999" y="3995539"/>
                <a:ext cx="432048" cy="369332"/>
              </a:xfrm>
              <a:prstGeom prst="rect">
                <a:avLst/>
              </a:prstGeom>
              <a:blipFill>
                <a:blip r:embed="rId13"/>
                <a:stretch>
                  <a:fillRect r="-1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91524C5-C108-43B8-9C5E-BE11B5EA189C}"/>
                  </a:ext>
                </a:extLst>
              </p:cNvPr>
              <p:cNvSpPr txBox="1"/>
              <p:nvPr/>
            </p:nvSpPr>
            <p:spPr>
              <a:xfrm>
                <a:off x="8570142" y="379665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24" name="TextBox 23">
                <a:extLst>
                  <a:ext uri="{FF2B5EF4-FFF2-40B4-BE49-F238E27FC236}">
                    <a16:creationId xmlns:a16="http://schemas.microsoft.com/office/drawing/2014/main" id="{391524C5-C108-43B8-9C5E-BE11B5EA189C}"/>
                  </a:ext>
                </a:extLst>
              </p:cNvPr>
              <p:cNvSpPr txBox="1">
                <a:spLocks noRot="1" noChangeAspect="1" noMove="1" noResize="1" noEditPoints="1" noAdjustHandles="1" noChangeArrowheads="1" noChangeShapeType="1" noTextEdit="1"/>
              </p:cNvSpPr>
              <p:nvPr/>
            </p:nvSpPr>
            <p:spPr>
              <a:xfrm>
                <a:off x="8570142" y="3796655"/>
                <a:ext cx="432048"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0E6B8A8-F622-4BF8-8B34-568ED3D6F82B}"/>
                  </a:ext>
                </a:extLst>
              </p:cNvPr>
              <p:cNvSpPr txBox="1"/>
              <p:nvPr/>
            </p:nvSpPr>
            <p:spPr>
              <a:xfrm>
                <a:off x="4572408" y="218555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25" name="TextBox 24">
                <a:extLst>
                  <a:ext uri="{FF2B5EF4-FFF2-40B4-BE49-F238E27FC236}">
                    <a16:creationId xmlns:a16="http://schemas.microsoft.com/office/drawing/2014/main" id="{10E6B8A8-F622-4BF8-8B34-568ED3D6F82B}"/>
                  </a:ext>
                </a:extLst>
              </p:cNvPr>
              <p:cNvSpPr txBox="1">
                <a:spLocks noRot="1" noChangeAspect="1" noMove="1" noResize="1" noEditPoints="1" noAdjustHandles="1" noChangeArrowheads="1" noChangeShapeType="1" noTextEdit="1"/>
              </p:cNvSpPr>
              <p:nvPr/>
            </p:nvSpPr>
            <p:spPr>
              <a:xfrm>
                <a:off x="4572408" y="2185551"/>
                <a:ext cx="432048" cy="369332"/>
              </a:xfrm>
              <a:prstGeom prst="rect">
                <a:avLst/>
              </a:prstGeom>
              <a:blipFill>
                <a:blip r:embed="rId15"/>
                <a:stretch>
                  <a:fillRect b="-6667"/>
                </a:stretch>
              </a:blipFill>
            </p:spPr>
            <p:txBody>
              <a:bodyPr/>
              <a:lstStyle/>
              <a:p>
                <a:r>
                  <a:rPr lang="en-GB">
                    <a:noFill/>
                  </a:rPr>
                  <a:t> </a:t>
                </a:r>
              </a:p>
            </p:txBody>
          </p:sp>
        </mc:Fallback>
      </mc:AlternateContent>
      <p:sp>
        <p:nvSpPr>
          <p:cNvPr id="26" name="Freeform: Shape 25">
            <a:extLst>
              <a:ext uri="{FF2B5EF4-FFF2-40B4-BE49-F238E27FC236}">
                <a16:creationId xmlns:a16="http://schemas.microsoft.com/office/drawing/2014/main" id="{DE5C14AA-055D-4350-9FFF-31E190CF86C4}"/>
              </a:ext>
            </a:extLst>
          </p:cNvPr>
          <p:cNvSpPr/>
          <p:nvPr/>
        </p:nvSpPr>
        <p:spPr>
          <a:xfrm>
            <a:off x="4808373" y="2879409"/>
            <a:ext cx="3431860" cy="2362740"/>
          </a:xfrm>
          <a:custGeom>
            <a:avLst/>
            <a:gdLst>
              <a:gd name="connsiteX0" fmla="*/ 0 w 3476625"/>
              <a:gd name="connsiteY0" fmla="*/ 1152525 h 2362209"/>
              <a:gd name="connsiteX1" fmla="*/ 885825 w 3476625"/>
              <a:gd name="connsiteY1" fmla="*/ 0 h 2362209"/>
              <a:gd name="connsiteX2" fmla="*/ 1752600 w 3476625"/>
              <a:gd name="connsiteY2" fmla="*/ 1152525 h 2362209"/>
              <a:gd name="connsiteX3" fmla="*/ 2657475 w 3476625"/>
              <a:gd name="connsiteY3" fmla="*/ 2362200 h 2362209"/>
              <a:gd name="connsiteX4" fmla="*/ 3476625 w 3476625"/>
              <a:gd name="connsiteY4" fmla="*/ 1133475 h 2362209"/>
              <a:gd name="connsiteX0" fmla="*/ 0 w 3530754"/>
              <a:gd name="connsiteY0" fmla="*/ 1152525 h 2362209"/>
              <a:gd name="connsiteX1" fmla="*/ 885825 w 3530754"/>
              <a:gd name="connsiteY1" fmla="*/ 0 h 2362209"/>
              <a:gd name="connsiteX2" fmla="*/ 1752600 w 3530754"/>
              <a:gd name="connsiteY2" fmla="*/ 1152525 h 2362209"/>
              <a:gd name="connsiteX3" fmla="*/ 2657475 w 3530754"/>
              <a:gd name="connsiteY3" fmla="*/ 2362200 h 2362209"/>
              <a:gd name="connsiteX4" fmla="*/ 3476625 w 3530754"/>
              <a:gd name="connsiteY4" fmla="*/ 1133475 h 2362209"/>
              <a:gd name="connsiteX5" fmla="*/ 3452313 w 3530754"/>
              <a:gd name="connsiteY5" fmla="*/ 1128534 h 2362209"/>
              <a:gd name="connsiteX0" fmla="*/ 0 w 4271048"/>
              <a:gd name="connsiteY0" fmla="*/ 1152525 h 2362209"/>
              <a:gd name="connsiteX1" fmla="*/ 885825 w 4271048"/>
              <a:gd name="connsiteY1" fmla="*/ 0 h 2362209"/>
              <a:gd name="connsiteX2" fmla="*/ 1752600 w 4271048"/>
              <a:gd name="connsiteY2" fmla="*/ 1152525 h 2362209"/>
              <a:gd name="connsiteX3" fmla="*/ 2657475 w 4271048"/>
              <a:gd name="connsiteY3" fmla="*/ 2362200 h 2362209"/>
              <a:gd name="connsiteX4" fmla="*/ 3476625 w 4271048"/>
              <a:gd name="connsiteY4" fmla="*/ 1133475 h 2362209"/>
              <a:gd name="connsiteX5" fmla="*/ 4271020 w 4271048"/>
              <a:gd name="connsiteY5" fmla="*/ 97176 h 2362209"/>
              <a:gd name="connsiteX0" fmla="*/ 0 w 4292312"/>
              <a:gd name="connsiteY0" fmla="*/ 1152525 h 2362209"/>
              <a:gd name="connsiteX1" fmla="*/ 885825 w 4292312"/>
              <a:gd name="connsiteY1" fmla="*/ 0 h 2362209"/>
              <a:gd name="connsiteX2" fmla="*/ 1752600 w 4292312"/>
              <a:gd name="connsiteY2" fmla="*/ 1152525 h 2362209"/>
              <a:gd name="connsiteX3" fmla="*/ 2657475 w 4292312"/>
              <a:gd name="connsiteY3" fmla="*/ 2362200 h 2362209"/>
              <a:gd name="connsiteX4" fmla="*/ 3476625 w 4292312"/>
              <a:gd name="connsiteY4" fmla="*/ 1133475 h 2362209"/>
              <a:gd name="connsiteX5" fmla="*/ 4292285 w 4292312"/>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3406460"/>
              <a:gd name="connsiteY0" fmla="*/ 0 h 2362209"/>
              <a:gd name="connsiteX1" fmla="*/ 866775 w 3406460"/>
              <a:gd name="connsiteY1" fmla="*/ 1152525 h 2362209"/>
              <a:gd name="connsiteX2" fmla="*/ 1771650 w 3406460"/>
              <a:gd name="connsiteY2" fmla="*/ 2362200 h 2362209"/>
              <a:gd name="connsiteX3" fmla="*/ 2590800 w 3406460"/>
              <a:gd name="connsiteY3" fmla="*/ 1133475 h 2362209"/>
              <a:gd name="connsiteX4" fmla="*/ 3406460 w 3406460"/>
              <a:gd name="connsiteY4" fmla="*/ 75911 h 2362209"/>
              <a:gd name="connsiteX0" fmla="*/ 0 w 3431860"/>
              <a:gd name="connsiteY0" fmla="*/ 0 h 2362209"/>
              <a:gd name="connsiteX1" fmla="*/ 892175 w 3431860"/>
              <a:gd name="connsiteY1" fmla="*/ 1152525 h 2362209"/>
              <a:gd name="connsiteX2" fmla="*/ 1797050 w 3431860"/>
              <a:gd name="connsiteY2" fmla="*/ 2362200 h 2362209"/>
              <a:gd name="connsiteX3" fmla="*/ 2616200 w 3431860"/>
              <a:gd name="connsiteY3" fmla="*/ 1133475 h 2362209"/>
              <a:gd name="connsiteX4" fmla="*/ 3431860 w 3431860"/>
              <a:gd name="connsiteY4" fmla="*/ 75911 h 2362209"/>
              <a:gd name="connsiteX0" fmla="*/ 0 w 3431860"/>
              <a:gd name="connsiteY0" fmla="*/ 426 h 2362635"/>
              <a:gd name="connsiteX1" fmla="*/ 892175 w 3431860"/>
              <a:gd name="connsiteY1" fmla="*/ 1152951 h 2362635"/>
              <a:gd name="connsiteX2" fmla="*/ 1797050 w 3431860"/>
              <a:gd name="connsiteY2" fmla="*/ 2362626 h 2362635"/>
              <a:gd name="connsiteX3" fmla="*/ 2616200 w 3431860"/>
              <a:gd name="connsiteY3" fmla="*/ 1133901 h 2362635"/>
              <a:gd name="connsiteX4" fmla="*/ 3431860 w 3431860"/>
              <a:gd name="connsiteY4" fmla="*/ 76337 h 2362635"/>
              <a:gd name="connsiteX0" fmla="*/ 0 w 3431860"/>
              <a:gd name="connsiteY0" fmla="*/ 531 h 2362740"/>
              <a:gd name="connsiteX1" fmla="*/ 892175 w 3431860"/>
              <a:gd name="connsiteY1" fmla="*/ 1153056 h 2362740"/>
              <a:gd name="connsiteX2" fmla="*/ 1797050 w 3431860"/>
              <a:gd name="connsiteY2" fmla="*/ 2362731 h 2362740"/>
              <a:gd name="connsiteX3" fmla="*/ 2616200 w 3431860"/>
              <a:gd name="connsiteY3" fmla="*/ 1134006 h 2362740"/>
              <a:gd name="connsiteX4" fmla="*/ 3431860 w 3431860"/>
              <a:gd name="connsiteY4" fmla="*/ 76442 h 23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860" h="2362740">
                <a:moveTo>
                  <a:pt x="0" y="531"/>
                </a:moveTo>
                <a:cubicBezTo>
                  <a:pt x="706770" y="-20735"/>
                  <a:pt x="667095" y="599868"/>
                  <a:pt x="892175" y="1153056"/>
                </a:cubicBezTo>
                <a:cubicBezTo>
                  <a:pt x="1078607" y="1611257"/>
                  <a:pt x="1509713" y="2365906"/>
                  <a:pt x="1797050" y="2362731"/>
                </a:cubicBezTo>
                <a:cubicBezTo>
                  <a:pt x="2084387" y="2359556"/>
                  <a:pt x="2350293" y="1746781"/>
                  <a:pt x="2616200" y="1134006"/>
                </a:cubicBezTo>
                <a:cubicBezTo>
                  <a:pt x="2710573" y="864895"/>
                  <a:pt x="2903525" y="102872"/>
                  <a:pt x="3431860" y="764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425E901-D78A-4ED7-B1B8-3639C34D1C40}"/>
                  </a:ext>
                </a:extLst>
              </p:cNvPr>
              <p:cNvSpPr txBox="1"/>
              <p:nvPr/>
            </p:nvSpPr>
            <p:spPr>
              <a:xfrm>
                <a:off x="6618496" y="2457202"/>
                <a:ext cx="19228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2800" b="0" i="1" smtClean="0">
                              <a:latin typeface="Cambria Math" panose="02040503050406030204" pitchFamily="18" charset="0"/>
                            </a:rPr>
                          </m:ctrlPr>
                        </m:funcPr>
                        <m:fName>
                          <m:r>
                            <a:rPr lang="en-GB" sz="2800" b="0" i="1" smtClean="0">
                              <a:latin typeface="Cambria Math" panose="02040503050406030204" pitchFamily="18" charset="0"/>
                            </a:rPr>
                            <m:t>𝑦</m:t>
                          </m:r>
                          <m:r>
                            <a:rPr lang="en-GB" sz="2800" b="0" i="0" smtClean="0">
                              <a:latin typeface="Cambria Math" panose="02040503050406030204" pitchFamily="18" charset="0"/>
                            </a:rPr>
                            <m:t>=</m:t>
                          </m:r>
                          <m:r>
                            <m:rPr>
                              <m:sty m:val="p"/>
                            </m:rPr>
                            <a:rPr lang="en-GB" sz="2800" b="0" i="0" smtClean="0">
                              <a:latin typeface="Cambria Math" panose="02040503050406030204" pitchFamily="18" charset="0"/>
                            </a:rPr>
                            <m:t>cos</m:t>
                          </m:r>
                        </m:fName>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e>
                      </m:func>
                    </m:oMath>
                  </m:oMathPara>
                </a14:m>
                <a:endParaRPr lang="en-GB" dirty="0"/>
              </a:p>
            </p:txBody>
          </p:sp>
        </mc:Choice>
        <mc:Fallback xmlns="">
          <p:sp>
            <p:nvSpPr>
              <p:cNvPr id="27" name="TextBox 26">
                <a:extLst>
                  <a:ext uri="{FF2B5EF4-FFF2-40B4-BE49-F238E27FC236}">
                    <a16:creationId xmlns:a16="http://schemas.microsoft.com/office/drawing/2014/main" id="{A425E901-D78A-4ED7-B1B8-3639C34D1C40}"/>
                  </a:ext>
                </a:extLst>
              </p:cNvPr>
              <p:cNvSpPr txBox="1">
                <a:spLocks noRot="1" noChangeAspect="1" noMove="1" noResize="1" noEditPoints="1" noAdjustHandles="1" noChangeArrowheads="1" noChangeShapeType="1" noTextEdit="1"/>
              </p:cNvSpPr>
              <p:nvPr/>
            </p:nvSpPr>
            <p:spPr>
              <a:xfrm>
                <a:off x="6618496" y="2457202"/>
                <a:ext cx="1922860" cy="523220"/>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A399C3-AC86-47E2-8B9E-9C624FA5FC92}"/>
                  </a:ext>
                </a:extLst>
              </p:cNvPr>
              <p:cNvSpPr txBox="1"/>
              <p:nvPr/>
            </p:nvSpPr>
            <p:spPr>
              <a:xfrm>
                <a:off x="127591" y="2742950"/>
                <a:ext cx="423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8" name="TextBox 27">
                <a:extLst>
                  <a:ext uri="{FF2B5EF4-FFF2-40B4-BE49-F238E27FC236}">
                    <a16:creationId xmlns:a16="http://schemas.microsoft.com/office/drawing/2014/main" id="{A6A399C3-AC86-47E2-8B9E-9C624FA5FC92}"/>
                  </a:ext>
                </a:extLst>
              </p:cNvPr>
              <p:cNvSpPr txBox="1">
                <a:spLocks noRot="1" noChangeAspect="1" noMove="1" noResize="1" noEditPoints="1" noAdjustHandles="1" noChangeArrowheads="1" noChangeShapeType="1" noTextEdit="1"/>
              </p:cNvSpPr>
              <p:nvPr/>
            </p:nvSpPr>
            <p:spPr>
              <a:xfrm>
                <a:off x="127591" y="2742950"/>
                <a:ext cx="423546"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62FCA0C-B996-414F-9AA9-79F72893DA3C}"/>
                  </a:ext>
                </a:extLst>
              </p:cNvPr>
              <p:cNvSpPr txBox="1"/>
              <p:nvPr/>
            </p:nvSpPr>
            <p:spPr>
              <a:xfrm>
                <a:off x="53162" y="4987260"/>
                <a:ext cx="4858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9" name="TextBox 28">
                <a:extLst>
                  <a:ext uri="{FF2B5EF4-FFF2-40B4-BE49-F238E27FC236}">
                    <a16:creationId xmlns:a16="http://schemas.microsoft.com/office/drawing/2014/main" id="{A62FCA0C-B996-414F-9AA9-79F72893DA3C}"/>
                  </a:ext>
                </a:extLst>
              </p:cNvPr>
              <p:cNvSpPr txBox="1">
                <a:spLocks noRot="1" noChangeAspect="1" noMove="1" noResize="1" noEditPoints="1" noAdjustHandles="1" noChangeArrowheads="1" noChangeShapeType="1" noTextEdit="1"/>
              </p:cNvSpPr>
              <p:nvPr/>
            </p:nvSpPr>
            <p:spPr>
              <a:xfrm>
                <a:off x="53162" y="4987260"/>
                <a:ext cx="485832"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C09E66A-3CA8-4F6B-BB89-3AD781F801EE}"/>
                  </a:ext>
                </a:extLst>
              </p:cNvPr>
              <p:cNvSpPr txBox="1"/>
              <p:nvPr/>
            </p:nvSpPr>
            <p:spPr>
              <a:xfrm>
                <a:off x="4368919" y="2712138"/>
                <a:ext cx="423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0" name="TextBox 29">
                <a:extLst>
                  <a:ext uri="{FF2B5EF4-FFF2-40B4-BE49-F238E27FC236}">
                    <a16:creationId xmlns:a16="http://schemas.microsoft.com/office/drawing/2014/main" id="{1C09E66A-3CA8-4F6B-BB89-3AD781F801EE}"/>
                  </a:ext>
                </a:extLst>
              </p:cNvPr>
              <p:cNvSpPr txBox="1">
                <a:spLocks noRot="1" noChangeAspect="1" noMove="1" noResize="1" noEditPoints="1" noAdjustHandles="1" noChangeArrowheads="1" noChangeShapeType="1" noTextEdit="1"/>
              </p:cNvSpPr>
              <p:nvPr/>
            </p:nvSpPr>
            <p:spPr>
              <a:xfrm>
                <a:off x="4368919" y="2712138"/>
                <a:ext cx="423546"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D00B75A-FC3B-4D6F-885D-38EBC5B025B9}"/>
                  </a:ext>
                </a:extLst>
              </p:cNvPr>
              <p:cNvSpPr txBox="1"/>
              <p:nvPr/>
            </p:nvSpPr>
            <p:spPr>
              <a:xfrm>
                <a:off x="4359564" y="4912602"/>
                <a:ext cx="4858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1" name="TextBox 30">
                <a:extLst>
                  <a:ext uri="{FF2B5EF4-FFF2-40B4-BE49-F238E27FC236}">
                    <a16:creationId xmlns:a16="http://schemas.microsoft.com/office/drawing/2014/main" id="{ED00B75A-FC3B-4D6F-885D-38EBC5B025B9}"/>
                  </a:ext>
                </a:extLst>
              </p:cNvPr>
              <p:cNvSpPr txBox="1">
                <a:spLocks noRot="1" noChangeAspect="1" noMove="1" noResize="1" noEditPoints="1" noAdjustHandles="1" noChangeArrowheads="1" noChangeShapeType="1" noTextEdit="1"/>
              </p:cNvSpPr>
              <p:nvPr/>
            </p:nvSpPr>
            <p:spPr>
              <a:xfrm>
                <a:off x="4359564" y="4912602"/>
                <a:ext cx="485832" cy="369332"/>
              </a:xfrm>
              <a:prstGeom prst="rect">
                <a:avLst/>
              </a:prstGeom>
              <a:blipFill>
                <a:blip r:embed="rId2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9015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467CE22-7EEC-4DBC-82D5-05688DE982F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573C5D6-745C-4FF5-ACE3-D081978E157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860EBE64-3880-45D4-A8EE-13E76ED62CE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FBED208-3F5E-4C6A-BD42-143CABFB93F2}"/>
                  </a:ext>
                </a:extLst>
              </p:cNvPr>
              <p:cNvSpPr txBox="1"/>
              <p:nvPr/>
            </p:nvSpPr>
            <p:spPr>
              <a:xfrm>
                <a:off x="467544" y="836712"/>
                <a:ext cx="7344816" cy="5068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e>
                        </m:d>
                      </m:e>
                    </m:func>
                  </m:oMath>
                </a14:m>
                <a:r>
                  <a:rPr lang="en-GB" dirty="0"/>
                  <a:t> for </a:t>
                </a: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𝑥</m:t>
                    </m:r>
                    <m:r>
                      <a:rPr lang="en-GB" b="0" i="1" smtClean="0">
                        <a:latin typeface="Cambria Math" panose="02040503050406030204" pitchFamily="18" charset="0"/>
                      </a:rPr>
                      <m:t>&lt;2</m:t>
                    </m:r>
                    <m:r>
                      <a:rPr lang="en-GB" b="0" i="1" smtClean="0">
                        <a:latin typeface="Cambria Math" panose="02040503050406030204" pitchFamily="18" charset="0"/>
                      </a:rPr>
                      <m:t>𝜋</m:t>
                    </m:r>
                  </m:oMath>
                </a14:m>
                <a:r>
                  <a:rPr lang="en-GB" dirty="0"/>
                  <a:t>.</a:t>
                </a:r>
              </a:p>
            </p:txBody>
          </p:sp>
        </mc:Choice>
        <mc:Fallback xmlns="">
          <p:sp>
            <p:nvSpPr>
              <p:cNvPr id="5" name="TextBox 4">
                <a:extLst>
                  <a:ext uri="{FF2B5EF4-FFF2-40B4-BE49-F238E27FC236}">
                    <a16:creationId xmlns:a16="http://schemas.microsoft.com/office/drawing/2014/main" id="{6FBED208-3F5E-4C6A-BD42-143CABFB93F2}"/>
                  </a:ext>
                </a:extLst>
              </p:cNvPr>
              <p:cNvSpPr txBox="1">
                <a:spLocks noRot="1" noChangeAspect="1" noMove="1" noResize="1" noEditPoints="1" noAdjustHandles="1" noChangeArrowheads="1" noChangeShapeType="1" noTextEdit="1"/>
              </p:cNvSpPr>
              <p:nvPr/>
            </p:nvSpPr>
            <p:spPr>
              <a:xfrm>
                <a:off x="467544" y="836712"/>
                <a:ext cx="7344816" cy="50687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id="{01B19CDB-9802-4675-9A72-A0526892678F}"/>
              </a:ext>
            </a:extLst>
          </p:cNvPr>
          <p:cNvCxnSpPr/>
          <p:nvPr/>
        </p:nvCxnSpPr>
        <p:spPr>
          <a:xfrm flipV="1">
            <a:off x="2413635" y="2324176"/>
            <a:ext cx="0" cy="273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58A3AC3C-C96C-411F-87EC-970C9C776C9A}"/>
              </a:ext>
            </a:extLst>
          </p:cNvPr>
          <p:cNvCxnSpPr/>
          <p:nvPr/>
        </p:nvCxnSpPr>
        <p:spPr>
          <a:xfrm flipV="1">
            <a:off x="2413635" y="3780459"/>
            <a:ext cx="3841824" cy="17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F417129-BE12-44AB-AE12-981C051B8762}"/>
                  </a:ext>
                </a:extLst>
              </p:cNvPr>
              <p:cNvSpPr txBox="1"/>
              <p:nvPr/>
            </p:nvSpPr>
            <p:spPr>
              <a:xfrm>
                <a:off x="3069198" y="3770934"/>
                <a:ext cx="432048"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oMath>
                  </m:oMathPara>
                </a14:m>
                <a:endParaRPr lang="en-GB" dirty="0"/>
              </a:p>
            </p:txBody>
          </p:sp>
        </mc:Choice>
        <mc:Fallback xmlns="">
          <p:sp>
            <p:nvSpPr>
              <p:cNvPr id="8" name="TextBox 7">
                <a:extLst>
                  <a:ext uri="{FF2B5EF4-FFF2-40B4-BE49-F238E27FC236}">
                    <a16:creationId xmlns:a16="http://schemas.microsoft.com/office/drawing/2014/main" id="{CF417129-BE12-44AB-AE12-981C051B8762}"/>
                  </a:ext>
                </a:extLst>
              </p:cNvPr>
              <p:cNvSpPr txBox="1">
                <a:spLocks noRot="1" noChangeAspect="1" noMove="1" noResize="1" noEditPoints="1" noAdjustHandles="1" noChangeArrowheads="1" noChangeShapeType="1" noTextEdit="1"/>
              </p:cNvSpPr>
              <p:nvPr/>
            </p:nvSpPr>
            <p:spPr>
              <a:xfrm>
                <a:off x="3069198" y="3770934"/>
                <a:ext cx="432048" cy="5629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27F175-ACB8-4CA3-8C56-61034BF8622B}"/>
                  </a:ext>
                </a:extLst>
              </p:cNvPr>
              <p:cNvSpPr txBox="1"/>
              <p:nvPr/>
            </p:nvSpPr>
            <p:spPr>
              <a:xfrm>
                <a:off x="4003991" y="371666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𝜋</m:t>
                      </m:r>
                    </m:oMath>
                  </m:oMathPara>
                </a14:m>
                <a:endParaRPr lang="en-GB" dirty="0"/>
              </a:p>
            </p:txBody>
          </p:sp>
        </mc:Choice>
        <mc:Fallback xmlns="">
          <p:sp>
            <p:nvSpPr>
              <p:cNvPr id="9" name="TextBox 8">
                <a:extLst>
                  <a:ext uri="{FF2B5EF4-FFF2-40B4-BE49-F238E27FC236}">
                    <a16:creationId xmlns:a16="http://schemas.microsoft.com/office/drawing/2014/main" id="{6127F175-ACB8-4CA3-8C56-61034BF8622B}"/>
                  </a:ext>
                </a:extLst>
              </p:cNvPr>
              <p:cNvSpPr txBox="1">
                <a:spLocks noRot="1" noChangeAspect="1" noMove="1" noResize="1" noEditPoints="1" noAdjustHandles="1" noChangeArrowheads="1" noChangeShapeType="1" noTextEdit="1"/>
              </p:cNvSpPr>
              <p:nvPr/>
            </p:nvSpPr>
            <p:spPr>
              <a:xfrm>
                <a:off x="4003991" y="3716663"/>
                <a:ext cx="43204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BCC3CFB-91BD-4225-80E1-2C4124D0F5CB}"/>
                  </a:ext>
                </a:extLst>
              </p:cNvPr>
              <p:cNvSpPr txBox="1"/>
              <p:nvPr/>
            </p:nvSpPr>
            <p:spPr>
              <a:xfrm>
                <a:off x="4834014" y="3745534"/>
                <a:ext cx="432048"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r>
                        <a:rPr lang="en-GB" b="0" i="1" smtClean="0">
                          <a:latin typeface="Cambria Math" panose="02040503050406030204" pitchFamily="18" charset="0"/>
                        </a:rPr>
                        <m:t>𝜋</m:t>
                      </m:r>
                    </m:oMath>
                  </m:oMathPara>
                </a14:m>
                <a:endParaRPr lang="en-GB" dirty="0"/>
              </a:p>
            </p:txBody>
          </p:sp>
        </mc:Choice>
        <mc:Fallback xmlns="">
          <p:sp>
            <p:nvSpPr>
              <p:cNvPr id="10" name="TextBox 9">
                <a:extLst>
                  <a:ext uri="{FF2B5EF4-FFF2-40B4-BE49-F238E27FC236}">
                    <a16:creationId xmlns:a16="http://schemas.microsoft.com/office/drawing/2014/main" id="{8BCC3CFB-91BD-4225-80E1-2C4124D0F5CB}"/>
                  </a:ext>
                </a:extLst>
              </p:cNvPr>
              <p:cNvSpPr txBox="1">
                <a:spLocks noRot="1" noChangeAspect="1" noMove="1" noResize="1" noEditPoints="1" noAdjustHandles="1" noChangeArrowheads="1" noChangeShapeType="1" noTextEdit="1"/>
              </p:cNvSpPr>
              <p:nvPr/>
            </p:nvSpPr>
            <p:spPr>
              <a:xfrm>
                <a:off x="4834014" y="3745534"/>
                <a:ext cx="432048" cy="63478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3B2E2AA-184D-48C8-AE2A-B04D368B4B56}"/>
                  </a:ext>
                </a:extLst>
              </p:cNvPr>
              <p:cNvSpPr txBox="1"/>
              <p:nvPr/>
            </p:nvSpPr>
            <p:spPr>
              <a:xfrm>
                <a:off x="5597626" y="377093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𝜋</m:t>
                      </m:r>
                    </m:oMath>
                  </m:oMathPara>
                </a14:m>
                <a:endParaRPr lang="en-GB" dirty="0"/>
              </a:p>
            </p:txBody>
          </p:sp>
        </mc:Choice>
        <mc:Fallback xmlns="">
          <p:sp>
            <p:nvSpPr>
              <p:cNvPr id="11" name="TextBox 10">
                <a:extLst>
                  <a:ext uri="{FF2B5EF4-FFF2-40B4-BE49-F238E27FC236}">
                    <a16:creationId xmlns:a16="http://schemas.microsoft.com/office/drawing/2014/main" id="{A3B2E2AA-184D-48C8-AE2A-B04D368B4B56}"/>
                  </a:ext>
                </a:extLst>
              </p:cNvPr>
              <p:cNvSpPr txBox="1">
                <a:spLocks noRot="1" noChangeAspect="1" noMove="1" noResize="1" noEditPoints="1" noAdjustHandles="1" noChangeArrowheads="1" noChangeShapeType="1" noTextEdit="1"/>
              </p:cNvSpPr>
              <p:nvPr/>
            </p:nvSpPr>
            <p:spPr>
              <a:xfrm>
                <a:off x="5597626" y="3770934"/>
                <a:ext cx="432048" cy="369332"/>
              </a:xfrm>
              <a:prstGeom prst="rect">
                <a:avLst/>
              </a:prstGeom>
              <a:blipFill>
                <a:blip r:embed="rId6"/>
                <a:stretch>
                  <a:fillRect r="-28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F05A3AF-AA28-48B4-9869-5D51D676BB3A}"/>
                  </a:ext>
                </a:extLst>
              </p:cNvPr>
              <p:cNvSpPr txBox="1"/>
              <p:nvPr/>
            </p:nvSpPr>
            <p:spPr>
              <a:xfrm>
                <a:off x="6182769" y="357205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a:extLst>
                  <a:ext uri="{FF2B5EF4-FFF2-40B4-BE49-F238E27FC236}">
                    <a16:creationId xmlns:a16="http://schemas.microsoft.com/office/drawing/2014/main" id="{6F05A3AF-AA28-48B4-9869-5D51D676BB3A}"/>
                  </a:ext>
                </a:extLst>
              </p:cNvPr>
              <p:cNvSpPr txBox="1">
                <a:spLocks noRot="1" noChangeAspect="1" noMove="1" noResize="1" noEditPoints="1" noAdjustHandles="1" noChangeArrowheads="1" noChangeShapeType="1" noTextEdit="1"/>
              </p:cNvSpPr>
              <p:nvPr/>
            </p:nvSpPr>
            <p:spPr>
              <a:xfrm>
                <a:off x="6182769" y="3572050"/>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ED16F99-E7DF-4D33-9615-02DCD7B2E73C}"/>
                  </a:ext>
                </a:extLst>
              </p:cNvPr>
              <p:cNvSpPr txBox="1"/>
              <p:nvPr/>
            </p:nvSpPr>
            <p:spPr>
              <a:xfrm>
                <a:off x="2185035" y="196094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3" name="TextBox 12">
                <a:extLst>
                  <a:ext uri="{FF2B5EF4-FFF2-40B4-BE49-F238E27FC236}">
                    <a16:creationId xmlns:a16="http://schemas.microsoft.com/office/drawing/2014/main" id="{7ED16F99-E7DF-4D33-9615-02DCD7B2E73C}"/>
                  </a:ext>
                </a:extLst>
              </p:cNvPr>
              <p:cNvSpPr txBox="1">
                <a:spLocks noRot="1" noChangeAspect="1" noMove="1" noResize="1" noEditPoints="1" noAdjustHandles="1" noChangeArrowheads="1" noChangeShapeType="1" noTextEdit="1"/>
              </p:cNvSpPr>
              <p:nvPr/>
            </p:nvSpPr>
            <p:spPr>
              <a:xfrm>
                <a:off x="2185035" y="1960946"/>
                <a:ext cx="432048" cy="369332"/>
              </a:xfrm>
              <a:prstGeom prst="rect">
                <a:avLst/>
              </a:prstGeom>
              <a:blipFill>
                <a:blip r:embed="rId8"/>
                <a:stretch>
                  <a:fillRect b="-6667"/>
                </a:stretch>
              </a:blipFill>
            </p:spPr>
            <p:txBody>
              <a:bodyPr/>
              <a:lstStyle/>
              <a:p>
                <a:r>
                  <a:rPr lang="en-GB">
                    <a:noFill/>
                  </a:rPr>
                  <a:t> </a:t>
                </a:r>
              </a:p>
            </p:txBody>
          </p:sp>
        </mc:Fallback>
      </mc:AlternateContent>
      <p:sp>
        <p:nvSpPr>
          <p:cNvPr id="14" name="Freeform: Shape 13">
            <a:extLst>
              <a:ext uri="{FF2B5EF4-FFF2-40B4-BE49-F238E27FC236}">
                <a16:creationId xmlns:a16="http://schemas.microsoft.com/office/drawing/2014/main" id="{4D764DB4-C892-41D7-A184-92902D511634}"/>
              </a:ext>
            </a:extLst>
          </p:cNvPr>
          <p:cNvSpPr/>
          <p:nvPr/>
        </p:nvSpPr>
        <p:spPr>
          <a:xfrm>
            <a:off x="2421000" y="2644171"/>
            <a:ext cx="3431860" cy="2362740"/>
          </a:xfrm>
          <a:custGeom>
            <a:avLst/>
            <a:gdLst>
              <a:gd name="connsiteX0" fmla="*/ 0 w 3476625"/>
              <a:gd name="connsiteY0" fmla="*/ 1152525 h 2362209"/>
              <a:gd name="connsiteX1" fmla="*/ 885825 w 3476625"/>
              <a:gd name="connsiteY1" fmla="*/ 0 h 2362209"/>
              <a:gd name="connsiteX2" fmla="*/ 1752600 w 3476625"/>
              <a:gd name="connsiteY2" fmla="*/ 1152525 h 2362209"/>
              <a:gd name="connsiteX3" fmla="*/ 2657475 w 3476625"/>
              <a:gd name="connsiteY3" fmla="*/ 2362200 h 2362209"/>
              <a:gd name="connsiteX4" fmla="*/ 3476625 w 3476625"/>
              <a:gd name="connsiteY4" fmla="*/ 1133475 h 2362209"/>
              <a:gd name="connsiteX0" fmla="*/ 0 w 3530754"/>
              <a:gd name="connsiteY0" fmla="*/ 1152525 h 2362209"/>
              <a:gd name="connsiteX1" fmla="*/ 885825 w 3530754"/>
              <a:gd name="connsiteY1" fmla="*/ 0 h 2362209"/>
              <a:gd name="connsiteX2" fmla="*/ 1752600 w 3530754"/>
              <a:gd name="connsiteY2" fmla="*/ 1152525 h 2362209"/>
              <a:gd name="connsiteX3" fmla="*/ 2657475 w 3530754"/>
              <a:gd name="connsiteY3" fmla="*/ 2362200 h 2362209"/>
              <a:gd name="connsiteX4" fmla="*/ 3476625 w 3530754"/>
              <a:gd name="connsiteY4" fmla="*/ 1133475 h 2362209"/>
              <a:gd name="connsiteX5" fmla="*/ 3452313 w 3530754"/>
              <a:gd name="connsiteY5" fmla="*/ 1128534 h 2362209"/>
              <a:gd name="connsiteX0" fmla="*/ 0 w 4271048"/>
              <a:gd name="connsiteY0" fmla="*/ 1152525 h 2362209"/>
              <a:gd name="connsiteX1" fmla="*/ 885825 w 4271048"/>
              <a:gd name="connsiteY1" fmla="*/ 0 h 2362209"/>
              <a:gd name="connsiteX2" fmla="*/ 1752600 w 4271048"/>
              <a:gd name="connsiteY2" fmla="*/ 1152525 h 2362209"/>
              <a:gd name="connsiteX3" fmla="*/ 2657475 w 4271048"/>
              <a:gd name="connsiteY3" fmla="*/ 2362200 h 2362209"/>
              <a:gd name="connsiteX4" fmla="*/ 3476625 w 4271048"/>
              <a:gd name="connsiteY4" fmla="*/ 1133475 h 2362209"/>
              <a:gd name="connsiteX5" fmla="*/ 4271020 w 4271048"/>
              <a:gd name="connsiteY5" fmla="*/ 97176 h 2362209"/>
              <a:gd name="connsiteX0" fmla="*/ 0 w 4292312"/>
              <a:gd name="connsiteY0" fmla="*/ 1152525 h 2362209"/>
              <a:gd name="connsiteX1" fmla="*/ 885825 w 4292312"/>
              <a:gd name="connsiteY1" fmla="*/ 0 h 2362209"/>
              <a:gd name="connsiteX2" fmla="*/ 1752600 w 4292312"/>
              <a:gd name="connsiteY2" fmla="*/ 1152525 h 2362209"/>
              <a:gd name="connsiteX3" fmla="*/ 2657475 w 4292312"/>
              <a:gd name="connsiteY3" fmla="*/ 2362200 h 2362209"/>
              <a:gd name="connsiteX4" fmla="*/ 3476625 w 4292312"/>
              <a:gd name="connsiteY4" fmla="*/ 1133475 h 2362209"/>
              <a:gd name="connsiteX5" fmla="*/ 4292285 w 4292312"/>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3406460"/>
              <a:gd name="connsiteY0" fmla="*/ 0 h 2362209"/>
              <a:gd name="connsiteX1" fmla="*/ 866775 w 3406460"/>
              <a:gd name="connsiteY1" fmla="*/ 1152525 h 2362209"/>
              <a:gd name="connsiteX2" fmla="*/ 1771650 w 3406460"/>
              <a:gd name="connsiteY2" fmla="*/ 2362200 h 2362209"/>
              <a:gd name="connsiteX3" fmla="*/ 2590800 w 3406460"/>
              <a:gd name="connsiteY3" fmla="*/ 1133475 h 2362209"/>
              <a:gd name="connsiteX4" fmla="*/ 3406460 w 3406460"/>
              <a:gd name="connsiteY4" fmla="*/ 75911 h 2362209"/>
              <a:gd name="connsiteX0" fmla="*/ 0 w 3431860"/>
              <a:gd name="connsiteY0" fmla="*/ 0 h 2362209"/>
              <a:gd name="connsiteX1" fmla="*/ 892175 w 3431860"/>
              <a:gd name="connsiteY1" fmla="*/ 1152525 h 2362209"/>
              <a:gd name="connsiteX2" fmla="*/ 1797050 w 3431860"/>
              <a:gd name="connsiteY2" fmla="*/ 2362200 h 2362209"/>
              <a:gd name="connsiteX3" fmla="*/ 2616200 w 3431860"/>
              <a:gd name="connsiteY3" fmla="*/ 1133475 h 2362209"/>
              <a:gd name="connsiteX4" fmla="*/ 3431860 w 3431860"/>
              <a:gd name="connsiteY4" fmla="*/ 75911 h 2362209"/>
              <a:gd name="connsiteX0" fmla="*/ 0 w 3431860"/>
              <a:gd name="connsiteY0" fmla="*/ 426 h 2362635"/>
              <a:gd name="connsiteX1" fmla="*/ 892175 w 3431860"/>
              <a:gd name="connsiteY1" fmla="*/ 1152951 h 2362635"/>
              <a:gd name="connsiteX2" fmla="*/ 1797050 w 3431860"/>
              <a:gd name="connsiteY2" fmla="*/ 2362626 h 2362635"/>
              <a:gd name="connsiteX3" fmla="*/ 2616200 w 3431860"/>
              <a:gd name="connsiteY3" fmla="*/ 1133901 h 2362635"/>
              <a:gd name="connsiteX4" fmla="*/ 3431860 w 3431860"/>
              <a:gd name="connsiteY4" fmla="*/ 76337 h 2362635"/>
              <a:gd name="connsiteX0" fmla="*/ 0 w 3431860"/>
              <a:gd name="connsiteY0" fmla="*/ 531 h 2362740"/>
              <a:gd name="connsiteX1" fmla="*/ 892175 w 3431860"/>
              <a:gd name="connsiteY1" fmla="*/ 1153056 h 2362740"/>
              <a:gd name="connsiteX2" fmla="*/ 1797050 w 3431860"/>
              <a:gd name="connsiteY2" fmla="*/ 2362731 h 2362740"/>
              <a:gd name="connsiteX3" fmla="*/ 2616200 w 3431860"/>
              <a:gd name="connsiteY3" fmla="*/ 1134006 h 2362740"/>
              <a:gd name="connsiteX4" fmla="*/ 3431860 w 3431860"/>
              <a:gd name="connsiteY4" fmla="*/ 76442 h 23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860" h="2362740">
                <a:moveTo>
                  <a:pt x="0" y="531"/>
                </a:moveTo>
                <a:cubicBezTo>
                  <a:pt x="706770" y="-20735"/>
                  <a:pt x="667095" y="599868"/>
                  <a:pt x="892175" y="1153056"/>
                </a:cubicBezTo>
                <a:cubicBezTo>
                  <a:pt x="1078607" y="1611257"/>
                  <a:pt x="1509713" y="2365906"/>
                  <a:pt x="1797050" y="2362731"/>
                </a:cubicBezTo>
                <a:cubicBezTo>
                  <a:pt x="2084387" y="2359556"/>
                  <a:pt x="2350293" y="1746781"/>
                  <a:pt x="2616200" y="1134006"/>
                </a:cubicBezTo>
                <a:cubicBezTo>
                  <a:pt x="2710573" y="864895"/>
                  <a:pt x="2903525" y="102872"/>
                  <a:pt x="3431860" y="76442"/>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3777143-F995-452C-83BF-5922CD625303}"/>
                  </a:ext>
                </a:extLst>
              </p:cNvPr>
              <p:cNvSpPr txBox="1"/>
              <p:nvPr/>
            </p:nvSpPr>
            <p:spPr>
              <a:xfrm>
                <a:off x="2867351" y="2167743"/>
                <a:ext cx="2733201"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a:rPr lang="en-GB" b="0" i="1" smtClean="0">
                              <a:latin typeface="Cambria Math" panose="02040503050406030204" pitchFamily="18" charset="0"/>
                            </a:rPr>
                            <m:t>𝑦</m:t>
                          </m:r>
                          <m:r>
                            <a:rPr lang="en-GB" b="0" i="0" smtClean="0">
                              <a:latin typeface="Cambria Math" panose="02040503050406030204" pitchFamily="18" charset="0"/>
                            </a:rPr>
                            <m:t>=</m:t>
                          </m:r>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e>
                          </m:d>
                        </m:e>
                      </m:func>
                    </m:oMath>
                  </m:oMathPara>
                </a14:m>
                <a:endParaRPr lang="en-GB" dirty="0"/>
              </a:p>
            </p:txBody>
          </p:sp>
        </mc:Choice>
        <mc:Fallback xmlns="">
          <p:sp>
            <p:nvSpPr>
              <p:cNvPr id="15" name="TextBox 14">
                <a:extLst>
                  <a:ext uri="{FF2B5EF4-FFF2-40B4-BE49-F238E27FC236}">
                    <a16:creationId xmlns:a16="http://schemas.microsoft.com/office/drawing/2014/main" id="{83777143-F995-452C-83BF-5922CD625303}"/>
                  </a:ext>
                </a:extLst>
              </p:cNvPr>
              <p:cNvSpPr txBox="1">
                <a:spLocks noRot="1" noChangeAspect="1" noMove="1" noResize="1" noEditPoints="1" noAdjustHandles="1" noChangeArrowheads="1" noChangeShapeType="1" noTextEdit="1"/>
              </p:cNvSpPr>
              <p:nvPr/>
            </p:nvSpPr>
            <p:spPr>
              <a:xfrm>
                <a:off x="2867351" y="2167743"/>
                <a:ext cx="2733201" cy="56297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06ED6ED-C026-4531-839B-B6A0BDC484AB}"/>
                  </a:ext>
                </a:extLst>
              </p:cNvPr>
              <p:cNvSpPr txBox="1"/>
              <p:nvPr/>
            </p:nvSpPr>
            <p:spPr>
              <a:xfrm>
                <a:off x="1981546" y="2487533"/>
                <a:ext cx="423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6" name="TextBox 15">
                <a:extLst>
                  <a:ext uri="{FF2B5EF4-FFF2-40B4-BE49-F238E27FC236}">
                    <a16:creationId xmlns:a16="http://schemas.microsoft.com/office/drawing/2014/main" id="{D06ED6ED-C026-4531-839B-B6A0BDC484AB}"/>
                  </a:ext>
                </a:extLst>
              </p:cNvPr>
              <p:cNvSpPr txBox="1">
                <a:spLocks noRot="1" noChangeAspect="1" noMove="1" noResize="1" noEditPoints="1" noAdjustHandles="1" noChangeArrowheads="1" noChangeShapeType="1" noTextEdit="1"/>
              </p:cNvSpPr>
              <p:nvPr/>
            </p:nvSpPr>
            <p:spPr>
              <a:xfrm>
                <a:off x="1981546" y="2487533"/>
                <a:ext cx="423546"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5C41E1F-D8A5-4403-BAE0-08157203B849}"/>
                  </a:ext>
                </a:extLst>
              </p:cNvPr>
              <p:cNvSpPr txBox="1"/>
              <p:nvPr/>
            </p:nvSpPr>
            <p:spPr>
              <a:xfrm>
                <a:off x="1972191" y="4687997"/>
                <a:ext cx="4858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7" name="TextBox 16">
                <a:extLst>
                  <a:ext uri="{FF2B5EF4-FFF2-40B4-BE49-F238E27FC236}">
                    <a16:creationId xmlns:a16="http://schemas.microsoft.com/office/drawing/2014/main" id="{85C41E1F-D8A5-4403-BAE0-08157203B849}"/>
                  </a:ext>
                </a:extLst>
              </p:cNvPr>
              <p:cNvSpPr txBox="1">
                <a:spLocks noRot="1" noChangeAspect="1" noMove="1" noResize="1" noEditPoints="1" noAdjustHandles="1" noChangeArrowheads="1" noChangeShapeType="1" noTextEdit="1"/>
              </p:cNvSpPr>
              <p:nvPr/>
            </p:nvSpPr>
            <p:spPr>
              <a:xfrm>
                <a:off x="1972191" y="4687997"/>
                <a:ext cx="485832" cy="369332"/>
              </a:xfrm>
              <a:prstGeom prst="rect">
                <a:avLst/>
              </a:prstGeom>
              <a:blipFill>
                <a:blip r:embed="rId11"/>
                <a:stretch>
                  <a:fillRect/>
                </a:stretch>
              </a:blipFill>
            </p:spPr>
            <p:txBody>
              <a:bodyPr/>
              <a:lstStyle/>
              <a:p>
                <a:r>
                  <a:rPr lang="en-GB">
                    <a:noFill/>
                  </a:rPr>
                  <a:t> </a:t>
                </a:r>
              </a:p>
            </p:txBody>
          </p:sp>
        </mc:Fallback>
      </mc:AlternateContent>
      <p:sp>
        <p:nvSpPr>
          <p:cNvPr id="18" name="Freeform: Shape 17">
            <a:extLst>
              <a:ext uri="{FF2B5EF4-FFF2-40B4-BE49-F238E27FC236}">
                <a16:creationId xmlns:a16="http://schemas.microsoft.com/office/drawing/2014/main" id="{E9EF3579-71E4-4208-90C8-19F3EFA84181}"/>
              </a:ext>
            </a:extLst>
          </p:cNvPr>
          <p:cNvSpPr/>
          <p:nvPr/>
        </p:nvSpPr>
        <p:spPr>
          <a:xfrm>
            <a:off x="2451940" y="2737500"/>
            <a:ext cx="3364071" cy="2286317"/>
          </a:xfrm>
          <a:custGeom>
            <a:avLst/>
            <a:gdLst>
              <a:gd name="connsiteX0" fmla="*/ 0 w 3476625"/>
              <a:gd name="connsiteY0" fmla="*/ 1152525 h 2362209"/>
              <a:gd name="connsiteX1" fmla="*/ 885825 w 3476625"/>
              <a:gd name="connsiteY1" fmla="*/ 0 h 2362209"/>
              <a:gd name="connsiteX2" fmla="*/ 1752600 w 3476625"/>
              <a:gd name="connsiteY2" fmla="*/ 1152525 h 2362209"/>
              <a:gd name="connsiteX3" fmla="*/ 2657475 w 3476625"/>
              <a:gd name="connsiteY3" fmla="*/ 2362200 h 2362209"/>
              <a:gd name="connsiteX4" fmla="*/ 3476625 w 3476625"/>
              <a:gd name="connsiteY4" fmla="*/ 1133475 h 2362209"/>
              <a:gd name="connsiteX0" fmla="*/ 0 w 3530754"/>
              <a:gd name="connsiteY0" fmla="*/ 1152525 h 2362209"/>
              <a:gd name="connsiteX1" fmla="*/ 885825 w 3530754"/>
              <a:gd name="connsiteY1" fmla="*/ 0 h 2362209"/>
              <a:gd name="connsiteX2" fmla="*/ 1752600 w 3530754"/>
              <a:gd name="connsiteY2" fmla="*/ 1152525 h 2362209"/>
              <a:gd name="connsiteX3" fmla="*/ 2657475 w 3530754"/>
              <a:gd name="connsiteY3" fmla="*/ 2362200 h 2362209"/>
              <a:gd name="connsiteX4" fmla="*/ 3476625 w 3530754"/>
              <a:gd name="connsiteY4" fmla="*/ 1133475 h 2362209"/>
              <a:gd name="connsiteX5" fmla="*/ 3452313 w 3530754"/>
              <a:gd name="connsiteY5" fmla="*/ 1128534 h 2362209"/>
              <a:gd name="connsiteX0" fmla="*/ 0 w 4271048"/>
              <a:gd name="connsiteY0" fmla="*/ 1152525 h 2362209"/>
              <a:gd name="connsiteX1" fmla="*/ 885825 w 4271048"/>
              <a:gd name="connsiteY1" fmla="*/ 0 h 2362209"/>
              <a:gd name="connsiteX2" fmla="*/ 1752600 w 4271048"/>
              <a:gd name="connsiteY2" fmla="*/ 1152525 h 2362209"/>
              <a:gd name="connsiteX3" fmla="*/ 2657475 w 4271048"/>
              <a:gd name="connsiteY3" fmla="*/ 2362200 h 2362209"/>
              <a:gd name="connsiteX4" fmla="*/ 3476625 w 4271048"/>
              <a:gd name="connsiteY4" fmla="*/ 1133475 h 2362209"/>
              <a:gd name="connsiteX5" fmla="*/ 4271020 w 4271048"/>
              <a:gd name="connsiteY5" fmla="*/ 97176 h 2362209"/>
              <a:gd name="connsiteX0" fmla="*/ 0 w 4292312"/>
              <a:gd name="connsiteY0" fmla="*/ 1152525 h 2362209"/>
              <a:gd name="connsiteX1" fmla="*/ 885825 w 4292312"/>
              <a:gd name="connsiteY1" fmla="*/ 0 h 2362209"/>
              <a:gd name="connsiteX2" fmla="*/ 1752600 w 4292312"/>
              <a:gd name="connsiteY2" fmla="*/ 1152525 h 2362209"/>
              <a:gd name="connsiteX3" fmla="*/ 2657475 w 4292312"/>
              <a:gd name="connsiteY3" fmla="*/ 2362200 h 2362209"/>
              <a:gd name="connsiteX4" fmla="*/ 3476625 w 4292312"/>
              <a:gd name="connsiteY4" fmla="*/ 1133475 h 2362209"/>
              <a:gd name="connsiteX5" fmla="*/ 4292285 w 4292312"/>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3406460"/>
              <a:gd name="connsiteY0" fmla="*/ 0 h 2362209"/>
              <a:gd name="connsiteX1" fmla="*/ 866775 w 3406460"/>
              <a:gd name="connsiteY1" fmla="*/ 1152525 h 2362209"/>
              <a:gd name="connsiteX2" fmla="*/ 1771650 w 3406460"/>
              <a:gd name="connsiteY2" fmla="*/ 2362200 h 2362209"/>
              <a:gd name="connsiteX3" fmla="*/ 2590800 w 3406460"/>
              <a:gd name="connsiteY3" fmla="*/ 1133475 h 2362209"/>
              <a:gd name="connsiteX4" fmla="*/ 3406460 w 3406460"/>
              <a:gd name="connsiteY4" fmla="*/ 75911 h 2362209"/>
              <a:gd name="connsiteX0" fmla="*/ 0 w 3431860"/>
              <a:gd name="connsiteY0" fmla="*/ 0 h 2362209"/>
              <a:gd name="connsiteX1" fmla="*/ 892175 w 3431860"/>
              <a:gd name="connsiteY1" fmla="*/ 1152525 h 2362209"/>
              <a:gd name="connsiteX2" fmla="*/ 1797050 w 3431860"/>
              <a:gd name="connsiteY2" fmla="*/ 2362200 h 2362209"/>
              <a:gd name="connsiteX3" fmla="*/ 2616200 w 3431860"/>
              <a:gd name="connsiteY3" fmla="*/ 1133475 h 2362209"/>
              <a:gd name="connsiteX4" fmla="*/ 3431860 w 3431860"/>
              <a:gd name="connsiteY4" fmla="*/ 75911 h 2362209"/>
              <a:gd name="connsiteX0" fmla="*/ 0 w 3431860"/>
              <a:gd name="connsiteY0" fmla="*/ 426 h 2362635"/>
              <a:gd name="connsiteX1" fmla="*/ 892175 w 3431860"/>
              <a:gd name="connsiteY1" fmla="*/ 1152951 h 2362635"/>
              <a:gd name="connsiteX2" fmla="*/ 1797050 w 3431860"/>
              <a:gd name="connsiteY2" fmla="*/ 2362626 h 2362635"/>
              <a:gd name="connsiteX3" fmla="*/ 2616200 w 3431860"/>
              <a:gd name="connsiteY3" fmla="*/ 1133901 h 2362635"/>
              <a:gd name="connsiteX4" fmla="*/ 3431860 w 3431860"/>
              <a:gd name="connsiteY4" fmla="*/ 76337 h 2362635"/>
              <a:gd name="connsiteX0" fmla="*/ 0 w 3431860"/>
              <a:gd name="connsiteY0" fmla="*/ 531 h 2362740"/>
              <a:gd name="connsiteX1" fmla="*/ 892175 w 3431860"/>
              <a:gd name="connsiteY1" fmla="*/ 1153056 h 2362740"/>
              <a:gd name="connsiteX2" fmla="*/ 1797050 w 3431860"/>
              <a:gd name="connsiteY2" fmla="*/ 2362731 h 2362740"/>
              <a:gd name="connsiteX3" fmla="*/ 2616200 w 3431860"/>
              <a:gd name="connsiteY3" fmla="*/ 1134006 h 2362740"/>
              <a:gd name="connsiteX4" fmla="*/ 3431860 w 3431860"/>
              <a:gd name="connsiteY4" fmla="*/ 76442 h 2362740"/>
              <a:gd name="connsiteX0" fmla="*/ 0 w 3490875"/>
              <a:gd name="connsiteY0" fmla="*/ 815 h 2363024"/>
              <a:gd name="connsiteX1" fmla="*/ 892175 w 3490875"/>
              <a:gd name="connsiteY1" fmla="*/ 1153340 h 2363024"/>
              <a:gd name="connsiteX2" fmla="*/ 1797050 w 3490875"/>
              <a:gd name="connsiteY2" fmla="*/ 2363015 h 2363024"/>
              <a:gd name="connsiteX3" fmla="*/ 2616200 w 3490875"/>
              <a:gd name="connsiteY3" fmla="*/ 1134290 h 2363024"/>
              <a:gd name="connsiteX4" fmla="*/ 3431860 w 3490875"/>
              <a:gd name="connsiteY4" fmla="*/ 76726 h 2363024"/>
              <a:gd name="connsiteX5" fmla="*/ 3426905 w 3490875"/>
              <a:gd name="connsiteY5" fmla="*/ 82407 h 2363024"/>
              <a:gd name="connsiteX0" fmla="*/ 0 w 4256245"/>
              <a:gd name="connsiteY0" fmla="*/ 532 h 2362741"/>
              <a:gd name="connsiteX1" fmla="*/ 892175 w 4256245"/>
              <a:gd name="connsiteY1" fmla="*/ 1153057 h 2362741"/>
              <a:gd name="connsiteX2" fmla="*/ 1797050 w 4256245"/>
              <a:gd name="connsiteY2" fmla="*/ 2362732 h 2362741"/>
              <a:gd name="connsiteX3" fmla="*/ 2616200 w 4256245"/>
              <a:gd name="connsiteY3" fmla="*/ 1134007 h 2362741"/>
              <a:gd name="connsiteX4" fmla="*/ 3431860 w 4256245"/>
              <a:gd name="connsiteY4" fmla="*/ 76443 h 2362741"/>
              <a:gd name="connsiteX5" fmla="*/ 4256244 w 4256245"/>
              <a:gd name="connsiteY5" fmla="*/ 1134747 h 2362741"/>
              <a:gd name="connsiteX0" fmla="*/ 0 w 4256246"/>
              <a:gd name="connsiteY0" fmla="*/ 532 h 2362741"/>
              <a:gd name="connsiteX1" fmla="*/ 892175 w 4256246"/>
              <a:gd name="connsiteY1" fmla="*/ 1153057 h 2362741"/>
              <a:gd name="connsiteX2" fmla="*/ 1797050 w 4256246"/>
              <a:gd name="connsiteY2" fmla="*/ 2362732 h 2362741"/>
              <a:gd name="connsiteX3" fmla="*/ 2616200 w 4256246"/>
              <a:gd name="connsiteY3" fmla="*/ 1134007 h 2362741"/>
              <a:gd name="connsiteX4" fmla="*/ 3431860 w 4256246"/>
              <a:gd name="connsiteY4" fmla="*/ 76443 h 2362741"/>
              <a:gd name="connsiteX5" fmla="*/ 4256244 w 4256246"/>
              <a:gd name="connsiteY5" fmla="*/ 1134747 h 2362741"/>
              <a:gd name="connsiteX0" fmla="*/ 0 w 3364071"/>
              <a:gd name="connsiteY0" fmla="*/ 1076633 h 2286317"/>
              <a:gd name="connsiteX1" fmla="*/ 904875 w 3364071"/>
              <a:gd name="connsiteY1" fmla="*/ 2286308 h 2286317"/>
              <a:gd name="connsiteX2" fmla="*/ 1724025 w 3364071"/>
              <a:gd name="connsiteY2" fmla="*/ 1057583 h 2286317"/>
              <a:gd name="connsiteX3" fmla="*/ 2539685 w 3364071"/>
              <a:gd name="connsiteY3" fmla="*/ 19 h 2286317"/>
              <a:gd name="connsiteX4" fmla="*/ 3364069 w 3364071"/>
              <a:gd name="connsiteY4" fmla="*/ 1058323 h 2286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4071" h="2286317">
                <a:moveTo>
                  <a:pt x="0" y="1076633"/>
                </a:moveTo>
                <a:cubicBezTo>
                  <a:pt x="186432" y="1534834"/>
                  <a:pt x="617538" y="2289483"/>
                  <a:pt x="904875" y="2286308"/>
                </a:cubicBezTo>
                <a:cubicBezTo>
                  <a:pt x="1192212" y="2283133"/>
                  <a:pt x="1458118" y="1670358"/>
                  <a:pt x="1724025" y="1057583"/>
                </a:cubicBezTo>
                <a:cubicBezTo>
                  <a:pt x="1818398" y="788472"/>
                  <a:pt x="2011350" y="26449"/>
                  <a:pt x="2539685" y="19"/>
                </a:cubicBezTo>
                <a:cubicBezTo>
                  <a:pt x="3089473" y="-5174"/>
                  <a:pt x="3365101" y="1057140"/>
                  <a:pt x="3364069" y="10583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B688157-9B1D-4B59-BBDA-752E79D9D00F}"/>
                  </a:ext>
                </a:extLst>
              </p:cNvPr>
              <p:cNvSpPr txBox="1"/>
              <p:nvPr/>
            </p:nvSpPr>
            <p:spPr>
              <a:xfrm>
                <a:off x="5596613" y="2543273"/>
                <a:ext cx="151216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600" b="0" i="1" smtClean="0">
                              <a:solidFill>
                                <a:schemeClr val="tx2"/>
                              </a:solidFill>
                              <a:latin typeface="Cambria Math" panose="02040503050406030204" pitchFamily="18" charset="0"/>
                            </a:rPr>
                          </m:ctrlPr>
                        </m:funcPr>
                        <m:fName>
                          <m:r>
                            <a:rPr lang="en-GB" sz="1600" b="0" i="1" smtClean="0">
                              <a:solidFill>
                                <a:schemeClr val="tx2"/>
                              </a:solidFill>
                              <a:latin typeface="Cambria Math" panose="02040503050406030204" pitchFamily="18" charset="0"/>
                            </a:rPr>
                            <m:t>𝑦</m:t>
                          </m:r>
                          <m:r>
                            <a:rPr lang="en-GB" sz="1600" b="0" i="0" smtClean="0">
                              <a:solidFill>
                                <a:schemeClr val="tx2"/>
                              </a:solidFill>
                              <a:latin typeface="Cambria Math" panose="02040503050406030204" pitchFamily="18" charset="0"/>
                            </a:rPr>
                            <m:t>=</m:t>
                          </m:r>
                          <m:r>
                            <m:rPr>
                              <m:sty m:val="p"/>
                            </m:rPr>
                            <a:rPr lang="en-GB" sz="1600" b="0" i="0" smtClean="0">
                              <a:solidFill>
                                <a:schemeClr val="tx2"/>
                              </a:solidFill>
                              <a:latin typeface="Cambria Math" panose="02040503050406030204" pitchFamily="18" charset="0"/>
                            </a:rPr>
                            <m:t>cos</m:t>
                          </m:r>
                        </m:fName>
                        <m:e>
                          <m:d>
                            <m:dPr>
                              <m:ctrlPr>
                                <a:rPr lang="en-GB" sz="1600" b="0" i="1" smtClean="0">
                                  <a:solidFill>
                                    <a:schemeClr val="tx2"/>
                                  </a:solidFill>
                                  <a:latin typeface="Cambria Math" panose="02040503050406030204" pitchFamily="18" charset="0"/>
                                </a:rPr>
                              </m:ctrlPr>
                            </m:dPr>
                            <m:e>
                              <m:r>
                                <a:rPr lang="en-GB" sz="1600" b="0" i="1" smtClean="0">
                                  <a:solidFill>
                                    <a:schemeClr val="tx2"/>
                                  </a:solidFill>
                                  <a:latin typeface="Cambria Math" panose="02040503050406030204" pitchFamily="18" charset="0"/>
                                </a:rPr>
                                <m:t>𝑥</m:t>
                              </m:r>
                            </m:e>
                          </m:d>
                        </m:e>
                      </m:func>
                    </m:oMath>
                  </m:oMathPara>
                </a14:m>
                <a:endParaRPr lang="en-GB" dirty="0"/>
              </a:p>
            </p:txBody>
          </p:sp>
        </mc:Choice>
        <mc:Fallback xmlns="">
          <p:sp>
            <p:nvSpPr>
              <p:cNvPr id="19" name="TextBox 18">
                <a:extLst>
                  <a:ext uri="{FF2B5EF4-FFF2-40B4-BE49-F238E27FC236}">
                    <a16:creationId xmlns:a16="http://schemas.microsoft.com/office/drawing/2014/main" id="{4B688157-9B1D-4B59-BBDA-752E79D9D00F}"/>
                  </a:ext>
                </a:extLst>
              </p:cNvPr>
              <p:cNvSpPr txBox="1">
                <a:spLocks noRot="1" noChangeAspect="1" noMove="1" noResize="1" noEditPoints="1" noAdjustHandles="1" noChangeArrowheads="1" noChangeShapeType="1" noTextEdit="1"/>
              </p:cNvSpPr>
              <p:nvPr/>
            </p:nvSpPr>
            <p:spPr>
              <a:xfrm>
                <a:off x="5596613" y="2543273"/>
                <a:ext cx="1512168" cy="338554"/>
              </a:xfrm>
              <a:prstGeom prst="rect">
                <a:avLst/>
              </a:prstGeom>
              <a:blipFill>
                <a:blip r:embed="rId12"/>
                <a:stretch>
                  <a:fillRect b="-3571"/>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ECA7031C-FB0F-4FD9-97D4-0A8601B1E995}"/>
              </a:ext>
            </a:extLst>
          </p:cNvPr>
          <p:cNvSpPr/>
          <p:nvPr/>
        </p:nvSpPr>
        <p:spPr>
          <a:xfrm>
            <a:off x="1733834" y="1611446"/>
            <a:ext cx="5432510" cy="39493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79143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37735</TotalTime>
  <Words>1822</Words>
  <Application>Microsoft Office PowerPoint</Application>
  <PresentationFormat>On-screen Show (4:3)</PresentationFormat>
  <Paragraphs>439</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 Math</vt:lpstr>
      <vt:lpstr>Symbol</vt:lpstr>
      <vt:lpstr>Times New Roman</vt:lpstr>
      <vt:lpstr>Wingdings</vt:lpstr>
      <vt:lpstr>Office Theme</vt:lpstr>
      <vt:lpstr>P2 Chapter 5 :: Radians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 (JAF)</cp:lastModifiedBy>
  <cp:revision>964</cp:revision>
  <dcterms:created xsi:type="dcterms:W3CDTF">2013-02-28T07:36:55Z</dcterms:created>
  <dcterms:modified xsi:type="dcterms:W3CDTF">2018-09-06T06:21:20Z</dcterms:modified>
</cp:coreProperties>
</file>