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642" r:id="rId3"/>
    <p:sldId id="483" r:id="rId4"/>
    <p:sldId id="625" r:id="rId5"/>
    <p:sldId id="626" r:id="rId6"/>
    <p:sldId id="627" r:id="rId7"/>
    <p:sldId id="628" r:id="rId8"/>
    <p:sldId id="631" r:id="rId9"/>
    <p:sldId id="629" r:id="rId10"/>
    <p:sldId id="632" r:id="rId11"/>
    <p:sldId id="530" r:id="rId12"/>
    <p:sldId id="638" r:id="rId13"/>
    <p:sldId id="634" r:id="rId14"/>
    <p:sldId id="635" r:id="rId15"/>
    <p:sldId id="636" r:id="rId16"/>
    <p:sldId id="637" r:id="rId17"/>
    <p:sldId id="633" r:id="rId18"/>
    <p:sldId id="639" r:id="rId19"/>
    <p:sldId id="6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4 :: </a:t>
            </a:r>
            <a:r>
              <a:rPr lang="en-GB" dirty="0"/>
              <a:t>Binomial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Accuracy of an approximation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=1−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=0.01</m:t>
                    </m:r>
                  </m:oMath>
                </a14:m>
                <a:r>
                  <a:rPr lang="en-GB" sz="2400" dirty="0"/>
                  <a:t>, how accurate would the approximation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1−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by for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/>
                  <a:t>?</a:t>
                </a:r>
              </a:p>
              <a:p>
                <a:endParaRPr lang="en-GB" sz="2400" b="1" dirty="0"/>
              </a:p>
              <a:p>
                <a:r>
                  <a:rPr lang="en-GB" sz="2400" b="1" dirty="0"/>
                  <a:t>Fairly accurate, as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beyond will be very small (consider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𝟎𝟏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so on).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332" b="-6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23459" y="3429001"/>
            <a:ext cx="7448941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4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96-97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B5681-18C8-421C-B09B-167261F286B0}"/>
              </a:ext>
            </a:extLst>
          </p:cNvPr>
          <p:cNvSpPr txBox="1"/>
          <p:nvPr/>
        </p:nvSpPr>
        <p:spPr>
          <a:xfrm>
            <a:off x="330862" y="17213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2FEF6-4A02-42DE-99B1-618240AD7909}"/>
              </a:ext>
            </a:extLst>
          </p:cNvPr>
          <p:cNvSpPr/>
          <p:nvPr/>
        </p:nvSpPr>
        <p:spPr>
          <a:xfrm>
            <a:off x="278942" y="2153794"/>
            <a:ext cx="213604" cy="185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/>
              <p:nvPr/>
            </p:nvSpPr>
            <p:spPr>
              <a:xfrm>
                <a:off x="515867" y="2036836"/>
                <a:ext cx="3907277" cy="338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2011 Q6] Use the binomial expansion to 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and hence 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7" y="2036836"/>
                <a:ext cx="3907277" cy="3381760"/>
              </a:xfrm>
              <a:prstGeom prst="rect">
                <a:avLst/>
              </a:prstGeom>
              <a:blipFill>
                <a:blip r:embed="rId2"/>
                <a:stretch>
                  <a:fillRect l="-936" t="-541" r="-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Common Errors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errors do you think are easy to make?</a:t>
                </a:r>
                <a:br>
                  <a:rPr lang="en-GB" dirty="0"/>
                </a:b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Sign errors,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Not putting brackets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Dividing by say 3 instead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3!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05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first four terms in the binomial expansion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</a:rPr>
                          <m:t>4+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sz="2400" b="0" dirty="0"/>
              </a:p>
              <a:p>
                <a:r>
                  <a:rPr lang="en-GB" sz="2400" dirty="0"/>
                  <a:t>State the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blipFill rotWithShape="1">
                <a:blip r:embed="rId3"/>
                <a:stretch>
                  <a:fillRect b="-606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 =2(1+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128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   ⇒   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blipFill rotWithShape="1">
                <a:blip r:embed="rId4"/>
                <a:stretch>
                  <a:fillRect l="-699" b="-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need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 So factorise the 4 out.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  <a:blipFill>
                <a:blip r:embed="rId5"/>
                <a:stretch>
                  <a:fillRect l="-1478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23712" y="1997636"/>
            <a:ext cx="2605662" cy="929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3711" y="2926818"/>
            <a:ext cx="2637561" cy="785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3711" y="3712684"/>
            <a:ext cx="5938091" cy="7381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3711" y="4450815"/>
            <a:ext cx="5938091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2227" y="5056742"/>
            <a:ext cx="5949575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681" y="5717876"/>
            <a:ext cx="4608512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/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Remember for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to be valid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. In this case the ‘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’ is in fact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  <a:blipFill>
                <a:blip r:embed="rId6"/>
                <a:stretch>
                  <a:fillRect r="-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First Step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be the first step in finding the Binomial expansion of each of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9+2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8−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  ⇒  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16+3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78F159-0067-421F-A52D-F77AF201BA1A}"/>
              </a:ext>
            </a:extLst>
          </p:cNvPr>
          <p:cNvSpPr txBox="1"/>
          <p:nvPr/>
        </p:nvSpPr>
        <p:spPr>
          <a:xfrm>
            <a:off x="5188689" y="1437837"/>
            <a:ext cx="281862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Binomial expansion valid if: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/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/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/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/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/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90691" y="1856531"/>
            <a:ext cx="171549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241" y="2636912"/>
            <a:ext cx="1710945" cy="818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690" y="3455498"/>
            <a:ext cx="1715495" cy="75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689" y="4210492"/>
            <a:ext cx="1715496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030" y="4869852"/>
            <a:ext cx="1946329" cy="861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66F9A0-EEE3-4479-ADAF-3089958020D0}"/>
              </a:ext>
            </a:extLst>
          </p:cNvPr>
          <p:cNvSpPr/>
          <p:nvPr/>
        </p:nvSpPr>
        <p:spPr>
          <a:xfrm>
            <a:off x="5120807" y="187102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4E87C-CEE1-4CA7-8325-11AD2B3174AC}"/>
              </a:ext>
            </a:extLst>
          </p:cNvPr>
          <p:cNvSpPr/>
          <p:nvPr/>
        </p:nvSpPr>
        <p:spPr>
          <a:xfrm>
            <a:off x="5120807" y="264750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D4D8E-4614-434A-88D8-0258C94DBDD6}"/>
              </a:ext>
            </a:extLst>
          </p:cNvPr>
          <p:cNvSpPr/>
          <p:nvPr/>
        </p:nvSpPr>
        <p:spPr>
          <a:xfrm>
            <a:off x="5126963" y="3435479"/>
            <a:ext cx="2688576" cy="785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9C8C93-A2B8-46C5-8129-7CEC0D8BBB43}"/>
              </a:ext>
            </a:extLst>
          </p:cNvPr>
          <p:cNvSpPr/>
          <p:nvPr/>
        </p:nvSpPr>
        <p:spPr>
          <a:xfrm>
            <a:off x="5120807" y="4211959"/>
            <a:ext cx="2688576" cy="679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8E785-74DB-4E67-8298-E2B2C7312ECC}"/>
              </a:ext>
            </a:extLst>
          </p:cNvPr>
          <p:cNvSpPr/>
          <p:nvPr/>
        </p:nvSpPr>
        <p:spPr>
          <a:xfrm>
            <a:off x="5120807" y="4890976"/>
            <a:ext cx="2688576" cy="77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85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" y="1089173"/>
            <a:ext cx="5217935" cy="19910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177" y="695432"/>
            <a:ext cx="399379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(Withdrawn) Q1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3" y="3140968"/>
            <a:ext cx="5903328" cy="36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26" y="5074054"/>
            <a:ext cx="3680155" cy="8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3140968"/>
            <a:ext cx="5284114" cy="3673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3085" y="5051083"/>
            <a:ext cx="3530915" cy="894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0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99-100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/>
              <p:nvPr/>
            </p:nvSpPr>
            <p:spPr>
              <a:xfrm>
                <a:off x="254893" y="1760716"/>
                <a:ext cx="3934335" cy="2232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Extension</a:t>
                </a:r>
              </a:p>
              <a:p>
                <a:endParaRPr lang="en-GB" sz="700" dirty="0"/>
              </a:p>
              <a:p>
                <a:r>
                  <a:rPr lang="en-GB" sz="1600" dirty="0"/>
                  <a:t>[</a:t>
                </a:r>
                <a:r>
                  <a:rPr lang="en-GB" sz="1400" dirty="0"/>
                  <a:t>AEA 2006 Q1]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/>
                  <a:t>, write down the binomial series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Hence, or otherwise, show that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. Write down the values of the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the series in part (b) is convergent.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93" y="1760716"/>
                <a:ext cx="3934335" cy="2232406"/>
              </a:xfrm>
              <a:prstGeom prst="rect">
                <a:avLst/>
              </a:prstGeom>
              <a:blipFill>
                <a:blip r:embed="rId2"/>
                <a:stretch>
                  <a:fillRect l="-930" t="-820" r="-1240" b="-30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A363DD4-9E41-4E1F-802E-B95F65A4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72706"/>
            <a:ext cx="4714872" cy="2775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1E82F7-51AF-4099-A80A-8F5FE694923D}"/>
              </a:ext>
            </a:extLst>
          </p:cNvPr>
          <p:cNvSpPr/>
          <p:nvPr/>
        </p:nvSpPr>
        <p:spPr>
          <a:xfrm>
            <a:off x="4742121" y="3934047"/>
            <a:ext cx="4384275" cy="368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AABC9-07E5-4CF1-A2AF-D01307083EDC}"/>
              </a:ext>
            </a:extLst>
          </p:cNvPr>
          <p:cNvSpPr/>
          <p:nvPr/>
        </p:nvSpPr>
        <p:spPr>
          <a:xfrm>
            <a:off x="4742120" y="4302185"/>
            <a:ext cx="4384275" cy="982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7C6DB-9C5C-4EC1-8FC9-70235F5CE6CD}"/>
              </a:ext>
            </a:extLst>
          </p:cNvPr>
          <p:cNvSpPr/>
          <p:nvPr/>
        </p:nvSpPr>
        <p:spPr>
          <a:xfrm>
            <a:off x="4733793" y="5284380"/>
            <a:ext cx="4384275" cy="1541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3215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3ADAC4-CBD5-4659-9C4E-01B3F5EAFAD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50EFA46-D3DD-418F-8419-87A681FFDC9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D6446E-BFF1-4022-8886-339DADDFA92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8B99A-5B31-43FA-80CF-4D3ACB71C8E1}"/>
              </a:ext>
            </a:extLst>
          </p:cNvPr>
          <p:cNvSpPr txBox="1"/>
          <p:nvPr/>
        </p:nvSpPr>
        <p:spPr>
          <a:xfrm>
            <a:off x="267946" y="78113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Partial fractions allows us to split up a fraction into ones we can then find the binomial expansion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/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as partial fractions.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 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dirty="0"/>
              </a:p>
              <a:p>
                <a:r>
                  <a:rPr lang="en-GB" sz="1600" dirty="0"/>
                  <a:t>c) State the range of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/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4−5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b="0" dirty="0"/>
              </a:p>
              <a:p>
                <a:endParaRPr lang="en-GB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4−5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:  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−6=3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200" dirty="0"/>
                  <a:t>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9=3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/>
              </a:p>
              <a:p>
                <a:endParaRPr lang="en-GB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Expansion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=3−3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Similarly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=…=1+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/>
                <a:r>
                  <a:rPr lang="en-GB" sz="1200" dirty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3−3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2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blipFill>
                <a:blip r:embed="rId3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/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First find the valid range for each of the expansions: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blipFill>
                <a:blip r:embed="rId4"/>
                <a:stretch>
                  <a:fillRect l="-1114" t="-1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/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 is more restrictive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GB" sz="1200" dirty="0"/>
                  <a:t>. If </a:t>
                </a:r>
                <a:r>
                  <a:rPr lang="en-GB" sz="1200" u="sng" dirty="0"/>
                  <a:t>both</a:t>
                </a:r>
                <a:r>
                  <a:rPr lang="en-GB" sz="1200" dirty="0"/>
                  <a:t> have to be true, </a:t>
                </a:r>
                <a:r>
                  <a:rPr lang="en-GB" sz="1200" b="1" dirty="0"/>
                  <a:t>the more restrictive one applies </a:t>
                </a:r>
                <a:r>
                  <a:rPr lang="en-GB" sz="1200" dirty="0"/>
                  <a:t>(this can be seen by drawing the inequalities a number line).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  <a:blipFill>
                <a:blip r:embed="rId5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740B5B2-8124-4C49-9313-969FC7F6D4A5}"/>
              </a:ext>
            </a:extLst>
          </p:cNvPr>
          <p:cNvSpPr/>
          <p:nvPr/>
        </p:nvSpPr>
        <p:spPr>
          <a:xfrm>
            <a:off x="179512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B5594-A446-4923-91C1-A9E1899C10B6}"/>
              </a:ext>
            </a:extLst>
          </p:cNvPr>
          <p:cNvSpPr/>
          <p:nvPr/>
        </p:nvSpPr>
        <p:spPr>
          <a:xfrm>
            <a:off x="179512" y="4509120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2317E-FA84-4C21-BE61-1980D88A8E1D}"/>
              </a:ext>
            </a:extLst>
          </p:cNvPr>
          <p:cNvSpPr/>
          <p:nvPr/>
        </p:nvSpPr>
        <p:spPr>
          <a:xfrm>
            <a:off x="5590236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B0095-A550-4B35-A6E5-80C024AB3009}"/>
              </a:ext>
            </a:extLst>
          </p:cNvPr>
          <p:cNvSpPr/>
          <p:nvPr/>
        </p:nvSpPr>
        <p:spPr>
          <a:xfrm>
            <a:off x="395536" y="3128401"/>
            <a:ext cx="4824536" cy="1380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C98EE-D43A-4F30-ACA3-10200E291DF4}"/>
              </a:ext>
            </a:extLst>
          </p:cNvPr>
          <p:cNvSpPr/>
          <p:nvPr/>
        </p:nvSpPr>
        <p:spPr>
          <a:xfrm>
            <a:off x="395536" y="4509902"/>
            <a:ext cx="4824536" cy="2048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3E889-AD78-41E5-8138-C9396C597F86}"/>
              </a:ext>
            </a:extLst>
          </p:cNvPr>
          <p:cNvSpPr/>
          <p:nvPr/>
        </p:nvSpPr>
        <p:spPr>
          <a:xfrm>
            <a:off x="5806260" y="3128400"/>
            <a:ext cx="3086220" cy="3108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8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24AB0-810B-4924-8986-8E3FB52F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0" y="850717"/>
            <a:ext cx="7038975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0CFDD4-0D22-4D59-9690-0B96A48A2B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6CA42B02-3EA8-4309-AA06-47F10FF13B1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791657-25EC-46A8-94D3-CB5180E866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7E126B-D340-410D-ADBC-BEC28AA0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59707"/>
            <a:ext cx="5552158" cy="352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42E72-F85A-447A-A792-587BBD803B5A}"/>
              </a:ext>
            </a:extLst>
          </p:cNvPr>
          <p:cNvSpPr/>
          <p:nvPr/>
        </p:nvSpPr>
        <p:spPr>
          <a:xfrm>
            <a:off x="1841564" y="3139033"/>
            <a:ext cx="5826780" cy="1082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6B4FE-7440-4C9A-80E7-14149E09C11B}"/>
              </a:ext>
            </a:extLst>
          </p:cNvPr>
          <p:cNvSpPr/>
          <p:nvPr/>
        </p:nvSpPr>
        <p:spPr>
          <a:xfrm>
            <a:off x="1841564" y="4212761"/>
            <a:ext cx="5826780" cy="2493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41255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102-103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66617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blipFill>
                <a:blip r:embed="rId2"/>
                <a:stretch>
                  <a:fillRect b="-1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9155" y="2275532"/>
            <a:ext cx="28493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Binomial Expansion for negative/fractional powers.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same, but where the term preceding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not 1, e.g.</a:t>
                </a:r>
              </a:p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blipFill>
                <a:blip r:embed="rId3"/>
                <a:stretch>
                  <a:fillRect b="-83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38617" y="2606482"/>
            <a:ext cx="33843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Constant is not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13434" y="4948805"/>
            <a:ext cx="312098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Using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you found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was a positive integer. This chapter allows you to extend this to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any rational number, i.e. could be negative or fractional.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blipFill>
                <a:blip r:embed="rId5"/>
                <a:stretch>
                  <a:fillRect l="-686" t="-3289" r="-53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Pure Year 1 Recap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Remember that for small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you could use a row of Pascal Triangle for the Binomial coefficients, descending powers of the first term and ascending powers of the second.</a:t>
                </a:r>
              </a:p>
              <a:p>
                <a:r>
                  <a:rPr lang="en-GB" dirty="0"/>
                  <a:t>If the first term is 1, we can ignore the powers of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blipFill>
                <a:blip r:embed="rId2"/>
                <a:stretch>
                  <a:fillRect l="-569" t="-3974" r="-42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=1+5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=1+8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=1−9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3697" y="1890217"/>
            <a:ext cx="5432610" cy="354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3697" y="2244436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3697" y="2992582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50" y="3844497"/>
            <a:ext cx="710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you remember the simple way to find your Binomial coefficients?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147453" y="4437065"/>
            <a:ext cx="992151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43977" y="4437065"/>
            <a:ext cx="175981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299" y="4458330"/>
            <a:ext cx="57606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7938" y="5257632"/>
            <a:ext cx="180020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66954" y="5308333"/>
            <a:ext cx="1543122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7450" y="5321033"/>
            <a:ext cx="2125336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6609" y="6109450"/>
            <a:ext cx="1948749" cy="659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/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BC9A85A0-888E-4FFF-B997-25A6A2E8100D}"/>
              </a:ext>
            </a:extLst>
          </p:cNvPr>
          <p:cNvSpPr/>
          <p:nvPr/>
        </p:nvSpPr>
        <p:spPr>
          <a:xfrm>
            <a:off x="6588880" y="4444008"/>
            <a:ext cx="2375608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61DCC-C6C9-4736-8098-C3B8D28FF59D}"/>
              </a:ext>
            </a:extLst>
          </p:cNvPr>
          <p:cNvSpPr txBox="1"/>
          <p:nvPr/>
        </p:nvSpPr>
        <p:spPr>
          <a:xfrm>
            <a:off x="7175500" y="3792152"/>
            <a:ext cx="18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Hopefully you can see the pattern by this point.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2E06D3-06B9-416D-8350-F1908AD8EB59}"/>
              </a:ext>
            </a:extLst>
          </p:cNvPr>
          <p:cNvCxnSpPr/>
          <p:nvPr/>
        </p:nvCxnSpPr>
        <p:spPr>
          <a:xfrm>
            <a:off x="8648700" y="4048125"/>
            <a:ext cx="9525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CF79F0-F4FE-4CF1-BCBD-E72B241F41D5}"/>
              </a:ext>
            </a:extLst>
          </p:cNvPr>
          <p:cNvSpPr txBox="1"/>
          <p:nvPr/>
        </p:nvSpPr>
        <p:spPr>
          <a:xfrm>
            <a:off x="5518697" y="6136236"/>
            <a:ext cx="348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Note: </a:t>
            </a:r>
            <a:r>
              <a:rPr lang="en-GB" sz="1200" dirty="0"/>
              <a:t>You can work out a ‘choose’ value, in the same way, when the top number is negative or fractional, but your calculator can not do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567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=1+</m:t>
                    </m:r>
                    <m:r>
                      <a:rPr lang="en-GB" b="0" i="1" smtClean="0">
                        <a:latin typeface="Cambria Math"/>
                      </a:rPr>
                      <m:t>𝑛𝑥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+…+</m:t>
                    </m:r>
                    <m:r>
                      <a:rPr lang="en-GB" b="0" i="1" baseline="30000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baseline="-25000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  <a:blipFill>
                <a:blip r:embed="rId2"/>
                <a:stretch>
                  <a:fillRect l="-43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binomial expansion to find the first four terms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Binomial expansions,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is either negative or fractions, are infinitely long.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the first four terms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1−3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7544" y="2567252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770" y="4841668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0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expansion might be an infinite number of terms. If so,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would happen in the expansion if: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GB" dirty="0"/>
                  <a:t>   :  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diverges, so expansion is not valid. 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dirty="0"/>
                  <a:t>:     </a:t>
                </a:r>
                <a:r>
                  <a:rPr lang="en-GB" dirty="0" err="1"/>
                  <a:t>e.g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1−0.5+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converges, as the terms</a:t>
                </a:r>
                <a:br>
                  <a:rPr lang="en-GB" dirty="0"/>
                </a:br>
                <a:r>
                  <a:rPr lang="en-GB" dirty="0"/>
                  <a:t>                                become smaller each time.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−1&lt;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GB" dirty="0"/>
                  <a:t>:   Again, this converges.</a:t>
                </a:r>
              </a:p>
              <a:p>
                <a:r>
                  <a:rPr lang="en-GB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   :  This would suggest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1−1+1−1+1−…=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! Indeed in</a:t>
                </a:r>
                <a:br>
                  <a:rPr lang="en-GB" dirty="0"/>
                </a:br>
                <a:r>
                  <a:rPr lang="en-GB" dirty="0"/>
                  <a:t>                      some branches of mathematics this result is valid, but for the purposes</a:t>
                </a:r>
                <a:br>
                  <a:rPr lang="en-GB" dirty="0"/>
                </a:br>
                <a:r>
                  <a:rPr lang="en-GB" dirty="0"/>
                  <a:t>                      of A Level this expansion is not valid.</a:t>
                </a:r>
              </a:p>
              <a:p>
                <a:endParaRPr lang="en-GB" dirty="0"/>
              </a:p>
              <a:p>
                <a:r>
                  <a:rPr lang="en-GB" dirty="0"/>
                  <a:t>Therefore requirement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GB" b="1" i="1" dirty="0">
                  <a:latin typeface="Cambria Math"/>
                </a:endParaRPr>
              </a:p>
              <a:p>
                <a:r>
                  <a:rPr lang="en-GB" b="1" dirty="0"/>
                  <a:t>which we’d typically write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blipFill>
                <a:blip r:embed="rId3"/>
                <a:stretch>
                  <a:fillRect l="-690" t="-864" r="-230" b="-1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1680" y="3166237"/>
            <a:ext cx="7008975" cy="27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3445164"/>
            <a:ext cx="6720943" cy="559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4005064"/>
            <a:ext cx="6648935" cy="317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79" y="4322486"/>
            <a:ext cx="7008975" cy="906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874" y="5759141"/>
            <a:ext cx="3762094" cy="62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2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Expansions are allowed to infinite. However,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time, what do you think needs to be between -1 and 1 for the expansion to be valid?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blipFill rotWithShape="1">
                <a:blip r:embed="rId2"/>
                <a:stretch>
                  <a:fillRect l="-712" t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5484" y="3435336"/>
            <a:ext cx="7008975" cy="861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An infinite expansion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99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2F9433-87E7-4195-84F3-1AE571619684}"/>
              </a:ext>
            </a:extLst>
          </p:cNvPr>
          <p:cNvSpPr txBox="1"/>
          <p:nvPr/>
        </p:nvSpPr>
        <p:spPr>
          <a:xfrm>
            <a:off x="537132" y="5207935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/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blipFill>
                <a:blip r:embed="rId5"/>
                <a:stretch>
                  <a:fillRect l="-1504" t="-10000" r="-112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/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blipFill>
                <a:blip r:embed="rId6"/>
                <a:stretch>
                  <a:fillRect l="-150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/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blipFill>
                <a:blip r:embed="rId7"/>
                <a:stretch>
                  <a:fillRect l="-1504" b="-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/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/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/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/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blipFill>
                <a:blip r:embed="rId11"/>
                <a:stretch>
                  <a:fillRect l="-2030" t="-438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/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1D653C-2A90-4D8A-A2A9-E49C89F566D8}"/>
              </a:ext>
            </a:extLst>
          </p:cNvPr>
          <p:cNvCxnSpPr/>
          <p:nvPr/>
        </p:nvCxnSpPr>
        <p:spPr>
          <a:xfrm>
            <a:off x="6300192" y="5227549"/>
            <a:ext cx="0" cy="1369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95EB-454A-4BB1-8090-2C40749285F8}"/>
              </a:ext>
            </a:extLst>
          </p:cNvPr>
          <p:cNvSpPr/>
          <p:nvPr/>
        </p:nvSpPr>
        <p:spPr>
          <a:xfrm>
            <a:off x="4046489" y="5454401"/>
            <a:ext cx="2049512" cy="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210BFA-FFBF-4CA6-B736-7318C8E26236}"/>
              </a:ext>
            </a:extLst>
          </p:cNvPr>
          <p:cNvSpPr/>
          <p:nvPr/>
        </p:nvSpPr>
        <p:spPr>
          <a:xfrm>
            <a:off x="4035856" y="5961547"/>
            <a:ext cx="2049512" cy="375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70E9A-F802-4E7C-8E37-D8BDF96CC533}"/>
              </a:ext>
            </a:extLst>
          </p:cNvPr>
          <p:cNvSpPr/>
          <p:nvPr/>
        </p:nvSpPr>
        <p:spPr>
          <a:xfrm>
            <a:off x="4035856" y="6337006"/>
            <a:ext cx="2049512" cy="478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7B807-6620-4828-B870-6CA478070596}"/>
              </a:ext>
            </a:extLst>
          </p:cNvPr>
          <p:cNvSpPr/>
          <p:nvPr/>
        </p:nvSpPr>
        <p:spPr>
          <a:xfrm>
            <a:off x="6629082" y="6052543"/>
            <a:ext cx="2049512" cy="603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6" grpId="0" animBg="1"/>
      <p:bldP spid="9" grpId="0"/>
      <p:bldP spid="12" grpId="0"/>
      <p:bldP spid="15" grpId="0"/>
      <p:bldP spid="10" grpId="0"/>
      <p:bldP spid="16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8" y="1055472"/>
            <a:ext cx="7986342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Combining Expansions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2178" y="69543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6457" y="25444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Firstly express as a product: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 many terms do we need in each expansion?</a:t>
                </a:r>
              </a:p>
              <a:p>
                <a:r>
                  <a:rPr lang="en-GB" sz="1600" b="1" dirty="0"/>
                  <a:t>We don’t need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b="1" dirty="0"/>
                  <a:t> in each, because in the product other terms would have a power higher than 2.</a:t>
                </a:r>
              </a:p>
              <a:p>
                <a:r>
                  <a:rPr lang="en-GB" sz="1600" dirty="0"/>
                  <a:t>Completing: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    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                                                            =1+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blipFill rotWithShape="1">
                <a:blip r:embed="rId4"/>
                <a:stretch>
                  <a:fillRect l="-454" t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95692" y="2537873"/>
            <a:ext cx="3004500" cy="898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322" y="3789040"/>
            <a:ext cx="8032251" cy="436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163" y="4509120"/>
            <a:ext cx="8032251" cy="2348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34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binomial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up to an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 State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blipFill rotWithShape="1">
                <a:blip r:embed="rId2"/>
                <a:stretch>
                  <a:fillRect b="-19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𝟒𝟖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𝟐𝟓𝟔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Expand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blipFill rotWithShape="1">
                <a:blip r:embed="rId3"/>
                <a:stretch>
                  <a:fillRect l="-778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" y="3387687"/>
            <a:ext cx="6905625" cy="3371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65" y="2996952"/>
            <a:ext cx="212672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Edexcel Jan 2010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6830"/>
            <a:ext cx="3086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80112" y="2748938"/>
            <a:ext cx="3408575" cy="1694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564" y="1563045"/>
            <a:ext cx="5879628" cy="1189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3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27734</TotalTime>
  <Words>737</Words>
  <Application>Microsoft Office PowerPoint</Application>
  <PresentationFormat>On-screen Show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Office Theme</vt:lpstr>
      <vt:lpstr>P2 Chapter 4 :: Binomial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919</cp:revision>
  <dcterms:created xsi:type="dcterms:W3CDTF">2013-02-28T07:36:55Z</dcterms:created>
  <dcterms:modified xsi:type="dcterms:W3CDTF">2018-09-06T06:18:19Z</dcterms:modified>
</cp:coreProperties>
</file>