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81" r:id="rId2"/>
    <p:sldId id="533" r:id="rId3"/>
    <p:sldId id="483" r:id="rId4"/>
    <p:sldId id="484" r:id="rId5"/>
    <p:sldId id="508" r:id="rId6"/>
    <p:sldId id="509" r:id="rId7"/>
    <p:sldId id="510" r:id="rId8"/>
    <p:sldId id="511" r:id="rId9"/>
    <p:sldId id="513" r:id="rId10"/>
    <p:sldId id="534" r:id="rId11"/>
    <p:sldId id="535" r:id="rId12"/>
    <p:sldId id="512" r:id="rId13"/>
    <p:sldId id="514" r:id="rId14"/>
    <p:sldId id="515" r:id="rId15"/>
    <p:sldId id="516" r:id="rId16"/>
    <p:sldId id="517" r:id="rId17"/>
    <p:sldId id="518" r:id="rId18"/>
    <p:sldId id="519" r:id="rId19"/>
    <p:sldId id="521" r:id="rId20"/>
    <p:sldId id="520" r:id="rId21"/>
    <p:sldId id="522" r:id="rId22"/>
    <p:sldId id="524" r:id="rId23"/>
    <p:sldId id="525" r:id="rId24"/>
    <p:sldId id="526" r:id="rId25"/>
    <p:sldId id="527" r:id="rId26"/>
    <p:sldId id="523" r:id="rId27"/>
    <p:sldId id="531" r:id="rId28"/>
    <p:sldId id="532" r:id="rId29"/>
    <p:sldId id="528" r:id="rId30"/>
    <p:sldId id="529" r:id="rId31"/>
    <p:sldId id="530" r:id="rId32"/>
    <p:sldId id="536" r:id="rId33"/>
    <p:sldId id="53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8534" autoAdjust="0"/>
  </p:normalViewPr>
  <p:slideViewPr>
    <p:cSldViewPr>
      <p:cViewPr varScale="1">
        <p:scale>
          <a:sx n="102" d="100"/>
          <a:sy n="102" d="100"/>
        </p:scale>
        <p:origin x="2178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 :: </a:t>
            </a:r>
            <a:r>
              <a:rPr lang="en-GB" dirty="0"/>
              <a:t>Algebraic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jamie@drfrostmaths.com</a:t>
            </a:r>
            <a:endParaRPr lang="en-GB" sz="2800" dirty="0"/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July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6" y="764704"/>
            <a:ext cx="6967220" cy="5688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4817" y="1117173"/>
            <a:ext cx="6745684" cy="559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3357" y="2780928"/>
            <a:ext cx="6745684" cy="2248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4817" y="5867399"/>
            <a:ext cx="6745684" cy="741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2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890587"/>
            <a:ext cx="7289626" cy="548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7" y="6294437"/>
            <a:ext cx="4030663" cy="368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0517" y="1447799"/>
            <a:ext cx="7050484" cy="5168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3680" y="6078537"/>
                <a:ext cx="286749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Fun Fact</a:t>
                </a:r>
                <a:r>
                  <a:rPr lang="en-GB" sz="1400" dirty="0"/>
                  <a:t>: No mathematician has yet managed to prove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is irrational.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680" y="6078537"/>
                <a:ext cx="2867496" cy="738664"/>
              </a:xfrm>
              <a:prstGeom prst="rect">
                <a:avLst/>
              </a:prstGeom>
              <a:blipFill>
                <a:blip r:embed="rId4"/>
                <a:stretch>
                  <a:fillRect l="-211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0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2a :: </a:t>
              </a:r>
              <a:r>
                <a:rPr lang="en-GB" sz="3200" dirty="0">
                  <a:latin typeface="+mj-lt"/>
                </a:rPr>
                <a:t>Multiplying/Dividing Algebraic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F11CE8-19F9-47E1-B2D1-B64ABFB60542}"/>
              </a:ext>
            </a:extLst>
          </p:cNvPr>
          <p:cNvSpPr txBox="1"/>
          <p:nvPr/>
        </p:nvSpPr>
        <p:spPr>
          <a:xfrm>
            <a:off x="323528" y="83671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your saw at GCSE level, multiplying algebraic fractions is no different to multiply numeric fractions.</a:t>
            </a:r>
          </a:p>
          <a:p>
            <a:r>
              <a:rPr lang="en-GB" dirty="0"/>
              <a:t>You may however need to </a:t>
            </a:r>
            <a:r>
              <a:rPr lang="en-GB" b="1" dirty="0"/>
              <a:t>cancel common factors, by factorising where possible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D41DA-4A07-4A84-9502-23ACF922C2FC}"/>
                  </a:ext>
                </a:extLst>
              </p:cNvPr>
              <p:cNvSpPr txBox="1"/>
              <p:nvPr/>
            </p:nvSpPr>
            <p:spPr>
              <a:xfrm>
                <a:off x="683568" y="1997627"/>
                <a:ext cx="6336704" cy="186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endParaRPr lang="en-GB" sz="2400" b="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D41DA-4A07-4A84-9502-23ACF922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97627"/>
                <a:ext cx="6336704" cy="1863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163761-2BA8-44A1-ABF4-8DEEE5BE5FDC}"/>
              </a:ext>
            </a:extLst>
          </p:cNvPr>
          <p:cNvSpPr txBox="1"/>
          <p:nvPr/>
        </p:nvSpPr>
        <p:spPr>
          <a:xfrm>
            <a:off x="323347" y="417296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divide by a fraction, </a:t>
            </a:r>
            <a:r>
              <a:rPr lang="en-GB" b="1" dirty="0"/>
              <a:t>multiply by the reciprocal of the second fraction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30358-1856-4EE4-BE70-12F1D89CDA90}"/>
                  </a:ext>
                </a:extLst>
              </p:cNvPr>
              <p:cNvSpPr txBox="1"/>
              <p:nvPr/>
            </p:nvSpPr>
            <p:spPr>
              <a:xfrm>
                <a:off x="683568" y="4726447"/>
                <a:ext cx="8228384" cy="155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30358-1856-4EE4-BE70-12F1D89CD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6447"/>
                <a:ext cx="8228384" cy="1556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2D085E0-12B3-44CB-BA25-6F9AD4DA22D0}"/>
              </a:ext>
            </a:extLst>
          </p:cNvPr>
          <p:cNvSpPr/>
          <p:nvPr/>
        </p:nvSpPr>
        <p:spPr>
          <a:xfrm>
            <a:off x="1869613" y="1935089"/>
            <a:ext cx="1282661" cy="832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EA8B8-242C-4DD7-AF45-5D447C739F4D}"/>
              </a:ext>
            </a:extLst>
          </p:cNvPr>
          <p:cNvSpPr/>
          <p:nvPr/>
        </p:nvSpPr>
        <p:spPr>
          <a:xfrm>
            <a:off x="3181327" y="2929228"/>
            <a:ext cx="3845115" cy="1005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4226D-D7FD-4789-99E8-041B81209CCA}"/>
              </a:ext>
            </a:extLst>
          </p:cNvPr>
          <p:cNvSpPr/>
          <p:nvPr/>
        </p:nvSpPr>
        <p:spPr>
          <a:xfrm>
            <a:off x="1763688" y="4600963"/>
            <a:ext cx="1737501" cy="813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32F6D-C978-4F0D-86B9-27FC417A91D4}"/>
              </a:ext>
            </a:extLst>
          </p:cNvPr>
          <p:cNvSpPr/>
          <p:nvPr/>
        </p:nvSpPr>
        <p:spPr>
          <a:xfrm>
            <a:off x="3600319" y="5414211"/>
            <a:ext cx="4328492" cy="902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18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9ABD34-DE3A-4C72-B753-8715D09AEDA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C8395C1-FD53-4728-80E4-28DED49206E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5E74563-6CF2-4AD7-BFC4-4402D80C9AE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25581-FB62-4883-9F66-72365E8F617C}"/>
                  </a:ext>
                </a:extLst>
              </p:cNvPr>
              <p:cNvSpPr txBox="1"/>
              <p:nvPr/>
            </p:nvSpPr>
            <p:spPr>
              <a:xfrm>
                <a:off x="443118" y="1185083"/>
                <a:ext cx="8280920" cy="239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25581-FB62-4883-9F66-72365E8F6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8" y="1185083"/>
                <a:ext cx="8280920" cy="2390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8E099B-EF3E-47B7-8EA9-F9746996365F}"/>
              </a:ext>
            </a:extLst>
          </p:cNvPr>
          <p:cNvSpPr/>
          <p:nvPr/>
        </p:nvSpPr>
        <p:spPr>
          <a:xfrm>
            <a:off x="3818728" y="1008656"/>
            <a:ext cx="4281664" cy="1052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8A8BE-1E5F-4AAC-970B-BC21DCE20EB5}"/>
              </a:ext>
            </a:extLst>
          </p:cNvPr>
          <p:cNvSpPr/>
          <p:nvPr/>
        </p:nvSpPr>
        <p:spPr>
          <a:xfrm>
            <a:off x="3777916" y="2646803"/>
            <a:ext cx="4682516" cy="1052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86FEF-7AE7-4BFD-B313-D81A444629AC}"/>
              </a:ext>
            </a:extLst>
          </p:cNvPr>
          <p:cNvSpPr txBox="1"/>
          <p:nvPr/>
        </p:nvSpPr>
        <p:spPr>
          <a:xfrm>
            <a:off x="611560" y="4293096"/>
            <a:ext cx="532859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Common student “Crime against Mathematics”: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5443B-AD53-4A9C-B57A-DB81A3A375F0}"/>
                  </a:ext>
                </a:extLst>
              </p:cNvPr>
              <p:cNvSpPr txBox="1"/>
              <p:nvPr/>
            </p:nvSpPr>
            <p:spPr>
              <a:xfrm>
                <a:off x="1778345" y="4998882"/>
                <a:ext cx="3096344" cy="10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5443B-AD53-4A9C-B57A-DB81A3A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45" y="4998882"/>
                <a:ext cx="3096344" cy="1030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41D6DC-252A-4E56-95B2-F43EC781916C}"/>
              </a:ext>
            </a:extLst>
          </p:cNvPr>
          <p:cNvCxnSpPr/>
          <p:nvPr/>
        </p:nvCxnSpPr>
        <p:spPr>
          <a:xfrm flipV="1">
            <a:off x="3093921" y="5075082"/>
            <a:ext cx="360040" cy="44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447B76-5306-43D6-A4C3-3C40F3311407}"/>
              </a:ext>
            </a:extLst>
          </p:cNvPr>
          <p:cNvCxnSpPr/>
          <p:nvPr/>
        </p:nvCxnSpPr>
        <p:spPr>
          <a:xfrm flipV="1">
            <a:off x="2771981" y="5597806"/>
            <a:ext cx="360040" cy="44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16FC3-1004-4632-B9A9-6A407541BE0A}"/>
                  </a:ext>
                </a:extLst>
              </p:cNvPr>
              <p:cNvSpPr txBox="1"/>
              <p:nvPr/>
            </p:nvSpPr>
            <p:spPr>
              <a:xfrm>
                <a:off x="4644008" y="4869160"/>
                <a:ext cx="1474068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Cancelling in fractions </a:t>
                </a:r>
                <a:r>
                  <a:rPr lang="en-GB" sz="1400" u="sng" dirty="0"/>
                  <a:t>only occurs by dividing</a:t>
                </a:r>
                <a:r>
                  <a:rPr lang="en-GB" sz="1400" dirty="0"/>
                  <a:t>. But the student has </a:t>
                </a:r>
                <a:r>
                  <a:rPr lang="en-GB" sz="1400" u="sng" dirty="0"/>
                  <a:t>subtracted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 the numerator.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16FC3-1004-4632-B9A9-6A407541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869160"/>
                <a:ext cx="1474068" cy="1600438"/>
              </a:xfrm>
              <a:prstGeom prst="rect">
                <a:avLst/>
              </a:prstGeom>
              <a:blipFill>
                <a:blip r:embed="rId4"/>
                <a:stretch>
                  <a:fillRect l="-407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3FB04E8-36E9-477B-9F60-C9076FA1CF75}"/>
              </a:ext>
            </a:extLst>
          </p:cNvPr>
          <p:cNvSpPr/>
          <p:nvPr/>
        </p:nvSpPr>
        <p:spPr>
          <a:xfrm>
            <a:off x="4644008" y="4869160"/>
            <a:ext cx="1474068" cy="1600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98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6-7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4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1E7C60-8FE6-4D05-BF44-C9A8A2338C8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1582CDF-1FE0-4C31-AA4F-67427E70011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2b :: </a:t>
              </a:r>
              <a:r>
                <a:rPr lang="en-GB" sz="3200" dirty="0">
                  <a:latin typeface="+mj-lt"/>
                </a:rPr>
                <a:t>Adding/Subtracting Algebraic Fractions 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FA3308-C24E-43C9-B2AB-84EDA1C6357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F85BA-A1EF-4E13-B24D-D8EA44871361}"/>
                  </a:ext>
                </a:extLst>
              </p:cNvPr>
              <p:cNvSpPr txBox="1"/>
              <p:nvPr/>
            </p:nvSpPr>
            <p:spPr>
              <a:xfrm>
                <a:off x="583658" y="907593"/>
                <a:ext cx="6840760" cy="538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add/subtract two fractions, find a common denominator.</a:t>
                </a:r>
              </a:p>
              <a:p>
                <a:endParaRPr lang="en-GB" dirty="0"/>
              </a:p>
              <a:p>
                <a:r>
                  <a:rPr lang="en-GB" dirty="0"/>
                  <a:t>This can be achieved by multiplying the denominators and cross-multiplying the numerators: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However, often we should see if first if there are common factors in the denominator </a:t>
                </a:r>
                <a:r>
                  <a:rPr lang="en-GB" b="1" dirty="0"/>
                  <a:t>to avoid multiplying unnecessarily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F85BA-A1EF-4E13-B24D-D8EA4487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58" y="907593"/>
                <a:ext cx="6840760" cy="5383140"/>
              </a:xfrm>
              <a:prstGeom prst="rect">
                <a:avLst/>
              </a:prstGeom>
              <a:blipFill>
                <a:blip r:embed="rId2"/>
                <a:stretch>
                  <a:fillRect l="-802" t="-680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9A46F36-204E-43CA-A519-E441CC29433B}"/>
              </a:ext>
            </a:extLst>
          </p:cNvPr>
          <p:cNvSpPr/>
          <p:nvPr/>
        </p:nvSpPr>
        <p:spPr>
          <a:xfrm>
            <a:off x="2948126" y="2241465"/>
            <a:ext cx="3857545" cy="729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E760B-4F0A-4077-B02B-A6859D6BB23D}"/>
              </a:ext>
            </a:extLst>
          </p:cNvPr>
          <p:cNvSpPr/>
          <p:nvPr/>
        </p:nvSpPr>
        <p:spPr>
          <a:xfrm>
            <a:off x="2252055" y="4556119"/>
            <a:ext cx="3940006" cy="1711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31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24B3A2-4CE7-49A8-A183-7F9AE5CAF32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B83F3B9-3A46-45BA-934D-40415CD8519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DB35004-33A8-4A93-AC30-A0F489CBCF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249AE9-2ABD-46A1-8EC4-DCFAFFA6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684780" cy="2156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82356-216E-46CB-AF10-FBD3F939F25F}"/>
                  </a:ext>
                </a:extLst>
              </p:cNvPr>
              <p:cNvSpPr txBox="1"/>
              <p:nvPr/>
            </p:nvSpPr>
            <p:spPr>
              <a:xfrm>
                <a:off x="6100373" y="1532479"/>
                <a:ext cx="2088232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82356-216E-46CB-AF10-FBD3F939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73" y="1532479"/>
                <a:ext cx="2088232" cy="90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8EE6B37-CB66-4ECF-BA10-7E8219F4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6" y="3662831"/>
            <a:ext cx="5291148" cy="158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73B32-E400-4DEF-9380-770E92424F03}"/>
                  </a:ext>
                </a:extLst>
              </p:cNvPr>
              <p:cNvSpPr txBox="1"/>
              <p:nvPr/>
            </p:nvSpPr>
            <p:spPr>
              <a:xfrm>
                <a:off x="6140535" y="3898835"/>
                <a:ext cx="2088232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73B32-E400-4DEF-9380-770E92424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35" y="3898835"/>
                <a:ext cx="2088232" cy="90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79392C1-A871-4548-A4ED-AA46FA82D977}"/>
              </a:ext>
            </a:extLst>
          </p:cNvPr>
          <p:cNvSpPr/>
          <p:nvPr/>
        </p:nvSpPr>
        <p:spPr>
          <a:xfrm>
            <a:off x="6417040" y="1312551"/>
            <a:ext cx="1783531" cy="138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D91C2-0FDF-4EFF-AA51-91215D247B5A}"/>
              </a:ext>
            </a:extLst>
          </p:cNvPr>
          <p:cNvSpPr/>
          <p:nvPr/>
        </p:nvSpPr>
        <p:spPr>
          <a:xfrm>
            <a:off x="6417040" y="3662831"/>
            <a:ext cx="1783531" cy="138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9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2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13CA69-BEF2-4B55-88A1-D702D690BFC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518DCB4-6F9D-406F-8906-DA3C134639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3A2639-7921-4C8B-A23A-CD57B96B98E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E61E05-7026-457C-946D-9C3BFB99983F}"/>
              </a:ext>
            </a:extLst>
          </p:cNvPr>
          <p:cNvSpPr txBox="1"/>
          <p:nvPr/>
        </p:nvSpPr>
        <p:spPr>
          <a:xfrm>
            <a:off x="410050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</a:t>
            </a:r>
            <a:r>
              <a:rPr lang="en-GB" b="1" dirty="0"/>
              <a:t>denominator is a product of a linear terms</a:t>
            </a:r>
            <a:r>
              <a:rPr lang="en-GB" dirty="0"/>
              <a:t>, it can be split into the sum of ‘partial fractions’, where </a:t>
            </a:r>
            <a:r>
              <a:rPr lang="en-GB" b="1" dirty="0"/>
              <a:t>each denominator is a single linear term</a:t>
            </a:r>
            <a:r>
              <a:rPr lang="en-GB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8E516-3D13-4402-B41E-93CF5A3692F3}"/>
                  </a:ext>
                </a:extLst>
              </p:cNvPr>
              <p:cNvSpPr txBox="1"/>
              <p:nvPr/>
            </p:nvSpPr>
            <p:spPr>
              <a:xfrm>
                <a:off x="1259632" y="1763973"/>
                <a:ext cx="453650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8E516-3D13-4402-B41E-93CF5A369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63973"/>
                <a:ext cx="4536504" cy="651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F5EBF-8833-477F-BB00-5A784ED4196B}"/>
                  </a:ext>
                </a:extLst>
              </p:cNvPr>
              <p:cNvSpPr txBox="1"/>
              <p:nvPr/>
            </p:nvSpPr>
            <p:spPr>
              <a:xfrm>
                <a:off x="5727032" y="1720628"/>
                <a:ext cx="330946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reminder</a:t>
                </a:r>
                <a:r>
                  <a:rPr lang="en-GB" sz="1400" dirty="0"/>
                  <a:t>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1400" dirty="0"/>
                  <a:t> means ‘equivalent/identical to’, and indicates that both sides are equal for </a:t>
                </a:r>
                <a:r>
                  <a:rPr lang="en-GB" sz="1400" b="1" u="sng" dirty="0"/>
                  <a:t>all</a:t>
                </a:r>
                <a:r>
                  <a:rPr lang="en-GB" sz="1400" dirty="0"/>
                  <a:t>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F5EBF-8833-477F-BB00-5A784ED4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1720628"/>
                <a:ext cx="3309463" cy="738664"/>
              </a:xfrm>
              <a:prstGeom prst="rect">
                <a:avLst/>
              </a:prstGeom>
              <a:blipFill>
                <a:blip r:embed="rId3"/>
                <a:stretch>
                  <a:fillRect l="-183" r="-183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590B97-897B-453C-B8D4-7FBC6F3B2522}"/>
              </a:ext>
            </a:extLst>
          </p:cNvPr>
          <p:cNvSpPr txBox="1"/>
          <p:nvPr/>
        </p:nvSpPr>
        <p:spPr>
          <a:xfrm>
            <a:off x="130077" y="2912549"/>
            <a:ext cx="430957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Substitution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53A67-E0F8-47F2-B221-23996857026D}"/>
              </a:ext>
            </a:extLst>
          </p:cNvPr>
          <p:cNvSpPr txBox="1"/>
          <p:nvPr/>
        </p:nvSpPr>
        <p:spPr>
          <a:xfrm>
            <a:off x="4646511" y="2900517"/>
            <a:ext cx="429976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Comparing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98409-566B-4B02-A819-F9305F7DD5B6}"/>
                  </a:ext>
                </a:extLst>
              </p:cNvPr>
              <p:cNvSpPr txBox="1"/>
              <p:nvPr/>
            </p:nvSpPr>
            <p:spPr>
              <a:xfrm>
                <a:off x="120552" y="3426130"/>
                <a:ext cx="3276364" cy="206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b="0" dirty="0"/>
              </a:p>
              <a:p>
                <a:r>
                  <a:rPr lang="en-GB" sz="1600" dirty="0"/>
                  <a:t>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−8=−4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16=4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98409-566B-4B02-A819-F9305F7D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2" y="3426130"/>
                <a:ext cx="3276364" cy="2067104"/>
              </a:xfrm>
              <a:prstGeom prst="rect">
                <a:avLst/>
              </a:prstGeom>
              <a:blipFill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04BDFD-FC05-434B-A3B7-4800F67EF787}"/>
                  </a:ext>
                </a:extLst>
              </p:cNvPr>
              <p:cNvSpPr txBox="1"/>
              <p:nvPr/>
            </p:nvSpPr>
            <p:spPr>
              <a:xfrm>
                <a:off x="4715653" y="3394813"/>
                <a:ext cx="3276364" cy="305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b="0" dirty="0"/>
              </a:p>
              <a:p>
                <a:r>
                  <a:rPr lang="en-GB" sz="1600" dirty="0"/>
                  <a:t>Comparing coefficients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Comparing constant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Solving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04BDFD-FC05-434B-A3B7-4800F67EF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53" y="3394813"/>
                <a:ext cx="3276364" cy="3051989"/>
              </a:xfrm>
              <a:prstGeom prst="rect">
                <a:avLst/>
              </a:prstGeom>
              <a:blipFill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1380FD6-88BD-47B1-BC42-40E7C3086BCD}"/>
              </a:ext>
            </a:extLst>
          </p:cNvPr>
          <p:cNvSpPr txBox="1"/>
          <p:nvPr/>
        </p:nvSpPr>
        <p:spPr>
          <a:xfrm>
            <a:off x="3183856" y="3451206"/>
            <a:ext cx="1255795" cy="861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We don’t like fractions, so multiply through by denominator of LHS.</a:t>
            </a:r>
          </a:p>
          <a:p>
            <a:r>
              <a:rPr lang="en-GB" sz="1000" i="1" dirty="0"/>
              <a:t>See note below.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8E42CE-3EB0-49B7-967C-1351E3E82014}"/>
              </a:ext>
            </a:extLst>
          </p:cNvPr>
          <p:cNvCxnSpPr/>
          <p:nvPr/>
        </p:nvCxnSpPr>
        <p:spPr>
          <a:xfrm flipH="1" flipV="1">
            <a:off x="3071137" y="3704637"/>
            <a:ext cx="180020" cy="9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921064-E84C-421C-BF22-90A3435FC73C}"/>
                  </a:ext>
                </a:extLst>
              </p:cNvPr>
              <p:cNvSpPr txBox="1"/>
              <p:nvPr/>
            </p:nvSpPr>
            <p:spPr>
              <a:xfrm>
                <a:off x="3337361" y="4509068"/>
                <a:ext cx="972108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Choose values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that make one of brackets disappear.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921064-E84C-421C-BF22-90A3435F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61" y="4509068"/>
                <a:ext cx="972108" cy="1107996"/>
              </a:xfrm>
              <a:prstGeom prst="rect">
                <a:avLst/>
              </a:prstGeom>
              <a:blipFill>
                <a:blip r:embed="rId6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DAC5A1-2339-4253-B19E-B55140E0AE9E}"/>
              </a:ext>
            </a:extLst>
          </p:cNvPr>
          <p:cNvCxnSpPr>
            <a:cxnSpLocks/>
          </p:cNvCxnSpPr>
          <p:nvPr/>
        </p:nvCxnSpPr>
        <p:spPr>
          <a:xfrm flipH="1" flipV="1">
            <a:off x="2936374" y="4015540"/>
            <a:ext cx="396373" cy="91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98C223-F918-45C2-952D-56C7807ACE1F}"/>
                  </a:ext>
                </a:extLst>
              </p:cNvPr>
              <p:cNvSpPr txBox="1"/>
              <p:nvPr/>
            </p:nvSpPr>
            <p:spPr>
              <a:xfrm>
                <a:off x="7390982" y="3976897"/>
                <a:ext cx="1555299" cy="15465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If two sides are identical,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/>
                  <a:t> terms must match, constant terms must match and so on, e.g.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+4≡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050" dirty="0"/>
              </a:p>
              <a:p>
                <a:r>
                  <a:rPr lang="en-GB" sz="1050" dirty="0"/>
                  <a:t>Then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050" dirty="0"/>
                  <a:t> and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050" dirty="0"/>
                  <a:t>, whereas this is not necessarily true for a normal equality.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98C223-F918-45C2-952D-56C7807AC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82" y="3976897"/>
                <a:ext cx="1555299" cy="1546577"/>
              </a:xfrm>
              <a:prstGeom prst="rect">
                <a:avLst/>
              </a:prstGeom>
              <a:blipFill>
                <a:blip r:embed="rId7"/>
                <a:stretch>
                  <a:fillRect b="-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DDFCDE-531D-4670-854F-E6FA75361E41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7163925" y="4003507"/>
            <a:ext cx="227057" cy="74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A2C26-2227-4A3D-BC19-2D356FEC21BF}"/>
              </a:ext>
            </a:extLst>
          </p:cNvPr>
          <p:cNvSpPr/>
          <p:nvPr/>
        </p:nvSpPr>
        <p:spPr>
          <a:xfrm>
            <a:off x="4670397" y="3269849"/>
            <a:ext cx="4275884" cy="3015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6C3B63-78FB-4F88-A55D-4EB1A6479568}"/>
                  </a:ext>
                </a:extLst>
              </p:cNvPr>
              <p:cNvSpPr/>
              <p:nvPr/>
            </p:nvSpPr>
            <p:spPr>
              <a:xfrm>
                <a:off x="277702" y="5694289"/>
                <a:ext cx="3925492" cy="10942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When we multiply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1200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2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200" dirty="0"/>
                  <a:t> multiplying initially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1200" dirty="0"/>
                  <a:t> cancels out the “over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200" dirty="0"/>
                  <a:t>”, but we still need to multiply by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200" dirty="0"/>
                  <a:t>, giving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200" dirty="0"/>
                  <a:t>. The textbook instead has an intermediate step of adding the fractions on the RHS first, but I feel this is unnecessary.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6C3B63-78FB-4F88-A55D-4EB1A6479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2" y="5694289"/>
                <a:ext cx="3925492" cy="1094210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0C26427-075F-45C1-BED0-F4CEC0563AA3}"/>
              </a:ext>
            </a:extLst>
          </p:cNvPr>
          <p:cNvSpPr/>
          <p:nvPr/>
        </p:nvSpPr>
        <p:spPr>
          <a:xfrm>
            <a:off x="150458" y="3281881"/>
            <a:ext cx="4289193" cy="35066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4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F1F75C-60FA-4D77-963C-AF39CFBE24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FEA9E64-65FA-4C3C-99AD-A4942BF5F7C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650E31-98B4-4A6D-AA9B-2AF5A33366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F16B2-A5C3-4B0B-B756-28B95A328F2E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8064896" cy="5527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dirty="0"/>
                  <a:t>, find the values of the constants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F16B2-A5C3-4B0B-B756-28B95A32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064896" cy="552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67825-E782-43D8-8F0D-4F3D88D18F3E}"/>
                  </a:ext>
                </a:extLst>
              </p:cNvPr>
              <p:cNvSpPr txBox="1"/>
              <p:nvPr/>
            </p:nvSpPr>
            <p:spPr>
              <a:xfrm>
                <a:off x="611560" y="1700808"/>
                <a:ext cx="6624736" cy="353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67825-E782-43D8-8F0D-4F3D88D1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6624736" cy="3536096"/>
              </a:xfrm>
              <a:prstGeom prst="rect">
                <a:avLst/>
              </a:prstGeo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FA3A4D6-5787-4FE5-9716-3AC18F4636C8}"/>
              </a:ext>
            </a:extLst>
          </p:cNvPr>
          <p:cNvSpPr/>
          <p:nvPr/>
        </p:nvSpPr>
        <p:spPr>
          <a:xfrm>
            <a:off x="470448" y="1461500"/>
            <a:ext cx="8061992" cy="4055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2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43187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D88AC8-FE97-4410-89EC-3639E5F9344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002B79B-18BD-4340-BAF8-EC7845CAE45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AFD49-D53F-402B-A2DA-DD201E48B8E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4162DD-DD9C-4B73-BC03-2478E266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6982383" cy="10751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DCA73-0704-4B7B-8C02-71C88772695B}"/>
              </a:ext>
            </a:extLst>
          </p:cNvPr>
          <p:cNvSpPr txBox="1"/>
          <p:nvPr/>
        </p:nvSpPr>
        <p:spPr>
          <a:xfrm>
            <a:off x="539552" y="104344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2005 Q3a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0ACB9-031C-4944-9C6D-DA03FB070B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7250"/>
            <a:ext cx="6120680" cy="24316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179448-A76C-4152-8CDB-46D9A677406D}"/>
              </a:ext>
            </a:extLst>
          </p:cNvPr>
          <p:cNvSpPr/>
          <p:nvPr/>
        </p:nvSpPr>
        <p:spPr>
          <a:xfrm>
            <a:off x="755576" y="270892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06EBC-3453-487E-A7C1-8CD90EB1D170}"/>
              </a:ext>
            </a:extLst>
          </p:cNvPr>
          <p:cNvSpPr/>
          <p:nvPr/>
        </p:nvSpPr>
        <p:spPr>
          <a:xfrm>
            <a:off x="568152" y="2708920"/>
            <a:ext cx="6953783" cy="2736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08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8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Repeated linear factors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10" y="764704"/>
                <a:ext cx="8892371" cy="16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wished to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dirty="0"/>
                  <a:t>. What’s the problem?</a:t>
                </a:r>
              </a:p>
              <a:p>
                <a:endParaRPr lang="en-GB" dirty="0"/>
              </a:p>
              <a:p>
                <a:r>
                  <a:rPr lang="en-GB" b="1" dirty="0"/>
                  <a:t>Because the denominators are the same, we’d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/>
                  <a:t>. There’s no constant values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 we can choose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/>
                  <a:t> because the denominators will still be different.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764704"/>
                <a:ext cx="8892371" cy="1618841"/>
              </a:xfrm>
              <a:prstGeom prst="rect">
                <a:avLst/>
              </a:prstGeom>
              <a:blipFill rotWithShape="0"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3" y="2571850"/>
                <a:ext cx="7767015" cy="5598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into partial fractions.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571850"/>
                <a:ext cx="7767015" cy="5598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2571849"/>
            <a:ext cx="432048" cy="55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10" y="3341796"/>
                <a:ext cx="7920989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3341796"/>
                <a:ext cx="7920989" cy="687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33665" y="2965406"/>
            <a:ext cx="2160240" cy="1123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problem is resolved by having the factor </a:t>
            </a:r>
            <a:r>
              <a:rPr lang="en-GB" sz="1400" b="1" dirty="0"/>
              <a:t>both squared and </a:t>
            </a:r>
            <a:r>
              <a:rPr lang="en-GB" sz="1400" b="1" dirty="0" smtClean="0"/>
              <a:t>non-squared </a:t>
            </a:r>
            <a:r>
              <a:rPr lang="en-GB" sz="1100" dirty="0" smtClean="0"/>
              <a:t>(explanation of why we do this at the end of these slides)</a:t>
            </a:r>
            <a:r>
              <a:rPr lang="en-GB" sz="1400" dirty="0" smtClean="0"/>
              <a:t>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10" y="4149080"/>
                <a:ext cx="8641070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11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+5≡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   →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      →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At this point we could substitute something else (e.g.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but it’s easier to equate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11=2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4149080"/>
                <a:ext cx="8641070" cy="2977033"/>
              </a:xfrm>
              <a:prstGeom prst="rect">
                <a:avLst/>
              </a:prstGeom>
              <a:blipFill rotWithShape="0">
                <a:blip r:embed="rId5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7562" y="1391869"/>
            <a:ext cx="8749782" cy="10013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2704" y="4139363"/>
            <a:ext cx="8614640" cy="2602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11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2" grpId="1" animBg="1"/>
      <p:bldP spid="1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6871"/>
            <a:ext cx="6257925" cy="115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21285"/>
            <a:ext cx="1944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2011 Q1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25251"/>
            <a:ext cx="7889975" cy="2664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000" y="2688560"/>
            <a:ext cx="8749782" cy="31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88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Improper Fractions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90872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Pure Year 1, we saw that the ‘</a:t>
            </a:r>
            <a:r>
              <a:rPr lang="en-GB" b="1" dirty="0"/>
              <a:t>degree</a:t>
            </a:r>
            <a:r>
              <a:rPr lang="en-GB" dirty="0"/>
              <a:t>’ of a polynomial is the highest power, e.g. a quadratic has degree 2.</a:t>
            </a:r>
          </a:p>
          <a:p>
            <a:endParaRPr lang="en-GB" dirty="0"/>
          </a:p>
          <a:p>
            <a:r>
              <a:rPr lang="en-GB" dirty="0"/>
              <a:t>An algebraic fraction is </a:t>
            </a:r>
            <a:r>
              <a:rPr lang="en-GB" b="1" dirty="0"/>
              <a:t>improper</a:t>
            </a:r>
            <a:r>
              <a:rPr lang="en-GB" dirty="0"/>
              <a:t> if the degree of the numerator is </a:t>
            </a:r>
            <a:r>
              <a:rPr lang="en-GB" b="1" dirty="0"/>
              <a:t>at least </a:t>
            </a:r>
            <a:r>
              <a:rPr lang="en-GB" dirty="0"/>
              <a:t>the degree of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276872"/>
                <a:ext cx="2016224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2016224" cy="964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0069" y="2444695"/>
                <a:ext cx="2016224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69" y="2444695"/>
                <a:ext cx="2016224" cy="9089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2134308"/>
                <a:ext cx="201622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134308"/>
                <a:ext cx="2016224" cy="9568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1256BA-20DB-4A8D-8C94-B256648E2DCD}"/>
              </a:ext>
            </a:extLst>
          </p:cNvPr>
          <p:cNvSpPr txBox="1"/>
          <p:nvPr/>
        </p:nvSpPr>
        <p:spPr>
          <a:xfrm>
            <a:off x="3563022" y="3778083"/>
            <a:ext cx="2446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partial fraction is still improper if the degree is the same top and bottom.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F4083F-4AC0-4FEB-B5FB-1E6E7639EC22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4355976" y="3294276"/>
            <a:ext cx="430317" cy="483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DE05B-BC32-4A43-92BA-ADCBA05EE2C8}"/>
                  </a:ext>
                </a:extLst>
              </p:cNvPr>
              <p:cNvSpPr txBox="1"/>
              <p:nvPr/>
            </p:nvSpPr>
            <p:spPr>
              <a:xfrm>
                <a:off x="503548" y="5018256"/>
                <a:ext cx="8208912" cy="12229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Questions might take one of two forms: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Do the division to express as a quotient and a remainder,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1+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Express as partial fractions,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DE05B-BC32-4A43-92BA-ADCBA05E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018256"/>
                <a:ext cx="8208912" cy="1222964"/>
              </a:xfrm>
              <a:prstGeom prst="rect">
                <a:avLst/>
              </a:prstGeom>
              <a:blipFill>
                <a:blip r:embed="rId5"/>
                <a:stretch>
                  <a:fillRect l="-519" t="-1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750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F99EA-A148-4974-891F-974A7E321A3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42F20E0-0037-4900-8A8F-16DBFCBDF0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Reducing to Quotient and Remainder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21A877-32C1-41B7-90B4-FEA5040AFF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2281-8C7D-4579-B69F-F572FA61248A}"/>
                  </a:ext>
                </a:extLst>
              </p:cNvPr>
              <p:cNvSpPr txBox="1"/>
              <p:nvPr/>
            </p:nvSpPr>
            <p:spPr>
              <a:xfrm>
                <a:off x="827584" y="908720"/>
                <a:ext cx="7200800" cy="170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know for example that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÷3=2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GB" dirty="0"/>
                  <a:t>, we could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Similarly 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𝑟𝑒𝑚𝑎𝑖𝑛𝑑𝑒𝑟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2281-8C7D-4579-B69F-F572FA61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200800" cy="1704377"/>
              </a:xfrm>
              <a:prstGeom prst="rect">
                <a:avLst/>
              </a:prstGeom>
              <a:blipFill>
                <a:blip r:embed="rId2"/>
                <a:stretch>
                  <a:fillRect l="-762" t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75992-81B0-4900-81B1-895274421705}"/>
                  </a:ext>
                </a:extLst>
              </p:cNvPr>
              <p:cNvSpPr txBox="1"/>
              <p:nvPr/>
            </p:nvSpPr>
            <p:spPr>
              <a:xfrm>
                <a:off x="466972" y="2983235"/>
                <a:ext cx="8082483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GB" dirty="0"/>
                  <a:t>,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75992-81B0-4900-81B1-89527442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2983235"/>
                <a:ext cx="8082483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34C17-6FCB-401F-AFD9-696BC86A7965}"/>
                  </a:ext>
                </a:extLst>
              </p:cNvPr>
              <p:cNvSpPr txBox="1"/>
              <p:nvPr/>
            </p:nvSpPr>
            <p:spPr>
              <a:xfrm>
                <a:off x="777776" y="3574157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Note first that after dividing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b="1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 is the quotient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/>
                  <a:t> the remainder: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34C17-6FCB-401F-AFD9-696BC86A7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76" y="3574157"/>
                <a:ext cx="7128792" cy="646331"/>
              </a:xfrm>
              <a:prstGeom prst="rect">
                <a:avLst/>
              </a:prstGeom>
              <a:blipFill>
                <a:blip r:embed="rId4"/>
                <a:stretch>
                  <a:fillRect l="-770"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78F3B-DD28-4105-97E3-F73FF0698322}"/>
                  </a:ext>
                </a:extLst>
              </p:cNvPr>
              <p:cNvSpPr txBox="1"/>
              <p:nvPr/>
            </p:nvSpPr>
            <p:spPr>
              <a:xfrm>
                <a:off x="1971503" y="4725144"/>
                <a:ext cx="1412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78F3B-DD28-4105-97E3-F73FF0698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03" y="4725144"/>
                <a:ext cx="14127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DACF8-5722-4D47-80B1-B7DA143866E4}"/>
                  </a:ext>
                </a:extLst>
              </p:cNvPr>
              <p:cNvSpPr txBox="1"/>
              <p:nvPr/>
            </p:nvSpPr>
            <p:spPr>
              <a:xfrm>
                <a:off x="769555" y="4725144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DACF8-5722-4D47-80B1-B7DA1438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5" y="4725144"/>
                <a:ext cx="11490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8610DC-842F-4DF7-BBD1-D0ACEB72AB20}"/>
                  </a:ext>
                </a:extLst>
              </p:cNvPr>
              <p:cNvSpPr txBox="1"/>
              <p:nvPr/>
            </p:nvSpPr>
            <p:spPr>
              <a:xfrm>
                <a:off x="2037124" y="4314404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8610DC-842F-4DF7-BBD1-D0ACEB72A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24" y="4314404"/>
                <a:ext cx="11490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91CF-0BE4-44C4-BE63-1EB0C6D318AD}"/>
                  </a:ext>
                </a:extLst>
              </p:cNvPr>
              <p:cNvSpPr txBox="1"/>
              <p:nvPr/>
            </p:nvSpPr>
            <p:spPr>
              <a:xfrm>
                <a:off x="1991404" y="5048756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91CF-0BE4-44C4-BE63-1EB0C6D3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04" y="5048756"/>
                <a:ext cx="11490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C1E56-1E7F-41C6-834A-EF8B01ABE13A}"/>
                  </a:ext>
                </a:extLst>
              </p:cNvPr>
              <p:cNvSpPr txBox="1"/>
              <p:nvPr/>
            </p:nvSpPr>
            <p:spPr>
              <a:xfrm>
                <a:off x="2509564" y="5357128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C1E56-1E7F-41C6-834A-EF8B01AB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64" y="5357128"/>
                <a:ext cx="11490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F2AF6-2E6A-4707-8706-297136C4FF07}"/>
                  </a:ext>
                </a:extLst>
              </p:cNvPr>
              <p:cNvSpPr txBox="1"/>
              <p:nvPr/>
            </p:nvSpPr>
            <p:spPr>
              <a:xfrm>
                <a:off x="2509192" y="5627400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F2AF6-2E6A-4707-8706-297136C4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92" y="5627400"/>
                <a:ext cx="114905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F614-583A-4D5F-BC63-1D958F6A8BAD}"/>
                  </a:ext>
                </a:extLst>
              </p:cNvPr>
              <p:cNvSpPr txBox="1"/>
              <p:nvPr/>
            </p:nvSpPr>
            <p:spPr>
              <a:xfrm>
                <a:off x="2798345" y="5920532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F614-583A-4D5F-BC63-1D958F6A8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5" y="5920532"/>
                <a:ext cx="11490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5521C-295F-42B7-8447-75C6220CA4E3}"/>
              </a:ext>
            </a:extLst>
          </p:cNvPr>
          <p:cNvCxnSpPr/>
          <p:nvPr/>
        </p:nvCxnSpPr>
        <p:spPr>
          <a:xfrm>
            <a:off x="906830" y="5069711"/>
            <a:ext cx="947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85090-9C33-4DAD-812E-1A6B465911DC}"/>
              </a:ext>
            </a:extLst>
          </p:cNvPr>
          <p:cNvCxnSpPr>
            <a:cxnSpLocks/>
          </p:cNvCxnSpPr>
          <p:nvPr/>
        </p:nvCxnSpPr>
        <p:spPr>
          <a:xfrm>
            <a:off x="1851338" y="4683736"/>
            <a:ext cx="15328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15BC5C-B0FE-4886-9574-164C04214C35}"/>
              </a:ext>
            </a:extLst>
          </p:cNvPr>
          <p:cNvCxnSpPr>
            <a:cxnSpLocks/>
          </p:cNvCxnSpPr>
          <p:nvPr/>
        </p:nvCxnSpPr>
        <p:spPr>
          <a:xfrm flipV="1">
            <a:off x="1851338" y="4683736"/>
            <a:ext cx="0" cy="395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145EB8-A1D1-4028-B42D-359A023B1023}"/>
              </a:ext>
            </a:extLst>
          </p:cNvPr>
          <p:cNvCxnSpPr>
            <a:cxnSpLocks/>
          </p:cNvCxnSpPr>
          <p:nvPr/>
        </p:nvCxnSpPr>
        <p:spPr>
          <a:xfrm>
            <a:off x="2037124" y="5369804"/>
            <a:ext cx="858476" cy="2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CFB433-FFC6-4EAF-8E54-EC1B783BF401}"/>
              </a:ext>
            </a:extLst>
          </p:cNvPr>
          <p:cNvCxnSpPr>
            <a:cxnSpLocks/>
          </p:cNvCxnSpPr>
          <p:nvPr/>
        </p:nvCxnSpPr>
        <p:spPr>
          <a:xfrm>
            <a:off x="2525753" y="5938923"/>
            <a:ext cx="858476" cy="2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A158F-D862-4540-B724-3B98FE4868FB}"/>
                  </a:ext>
                </a:extLst>
              </p:cNvPr>
              <p:cNvSpPr txBox="1"/>
              <p:nvPr/>
            </p:nvSpPr>
            <p:spPr>
              <a:xfrm>
                <a:off x="4342172" y="4881486"/>
                <a:ext cx="4262276" cy="92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+3−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A158F-D862-4540-B724-3B98FE48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2" y="4881486"/>
                <a:ext cx="4262276" cy="929742"/>
              </a:xfrm>
              <a:prstGeom prst="rect">
                <a:avLst/>
              </a:prstGeom>
              <a:blipFill>
                <a:blip r:embed="rId12"/>
                <a:stretch>
                  <a:fillRect l="-1144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0A53209E-EAD3-4623-AC01-E80B985B4DEE}"/>
              </a:ext>
            </a:extLst>
          </p:cNvPr>
          <p:cNvSpPr/>
          <p:nvPr/>
        </p:nvSpPr>
        <p:spPr>
          <a:xfrm>
            <a:off x="3658244" y="5229200"/>
            <a:ext cx="518160" cy="188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DF0B80-F5FA-46FF-93E7-089099606AB6}"/>
                  </a:ext>
                </a:extLst>
              </p:cNvPr>
              <p:cNvSpPr txBox="1"/>
              <p:nvPr/>
            </p:nvSpPr>
            <p:spPr>
              <a:xfrm>
                <a:off x="4215172" y="5920532"/>
                <a:ext cx="433428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 degree of the quotient is the degree of the original expression minus the degree of the divisor. In this case, the quotient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has degree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2−1=1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DF0B80-F5FA-46FF-93E7-089099606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72" y="5920532"/>
                <a:ext cx="4334284" cy="738664"/>
              </a:xfrm>
              <a:prstGeom prst="rect">
                <a:avLst/>
              </a:prstGeom>
              <a:blipFill>
                <a:blip r:embed="rId13"/>
                <a:stretch>
                  <a:fillRect l="-14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5D1461A-C96F-41A9-A465-E0294C4202D9}"/>
              </a:ext>
            </a:extLst>
          </p:cNvPr>
          <p:cNvSpPr/>
          <p:nvPr/>
        </p:nvSpPr>
        <p:spPr>
          <a:xfrm>
            <a:off x="466972" y="3507417"/>
            <a:ext cx="8082484" cy="3182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59E0A-8E9E-4C96-904B-7BDF4D7EC3E2}"/>
              </a:ext>
            </a:extLst>
          </p:cNvPr>
          <p:cNvSpPr txBox="1"/>
          <p:nvPr/>
        </p:nvSpPr>
        <p:spPr>
          <a:xfrm>
            <a:off x="4098521" y="2589670"/>
            <a:ext cx="121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Quotient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BE2C04-0AF6-4AA7-BFE3-29B212251538}"/>
              </a:ext>
            </a:extLst>
          </p:cNvPr>
          <p:cNvCxnSpPr>
            <a:cxnSpLocks/>
          </p:cNvCxnSpPr>
          <p:nvPr/>
        </p:nvCxnSpPr>
        <p:spPr>
          <a:xfrm flipH="1" flipV="1">
            <a:off x="4356100" y="2482850"/>
            <a:ext cx="127001" cy="15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56367D-8D00-4F8C-8308-45260D1F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4" y="2916287"/>
            <a:ext cx="4608512" cy="3941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E2F8BA-744E-4141-9BE2-AC9B51D0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4" y="1136070"/>
            <a:ext cx="6846354" cy="1788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2DC24-A8CD-40FD-8756-D0397139C3EE}"/>
              </a:ext>
            </a:extLst>
          </p:cNvPr>
          <p:cNvSpPr txBox="1"/>
          <p:nvPr/>
        </p:nvSpPr>
        <p:spPr>
          <a:xfrm>
            <a:off x="416744" y="766739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Q1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82A935-E90B-4CC5-AA48-58899628B900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7F78FCDF-FC83-47C8-822A-F9E19EBA9DF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E7AF48-BC0C-4821-8D0C-3DE5E3C2FD9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1FD8F-E18A-4972-9D0D-EF73017EF438}"/>
                  </a:ext>
                </a:extLst>
              </p:cNvPr>
              <p:cNvSpPr txBox="1"/>
              <p:nvPr/>
            </p:nvSpPr>
            <p:spPr>
              <a:xfrm>
                <a:off x="6204868" y="992544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There’s a missing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 in the numerator and missing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 in the denominator.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avoid gaps.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1FD8F-E18A-4972-9D0D-EF73017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8" y="992544"/>
                <a:ext cx="2736304" cy="954107"/>
              </a:xfrm>
              <a:prstGeom prst="rect">
                <a:avLst/>
              </a:prstGeom>
              <a:blipFill>
                <a:blip r:embed="rId4"/>
                <a:stretch>
                  <a:fillRect l="-221" r="-662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BE3AD-138A-4848-821B-D999C014488F}"/>
                  </a:ext>
                </a:extLst>
              </p:cNvPr>
              <p:cNvSpPr txBox="1"/>
              <p:nvPr/>
            </p:nvSpPr>
            <p:spPr>
              <a:xfrm>
                <a:off x="5186660" y="4316709"/>
                <a:ext cx="3754512" cy="13227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An alternative (but probably harder) approach is to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−4≡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to then compare coefficients.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BE3AD-138A-4848-821B-D999C0144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60" y="4316709"/>
                <a:ext cx="3754512" cy="1322734"/>
              </a:xfrm>
              <a:prstGeom prst="rect">
                <a:avLst/>
              </a:prstGeom>
              <a:blipFill>
                <a:blip r:embed="rId5"/>
                <a:stretch>
                  <a:fillRect l="-645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2B03D98-2FC3-42DD-AAC9-6B30CFF9DE79}"/>
              </a:ext>
            </a:extLst>
          </p:cNvPr>
          <p:cNvSpPr/>
          <p:nvPr/>
        </p:nvSpPr>
        <p:spPr>
          <a:xfrm>
            <a:off x="416744" y="2925066"/>
            <a:ext cx="8524428" cy="3932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28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16-17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8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Improper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3" y="764705"/>
                <a:ext cx="7767015" cy="5598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into partial fractions.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764705"/>
                <a:ext cx="7767015" cy="5598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764704"/>
            <a:ext cx="432048" cy="55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171" y="2132856"/>
                <a:ext cx="3265718" cy="4594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Dividing algebraically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Turn numerator back: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1" y="2132856"/>
                <a:ext cx="3265718" cy="4594784"/>
              </a:xfrm>
              <a:prstGeom prst="rect">
                <a:avLst/>
              </a:prstGeom>
              <a:blipFill rotWithShape="0">
                <a:blip r:embed="rId3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3528" y="1628800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Algebraic Division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1628800"/>
            <a:ext cx="45266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Using One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2348880"/>
                <a:ext cx="4464496" cy="317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r>
                  <a:rPr lang="en-GB" dirty="0"/>
                  <a:t>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348880"/>
                <a:ext cx="4464496" cy="3179525"/>
              </a:xfrm>
              <a:prstGeom prst="rect">
                <a:avLst/>
              </a:prstGeom>
              <a:blipFill rotWithShape="0">
                <a:blip r:embed="rId4"/>
                <a:stretch>
                  <a:fillRect l="-1091" t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5528405"/>
            <a:ext cx="417646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Bropinion</a:t>
            </a:r>
            <a:r>
              <a:rPr lang="en-GB" sz="1600" dirty="0"/>
              <a:t>: I personally think the second method is easier. And mark schemes present it as “Method 1” – implying more standard!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1998132"/>
            <a:ext cx="3240360" cy="4729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2" y="1998133"/>
            <a:ext cx="4526655" cy="4729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7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Apart from the initial portion on proof, this chapter concerns manipulation of algebraic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900" y="1987157"/>
                <a:ext cx="2657996" cy="9521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dirty="0"/>
                  <a:t> is an irrational number.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1987157"/>
                <a:ext cx="2657996" cy="9521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7900" y="1627117"/>
            <a:ext cx="265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3096344" cy="14539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[Edexcel C3] Express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 a single fraction in its simplest form.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3096344" cy="1453924"/>
              </a:xfrm>
              <a:prstGeom prst="rect">
                <a:avLst/>
              </a:prstGeom>
              <a:blipFill>
                <a:blip r:embed="rId3"/>
                <a:stretch>
                  <a:fillRect b="-37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976" y="1617825"/>
                <a:ext cx="30963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+÷×−</m:t>
                    </m:r>
                  </m:oMath>
                </a14:m>
                <a:r>
                  <a:rPr lang="en-GB" dirty="0"/>
                  <a:t> Algebraic Fractions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17825"/>
                <a:ext cx="3096344" cy="369332"/>
              </a:xfrm>
              <a:prstGeom prst="rect">
                <a:avLst/>
              </a:prstGeom>
              <a:blipFill>
                <a:blip r:embed="rId4"/>
                <a:stretch>
                  <a:fillRect l="-1370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4134000"/>
                <a:ext cx="3024336" cy="11858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34000"/>
                <a:ext cx="3024336" cy="1185837"/>
              </a:xfrm>
              <a:prstGeom prst="rect">
                <a:avLst/>
              </a:prstGeom>
              <a:blipFill>
                <a:blip r:embed="rId5"/>
                <a:stretch>
                  <a:fillRect b="-4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Express a fraction using partial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73860" y="4873560"/>
                <a:ext cx="4005064" cy="12021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60" y="4873560"/>
                <a:ext cx="4005064" cy="1202124"/>
              </a:xfrm>
              <a:prstGeom prst="rect">
                <a:avLst/>
              </a:prstGeom>
              <a:blipFill>
                <a:blip r:embed="rId6"/>
                <a:stretch>
                  <a:fillRect b="-44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73860" y="3930850"/>
            <a:ext cx="400506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Divide algebraic expressions, and convert an improper fraction into partial fraction form.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5489"/>
            <a:ext cx="551261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817539"/>
            <a:ext cx="1944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2013 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7825936" cy="40324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346593"/>
            <a:ext cx="8208912" cy="4381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7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Informal proof of method for repeated factors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15633" y="685883"/>
            <a:ext cx="8560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If a factor is repeated, why do have a partial fraction with the squared and one without?</a:t>
            </a:r>
          </a:p>
          <a:p>
            <a:r>
              <a:rPr lang="en-GB" dirty="0" smtClean="0"/>
              <a:t>When we split into partial fractions, we want each fraction to be non-top-heavy algebraic fractions – recall this means that the ‘order’ of the numerator has to be less than the order of the denominator. We assume the most generic non-top-heavy fraction possible, i.e. where the order of the numerator is one less than the denominator…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2708920"/>
                <a:ext cx="6048672" cy="1017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08920"/>
                <a:ext cx="6048672" cy="1017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88224" y="2258314"/>
                <a:ext cx="2304256" cy="185095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Since the denominator is quadratic (order 2), we want the </a:t>
                </a:r>
                <a:r>
                  <a:rPr lang="en-GB" sz="1200" b="1" dirty="0" smtClean="0"/>
                  <a:t>most generic possible numerator whilst avoiding the fraction being top heavy</a:t>
                </a:r>
                <a:r>
                  <a:rPr lang="en-GB" sz="1200" dirty="0" smtClean="0"/>
                  <a:t>, i.e. linear (order 1).</a:t>
                </a:r>
              </a:p>
              <a:p>
                <a:r>
                  <a:rPr lang="en-GB" sz="1200" dirty="0" smtClean="0"/>
                  <a:t>Just 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200" dirty="0" smtClean="0"/>
                  <a:t> wouldn’t be good enough because there *might* have been 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 smtClean="0"/>
                  <a:t> term in the numerator.</a:t>
                </a:r>
                <a:endParaRPr lang="en-GB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258314"/>
                <a:ext cx="2304256" cy="1850956"/>
              </a:xfrm>
              <a:prstGeom prst="rect">
                <a:avLst/>
              </a:prstGeom>
              <a:blipFill>
                <a:blip r:embed="rId3"/>
                <a:stretch>
                  <a:fillRect r="-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6084168" y="3088609"/>
            <a:ext cx="504056" cy="95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764529">
            <a:off x="5406469" y="35607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order 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42418">
            <a:off x="5026797" y="235942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order 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51520" y="4542661"/>
                <a:ext cx="6048672" cy="1017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en-GB" sz="2800" b="0" dirty="0" smtClean="0"/>
                  <a:t/>
                </a:r>
                <a:br>
                  <a:rPr lang="en-GB" sz="2800" b="0" dirty="0" smtClean="0"/>
                </a:br>
                <a:endParaRPr lang="en-GB" sz="2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42661"/>
                <a:ext cx="6048672" cy="1017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65820" y="5569140"/>
                <a:ext cx="6048672" cy="1017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en-GB" sz="2800" b="0" dirty="0" smtClean="0"/>
                  <a:t/>
                </a:r>
                <a:br>
                  <a:rPr lang="en-GB" sz="2800" b="0" dirty="0" smtClean="0"/>
                </a:br>
                <a:endParaRPr lang="en-GB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0" y="5569140"/>
                <a:ext cx="6048672" cy="10179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95037" y="4602961"/>
            <a:ext cx="1361186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Split the fraction.</a:t>
            </a:r>
            <a:endParaRPr lang="en-GB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31497" y="4737090"/>
            <a:ext cx="888094" cy="14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474179" y="5074389"/>
                <a:ext cx="20629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We can see therefore we have both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 smtClean="0"/>
                  <a:t> with an without the squared in the denominator.</a:t>
                </a:r>
                <a:endParaRPr lang="en-GB" sz="1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79" y="5074389"/>
                <a:ext cx="2062968" cy="830997"/>
              </a:xfrm>
              <a:prstGeom prst="rect">
                <a:avLst/>
              </a:prstGeom>
              <a:blipFill>
                <a:blip r:embed="rId6"/>
                <a:stretch>
                  <a:fillRect r="-877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4958499" y="5369736"/>
            <a:ext cx="1506892" cy="29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99992" y="4585760"/>
            <a:ext cx="216024" cy="44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97224" y="5062194"/>
            <a:ext cx="169043" cy="328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2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Informal proof of method for repeated factors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71600" y="1843795"/>
                <a:ext cx="6048672" cy="1033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43795"/>
                <a:ext cx="6048672" cy="1033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4" y="908720"/>
                <a:ext cx="7560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This is easy enough if the repeated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, but what about more general repeated linear factors?</a:t>
                </a:r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560840" cy="646331"/>
              </a:xfrm>
              <a:prstGeom prst="rect">
                <a:avLst/>
              </a:prstGeom>
              <a:blipFill>
                <a:blip r:embed="rId3"/>
                <a:stretch>
                  <a:fillRect l="-72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88456" y="3173206"/>
                <a:ext cx="6048672" cy="1033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6" y="3173206"/>
                <a:ext cx="6048672" cy="1033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5775" y="4280263"/>
                <a:ext cx="6048672" cy="1017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5" y="4280263"/>
                <a:ext cx="6048672" cy="1017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5775" y="5307775"/>
                <a:ext cx="6048672" cy="1033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5" y="5307775"/>
                <a:ext cx="6048672" cy="1033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32240" y="2535353"/>
                <a:ext cx="20629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We want something in the numerator where a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sz="1200" dirty="0" smtClean="0"/>
                  <a:t> will cancel, so a bit of clever manipulation is required.</a:t>
                </a:r>
                <a:endParaRPr lang="en-GB" sz="1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535353"/>
                <a:ext cx="2062968" cy="830997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5216560" y="2830700"/>
            <a:ext cx="1506892" cy="29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6256" y="3697879"/>
            <a:ext cx="2062968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Split the fraction as before.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55224" y="3855563"/>
            <a:ext cx="1898063" cy="50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77416" y="5412612"/>
                <a:ext cx="206296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 smtClean="0"/>
                  <a:t> is just a generic constant, so replace with a single constant.</a:t>
                </a:r>
                <a:endParaRPr lang="en-GB" sz="1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16" y="5412612"/>
                <a:ext cx="2062968" cy="646331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5967167" y="5570296"/>
            <a:ext cx="687281" cy="2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Proof By Contradiction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11560" y="908720"/>
            <a:ext cx="6912768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To prove a statement is true by contradiction: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Assume</a:t>
            </a:r>
            <a:r>
              <a:rPr lang="en-GB" dirty="0"/>
              <a:t> that the statement is in fact </a:t>
            </a:r>
            <a:r>
              <a:rPr lang="en-GB" b="1" dirty="0"/>
              <a:t>false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Prove that this would </a:t>
            </a:r>
            <a:r>
              <a:rPr lang="en-GB" b="1" dirty="0"/>
              <a:t>lead to a contradiction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we were wrong in assuming the statement was false, and therefore it must be true.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DBE97-480B-475F-A5A7-D1A1FA54DDE1}"/>
              </a:ext>
            </a:extLst>
          </p:cNvPr>
          <p:cNvSpPr txBox="1"/>
          <p:nvPr/>
        </p:nvSpPr>
        <p:spPr>
          <a:xfrm>
            <a:off x="611560" y="2852936"/>
            <a:ext cx="64807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there is no greatest odd integer.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48873-E07F-4BBA-BD6F-00D2563CB7A2}"/>
                  </a:ext>
                </a:extLst>
              </p:cNvPr>
              <p:cNvSpPr txBox="1"/>
              <p:nvPr/>
            </p:nvSpPr>
            <p:spPr>
              <a:xfrm>
                <a:off x="611560" y="3501008"/>
                <a:ext cx="455734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there is a greatest odd integer,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is an odd integer which is larger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the greatest odd integer.</a:t>
                </a:r>
              </a:p>
              <a:p>
                <a:endParaRPr lang="en-GB" dirty="0"/>
              </a:p>
              <a:p>
                <a:r>
                  <a:rPr lang="en-GB" dirty="0"/>
                  <a:t>Therefore, there is no greatest odd integer.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48873-E07F-4BBA-BD6F-00D2563C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4557340" cy="2308324"/>
              </a:xfrm>
              <a:prstGeom prst="rect">
                <a:avLst/>
              </a:prstGeom>
              <a:blipFill>
                <a:blip r:embed="rId2"/>
                <a:stretch>
                  <a:fillRect l="-107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F7D1A0E3-8A1E-47A7-98EF-DE5CEE231F73}"/>
              </a:ext>
            </a:extLst>
          </p:cNvPr>
          <p:cNvSpPr/>
          <p:nvPr/>
        </p:nvSpPr>
        <p:spPr>
          <a:xfrm>
            <a:off x="555802" y="3367803"/>
            <a:ext cx="4520254" cy="666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EB392C-7A73-40B4-AD66-D955216898B7}"/>
              </a:ext>
            </a:extLst>
          </p:cNvPr>
          <p:cNvSpPr/>
          <p:nvPr/>
        </p:nvSpPr>
        <p:spPr>
          <a:xfrm>
            <a:off x="555802" y="4032522"/>
            <a:ext cx="4520254" cy="1268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0E5B19-9C24-426E-A3B1-8CAB64BB4299}"/>
              </a:ext>
            </a:extLst>
          </p:cNvPr>
          <p:cNvSpPr/>
          <p:nvPr/>
        </p:nvSpPr>
        <p:spPr>
          <a:xfrm>
            <a:off x="555802" y="5286444"/>
            <a:ext cx="4520254" cy="666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27593-1664-45C8-BFF3-1489CFB19E6D}"/>
              </a:ext>
            </a:extLst>
          </p:cNvPr>
          <p:cNvSpPr txBox="1"/>
          <p:nvPr/>
        </p:nvSpPr>
        <p:spPr>
          <a:xfrm>
            <a:off x="5508104" y="3870047"/>
            <a:ext cx="3168352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How to structure/word proof:</a:t>
            </a:r>
          </a:p>
          <a:p>
            <a:pPr marL="342900" indent="-342900">
              <a:buAutoNum type="arabicPeriod"/>
            </a:pPr>
            <a:r>
              <a:rPr lang="en-GB" dirty="0"/>
              <a:t>“Assume that </a:t>
            </a:r>
            <a:r>
              <a:rPr lang="en-GB" i="1" dirty="0"/>
              <a:t>[negation of statement]</a:t>
            </a:r>
            <a:r>
              <a:rPr lang="en-GB" dirty="0"/>
              <a:t>.”</a:t>
            </a:r>
          </a:p>
          <a:p>
            <a:pPr marL="342900" indent="-342900">
              <a:buAutoNum type="arabicPeriod"/>
            </a:pPr>
            <a:r>
              <a:rPr lang="en-GB" dirty="0"/>
              <a:t>[</a:t>
            </a:r>
            <a:r>
              <a:rPr lang="en-GB" i="1" dirty="0"/>
              <a:t>Reasoning followed by…</a:t>
            </a:r>
            <a:r>
              <a:rPr lang="en-GB" dirty="0"/>
              <a:t>] “</a:t>
            </a:r>
            <a:r>
              <a:rPr lang="en-GB" i="1" dirty="0"/>
              <a:t>This contradicts the assumption that</a:t>
            </a:r>
            <a:r>
              <a:rPr lang="en-GB" dirty="0"/>
              <a:t>…” or “</a:t>
            </a:r>
            <a:r>
              <a:rPr lang="en-GB" i="1" dirty="0"/>
              <a:t>This is a contradiction</a:t>
            </a:r>
            <a:r>
              <a:rPr lang="en-GB" dirty="0"/>
              <a:t>”.</a:t>
            </a:r>
          </a:p>
          <a:p>
            <a:pPr marL="342900" indent="-342900">
              <a:buAutoNum type="arabicPeriod"/>
            </a:pPr>
            <a:r>
              <a:rPr lang="en-GB" dirty="0"/>
              <a:t>“Therefore [</a:t>
            </a:r>
            <a:r>
              <a:rPr lang="en-GB" i="1" dirty="0"/>
              <a:t>restate original statement</a:t>
            </a:r>
            <a:r>
              <a:rPr lang="en-GB" dirty="0"/>
              <a:t>].”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260D9-E1A0-4A61-931B-A7138471258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8BEB7B3-1B94-4D60-ADD8-1F29E9F71AA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Negating the original statement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24A6DA-340E-4207-8A5A-03E45AF16C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EF0590-DF83-4A1F-9BE7-65F4D60A457B}"/>
              </a:ext>
            </a:extLst>
          </p:cNvPr>
          <p:cNvSpPr txBox="1"/>
          <p:nvPr/>
        </p:nvSpPr>
        <p:spPr>
          <a:xfrm>
            <a:off x="323528" y="90872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part of a proof by contradiction requires you to negate the original statement.</a:t>
            </a:r>
          </a:p>
          <a:p>
            <a:r>
              <a:rPr lang="en-GB" dirty="0"/>
              <a:t>What is the negation of each of these statements? </a:t>
            </a:r>
            <a:r>
              <a:rPr lang="en-GB" b="1" i="1" dirty="0"/>
              <a:t>(Click to choose)</a:t>
            </a:r>
          </a:p>
          <a:p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03EB27B-4DEC-4729-A971-0DE76B463A88}"/>
              </a:ext>
            </a:extLst>
          </p:cNvPr>
          <p:cNvSpPr/>
          <p:nvPr/>
        </p:nvSpPr>
        <p:spPr>
          <a:xfrm>
            <a:off x="683568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“There are infinitely many prime numbers.”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9781F-F5AC-4A79-9A49-CB6E75B89FDC}"/>
              </a:ext>
            </a:extLst>
          </p:cNvPr>
          <p:cNvSpPr/>
          <p:nvPr/>
        </p:nvSpPr>
        <p:spPr>
          <a:xfrm>
            <a:off x="404044" y="3450332"/>
            <a:ext cx="2520280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infinitely many non-prime (i.e. composite) numbers.”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66918A-7BFB-4F4D-9C7C-E29EA245C2E5}"/>
              </a:ext>
            </a:extLst>
          </p:cNvPr>
          <p:cNvSpPr/>
          <p:nvPr/>
        </p:nvSpPr>
        <p:spPr>
          <a:xfrm>
            <a:off x="404044" y="4248755"/>
            <a:ext cx="2520280" cy="7202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prime numbers.”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18C36-C190-4FE2-8B3E-A2CA846D974B}"/>
              </a:ext>
            </a:extLst>
          </p:cNvPr>
          <p:cNvSpPr/>
          <p:nvPr/>
        </p:nvSpPr>
        <p:spPr>
          <a:xfrm>
            <a:off x="404044" y="5084948"/>
            <a:ext cx="2520280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non-composite numbers.”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0EE51F0-0DD8-4A6A-9338-6348A725DB32}"/>
              </a:ext>
            </a:extLst>
          </p:cNvPr>
          <p:cNvSpPr/>
          <p:nvPr/>
        </p:nvSpPr>
        <p:spPr>
          <a:xfrm>
            <a:off x="3419872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“All Popes are Catholic.”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6D96C-9410-4780-8EEE-4AC967A40828}"/>
              </a:ext>
            </a:extLst>
          </p:cNvPr>
          <p:cNvSpPr/>
          <p:nvPr/>
        </p:nvSpPr>
        <p:spPr>
          <a:xfrm>
            <a:off x="3491880" y="4221005"/>
            <a:ext cx="2220942" cy="74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“No Popes are Catholic.”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09C73-CFBE-4E4B-AF99-AA72B5D05690}"/>
              </a:ext>
            </a:extLst>
          </p:cNvPr>
          <p:cNvSpPr/>
          <p:nvPr/>
        </p:nvSpPr>
        <p:spPr>
          <a:xfrm>
            <a:off x="3491880" y="3450332"/>
            <a:ext cx="2221532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exists a Pope who is not Catholic.”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0F445-E128-4D0E-94F5-EAC37139A3E8}"/>
              </a:ext>
            </a:extLst>
          </p:cNvPr>
          <p:cNvSpPr/>
          <p:nvPr/>
        </p:nvSpPr>
        <p:spPr>
          <a:xfrm>
            <a:off x="3491880" y="5084948"/>
            <a:ext cx="2232792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“Dr Frost is the Pope.”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E62D12A-1EA6-45D6-94BD-777F68492681}"/>
              </a:ext>
            </a:extLst>
          </p:cNvPr>
          <p:cNvSpPr/>
          <p:nvPr/>
        </p:nvSpPr>
        <p:spPr>
          <a:xfrm>
            <a:off x="6483347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“If it is raining, my garden is wet.”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E299B-0F76-4266-AE81-E88943F3E9D3}"/>
              </a:ext>
            </a:extLst>
          </p:cNvPr>
          <p:cNvSpPr/>
          <p:nvPr/>
        </p:nvSpPr>
        <p:spPr>
          <a:xfrm>
            <a:off x="6372199" y="3450332"/>
            <a:ext cx="2310529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“It is not raining and my garden is dry.”</a:t>
            </a:r>
            <a:endParaRPr lang="en-GB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9E4E55-5F38-4652-BF1D-D058AD2FE224}"/>
              </a:ext>
            </a:extLst>
          </p:cNvPr>
          <p:cNvSpPr/>
          <p:nvPr/>
        </p:nvSpPr>
        <p:spPr>
          <a:xfrm>
            <a:off x="6372199" y="5084948"/>
            <a:ext cx="2310530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“It is raining and my garden is not wet.”</a:t>
            </a:r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0F0744-007B-44BA-BC5E-DDF1DDE5834E}"/>
              </a:ext>
            </a:extLst>
          </p:cNvPr>
          <p:cNvSpPr/>
          <p:nvPr/>
        </p:nvSpPr>
        <p:spPr>
          <a:xfrm>
            <a:off x="6372199" y="4221005"/>
            <a:ext cx="2310530" cy="74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“It is not raining and my garden is wet.”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F484E-D1A9-48C6-8B0E-6805CB8E4517}"/>
              </a:ext>
            </a:extLst>
          </p:cNvPr>
          <p:cNvSpPr txBox="1"/>
          <p:nvPr/>
        </p:nvSpPr>
        <p:spPr>
          <a:xfrm>
            <a:off x="2971801" y="5780838"/>
            <a:ext cx="294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The negation of “all are” is not “none are”. So the negation of “everyone likes green” </a:t>
            </a:r>
            <a:r>
              <a:rPr lang="en-GB" sz="1200" u="sng" dirty="0"/>
              <a:t>wouldn’t</a:t>
            </a:r>
            <a:r>
              <a:rPr lang="en-GB" sz="1200" dirty="0"/>
              <a:t> be “no one likes green”, but: “not everyone likes green”. Do not confuse a ‘negation’ with the ‘opposite’.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420D6-8B86-468D-86B9-675AA42150D0}"/>
              </a:ext>
            </a:extLst>
          </p:cNvPr>
          <p:cNvSpPr txBox="1"/>
          <p:nvPr/>
        </p:nvSpPr>
        <p:spPr>
          <a:xfrm>
            <a:off x="6084168" y="5780838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If you have a </a:t>
            </a:r>
            <a:r>
              <a:rPr lang="en-GB" sz="1200" u="sng" dirty="0"/>
              <a:t>conditional</a:t>
            </a:r>
            <a:r>
              <a:rPr lang="en-GB" sz="1200" dirty="0"/>
              <a:t> statement like “</a:t>
            </a:r>
            <a:r>
              <a:rPr lang="en-GB" sz="1200" i="1" dirty="0"/>
              <a:t>If A then B</a:t>
            </a:r>
            <a:r>
              <a:rPr lang="en-GB" sz="1200" dirty="0"/>
              <a:t>”, then the negation is </a:t>
            </a:r>
            <a:r>
              <a:rPr lang="en-GB" sz="1200" dirty="0" smtClean="0"/>
              <a:t>“</a:t>
            </a:r>
            <a:r>
              <a:rPr lang="en-GB" sz="1200" i="1" dirty="0" smtClean="0"/>
              <a:t>A and not B</a:t>
            </a:r>
            <a:r>
              <a:rPr lang="en-GB" sz="1200" dirty="0" smtClean="0"/>
              <a:t>”, </a:t>
            </a:r>
            <a:r>
              <a:rPr lang="en-GB" sz="1200" dirty="0"/>
              <a:t>i.e. the </a:t>
            </a:r>
            <a:r>
              <a:rPr lang="en-GB" sz="1200" dirty="0" smtClean="0"/>
              <a:t>condition is true, </a:t>
            </a:r>
            <a:r>
              <a:rPr lang="en-GB" sz="1200" dirty="0"/>
              <a:t>but the </a:t>
            </a:r>
            <a:r>
              <a:rPr lang="en-GB" sz="1200" dirty="0" smtClean="0"/>
              <a:t>conclusion is false/negated.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85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4023D-3FDD-46D2-83F5-BD476B1B5DE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0257B13-FA9A-4F8B-A7BC-1E65130AFEA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D1B62A-9750-4D59-A89E-113D98F0D3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/>
              <p:nvPr/>
            </p:nvSpPr>
            <p:spPr>
              <a:xfrm>
                <a:off x="395536" y="806157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must be even.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6157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/>
              <p:nvPr/>
            </p:nvSpPr>
            <p:spPr>
              <a:xfrm>
                <a:off x="395536" y="1412776"/>
                <a:ext cx="483686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Assume there exists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not even.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odd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for some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which is odd.</a:t>
                </a:r>
              </a:p>
              <a:p>
                <a:endParaRPr lang="en-GB" dirty="0"/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even.</a:t>
                </a:r>
              </a:p>
              <a:p>
                <a:endParaRPr lang="en-GB" dirty="0"/>
              </a:p>
              <a:p>
                <a:r>
                  <a:rPr lang="en-GB" dirty="0"/>
                  <a:t>Therefore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must be even.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4836864" cy="3416320"/>
              </a:xfrm>
              <a:prstGeom prst="rect">
                <a:avLst/>
              </a:prstGeom>
              <a:blipFill>
                <a:blip r:embed="rId3"/>
                <a:stretch>
                  <a:fillRect l="-1135" t="-1071" r="-1009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3924E8-24E3-4A0D-BDC9-DCD8796D67F2}"/>
              </a:ext>
            </a:extLst>
          </p:cNvPr>
          <p:cNvSpPr txBox="1"/>
          <p:nvPr/>
        </p:nvSpPr>
        <p:spPr>
          <a:xfrm>
            <a:off x="5905690" y="1426515"/>
            <a:ext cx="25922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Remember the negation of “if A then B” is </a:t>
            </a:r>
            <a:r>
              <a:rPr lang="en-GB" sz="1400" dirty="0" smtClean="0"/>
              <a:t>“A and not B”.</a:t>
            </a:r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465BE-C4ED-40A2-88B5-08B38153699B}"/>
              </a:ext>
            </a:extLst>
          </p:cNvPr>
          <p:cNvSpPr/>
          <p:nvPr/>
        </p:nvSpPr>
        <p:spPr>
          <a:xfrm>
            <a:off x="369940" y="1377127"/>
            <a:ext cx="4942629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21141-C16D-4574-B42A-A82524F66B03}"/>
              </a:ext>
            </a:extLst>
          </p:cNvPr>
          <p:cNvSpPr/>
          <p:nvPr/>
        </p:nvSpPr>
        <p:spPr>
          <a:xfrm>
            <a:off x="369939" y="2153840"/>
            <a:ext cx="4942629" cy="23367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D4452-54AF-4A02-A763-A9108D5D685B}"/>
              </a:ext>
            </a:extLst>
          </p:cNvPr>
          <p:cNvSpPr/>
          <p:nvPr/>
        </p:nvSpPr>
        <p:spPr>
          <a:xfrm>
            <a:off x="369938" y="4490584"/>
            <a:ext cx="4942629" cy="907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808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F4CCC9-9DA0-42F2-8793-F728804555E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F758901-0966-41D7-8F13-D5D544D8EB1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BAA5B4-77D4-444D-A849-8E0564453F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9225C-76E0-4030-A364-C0A545827F21}"/>
                  </a:ext>
                </a:extLst>
              </p:cNvPr>
              <p:cNvSpPr txBox="1"/>
              <p:nvPr/>
            </p:nvSpPr>
            <p:spPr>
              <a:xfrm>
                <a:off x="395536" y="806157"/>
                <a:ext cx="6480720" cy="3963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an irrational number.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9225C-76E0-4030-A364-C0A545827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6157"/>
                <a:ext cx="6480720" cy="396327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E6D0E-3D62-493C-A0C1-BB50AD0614CF}"/>
                  </a:ext>
                </a:extLst>
              </p:cNvPr>
              <p:cNvSpPr txBox="1"/>
              <p:nvPr/>
            </p:nvSpPr>
            <p:spPr>
              <a:xfrm>
                <a:off x="6372200" y="1409514"/>
                <a:ext cx="2592288" cy="25553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</a:t>
                </a:r>
                <a:r>
                  <a:rPr lang="en-GB" sz="1400" b="1" dirty="0"/>
                  <a:t>rational number </a:t>
                </a:r>
                <a:r>
                  <a:rPr lang="en-GB" sz="1400" dirty="0"/>
                  <a:t>is one that can be expressed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integers.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An </a:t>
                </a:r>
                <a:r>
                  <a:rPr lang="en-GB" sz="1400" b="1" dirty="0"/>
                  <a:t>irrational</a:t>
                </a:r>
                <a:r>
                  <a:rPr lang="en-GB" sz="1400" dirty="0"/>
                  <a:t> number cannot be expressed in this form, e.g.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The set of all rational numbers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GB" sz="1400" dirty="0"/>
                  <a:t> (real numbers: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/>
                  <a:t>, natural numbers: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400" dirty="0"/>
                  <a:t>, integers: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E6D0E-3D62-493C-A0C1-BB50AD06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409514"/>
                <a:ext cx="2592288" cy="2555315"/>
              </a:xfrm>
              <a:prstGeom prst="rect">
                <a:avLst/>
              </a:prstGeom>
              <a:blipFill>
                <a:blip r:embed="rId3"/>
                <a:stretch>
                  <a:fillRect l="-233" b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AE909-AD68-4A7E-A41C-6AF8C2512FB9}"/>
                  </a:ext>
                </a:extLst>
              </p:cNvPr>
              <p:cNvSpPr txBox="1"/>
              <p:nvPr/>
            </p:nvSpPr>
            <p:spPr>
              <a:xfrm>
                <a:off x="395536" y="1409514"/>
                <a:ext cx="5328592" cy="474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a rational number.</a:t>
                </a:r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is a fraction in its simplest form.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⇒    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LHS is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and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even.</a:t>
                </a:r>
              </a:p>
              <a:p>
                <a:r>
                  <a:rPr lang="en-GB" dirty="0"/>
                  <a:t>Therefore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an integer.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RHS is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and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even.</a:t>
                </a:r>
              </a:p>
              <a:p>
                <a:r>
                  <a:rPr lang="en-GB" dirty="0"/>
                  <a:t>But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both even, contradicting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is a fraction in its simplest form.</a:t>
                </a:r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irrational.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AE909-AD68-4A7E-A41C-6AF8C251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09514"/>
                <a:ext cx="5328592" cy="4740337"/>
              </a:xfrm>
              <a:prstGeom prst="rect">
                <a:avLst/>
              </a:prstGeom>
              <a:blipFill>
                <a:blip r:embed="rId4"/>
                <a:stretch>
                  <a:fillRect l="-1030" b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C64DF-4D67-4FE6-890F-2C53C1D2A8CC}"/>
                  </a:ext>
                </a:extLst>
              </p:cNvPr>
              <p:cNvSpPr txBox="1"/>
              <p:nvPr/>
            </p:nvSpPr>
            <p:spPr>
              <a:xfrm>
                <a:off x="6354180" y="4171859"/>
                <a:ext cx="2448272" cy="232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standard (and well known) proof for the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200" dirty="0"/>
                  <a:t>. Here’s Dr Frost’s non-standard but quicker proof:</a:t>
                </a:r>
              </a:p>
              <a:p>
                <a:pPr/>
                <a:r>
                  <a:rPr lang="en-GB" sz="1200" dirty="0"/>
                  <a:t>___________________________</a:t>
                </a:r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If a number is square then the powers in the prime factorisation are even. The power of 2 on the RHS is therefore even, but odd on the LHS (due to the extra 2). This is a contradiction.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C64DF-4D67-4FE6-890F-2C53C1D2A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80" y="4171859"/>
                <a:ext cx="2448272" cy="2326342"/>
              </a:xfrm>
              <a:prstGeom prst="rect">
                <a:avLst/>
              </a:prstGeom>
              <a:blipFill>
                <a:blip r:embed="rId5"/>
                <a:stretch>
                  <a:fillRect r="-1493" b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D514F-5A5A-4CF0-85B0-58427EF31874}"/>
              </a:ext>
            </a:extLst>
          </p:cNvPr>
          <p:cNvCxnSpPr>
            <a:cxnSpLocks/>
          </p:cNvCxnSpPr>
          <p:nvPr/>
        </p:nvCxnSpPr>
        <p:spPr>
          <a:xfrm flipH="1">
            <a:off x="6039853" y="4437112"/>
            <a:ext cx="332347" cy="86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159BB-C048-483E-8EF8-7EDB2F2F3F16}"/>
              </a:ext>
            </a:extLst>
          </p:cNvPr>
          <p:cNvSpPr/>
          <p:nvPr/>
        </p:nvSpPr>
        <p:spPr>
          <a:xfrm>
            <a:off x="395536" y="1335044"/>
            <a:ext cx="5544616" cy="11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A9B6A-9724-48F5-9223-B9AA768BB17B}"/>
              </a:ext>
            </a:extLst>
          </p:cNvPr>
          <p:cNvSpPr/>
          <p:nvPr/>
        </p:nvSpPr>
        <p:spPr>
          <a:xfrm>
            <a:off x="395536" y="2503806"/>
            <a:ext cx="5544616" cy="3085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7CF00-8B8D-4DB4-A8C2-D3C78B1B3328}"/>
              </a:ext>
            </a:extLst>
          </p:cNvPr>
          <p:cNvSpPr/>
          <p:nvPr/>
        </p:nvSpPr>
        <p:spPr>
          <a:xfrm>
            <a:off x="395536" y="5602985"/>
            <a:ext cx="5544616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9901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AE8ACE-743E-447D-A82B-E10F75F0F68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EB1E8B5-84A5-4EB4-88B2-FAB6EC77CE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077625C-6C2B-4A38-8704-914AC97F944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979063-6E24-42CD-8159-FCE1EFA75824}"/>
              </a:ext>
            </a:extLst>
          </p:cNvPr>
          <p:cNvSpPr txBox="1"/>
          <p:nvPr/>
        </p:nvSpPr>
        <p:spPr>
          <a:xfrm>
            <a:off x="395536" y="806157"/>
            <a:ext cx="684076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by contradiction that there are infinitely many prime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F2747-6213-4246-AE90-B779EF052408}"/>
              </a:ext>
            </a:extLst>
          </p:cNvPr>
          <p:cNvSpPr txBox="1"/>
          <p:nvPr/>
        </p:nvSpPr>
        <p:spPr>
          <a:xfrm>
            <a:off x="6372200" y="1409514"/>
            <a:ext cx="21602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proof is courtesy of Euclid, and is one of the earliest known proofs.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5F0-3E8D-43A6-AD37-052678F2520C}"/>
                  </a:ext>
                </a:extLst>
              </p:cNvPr>
              <p:cNvSpPr txBox="1"/>
              <p:nvPr/>
            </p:nvSpPr>
            <p:spPr>
              <a:xfrm>
                <a:off x="455694" y="1469672"/>
                <a:ext cx="561662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there is a finite number of prime numbers.</a:t>
                </a:r>
              </a:p>
              <a:p>
                <a:r>
                  <a:rPr lang="en-GB" dirty="0"/>
                  <a:t>Therefore we can list all the prime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Consider the number: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you divide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by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the remainder will always be 1.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is not divisible by any of these primes.</a:t>
                </a:r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must itself be prime, or its prime factorisation contains only primes not in our original list.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contained the list of all prime numbers.</a:t>
                </a:r>
              </a:p>
              <a:p>
                <a:endParaRPr lang="en-GB" dirty="0"/>
              </a:p>
              <a:p>
                <a:r>
                  <a:rPr lang="en-GB" dirty="0"/>
                  <a:t>Therefore, there are an infinite number of primes.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5F0-3E8D-43A6-AD37-052678F25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4" y="1469672"/>
                <a:ext cx="5616624" cy="4524315"/>
              </a:xfrm>
              <a:prstGeom prst="rect">
                <a:avLst/>
              </a:prstGeom>
              <a:blipFill>
                <a:blip r:embed="rId2"/>
                <a:stretch>
                  <a:fillRect l="-977" t="-674" r="-543" b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34336D-1D73-4F61-B745-F9723734E434}"/>
              </a:ext>
            </a:extLst>
          </p:cNvPr>
          <p:cNvSpPr/>
          <p:nvPr/>
        </p:nvSpPr>
        <p:spPr>
          <a:xfrm>
            <a:off x="393358" y="1334946"/>
            <a:ext cx="5544616" cy="11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390CC-6EE4-45D5-89B6-FD5E479E8B92}"/>
              </a:ext>
            </a:extLst>
          </p:cNvPr>
          <p:cNvSpPr/>
          <p:nvPr/>
        </p:nvSpPr>
        <p:spPr>
          <a:xfrm>
            <a:off x="395536" y="2519941"/>
            <a:ext cx="5544616" cy="3083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BECBB-4555-4720-B8AC-0C8B82AF3DAA}"/>
              </a:ext>
            </a:extLst>
          </p:cNvPr>
          <p:cNvSpPr/>
          <p:nvPr/>
        </p:nvSpPr>
        <p:spPr>
          <a:xfrm>
            <a:off x="395536" y="5602985"/>
            <a:ext cx="5544616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5959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80" y="2174708"/>
                <a:ext cx="843529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2008 Q1]</a:t>
                </a:r>
                <a:r>
                  <a:rPr lang="en-GB" dirty="0"/>
                  <a:t> What does it mean to say that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rational?</a:t>
                </a:r>
              </a:p>
              <a:p>
                <a:r>
                  <a:rPr lang="en-GB" dirty="0"/>
                  <a:t>Prove by contradiction statements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below,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real numbers.</a:t>
                </a:r>
              </a:p>
              <a:p>
                <a:endParaRPr lang="en-GB" dirty="0"/>
              </a:p>
              <a:p>
                <a:r>
                  <a:rPr lang="en-GB" dirty="0"/>
                  <a:t>A: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GB" dirty="0"/>
                  <a:t> is irrational, then at least one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r>
                  <a:rPr lang="en-GB" dirty="0"/>
                  <a:t>B: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irrational, then at least one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endParaRPr lang="en-GB" dirty="0"/>
              </a:p>
              <a:p>
                <a:r>
                  <a:rPr lang="en-GB" dirty="0"/>
                  <a:t>Disprove by means of a counterexample statement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below,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real numbers.</a:t>
                </a:r>
              </a:p>
              <a:p>
                <a:endParaRPr lang="en-GB" dirty="0"/>
              </a:p>
              <a:p>
                <a:r>
                  <a:rPr lang="en-GB" dirty="0"/>
                  <a:t>C: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irrational,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endParaRPr lang="en-GB" dirty="0"/>
              </a:p>
              <a:p>
                <a:r>
                  <a:rPr lang="en-GB" dirty="0"/>
                  <a:t>If 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are irrational, prove that at most one of 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rational.</a:t>
                </a:r>
              </a:p>
              <a:p>
                <a:endParaRPr lang="en-GB" dirty="0"/>
              </a:p>
              <a:p>
                <a:r>
                  <a:rPr lang="en-GB" b="1" u="sng" dirty="0"/>
                  <a:t>Solutions on next slide.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0" y="2174708"/>
                <a:ext cx="8435292" cy="4524315"/>
              </a:xfrm>
              <a:prstGeom prst="rect">
                <a:avLst/>
              </a:prstGeom>
              <a:blipFill>
                <a:blip r:embed="rId2"/>
                <a:stretch>
                  <a:fillRect l="-578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077" y="18442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8856" y="4316781"/>
                <a:ext cx="273630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Note: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200" dirty="0"/>
                  <a:t> is Euler’s Number and you will encounter it later at A Level. But for the moment, you only need to know it is an irrational number, like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56" y="4316781"/>
                <a:ext cx="2736304" cy="83099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84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19031</TotalTime>
  <Words>4932</Words>
  <Application>Microsoft Office PowerPoint</Application>
  <PresentationFormat>On-screen Show (4:3)</PresentationFormat>
  <Paragraphs>365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Office Theme</vt:lpstr>
      <vt:lpstr>P2 Chapter 1 :: Algebraic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699</cp:revision>
  <dcterms:created xsi:type="dcterms:W3CDTF">2013-02-28T07:36:55Z</dcterms:created>
  <dcterms:modified xsi:type="dcterms:W3CDTF">2021-07-01T13:47:45Z</dcterms:modified>
</cp:coreProperties>
</file>