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6"/>
  </p:notesMasterIdLst>
  <p:sldIdLst>
    <p:sldId id="481" r:id="rId2"/>
    <p:sldId id="484" r:id="rId3"/>
    <p:sldId id="483" r:id="rId4"/>
    <p:sldId id="615" r:id="rId5"/>
    <p:sldId id="618" r:id="rId6"/>
    <p:sldId id="619" r:id="rId7"/>
    <p:sldId id="620" r:id="rId8"/>
    <p:sldId id="621" r:id="rId9"/>
    <p:sldId id="622" r:id="rId10"/>
    <p:sldId id="623" r:id="rId11"/>
    <p:sldId id="616" r:id="rId12"/>
    <p:sldId id="624" r:id="rId13"/>
    <p:sldId id="626" r:id="rId14"/>
    <p:sldId id="625" r:id="rId15"/>
    <p:sldId id="617" r:id="rId16"/>
    <p:sldId id="627" r:id="rId17"/>
    <p:sldId id="629" r:id="rId18"/>
    <p:sldId id="630" r:id="rId19"/>
    <p:sldId id="631" r:id="rId20"/>
    <p:sldId id="635" r:id="rId21"/>
    <p:sldId id="628" r:id="rId22"/>
    <p:sldId id="632" r:id="rId23"/>
    <p:sldId id="633" r:id="rId24"/>
    <p:sldId id="636" r:id="rId2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45" autoAdjust="0"/>
    <p:restoredTop sz="88534" autoAdjust="0"/>
  </p:normalViewPr>
  <p:slideViewPr>
    <p:cSldViewPr>
      <p:cViewPr>
        <p:scale>
          <a:sx n="75" d="100"/>
          <a:sy n="75" d="100"/>
        </p:scale>
        <p:origin x="2610" y="960"/>
      </p:cViewPr>
      <p:guideLst>
        <p:guide orient="horz" pos="2160"/>
        <p:guide pos="2880"/>
      </p:guideLst>
    </p:cSldViewPr>
  </p:slideViewPr>
  <p:notesTextViewPr>
    <p:cViewPr>
      <p:scale>
        <a:sx n="150" d="100"/>
        <a:sy n="15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4E87F4A-DD11-41AF-8B76-F2E5B6202836}" type="datetimeFigureOut">
              <a:rPr lang="en-GB" smtClean="0"/>
              <a:pPr/>
              <a:t>16/09/2019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62F2399-CD51-4C4C-BC34-03B9F40F9CF8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474507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9AFE4D-3339-4F90-AB07-DAB31D79E32A}" type="datetimeFigureOut">
              <a:rPr lang="en-GB" smtClean="0"/>
              <a:pPr/>
              <a:t>16/09/2019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177B05-5D28-4021-9BD2-A7A72850B659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816114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9AFE4D-3339-4F90-AB07-DAB31D79E32A}" type="datetimeFigureOut">
              <a:rPr lang="en-GB" smtClean="0"/>
              <a:pPr/>
              <a:t>16/09/2019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177B05-5D28-4021-9BD2-A7A72850B659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233991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9AFE4D-3339-4F90-AB07-DAB31D79E32A}" type="datetimeFigureOut">
              <a:rPr lang="en-GB" smtClean="0"/>
              <a:pPr/>
              <a:t>16/09/2019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177B05-5D28-4021-9BD2-A7A72850B659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622113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9AFE4D-3339-4F90-AB07-DAB31D79E32A}" type="datetimeFigureOut">
              <a:rPr lang="en-GB" smtClean="0"/>
              <a:pPr/>
              <a:t>16/09/2019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177B05-5D28-4021-9BD2-A7A72850B659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751718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9AFE4D-3339-4F90-AB07-DAB31D79E32A}" type="datetimeFigureOut">
              <a:rPr lang="en-GB" smtClean="0"/>
              <a:pPr/>
              <a:t>16/09/2019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177B05-5D28-4021-9BD2-A7A72850B659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325203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9AFE4D-3339-4F90-AB07-DAB31D79E32A}" type="datetimeFigureOut">
              <a:rPr lang="en-GB" smtClean="0"/>
              <a:pPr/>
              <a:t>16/09/2019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177B05-5D28-4021-9BD2-A7A72850B659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661724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9AFE4D-3339-4F90-AB07-DAB31D79E32A}" type="datetimeFigureOut">
              <a:rPr lang="en-GB" smtClean="0"/>
              <a:pPr/>
              <a:t>16/09/2019</a:t>
            </a:fld>
            <a:endParaRPr lang="en-GB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177B05-5D28-4021-9BD2-A7A72850B659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200525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9AFE4D-3339-4F90-AB07-DAB31D79E32A}" type="datetimeFigureOut">
              <a:rPr lang="en-GB" smtClean="0"/>
              <a:pPr/>
              <a:t>16/09/2019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177B05-5D28-4021-9BD2-A7A72850B659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089123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9AFE4D-3339-4F90-AB07-DAB31D79E32A}" type="datetimeFigureOut">
              <a:rPr lang="en-GB" smtClean="0"/>
              <a:pPr/>
              <a:t>16/09/2019</a:t>
            </a:fld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177B05-5D28-4021-9BD2-A7A72850B659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93369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9AFE4D-3339-4F90-AB07-DAB31D79E32A}" type="datetimeFigureOut">
              <a:rPr lang="en-GB" smtClean="0"/>
              <a:pPr/>
              <a:t>16/09/2019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177B05-5D28-4021-9BD2-A7A72850B659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971285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9AFE4D-3339-4F90-AB07-DAB31D79E32A}" type="datetimeFigureOut">
              <a:rPr lang="en-GB" smtClean="0"/>
              <a:pPr/>
              <a:t>16/09/2019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177B05-5D28-4021-9BD2-A7A72850B659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664966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9AFE4D-3339-4F90-AB07-DAB31D79E32A}" type="datetimeFigureOut">
              <a:rPr lang="en-GB" smtClean="0"/>
              <a:pPr/>
              <a:t>16/09/2019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177B05-5D28-4021-9BD2-A7A72850B659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967452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png"/><Relationship Id="rId13" Type="http://schemas.openxmlformats.org/officeDocument/2006/relationships/image" Target="../media/image49.png"/><Relationship Id="rId3" Type="http://schemas.openxmlformats.org/officeDocument/2006/relationships/image" Target="../media/image39.png"/><Relationship Id="rId7" Type="http://schemas.openxmlformats.org/officeDocument/2006/relationships/image" Target="../media/image43.png"/><Relationship Id="rId12" Type="http://schemas.openxmlformats.org/officeDocument/2006/relationships/image" Target="../media/image48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2.png"/><Relationship Id="rId11" Type="http://schemas.openxmlformats.org/officeDocument/2006/relationships/image" Target="../media/image47.png"/><Relationship Id="rId5" Type="http://schemas.openxmlformats.org/officeDocument/2006/relationships/image" Target="../media/image41.png"/><Relationship Id="rId10" Type="http://schemas.openxmlformats.org/officeDocument/2006/relationships/image" Target="../media/image46.png"/><Relationship Id="rId4" Type="http://schemas.openxmlformats.org/officeDocument/2006/relationships/image" Target="../media/image40.png"/><Relationship Id="rId9" Type="http://schemas.openxmlformats.org/officeDocument/2006/relationships/image" Target="../media/image45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6.png"/><Relationship Id="rId3" Type="http://schemas.openxmlformats.org/officeDocument/2006/relationships/image" Target="../media/image51.png"/><Relationship Id="rId7" Type="http://schemas.openxmlformats.org/officeDocument/2006/relationships/image" Target="../media/image55.png"/><Relationship Id="rId12" Type="http://schemas.openxmlformats.org/officeDocument/2006/relationships/image" Target="../media/image60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4.png"/><Relationship Id="rId11" Type="http://schemas.openxmlformats.org/officeDocument/2006/relationships/image" Target="../media/image59.png"/><Relationship Id="rId5" Type="http://schemas.openxmlformats.org/officeDocument/2006/relationships/image" Target="../media/image53.png"/><Relationship Id="rId10" Type="http://schemas.openxmlformats.org/officeDocument/2006/relationships/image" Target="../media/image58.png"/><Relationship Id="rId4" Type="http://schemas.openxmlformats.org/officeDocument/2006/relationships/image" Target="../media/image52.png"/><Relationship Id="rId9" Type="http://schemas.openxmlformats.org/officeDocument/2006/relationships/image" Target="../media/image57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3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0.png"/><Relationship Id="rId3" Type="http://schemas.openxmlformats.org/officeDocument/2006/relationships/image" Target="../media/image65.png"/><Relationship Id="rId7" Type="http://schemas.openxmlformats.org/officeDocument/2006/relationships/image" Target="../media/image69.png"/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8.png"/><Relationship Id="rId5" Type="http://schemas.openxmlformats.org/officeDocument/2006/relationships/image" Target="../media/image67.png"/><Relationship Id="rId4" Type="http://schemas.openxmlformats.org/officeDocument/2006/relationships/image" Target="../media/image6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png"/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png"/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7.png"/><Relationship Id="rId4" Type="http://schemas.openxmlformats.org/officeDocument/2006/relationships/image" Target="../media/image7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png"/><Relationship Id="rId2" Type="http://schemas.openxmlformats.org/officeDocument/2006/relationships/image" Target="../media/image7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0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.png"/><Relationship Id="rId2" Type="http://schemas.openxmlformats.org/officeDocument/2006/relationships/image" Target="../media/image81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4.png"/><Relationship Id="rId2" Type="http://schemas.openxmlformats.org/officeDocument/2006/relationships/image" Target="../media/image8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5.png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13" Type="http://schemas.openxmlformats.org/officeDocument/2006/relationships/image" Target="../media/image9.png"/><Relationship Id="rId3" Type="http://schemas.openxmlformats.org/officeDocument/2006/relationships/image" Target="../media/image3.png"/><Relationship Id="rId7" Type="http://schemas.openxmlformats.org/officeDocument/2006/relationships/image" Target="../media/image6.png"/><Relationship Id="rId12" Type="http://schemas.microsoft.com/office/2007/relationships/hdphoto" Target="../media/hdphoto4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microsoft.com/office/2007/relationships/hdphoto" Target="../media/hdphoto1.wdp"/><Relationship Id="rId11" Type="http://schemas.openxmlformats.org/officeDocument/2006/relationships/image" Target="../media/image8.png"/><Relationship Id="rId5" Type="http://schemas.openxmlformats.org/officeDocument/2006/relationships/image" Target="../media/image5.png"/><Relationship Id="rId10" Type="http://schemas.microsoft.com/office/2007/relationships/hdphoto" Target="../media/hdphoto3.wdp"/><Relationship Id="rId4" Type="http://schemas.openxmlformats.org/officeDocument/2006/relationships/image" Target="../media/image4.png"/><Relationship Id="rId9" Type="http://schemas.openxmlformats.org/officeDocument/2006/relationships/image" Target="../media/image7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7.png"/><Relationship Id="rId2" Type="http://schemas.openxmlformats.org/officeDocument/2006/relationships/image" Target="../media/image86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9.png"/><Relationship Id="rId2" Type="http://schemas.openxmlformats.org/officeDocument/2006/relationships/image" Target="../media/image88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1.png"/><Relationship Id="rId2" Type="http://schemas.openxmlformats.org/officeDocument/2006/relationships/image" Target="../media/image90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3.png"/><Relationship Id="rId2" Type="http://schemas.openxmlformats.org/officeDocument/2006/relationships/image" Target="../media/image92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0.png"/><Relationship Id="rId2" Type="http://schemas.openxmlformats.org/officeDocument/2006/relationships/image" Target="../media/image41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1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0.png"/><Relationship Id="rId2" Type="http://schemas.openxmlformats.org/officeDocument/2006/relationships/image" Target="../media/image71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10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0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13" Type="http://schemas.openxmlformats.org/officeDocument/2006/relationships/image" Target="../media/image23.png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12" Type="http://schemas.openxmlformats.org/officeDocument/2006/relationships/image" Target="../media/image22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11" Type="http://schemas.openxmlformats.org/officeDocument/2006/relationships/image" Target="../media/image21.png"/><Relationship Id="rId5" Type="http://schemas.openxmlformats.org/officeDocument/2006/relationships/image" Target="../media/image15.png"/><Relationship Id="rId15" Type="http://schemas.openxmlformats.org/officeDocument/2006/relationships/image" Target="../media/image25.png"/><Relationship Id="rId10" Type="http://schemas.openxmlformats.org/officeDocument/2006/relationships/image" Target="../media/image20.png"/><Relationship Id="rId4" Type="http://schemas.openxmlformats.org/officeDocument/2006/relationships/image" Target="../media/image14.png"/><Relationship Id="rId9" Type="http://schemas.openxmlformats.org/officeDocument/2006/relationships/image" Target="../media/image19.png"/><Relationship Id="rId14" Type="http://schemas.openxmlformats.org/officeDocument/2006/relationships/image" Target="../media/image24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13" Type="http://schemas.openxmlformats.org/officeDocument/2006/relationships/image" Target="../media/image37.png"/><Relationship Id="rId3" Type="http://schemas.openxmlformats.org/officeDocument/2006/relationships/image" Target="../media/image27.png"/><Relationship Id="rId7" Type="http://schemas.openxmlformats.org/officeDocument/2006/relationships/image" Target="../media/image31.png"/><Relationship Id="rId12" Type="http://schemas.openxmlformats.org/officeDocument/2006/relationships/image" Target="../media/image36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png"/><Relationship Id="rId11" Type="http://schemas.openxmlformats.org/officeDocument/2006/relationships/image" Target="../media/image35.png"/><Relationship Id="rId5" Type="http://schemas.openxmlformats.org/officeDocument/2006/relationships/image" Target="../media/image29.png"/><Relationship Id="rId10" Type="http://schemas.openxmlformats.org/officeDocument/2006/relationships/image" Target="../media/image34.png"/><Relationship Id="rId4" Type="http://schemas.openxmlformats.org/officeDocument/2006/relationships/image" Target="../media/image28.png"/><Relationship Id="rId9" Type="http://schemas.openxmlformats.org/officeDocument/2006/relationships/image" Target="../media/image3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16688" y="2130425"/>
            <a:ext cx="8001000" cy="1470025"/>
          </a:xfrm>
        </p:spPr>
        <p:txBody>
          <a:bodyPr/>
          <a:lstStyle/>
          <a:p>
            <a:r>
              <a:rPr lang="en-GB" b="1" dirty="0">
                <a:solidFill>
                  <a:srgbClr val="92D050"/>
                </a:solidFill>
              </a:rPr>
              <a:t>P1 Chapter 7 :: </a:t>
            </a:r>
            <a:r>
              <a:rPr lang="en-GB" dirty="0"/>
              <a:t>Algebraic Methods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79612" y="3645024"/>
            <a:ext cx="6984776" cy="1417712"/>
          </a:xfrm>
        </p:spPr>
        <p:txBody>
          <a:bodyPr>
            <a:normAutofit/>
          </a:bodyPr>
          <a:lstStyle/>
          <a:p>
            <a:r>
              <a:rPr lang="en-GB" sz="2800" dirty="0"/>
              <a:t>jfrost@tiffin.kingston.sch.uk</a:t>
            </a:r>
          </a:p>
          <a:p>
            <a:r>
              <a:rPr lang="en-GB" sz="2000" b="1" dirty="0"/>
              <a:t>www.drfrostmaths.com</a:t>
            </a:r>
            <a:br>
              <a:rPr lang="en-GB" sz="2000" b="1" dirty="0"/>
            </a:br>
            <a:r>
              <a:rPr lang="en-GB" sz="2000" b="1" dirty="0"/>
              <a:t>@DrFrostMaths</a:t>
            </a:r>
            <a:r>
              <a:rPr lang="en-GB" sz="2000" dirty="0"/>
              <a:t> </a:t>
            </a:r>
          </a:p>
        </p:txBody>
      </p:sp>
      <p:cxnSp>
        <p:nvCxnSpPr>
          <p:cNvPr id="8" name="Straight Connector 7"/>
          <p:cNvCxnSpPr/>
          <p:nvPr/>
        </p:nvCxnSpPr>
        <p:spPr>
          <a:xfrm>
            <a:off x="0" y="1268760"/>
            <a:ext cx="9144000" cy="0"/>
          </a:xfrm>
          <a:prstGeom prst="line">
            <a:avLst/>
          </a:prstGeom>
          <a:ln w="7620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2" descr="E:\TiffinSchoolLogoSmall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212" y="111910"/>
            <a:ext cx="1008112" cy="10133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07504" y="6461720"/>
            <a:ext cx="41044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Last modified: </a:t>
            </a:r>
            <a:r>
              <a:rPr lang="en-GB" dirty="0" smtClean="0"/>
              <a:t>16</a:t>
            </a:r>
            <a:r>
              <a:rPr lang="en-GB" baseline="30000" dirty="0" smtClean="0"/>
              <a:t>th</a:t>
            </a:r>
            <a:r>
              <a:rPr lang="en-GB" dirty="0" smtClean="0"/>
              <a:t> September 2019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1301785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3911762" y="3998533"/>
                <a:ext cx="3536787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4800" dirty="0"/>
                  <a:t>    </a:t>
                </a:r>
                <a14:m>
                  <m:oMath xmlns:m="http://schemas.openxmlformats.org/officeDocument/2006/math">
                    <m:r>
                      <a:rPr lang="en-GB" sz="4800" b="0" i="1" smtClean="0">
                        <a:latin typeface="Cambria Math" panose="02040503050406030204" pitchFamily="18" charset="0"/>
                      </a:rPr>
                      <m:t>3</m:t>
                    </m:r>
                    <m:sSup>
                      <m:sSupPr>
                        <m:ctrlPr>
                          <a:rPr lang="en-GB" sz="48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48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GB" sz="48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GB" sz="4800" b="0" i="1" smtClean="0">
                        <a:latin typeface="Cambria Math" panose="02040503050406030204" pitchFamily="18" charset="0"/>
                      </a:rPr>
                      <m:t>−12</m:t>
                    </m:r>
                    <m:r>
                      <a:rPr lang="en-GB" sz="4800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endParaRPr lang="en-GB" sz="4800" dirty="0"/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11762" y="3998533"/>
                <a:ext cx="3536787" cy="830997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" name="Straight Connector 1"/>
          <p:cNvCxnSpPr/>
          <p:nvPr/>
        </p:nvCxnSpPr>
        <p:spPr>
          <a:xfrm>
            <a:off x="873813" y="2914247"/>
            <a:ext cx="1800200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" name="Straight Connector 2"/>
          <p:cNvCxnSpPr/>
          <p:nvPr/>
        </p:nvCxnSpPr>
        <p:spPr>
          <a:xfrm flipV="1">
            <a:off x="2674013" y="2266175"/>
            <a:ext cx="0" cy="648072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" name="Straight Connector 3"/>
          <p:cNvCxnSpPr/>
          <p:nvPr/>
        </p:nvCxnSpPr>
        <p:spPr>
          <a:xfrm>
            <a:off x="2674013" y="2266175"/>
            <a:ext cx="5276300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935945" y="2146893"/>
                <a:ext cx="1635352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48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sz="4800" b="0" i="1" smtClean="0">
                          <a:latin typeface="Cambria Math" panose="02040503050406030204" pitchFamily="18" charset="0"/>
                        </a:rPr>
                        <m:t>−4</m:t>
                      </m:r>
                    </m:oMath>
                  </m:oMathPara>
                </a14:m>
                <a:endParaRPr lang="en-GB" sz="4800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5945" y="2146893"/>
                <a:ext cx="1635352" cy="830997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2840224" y="2223092"/>
                <a:ext cx="6303776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GB" sz="4800" b="0" i="1" smtClean="0">
                          <a:latin typeface="Cambria Math" panose="02040503050406030204" pitchFamily="18" charset="0"/>
                        </a:rPr>
                        <m:t>2</m:t>
                      </m:r>
                      <m:sSup>
                        <m:sSupPr>
                          <m:ctrlPr>
                            <a:rPr lang="en-GB" sz="48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48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GB" sz="48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  <m:r>
                        <a:rPr lang="en-GB" sz="4800" b="0" i="1" smtClean="0">
                          <a:latin typeface="Cambria Math" panose="02040503050406030204" pitchFamily="18" charset="0"/>
                        </a:rPr>
                        <m:t>−5</m:t>
                      </m:r>
                      <m:sSup>
                        <m:sSupPr>
                          <m:ctrlPr>
                            <a:rPr lang="en-GB" sz="48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48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GB" sz="4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GB" sz="4800" b="0" i="1" smtClean="0">
                          <a:latin typeface="Cambria Math" panose="02040503050406030204" pitchFamily="18" charset="0"/>
                        </a:rPr>
                        <m:t>−16</m:t>
                      </m:r>
                      <m:r>
                        <a:rPr lang="en-GB" sz="48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sz="4800" b="0" i="1" smtClean="0">
                          <a:latin typeface="Cambria Math" panose="02040503050406030204" pitchFamily="18" charset="0"/>
                        </a:rPr>
                        <m:t>+10</m:t>
                      </m:r>
                    </m:oMath>
                  </m:oMathPara>
                </a14:m>
                <a:endParaRPr lang="en-GB" sz="4800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40224" y="2223092"/>
                <a:ext cx="6303776" cy="830997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2840225" y="1435178"/>
                <a:ext cx="1149648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4800" b="0" i="1" smtClean="0">
                          <a:latin typeface="Cambria Math" panose="02040503050406030204" pitchFamily="18" charset="0"/>
                        </a:rPr>
                        <m:t>2</m:t>
                      </m:r>
                      <m:sSup>
                        <m:sSupPr>
                          <m:ctrlPr>
                            <a:rPr lang="en-GB" sz="48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48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GB" sz="4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GB" sz="4800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40225" y="1435178"/>
                <a:ext cx="1149648" cy="830997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2786562" y="2740878"/>
                <a:ext cx="2985587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4800" b="0" i="1" smtClean="0">
                          <a:latin typeface="Cambria Math" panose="02040503050406030204" pitchFamily="18" charset="0"/>
                        </a:rPr>
                        <m:t>2</m:t>
                      </m:r>
                      <m:sSup>
                        <m:sSupPr>
                          <m:ctrlPr>
                            <a:rPr lang="en-GB" sz="48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48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GB" sz="48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  <m:r>
                        <a:rPr lang="en-GB" sz="4800" b="0" i="1" smtClean="0">
                          <a:latin typeface="Cambria Math" panose="02040503050406030204" pitchFamily="18" charset="0"/>
                        </a:rPr>
                        <m:t>−8</m:t>
                      </m:r>
                      <m:sSup>
                        <m:sSupPr>
                          <m:ctrlPr>
                            <a:rPr lang="en-GB" sz="48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48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GB" sz="4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GB" sz="4800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86562" y="2740878"/>
                <a:ext cx="2985587" cy="830997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0" name="Straight Connector 9"/>
          <p:cNvCxnSpPr/>
          <p:nvPr/>
        </p:nvCxnSpPr>
        <p:spPr>
          <a:xfrm>
            <a:off x="2878325" y="3516786"/>
            <a:ext cx="2661816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3924300" y="3450111"/>
                <a:ext cx="3710051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4800" dirty="0"/>
                  <a:t>    </a:t>
                </a:r>
                <a14:m>
                  <m:oMath xmlns:m="http://schemas.openxmlformats.org/officeDocument/2006/math">
                    <m:r>
                      <a:rPr lang="en-GB" sz="4800" b="0" i="1" smtClean="0">
                        <a:latin typeface="Cambria Math" panose="02040503050406030204" pitchFamily="18" charset="0"/>
                      </a:rPr>
                      <m:t>3</m:t>
                    </m:r>
                    <m:sSup>
                      <m:sSupPr>
                        <m:ctrlPr>
                          <a:rPr lang="en-GB" sz="48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48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GB" sz="48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GB" sz="4800" b="0" i="1" smtClean="0">
                        <a:latin typeface="Cambria Math" panose="02040503050406030204" pitchFamily="18" charset="0"/>
                      </a:rPr>
                      <m:t>−16</m:t>
                    </m:r>
                    <m:r>
                      <a:rPr lang="en-GB" sz="4800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endParaRPr lang="en-GB" sz="4800" dirty="0"/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24300" y="3450111"/>
                <a:ext cx="3710051" cy="830997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3889400" y="1420664"/>
                <a:ext cx="1656184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4800" b="0" i="1" smtClean="0">
                          <a:latin typeface="Cambria Math" panose="02040503050406030204" pitchFamily="18" charset="0"/>
                        </a:rPr>
                        <m:t>+3</m:t>
                      </m:r>
                      <m:r>
                        <a:rPr lang="en-GB" sz="4800" b="0" i="1" smtClean="0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GB" sz="4800" dirty="0"/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89400" y="1420664"/>
                <a:ext cx="1656184" cy="830997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5" name="Straight Connector 14"/>
          <p:cNvCxnSpPr/>
          <p:nvPr/>
        </p:nvCxnSpPr>
        <p:spPr>
          <a:xfrm>
            <a:off x="4414182" y="4799555"/>
            <a:ext cx="2880320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>
            <a:off x="6097141" y="2927090"/>
            <a:ext cx="5195" cy="578110"/>
          </a:xfrm>
          <a:prstGeom prst="straightConnector1">
            <a:avLst/>
          </a:prstGeom>
          <a:ln w="57150"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5936887" y="4724755"/>
                <a:ext cx="2778487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4800" b="0" i="1" smtClean="0">
                          <a:latin typeface="Cambria Math" panose="02040503050406030204" pitchFamily="18" charset="0"/>
                        </a:rPr>
                        <m:t>−4</m:t>
                      </m:r>
                      <m:r>
                        <a:rPr lang="en-GB" sz="48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sz="4800" b="0" i="1" smtClean="0">
                          <a:latin typeface="Cambria Math" panose="02040503050406030204" pitchFamily="18" charset="0"/>
                        </a:rPr>
                        <m:t>+10</m:t>
                      </m:r>
                    </m:oMath>
                  </m:oMathPara>
                </a14:m>
                <a:endParaRPr lang="en-GB" sz="4800" dirty="0"/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36887" y="4724755"/>
                <a:ext cx="2778487" cy="830997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/>
              <p:cNvSpPr txBox="1"/>
              <p:nvPr/>
            </p:nvSpPr>
            <p:spPr>
              <a:xfrm>
                <a:off x="5477323" y="1441320"/>
                <a:ext cx="1343970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4800" b="0" i="1" smtClean="0">
                          <a:latin typeface="Cambria Math" panose="02040503050406030204" pitchFamily="18" charset="0"/>
                        </a:rPr>
                        <m:t>−4</m:t>
                      </m:r>
                    </m:oMath>
                  </m:oMathPara>
                </a14:m>
                <a:endParaRPr lang="en-GB" sz="4800" dirty="0"/>
              </a:p>
            </p:txBody>
          </p:sp>
        </mc:Choice>
        <mc:Fallback xmlns=""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77323" y="1441320"/>
                <a:ext cx="1343970" cy="830997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2" name="Straight Arrow Connector 21"/>
          <p:cNvCxnSpPr/>
          <p:nvPr/>
        </p:nvCxnSpPr>
        <p:spPr>
          <a:xfrm flipH="1">
            <a:off x="7915275" y="2977890"/>
            <a:ext cx="11424" cy="1546485"/>
          </a:xfrm>
          <a:prstGeom prst="straightConnector1">
            <a:avLst/>
          </a:prstGeom>
          <a:ln w="57150"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/>
              <p:cNvSpPr txBox="1"/>
              <p:nvPr/>
            </p:nvSpPr>
            <p:spPr>
              <a:xfrm>
                <a:off x="5902349" y="5251023"/>
                <a:ext cx="2869512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4800" b="0" i="1" smtClean="0">
                          <a:latin typeface="Cambria Math" panose="02040503050406030204" pitchFamily="18" charset="0"/>
                        </a:rPr>
                        <m:t>−4</m:t>
                      </m:r>
                      <m:r>
                        <a:rPr lang="en-GB" sz="48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sz="4800" b="0" i="1" smtClean="0">
                          <a:latin typeface="Cambria Math" panose="02040503050406030204" pitchFamily="18" charset="0"/>
                        </a:rPr>
                        <m:t>+16</m:t>
                      </m:r>
                    </m:oMath>
                  </m:oMathPara>
                </a14:m>
                <a:endParaRPr lang="en-GB" sz="4800" dirty="0"/>
              </a:p>
            </p:txBody>
          </p:sp>
        </mc:Choice>
        <mc:Fallback xmlns="">
          <p:sp>
            <p:nvSpPr>
              <p:cNvPr id="24" name="Text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02349" y="5251023"/>
                <a:ext cx="2869512" cy="830997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5" name="Straight Connector 24"/>
          <p:cNvCxnSpPr/>
          <p:nvPr/>
        </p:nvCxnSpPr>
        <p:spPr>
          <a:xfrm>
            <a:off x="6401998" y="6020216"/>
            <a:ext cx="2087972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/>
              <p:cNvSpPr txBox="1"/>
              <p:nvPr/>
            </p:nvSpPr>
            <p:spPr>
              <a:xfrm>
                <a:off x="7562147" y="5925149"/>
                <a:ext cx="1004556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4800" b="0" i="1" smtClean="0">
                          <a:latin typeface="Cambria Math" panose="02040503050406030204" pitchFamily="18" charset="0"/>
                        </a:rPr>
                        <m:t>−6</m:t>
                      </m:r>
                    </m:oMath>
                  </m:oMathPara>
                </a14:m>
                <a:endParaRPr lang="en-GB" sz="4800" dirty="0"/>
              </a:p>
            </p:txBody>
          </p:sp>
        </mc:Choice>
        <mc:Fallback xmlns="">
          <p:sp>
            <p:nvSpPr>
              <p:cNvPr id="27" name="TextBox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62147" y="5925149"/>
                <a:ext cx="1004556" cy="830997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6" name="Group 25"/>
          <p:cNvGrpSpPr/>
          <p:nvPr/>
        </p:nvGrpSpPr>
        <p:grpSpPr>
          <a:xfrm>
            <a:off x="0" y="0"/>
            <a:ext cx="9143074" cy="599127"/>
            <a:chOff x="0" y="13335"/>
            <a:chExt cx="9144218" cy="599127"/>
          </a:xfrm>
        </p:grpSpPr>
        <p:sp>
          <p:nvSpPr>
            <p:cNvPr id="28" name="TextBox 32"/>
            <p:cNvSpPr txBox="1"/>
            <p:nvPr/>
          </p:nvSpPr>
          <p:spPr>
            <a:xfrm>
              <a:off x="0" y="13335"/>
              <a:ext cx="9144000" cy="59912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lIns="324000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200" dirty="0"/>
                <a:t>Test Your Understanding</a:t>
              </a:r>
            </a:p>
          </p:txBody>
        </p:sp>
        <p:cxnSp>
          <p:nvCxnSpPr>
            <p:cNvPr id="29" name="Straight Connector 28"/>
            <p:cNvCxnSpPr/>
            <p:nvPr/>
          </p:nvCxnSpPr>
          <p:spPr>
            <a:xfrm>
              <a:off x="218" y="601079"/>
              <a:ext cx="9144000" cy="0"/>
            </a:xfrm>
            <a:prstGeom prst="line">
              <a:avLst/>
            </a:prstGeom>
            <a:effectLst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/>
              <p:cNvSpPr txBox="1"/>
              <p:nvPr/>
            </p:nvSpPr>
            <p:spPr>
              <a:xfrm>
                <a:off x="232229" y="753255"/>
                <a:ext cx="8794813" cy="461665"/>
              </a:xfrm>
              <a:prstGeom prst="rect">
                <a:avLst/>
              </a:prstGeom>
              <a:solidFill>
                <a:schemeClr val="bg1"/>
              </a:soli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 wrap="square" rtlCol="0">
                <a:spAutoFit/>
              </a:bodyPr>
              <a:lstStyle/>
              <a:p>
                <a:r>
                  <a:rPr lang="en-GB" sz="2400" dirty="0"/>
                  <a:t>Find the remainder when </a:t>
                </a:r>
                <a14:m>
                  <m:oMath xmlns:m="http://schemas.openxmlformats.org/officeDocument/2006/math">
                    <m:r>
                      <a:rPr lang="en-GB" sz="2400" b="0" i="1" smtClean="0">
                        <a:latin typeface="Cambria Math" panose="02040503050406030204" pitchFamily="18" charset="0"/>
                      </a:rPr>
                      <m:t>2</m:t>
                    </m:r>
                    <m:sSup>
                      <m:sSupPr>
                        <m:ctrlPr>
                          <a:rPr lang="en-GB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  <m:r>
                      <a:rPr lang="en-GB" sz="2400" b="0" i="1" smtClean="0">
                        <a:latin typeface="Cambria Math" panose="02040503050406030204" pitchFamily="18" charset="0"/>
                      </a:rPr>
                      <m:t>−5</m:t>
                    </m:r>
                    <m:sSup>
                      <m:sSupPr>
                        <m:ctrlPr>
                          <a:rPr lang="en-GB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GB" sz="2400" b="0" i="1" smtClean="0">
                        <a:latin typeface="Cambria Math" panose="02040503050406030204" pitchFamily="18" charset="0"/>
                      </a:rPr>
                      <m:t>−16</m:t>
                    </m:r>
                    <m:r>
                      <a:rPr lang="en-GB" sz="24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sz="2400" b="0" i="1" smtClean="0">
                        <a:latin typeface="Cambria Math" panose="02040503050406030204" pitchFamily="18" charset="0"/>
                      </a:rPr>
                      <m:t>+10</m:t>
                    </m:r>
                  </m:oMath>
                </a14:m>
                <a:r>
                  <a:rPr lang="en-GB" sz="2400" dirty="0"/>
                  <a:t> is divided by </a:t>
                </a:r>
                <a14:m>
                  <m:oMath xmlns:m="http://schemas.openxmlformats.org/officeDocument/2006/math">
                    <m:r>
                      <a:rPr lang="en-GB" sz="24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sz="2400" b="0" i="1" smtClean="0">
                        <a:latin typeface="Cambria Math" panose="02040503050406030204" pitchFamily="18" charset="0"/>
                      </a:rPr>
                      <m:t>−4</m:t>
                    </m:r>
                  </m:oMath>
                </a14:m>
                <a:r>
                  <a:rPr lang="en-GB" sz="2400" dirty="0"/>
                  <a:t>.</a:t>
                </a:r>
              </a:p>
            </p:txBody>
          </p:sp>
        </mc:Choice>
        <mc:Fallback xmlns="">
          <p:sp>
            <p:nvSpPr>
              <p:cNvPr id="30" name="TextBox 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2229" y="753255"/>
                <a:ext cx="8794813" cy="461665"/>
              </a:xfrm>
              <a:prstGeom prst="rect">
                <a:avLst/>
              </a:prstGeom>
              <a:blipFill>
                <a:blip r:embed="rId13"/>
                <a:stretch>
                  <a:fillRect b="-11111"/>
                </a:stretch>
              </a:blip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2" name="TextBox 31"/>
          <p:cNvSpPr txBox="1"/>
          <p:nvPr/>
        </p:nvSpPr>
        <p:spPr>
          <a:xfrm>
            <a:off x="3124038" y="6246112"/>
            <a:ext cx="288812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The remainder is -6.</a:t>
            </a:r>
          </a:p>
        </p:txBody>
      </p:sp>
      <p:sp>
        <p:nvSpPr>
          <p:cNvPr id="31" name="Rectangle 30"/>
          <p:cNvSpPr/>
          <p:nvPr/>
        </p:nvSpPr>
        <p:spPr>
          <a:xfrm>
            <a:off x="232229" y="1214919"/>
            <a:ext cx="8794814" cy="5492857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1631444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</p:childTnLst>
        </p:cTn>
      </p:par>
    </p:tnLst>
    <p:bldLst>
      <p:bldP spid="31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0"/>
            <a:ext cx="9143074" cy="599127"/>
            <a:chOff x="0" y="13335"/>
            <a:chExt cx="9144218" cy="599127"/>
          </a:xfrm>
        </p:grpSpPr>
        <p:sp>
          <p:nvSpPr>
            <p:cNvPr id="3" name="TextBox 32"/>
            <p:cNvSpPr txBox="1"/>
            <p:nvPr/>
          </p:nvSpPr>
          <p:spPr>
            <a:xfrm>
              <a:off x="0" y="13335"/>
              <a:ext cx="9144000" cy="59912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lIns="324000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200" dirty="0"/>
                <a:t>Further Test Your Understanding</a:t>
              </a:r>
            </a:p>
          </p:txBody>
        </p:sp>
        <p:cxnSp>
          <p:nvCxnSpPr>
            <p:cNvPr id="4" name="Straight Connector 3"/>
            <p:cNvCxnSpPr/>
            <p:nvPr/>
          </p:nvCxnSpPr>
          <p:spPr>
            <a:xfrm>
              <a:off x="218" y="601079"/>
              <a:ext cx="9144000" cy="0"/>
            </a:xfrm>
            <a:prstGeom prst="line">
              <a:avLst/>
            </a:prstGeom>
            <a:effectLst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232229" y="753255"/>
                <a:ext cx="8794814" cy="461665"/>
              </a:xfrm>
              <a:prstGeom prst="rect">
                <a:avLst/>
              </a:prstGeom>
              <a:solidFill>
                <a:schemeClr val="bg1"/>
              </a:soli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 wrap="square" rtlCol="0">
                <a:spAutoFit/>
              </a:bodyPr>
              <a:lstStyle/>
              <a:p>
                <a:r>
                  <a:rPr lang="en-GB" sz="2400" dirty="0"/>
                  <a:t>Divide </a:t>
                </a:r>
                <a14:m>
                  <m:oMath xmlns:m="http://schemas.openxmlformats.org/officeDocument/2006/math">
                    <m:r>
                      <a:rPr lang="en-GB" sz="2400" b="0" i="1" smtClean="0">
                        <a:latin typeface="Cambria Math" panose="02040503050406030204" pitchFamily="18" charset="0"/>
                      </a:rPr>
                      <m:t>8</m:t>
                    </m:r>
                    <m:sSup>
                      <m:sSupPr>
                        <m:ctrlPr>
                          <a:rPr lang="en-GB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  <m:r>
                      <a:rPr lang="en-GB" sz="2400" b="0" i="1" smtClean="0">
                        <a:latin typeface="Cambria Math" panose="02040503050406030204" pitchFamily="18" charset="0"/>
                      </a:rPr>
                      <m:t>−1</m:t>
                    </m:r>
                  </m:oMath>
                </a14:m>
                <a:r>
                  <a:rPr lang="en-GB" sz="2400" dirty="0"/>
                  <a:t> by </a:t>
                </a:r>
                <a14:m>
                  <m:oMath xmlns:m="http://schemas.openxmlformats.org/officeDocument/2006/math">
                    <m:r>
                      <a:rPr lang="en-GB" sz="2400" b="0" i="0" smtClean="0">
                        <a:latin typeface="Cambria Math" panose="02040503050406030204" pitchFamily="18" charset="0"/>
                      </a:rPr>
                      <m:t>2</m:t>
                    </m:r>
                    <m:r>
                      <a:rPr lang="en-GB" sz="24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sz="2400" b="0" i="1" smtClean="0">
                        <a:latin typeface="Cambria Math" panose="02040503050406030204" pitchFamily="18" charset="0"/>
                      </a:rPr>
                      <m:t>−1</m:t>
                    </m:r>
                  </m:oMath>
                </a14:m>
                <a:r>
                  <a:rPr lang="en-GB" sz="2400" dirty="0"/>
                  <a:t>.</a:t>
                </a: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2229" y="753255"/>
                <a:ext cx="8794814" cy="461665"/>
              </a:xfrm>
              <a:prstGeom prst="rect">
                <a:avLst/>
              </a:prstGeom>
              <a:blipFill>
                <a:blip r:embed="rId2"/>
                <a:stretch>
                  <a:fillRect b="-11111"/>
                </a:stretch>
              </a:blip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3911762" y="3998533"/>
                <a:ext cx="3536787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4800" dirty="0"/>
                  <a:t>    </a:t>
                </a:r>
                <a14:m>
                  <m:oMath xmlns:m="http://schemas.openxmlformats.org/officeDocument/2006/math">
                    <m:r>
                      <a:rPr lang="en-GB" sz="4800" b="0" i="1" smtClean="0">
                        <a:latin typeface="Cambria Math" panose="02040503050406030204" pitchFamily="18" charset="0"/>
                      </a:rPr>
                      <m:t>4</m:t>
                    </m:r>
                    <m:sSup>
                      <m:sSupPr>
                        <m:ctrlPr>
                          <a:rPr lang="en-GB" sz="48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48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GB" sz="48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GB" sz="4800" b="0" i="1" smtClean="0">
                        <a:latin typeface="Cambria Math" panose="02040503050406030204" pitchFamily="18" charset="0"/>
                      </a:rPr>
                      <m:t>−2</m:t>
                    </m:r>
                    <m:r>
                      <a:rPr lang="en-GB" sz="4800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endParaRPr lang="en-GB" sz="4800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11762" y="3998533"/>
                <a:ext cx="3536787" cy="830997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" name="Straight Connector 6"/>
          <p:cNvCxnSpPr/>
          <p:nvPr/>
        </p:nvCxnSpPr>
        <p:spPr>
          <a:xfrm>
            <a:off x="873813" y="2914247"/>
            <a:ext cx="1800200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 flipV="1">
            <a:off x="2674013" y="2266175"/>
            <a:ext cx="0" cy="648072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2674013" y="2266175"/>
            <a:ext cx="5276300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558800" y="2146893"/>
                <a:ext cx="2012497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4800" b="0" i="1" smtClean="0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GB" sz="48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sz="4800" b="0" i="1" smtClean="0">
                          <a:latin typeface="Cambria Math" panose="02040503050406030204" pitchFamily="18" charset="0"/>
                        </a:rPr>
                        <m:t>−1</m:t>
                      </m:r>
                    </m:oMath>
                  </m:oMathPara>
                </a14:m>
                <a:endParaRPr lang="en-GB" sz="4800" dirty="0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8800" y="2146893"/>
                <a:ext cx="2012497" cy="830997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2840224" y="2223092"/>
                <a:ext cx="6303776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GB" sz="4800" b="0" i="1" smtClean="0">
                          <a:latin typeface="Cambria Math" panose="02040503050406030204" pitchFamily="18" charset="0"/>
                        </a:rPr>
                        <m:t>8</m:t>
                      </m:r>
                      <m:sSup>
                        <m:sSupPr>
                          <m:ctrlPr>
                            <a:rPr lang="en-GB" sz="48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48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GB" sz="48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  <m:r>
                        <a:rPr lang="en-GB" sz="4800" b="0" i="1" smtClean="0">
                          <a:latin typeface="Cambria Math" panose="02040503050406030204" pitchFamily="18" charset="0"/>
                        </a:rPr>
                        <m:t>+0</m:t>
                      </m:r>
                      <m:sSup>
                        <m:sSupPr>
                          <m:ctrlPr>
                            <a:rPr lang="en-GB" sz="48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48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GB" sz="4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GB" sz="4800" b="0" i="1" smtClean="0">
                          <a:latin typeface="Cambria Math" panose="02040503050406030204" pitchFamily="18" charset="0"/>
                        </a:rPr>
                        <m:t>+0</m:t>
                      </m:r>
                      <m:r>
                        <a:rPr lang="en-GB" sz="48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sz="4800" b="0" i="1" smtClean="0">
                          <a:latin typeface="Cambria Math" panose="02040503050406030204" pitchFamily="18" charset="0"/>
                        </a:rPr>
                        <m:t>−1</m:t>
                      </m:r>
                    </m:oMath>
                  </m:oMathPara>
                </a14:m>
                <a:endParaRPr lang="en-GB" sz="4800" dirty="0"/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40224" y="2223092"/>
                <a:ext cx="6303776" cy="830997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2840224" y="1435178"/>
                <a:ext cx="4108039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GB" sz="4800" b="0" i="1" smtClean="0">
                          <a:latin typeface="Cambria Math" panose="02040503050406030204" pitchFamily="18" charset="0"/>
                        </a:rPr>
                        <m:t>4</m:t>
                      </m:r>
                      <m:sSup>
                        <m:sSupPr>
                          <m:ctrlPr>
                            <a:rPr lang="en-GB" sz="48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48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GB" sz="4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GB" sz="4800" b="0" i="1" smtClean="0">
                          <a:latin typeface="Cambria Math" panose="02040503050406030204" pitchFamily="18" charset="0"/>
                        </a:rPr>
                        <m:t>+2</m:t>
                      </m:r>
                      <m:r>
                        <a:rPr lang="en-GB" sz="48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sz="4800" b="0" i="1" smtClean="0">
                          <a:latin typeface="Cambria Math" panose="02040503050406030204" pitchFamily="18" charset="0"/>
                        </a:rPr>
                        <m:t>  +1</m:t>
                      </m:r>
                    </m:oMath>
                  </m:oMathPara>
                </a14:m>
                <a:endParaRPr lang="en-GB" sz="4800" dirty="0"/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40224" y="1435178"/>
                <a:ext cx="4108039" cy="830997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2786562" y="2740878"/>
                <a:ext cx="2985587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4800" b="0" i="1" smtClean="0">
                          <a:latin typeface="Cambria Math" panose="02040503050406030204" pitchFamily="18" charset="0"/>
                        </a:rPr>
                        <m:t>8</m:t>
                      </m:r>
                      <m:sSup>
                        <m:sSupPr>
                          <m:ctrlPr>
                            <a:rPr lang="en-GB" sz="48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48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GB" sz="48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  <m:r>
                        <a:rPr lang="en-GB" sz="4800" b="0" i="1" smtClean="0">
                          <a:latin typeface="Cambria Math" panose="02040503050406030204" pitchFamily="18" charset="0"/>
                        </a:rPr>
                        <m:t>−4</m:t>
                      </m:r>
                      <m:sSup>
                        <m:sSupPr>
                          <m:ctrlPr>
                            <a:rPr lang="en-GB" sz="48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48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GB" sz="4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GB" sz="4800" dirty="0"/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86562" y="2740878"/>
                <a:ext cx="2985587" cy="830997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4" name="Straight Connector 13"/>
          <p:cNvCxnSpPr/>
          <p:nvPr/>
        </p:nvCxnSpPr>
        <p:spPr>
          <a:xfrm>
            <a:off x="2878325" y="3516786"/>
            <a:ext cx="2661816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3924300" y="3450111"/>
                <a:ext cx="3710051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4800" dirty="0"/>
                  <a:t>    </a:t>
                </a:r>
                <a14:m>
                  <m:oMath xmlns:m="http://schemas.openxmlformats.org/officeDocument/2006/math">
                    <m:r>
                      <a:rPr lang="en-GB" sz="4800" b="0" i="1" smtClean="0">
                        <a:latin typeface="Cambria Math" panose="02040503050406030204" pitchFamily="18" charset="0"/>
                      </a:rPr>
                      <m:t>4</m:t>
                    </m:r>
                    <m:sSup>
                      <m:sSupPr>
                        <m:ctrlPr>
                          <a:rPr lang="en-GB" sz="48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48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GB" sz="48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GB" sz="4800" b="0" i="1" smtClean="0">
                        <a:latin typeface="Cambria Math" panose="02040503050406030204" pitchFamily="18" charset="0"/>
                      </a:rPr>
                      <m:t>+0</m:t>
                    </m:r>
                    <m:r>
                      <a:rPr lang="en-GB" sz="4800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endParaRPr lang="en-GB" sz="4800" dirty="0"/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24300" y="3450111"/>
                <a:ext cx="3710051" cy="830997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7" name="Straight Connector 16"/>
          <p:cNvCxnSpPr/>
          <p:nvPr/>
        </p:nvCxnSpPr>
        <p:spPr>
          <a:xfrm>
            <a:off x="4414182" y="4799555"/>
            <a:ext cx="2880320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>
            <a:off x="6097141" y="2927090"/>
            <a:ext cx="5195" cy="578110"/>
          </a:xfrm>
          <a:prstGeom prst="straightConnector1">
            <a:avLst/>
          </a:prstGeom>
          <a:ln w="57150"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5936887" y="4724755"/>
                <a:ext cx="2778487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4800" b="0" i="1" smtClean="0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GB" sz="48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sz="4800" b="0" i="1" smtClean="0">
                          <a:latin typeface="Cambria Math" panose="02040503050406030204" pitchFamily="18" charset="0"/>
                        </a:rPr>
                        <m:t>−1</m:t>
                      </m:r>
                    </m:oMath>
                  </m:oMathPara>
                </a14:m>
                <a:endParaRPr lang="en-GB" sz="4800" dirty="0"/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36887" y="4724755"/>
                <a:ext cx="2778487" cy="830997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1" name="Straight Arrow Connector 20"/>
          <p:cNvCxnSpPr/>
          <p:nvPr/>
        </p:nvCxnSpPr>
        <p:spPr>
          <a:xfrm flipH="1">
            <a:off x="7915275" y="2977890"/>
            <a:ext cx="11424" cy="1546485"/>
          </a:xfrm>
          <a:prstGeom prst="straightConnector1">
            <a:avLst/>
          </a:prstGeom>
          <a:ln w="57150"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/>
              <p:cNvSpPr txBox="1"/>
              <p:nvPr/>
            </p:nvSpPr>
            <p:spPr>
              <a:xfrm>
                <a:off x="5902349" y="5251023"/>
                <a:ext cx="2869512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4800" b="0" i="1" smtClean="0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GB" sz="48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sz="4800" b="0" i="1" smtClean="0">
                          <a:latin typeface="Cambria Math" panose="02040503050406030204" pitchFamily="18" charset="0"/>
                        </a:rPr>
                        <m:t>−1</m:t>
                      </m:r>
                    </m:oMath>
                  </m:oMathPara>
                </a14:m>
                <a:endParaRPr lang="en-GB" sz="4800" dirty="0"/>
              </a:p>
            </p:txBody>
          </p:sp>
        </mc:Choice>
        <mc:Fallback xmlns=""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02349" y="5251023"/>
                <a:ext cx="2869512" cy="830997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3" name="Straight Connector 22"/>
          <p:cNvCxnSpPr/>
          <p:nvPr/>
        </p:nvCxnSpPr>
        <p:spPr>
          <a:xfrm>
            <a:off x="6401998" y="6020216"/>
            <a:ext cx="2087972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/>
              <p:cNvSpPr txBox="1"/>
              <p:nvPr/>
            </p:nvSpPr>
            <p:spPr>
              <a:xfrm>
                <a:off x="7562147" y="5925149"/>
                <a:ext cx="1004556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4800" b="0" i="1" smtClean="0">
                          <a:latin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en-GB" sz="4800" dirty="0"/>
              </a:p>
            </p:txBody>
          </p:sp>
        </mc:Choice>
        <mc:Fallback xmlns="">
          <p:sp>
            <p:nvSpPr>
              <p:cNvPr id="24" name="Text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62147" y="5925149"/>
                <a:ext cx="1004556" cy="830997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/>
              <p:cNvSpPr txBox="1"/>
              <p:nvPr/>
            </p:nvSpPr>
            <p:spPr>
              <a:xfrm>
                <a:off x="480051" y="5140318"/>
                <a:ext cx="4444273" cy="1200329"/>
              </a:xfrm>
              <a:prstGeom prst="rect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GB" b="1" dirty="0" err="1"/>
                  <a:t>Fro</a:t>
                </a:r>
                <a:r>
                  <a:rPr lang="en-GB" b="1" dirty="0"/>
                  <a:t> Fun Fact</a:t>
                </a:r>
                <a:r>
                  <a:rPr lang="en-GB" dirty="0"/>
                  <a:t>: There is a well-known factorisation for the ‘</a:t>
                </a:r>
                <a:r>
                  <a:rPr lang="en-GB" i="1" dirty="0"/>
                  <a:t>difference of two cubes</a:t>
                </a:r>
                <a:r>
                  <a:rPr lang="en-GB" dirty="0"/>
                  <a:t>’: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−</m:t>
                      </m:r>
                      <m:sSup>
                        <m:sSup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p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</m:d>
                      <m:d>
                        <m:d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𝑥𝑦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p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en-GB" dirty="0"/>
              </a:p>
              <a:p>
                <a:r>
                  <a:rPr lang="en-GB" dirty="0"/>
                  <a:t>This is </a:t>
                </a:r>
                <a:r>
                  <a:rPr lang="en-GB" u="sng" dirty="0"/>
                  <a:t>NOT</a:t>
                </a:r>
                <a:r>
                  <a:rPr lang="en-GB" dirty="0"/>
                  <a:t> in the A Level syllabus.</a:t>
                </a:r>
              </a:p>
            </p:txBody>
          </p:sp>
        </mc:Choice>
        <mc:Fallback xmlns="">
          <p:sp>
            <p:nvSpPr>
              <p:cNvPr id="27" name="TextBox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0051" y="5140318"/>
                <a:ext cx="4444273" cy="1200329"/>
              </a:xfrm>
              <a:prstGeom prst="rect">
                <a:avLst/>
              </a:prstGeom>
              <a:blipFill>
                <a:blip r:embed="rId12"/>
                <a:stretch>
                  <a:fillRect l="-955" t="-1493" r="-273" b="-597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6" name="Rectangle 25"/>
          <p:cNvSpPr/>
          <p:nvPr/>
        </p:nvSpPr>
        <p:spPr>
          <a:xfrm>
            <a:off x="208363" y="1214920"/>
            <a:ext cx="8818680" cy="5382432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7264000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</p:childTnLst>
        </p:cTn>
      </p:par>
    </p:tnLst>
    <p:bldLst>
      <p:bldP spid="2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0"/>
            <a:ext cx="9143074" cy="599127"/>
            <a:chOff x="0" y="13335"/>
            <a:chExt cx="9144218" cy="599127"/>
          </a:xfrm>
        </p:grpSpPr>
        <p:sp>
          <p:nvSpPr>
            <p:cNvPr id="3" name="TextBox 32"/>
            <p:cNvSpPr txBox="1"/>
            <p:nvPr/>
          </p:nvSpPr>
          <p:spPr>
            <a:xfrm>
              <a:off x="0" y="13335"/>
              <a:ext cx="9144000" cy="59912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lIns="324000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200" dirty="0">
                  <a:latin typeface="+mj-lt"/>
                </a:rPr>
                <a:t>Exercise 7B</a:t>
              </a:r>
              <a:endParaRPr lang="en-GB" sz="3200" dirty="0"/>
            </a:p>
          </p:txBody>
        </p:sp>
        <p:cxnSp>
          <p:nvCxnSpPr>
            <p:cNvPr id="4" name="Straight Connector 3"/>
            <p:cNvCxnSpPr/>
            <p:nvPr/>
          </p:nvCxnSpPr>
          <p:spPr>
            <a:xfrm>
              <a:off x="218" y="601079"/>
              <a:ext cx="9144000" cy="0"/>
            </a:xfrm>
            <a:prstGeom prst="line">
              <a:avLst/>
            </a:prstGeom>
            <a:effectLst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p:sp>
        <p:nvSpPr>
          <p:cNvPr id="5" name="TextBox 4"/>
          <p:cNvSpPr txBox="1"/>
          <p:nvPr/>
        </p:nvSpPr>
        <p:spPr>
          <a:xfrm>
            <a:off x="395536" y="725840"/>
            <a:ext cx="79208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Pearson Pure Mathematics Year 1/AS</a:t>
            </a:r>
          </a:p>
          <a:p>
            <a:r>
              <a:rPr lang="en-GB" sz="2400" dirty="0"/>
              <a:t>Pages 141-142</a:t>
            </a:r>
          </a:p>
        </p:txBody>
      </p:sp>
      <p:cxnSp>
        <p:nvCxnSpPr>
          <p:cNvPr id="6" name="Straight Connector 5"/>
          <p:cNvCxnSpPr/>
          <p:nvPr/>
        </p:nvCxnSpPr>
        <p:spPr>
          <a:xfrm>
            <a:off x="0" y="1739717"/>
            <a:ext cx="91440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6649040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0"/>
            <a:ext cx="9143074" cy="599127"/>
            <a:chOff x="0" y="13335"/>
            <a:chExt cx="9144218" cy="599127"/>
          </a:xfrm>
        </p:grpSpPr>
        <p:sp>
          <p:nvSpPr>
            <p:cNvPr id="3" name="TextBox 32"/>
            <p:cNvSpPr txBox="1"/>
            <p:nvPr/>
          </p:nvSpPr>
          <p:spPr>
            <a:xfrm>
              <a:off x="0" y="13335"/>
              <a:ext cx="9144000" cy="59912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lIns="324000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200" dirty="0">
                  <a:latin typeface="+mj-lt"/>
                </a:rPr>
                <a:t>3 :: The Factor Theorem</a:t>
              </a:r>
              <a:endParaRPr lang="en-GB" sz="3200" dirty="0"/>
            </a:p>
          </p:txBody>
        </p:sp>
        <p:cxnSp>
          <p:nvCxnSpPr>
            <p:cNvPr id="4" name="Straight Connector 3"/>
            <p:cNvCxnSpPr/>
            <p:nvPr/>
          </p:nvCxnSpPr>
          <p:spPr>
            <a:xfrm>
              <a:off x="218" y="601079"/>
              <a:ext cx="9144000" cy="0"/>
            </a:xfrm>
            <a:prstGeom prst="line">
              <a:avLst/>
            </a:prstGeom>
            <a:effectLst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682996" y="1284726"/>
                <a:ext cx="7776864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32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32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GB" sz="32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  <m:r>
                        <a:rPr lang="en-GB" sz="3200" b="0" i="1" smtClean="0"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GB" sz="32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32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GB" sz="32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GB" sz="3200" b="0" i="1" smtClean="0">
                          <a:latin typeface="Cambria Math" panose="02040503050406030204" pitchFamily="18" charset="0"/>
                        </a:rPr>
                        <m:t>−4</m:t>
                      </m:r>
                      <m:r>
                        <a:rPr lang="en-GB" sz="32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sz="3200" b="0" i="1" smtClean="0">
                          <a:latin typeface="Cambria Math" panose="02040503050406030204" pitchFamily="18" charset="0"/>
                        </a:rPr>
                        <m:t>−4=</m:t>
                      </m:r>
                      <m:d>
                        <m:dPr>
                          <m:ctrlPr>
                            <a:rPr lang="en-GB" sz="3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32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GB" sz="3200" b="0" i="1" smtClean="0">
                              <a:latin typeface="Cambria Math" panose="02040503050406030204" pitchFamily="18" charset="0"/>
                            </a:rPr>
                            <m:t>−2</m:t>
                          </m:r>
                        </m:e>
                      </m:d>
                      <m:d>
                        <m:dPr>
                          <m:ctrlPr>
                            <a:rPr lang="en-GB" sz="3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GB" sz="32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sz="32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GB" sz="32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GB" sz="3200" b="0" i="1" smtClean="0">
                              <a:latin typeface="Cambria Math" panose="02040503050406030204" pitchFamily="18" charset="0"/>
                            </a:rPr>
                            <m:t>+3</m:t>
                          </m:r>
                          <m:r>
                            <a:rPr lang="en-GB" sz="32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GB" sz="3200" b="0" i="1" smtClean="0">
                              <a:latin typeface="Cambria Math" panose="02040503050406030204" pitchFamily="18" charset="0"/>
                            </a:rPr>
                            <m:t>+2</m:t>
                          </m:r>
                        </m:e>
                      </m:d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2996" y="1284726"/>
                <a:ext cx="7776864" cy="584775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682996" y="2492896"/>
                <a:ext cx="7633420" cy="212365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400" dirty="0"/>
                  <a:t>We can see that </a:t>
                </a:r>
                <a14:m>
                  <m:oMath xmlns:m="http://schemas.openxmlformats.org/officeDocument/2006/math">
                    <m:r>
                      <a:rPr lang="en-GB" sz="24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GB" sz="24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sz="2400" b="0" i="1" smtClean="0">
                        <a:latin typeface="Cambria Math" panose="02040503050406030204" pitchFamily="18" charset="0"/>
                      </a:rPr>
                      <m:t>−2)</m:t>
                    </m:r>
                  </m:oMath>
                </a14:m>
                <a:r>
                  <a:rPr lang="en-GB" sz="2400" dirty="0"/>
                  <a:t> is a factor of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  <m:r>
                      <a:rPr lang="en-GB" sz="2400" b="0" i="1" smtClean="0"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en-GB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GB" sz="2400" b="0" i="1" smtClean="0">
                        <a:latin typeface="Cambria Math" panose="02040503050406030204" pitchFamily="18" charset="0"/>
                      </a:rPr>
                      <m:t>−4</m:t>
                    </m:r>
                    <m:r>
                      <a:rPr lang="en-GB" sz="24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sz="2400" b="0" i="1" smtClean="0">
                        <a:latin typeface="Cambria Math" panose="02040503050406030204" pitchFamily="18" charset="0"/>
                      </a:rPr>
                      <m:t>−4</m:t>
                    </m:r>
                  </m:oMath>
                </a14:m>
                <a:r>
                  <a:rPr lang="en-GB" sz="2400" dirty="0"/>
                  <a:t>.</a:t>
                </a:r>
              </a:p>
              <a:p>
                <a:r>
                  <a:rPr lang="en-GB" sz="2400" dirty="0"/>
                  <a:t>What would happen if </a:t>
                </a:r>
                <a14:m>
                  <m:oMath xmlns:m="http://schemas.openxmlformats.org/officeDocument/2006/math">
                    <m:r>
                      <a:rPr lang="en-GB" sz="2400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GB" sz="2400" dirty="0"/>
                  <a:t> is 2?</a:t>
                </a:r>
              </a:p>
              <a:p>
                <a:endParaRPr lang="en-GB" sz="2400" dirty="0"/>
              </a:p>
              <a:p>
                <a14:m>
                  <m:oMath xmlns:m="http://schemas.openxmlformats.org/officeDocument/2006/math">
                    <m:r>
                      <a:rPr lang="en-GB" sz="2000" b="1" i="1" smtClean="0">
                        <a:latin typeface="Cambria Math" panose="02040503050406030204" pitchFamily="18" charset="0"/>
                      </a:rPr>
                      <m:t>𝟐</m:t>
                    </m:r>
                    <m:r>
                      <a:rPr lang="en-GB" sz="2000" b="1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GB" sz="2000" b="1" i="1" smtClean="0">
                        <a:latin typeface="Cambria Math" panose="02040503050406030204" pitchFamily="18" charset="0"/>
                      </a:rPr>
                      <m:t>𝟐</m:t>
                    </m:r>
                    <m:r>
                      <a:rPr lang="en-GB" sz="2000" b="1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sz="2000" b="1" i="1" smtClean="0">
                        <a:latin typeface="Cambria Math" panose="02040503050406030204" pitchFamily="18" charset="0"/>
                      </a:rPr>
                      <m:t>𝟎</m:t>
                    </m:r>
                  </m:oMath>
                </a14:m>
                <a:r>
                  <a:rPr lang="en-GB" sz="2000" b="1" dirty="0"/>
                  <a:t> so the RHS, and hence LHS would be 0.</a:t>
                </a:r>
              </a:p>
              <a:p>
                <a:r>
                  <a:rPr lang="en-GB" sz="2000" b="1" dirty="0"/>
                  <a:t>The converse is also true: if we could find a value </a:t>
                </a:r>
                <a14:m>
                  <m:oMath xmlns:m="http://schemas.openxmlformats.org/officeDocument/2006/math">
                    <m:r>
                      <a:rPr lang="en-GB" sz="2000" b="1" i="1" smtClean="0">
                        <a:latin typeface="Cambria Math" panose="02040503050406030204" pitchFamily="18" charset="0"/>
                      </a:rPr>
                      <m:t>𝒂</m:t>
                    </m:r>
                  </m:oMath>
                </a14:m>
                <a:r>
                  <a:rPr lang="en-GB" sz="2000" b="1" dirty="0"/>
                  <a:t> such that the LHS is 0 when we substitute in </a:t>
                </a:r>
                <a14:m>
                  <m:oMath xmlns:m="http://schemas.openxmlformats.org/officeDocument/2006/math">
                    <m:r>
                      <a:rPr lang="en-GB" sz="2000" b="1" i="1" smtClean="0">
                        <a:latin typeface="Cambria Math" panose="02040503050406030204" pitchFamily="18" charset="0"/>
                      </a:rPr>
                      <m:t>𝒂</m:t>
                    </m:r>
                  </m:oMath>
                </a14:m>
                <a:r>
                  <a:rPr lang="en-GB" sz="2000" b="1" dirty="0"/>
                  <a:t> for </a:t>
                </a:r>
                <a14:m>
                  <m:oMath xmlns:m="http://schemas.openxmlformats.org/officeDocument/2006/math">
                    <m:r>
                      <a:rPr lang="en-GB" sz="2000" b="1" i="1" smtClean="0">
                        <a:latin typeface="Cambria Math" panose="02040503050406030204" pitchFamily="18" charset="0"/>
                      </a:rPr>
                      <m:t>𝒙</m:t>
                    </m:r>
                  </m:oMath>
                </a14:m>
                <a:r>
                  <a:rPr lang="en-GB" sz="2000" b="1" dirty="0"/>
                  <a:t>, then </a:t>
                </a:r>
                <a14:m>
                  <m:oMath xmlns:m="http://schemas.openxmlformats.org/officeDocument/2006/math">
                    <m:r>
                      <a:rPr lang="en-GB" sz="2000" b="1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GB" sz="2000" b="1" i="1" smtClean="0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GB" sz="2000" b="1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GB" sz="2000" b="1" i="1" smtClean="0">
                        <a:latin typeface="Cambria Math" panose="02040503050406030204" pitchFamily="18" charset="0"/>
                      </a:rPr>
                      <m:t>𝒂</m:t>
                    </m:r>
                    <m:r>
                      <a:rPr lang="en-GB" sz="2000" b="1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GB" sz="2000" b="1" dirty="0"/>
                  <a:t> would be a factor.</a:t>
                </a: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2996" y="2492896"/>
                <a:ext cx="7633420" cy="2123658"/>
              </a:xfrm>
              <a:prstGeom prst="rect">
                <a:avLst/>
              </a:prstGeom>
              <a:blipFill>
                <a:blip r:embed="rId3"/>
                <a:stretch>
                  <a:fillRect l="-1198" t="-2299" b="-431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682996" y="5013176"/>
                <a:ext cx="7776864" cy="1107996"/>
              </a:xfrm>
              <a:prstGeom prst="rect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GB" sz="2200" dirty="0">
                    <a:latin typeface="Wingdings" panose="05000000000000000000" pitchFamily="2" charset="2"/>
                  </a:rPr>
                  <a:t>!</a:t>
                </a:r>
                <a:r>
                  <a:rPr lang="en-GB" sz="2200" dirty="0"/>
                  <a:t> The Factor Theorem states that if </a:t>
                </a:r>
                <a14:m>
                  <m:oMath xmlns:m="http://schemas.openxmlformats.org/officeDocument/2006/math">
                    <m:r>
                      <a:rPr lang="en-GB" sz="2200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GB" sz="22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GB" sz="22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sz="22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GB" sz="2200" dirty="0"/>
                  <a:t> is a polynomial then: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GB" sz="2200" dirty="0"/>
                  <a:t>If </a:t>
                </a:r>
                <a14:m>
                  <m:oMath xmlns:m="http://schemas.openxmlformats.org/officeDocument/2006/math">
                    <m:r>
                      <a:rPr lang="en-GB" sz="2200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GB" sz="22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2200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</m:d>
                    <m:r>
                      <a:rPr lang="en-GB" sz="2200" b="0" i="1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GB" sz="2200" dirty="0"/>
                  <a:t>, then </a:t>
                </a:r>
                <a14:m>
                  <m:oMath xmlns:m="http://schemas.openxmlformats.org/officeDocument/2006/math">
                    <m:r>
                      <a:rPr lang="en-GB" sz="22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GB" sz="22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sz="2200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GB" sz="2200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GB" sz="22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GB" sz="2200" dirty="0"/>
                  <a:t> is a factor of </a:t>
                </a:r>
                <a14:m>
                  <m:oMath xmlns:m="http://schemas.openxmlformats.org/officeDocument/2006/math">
                    <m:r>
                      <a:rPr lang="en-GB" sz="2200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GB" sz="22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GB" sz="22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sz="22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GB" sz="2200" dirty="0"/>
                  <a:t>.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GB" sz="2200" dirty="0"/>
                  <a:t>Conversely, if </a:t>
                </a:r>
                <a14:m>
                  <m:oMath xmlns:m="http://schemas.openxmlformats.org/officeDocument/2006/math">
                    <m:r>
                      <a:rPr lang="en-GB" sz="22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GB" sz="22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sz="2200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GB" sz="2200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GB" sz="22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GB" sz="2200" dirty="0"/>
                  <a:t> is a factor of </a:t>
                </a:r>
                <a14:m>
                  <m:oMath xmlns:m="http://schemas.openxmlformats.org/officeDocument/2006/math">
                    <m:r>
                      <a:rPr lang="en-GB" sz="2200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GB" sz="22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GB" sz="22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sz="22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GB" sz="2200" dirty="0"/>
                  <a:t>, then </a:t>
                </a:r>
                <a14:m>
                  <m:oMath xmlns:m="http://schemas.openxmlformats.org/officeDocument/2006/math">
                    <m:r>
                      <a:rPr lang="en-GB" sz="2200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GB" sz="22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2200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</m:d>
                    <m:r>
                      <a:rPr lang="en-GB" sz="2200" b="0" i="1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GB" sz="2200" dirty="0"/>
                  <a:t>.</a:t>
                </a:r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2996" y="5013176"/>
                <a:ext cx="7776864" cy="1107996"/>
              </a:xfrm>
              <a:prstGeom prst="rect">
                <a:avLst/>
              </a:prstGeom>
              <a:blipFill>
                <a:blip r:embed="rId4"/>
                <a:stretch>
                  <a:fillRect l="-859" t="-2688" b="-914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Rectangle 12"/>
          <p:cNvSpPr/>
          <p:nvPr/>
        </p:nvSpPr>
        <p:spPr>
          <a:xfrm>
            <a:off x="672820" y="3429000"/>
            <a:ext cx="7787040" cy="1317172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4761984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0"/>
            <a:ext cx="9143074" cy="599127"/>
            <a:chOff x="0" y="13335"/>
            <a:chExt cx="9144218" cy="599127"/>
          </a:xfrm>
        </p:grpSpPr>
        <p:sp>
          <p:nvSpPr>
            <p:cNvPr id="3" name="TextBox 32"/>
            <p:cNvSpPr txBox="1"/>
            <p:nvPr/>
          </p:nvSpPr>
          <p:spPr>
            <a:xfrm>
              <a:off x="0" y="13335"/>
              <a:ext cx="9144000" cy="59912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lIns="324000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200" dirty="0">
                  <a:latin typeface="+mj-lt"/>
                </a:rPr>
                <a:t>Examples (in textbook)</a:t>
              </a:r>
              <a:endParaRPr lang="en-GB" sz="3200" dirty="0"/>
            </a:p>
          </p:txBody>
        </p:sp>
        <p:cxnSp>
          <p:nvCxnSpPr>
            <p:cNvPr id="4" name="Straight Connector 3"/>
            <p:cNvCxnSpPr/>
            <p:nvPr/>
          </p:nvCxnSpPr>
          <p:spPr>
            <a:xfrm>
              <a:off x="218" y="601079"/>
              <a:ext cx="9144000" cy="0"/>
            </a:xfrm>
            <a:prstGeom prst="line">
              <a:avLst/>
            </a:prstGeom>
            <a:effectLst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508001" y="956455"/>
                <a:ext cx="6860051" cy="461665"/>
              </a:xfrm>
              <a:prstGeom prst="rect">
                <a:avLst/>
              </a:prstGeom>
              <a:solidFill>
                <a:schemeClr val="bg1"/>
              </a:soli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 wrap="square" rtlCol="0">
                <a:spAutoFit/>
              </a:bodyPr>
              <a:lstStyle/>
              <a:p>
                <a:r>
                  <a:rPr lang="en-GB" sz="2400" dirty="0"/>
                  <a:t>Show that </a:t>
                </a:r>
                <a14:m>
                  <m:oMath xmlns:m="http://schemas.openxmlformats.org/officeDocument/2006/math">
                    <m:r>
                      <a:rPr lang="en-GB" sz="24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GB" sz="24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sz="2400" b="0" i="1" smtClean="0">
                        <a:latin typeface="Cambria Math" panose="02040503050406030204" pitchFamily="18" charset="0"/>
                      </a:rPr>
                      <m:t>−2)</m:t>
                    </m:r>
                  </m:oMath>
                </a14:m>
                <a:r>
                  <a:rPr lang="en-GB" sz="2400" dirty="0"/>
                  <a:t> is a factor of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  <m:r>
                      <a:rPr lang="en-GB" sz="2400" b="0" i="1" smtClean="0"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en-GB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GB" sz="2400" b="0" i="1" smtClean="0">
                        <a:latin typeface="Cambria Math" panose="02040503050406030204" pitchFamily="18" charset="0"/>
                      </a:rPr>
                      <m:t>−4</m:t>
                    </m:r>
                    <m:r>
                      <a:rPr lang="en-GB" sz="24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sz="2400" b="0" i="1" smtClean="0">
                        <a:latin typeface="Cambria Math" panose="02040503050406030204" pitchFamily="18" charset="0"/>
                      </a:rPr>
                      <m:t>−4</m:t>
                    </m:r>
                  </m:oMath>
                </a14:m>
                <a:r>
                  <a:rPr lang="en-GB" sz="2400" dirty="0"/>
                  <a:t>.</a:t>
                </a: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8001" y="956455"/>
                <a:ext cx="6860051" cy="461665"/>
              </a:xfrm>
              <a:prstGeom prst="rect">
                <a:avLst/>
              </a:prstGeom>
              <a:blipFill>
                <a:blip r:embed="rId2"/>
                <a:stretch>
                  <a:fillRect b="-10000"/>
                </a:stretch>
              </a:blip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464459" y="1729273"/>
                <a:ext cx="4731656" cy="101566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000" dirty="0"/>
                  <a:t>Let </a:t>
                </a:r>
                <a14:m>
                  <m:oMath xmlns:m="http://schemas.openxmlformats.org/officeDocument/2006/math">
                    <m:r>
                      <a:rPr lang="en-GB" sz="2000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GB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20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GB" sz="2000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GB" sz="20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20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GB" sz="20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  <m:r>
                      <a:rPr lang="en-GB" sz="2000" b="0" i="1" smtClean="0"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en-GB" sz="20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20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GB" sz="20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GB" sz="2000" b="0" i="1" smtClean="0">
                        <a:latin typeface="Cambria Math" panose="02040503050406030204" pitchFamily="18" charset="0"/>
                      </a:rPr>
                      <m:t>−4</m:t>
                    </m:r>
                    <m:r>
                      <a:rPr lang="en-GB" sz="20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sz="2000" b="0" i="1" smtClean="0">
                        <a:latin typeface="Cambria Math" panose="02040503050406030204" pitchFamily="18" charset="0"/>
                      </a:rPr>
                      <m:t>−4</m:t>
                    </m:r>
                  </m:oMath>
                </a14:m>
                <a:endParaRPr lang="en-GB" sz="200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000" b="0" i="1" smtClean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GB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20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</m:d>
                      <m:r>
                        <a:rPr lang="en-GB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GB" sz="20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0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  <m:sup>
                          <m:r>
                            <a:rPr lang="en-GB" sz="20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  <m:r>
                        <a:rPr lang="en-GB" sz="2000" b="0" i="1" smtClean="0"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GB" sz="20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0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  <m:sup>
                          <m:r>
                            <a:rPr lang="en-GB" sz="20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GB" sz="2000" b="0" i="1" smtClean="0">
                          <a:latin typeface="Cambria Math" panose="02040503050406030204" pitchFamily="18" charset="0"/>
                        </a:rPr>
                        <m:t>−4</m:t>
                      </m:r>
                      <m:d>
                        <m:dPr>
                          <m:ctrlPr>
                            <a:rPr lang="en-GB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20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</m:d>
                      <m:r>
                        <a:rPr lang="en-GB" sz="2000" b="0" i="1" smtClean="0">
                          <a:latin typeface="Cambria Math" panose="02040503050406030204" pitchFamily="18" charset="0"/>
                        </a:rPr>
                        <m:t>−4=0</m:t>
                      </m:r>
                    </m:oMath>
                  </m:oMathPara>
                </a14:m>
                <a:endParaRPr lang="en-GB" sz="2000" dirty="0"/>
              </a:p>
              <a:p>
                <a14:m>
                  <m:oMath xmlns:m="http://schemas.openxmlformats.org/officeDocument/2006/math">
                    <m:r>
                      <a:rPr lang="en-GB" sz="2000" b="0" i="1" smtClean="0">
                        <a:latin typeface="Cambria Math" panose="02040503050406030204" pitchFamily="18" charset="0"/>
                      </a:rPr>
                      <m:t>∴</m:t>
                    </m:r>
                    <m:d>
                      <m:dPr>
                        <m:ctrlPr>
                          <a:rPr lang="en-GB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20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GB" sz="2000" b="0" i="1" smtClean="0">
                            <a:latin typeface="Cambria Math" panose="02040503050406030204" pitchFamily="18" charset="0"/>
                          </a:rPr>
                          <m:t>−2</m:t>
                        </m:r>
                      </m:e>
                    </m:d>
                  </m:oMath>
                </a14:m>
                <a:r>
                  <a:rPr lang="en-GB" sz="2000" dirty="0"/>
                  <a:t> is a factor of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sz="20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20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GB" sz="20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  <m:r>
                      <a:rPr lang="en-GB" sz="2000" b="0" i="1" smtClean="0"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en-GB" sz="20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20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GB" sz="20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GB" sz="2000" b="0" i="1" smtClean="0">
                        <a:latin typeface="Cambria Math" panose="02040503050406030204" pitchFamily="18" charset="0"/>
                      </a:rPr>
                      <m:t>−4</m:t>
                    </m:r>
                    <m:r>
                      <a:rPr lang="en-GB" sz="20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sz="2000" b="0" i="1" smtClean="0">
                        <a:latin typeface="Cambria Math" panose="02040503050406030204" pitchFamily="18" charset="0"/>
                      </a:rPr>
                      <m:t>−4</m:t>
                    </m:r>
                  </m:oMath>
                </a14:m>
                <a:r>
                  <a:rPr lang="en-GB" sz="2000" dirty="0"/>
                  <a:t>.</a:t>
                </a:r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4459" y="1729273"/>
                <a:ext cx="4731656" cy="1015663"/>
              </a:xfrm>
              <a:prstGeom prst="rect">
                <a:avLst/>
              </a:prstGeom>
              <a:blipFill>
                <a:blip r:embed="rId3"/>
                <a:stretch>
                  <a:fillRect l="-1289" t="-3614" b="-1024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5436096" y="1665222"/>
                <a:ext cx="2736304" cy="954107"/>
              </a:xfrm>
              <a:prstGeom prst="rect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GB" sz="1400" dirty="0"/>
                  <a:t>Writing </a:t>
                </a:r>
                <a14:m>
                  <m:oMath xmlns:m="http://schemas.openxmlformats.org/officeDocument/2006/math"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GB" sz="1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1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=…</m:t>
                    </m:r>
                  </m:oMath>
                </a14:m>
                <a:r>
                  <a:rPr lang="en-GB" sz="1400" dirty="0"/>
                  <a:t> gives us appropriate notation, i.e. </a:t>
                </a:r>
                <a14:m>
                  <m:oMath xmlns:m="http://schemas.openxmlformats.org/officeDocument/2006/math"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(2)</m:t>
                    </m:r>
                  </m:oMath>
                </a14:m>
                <a:r>
                  <a:rPr lang="en-GB" sz="1400" dirty="0"/>
                  <a:t>, to show we’re substituting 2 into the polynomial on the next line.</a:t>
                </a: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36096" y="1665222"/>
                <a:ext cx="2736304" cy="954107"/>
              </a:xfrm>
              <a:prstGeom prst="rect">
                <a:avLst/>
              </a:prstGeom>
              <a:blipFill>
                <a:blip r:embed="rId4"/>
                <a:stretch>
                  <a:fillRect l="-221" b="-434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2" name="Straight Arrow Connector 11"/>
          <p:cNvCxnSpPr/>
          <p:nvPr/>
        </p:nvCxnSpPr>
        <p:spPr>
          <a:xfrm flipH="1" flipV="1">
            <a:off x="4716016" y="1916832"/>
            <a:ext cx="720080" cy="14401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508001" y="3101406"/>
                <a:ext cx="6860051" cy="461665"/>
              </a:xfrm>
              <a:prstGeom prst="rect">
                <a:avLst/>
              </a:prstGeom>
              <a:solidFill>
                <a:schemeClr val="bg1"/>
              </a:soli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 wrap="square" rtlCol="0">
                <a:spAutoFit/>
              </a:bodyPr>
              <a:lstStyle/>
              <a:p>
                <a:r>
                  <a:rPr lang="en-GB" sz="2400" dirty="0"/>
                  <a:t>Fully factorise </a:t>
                </a:r>
                <a14:m>
                  <m:oMath xmlns:m="http://schemas.openxmlformats.org/officeDocument/2006/math">
                    <m:r>
                      <a:rPr lang="en-GB" sz="2400" b="0" i="1" smtClean="0">
                        <a:latin typeface="Cambria Math" panose="02040503050406030204" pitchFamily="18" charset="0"/>
                      </a:rPr>
                      <m:t>2</m:t>
                    </m:r>
                    <m:sSup>
                      <m:sSupPr>
                        <m:ctrlPr>
                          <a:rPr lang="en-GB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  <m:r>
                      <a:rPr lang="en-GB" sz="2400" b="0" i="1" smtClean="0"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en-GB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GB" sz="2400" b="0" i="1" smtClean="0">
                        <a:latin typeface="Cambria Math" panose="02040503050406030204" pitchFamily="18" charset="0"/>
                      </a:rPr>
                      <m:t>−18</m:t>
                    </m:r>
                    <m:r>
                      <a:rPr lang="en-GB" sz="24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sz="2400" b="0" i="1" smtClean="0">
                        <a:latin typeface="Cambria Math" panose="02040503050406030204" pitchFamily="18" charset="0"/>
                      </a:rPr>
                      <m:t>−9</m:t>
                    </m:r>
                  </m:oMath>
                </a14:m>
                <a:r>
                  <a:rPr lang="en-GB" sz="2400" dirty="0"/>
                  <a:t>.</a:t>
                </a:r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8001" y="3101406"/>
                <a:ext cx="6860051" cy="461665"/>
              </a:xfrm>
              <a:prstGeom prst="rect">
                <a:avLst/>
              </a:prstGeom>
              <a:blipFill>
                <a:blip r:embed="rId5"/>
                <a:stretch>
                  <a:fillRect b="-11111"/>
                </a:stretch>
              </a:blip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5434742" y="3714215"/>
                <a:ext cx="3257018" cy="1384995"/>
              </a:xfrm>
              <a:prstGeom prst="rect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GB" sz="1400" dirty="0"/>
                  <a:t>Keep on trying values until you find one where </a:t>
                </a:r>
                <a14:m>
                  <m:oMath xmlns:m="http://schemas.openxmlformats.org/officeDocument/2006/math"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GB" sz="1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1400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</m:d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GB" sz="1400" dirty="0"/>
                  <a:t>. Recommended order: </a:t>
                </a:r>
                <a14:m>
                  <m:oMath xmlns:m="http://schemas.openxmlformats.org/officeDocument/2006/math"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=1,−1,2,−2,…</m:t>
                    </m:r>
                  </m:oMath>
                </a14:m>
                <a:endParaRPr lang="en-GB" sz="1400" dirty="0"/>
              </a:p>
              <a:p>
                <a:r>
                  <a:rPr lang="en-GB" sz="1400" dirty="0"/>
                  <a:t>You can use the ‘Table’ mode on your calculator to try lots of values in a range – see my interactive </a:t>
                </a:r>
                <a:r>
                  <a:rPr lang="en-GB" sz="1400" dirty="0" err="1"/>
                  <a:t>Classwiz</a:t>
                </a:r>
                <a:r>
                  <a:rPr lang="en-GB" sz="1400" dirty="0"/>
                  <a:t> </a:t>
                </a:r>
                <a:r>
                  <a:rPr lang="en-GB" sz="1400" dirty="0" err="1"/>
                  <a:t>powerpoint</a:t>
                </a:r>
                <a:r>
                  <a:rPr lang="en-GB" sz="1400" dirty="0"/>
                  <a:t>.</a:t>
                </a:r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34742" y="3714215"/>
                <a:ext cx="3257018" cy="1384995"/>
              </a:xfrm>
              <a:prstGeom prst="rect">
                <a:avLst/>
              </a:prstGeom>
              <a:blipFill>
                <a:blip r:embed="rId6"/>
                <a:stretch>
                  <a:fillRect l="-186" b="-303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203202" y="3988296"/>
                <a:ext cx="4949370" cy="230832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dirty="0"/>
                  <a:t>Let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GB" b="0" i="1" smtClean="0">
                        <a:latin typeface="Cambria Math" panose="02040503050406030204" pitchFamily="18" charset="0"/>
                      </a:rPr>
                      <m:t>=2</m:t>
                    </m:r>
                    <m:sSup>
                      <m:sSup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  <m:r>
                      <a:rPr lang="en-GB" b="0" i="1" smtClean="0"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GB" b="0" i="1" smtClean="0">
                        <a:latin typeface="Cambria Math" panose="02040503050406030204" pitchFamily="18" charset="0"/>
                      </a:rPr>
                      <m:t>−18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−9</m:t>
                    </m:r>
                  </m:oMath>
                </a14:m>
                <a:endParaRPr lang="en-GB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e>
                      </m:d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=2</m:t>
                      </m:r>
                      <m:sSup>
                        <m:sSup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d>
                        </m:e>
                        <m:sup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e>
                        <m:sup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−18</m:t>
                      </m:r>
                      <m:d>
                        <m:d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e>
                      </m:d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−9=−24</m:t>
                      </m:r>
                    </m:oMath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e>
                      </m:d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=2</m:t>
                      </m:r>
                      <m:sSup>
                        <m:sSup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e>
                          </m:d>
                        </m:e>
                        <m:sup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e>
                          </m:d>
                        </m:e>
                        <m:sup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+18</m:t>
                      </m:r>
                      <m:d>
                        <m:d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e>
                      </m:d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−9=24</m:t>
                      </m:r>
                    </m:oMath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…</m:t>
                      </m:r>
                    </m:oMath>
                  </m:oMathPara>
                </a14:m>
                <a:r>
                  <a:rPr lang="en-GB" b="0" dirty="0"/>
                  <a:t/>
                </a:r>
                <a:br>
                  <a:rPr lang="en-GB" b="0" dirty="0"/>
                </a:b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e>
                    </m:d>
                    <m:r>
                      <a:rPr lang="en-GB" b="0" i="1" smtClean="0">
                        <a:latin typeface="Cambria Math" panose="02040503050406030204" pitchFamily="18" charset="0"/>
                      </a:rPr>
                      <m:t>=0  ∴  (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−3)</m:t>
                    </m:r>
                  </m:oMath>
                </a14:m>
                <a:r>
                  <a:rPr lang="en-GB" dirty="0"/>
                  <a:t> is a factor.</a:t>
                </a:r>
              </a:p>
              <a:p>
                <a:r>
                  <a:rPr lang="en-GB" dirty="0"/>
                  <a:t>Using algebraic division we find that: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2</m:t>
                      </m:r>
                      <m:sSup>
                        <m:sSup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−18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−9=</m:t>
                      </m:r>
                      <m:d>
                        <m:d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−3</m:t>
                          </m:r>
                        </m:e>
                      </m:d>
                      <m:d>
                        <m:d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sSup>
                            <m:sSup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+7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+3</m:t>
                          </m:r>
                        </m:e>
                      </m:d>
                    </m:oMath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            =(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−3)(2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+1)(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+3)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3202" y="3988296"/>
                <a:ext cx="4949370" cy="2308324"/>
              </a:xfrm>
              <a:prstGeom prst="rect">
                <a:avLst/>
              </a:prstGeom>
              <a:blipFill>
                <a:blip r:embed="rId7"/>
                <a:stretch>
                  <a:fillRect l="-985" t="-1319" b="-131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5065486" y="5255446"/>
                <a:ext cx="4063999" cy="1384995"/>
              </a:xfrm>
              <a:prstGeom prst="rect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GB" sz="1400" b="1" dirty="0"/>
                  <a:t>Fro Tip</a:t>
                </a:r>
                <a:r>
                  <a:rPr lang="en-GB" sz="1400" dirty="0"/>
                  <a:t>: If you consider that: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2</m:t>
                      </m:r>
                      <m:sSup>
                        <m:sSupPr>
                          <m:ctrlPr>
                            <a:rPr lang="en-GB" sz="1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1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GB" sz="14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GB" sz="1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1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GB" sz="1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−18</m:t>
                      </m:r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−9=</m:t>
                      </m:r>
                      <m:d>
                        <m:dPr>
                          <m:ctrlPr>
                            <a:rPr lang="en-GB" sz="1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1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GB" sz="1400" b="0" i="1" smtClean="0">
                              <a:latin typeface="Cambria Math" panose="02040503050406030204" pitchFamily="18" charset="0"/>
                            </a:rPr>
                            <m:t>−3</m:t>
                          </m:r>
                        </m:e>
                      </m:d>
                      <m:d>
                        <m:dPr>
                          <m:ctrlPr>
                            <a:rPr lang="en-GB" sz="1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14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  <m:sSup>
                            <m:sSupPr>
                              <m:ctrlPr>
                                <a:rPr lang="en-GB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sz="1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GB" sz="1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GB" sz="14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GB" sz="1400" b="0" i="1" smtClean="0">
                              <a:latin typeface="Cambria Math" panose="02040503050406030204" pitchFamily="18" charset="0"/>
                            </a:rPr>
                            <m:t>𝑏𝑥</m:t>
                          </m:r>
                          <m:r>
                            <a:rPr lang="en-GB" sz="14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GB" sz="1400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</m:d>
                    </m:oMath>
                  </m:oMathPara>
                </a14:m>
                <a:endParaRPr lang="en-GB" sz="1400" dirty="0"/>
              </a:p>
              <a:p>
                <a:r>
                  <a:rPr lang="en-GB" sz="1400" dirty="0"/>
                  <a:t>it’s clear, by considering the expansion of the RHS, that </a:t>
                </a:r>
                <a14:m>
                  <m:oMath xmlns:m="http://schemas.openxmlformats.org/officeDocument/2006/math"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=2</m:t>
                    </m:r>
                  </m:oMath>
                </a14:m>
                <a:r>
                  <a:rPr lang="en-GB" sz="1400" dirty="0"/>
                  <a:t> and </a:t>
                </a:r>
                <a14:m>
                  <m:oMath xmlns:m="http://schemas.openxmlformats.org/officeDocument/2006/math"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=3</m:t>
                    </m:r>
                  </m:oMath>
                </a14:m>
                <a:r>
                  <a:rPr lang="en-GB" sz="1400" dirty="0"/>
                  <a:t>. We can determine </a:t>
                </a:r>
                <a14:m>
                  <m:oMath xmlns:m="http://schemas.openxmlformats.org/officeDocument/2006/math"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GB" sz="1400" dirty="0"/>
                  <a:t> by considering for example the </a:t>
                </a:r>
                <a14:m>
                  <m:oMath xmlns:m="http://schemas.openxmlformats.org/officeDocument/2006/math"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GB" sz="1400" dirty="0"/>
                  <a:t> terms in the expansion. This is much faster than algebraic division.</a:t>
                </a:r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65486" y="5255446"/>
                <a:ext cx="4063999" cy="1384995"/>
              </a:xfrm>
              <a:prstGeom prst="rect">
                <a:avLst/>
              </a:prstGeom>
              <a:blipFill>
                <a:blip r:embed="rId8"/>
                <a:stretch>
                  <a:fillRect l="-149" b="-303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8" name="Straight Arrow Connector 17"/>
          <p:cNvCxnSpPr>
            <a:stCxn id="14" idx="1"/>
          </p:cNvCxnSpPr>
          <p:nvPr/>
        </p:nvCxnSpPr>
        <p:spPr>
          <a:xfrm flipH="1">
            <a:off x="4920343" y="4406713"/>
            <a:ext cx="514399" cy="7820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 flipH="1" flipV="1">
            <a:off x="4557486" y="6052457"/>
            <a:ext cx="580573" cy="16596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1" name="Rectangle 20"/>
          <p:cNvSpPr/>
          <p:nvPr/>
        </p:nvSpPr>
        <p:spPr>
          <a:xfrm>
            <a:off x="508000" y="1456744"/>
            <a:ext cx="7952431" cy="1382426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22" name="Rectangle 21"/>
          <p:cNvSpPr/>
          <p:nvPr/>
        </p:nvSpPr>
        <p:spPr>
          <a:xfrm>
            <a:off x="203202" y="3608259"/>
            <a:ext cx="8926283" cy="3032181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6447852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</p:childTnLst>
        </p:cTn>
      </p:par>
    </p:tnLst>
    <p:bldLst>
      <p:bldP spid="21" grpId="0" animBg="1"/>
      <p:bldP spid="2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0"/>
            <a:ext cx="9143074" cy="599127"/>
            <a:chOff x="0" y="13335"/>
            <a:chExt cx="9144218" cy="599127"/>
          </a:xfrm>
        </p:grpSpPr>
        <p:sp>
          <p:nvSpPr>
            <p:cNvPr id="3" name="TextBox 32"/>
            <p:cNvSpPr txBox="1"/>
            <p:nvPr/>
          </p:nvSpPr>
          <p:spPr>
            <a:xfrm>
              <a:off x="0" y="13335"/>
              <a:ext cx="9144000" cy="59912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lIns="324000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200" dirty="0">
                  <a:latin typeface="+mj-lt"/>
                </a:rPr>
                <a:t>Using Factor Theorem to find unknown coefficients</a:t>
              </a:r>
              <a:endParaRPr lang="en-GB" sz="3200" dirty="0"/>
            </a:p>
          </p:txBody>
        </p:sp>
        <p:cxnSp>
          <p:nvCxnSpPr>
            <p:cNvPr id="4" name="Straight Connector 3"/>
            <p:cNvCxnSpPr/>
            <p:nvPr/>
          </p:nvCxnSpPr>
          <p:spPr>
            <a:xfrm>
              <a:off x="218" y="601079"/>
              <a:ext cx="9144000" cy="0"/>
            </a:xfrm>
            <a:prstGeom prst="line">
              <a:avLst/>
            </a:prstGeom>
            <a:effectLst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508001" y="956455"/>
                <a:ext cx="6860051" cy="830997"/>
              </a:xfrm>
              <a:prstGeom prst="rect">
                <a:avLst/>
              </a:prstGeom>
              <a:solidFill>
                <a:schemeClr val="bg1"/>
              </a:soli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 wrap="square" rtlCol="0">
                <a:spAutoFit/>
              </a:bodyPr>
              <a:lstStyle/>
              <a:p>
                <a:r>
                  <a:rPr lang="en-GB" sz="2400" dirty="0"/>
                  <a:t>Given that </a:t>
                </a:r>
                <a14:m>
                  <m:oMath xmlns:m="http://schemas.openxmlformats.org/officeDocument/2006/math">
                    <m:r>
                      <a:rPr lang="en-GB" sz="2400" b="0" i="1" smtClean="0">
                        <a:latin typeface="Cambria Math" panose="02040503050406030204" pitchFamily="18" charset="0"/>
                      </a:rPr>
                      <m:t>2</m:t>
                    </m:r>
                    <m:r>
                      <a:rPr lang="en-GB" sz="24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sz="2400" b="0" i="1" smtClean="0">
                        <a:latin typeface="Cambria Math" panose="02040503050406030204" pitchFamily="18" charset="0"/>
                      </a:rPr>
                      <m:t>+1</m:t>
                    </m:r>
                  </m:oMath>
                </a14:m>
                <a:r>
                  <a:rPr lang="en-GB" sz="2400" dirty="0"/>
                  <a:t> is a factor of </a:t>
                </a:r>
                <a14:m>
                  <m:oMath xmlns:m="http://schemas.openxmlformats.org/officeDocument/2006/math">
                    <m:r>
                      <a:rPr lang="en-GB" sz="2400" b="0" i="1" smtClean="0">
                        <a:latin typeface="Cambria Math" panose="02040503050406030204" pitchFamily="18" charset="0"/>
                      </a:rPr>
                      <m:t>6</m:t>
                    </m:r>
                    <m:sSup>
                      <m:sSupPr>
                        <m:ctrlPr>
                          <a:rPr lang="en-GB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  <m:r>
                      <a:rPr lang="en-GB" sz="2400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GB" sz="2400" b="0" i="1" smtClean="0">
                        <a:latin typeface="Cambria Math" panose="02040503050406030204" pitchFamily="18" charset="0"/>
                      </a:rPr>
                      <m:t>𝑎</m:t>
                    </m:r>
                    <m:sSup>
                      <m:sSupPr>
                        <m:ctrlPr>
                          <a:rPr lang="en-GB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GB" sz="2400" b="0" i="1" smtClean="0">
                        <a:latin typeface="Cambria Math" panose="02040503050406030204" pitchFamily="18" charset="0"/>
                      </a:rPr>
                      <m:t>+1</m:t>
                    </m:r>
                  </m:oMath>
                </a14:m>
                <a:r>
                  <a:rPr lang="en-GB" sz="2400" dirty="0"/>
                  <a:t>, determine the value of </a:t>
                </a:r>
                <a14:m>
                  <m:oMath xmlns:m="http://schemas.openxmlformats.org/officeDocument/2006/math">
                    <m:r>
                      <a:rPr lang="en-GB" sz="2400" b="0" i="1" smtClean="0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GB" sz="2400" dirty="0"/>
                  <a:t>.</a:t>
                </a: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8001" y="956455"/>
                <a:ext cx="6860051" cy="830997"/>
              </a:xfrm>
              <a:prstGeom prst="rect">
                <a:avLst/>
              </a:prstGeom>
              <a:blipFill>
                <a:blip r:embed="rId2"/>
                <a:stretch>
                  <a:fillRect b="-6250"/>
                </a:stretch>
              </a:blip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508001" y="2204864"/>
                <a:ext cx="6860051" cy="36206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GB" sz="2800" b="0" i="1" smtClean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GB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28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GB" sz="2800" b="0" i="1" smtClean="0">
                          <a:latin typeface="Cambria Math" panose="02040503050406030204" pitchFamily="18" charset="0"/>
                        </a:rPr>
                        <m:t>=6</m:t>
                      </m:r>
                      <m:sSup>
                        <m:sSupPr>
                          <m:ctrlPr>
                            <a:rPr lang="en-GB" sz="28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8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GB" sz="28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  <m:r>
                        <a:rPr lang="en-GB" sz="28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GB" sz="2800" b="0" i="1" smtClean="0">
                          <a:latin typeface="Cambria Math" panose="02040503050406030204" pitchFamily="18" charset="0"/>
                        </a:rPr>
                        <m:t>𝑎</m:t>
                      </m:r>
                      <m:sSup>
                        <m:sSupPr>
                          <m:ctrlPr>
                            <a:rPr lang="en-GB" sz="28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8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GB" sz="2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GB" sz="2800" b="0" i="1" smtClean="0">
                          <a:latin typeface="Cambria Math" panose="02040503050406030204" pitchFamily="18" charset="0"/>
                        </a:rPr>
                        <m:t>+1</m:t>
                      </m:r>
                    </m:oMath>
                    <m:oMath xmlns:m="http://schemas.openxmlformats.org/officeDocument/2006/math">
                      <m:r>
                        <a:rPr lang="en-GB" sz="2800" b="0" i="1" smtClean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GB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28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GB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GB" sz="28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GB" sz="28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e>
                      </m:d>
                      <m:r>
                        <a:rPr lang="en-GB" sz="2800" b="0" i="1" smtClean="0">
                          <a:latin typeface="Cambria Math" panose="02040503050406030204" pitchFamily="18" charset="0"/>
                        </a:rPr>
                        <m:t>=6</m:t>
                      </m:r>
                      <m:sSup>
                        <m:sSupPr>
                          <m:ctrlPr>
                            <a:rPr lang="en-GB" sz="28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GB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sz="2800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f>
                                <m:fPr>
                                  <m:ctrlPr>
                                    <a:rPr lang="en-GB" sz="28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sz="2800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GB" sz="28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en-GB" sz="28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  <m:r>
                        <a:rPr lang="en-GB" sz="28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GB" sz="2800" b="0" i="1" smtClean="0">
                          <a:latin typeface="Cambria Math" panose="02040503050406030204" pitchFamily="18" charset="0"/>
                        </a:rPr>
                        <m:t>𝑎</m:t>
                      </m:r>
                      <m:sSup>
                        <m:sSupPr>
                          <m:ctrlPr>
                            <a:rPr lang="en-GB" sz="28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GB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sz="2800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f>
                                <m:fPr>
                                  <m:ctrlPr>
                                    <a:rPr lang="en-GB" sz="28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sz="2800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GB" sz="28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en-GB" sz="2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GB" sz="2800" b="0" i="1" smtClean="0">
                          <a:latin typeface="Cambria Math" panose="02040503050406030204" pitchFamily="18" charset="0"/>
                        </a:rPr>
                        <m:t>+1</m:t>
                      </m:r>
                    </m:oMath>
                    <m:oMath xmlns:m="http://schemas.openxmlformats.org/officeDocument/2006/math">
                      <m:r>
                        <a:rPr lang="en-GB" sz="2800" b="0" i="1" smtClean="0">
                          <a:latin typeface="Cambria Math" panose="02040503050406030204" pitchFamily="18" charset="0"/>
                        </a:rPr>
                        <m:t>               =−</m:t>
                      </m:r>
                      <m:f>
                        <m:fPr>
                          <m:ctrlPr>
                            <a:rPr lang="en-GB" sz="2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8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en-GB" sz="28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den>
                      </m:f>
                      <m:r>
                        <a:rPr lang="en-GB" sz="2800" b="0" i="1" smtClean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GB" sz="2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8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GB" sz="28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den>
                      </m:f>
                      <m:r>
                        <a:rPr lang="en-GB" sz="2800" b="0" i="1" smtClean="0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n-GB" sz="2800" b="0" i="1" smtClean="0">
                          <a:latin typeface="Cambria Math" panose="02040503050406030204" pitchFamily="18" charset="0"/>
                        </a:rPr>
                        <m:t>+1=0</m:t>
                      </m:r>
                    </m:oMath>
                    <m:oMath xmlns:m="http://schemas.openxmlformats.org/officeDocument/2006/math">
                      <m:r>
                        <a:rPr lang="en-GB" sz="2800" b="0" i="1" smtClean="0">
                          <a:latin typeface="Cambria Math" panose="02040503050406030204" pitchFamily="18" charset="0"/>
                        </a:rPr>
                        <m:t> </m:t>
                      </m:r>
                      <m:f>
                        <m:fPr>
                          <m:ctrlPr>
                            <a:rPr lang="en-GB" sz="2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8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GB" sz="28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den>
                      </m:f>
                      <m:r>
                        <a:rPr lang="en-GB" sz="2800" b="0" i="1" smtClean="0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n-GB" sz="2800" b="0" i="1" smtClean="0">
                          <a:latin typeface="Cambria Math" panose="02040503050406030204" pitchFamily="18" charset="0"/>
                        </a:rPr>
                        <m:t>=−</m:t>
                      </m:r>
                      <m:f>
                        <m:fPr>
                          <m:ctrlPr>
                            <a:rPr lang="en-GB" sz="2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8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GB" sz="28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den>
                      </m:f>
                    </m:oMath>
                    <m:oMath xmlns:m="http://schemas.openxmlformats.org/officeDocument/2006/math">
                      <m:r>
                        <a:rPr lang="en-GB" sz="2800" b="0" i="1" smtClean="0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n-GB" sz="2800" b="0" i="1" smtClean="0">
                          <a:latin typeface="Cambria Math" panose="02040503050406030204" pitchFamily="18" charset="0"/>
                        </a:rPr>
                        <m:t>=−1</m:t>
                      </m:r>
                    </m:oMath>
                  </m:oMathPara>
                </a14:m>
                <a:endParaRPr lang="en-GB" sz="2800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8001" y="2204864"/>
                <a:ext cx="6860051" cy="3620607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6356558" y="2060848"/>
                <a:ext cx="2671327" cy="3669466"/>
              </a:xfrm>
              <a:prstGeom prst="rect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GB" b="1" dirty="0" err="1"/>
                  <a:t>Fro</a:t>
                </a:r>
                <a:r>
                  <a:rPr lang="en-GB" b="1" dirty="0"/>
                  <a:t> Side Notes:</a:t>
                </a:r>
              </a:p>
              <a:p>
                <a:r>
                  <a:rPr lang="en-GB" dirty="0"/>
                  <a:t>Choose the value of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GB" dirty="0"/>
                  <a:t> to substitute that </a:t>
                </a:r>
                <a:r>
                  <a:rPr lang="en-GB" b="1" u="sng" dirty="0"/>
                  <a:t>makes the divisor/factor 0</a:t>
                </a:r>
                <a:r>
                  <a:rPr lang="en-GB" dirty="0"/>
                  <a:t>.</a:t>
                </a:r>
              </a:p>
              <a:p>
                <a:r>
                  <a:rPr lang="en-GB" dirty="0"/>
                  <a:t>So if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2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+1=0</m:t>
                    </m:r>
                  </m:oMath>
                </a14:m>
                <a:r>
                  <a:rPr lang="en-GB" dirty="0"/>
                  <a:t>, then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=−</m:t>
                    </m:r>
                    <m:f>
                      <m:f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GB" dirty="0"/>
                  <a:t>, thus find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en-GB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</m:e>
                    </m:d>
                  </m:oMath>
                </a14:m>
                <a:r>
                  <a:rPr lang="en-GB" dirty="0"/>
                  <a:t>.</a:t>
                </a:r>
              </a:p>
              <a:p>
                <a:r>
                  <a:rPr lang="en-GB" dirty="0"/>
                  <a:t>This even works when you’re dividing by non-linear factors, e.g.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den>
                    </m:f>
                    <m:r>
                      <a:rPr lang="en-GB" b="0" i="1" smtClean="0">
                        <a:latin typeface="Cambria Math" panose="02040503050406030204" pitchFamily="18" charset="0"/>
                      </a:rPr>
                      <m:t>+1</m:t>
                    </m:r>
                  </m:oMath>
                </a14:m>
                <a:r>
                  <a:rPr lang="en-GB" dirty="0"/>
                  <a:t>, but at A Level they will always be of the form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𝑎𝑥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GB" dirty="0"/>
                  <a:t>.</a:t>
                </a: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56558" y="2060848"/>
                <a:ext cx="2671327" cy="3669466"/>
              </a:xfrm>
              <a:prstGeom prst="rect">
                <a:avLst/>
              </a:prstGeom>
              <a:blipFill>
                <a:blip r:embed="rId4"/>
                <a:stretch>
                  <a:fillRect l="-1584" t="-495" r="-905" b="-132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9" name="Straight Arrow Connector 8"/>
          <p:cNvCxnSpPr/>
          <p:nvPr/>
        </p:nvCxnSpPr>
        <p:spPr>
          <a:xfrm flipH="1">
            <a:off x="5940152" y="2420888"/>
            <a:ext cx="576064" cy="36004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0" name="Rectangle 9"/>
          <p:cNvSpPr/>
          <p:nvPr/>
        </p:nvSpPr>
        <p:spPr>
          <a:xfrm>
            <a:off x="15213" y="1866746"/>
            <a:ext cx="9012672" cy="4991253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4130106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0"/>
            <a:ext cx="9143074" cy="599127"/>
            <a:chOff x="0" y="13335"/>
            <a:chExt cx="9144218" cy="599127"/>
          </a:xfrm>
        </p:grpSpPr>
        <p:sp>
          <p:nvSpPr>
            <p:cNvPr id="3" name="TextBox 32"/>
            <p:cNvSpPr txBox="1"/>
            <p:nvPr/>
          </p:nvSpPr>
          <p:spPr>
            <a:xfrm>
              <a:off x="0" y="13335"/>
              <a:ext cx="9144000" cy="59912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lIns="324000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200" dirty="0">
                  <a:latin typeface="+mj-lt"/>
                </a:rPr>
                <a:t>Test Your Understanding</a:t>
              </a:r>
              <a:endParaRPr lang="en-GB" sz="3200" dirty="0"/>
            </a:p>
          </p:txBody>
        </p:sp>
        <p:cxnSp>
          <p:nvCxnSpPr>
            <p:cNvPr id="4" name="Straight Connector 3"/>
            <p:cNvCxnSpPr/>
            <p:nvPr/>
          </p:nvCxnSpPr>
          <p:spPr>
            <a:xfrm>
              <a:off x="218" y="601079"/>
              <a:ext cx="9144000" cy="0"/>
            </a:xfrm>
            <a:prstGeom prst="line">
              <a:avLst/>
            </a:prstGeom>
            <a:effectLst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5536" y="1178525"/>
            <a:ext cx="8125723" cy="1728192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6" name="TextBox 5"/>
          <p:cNvSpPr txBox="1"/>
          <p:nvPr/>
        </p:nvSpPr>
        <p:spPr>
          <a:xfrm>
            <a:off x="395536" y="836712"/>
            <a:ext cx="2952328" cy="369332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GB" dirty="0"/>
              <a:t>Edexcel C2 May 2016 Q2</a:t>
            </a:r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448699" y="1892595"/>
            <a:ext cx="8036082" cy="24237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7303025" y="1206044"/>
            <a:ext cx="1724017" cy="369332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GB" dirty="0"/>
              <a:t>No long in spec.</a:t>
            </a:r>
          </a:p>
        </p:txBody>
      </p:sp>
      <p:cxnSp>
        <p:nvCxnSpPr>
          <p:cNvPr id="12" name="Straight Arrow Connector 11"/>
          <p:cNvCxnSpPr/>
          <p:nvPr/>
        </p:nvCxnSpPr>
        <p:spPr>
          <a:xfrm flipH="1">
            <a:off x="7020272" y="1488558"/>
            <a:ext cx="305561" cy="21225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4" name="Picture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87824" y="2996952"/>
            <a:ext cx="2638425" cy="149542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443489" y="4507653"/>
                <a:ext cx="7552998" cy="830997"/>
              </a:xfrm>
              <a:prstGeom prst="rect">
                <a:avLst/>
              </a:prstGeom>
              <a:solidFill>
                <a:schemeClr val="bg1"/>
              </a:soli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 wrap="square" rtlCol="0">
                <a:spAutoFit/>
              </a:bodyPr>
              <a:lstStyle/>
              <a:p>
                <a:r>
                  <a:rPr lang="en-GB" sz="2400" dirty="0"/>
                  <a:t>Given that </a:t>
                </a:r>
                <a14:m>
                  <m:oMath xmlns:m="http://schemas.openxmlformats.org/officeDocument/2006/math">
                    <m:r>
                      <a:rPr lang="en-GB" sz="2400" b="0" i="1" smtClean="0">
                        <a:latin typeface="Cambria Math" panose="02040503050406030204" pitchFamily="18" charset="0"/>
                      </a:rPr>
                      <m:t>3</m:t>
                    </m:r>
                    <m:r>
                      <a:rPr lang="en-GB" sz="24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sz="2400" b="0" i="1" smtClean="0">
                        <a:latin typeface="Cambria Math" panose="02040503050406030204" pitchFamily="18" charset="0"/>
                      </a:rPr>
                      <m:t>−1</m:t>
                    </m:r>
                  </m:oMath>
                </a14:m>
                <a:r>
                  <a:rPr lang="en-GB" sz="2400" dirty="0"/>
                  <a:t> is a factor of </a:t>
                </a:r>
                <a14:m>
                  <m:oMath xmlns:m="http://schemas.openxmlformats.org/officeDocument/2006/math">
                    <m:r>
                      <a:rPr lang="en-GB" sz="2400" b="0" i="1" smtClean="0">
                        <a:latin typeface="Cambria Math" panose="02040503050406030204" pitchFamily="18" charset="0"/>
                      </a:rPr>
                      <m:t>3</m:t>
                    </m:r>
                    <m:sSup>
                      <m:sSupPr>
                        <m:ctrlPr>
                          <a:rPr lang="en-GB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  <m:r>
                      <a:rPr lang="en-GB" sz="2400" b="0" i="1" smtClean="0">
                        <a:latin typeface="Cambria Math" panose="02040503050406030204" pitchFamily="18" charset="0"/>
                      </a:rPr>
                      <m:t>+11</m:t>
                    </m:r>
                    <m:sSup>
                      <m:sSupPr>
                        <m:ctrlPr>
                          <a:rPr lang="en-GB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GB" sz="2400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GB" sz="2400" b="0" i="1" smtClean="0">
                        <a:latin typeface="Cambria Math" panose="02040503050406030204" pitchFamily="18" charset="0"/>
                      </a:rPr>
                      <m:t>𝑎𝑥</m:t>
                    </m:r>
                    <m:r>
                      <a:rPr lang="en-GB" sz="2400" b="0" i="1" smtClean="0">
                        <a:latin typeface="Cambria Math" panose="02040503050406030204" pitchFamily="18" charset="0"/>
                      </a:rPr>
                      <m:t>+1</m:t>
                    </m:r>
                  </m:oMath>
                </a14:m>
                <a:r>
                  <a:rPr lang="en-GB" sz="2400" dirty="0"/>
                  <a:t>, determine the value of </a:t>
                </a:r>
                <a14:m>
                  <m:oMath xmlns:m="http://schemas.openxmlformats.org/officeDocument/2006/math">
                    <m:r>
                      <a:rPr lang="en-GB" sz="2400" b="0" i="1" smtClean="0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GB" sz="2400" dirty="0"/>
                  <a:t>.</a:t>
                </a:r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3489" y="4507653"/>
                <a:ext cx="7552998" cy="830997"/>
              </a:xfrm>
              <a:prstGeom prst="rect">
                <a:avLst/>
              </a:prstGeom>
              <a:blipFill>
                <a:blip r:embed="rId4"/>
                <a:stretch>
                  <a:fillRect b="-5590"/>
                </a:stretch>
              </a:blip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1169732" y="5358697"/>
                <a:ext cx="5616624" cy="128791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𝒇</m:t>
                      </m:r>
                      <m:d>
                        <m:dPr>
                          <m:ctrlPr>
                            <a:rPr lang="en-GB" b="1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GB" b="1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GB" b="1" i="1" smtClean="0"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num>
                            <m:den>
                              <m:r>
                                <a:rPr lang="en-GB" b="1" i="1" smtClean="0">
                                  <a:latin typeface="Cambria Math" panose="02040503050406030204" pitchFamily="18" charset="0"/>
                                </a:rPr>
                                <m:t>𝟑</m:t>
                              </m:r>
                            </m:den>
                          </m:f>
                        </m:e>
                      </m:d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𝟑</m:t>
                      </m:r>
                      <m:sSup>
                        <m:sSupPr>
                          <m:ctrlPr>
                            <a:rPr lang="en-GB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GB" b="1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GB" b="1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b="1" i="1" smtClean="0">
                                      <a:latin typeface="Cambria Math" panose="02040503050406030204" pitchFamily="18" charset="0"/>
                                    </a:rPr>
                                    <m:t>𝟏</m:t>
                                  </m:r>
                                </m:num>
                                <m:den>
                                  <m:r>
                                    <a:rPr lang="en-GB" b="1" i="1" smtClean="0">
                                      <a:latin typeface="Cambria Math" panose="02040503050406030204" pitchFamily="18" charset="0"/>
                                    </a:rPr>
                                    <m:t>𝟑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𝟑</m:t>
                          </m:r>
                        </m:sup>
                      </m:sSup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𝟏𝟏</m:t>
                      </m:r>
                      <m:sSup>
                        <m:sSupPr>
                          <m:ctrlPr>
                            <a:rPr lang="en-GB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GB" b="1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GB" b="1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b="1" i="1" smtClean="0">
                                      <a:latin typeface="Cambria Math" panose="02040503050406030204" pitchFamily="18" charset="0"/>
                                    </a:rPr>
                                    <m:t>𝟏</m:t>
                                  </m:r>
                                </m:num>
                                <m:den>
                                  <m:r>
                                    <a:rPr lang="en-GB" b="1" i="1" smtClean="0">
                                      <a:latin typeface="Cambria Math" panose="02040503050406030204" pitchFamily="18" charset="0"/>
                                    </a:rPr>
                                    <m:t>𝟑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GB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𝟑</m:t>
                          </m:r>
                        </m:den>
                      </m:f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𝒂</m:t>
                      </m:r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𝟏</m:t>
                      </m:r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𝟎</m:t>
                      </m:r>
                    </m:oMath>
                    <m:oMath xmlns:m="http://schemas.openxmlformats.org/officeDocument/2006/math">
                      <m:f>
                        <m:fPr>
                          <m:ctrlPr>
                            <a:rPr lang="en-GB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𝟕</m:t>
                          </m:r>
                        </m:num>
                        <m:den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𝟑</m:t>
                          </m:r>
                        </m:den>
                      </m:f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GB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𝟑</m:t>
                          </m:r>
                        </m:den>
                      </m:f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𝒂</m:t>
                      </m:r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𝟎</m:t>
                      </m:r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    →  </m:t>
                      </m:r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𝒂</m:t>
                      </m:r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=−</m:t>
                      </m:r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𝟕</m:t>
                      </m:r>
                    </m:oMath>
                  </m:oMathPara>
                </a14:m>
                <a:endParaRPr lang="en-GB" b="1" dirty="0"/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69732" y="5358697"/>
                <a:ext cx="5616624" cy="1287917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Rectangle 16"/>
          <p:cNvSpPr/>
          <p:nvPr/>
        </p:nvSpPr>
        <p:spPr>
          <a:xfrm>
            <a:off x="1716423" y="2951268"/>
            <a:ext cx="5303849" cy="1461244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18" name="Rectangle 17"/>
          <p:cNvSpPr/>
          <p:nvPr/>
        </p:nvSpPr>
        <p:spPr>
          <a:xfrm>
            <a:off x="1716423" y="5396756"/>
            <a:ext cx="5303849" cy="1354918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3972550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</p:childTnLst>
        </p:cTn>
      </p:par>
    </p:tnLst>
    <p:bldLst>
      <p:bldP spid="17" grpId="0" animBg="1"/>
      <p:bldP spid="18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0"/>
            <a:ext cx="9143074" cy="599127"/>
            <a:chOff x="0" y="13335"/>
            <a:chExt cx="9144218" cy="599127"/>
          </a:xfrm>
        </p:grpSpPr>
        <p:sp>
          <p:nvSpPr>
            <p:cNvPr id="3" name="TextBox 32"/>
            <p:cNvSpPr txBox="1"/>
            <p:nvPr/>
          </p:nvSpPr>
          <p:spPr>
            <a:xfrm>
              <a:off x="0" y="13335"/>
              <a:ext cx="9144000" cy="59912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lIns="324000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200" dirty="0">
                  <a:latin typeface="+mj-lt"/>
                </a:rPr>
                <a:t>Exercise 7C</a:t>
              </a:r>
              <a:endParaRPr lang="en-GB" sz="3200" dirty="0"/>
            </a:p>
          </p:txBody>
        </p:sp>
        <p:cxnSp>
          <p:nvCxnSpPr>
            <p:cNvPr id="4" name="Straight Connector 3"/>
            <p:cNvCxnSpPr/>
            <p:nvPr/>
          </p:nvCxnSpPr>
          <p:spPr>
            <a:xfrm>
              <a:off x="218" y="601079"/>
              <a:ext cx="9144000" cy="0"/>
            </a:xfrm>
            <a:prstGeom prst="line">
              <a:avLst/>
            </a:prstGeom>
            <a:effectLst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p:sp>
        <p:nvSpPr>
          <p:cNvPr id="5" name="TextBox 4"/>
          <p:cNvSpPr txBox="1"/>
          <p:nvPr/>
        </p:nvSpPr>
        <p:spPr>
          <a:xfrm>
            <a:off x="395536" y="725840"/>
            <a:ext cx="79208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Pearson Pure Mathematics Year 1/AS</a:t>
            </a:r>
          </a:p>
          <a:p>
            <a:r>
              <a:rPr lang="en-GB" sz="2400" dirty="0"/>
              <a:t>Pages 145-146</a:t>
            </a:r>
          </a:p>
        </p:txBody>
      </p:sp>
      <p:cxnSp>
        <p:nvCxnSpPr>
          <p:cNvPr id="6" name="Straight Connector 5"/>
          <p:cNvCxnSpPr/>
          <p:nvPr/>
        </p:nvCxnSpPr>
        <p:spPr>
          <a:xfrm>
            <a:off x="0" y="1628800"/>
            <a:ext cx="91440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260701" y="2031002"/>
                <a:ext cx="3992438" cy="470898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i="1" dirty="0"/>
                  <a:t>[MAT 2006 1E] </a:t>
                </a:r>
                <a:r>
                  <a:rPr lang="en-GB" dirty="0"/>
                  <a:t>The cubic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𝑎𝑥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𝑏</m:t>
                      </m:r>
                    </m:oMath>
                  </m:oMathPara>
                </a14:m>
                <a:endParaRPr lang="en-GB" dirty="0"/>
              </a:p>
              <a:p>
                <a:r>
                  <a:rPr lang="en-GB" dirty="0"/>
                  <a:t>Has both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e>
                    </m:d>
                  </m:oMath>
                </a14:m>
                <a:r>
                  <a:rPr lang="en-GB" dirty="0"/>
                  <a:t> and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−2</m:t>
                        </m:r>
                      </m:e>
                    </m:d>
                  </m:oMath>
                </a14:m>
                <a:r>
                  <a:rPr lang="en-GB" dirty="0"/>
                  <a:t> as factors. Determine the values of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GB" dirty="0"/>
                  <a:t> and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GB" dirty="0"/>
                  <a:t>.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1" i="1" smtClean="0">
                          <a:latin typeface="Cambria Math" panose="02040503050406030204" pitchFamily="18" charset="0"/>
                        </a:rPr>
                        <m:t>𝒂</m:t>
                      </m:r>
                      <m:r>
                        <a:rPr lang="en-GB" sz="1400" b="1" i="1" smtClean="0">
                          <a:latin typeface="Cambria Math" panose="02040503050406030204" pitchFamily="18" charset="0"/>
                        </a:rPr>
                        <m:t>=−</m:t>
                      </m:r>
                      <m:r>
                        <a:rPr lang="en-GB" sz="1400" b="1" i="1" smtClean="0">
                          <a:latin typeface="Cambria Math" panose="02040503050406030204" pitchFamily="18" charset="0"/>
                        </a:rPr>
                        <m:t>𝟕</m:t>
                      </m:r>
                      <m:r>
                        <a:rPr lang="en-GB" sz="1400" b="1" i="1" smtClean="0">
                          <a:latin typeface="Cambria Math" panose="02040503050406030204" pitchFamily="18" charset="0"/>
                        </a:rPr>
                        <m:t>, </m:t>
                      </m:r>
                      <m:r>
                        <a:rPr lang="en-GB" sz="1400" b="1" i="1" smtClean="0">
                          <a:latin typeface="Cambria Math" panose="02040503050406030204" pitchFamily="18" charset="0"/>
                        </a:rPr>
                        <m:t>𝒃</m:t>
                      </m:r>
                      <m:r>
                        <a:rPr lang="en-GB" sz="1400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1400" b="1" i="1" smtClean="0">
                          <a:latin typeface="Cambria Math" panose="02040503050406030204" pitchFamily="18" charset="0"/>
                        </a:rPr>
                        <m:t>𝟔</m:t>
                      </m:r>
                    </m:oMath>
                  </m:oMathPara>
                </a14:m>
                <a:endParaRPr lang="en-GB" sz="1400" b="1" dirty="0"/>
              </a:p>
              <a:p>
                <a:endParaRPr lang="en-GB" b="1" dirty="0"/>
              </a:p>
              <a:p>
                <a:r>
                  <a:rPr lang="en-GB" dirty="0"/>
                  <a:t>[MAT 2009 1I] The polynomial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  <m:sup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sSup>
                        <m:sSup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+3</m:t>
                          </m:r>
                        </m:sup>
                      </m:sSup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−25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𝑛</m:t>
                      </m:r>
                      <m:sSup>
                        <m:sSup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+1</m:t>
                          </m:r>
                        </m:sup>
                      </m:sSup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+150</m:t>
                      </m:r>
                      <m:sSup>
                        <m:sSup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7</m:t>
                          </m:r>
                        </m:sup>
                      </m:sSup>
                    </m:oMath>
                  </m:oMathPara>
                </a14:m>
                <a:endParaRPr lang="en-GB" dirty="0"/>
              </a:p>
              <a:p>
                <a:r>
                  <a:rPr lang="en-GB" dirty="0"/>
                  <a:t>Has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GB" b="0" i="1" smtClean="0">
                        <a:latin typeface="Cambria Math" panose="02040503050406030204" pitchFamily="18" charset="0"/>
                      </a:rPr>
                      <m:t>−1</m:t>
                    </m:r>
                  </m:oMath>
                </a14:m>
                <a:r>
                  <a:rPr lang="en-GB" dirty="0"/>
                  <a:t> as a factor</a:t>
                </a:r>
              </a:p>
              <a:p>
                <a:pPr marL="342900" indent="-342900">
                  <a:buAutoNum type="alphaUcParenR"/>
                </a:pPr>
                <a:r>
                  <a:rPr lang="en-GB" dirty="0"/>
                  <a:t>for no values of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GB" dirty="0"/>
                  <a:t>;</a:t>
                </a:r>
              </a:p>
              <a:p>
                <a:pPr marL="342900" indent="-342900">
                  <a:buAutoNum type="alphaUcParenR"/>
                </a:pPr>
                <a:r>
                  <a:rPr lang="en-GB" dirty="0"/>
                  <a:t>for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=10</m:t>
                    </m:r>
                  </m:oMath>
                </a14:m>
                <a:r>
                  <a:rPr lang="en-GB" dirty="0"/>
                  <a:t> only;</a:t>
                </a:r>
              </a:p>
              <a:p>
                <a:pPr marL="342900" indent="-342900">
                  <a:buAutoNum type="alphaUcParenR"/>
                </a:pPr>
                <a:r>
                  <a:rPr lang="en-GB" dirty="0"/>
                  <a:t>for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=15</m:t>
                    </m:r>
                  </m:oMath>
                </a14:m>
                <a:r>
                  <a:rPr lang="en-GB" dirty="0"/>
                  <a:t> only;</a:t>
                </a:r>
              </a:p>
              <a:p>
                <a:pPr marL="342900" indent="-342900">
                  <a:buAutoNum type="alphaUcParenR"/>
                </a:pPr>
                <a:r>
                  <a:rPr lang="en-GB" dirty="0"/>
                  <a:t>for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=10</m:t>
                    </m:r>
                  </m:oMath>
                </a14:m>
                <a:r>
                  <a:rPr lang="en-GB" dirty="0"/>
                  <a:t> and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=15</m:t>
                    </m:r>
                  </m:oMath>
                </a14:m>
                <a:r>
                  <a:rPr lang="en-GB" dirty="0"/>
                  <a:t> only.</a:t>
                </a:r>
              </a:p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GB" sz="1400" b="1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1400" b="1" i="1" smtClean="0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p>
                        <m:r>
                          <a:rPr lang="en-GB" sz="1400" b="1" i="1" smtClean="0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en-GB" sz="1400" b="1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GB" sz="1400" b="1" i="1" smtClean="0">
                        <a:latin typeface="Cambria Math" panose="02040503050406030204" pitchFamily="18" charset="0"/>
                      </a:rPr>
                      <m:t>𝟏</m:t>
                    </m:r>
                    <m:r>
                      <a:rPr lang="en-GB" sz="1400" b="1" i="1" smtClean="0">
                        <a:latin typeface="Cambria Math" panose="02040503050406030204" pitchFamily="18" charset="0"/>
                      </a:rPr>
                      <m:t>=(</m:t>
                    </m:r>
                    <m:r>
                      <a:rPr lang="en-GB" sz="1400" b="1" i="1" smtClean="0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GB" sz="1400" b="1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GB" sz="1400" b="1" i="1" smtClean="0">
                        <a:latin typeface="Cambria Math" panose="02040503050406030204" pitchFamily="18" charset="0"/>
                      </a:rPr>
                      <m:t>𝟏</m:t>
                    </m:r>
                    <m:r>
                      <a:rPr lang="en-GB" sz="1400" b="1" i="1" smtClean="0">
                        <a:latin typeface="Cambria Math" panose="02040503050406030204" pitchFamily="18" charset="0"/>
                      </a:rPr>
                      <m:t>)(</m:t>
                    </m:r>
                    <m:r>
                      <a:rPr lang="en-GB" sz="1400" b="1" i="1" smtClean="0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GB" sz="1400" b="1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GB" sz="1400" b="1" i="1" smtClean="0">
                        <a:latin typeface="Cambria Math" panose="02040503050406030204" pitchFamily="18" charset="0"/>
                      </a:rPr>
                      <m:t>𝟏</m:t>
                    </m:r>
                    <m:r>
                      <a:rPr lang="en-GB" sz="1400" b="1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GB" sz="1400" b="1" dirty="0"/>
                  <a:t> so both factors. </a:t>
                </a:r>
                <a:endParaRPr lang="en-GB" sz="1400" b="1" i="1" dirty="0"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1" i="1" smtClean="0">
                          <a:latin typeface="Cambria Math" panose="02040503050406030204" pitchFamily="18" charset="0"/>
                        </a:rPr>
                        <m:t>𝒇</m:t>
                      </m:r>
                      <m:d>
                        <m:dPr>
                          <m:ctrlPr>
                            <a:rPr lang="en-GB" sz="1400" b="1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1400" b="1" i="1" smtClean="0">
                              <a:latin typeface="Cambria Math" panose="02040503050406030204" pitchFamily="18" charset="0"/>
                            </a:rPr>
                            <m:t>𝟏</m:t>
                          </m:r>
                        </m:e>
                      </m:d>
                      <m:r>
                        <a:rPr lang="en-GB" sz="1400" b="1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GB" sz="1400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1400" b="1" i="1" smtClean="0">
                              <a:latin typeface="Cambria Math" panose="02040503050406030204" pitchFamily="18" charset="0"/>
                            </a:rPr>
                            <m:t>𝒏</m:t>
                          </m:r>
                        </m:e>
                        <m:sup>
                          <m:r>
                            <a:rPr lang="en-GB" sz="1400" b="1" i="1" smtClean="0"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GB" sz="1400" b="1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GB" sz="1400" b="1" i="1" smtClean="0">
                          <a:latin typeface="Cambria Math" panose="02040503050406030204" pitchFamily="18" charset="0"/>
                        </a:rPr>
                        <m:t>𝟐𝟓</m:t>
                      </m:r>
                      <m:r>
                        <a:rPr lang="en-GB" sz="1400" b="1" i="1" smtClean="0">
                          <a:latin typeface="Cambria Math" panose="02040503050406030204" pitchFamily="18" charset="0"/>
                        </a:rPr>
                        <m:t>𝒏</m:t>
                      </m:r>
                      <m:r>
                        <a:rPr lang="en-GB" sz="1400" b="1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GB" sz="1400" b="1" i="1" smtClean="0">
                          <a:latin typeface="Cambria Math" panose="02040503050406030204" pitchFamily="18" charset="0"/>
                        </a:rPr>
                        <m:t>𝟏𝟓𝟎</m:t>
                      </m:r>
                      <m:r>
                        <a:rPr lang="en-GB" sz="1400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1400" b="1" i="1" smtClean="0">
                          <a:latin typeface="Cambria Math" panose="02040503050406030204" pitchFamily="18" charset="0"/>
                        </a:rPr>
                        <m:t>𝟎</m:t>
                      </m:r>
                    </m:oMath>
                  </m:oMathPara>
                </a14:m>
                <a:endParaRPr lang="en-GB" sz="1400" b="1" dirty="0"/>
              </a:p>
              <a:p>
                <a:r>
                  <a:rPr lang="en-GB" sz="1400" b="1" dirty="0"/>
                  <a:t>If </a:t>
                </a:r>
                <a14:m>
                  <m:oMath xmlns:m="http://schemas.openxmlformats.org/officeDocument/2006/math">
                    <m:r>
                      <a:rPr lang="en-GB" sz="1400" b="1" i="1" dirty="0" smtClean="0">
                        <a:latin typeface="Cambria Math" panose="02040503050406030204" pitchFamily="18" charset="0"/>
                      </a:rPr>
                      <m:t>𝒏</m:t>
                    </m:r>
                  </m:oMath>
                </a14:m>
                <a:r>
                  <a:rPr lang="en-GB" sz="1400" b="1" dirty="0"/>
                  <a:t> is odd: </a:t>
                </a:r>
                <a14:m>
                  <m:oMath xmlns:m="http://schemas.openxmlformats.org/officeDocument/2006/math">
                    <m:r>
                      <a:rPr lang="en-GB" sz="1400" b="1" i="1" smtClean="0">
                        <a:latin typeface="Cambria Math" panose="02040503050406030204" pitchFamily="18" charset="0"/>
                      </a:rPr>
                      <m:t>𝒇</m:t>
                    </m:r>
                    <m:d>
                      <m:dPr>
                        <m:ctrlPr>
                          <a:rPr lang="en-GB" sz="1400" b="1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1400" b="1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GB" sz="1400" b="1" i="1" smtClean="0">
                            <a:latin typeface="Cambria Math" panose="02040503050406030204" pitchFamily="18" charset="0"/>
                          </a:rPr>
                          <m:t>𝟏</m:t>
                        </m:r>
                      </m:e>
                    </m:d>
                    <m:r>
                      <a:rPr lang="en-GB" sz="1400" b="1" i="1" smtClean="0">
                        <a:latin typeface="Cambria Math" panose="02040503050406030204" pitchFamily="18" charset="0"/>
                      </a:rPr>
                      <m:t>=−</m:t>
                    </m:r>
                    <m:sSup>
                      <m:sSupPr>
                        <m:ctrlPr>
                          <a:rPr lang="en-GB" sz="1400" b="1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1400" b="1" i="1" smtClean="0">
                            <a:latin typeface="Cambria Math" panose="02040503050406030204" pitchFamily="18" charset="0"/>
                          </a:rPr>
                          <m:t>𝒏</m:t>
                        </m:r>
                      </m:e>
                      <m:sup>
                        <m:r>
                          <a:rPr lang="en-GB" sz="1400" b="1" i="1" smtClean="0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en-GB" sz="1400" b="1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GB" sz="1400" b="1" i="1" smtClean="0">
                        <a:latin typeface="Cambria Math" panose="02040503050406030204" pitchFamily="18" charset="0"/>
                      </a:rPr>
                      <m:t>𝟐𝟓</m:t>
                    </m:r>
                    <m:r>
                      <a:rPr lang="en-GB" sz="1400" b="1" i="1" smtClean="0">
                        <a:latin typeface="Cambria Math" panose="02040503050406030204" pitchFamily="18" charset="0"/>
                      </a:rPr>
                      <m:t>𝒏</m:t>
                    </m:r>
                    <m:r>
                      <a:rPr lang="en-GB" sz="1400" b="1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GB" sz="1400" b="1" i="1" smtClean="0">
                        <a:latin typeface="Cambria Math" panose="02040503050406030204" pitchFamily="18" charset="0"/>
                      </a:rPr>
                      <m:t>𝟏𝟓𝟎</m:t>
                    </m:r>
                    <m:r>
                      <a:rPr lang="en-GB" sz="1400" b="1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sz="1400" b="1" i="1" smtClean="0">
                        <a:latin typeface="Cambria Math" panose="02040503050406030204" pitchFamily="18" charset="0"/>
                      </a:rPr>
                      <m:t>𝟎</m:t>
                    </m:r>
                  </m:oMath>
                </a14:m>
                <a:endParaRPr lang="en-GB" sz="1400" b="1" dirty="0"/>
              </a:p>
              <a:p>
                <a:r>
                  <a:rPr lang="en-GB" sz="1400" b="1" dirty="0"/>
                  <a:t>If </a:t>
                </a:r>
                <a14:m>
                  <m:oMath xmlns:m="http://schemas.openxmlformats.org/officeDocument/2006/math">
                    <m:r>
                      <a:rPr lang="en-GB" sz="1400" b="1" i="1" smtClean="0">
                        <a:latin typeface="Cambria Math" panose="02040503050406030204" pitchFamily="18" charset="0"/>
                      </a:rPr>
                      <m:t>𝒏</m:t>
                    </m:r>
                  </m:oMath>
                </a14:m>
                <a:r>
                  <a:rPr lang="en-GB" sz="1400" b="1" dirty="0"/>
                  <a:t> is even: </a:t>
                </a:r>
                <a14:m>
                  <m:oMath xmlns:m="http://schemas.openxmlformats.org/officeDocument/2006/math">
                    <m:r>
                      <a:rPr lang="en-GB" sz="1400" b="1" i="1" smtClean="0">
                        <a:latin typeface="Cambria Math" panose="02040503050406030204" pitchFamily="18" charset="0"/>
                      </a:rPr>
                      <m:t>𝒇</m:t>
                    </m:r>
                    <m:d>
                      <m:dPr>
                        <m:ctrlPr>
                          <a:rPr lang="en-GB" sz="1400" b="1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1400" b="1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GB" sz="1400" b="1" i="1" smtClean="0">
                            <a:latin typeface="Cambria Math" panose="02040503050406030204" pitchFamily="18" charset="0"/>
                          </a:rPr>
                          <m:t>𝟏</m:t>
                        </m:r>
                      </m:e>
                    </m:d>
                    <m:r>
                      <a:rPr lang="en-GB" sz="1400" b="1" i="1" smtClean="0">
                        <a:latin typeface="Cambria Math" panose="02040503050406030204" pitchFamily="18" charset="0"/>
                      </a:rPr>
                      <m:t>=−</m:t>
                    </m:r>
                    <m:sSup>
                      <m:sSupPr>
                        <m:ctrlPr>
                          <a:rPr lang="en-GB" sz="1400" b="1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1400" b="1" i="1" smtClean="0">
                            <a:latin typeface="Cambria Math" panose="02040503050406030204" pitchFamily="18" charset="0"/>
                          </a:rPr>
                          <m:t>𝒏</m:t>
                        </m:r>
                      </m:e>
                      <m:sup>
                        <m:r>
                          <a:rPr lang="en-GB" sz="1400" b="1" i="1" smtClean="0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en-GB" sz="1400" b="1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GB" sz="1400" b="1" i="1" smtClean="0">
                        <a:latin typeface="Cambria Math" panose="02040503050406030204" pitchFamily="18" charset="0"/>
                      </a:rPr>
                      <m:t>𝟐𝟓</m:t>
                    </m:r>
                    <m:r>
                      <a:rPr lang="en-GB" sz="1400" b="1" i="1" smtClean="0">
                        <a:latin typeface="Cambria Math" panose="02040503050406030204" pitchFamily="18" charset="0"/>
                      </a:rPr>
                      <m:t>𝒏</m:t>
                    </m:r>
                    <m:r>
                      <a:rPr lang="en-GB" sz="1400" b="1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GB" sz="1400" b="1" i="1" smtClean="0">
                        <a:latin typeface="Cambria Math" panose="02040503050406030204" pitchFamily="18" charset="0"/>
                      </a:rPr>
                      <m:t>𝟏𝟓𝟎</m:t>
                    </m:r>
                    <m:r>
                      <a:rPr lang="en-GB" sz="1400" b="1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sz="1400" b="1" i="1" smtClean="0">
                        <a:latin typeface="Cambria Math" panose="02040503050406030204" pitchFamily="18" charset="0"/>
                      </a:rPr>
                      <m:t>𝟎</m:t>
                    </m:r>
                  </m:oMath>
                </a14:m>
                <a:endParaRPr lang="en-GB" sz="1400" b="1" dirty="0"/>
              </a:p>
              <a:p>
                <a:r>
                  <a:rPr lang="en-GB" sz="1400" b="1" dirty="0"/>
                  <a:t>Putting this all together, we get option B.</a:t>
                </a: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0701" y="2031002"/>
                <a:ext cx="3992438" cy="4708981"/>
              </a:xfrm>
              <a:prstGeom prst="rect">
                <a:avLst/>
              </a:prstGeom>
              <a:blipFill>
                <a:blip r:embed="rId2"/>
                <a:stretch>
                  <a:fillRect l="-1374" t="-647" r="-1527" b="-77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4397829" y="1869203"/>
                <a:ext cx="4644571" cy="923330"/>
              </a:xfrm>
              <a:prstGeom prst="rect">
                <a:avLst/>
              </a:prstGeom>
              <a:solidFill>
                <a:schemeClr val="bg1"/>
              </a:soli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 wrap="square" rtlCol="0">
                <a:spAutoFit/>
              </a:bodyPr>
              <a:lstStyle/>
              <a:p>
                <a:r>
                  <a:rPr lang="en-GB" dirty="0"/>
                  <a:t>The </a:t>
                </a:r>
                <a:r>
                  <a:rPr lang="en-GB" b="1" dirty="0"/>
                  <a:t>remainder</a:t>
                </a:r>
                <a:r>
                  <a:rPr lang="en-GB" dirty="0"/>
                  <a:t> </a:t>
                </a:r>
                <a:r>
                  <a:rPr lang="en-GB" b="1" dirty="0"/>
                  <a:t>theorem</a:t>
                </a:r>
                <a:r>
                  <a:rPr lang="en-GB" dirty="0"/>
                  <a:t> states that if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GB" dirty="0"/>
                  <a:t> is divided by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GB" dirty="0"/>
                  <a:t>, the remainder is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GB" dirty="0"/>
                  <a:t>. This similarly works whenever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GB" dirty="0"/>
                  <a:t> makes the divisor 0.</a:t>
                </a: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97829" y="1869203"/>
                <a:ext cx="4644571" cy="923330"/>
              </a:xfrm>
              <a:prstGeom prst="rect">
                <a:avLst/>
              </a:prstGeom>
              <a:blipFill>
                <a:blip r:embed="rId3"/>
                <a:stretch>
                  <a:fillRect b="-1714"/>
                </a:stretch>
              </a:blip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TextBox 8"/>
          <p:cNvSpPr txBox="1"/>
          <p:nvPr/>
        </p:nvSpPr>
        <p:spPr>
          <a:xfrm>
            <a:off x="514028" y="1711474"/>
            <a:ext cx="11521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/>
              <a:t>Extension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4513942" y="2821090"/>
                <a:ext cx="4557486" cy="405822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600" dirty="0"/>
                  <a:t>[MAT 2013 1G] Let </a:t>
                </a:r>
                <a14:m>
                  <m:oMath xmlns:m="http://schemas.openxmlformats.org/officeDocument/2006/math"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≥2</m:t>
                    </m:r>
                  </m:oMath>
                </a14:m>
                <a:r>
                  <a:rPr lang="en-GB" sz="1600" dirty="0"/>
                  <a:t> be an integer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sz="16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1600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GB" sz="16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d>
                      <m:dPr>
                        <m:ctrlPr>
                          <a:rPr lang="en-GB" sz="16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16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en-GB" sz="1600" dirty="0"/>
                  <a:t> be the polynomial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1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1600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GB" sz="16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d>
                        <m:dPr>
                          <m:ctrlPr>
                            <a:rPr lang="en-GB" sz="1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16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GB" sz="1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16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GB" sz="1600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e>
                      </m:d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+</m:t>
                      </m:r>
                      <m:d>
                        <m:dPr>
                          <m:ctrlPr>
                            <a:rPr lang="en-GB" sz="1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16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GB" sz="1600" b="0" i="1" smtClean="0">
                              <a:latin typeface="Cambria Math" panose="02040503050406030204" pitchFamily="18" charset="0"/>
                            </a:rPr>
                            <m:t>−2</m:t>
                          </m:r>
                        </m:e>
                      </m:d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+…+(</m:t>
                      </m:r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GB" sz="1600" dirty="0"/>
              </a:p>
              <a:p>
                <a:r>
                  <a:rPr lang="en-GB" sz="1600" dirty="0"/>
                  <a:t>What is the remainder, in terms of </a:t>
                </a:r>
                <a14:m>
                  <m:oMath xmlns:m="http://schemas.openxmlformats.org/officeDocument/2006/math"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GB" sz="1600" dirty="0"/>
                  <a:t>, when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sz="16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1600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GB" sz="16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d>
                      <m:dPr>
                        <m:ctrlPr>
                          <a:rPr lang="en-GB" sz="16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16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en-GB" sz="1600" dirty="0"/>
                  <a:t> is divided by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sz="16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1600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GB" sz="16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GB" sz="1600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b>
                    </m:sSub>
                    <m:d>
                      <m:dPr>
                        <m:ctrlPr>
                          <a:rPr lang="en-GB" sz="16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16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en-GB" sz="1600" dirty="0"/>
                  <a:t>?</a:t>
                </a:r>
              </a:p>
              <a:p>
                <a:endParaRPr lang="en-GB" sz="70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16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1600" b="1" i="1" smtClean="0">
                              <a:latin typeface="Cambria Math" panose="02040503050406030204" pitchFamily="18" charset="0"/>
                            </a:rPr>
                            <m:t>𝒑</m:t>
                          </m:r>
                        </m:e>
                        <m:sub>
                          <m:r>
                            <a:rPr lang="en-GB" sz="1600" b="1" i="1" smtClean="0">
                              <a:latin typeface="Cambria Math" panose="02040503050406030204" pitchFamily="18" charset="0"/>
                            </a:rPr>
                            <m:t>𝒏</m:t>
                          </m:r>
                        </m:sub>
                      </m:sSub>
                      <m:d>
                        <m:dPr>
                          <m:ctrlPr>
                            <a:rPr lang="en-GB" sz="1600" b="1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1600" b="1" i="1" smtClean="0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</m:d>
                      <m:r>
                        <a:rPr lang="en-GB" sz="1600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1600" b="1" i="1" smtClean="0">
                          <a:latin typeface="Cambria Math" panose="02040503050406030204" pitchFamily="18" charset="0"/>
                        </a:rPr>
                        <m:t>𝒏𝒙</m:t>
                      </m:r>
                      <m:r>
                        <a:rPr lang="en-GB" sz="1600" b="1" i="1" smtClean="0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GB" sz="16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1600" b="1" i="1" smtClean="0"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en-GB" sz="1600" b="1" i="1" smtClean="0">
                              <a:latin typeface="Cambria Math" panose="02040503050406030204" pitchFamily="18" charset="0"/>
                            </a:rPr>
                            <m:t>𝟐</m:t>
                          </m:r>
                        </m:den>
                      </m:f>
                      <m:r>
                        <a:rPr lang="en-GB" sz="1600" b="1" i="1" smtClean="0">
                          <a:latin typeface="Cambria Math" panose="02040503050406030204" pitchFamily="18" charset="0"/>
                        </a:rPr>
                        <m:t>𝒏</m:t>
                      </m:r>
                      <m:d>
                        <m:dPr>
                          <m:ctrlPr>
                            <a:rPr lang="en-GB" sz="1600" b="1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1600" b="1" i="1" smtClean="0">
                              <a:latin typeface="Cambria Math" panose="02040503050406030204" pitchFamily="18" charset="0"/>
                            </a:rPr>
                            <m:t>𝒏</m:t>
                          </m:r>
                          <m:r>
                            <a:rPr lang="en-GB" sz="1600" b="1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GB" sz="1600" b="1" i="1" smtClean="0">
                              <a:latin typeface="Cambria Math" panose="02040503050406030204" pitchFamily="18" charset="0"/>
                            </a:rPr>
                            <m:t>𝟏</m:t>
                          </m:r>
                        </m:e>
                      </m:d>
                    </m:oMath>
                    <m:oMath xmlns:m="http://schemas.openxmlformats.org/officeDocument/2006/math">
                      <m:sSub>
                        <m:sSubPr>
                          <m:ctrlPr>
                            <a:rPr lang="en-GB" sz="16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1600" b="1" i="1" smtClean="0">
                              <a:latin typeface="Cambria Math" panose="02040503050406030204" pitchFamily="18" charset="0"/>
                            </a:rPr>
                            <m:t>𝒑</m:t>
                          </m:r>
                        </m:e>
                        <m:sub>
                          <m:r>
                            <a:rPr lang="en-GB" sz="1600" b="1" i="1" smtClean="0">
                              <a:latin typeface="Cambria Math" panose="02040503050406030204" pitchFamily="18" charset="0"/>
                            </a:rPr>
                            <m:t>𝒏</m:t>
                          </m:r>
                          <m:r>
                            <a:rPr lang="en-GB" sz="1600" b="1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GB" sz="1600" b="1" i="1" smtClean="0"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  <m:d>
                        <m:dPr>
                          <m:ctrlPr>
                            <a:rPr lang="en-GB" sz="1600" b="1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1600" b="1" i="1" smtClean="0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</m:d>
                      <m:r>
                        <a:rPr lang="en-GB" sz="1600" b="1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GB" sz="1600" b="1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1600" b="1" i="1" smtClean="0">
                              <a:latin typeface="Cambria Math" panose="02040503050406030204" pitchFamily="18" charset="0"/>
                            </a:rPr>
                            <m:t>𝒏</m:t>
                          </m:r>
                          <m:r>
                            <a:rPr lang="en-GB" sz="1600" b="1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GB" sz="1600" b="1" i="1" smtClean="0">
                              <a:latin typeface="Cambria Math" panose="02040503050406030204" pitchFamily="18" charset="0"/>
                            </a:rPr>
                            <m:t>𝟏</m:t>
                          </m:r>
                        </m:e>
                      </m:d>
                      <m:r>
                        <a:rPr lang="en-GB" sz="1600" b="1" i="1" smtClean="0"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GB" sz="1600" b="1" i="1" smtClean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GB" sz="16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1600" b="1" i="1" smtClean="0"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en-GB" sz="1600" b="1" i="1" smtClean="0">
                              <a:latin typeface="Cambria Math" panose="02040503050406030204" pitchFamily="18" charset="0"/>
                            </a:rPr>
                            <m:t>𝟐</m:t>
                          </m:r>
                        </m:den>
                      </m:f>
                      <m:r>
                        <a:rPr lang="en-GB" sz="1600" b="1" i="1" smtClean="0">
                          <a:latin typeface="Cambria Math" panose="02040503050406030204" pitchFamily="18" charset="0"/>
                        </a:rPr>
                        <m:t>𝒏</m:t>
                      </m:r>
                      <m:d>
                        <m:dPr>
                          <m:ctrlPr>
                            <a:rPr lang="en-GB" sz="1600" b="1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1600" b="1" i="1" smtClean="0">
                              <a:latin typeface="Cambria Math" panose="02040503050406030204" pitchFamily="18" charset="0"/>
                            </a:rPr>
                            <m:t>𝒏</m:t>
                          </m:r>
                          <m:r>
                            <a:rPr lang="en-GB" sz="1600" b="1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GB" sz="1600" b="1" i="1" smtClean="0">
                              <a:latin typeface="Cambria Math" panose="02040503050406030204" pitchFamily="18" charset="0"/>
                            </a:rPr>
                            <m:t>𝟏</m:t>
                          </m:r>
                        </m:e>
                      </m:d>
                    </m:oMath>
                  </m:oMathPara>
                </a14:m>
                <a:endParaRPr lang="en-GB" sz="1600" b="1" dirty="0"/>
              </a:p>
              <a:p>
                <a:r>
                  <a:rPr lang="en-GB" b="1" dirty="0"/>
                  <a:t>We need to make the divisor 0: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GB" b="1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𝒏</m:t>
                          </m:r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𝟏</m:t>
                          </m:r>
                        </m:e>
                      </m:d>
                      <m:d>
                        <m:dPr>
                          <m:ctrlPr>
                            <a:rPr lang="en-GB" b="1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𝒙</m:t>
                          </m:r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f>
                            <m:fPr>
                              <m:ctrlPr>
                                <a:rPr lang="en-GB" b="1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GB" b="1" i="1" smtClean="0"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num>
                            <m:den>
                              <m:r>
                                <a:rPr lang="en-GB" b="1" i="1" smtClean="0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den>
                          </m:f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𝒏</m:t>
                          </m:r>
                        </m:e>
                      </m:d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𝟎</m:t>
                      </m:r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   →  </m:t>
                      </m:r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=−</m:t>
                      </m:r>
                      <m:f>
                        <m:fPr>
                          <m:ctrlPr>
                            <a:rPr lang="en-GB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𝒏</m:t>
                          </m:r>
                        </m:num>
                        <m:den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𝟐</m:t>
                          </m:r>
                        </m:den>
                      </m:f>
                    </m:oMath>
                  </m:oMathPara>
                </a14:m>
                <a:r>
                  <a:rPr lang="en-GB" b="1" dirty="0"/>
                  <a:t/>
                </a:r>
                <a:br>
                  <a:rPr lang="en-GB" b="1" dirty="0"/>
                </a:br>
                <a:r>
                  <a:rPr lang="en-GB" b="1" dirty="0"/>
                  <a:t>Remainder: 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𝒑</m:t>
                          </m:r>
                        </m:e>
                        <m:sub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𝒏</m:t>
                          </m:r>
                        </m:sub>
                      </m:sSub>
                      <m:d>
                        <m:dPr>
                          <m:ctrlPr>
                            <a:rPr lang="en-GB" b="1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GB" b="1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GB" b="1" i="1" smtClean="0">
                                  <a:latin typeface="Cambria Math" panose="02040503050406030204" pitchFamily="18" charset="0"/>
                                </a:rPr>
                                <m:t>𝒏</m:t>
                              </m:r>
                            </m:num>
                            <m:den>
                              <m:r>
                                <a:rPr lang="en-GB" b="1" i="1" smtClean="0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den>
                          </m:f>
                        </m:e>
                      </m:d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𝒏</m:t>
                      </m:r>
                      <m:d>
                        <m:dPr>
                          <m:ctrlPr>
                            <a:rPr lang="en-GB" b="1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GB" b="1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GB" b="1" i="1" smtClean="0">
                                  <a:latin typeface="Cambria Math" panose="02040503050406030204" pitchFamily="18" charset="0"/>
                                </a:rPr>
                                <m:t>𝒏</m:t>
                              </m:r>
                            </m:num>
                            <m:den>
                              <m:r>
                                <a:rPr lang="en-GB" b="1" i="1" smtClean="0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den>
                          </m:f>
                        </m:e>
                      </m:d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GB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𝟐</m:t>
                          </m:r>
                        </m:den>
                      </m:f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𝒏</m:t>
                      </m:r>
                      <m:d>
                        <m:dPr>
                          <m:ctrlPr>
                            <a:rPr lang="en-GB" b="1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𝒏</m:t>
                          </m:r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𝟏</m:t>
                          </m:r>
                        </m:e>
                      </m:d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=−</m:t>
                      </m:r>
                      <m:f>
                        <m:fPr>
                          <m:ctrlPr>
                            <a:rPr lang="en-GB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𝟐</m:t>
                          </m:r>
                        </m:den>
                      </m:f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𝒏</m:t>
                      </m:r>
                    </m:oMath>
                  </m:oMathPara>
                </a14:m>
                <a:endParaRPr lang="en-GB" b="1" dirty="0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13942" y="2821090"/>
                <a:ext cx="4557486" cy="4058227"/>
              </a:xfrm>
              <a:prstGeom prst="rect">
                <a:avLst/>
              </a:prstGeom>
              <a:blipFill>
                <a:blip r:embed="rId4"/>
                <a:stretch>
                  <a:fillRect l="-1070" t="-451" r="-147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2" name="Straight Connector 11"/>
          <p:cNvCxnSpPr/>
          <p:nvPr/>
        </p:nvCxnSpPr>
        <p:spPr>
          <a:xfrm>
            <a:off x="4232820" y="1893877"/>
            <a:ext cx="0" cy="4800157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5" name="Rectangle 14"/>
          <p:cNvSpPr/>
          <p:nvPr/>
        </p:nvSpPr>
        <p:spPr>
          <a:xfrm>
            <a:off x="1629338" y="3183497"/>
            <a:ext cx="1491234" cy="387017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16" name="Rectangle 15"/>
          <p:cNvSpPr/>
          <p:nvPr/>
        </p:nvSpPr>
        <p:spPr>
          <a:xfrm>
            <a:off x="322245" y="5576979"/>
            <a:ext cx="3509526" cy="1114107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25" name="Rectangle 24"/>
          <p:cNvSpPr/>
          <p:nvPr/>
        </p:nvSpPr>
        <p:spPr>
          <a:xfrm>
            <a:off x="4600027" y="4221651"/>
            <a:ext cx="4413343" cy="2585549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26" name="Rectangle 25"/>
          <p:cNvSpPr/>
          <p:nvPr/>
        </p:nvSpPr>
        <p:spPr>
          <a:xfrm>
            <a:off x="43543" y="2080806"/>
            <a:ext cx="260701" cy="250062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1</a:t>
            </a:r>
          </a:p>
        </p:txBody>
      </p:sp>
      <p:sp>
        <p:nvSpPr>
          <p:cNvPr id="27" name="Rectangle 26"/>
          <p:cNvSpPr/>
          <p:nvPr/>
        </p:nvSpPr>
        <p:spPr>
          <a:xfrm>
            <a:off x="43543" y="3708327"/>
            <a:ext cx="260701" cy="250062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2</a:t>
            </a:r>
          </a:p>
        </p:txBody>
      </p:sp>
      <p:sp>
        <p:nvSpPr>
          <p:cNvPr id="28" name="Rectangle 27"/>
          <p:cNvSpPr/>
          <p:nvPr/>
        </p:nvSpPr>
        <p:spPr>
          <a:xfrm>
            <a:off x="4310727" y="2907904"/>
            <a:ext cx="260701" cy="250062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21392181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  <p:bldP spid="25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0"/>
            <a:ext cx="9143074" cy="599127"/>
            <a:chOff x="0" y="13335"/>
            <a:chExt cx="9144218" cy="599127"/>
          </a:xfrm>
        </p:grpSpPr>
        <p:sp>
          <p:nvSpPr>
            <p:cNvPr id="3" name="TextBox 32"/>
            <p:cNvSpPr txBox="1"/>
            <p:nvPr/>
          </p:nvSpPr>
          <p:spPr>
            <a:xfrm>
              <a:off x="0" y="13335"/>
              <a:ext cx="9144000" cy="59912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lIns="324000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200" b="1" dirty="0">
                  <a:latin typeface="+mj-lt"/>
                </a:rPr>
                <a:t>4</a:t>
              </a:r>
              <a:r>
                <a:rPr lang="en-GB" sz="3200" dirty="0">
                  <a:latin typeface="+mj-lt"/>
                </a:rPr>
                <a:t> :: Proof</a:t>
              </a:r>
              <a:endParaRPr lang="en-GB" sz="3200" dirty="0"/>
            </a:p>
          </p:txBody>
        </p:sp>
        <p:cxnSp>
          <p:nvCxnSpPr>
            <p:cNvPr id="4" name="Straight Connector 3"/>
            <p:cNvCxnSpPr/>
            <p:nvPr/>
          </p:nvCxnSpPr>
          <p:spPr>
            <a:xfrm>
              <a:off x="218" y="601079"/>
              <a:ext cx="9144000" cy="0"/>
            </a:xfrm>
            <a:prstGeom prst="line">
              <a:avLst/>
            </a:prstGeom>
            <a:effectLst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p:sp>
        <p:nvSpPr>
          <p:cNvPr id="5" name="TextBox 4"/>
          <p:cNvSpPr txBox="1"/>
          <p:nvPr/>
        </p:nvSpPr>
        <p:spPr>
          <a:xfrm>
            <a:off x="511650" y="1527200"/>
            <a:ext cx="77048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/>
              <a:t>A </a:t>
            </a:r>
            <a:r>
              <a:rPr lang="en-GB" sz="2000" b="1" dirty="0"/>
              <a:t>conjecture</a:t>
            </a:r>
            <a:r>
              <a:rPr lang="en-GB" sz="2000" dirty="0"/>
              <a:t> is a mathematical statement that has yet to be proven.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30575" y="893596"/>
            <a:ext cx="2112287" cy="461665"/>
          </a:xfrm>
          <a:prstGeom prst="rect">
            <a:avLst/>
          </a:prstGeom>
          <a:solidFill>
            <a:schemeClr val="bg1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GB" sz="2400" dirty="0"/>
              <a:t>Terminology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1231730" y="2099249"/>
                <a:ext cx="6264696" cy="1477328"/>
              </a:xfrm>
              <a:prstGeom prst="rect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GB" dirty="0"/>
                  <a:t>One famous conjecture is </a:t>
                </a:r>
                <a:r>
                  <a:rPr lang="en-GB" b="1" dirty="0" err="1"/>
                  <a:t>Goldbach’s</a:t>
                </a:r>
                <a:r>
                  <a:rPr lang="en-GB" b="1" dirty="0"/>
                  <a:t> Conjecture</a:t>
                </a:r>
                <a:r>
                  <a:rPr lang="en-GB" dirty="0"/>
                  <a:t>.</a:t>
                </a:r>
              </a:p>
              <a:p>
                <a:r>
                  <a:rPr lang="en-GB" dirty="0"/>
                  <a:t>It states “</a:t>
                </a:r>
                <a:r>
                  <a:rPr lang="en-GB" i="1" dirty="0"/>
                  <a:t>Every even integer greater than 2 can be expressed as the sum of two primes</a:t>
                </a:r>
                <a:r>
                  <a:rPr lang="en-GB" dirty="0"/>
                  <a:t>.”</a:t>
                </a:r>
              </a:p>
              <a:p>
                <a:r>
                  <a:rPr lang="en-GB" dirty="0"/>
                  <a:t>It has been verified up to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4×</m:t>
                    </m:r>
                    <m:sSup>
                      <m:sSup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18</m:t>
                        </m:r>
                      </m:sup>
                    </m:sSup>
                  </m:oMath>
                </a14:m>
                <a:r>
                  <a:rPr lang="en-GB" dirty="0"/>
                  <a:t> (that’s big!); this provides evidence that it is true, but does not prove it is true!</a:t>
                </a: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31730" y="2099249"/>
                <a:ext cx="6264696" cy="1477328"/>
              </a:xfrm>
              <a:prstGeom prst="rect">
                <a:avLst/>
              </a:prstGeom>
              <a:blipFill>
                <a:blip r:embed="rId2"/>
                <a:stretch>
                  <a:fillRect l="-581" t="-1215" b="-445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Box 7"/>
          <p:cNvSpPr txBox="1"/>
          <p:nvPr/>
        </p:nvSpPr>
        <p:spPr>
          <a:xfrm>
            <a:off x="482193" y="3861048"/>
            <a:ext cx="77048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/>
              <a:t>A </a:t>
            </a:r>
            <a:r>
              <a:rPr lang="en-GB" sz="2000" b="1" dirty="0"/>
              <a:t>theorem</a:t>
            </a:r>
            <a:r>
              <a:rPr lang="en-GB" sz="2000" dirty="0"/>
              <a:t> is a mathematical statement that has been proven.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1202272" y="4538980"/>
                <a:ext cx="6466071" cy="1200329"/>
              </a:xfrm>
              <a:prstGeom prst="rect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GB" dirty="0"/>
                  <a:t>One famous misnomer was </a:t>
                </a:r>
                <a:r>
                  <a:rPr lang="en-GB" b="1" dirty="0"/>
                  <a:t>Fermat’s Last Theorem</a:t>
                </a:r>
                <a:r>
                  <a:rPr lang="en-GB" dirty="0"/>
                  <a:t>, which states “</a:t>
                </a:r>
                <a:r>
                  <a:rPr lang="en-GB" i="1" dirty="0"/>
                  <a:t>If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GB" dirty="0"/>
                  <a:t> is an integer where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&gt;2</m:t>
                    </m:r>
                  </m:oMath>
                </a14:m>
                <a:r>
                  <a:rPr lang="en-GB" i="1" dirty="0"/>
                  <a:t>, then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p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  <m:r>
                      <a:rPr lang="en-GB" b="0" i="1" smtClean="0"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p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  <m:r>
                      <a:rPr lang="en-GB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p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GB" i="1" dirty="0"/>
                  <a:t> has no non-zero integer solutions for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𝑐</m:t>
                    </m:r>
                  </m:oMath>
                </a14:m>
                <a:r>
                  <a:rPr lang="en-GB" i="1" dirty="0"/>
                  <a:t>.</a:t>
                </a:r>
                <a:r>
                  <a:rPr lang="en-GB" dirty="0"/>
                  <a:t>” It was 300 years until this was proven in 1995. Only then was the ‘Theorem’ in the name then correct!</a:t>
                </a:r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02272" y="4538980"/>
                <a:ext cx="6466071" cy="1200329"/>
              </a:xfrm>
              <a:prstGeom prst="rect">
                <a:avLst/>
              </a:prstGeom>
              <a:blipFill>
                <a:blip r:embed="rId3"/>
                <a:stretch>
                  <a:fillRect l="-563" t="-2000" r="-1127" b="-65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012518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/>
      <p:bldP spid="9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0"/>
            <a:ext cx="9143074" cy="599127"/>
            <a:chOff x="0" y="13335"/>
            <a:chExt cx="9144218" cy="599127"/>
          </a:xfrm>
        </p:grpSpPr>
        <p:sp>
          <p:nvSpPr>
            <p:cNvPr id="3" name="TextBox 32"/>
            <p:cNvSpPr txBox="1"/>
            <p:nvPr/>
          </p:nvSpPr>
          <p:spPr>
            <a:xfrm>
              <a:off x="0" y="13335"/>
              <a:ext cx="9144000" cy="59912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lIns="324000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200" dirty="0">
                  <a:latin typeface="+mj-lt"/>
                </a:rPr>
                <a:t>Types of Proof</a:t>
              </a:r>
              <a:endParaRPr lang="en-GB" sz="3200" dirty="0"/>
            </a:p>
          </p:txBody>
        </p:sp>
        <p:cxnSp>
          <p:nvCxnSpPr>
            <p:cNvPr id="4" name="Straight Connector 3"/>
            <p:cNvCxnSpPr/>
            <p:nvPr/>
          </p:nvCxnSpPr>
          <p:spPr>
            <a:xfrm>
              <a:off x="218" y="601079"/>
              <a:ext cx="9144000" cy="0"/>
            </a:xfrm>
            <a:prstGeom prst="line">
              <a:avLst/>
            </a:prstGeom>
            <a:effectLst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p:sp>
        <p:nvSpPr>
          <p:cNvPr id="5" name="TextBox 4"/>
          <p:cNvSpPr txBox="1"/>
          <p:nvPr/>
        </p:nvSpPr>
        <p:spPr>
          <a:xfrm>
            <a:off x="467544" y="2276872"/>
            <a:ext cx="4032448" cy="461665"/>
          </a:xfrm>
          <a:prstGeom prst="rect">
            <a:avLst/>
          </a:prstGeom>
          <a:solidFill>
            <a:schemeClr val="bg1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GB" sz="2400" dirty="0"/>
              <a:t>a. Proof by Deduction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51429" y="748500"/>
            <a:ext cx="784887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A proof must show all </a:t>
            </a:r>
            <a:r>
              <a:rPr lang="en-GB" b="1" dirty="0"/>
              <a:t>assumptions</a:t>
            </a:r>
            <a:r>
              <a:rPr lang="en-GB" dirty="0"/>
              <a:t> you are using, have a clear </a:t>
            </a:r>
            <a:r>
              <a:rPr lang="en-GB" b="1" dirty="0"/>
              <a:t>sequential list of steps</a:t>
            </a:r>
            <a:r>
              <a:rPr lang="en-GB" dirty="0"/>
              <a:t> that logically follow, and must cover </a:t>
            </a:r>
            <a:r>
              <a:rPr lang="en-GB" b="1" dirty="0"/>
              <a:t>all possible cases</a:t>
            </a:r>
            <a:r>
              <a:rPr lang="en-GB" dirty="0"/>
              <a:t>.</a:t>
            </a:r>
          </a:p>
          <a:p>
            <a:r>
              <a:rPr lang="en-GB" dirty="0"/>
              <a:t>You should usually make a </a:t>
            </a:r>
            <a:r>
              <a:rPr lang="en-GB" b="1" dirty="0"/>
              <a:t>concluding statement</a:t>
            </a:r>
            <a:r>
              <a:rPr lang="en-GB" dirty="0"/>
              <a:t>, e.g. restating the original conjecture that you have proven.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67544" y="2852936"/>
            <a:ext cx="403244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This is the simplest type, where you start from known facts and reach the desired conclusion via deductive steps.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467544" y="4221088"/>
                <a:ext cx="4032448" cy="230832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b="1" dirty="0"/>
                  <a:t>“Prove that the product of two odd numbers is odd.”</a:t>
                </a:r>
              </a:p>
              <a:p>
                <a:r>
                  <a:rPr lang="en-GB" dirty="0"/>
                  <a:t>Let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𝑞</m:t>
                    </m:r>
                  </m:oMath>
                </a14:m>
                <a:r>
                  <a:rPr lang="en-GB" dirty="0"/>
                  <a:t> be integers, then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2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+1</m:t>
                    </m:r>
                  </m:oMath>
                </a14:m>
                <a:r>
                  <a:rPr lang="en-GB" dirty="0"/>
                  <a:t> and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2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𝑞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+1</m:t>
                    </m:r>
                  </m:oMath>
                </a14:m>
                <a:r>
                  <a:rPr lang="en-GB" dirty="0"/>
                  <a:t> are odd numbers.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+1</m:t>
                          </m:r>
                        </m:e>
                      </m:d>
                      <m:d>
                        <m:d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𝑞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+1</m:t>
                          </m:r>
                        </m:e>
                      </m:d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=4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𝑝𝑞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+2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𝑝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+2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𝑞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+1</m:t>
                      </m:r>
                    </m:oMath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=2</m:t>
                      </m:r>
                      <m:d>
                        <m:d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𝑝𝑞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𝑞</m:t>
                          </m:r>
                        </m:e>
                      </m:d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+1</m:t>
                      </m:r>
                    </m:oMath>
                  </m:oMathPara>
                </a14:m>
                <a:endParaRPr lang="en-GB" dirty="0"/>
              </a:p>
              <a:p>
                <a:r>
                  <a:rPr lang="en-GB" dirty="0"/>
                  <a:t>This is one more than a multiple of 2, and is therefore odd.</a:t>
                </a: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7544" y="4221088"/>
                <a:ext cx="4032448" cy="2308324"/>
              </a:xfrm>
              <a:prstGeom prst="rect">
                <a:avLst/>
              </a:prstGeom>
              <a:blipFill>
                <a:blip r:embed="rId2"/>
                <a:stretch>
                  <a:fillRect l="-1362" t="-1319" b="-316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4860032" y="3933056"/>
                <a:ext cx="4032448" cy="291650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b="1" dirty="0"/>
                  <a:t>“Prove that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GB" b="1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b="1" i="1" smtClean="0">
                            <a:latin typeface="Cambria Math" panose="02040503050406030204" pitchFamily="18" charset="0"/>
                          </a:rPr>
                          <m:t>𝟑</m:t>
                        </m:r>
                        <m:r>
                          <a:rPr lang="en-GB" b="1" i="1" smtClean="0">
                            <a:latin typeface="Cambria Math" panose="02040503050406030204" pitchFamily="18" charset="0"/>
                          </a:rPr>
                          <m:t>𝒙</m:t>
                        </m:r>
                        <m:r>
                          <a:rPr lang="en-GB" b="1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GB" b="1" i="1" smtClean="0">
                            <a:latin typeface="Cambria Math" panose="02040503050406030204" pitchFamily="18" charset="0"/>
                          </a:rPr>
                          <m:t>𝟐</m:t>
                        </m:r>
                      </m:e>
                    </m:d>
                    <m:d>
                      <m:dPr>
                        <m:ctrlPr>
                          <a:rPr lang="en-GB" b="1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b="1" i="1" smtClean="0">
                            <a:latin typeface="Cambria Math" panose="02040503050406030204" pitchFamily="18" charset="0"/>
                          </a:rPr>
                          <m:t>𝒙</m:t>
                        </m:r>
                        <m:r>
                          <a:rPr lang="en-GB" b="1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GB" b="1" i="1" smtClean="0">
                            <a:latin typeface="Cambria Math" panose="02040503050406030204" pitchFamily="18" charset="0"/>
                          </a:rPr>
                          <m:t>𝟓</m:t>
                        </m:r>
                      </m:e>
                    </m:d>
                    <m:d>
                      <m:dPr>
                        <m:ctrlPr>
                          <a:rPr lang="en-GB" b="1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b="1" i="1" smtClean="0">
                            <a:latin typeface="Cambria Math" panose="02040503050406030204" pitchFamily="18" charset="0"/>
                          </a:rPr>
                          <m:t>𝒙</m:t>
                        </m:r>
                        <m:r>
                          <a:rPr lang="en-GB" b="1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GB" b="1" i="1" smtClean="0">
                            <a:latin typeface="Cambria Math" panose="02040503050406030204" pitchFamily="18" charset="0"/>
                          </a:rPr>
                          <m:t>𝟕</m:t>
                        </m:r>
                      </m:e>
                    </m:d>
                    <m:r>
                      <a:rPr lang="en-GB" b="1" i="1" smtClean="0">
                        <a:latin typeface="Cambria Math" panose="02040503050406030204" pitchFamily="18" charset="0"/>
                      </a:rPr>
                      <m:t>≡</m:t>
                    </m:r>
                    <m:r>
                      <a:rPr lang="en-GB" b="1" i="1" smtClean="0">
                        <a:latin typeface="Cambria Math" panose="02040503050406030204" pitchFamily="18" charset="0"/>
                      </a:rPr>
                      <m:t>𝟑</m:t>
                    </m:r>
                    <m:sSup>
                      <m:sSupPr>
                        <m:ctrlPr>
                          <a:rPr lang="en-GB" b="1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b="1" i="1" smtClean="0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p>
                        <m:r>
                          <a:rPr lang="en-GB" b="1" i="1" smtClean="0">
                            <a:latin typeface="Cambria Math" panose="02040503050406030204" pitchFamily="18" charset="0"/>
                          </a:rPr>
                          <m:t>𝟑</m:t>
                        </m:r>
                      </m:sup>
                    </m:sSup>
                    <m:r>
                      <a:rPr lang="en-GB" b="1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GB" b="1" i="1" smtClean="0">
                        <a:latin typeface="Cambria Math" panose="02040503050406030204" pitchFamily="18" charset="0"/>
                      </a:rPr>
                      <m:t>𝟖</m:t>
                    </m:r>
                    <m:sSup>
                      <m:sSupPr>
                        <m:ctrlPr>
                          <a:rPr lang="en-GB" b="1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b="1" i="1" smtClean="0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p>
                        <m:r>
                          <a:rPr lang="en-GB" b="1" i="1" smtClean="0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en-GB" b="1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GB" b="1" i="1" smtClean="0">
                        <a:latin typeface="Cambria Math" panose="02040503050406030204" pitchFamily="18" charset="0"/>
                      </a:rPr>
                      <m:t>𝟏𝟎𝟏</m:t>
                    </m:r>
                    <m:r>
                      <a:rPr lang="en-GB" b="1" i="1" smtClean="0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GB" b="1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GB" b="1" i="1" smtClean="0">
                        <a:latin typeface="Cambria Math" panose="02040503050406030204" pitchFamily="18" charset="0"/>
                      </a:rPr>
                      <m:t>𝟕𝟎</m:t>
                    </m:r>
                  </m:oMath>
                </a14:m>
                <a:r>
                  <a:rPr lang="en-GB" b="1" dirty="0"/>
                  <a:t>”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GB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+2</m:t>
                          </m:r>
                        </m:e>
                      </m:d>
                      <m:d>
                        <m:dPr>
                          <m:ctrlPr>
                            <a:rPr lang="en-GB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−5</m:t>
                          </m:r>
                        </m:e>
                      </m:d>
                      <m:d>
                        <m:dPr>
                          <m:ctrlPr>
                            <a:rPr lang="en-GB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+7</m:t>
                          </m:r>
                        </m:e>
                      </m:d>
                    </m:oMath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GB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+2</m:t>
                          </m:r>
                        </m:e>
                      </m:d>
                      <m:d>
                        <m:dPr>
                          <m:ctrlPr>
                            <a:rPr lang="en-GB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GB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+2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−35</m:t>
                          </m:r>
                        </m:e>
                      </m:d>
                    </m:oMath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=3</m:t>
                      </m:r>
                      <m:sSup>
                        <m:sSupPr>
                          <m:ctrlPr>
                            <a:rPr lang="en-GB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+6</m:t>
                      </m:r>
                      <m:sSup>
                        <m:sSupPr>
                          <m:ctrlPr>
                            <a:rPr lang="en-GB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−105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+2</m:t>
                      </m:r>
                      <m:sSup>
                        <m:sSupPr>
                          <m:ctrlPr>
                            <a:rPr lang="en-GB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+4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−70</m:t>
                      </m:r>
                    </m:oMath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=3</m:t>
                      </m:r>
                      <m:sSup>
                        <m:sSupPr>
                          <m:ctrlPr>
                            <a:rPr lang="en-GB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+8</m:t>
                      </m:r>
                      <m:sSup>
                        <m:sSupPr>
                          <m:ctrlPr>
                            <a:rPr lang="en-GB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−101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−70</m:t>
                      </m:r>
                    </m:oMath>
                  </m:oMathPara>
                </a14:m>
                <a:endParaRPr lang="en-GB" dirty="0"/>
              </a:p>
              <a:p>
                <a:endParaRPr lang="en-GB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∴</m:t>
                      </m:r>
                      <m:d>
                        <m:dPr>
                          <m:ctrlPr>
                            <a:rPr lang="en-GB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+2</m:t>
                          </m:r>
                        </m:e>
                      </m:d>
                      <m:d>
                        <m:dPr>
                          <m:ctrlPr>
                            <a:rPr lang="en-GB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−5</m:t>
                          </m:r>
                        </m:e>
                      </m:d>
                      <m:d>
                        <m:dPr>
                          <m:ctrlPr>
                            <a:rPr lang="en-GB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+7</m:t>
                          </m:r>
                        </m:e>
                      </m:d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≡3</m:t>
                      </m:r>
                      <m:sSup>
                        <m:sSupPr>
                          <m:ctrlPr>
                            <a:rPr lang="en-GB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+8</m:t>
                      </m:r>
                      <m:sSup>
                        <m:sSupPr>
                          <m:ctrlPr>
                            <a:rPr lang="en-GB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−101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−70</m:t>
                      </m:r>
                    </m:oMath>
                  </m:oMathPara>
                </a14:m>
                <a:endParaRPr lang="en-GB" dirty="0"/>
              </a:p>
              <a:p>
                <a:endParaRPr lang="en-GB" b="1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60032" y="3933056"/>
                <a:ext cx="4032448" cy="2916504"/>
              </a:xfrm>
              <a:prstGeom prst="rect">
                <a:avLst/>
              </a:prstGeom>
              <a:blipFill>
                <a:blip r:embed="rId3"/>
                <a:stretch>
                  <a:fillRect l="-1208" t="-104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5177092" y="2233329"/>
                <a:ext cx="3676622" cy="1200329"/>
              </a:xfrm>
              <a:prstGeom prst="rect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GB" dirty="0"/>
                  <a:t>An </a:t>
                </a:r>
                <a:r>
                  <a:rPr lang="en-GB" b="1" dirty="0"/>
                  <a:t>identity</a:t>
                </a:r>
                <a:r>
                  <a:rPr lang="en-GB" dirty="0"/>
                  <a:t> is an equation that is true for </a:t>
                </a:r>
                <a:r>
                  <a:rPr lang="en-GB" b="1" dirty="0"/>
                  <a:t>all values</a:t>
                </a:r>
                <a:r>
                  <a:rPr lang="en-GB" dirty="0"/>
                  <a:t> of the variables. e.g.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GB" b="0" i="1" smtClean="0">
                        <a:latin typeface="Cambria Math" panose="02040503050406030204" pitchFamily="18" charset="0"/>
                      </a:rPr>
                      <m:t>=4</m:t>
                    </m:r>
                  </m:oMath>
                </a14:m>
                <a:r>
                  <a:rPr lang="en-GB" dirty="0"/>
                  <a:t> is true only for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=±2</m:t>
                    </m:r>
                  </m:oMath>
                </a14:m>
                <a:r>
                  <a:rPr lang="en-GB" dirty="0"/>
                  <a:t>, but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𝑥</m:t>
                    </m:r>
                    <m:d>
                      <m:d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e>
                    </m:d>
                    <m:r>
                      <a:rPr lang="en-GB" b="0" i="1" smtClean="0">
                        <a:latin typeface="Cambria Math" panose="02040503050406030204" pitchFamily="18" charset="0"/>
                      </a:rPr>
                      <m:t>≡</m:t>
                    </m:r>
                    <m:sSup>
                      <m:sSup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GB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GB" dirty="0"/>
                  <a:t> is true for all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GB" dirty="0"/>
                  <a:t>.</a:t>
                </a: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77092" y="2233329"/>
                <a:ext cx="3676622" cy="1200329"/>
              </a:xfrm>
              <a:prstGeom prst="rect">
                <a:avLst/>
              </a:prstGeom>
              <a:blipFill>
                <a:blip r:embed="rId4"/>
                <a:stretch>
                  <a:fillRect l="-988" t="-1493" r="-1977" b="-597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2" name="Straight Arrow Connector 11"/>
          <p:cNvCxnSpPr/>
          <p:nvPr/>
        </p:nvCxnSpPr>
        <p:spPr>
          <a:xfrm flipH="1">
            <a:off x="6876257" y="3439886"/>
            <a:ext cx="105114" cy="37397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4" name="Rectangle 13"/>
          <p:cNvSpPr/>
          <p:nvPr/>
        </p:nvSpPr>
        <p:spPr>
          <a:xfrm>
            <a:off x="550542" y="4874794"/>
            <a:ext cx="3977916" cy="1758235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15" name="Rectangle 14"/>
          <p:cNvSpPr/>
          <p:nvPr/>
        </p:nvSpPr>
        <p:spPr>
          <a:xfrm>
            <a:off x="4992413" y="4538767"/>
            <a:ext cx="3977916" cy="2079747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3675551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</p:childTnLst>
        </p:cTn>
      </p:par>
    </p:tnLst>
    <p:bldLst>
      <p:bldP spid="5" grpId="0" animBg="1"/>
      <p:bldP spid="7" grpId="0"/>
      <p:bldP spid="8" grpId="0"/>
      <p:bldP spid="9" grpId="0"/>
      <p:bldP spid="10" grpId="0" animBg="1"/>
      <p:bldP spid="14" grpId="0" animBg="1"/>
      <p:bldP spid="14" grpId="1" animBg="1"/>
      <p:bldP spid="15" grpId="0" animBg="1"/>
      <p:bldP spid="15" grpId="1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5714CB21-18A3-41C1-8C98-8DE389B33C51}"/>
              </a:ext>
            </a:extLst>
          </p:cNvPr>
          <p:cNvSpPr/>
          <p:nvPr/>
        </p:nvSpPr>
        <p:spPr>
          <a:xfrm>
            <a:off x="12919" y="0"/>
            <a:ext cx="9142856" cy="6858000"/>
          </a:xfrm>
          <a:prstGeom prst="rect">
            <a:avLst/>
          </a:prstGeom>
          <a:pattFill prst="wdDnDiag">
            <a:fgClr>
              <a:schemeClr val="bg2"/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058741C1-22D1-4D32-BD74-1D551192F37D}"/>
              </a:ext>
            </a:extLst>
          </p:cNvPr>
          <p:cNvSpPr/>
          <p:nvPr/>
        </p:nvSpPr>
        <p:spPr>
          <a:xfrm>
            <a:off x="0" y="0"/>
            <a:ext cx="9155775" cy="1422050"/>
          </a:xfrm>
          <a:prstGeom prst="rect">
            <a:avLst/>
          </a:prstGeom>
          <a:solidFill>
            <a:schemeClr val="tx1">
              <a:alpha val="76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TextBox 7"/>
          <p:cNvSpPr txBox="1"/>
          <p:nvPr/>
        </p:nvSpPr>
        <p:spPr>
          <a:xfrm>
            <a:off x="323148" y="217786"/>
            <a:ext cx="3816424" cy="95410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GB" sz="2400" b="1" dirty="0">
                <a:solidFill>
                  <a:schemeClr val="bg1"/>
                </a:solidFill>
              </a:rPr>
              <a:t>www.drfrostmaths.com</a:t>
            </a:r>
          </a:p>
          <a:p>
            <a:r>
              <a:rPr lang="en-GB" sz="1600" dirty="0">
                <a:solidFill>
                  <a:schemeClr val="bg1"/>
                </a:solidFill>
              </a:rPr>
              <a:t>Everything is </a:t>
            </a:r>
            <a:r>
              <a:rPr lang="en-GB" sz="1600" b="1" dirty="0">
                <a:solidFill>
                  <a:schemeClr val="bg1"/>
                </a:solidFill>
              </a:rPr>
              <a:t>completely free</a:t>
            </a:r>
            <a:r>
              <a:rPr lang="en-GB" sz="1600" dirty="0">
                <a:solidFill>
                  <a:schemeClr val="bg1"/>
                </a:solidFill>
              </a:rPr>
              <a:t>.</a:t>
            </a:r>
          </a:p>
          <a:p>
            <a:r>
              <a:rPr lang="en-GB" sz="1600" dirty="0">
                <a:solidFill>
                  <a:schemeClr val="bg1"/>
                </a:solidFill>
              </a:rPr>
              <a:t>Why not register?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0B6719D9-C52A-40F5-8E8A-C5418B569F6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2499" y="1806461"/>
            <a:ext cx="5829955" cy="338398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4318D00-FABF-4754-8685-0247F6106EC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24575" y="2827488"/>
            <a:ext cx="2458051" cy="152835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A3F790D7-2484-4BF2-B8CB-B653B6FDC8E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02129" y="4873621"/>
            <a:ext cx="2946634" cy="1817923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427AEBDF-0ABA-43C2-BCF9-1A0DD8627790}"/>
              </a:ext>
            </a:extLst>
          </p:cNvPr>
          <p:cNvSpPr txBox="1"/>
          <p:nvPr/>
        </p:nvSpPr>
        <p:spPr>
          <a:xfrm>
            <a:off x="743444" y="6239336"/>
            <a:ext cx="1769021" cy="400110"/>
          </a:xfrm>
          <a:prstGeom prst="rect">
            <a:avLst/>
          </a:prstGeom>
          <a:solidFill>
            <a:schemeClr val="dk1">
              <a:alpha val="86000"/>
            </a:schemeClr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GB" sz="1000" dirty="0"/>
              <a:t>Teaching videos with topic tests to check understanding.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191000" y="288231"/>
            <a:ext cx="4686300" cy="83099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GB" sz="1200" dirty="0"/>
              <a:t>Register now to interactively practise questions on this topic, including past paper questions and extension questions (including MAT + UKMT).</a:t>
            </a:r>
          </a:p>
          <a:p>
            <a:r>
              <a:rPr lang="en-GB" sz="1200" dirty="0"/>
              <a:t>Teachers: you can create student accounts (or students can register themselves), to set work, monitor progress and even create worksheets.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56D5D0BA-13D4-476F-BDD0-C9E26216F30E}"/>
              </a:ext>
            </a:extLst>
          </p:cNvPr>
          <p:cNvSpPr txBox="1"/>
          <p:nvPr/>
        </p:nvSpPr>
        <p:spPr>
          <a:xfrm>
            <a:off x="7639050" y="3953334"/>
            <a:ext cx="1419225" cy="553998"/>
          </a:xfrm>
          <a:prstGeom prst="rect">
            <a:avLst/>
          </a:prstGeom>
          <a:solidFill>
            <a:schemeClr val="dk1">
              <a:alpha val="86000"/>
            </a:schemeClr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GB" sz="1000" dirty="0"/>
              <a:t>Dashboard with points, trophies, notifications and student progress.</a:t>
            </a:r>
          </a:p>
        </p:txBody>
      </p:sp>
      <p:pic>
        <p:nvPicPr>
          <p:cNvPr id="1028" name="Picture 4" descr="Image result for ocr">
            <a:extLst>
              <a:ext uri="{FF2B5EF4-FFF2-40B4-BE49-F238E27FC236}">
                <a16:creationId xmlns:a16="http://schemas.microsoft.com/office/drawing/2014/main" id="{FAB8D00B-6123-425F-9992-C49EDB5121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7247" y="1970180"/>
            <a:ext cx="682729" cy="277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541D39E7-8923-484F-914A-F735BCCFF80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9524" b="94048" l="6356" r="97458">
                        <a14:foregroundMark x1="17373" y1="50000" x2="19068" y2="59524"/>
                        <a14:foregroundMark x1="8051" y1="61905" x2="6356" y2="76190"/>
                        <a14:foregroundMark x1="86441" y1="55952" x2="91102" y2="55952"/>
                        <a14:foregroundMark x1="94068" y1="53571" x2="96186" y2="41667"/>
                        <a14:foregroundMark x1="97034" y1="41667" x2="97458" y2="20238"/>
                        <a14:foregroundMark x1="96186" y1="9524" x2="79237" y2="36905"/>
                        <a14:foregroundMark x1="69915" y1="83333" x2="62712" y2="35714"/>
                        <a14:foregroundMark x1="44492" y1="88095" x2="45763" y2="94048"/>
                      </a14:backgroundRemoval>
                    </a14:imgEffect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860710" y="2309414"/>
            <a:ext cx="808401" cy="287736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C1F8849A-C314-440F-BFBC-F885AF1FCB60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108726" y="2328005"/>
            <a:ext cx="471556" cy="432260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5D3902F9-D3E5-4D6E-AC01-218BC9FD7465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7463" b="88060" l="2649" r="96358">
                        <a14:foregroundMark x1="11921" y1="50746" x2="8940" y2="34328"/>
                        <a14:foregroundMark x1="5298" y1="56716" x2="3642" y2="56716"/>
                        <a14:foregroundMark x1="23841" y1="68657" x2="23179" y2="41791"/>
                        <a14:foregroundMark x1="27483" y1="58209" x2="34437" y2="58209"/>
                        <a14:foregroundMark x1="40728" y1="73134" x2="44371" y2="49254"/>
                        <a14:foregroundMark x1="54967" y1="37313" x2="54967" y2="37313"/>
                        <a14:foregroundMark x1="61258" y1="59701" x2="61258" y2="59701"/>
                        <a14:foregroundMark x1="73510" y1="59701" x2="73510" y2="59701"/>
                        <a14:foregroundMark x1="83444" y1="80597" x2="83444" y2="80597"/>
                        <a14:foregroundMark x1="89735" y1="80597" x2="89735" y2="80597"/>
                        <a14:foregroundMark x1="94371" y1="82090" x2="94371" y2="82090"/>
                        <a14:foregroundMark x1="96358" y1="59701" x2="96358" y2="59701"/>
                        <a14:foregroundMark x1="95695" y1="26866" x2="95695" y2="26866"/>
                        <a14:foregroundMark x1="87417" y1="23881" x2="87417" y2="23881"/>
                        <a14:foregroundMark x1="88742" y1="58209" x2="88742" y2="58209"/>
                        <a14:foregroundMark x1="82781" y1="55224" x2="82781" y2="55224"/>
                        <a14:foregroundMark x1="82119" y1="20896" x2="82119" y2="20896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838323" y="1974048"/>
            <a:ext cx="1061077" cy="235405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5EF2AC65-A3C9-4F2E-AA66-BAB10D3B590C}"/>
              </a:ext>
            </a:extLst>
          </p:cNvPr>
          <p:cNvSpPr txBox="1"/>
          <p:nvPr/>
        </p:nvSpPr>
        <p:spPr>
          <a:xfrm>
            <a:off x="6790698" y="1653183"/>
            <a:ext cx="147809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50" dirty="0"/>
              <a:t>With questions by:</a:t>
            </a:r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0436529C-3AB4-47D0-84AE-8CCA7A93F56D}"/>
              </a:ext>
            </a:extLst>
          </p:cNvPr>
          <p:cNvCxnSpPr>
            <a:cxnSpLocks/>
          </p:cNvCxnSpPr>
          <p:nvPr/>
        </p:nvCxnSpPr>
        <p:spPr>
          <a:xfrm flipV="1">
            <a:off x="0" y="1416050"/>
            <a:ext cx="9156700" cy="3176"/>
          </a:xfrm>
          <a:prstGeom prst="line">
            <a:avLst/>
          </a:prstGeom>
          <a:ln w="7620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3" name="Picture 22">
            <a:extLst>
              <a:ext uri="{FF2B5EF4-FFF2-40B4-BE49-F238E27FC236}">
                <a16:creationId xmlns:a16="http://schemas.microsoft.com/office/drawing/2014/main" id="{0DC24947-2898-4E6F-A105-6294769340C4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5635827" y="4851044"/>
            <a:ext cx="2572414" cy="131611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5FC0DF13-8218-4DFF-AC94-2ABA505101F5}"/>
              </a:ext>
            </a:extLst>
          </p:cNvPr>
          <p:cNvSpPr txBox="1"/>
          <p:nvPr/>
        </p:nvSpPr>
        <p:spPr>
          <a:xfrm>
            <a:off x="7014889" y="5861226"/>
            <a:ext cx="1769021" cy="400110"/>
          </a:xfrm>
          <a:prstGeom prst="rect">
            <a:avLst/>
          </a:prstGeom>
          <a:solidFill>
            <a:schemeClr val="dk1">
              <a:alpha val="86000"/>
            </a:schemeClr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GB" sz="1000" dirty="0"/>
              <a:t>Questions organised by topic, difficulty and past paper.</a:t>
            </a:r>
          </a:p>
        </p:txBody>
      </p:sp>
    </p:spTree>
    <p:extLst>
      <p:ext uri="{BB962C8B-B14F-4D97-AF65-F5344CB8AC3E}">
        <p14:creationId xmlns:p14="http://schemas.microsoft.com/office/powerpoint/2010/main" val="49050006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0"/>
            <a:ext cx="9143074" cy="599127"/>
            <a:chOff x="0" y="13335"/>
            <a:chExt cx="9144218" cy="599127"/>
          </a:xfrm>
        </p:grpSpPr>
        <p:sp>
          <p:nvSpPr>
            <p:cNvPr id="3" name="TextBox 32"/>
            <p:cNvSpPr txBox="1"/>
            <p:nvPr/>
          </p:nvSpPr>
          <p:spPr>
            <a:xfrm>
              <a:off x="0" y="13335"/>
              <a:ext cx="9144000" cy="59912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lIns="324000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200" dirty="0">
                  <a:latin typeface="+mj-lt"/>
                </a:rPr>
                <a:t>Be Warned…</a:t>
              </a:r>
              <a:endParaRPr lang="en-GB" sz="3200" dirty="0"/>
            </a:p>
          </p:txBody>
        </p:sp>
        <p:cxnSp>
          <p:nvCxnSpPr>
            <p:cNvPr id="4" name="Straight Connector 3"/>
            <p:cNvCxnSpPr/>
            <p:nvPr/>
          </p:nvCxnSpPr>
          <p:spPr>
            <a:xfrm>
              <a:off x="218" y="601079"/>
              <a:ext cx="9144000" cy="0"/>
            </a:xfrm>
            <a:prstGeom prst="line">
              <a:avLst/>
            </a:prstGeom>
            <a:effectLst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p:sp>
        <p:nvSpPr>
          <p:cNvPr id="5" name="TextBox 4"/>
          <p:cNvSpPr txBox="1"/>
          <p:nvPr/>
        </p:nvSpPr>
        <p:spPr>
          <a:xfrm>
            <a:off x="467544" y="980728"/>
            <a:ext cx="755885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Proof by Deduction requires you to </a:t>
            </a:r>
            <a:r>
              <a:rPr lang="en-GB" b="1" dirty="0"/>
              <a:t>start from known facts </a:t>
            </a:r>
            <a:r>
              <a:rPr lang="en-GB" dirty="0"/>
              <a:t>and end up at the conclusion. It is </a:t>
            </a:r>
            <a:r>
              <a:rPr lang="en-GB" b="1" u="sng" dirty="0"/>
              <a:t>not</a:t>
            </a:r>
            <a:r>
              <a:rPr lang="en-GB" dirty="0"/>
              <a:t> acceptable to start with to the conclusion, and verify it works, </a:t>
            </a:r>
            <a:r>
              <a:rPr lang="en-GB" b="1" dirty="0"/>
              <a:t>because you are assuming the thing you are trying to prove</a:t>
            </a:r>
            <a:r>
              <a:rPr lang="en-GB" dirty="0"/>
              <a:t>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92944" y="2086372"/>
            <a:ext cx="7344816" cy="707886"/>
          </a:xfrm>
          <a:prstGeom prst="rect">
            <a:avLst/>
          </a:prstGeom>
          <a:solidFill>
            <a:schemeClr val="bg1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GB" sz="2000" i="1" dirty="0"/>
              <a:t>Example</a:t>
            </a:r>
            <a:r>
              <a:rPr lang="en-GB" sz="2000" dirty="0"/>
              <a:t>: Prove that if three consecutive integers are the sides of a right-angled triangle, they must be 3, 4 and 5.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391344" y="3166368"/>
                <a:ext cx="3126556" cy="258532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b="1" dirty="0"/>
                  <a:t>Incorrect Proof:</a:t>
                </a:r>
              </a:p>
              <a:p>
                <a:endParaRPr lang="en-GB" dirty="0"/>
              </a:p>
              <a:p>
                <a:r>
                  <a:rPr lang="en-GB" dirty="0"/>
                  <a:t>Let the lengths be 3,4,5.</a:t>
                </a:r>
              </a:p>
              <a:p>
                <a:r>
                  <a:rPr lang="en-GB" dirty="0"/>
                  <a:t>Therefore: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e>
                        <m:sup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e>
                        <m:sup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</m:e>
                        <m:sup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25=25</m:t>
                      </m:r>
                    </m:oMath>
                  </m:oMathPara>
                </a14:m>
                <a:endParaRPr lang="en-GB" dirty="0"/>
              </a:p>
              <a:p>
                <a:r>
                  <a:rPr lang="en-GB" dirty="0"/>
                  <a:t>This satisfies Pythagoras’ Theorem, and the numbers are consecutive.</a:t>
                </a: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1344" y="3166368"/>
                <a:ext cx="3126556" cy="2585323"/>
              </a:xfrm>
              <a:prstGeom prst="rect">
                <a:avLst/>
              </a:prstGeom>
              <a:blipFill>
                <a:blip r:embed="rId2"/>
                <a:stretch>
                  <a:fillRect l="-1559" t="-1176" r="-1754" b="-258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5427588" y="3090168"/>
                <a:ext cx="3449712" cy="34163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b="1" dirty="0"/>
                  <a:t>Correct Proof:</a:t>
                </a:r>
              </a:p>
              <a:p>
                <a:endParaRPr lang="en-GB" dirty="0"/>
              </a:p>
              <a:p>
                <a:r>
                  <a:rPr lang="en-GB" dirty="0"/>
                  <a:t>If the sides are consecutive, then let the sides be: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+1,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+2</m:t>
                      </m:r>
                    </m:oMath>
                  </m:oMathPara>
                </a14:m>
                <a:endParaRPr lang="en-GB" dirty="0"/>
              </a:p>
              <a:p>
                <a:r>
                  <a:rPr lang="en-GB" dirty="0"/>
                  <a:t>Then by Pythagoras’ Theorem: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+1</m:t>
                              </m:r>
                            </m:e>
                          </m:d>
                        </m:e>
                        <m:sup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+2</m:t>
                              </m:r>
                            </m:e>
                          </m:d>
                        </m:e>
                        <m:sup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…</m:t>
                      </m:r>
                    </m:oMath>
                    <m:oMath xmlns:m="http://schemas.openxmlformats.org/officeDocument/2006/math">
                      <m:sSup>
                        <m:sSup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−2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−3=0</m:t>
                      </m:r>
                    </m:oMath>
                    <m:oMath xmlns:m="http://schemas.openxmlformats.org/officeDocument/2006/math">
                      <m:d>
                        <m:d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+1</m:t>
                          </m:r>
                        </m:e>
                      </m:d>
                      <m:d>
                        <m:d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−3</m:t>
                          </m:r>
                        </m:e>
                      </m:d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r>
                  <a:rPr lang="en-GB" b="0" dirty="0"/>
                  <a:t/>
                </a:r>
                <a:br>
                  <a:rPr lang="en-GB" b="0" dirty="0"/>
                </a:b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=3</m:t>
                    </m:r>
                  </m:oMath>
                </a14:m>
                <a:r>
                  <a:rPr lang="en-GB" dirty="0"/>
                  <a:t> (as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GB" dirty="0"/>
                  <a:t> can’t be negative)</a:t>
                </a:r>
              </a:p>
              <a:p>
                <a:r>
                  <a:rPr lang="en-GB" dirty="0"/>
                  <a:t>Thus the sides are 3, 4, 5.</a:t>
                </a: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27588" y="3090168"/>
                <a:ext cx="3449712" cy="3416320"/>
              </a:xfrm>
              <a:prstGeom prst="rect">
                <a:avLst/>
              </a:prstGeom>
              <a:blipFill>
                <a:blip r:embed="rId3"/>
                <a:stretch>
                  <a:fillRect l="-1413" t="-1071" b="-196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TextBox 8"/>
          <p:cNvSpPr txBox="1"/>
          <p:nvPr/>
        </p:nvSpPr>
        <p:spPr>
          <a:xfrm>
            <a:off x="3504704" y="3577208"/>
            <a:ext cx="1626096" cy="830997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GB" sz="1600" dirty="0"/>
              <a:t>We are assuming the thing we are trying to prove!</a:t>
            </a:r>
          </a:p>
        </p:txBody>
      </p:sp>
      <p:cxnSp>
        <p:nvCxnSpPr>
          <p:cNvPr id="11" name="Straight Arrow Connector 10"/>
          <p:cNvCxnSpPr>
            <a:stCxn id="9" idx="1"/>
          </p:cNvCxnSpPr>
          <p:nvPr/>
        </p:nvCxnSpPr>
        <p:spPr>
          <a:xfrm flipH="1" flipV="1">
            <a:off x="2895600" y="3924300"/>
            <a:ext cx="609104" cy="6840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452512" y="5819001"/>
            <a:ext cx="3751064" cy="954107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GB" sz="1400" dirty="0"/>
              <a:t>The underlying problem is that this technique doesn’t prove there can’t be </a:t>
            </a:r>
            <a:r>
              <a:rPr lang="en-GB" sz="1400" b="1" u="sng" dirty="0"/>
              <a:t>other</a:t>
            </a:r>
            <a:r>
              <a:rPr lang="en-GB" sz="1400" dirty="0"/>
              <a:t> consecutive integers that work – we have only verified 3,4,5 is one such solution.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3685282" y="4524749"/>
            <a:ext cx="1626096" cy="1077218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GB" sz="1600" dirty="0"/>
              <a:t>We are only assuming things in the ‘if’ bit. This is fine!</a:t>
            </a:r>
          </a:p>
        </p:txBody>
      </p:sp>
      <p:cxnSp>
        <p:nvCxnSpPr>
          <p:cNvPr id="15" name="Straight Arrow Connector 14"/>
          <p:cNvCxnSpPr/>
          <p:nvPr/>
        </p:nvCxnSpPr>
        <p:spPr>
          <a:xfrm flipV="1">
            <a:off x="5181601" y="4305300"/>
            <a:ext cx="292099" cy="2413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8" name="Rectangle 17"/>
          <p:cNvSpPr/>
          <p:nvPr/>
        </p:nvSpPr>
        <p:spPr>
          <a:xfrm>
            <a:off x="437085" y="3613476"/>
            <a:ext cx="2967358" cy="2046706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19" name="Rectangle 18"/>
          <p:cNvSpPr/>
          <p:nvPr/>
        </p:nvSpPr>
        <p:spPr>
          <a:xfrm>
            <a:off x="5414392" y="3577208"/>
            <a:ext cx="3334072" cy="292928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4253666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</p:childTnLst>
        </p:cTn>
      </p:par>
    </p:tnLst>
    <p:bldLst>
      <p:bldP spid="9" grpId="0" animBg="1"/>
      <p:bldP spid="13" grpId="0" animBg="1"/>
      <p:bldP spid="14" grpId="0" animBg="1"/>
      <p:bldP spid="18" grpId="0" animBg="1"/>
      <p:bldP spid="19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0"/>
            <a:ext cx="9143074" cy="599127"/>
            <a:chOff x="0" y="13335"/>
            <a:chExt cx="9144218" cy="599127"/>
          </a:xfrm>
        </p:grpSpPr>
        <p:sp>
          <p:nvSpPr>
            <p:cNvPr id="3" name="TextBox 32"/>
            <p:cNvSpPr txBox="1"/>
            <p:nvPr/>
          </p:nvSpPr>
          <p:spPr>
            <a:xfrm>
              <a:off x="0" y="13335"/>
              <a:ext cx="9144000" cy="59912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lIns="324000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200" dirty="0">
                  <a:latin typeface="+mj-lt"/>
                </a:rPr>
                <a:t>Types of Proof</a:t>
              </a:r>
              <a:endParaRPr lang="en-GB" sz="3200" dirty="0"/>
            </a:p>
          </p:txBody>
        </p:sp>
        <p:cxnSp>
          <p:nvCxnSpPr>
            <p:cNvPr id="4" name="Straight Connector 3"/>
            <p:cNvCxnSpPr/>
            <p:nvPr/>
          </p:nvCxnSpPr>
          <p:spPr>
            <a:xfrm>
              <a:off x="218" y="601079"/>
              <a:ext cx="9144000" cy="0"/>
            </a:xfrm>
            <a:prstGeom prst="line">
              <a:avLst/>
            </a:prstGeom>
            <a:effectLst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p:sp>
        <p:nvSpPr>
          <p:cNvPr id="5" name="TextBox 4"/>
          <p:cNvSpPr txBox="1"/>
          <p:nvPr/>
        </p:nvSpPr>
        <p:spPr>
          <a:xfrm>
            <a:off x="424002" y="883501"/>
            <a:ext cx="4032448" cy="461665"/>
          </a:xfrm>
          <a:prstGeom prst="rect">
            <a:avLst/>
          </a:prstGeom>
          <a:solidFill>
            <a:schemeClr val="bg1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GB" sz="2400" dirty="0"/>
              <a:t>a. Proof by Deduction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424002" y="1629540"/>
                <a:ext cx="5588158" cy="14959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b="1" dirty="0"/>
                  <a:t>Prove that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b="1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b="1" i="1" smtClean="0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p>
                        <m:r>
                          <a:rPr lang="en-GB" b="1" i="1" smtClean="0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en-GB" b="1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GB" b="1" i="1" smtClean="0">
                        <a:latin typeface="Cambria Math" panose="02040503050406030204" pitchFamily="18" charset="0"/>
                      </a:rPr>
                      <m:t>𝟒</m:t>
                    </m:r>
                    <m:r>
                      <a:rPr lang="en-GB" b="1" i="1" smtClean="0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GB" b="1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GB" b="1" i="1" smtClean="0">
                        <a:latin typeface="Cambria Math" panose="02040503050406030204" pitchFamily="18" charset="0"/>
                      </a:rPr>
                      <m:t>𝟓</m:t>
                    </m:r>
                  </m:oMath>
                </a14:m>
                <a:r>
                  <a:rPr lang="en-GB" b="1" dirty="0"/>
                  <a:t> is positive for all values of </a:t>
                </a:r>
                <a14:m>
                  <m:oMath xmlns:m="http://schemas.openxmlformats.org/officeDocument/2006/math">
                    <m:r>
                      <a:rPr lang="en-GB" b="1" i="1" smtClean="0">
                        <a:latin typeface="Cambria Math" panose="02040503050406030204" pitchFamily="18" charset="0"/>
                      </a:rPr>
                      <m:t>𝒙</m:t>
                    </m:r>
                  </m:oMath>
                </a14:m>
                <a:r>
                  <a:rPr lang="en-GB" b="1" dirty="0"/>
                  <a:t>.</a:t>
                </a:r>
              </a:p>
              <a:p>
                <a:endParaRPr lang="en-GB" b="1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+4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+5=</m:t>
                      </m:r>
                      <m:sSup>
                        <m:sSupPr>
                          <m:ctrlPr>
                            <a:rPr lang="en-GB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GB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+2</m:t>
                              </m:r>
                            </m:e>
                          </m:d>
                        </m:e>
                        <m:sup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+1</m:t>
                      </m:r>
                    </m:oMath>
                  </m:oMathPara>
                </a14:m>
                <a:endParaRPr lang="en-GB" dirty="0"/>
              </a:p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GB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GB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+2</m:t>
                            </m:r>
                          </m:e>
                        </m:d>
                      </m:e>
                      <m:sup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GB" b="0" i="1" smtClean="0">
                        <a:latin typeface="Cambria Math" panose="02040503050406030204" pitchFamily="18" charset="0"/>
                      </a:rPr>
                      <m:t>≥0</m:t>
                    </m:r>
                  </m:oMath>
                </a14:m>
                <a:r>
                  <a:rPr lang="en-GB" dirty="0"/>
                  <a:t> for all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endParaRPr lang="en-GB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∴</m:t>
                      </m:r>
                      <m:sSup>
                        <m:sSupPr>
                          <m:ctrlPr>
                            <a:rPr lang="en-GB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GB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+2</m:t>
                              </m:r>
                            </m:e>
                          </m:d>
                        </m:e>
                        <m:sup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+1≥1&gt;0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4002" y="1629540"/>
                <a:ext cx="5588158" cy="1495987"/>
              </a:xfrm>
              <a:prstGeom prst="rect">
                <a:avLst/>
              </a:prstGeom>
              <a:blipFill>
                <a:blip r:embed="rId2"/>
                <a:stretch>
                  <a:fillRect l="-983" t="-162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/>
          <p:cNvSpPr txBox="1"/>
          <p:nvPr/>
        </p:nvSpPr>
        <p:spPr>
          <a:xfrm>
            <a:off x="5855884" y="863916"/>
            <a:ext cx="2736304" cy="646331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GB" b="1" dirty="0" err="1"/>
              <a:t>Fro</a:t>
            </a:r>
            <a:r>
              <a:rPr lang="en-GB" b="1" dirty="0"/>
              <a:t> Exam Tip</a:t>
            </a:r>
            <a:r>
              <a:rPr lang="en-GB" dirty="0"/>
              <a:t>: This is quite a common last </a:t>
            </a:r>
            <a:r>
              <a:rPr lang="en-GB" dirty="0" err="1"/>
              <a:t>parter</a:t>
            </a:r>
            <a:r>
              <a:rPr lang="en-GB" dirty="0"/>
              <a:t>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697353" y="2405247"/>
            <a:ext cx="3156092" cy="92333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GB" dirty="0"/>
              <a:t>Anything squared is at least 0. This is formally known as the ‘</a:t>
            </a:r>
            <a:r>
              <a:rPr lang="en-GB" i="1" dirty="0"/>
              <a:t>trivial inequality</a:t>
            </a:r>
            <a:r>
              <a:rPr lang="en-GB" dirty="0"/>
              <a:t>’.</a:t>
            </a:r>
          </a:p>
        </p:txBody>
      </p:sp>
      <p:cxnSp>
        <p:nvCxnSpPr>
          <p:cNvPr id="10" name="Straight Arrow Connector 9"/>
          <p:cNvCxnSpPr>
            <a:stCxn id="7" idx="1"/>
          </p:cNvCxnSpPr>
          <p:nvPr/>
        </p:nvCxnSpPr>
        <p:spPr>
          <a:xfrm flipH="1">
            <a:off x="5364088" y="1187082"/>
            <a:ext cx="491796" cy="32316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flipH="1" flipV="1">
            <a:off x="5181600" y="2685143"/>
            <a:ext cx="536894" cy="13356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3" name="Rectangle 12"/>
          <p:cNvSpPr/>
          <p:nvPr/>
        </p:nvSpPr>
        <p:spPr>
          <a:xfrm>
            <a:off x="463456" y="2059023"/>
            <a:ext cx="4413344" cy="1192177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528973" y="3925107"/>
            <a:ext cx="4032448" cy="461665"/>
          </a:xfrm>
          <a:prstGeom prst="rect">
            <a:avLst/>
          </a:prstGeom>
          <a:solidFill>
            <a:schemeClr val="bg1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GB" sz="2400" dirty="0"/>
              <a:t>Test Your Understanding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528973" y="4653136"/>
                <a:ext cx="5588158" cy="203132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b="1" dirty="0"/>
                  <a:t>Prove that the sum of the squares of two consecutive odd numbers is 2 more than a multiple of 8.</a:t>
                </a:r>
              </a:p>
              <a:p>
                <a:endParaRPr lang="en-GB" b="1" dirty="0"/>
              </a:p>
              <a:p>
                <a:r>
                  <a:rPr lang="en-GB" dirty="0"/>
                  <a:t>Let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2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−1</m:t>
                    </m:r>
                  </m:oMath>
                </a14:m>
                <a:r>
                  <a:rPr lang="en-GB" dirty="0"/>
                  <a:t> and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2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+1</m:t>
                    </m:r>
                  </m:oMath>
                </a14:m>
                <a:r>
                  <a:rPr lang="en-GB" dirty="0"/>
                  <a:t> be any two consecutive odd numbers, where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GB" dirty="0"/>
                  <a:t> is an integer.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e>
                          </m:d>
                        </m:e>
                        <m:sup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+1</m:t>
                              </m:r>
                            </m:e>
                          </m:d>
                        </m:e>
                        <m:sup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=4</m:t>
                      </m:r>
                      <m:sSup>
                        <m:sSup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  <m:sup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−4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+1+4</m:t>
                      </m:r>
                      <m:sSup>
                        <m:sSup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  <m:sup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+4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+1</m:t>
                      </m:r>
                    </m:oMath>
                  </m:oMathPara>
                </a14:m>
                <a:r>
                  <a:rPr lang="en-GB" b="0" dirty="0"/>
                  <a:t/>
                </a:r>
                <a:br>
                  <a:rPr lang="en-GB" b="0" dirty="0"/>
                </a:b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     =8</m:t>
                    </m:r>
                    <m:sSup>
                      <m:sSup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GB" b="0" i="1" smtClean="0">
                        <a:latin typeface="Cambria Math" panose="02040503050406030204" pitchFamily="18" charset="0"/>
                      </a:rPr>
                      <m:t>+2</m:t>
                    </m:r>
                  </m:oMath>
                </a14:m>
                <a:r>
                  <a:rPr lang="en-GB" dirty="0"/>
                  <a:t>   which is 2 more than a multiple of 8.</a:t>
                </a:r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8973" y="4653136"/>
                <a:ext cx="5588158" cy="2031325"/>
              </a:xfrm>
              <a:prstGeom prst="rect">
                <a:avLst/>
              </a:prstGeom>
              <a:blipFill>
                <a:blip r:embed="rId3"/>
                <a:stretch>
                  <a:fillRect l="-983" t="-1497" b="-359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Rectangle 15"/>
          <p:cNvSpPr/>
          <p:nvPr/>
        </p:nvSpPr>
        <p:spPr>
          <a:xfrm>
            <a:off x="540687" y="5477874"/>
            <a:ext cx="5687721" cy="1192177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4347988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</p:childTnLst>
        </p:cTn>
      </p:par>
    </p:tnLst>
    <p:bldLst>
      <p:bldP spid="8" grpId="0" animBg="1"/>
      <p:bldP spid="13" grpId="0" animBg="1"/>
      <p:bldP spid="16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0"/>
            <a:ext cx="9143074" cy="599127"/>
            <a:chOff x="0" y="13335"/>
            <a:chExt cx="9144218" cy="599127"/>
          </a:xfrm>
        </p:grpSpPr>
        <p:sp>
          <p:nvSpPr>
            <p:cNvPr id="3" name="TextBox 32"/>
            <p:cNvSpPr txBox="1"/>
            <p:nvPr/>
          </p:nvSpPr>
          <p:spPr>
            <a:xfrm>
              <a:off x="0" y="13335"/>
              <a:ext cx="9144000" cy="59912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lIns="324000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200" dirty="0">
                  <a:latin typeface="+mj-lt"/>
                </a:rPr>
                <a:t>Exercise 7D</a:t>
              </a:r>
              <a:endParaRPr lang="en-GB" sz="3200" dirty="0"/>
            </a:p>
          </p:txBody>
        </p:sp>
        <p:cxnSp>
          <p:nvCxnSpPr>
            <p:cNvPr id="4" name="Straight Connector 3"/>
            <p:cNvCxnSpPr/>
            <p:nvPr/>
          </p:nvCxnSpPr>
          <p:spPr>
            <a:xfrm>
              <a:off x="218" y="601079"/>
              <a:ext cx="9144000" cy="0"/>
            </a:xfrm>
            <a:prstGeom prst="line">
              <a:avLst/>
            </a:prstGeom>
            <a:effectLst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p:sp>
        <p:nvSpPr>
          <p:cNvPr id="5" name="TextBox 4"/>
          <p:cNvSpPr txBox="1"/>
          <p:nvPr/>
        </p:nvSpPr>
        <p:spPr>
          <a:xfrm>
            <a:off x="395536" y="725840"/>
            <a:ext cx="79208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Pearson Pure Mathematics Year 1/AS</a:t>
            </a:r>
          </a:p>
          <a:p>
            <a:r>
              <a:rPr lang="en-GB" sz="2400" dirty="0"/>
              <a:t>Pages 149-150</a:t>
            </a:r>
          </a:p>
        </p:txBody>
      </p:sp>
      <p:cxnSp>
        <p:nvCxnSpPr>
          <p:cNvPr id="6" name="Straight Connector 5"/>
          <p:cNvCxnSpPr/>
          <p:nvPr/>
        </p:nvCxnSpPr>
        <p:spPr>
          <a:xfrm>
            <a:off x="0" y="1739717"/>
            <a:ext cx="91440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385180" y="2174708"/>
                <a:ext cx="7128792" cy="147732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i="1" dirty="0"/>
                  <a:t>[STEP I 2005 Q1]</a:t>
                </a:r>
                <a:r>
                  <a:rPr lang="en-GB" dirty="0"/>
                  <a:t> 47231 is a five-digit number whose digits sum to </a:t>
                </a:r>
              </a:p>
              <a:p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4+7+2+3+1=17</m:t>
                    </m:r>
                  </m:oMath>
                </a14:m>
                <a:r>
                  <a:rPr lang="en-GB" dirty="0"/>
                  <a:t>.</a:t>
                </a:r>
              </a:p>
              <a:p>
                <a:pPr marL="400050" indent="-400050">
                  <a:buAutoNum type="romanLcParenBoth"/>
                </a:pPr>
                <a:r>
                  <a:rPr lang="en-GB" dirty="0"/>
                  <a:t>Prove that there are 15 five-digit numbers whose digits sum to 43. You should explain your reasoning clearly.</a:t>
                </a:r>
              </a:p>
              <a:p>
                <a:pPr marL="400050" indent="-400050">
                  <a:buAutoNum type="romanLcParenBoth"/>
                </a:pPr>
                <a:r>
                  <a:rPr lang="en-GB" dirty="0"/>
                  <a:t>How many five-digit numbers are there whose digits sum to 39?</a:t>
                </a: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5180" y="2174708"/>
                <a:ext cx="7128792" cy="1477328"/>
              </a:xfrm>
              <a:prstGeom prst="rect">
                <a:avLst/>
              </a:prstGeom>
              <a:blipFill>
                <a:blip r:embed="rId2"/>
                <a:stretch>
                  <a:fillRect l="-684" t="-2479" r="-1282" b="-578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Box 7"/>
          <p:cNvSpPr txBox="1"/>
          <p:nvPr/>
        </p:nvSpPr>
        <p:spPr>
          <a:xfrm>
            <a:off x="377077" y="1844260"/>
            <a:ext cx="180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/>
              <a:t>Extension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227207" y="4085901"/>
                <a:ext cx="8746671" cy="266002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600" dirty="0"/>
                  <a:t>i) Since </a:t>
                </a:r>
                <a14:m>
                  <m:oMath xmlns:m="http://schemas.openxmlformats.org/officeDocument/2006/math">
                    <m:r>
                      <a:rPr lang="en-GB" sz="1600" i="1">
                        <a:latin typeface="Cambria Math" panose="02040503050406030204" pitchFamily="18" charset="0"/>
                      </a:rPr>
                      <m:t>5×9=45</m:t>
                    </m:r>
                  </m:oMath>
                </a14:m>
                <a:r>
                  <a:rPr lang="en-GB" sz="1600" dirty="0"/>
                  <a:t> then the digits drop by 2 in total from the maximum of 9, 9, 9, 9, 9. This can either be on one number (9,9,9,9,7) or spread across two numbers (9,9,9,8,8).</a:t>
                </a:r>
              </a:p>
              <a:p>
                <a:r>
                  <a:rPr lang="en-GB" sz="1600" dirty="0"/>
                  <a:t>If 9, 9, 9, 9, 7 are used, the 7 can go in 5 positions, giving 5 numbers.</a:t>
                </a:r>
                <a:br>
                  <a:rPr lang="en-GB" sz="1600" dirty="0"/>
                </a:br>
                <a:r>
                  <a:rPr lang="en-GB" sz="1600" dirty="0"/>
                  <a:t>If 9, 9, 9, 8, 8 is used, the two 8s can go in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16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1600" b="0" i="1" smtClean="0">
                            <a:latin typeface="Cambria Math" panose="02040503050406030204" pitchFamily="18" charset="0"/>
                          </a:rPr>
                          <m:t>5×4</m:t>
                        </m:r>
                      </m:num>
                      <m:den>
                        <m:r>
                          <a:rPr lang="en-GB" sz="16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=10</m:t>
                    </m:r>
                  </m:oMath>
                </a14:m>
                <a:r>
                  <a:rPr lang="en-GB" sz="1600" dirty="0"/>
                  <a:t> positions (as there are 5 choices for the first 8 and 4 for the second, but they can go either way round). Thus there are </a:t>
                </a:r>
                <a14:m>
                  <m:oMath xmlns:m="http://schemas.openxmlformats.org/officeDocument/2006/math"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5+10=15</m:t>
                    </m:r>
                  </m:oMath>
                </a14:m>
                <a:r>
                  <a:rPr lang="en-GB" sz="1600" dirty="0"/>
                  <a:t> possibilities.</a:t>
                </a:r>
              </a:p>
              <a:p>
                <a:endParaRPr lang="en-GB" sz="1600" dirty="0"/>
              </a:p>
              <a:p>
                <a:r>
                  <a:rPr lang="en-GB" sz="1600" dirty="0"/>
                  <a:t>ii) This time we must drop the digit sum by 6 from the maximum of 9,9,9,9,9. This gives the possibilities: (9,9,9,9,3), (9,9,9,8,4), (9,9,9,7,5), (9,9,8,8,5), (9,9,9,6,6), (9,9,8,7,6), (9,8,8,8,6), (9,9,7,7,7), (9,8,8,7,7), (8,8,8,8,7). This give 5, 20, 20, 30, 10, 60, 20, 10, 30, 5 possibilities respectively, giving 210 possibilities in total. (I have omitted the calculation for each for brevity)</a:t>
                </a:r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7207" y="4085901"/>
                <a:ext cx="8746671" cy="2660024"/>
              </a:xfrm>
              <a:prstGeom prst="rect">
                <a:avLst/>
              </a:prstGeom>
              <a:blipFill>
                <a:blip r:embed="rId3"/>
                <a:stretch>
                  <a:fillRect l="-348" t="-686" r="-836" b="-183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Rectangle 9"/>
          <p:cNvSpPr/>
          <p:nvPr/>
        </p:nvSpPr>
        <p:spPr>
          <a:xfrm>
            <a:off x="270155" y="4126542"/>
            <a:ext cx="8691175" cy="1392466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 </a:t>
            </a:r>
            <a:r>
              <a:rPr lang="en-GB" sz="2800" dirty="0" err="1"/>
              <a:t>i</a:t>
            </a:r>
            <a:endParaRPr lang="en-GB" sz="2800" dirty="0"/>
          </a:p>
        </p:txBody>
      </p:sp>
      <p:sp>
        <p:nvSpPr>
          <p:cNvPr id="11" name="Rectangle 10"/>
          <p:cNvSpPr/>
          <p:nvPr/>
        </p:nvSpPr>
        <p:spPr>
          <a:xfrm>
            <a:off x="270155" y="5701889"/>
            <a:ext cx="8748038" cy="106376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 ii</a:t>
            </a:r>
          </a:p>
        </p:txBody>
      </p:sp>
    </p:spTree>
    <p:extLst>
      <p:ext uri="{BB962C8B-B14F-4D97-AF65-F5344CB8AC3E}">
        <p14:creationId xmlns:p14="http://schemas.microsoft.com/office/powerpoint/2010/main" val="27633012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0"/>
            <a:ext cx="9143074" cy="599127"/>
            <a:chOff x="0" y="13335"/>
            <a:chExt cx="9144218" cy="599127"/>
          </a:xfrm>
        </p:grpSpPr>
        <p:sp>
          <p:nvSpPr>
            <p:cNvPr id="3" name="TextBox 32"/>
            <p:cNvSpPr txBox="1"/>
            <p:nvPr/>
          </p:nvSpPr>
          <p:spPr>
            <a:xfrm>
              <a:off x="0" y="13335"/>
              <a:ext cx="9144000" cy="59912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lIns="324000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200" dirty="0">
                  <a:latin typeface="+mj-lt"/>
                </a:rPr>
                <a:t>Other Types of Proof</a:t>
              </a:r>
              <a:endParaRPr lang="en-GB" sz="3200" dirty="0"/>
            </a:p>
          </p:txBody>
        </p:sp>
        <p:cxnSp>
          <p:nvCxnSpPr>
            <p:cNvPr id="4" name="Straight Connector 3"/>
            <p:cNvCxnSpPr/>
            <p:nvPr/>
          </p:nvCxnSpPr>
          <p:spPr>
            <a:xfrm>
              <a:off x="218" y="601079"/>
              <a:ext cx="9144000" cy="0"/>
            </a:xfrm>
            <a:prstGeom prst="line">
              <a:avLst/>
            </a:prstGeom>
            <a:effectLst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p:sp>
        <p:nvSpPr>
          <p:cNvPr id="5" name="TextBox 4"/>
          <p:cNvSpPr txBox="1"/>
          <p:nvPr/>
        </p:nvSpPr>
        <p:spPr>
          <a:xfrm>
            <a:off x="424002" y="883501"/>
            <a:ext cx="4032448" cy="461665"/>
          </a:xfrm>
          <a:prstGeom prst="rect">
            <a:avLst/>
          </a:prstGeom>
          <a:solidFill>
            <a:schemeClr val="bg1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GB" sz="2400" dirty="0"/>
              <a:t>b. Proof by Exhaustion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81470" y="1492997"/>
            <a:ext cx="4158631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This means breaking down the statement into </a:t>
            </a:r>
            <a:r>
              <a:rPr lang="en-GB" b="1" dirty="0"/>
              <a:t>all possible smaller cases</a:t>
            </a:r>
            <a:r>
              <a:rPr lang="en-GB" dirty="0"/>
              <a:t>, where we prove each individual case.</a:t>
            </a:r>
          </a:p>
          <a:p>
            <a:r>
              <a:rPr lang="en-GB" sz="1400" dirty="0"/>
              <a:t>(This technique is sometimes known as ‘case analysis’)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860032" y="883500"/>
            <a:ext cx="4144268" cy="461665"/>
          </a:xfrm>
          <a:prstGeom prst="rect">
            <a:avLst/>
          </a:prstGeom>
          <a:solidFill>
            <a:schemeClr val="bg1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GB" sz="2400" dirty="0"/>
              <a:t>c. Disproof by Counter-Example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486389" y="2765456"/>
                <a:ext cx="3672408" cy="388420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b="1" dirty="0"/>
                  <a:t>Prove that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b="1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b="1" i="1" smtClean="0">
                            <a:latin typeface="Cambria Math" panose="02040503050406030204" pitchFamily="18" charset="0"/>
                          </a:rPr>
                          <m:t>𝒏</m:t>
                        </m:r>
                      </m:e>
                      <m:sup>
                        <m:r>
                          <a:rPr lang="en-GB" b="1" i="1" smtClean="0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en-GB" b="1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GB" b="1" i="1" smtClean="0">
                        <a:latin typeface="Cambria Math" panose="02040503050406030204" pitchFamily="18" charset="0"/>
                      </a:rPr>
                      <m:t>𝒏</m:t>
                    </m:r>
                  </m:oMath>
                </a14:m>
                <a:r>
                  <a:rPr lang="en-GB" b="1" dirty="0"/>
                  <a:t> is even for all integers </a:t>
                </a:r>
                <a14:m>
                  <m:oMath xmlns:m="http://schemas.openxmlformats.org/officeDocument/2006/math">
                    <m:r>
                      <a:rPr lang="en-GB" b="1" i="1" smtClean="0">
                        <a:latin typeface="Cambria Math" panose="02040503050406030204" pitchFamily="18" charset="0"/>
                      </a:rPr>
                      <m:t>𝒏</m:t>
                    </m:r>
                  </m:oMath>
                </a14:m>
                <a:r>
                  <a:rPr lang="en-GB" b="1" dirty="0"/>
                  <a:t>.</a:t>
                </a:r>
              </a:p>
              <a:p>
                <a:endParaRPr lang="en-GB" dirty="0"/>
              </a:p>
              <a:p>
                <a14:m>
                  <m:oMath xmlns:m="http://schemas.openxmlformats.org/officeDocument/2006/math"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GB" sz="1600" dirty="0"/>
                  <a:t> is either even or odd.</a:t>
                </a:r>
              </a:p>
              <a:p>
                <a:r>
                  <a:rPr lang="en-GB" sz="1600" dirty="0"/>
                  <a:t>If </a:t>
                </a:r>
                <a14:m>
                  <m:oMath xmlns:m="http://schemas.openxmlformats.org/officeDocument/2006/math"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GB" sz="1600" dirty="0"/>
                  <a:t> is even:</a:t>
                </a:r>
              </a:p>
              <a:p>
                <a:pPr/>
                <a:r>
                  <a:rPr lang="en-GB" sz="1600" dirty="0"/>
                  <a:t>   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sz="16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16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GB" sz="16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𝑒𝑣𝑒𝑛</m:t>
                    </m:r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×</m:t>
                    </m:r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𝑒𝑣𝑒𝑛</m:t>
                    </m:r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𝑒𝑣𝑒𝑛</m:t>
                    </m:r>
                  </m:oMath>
                </a14:m>
                <a:r>
                  <a:rPr lang="en-GB" sz="1600" b="0" dirty="0"/>
                  <a:t/>
                </a:r>
                <a:br>
                  <a:rPr lang="en-GB" sz="1600" b="0" dirty="0"/>
                </a:b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𝑒𝑣𝑒𝑛</m:t>
                      </m:r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𝑒𝑣𝑒𝑛</m:t>
                      </m:r>
                    </m:oMath>
                    <m:oMath xmlns:m="http://schemas.openxmlformats.org/officeDocument/2006/math"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𝑒𝑣𝑒𝑛</m:t>
                      </m:r>
                    </m:oMath>
                  </m:oMathPara>
                </a14:m>
                <a:endParaRPr lang="en-GB" sz="1600" dirty="0"/>
              </a:p>
              <a:p>
                <a:endParaRPr lang="en-GB" sz="1600" dirty="0"/>
              </a:p>
              <a:p>
                <a:r>
                  <a:rPr lang="en-GB" sz="1600" dirty="0"/>
                  <a:t>If </a:t>
                </a:r>
                <a14:m>
                  <m:oMath xmlns:m="http://schemas.openxmlformats.org/officeDocument/2006/math"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GB" sz="1600" dirty="0"/>
                  <a:t> is odd: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16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16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  <m:sup>
                          <m:r>
                            <a:rPr lang="en-GB" sz="16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𝑜𝑑𝑑</m:t>
                      </m:r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×</m:t>
                      </m:r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𝑜𝑑𝑑</m:t>
                      </m:r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𝑜𝑑𝑑</m:t>
                      </m:r>
                    </m:oMath>
                    <m:oMath xmlns:m="http://schemas.openxmlformats.org/officeDocument/2006/math"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𝑜𝑑𝑑</m:t>
                      </m:r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𝑜𝑑𝑑</m:t>
                      </m:r>
                    </m:oMath>
                    <m:oMath xmlns:m="http://schemas.openxmlformats.org/officeDocument/2006/math"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𝑒𝑣𝑒𝑛</m:t>
                      </m:r>
                    </m:oMath>
                  </m:oMathPara>
                </a14:m>
                <a:endParaRPr lang="en-GB" sz="1600" dirty="0"/>
              </a:p>
              <a:p>
                <a:endParaRPr lang="en-GB" sz="1600" dirty="0"/>
              </a:p>
              <a:p>
                <a14:m>
                  <m:oMath xmlns:m="http://schemas.openxmlformats.org/officeDocument/2006/math"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∴</m:t>
                    </m:r>
                  </m:oMath>
                </a14:m>
                <a:r>
                  <a:rPr lang="en-GB" sz="1600" dirty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sz="1600" b="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1600" b="0" i="1" dirty="0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GB" sz="1600" b="0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GB" sz="1600" b="0" i="1" dirty="0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GB" sz="1600" b="0" i="1" dirty="0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GB" sz="1600" dirty="0"/>
                  <a:t> is even for all integers </a:t>
                </a:r>
                <a14:m>
                  <m:oMath xmlns:m="http://schemas.openxmlformats.org/officeDocument/2006/math"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GB" sz="1600" dirty="0"/>
                  <a:t>.</a:t>
                </a: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6389" y="2765456"/>
                <a:ext cx="3672408" cy="3884205"/>
              </a:xfrm>
              <a:prstGeom prst="rect">
                <a:avLst/>
              </a:prstGeom>
              <a:blipFill>
                <a:blip r:embed="rId2"/>
                <a:stretch>
                  <a:fillRect l="-1495" t="-785" b="-109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0" name="Straight Connector 9"/>
          <p:cNvCxnSpPr/>
          <p:nvPr/>
        </p:nvCxnSpPr>
        <p:spPr>
          <a:xfrm>
            <a:off x="424002" y="2765456"/>
            <a:ext cx="4032448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4860032" y="1492997"/>
            <a:ext cx="4158631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While to prove a statement is true, we need to prove every possible case (potentially infinitely many!), </a:t>
            </a:r>
            <a:r>
              <a:rPr lang="en-GB" b="1" dirty="0"/>
              <a:t>we only need one example to disprove</a:t>
            </a:r>
            <a:r>
              <a:rPr lang="en-GB" dirty="0"/>
              <a:t> a statement.</a:t>
            </a:r>
          </a:p>
          <a:p>
            <a:r>
              <a:rPr lang="en-GB" dirty="0"/>
              <a:t>This is known as a </a:t>
            </a:r>
            <a:r>
              <a:rPr lang="en-GB" b="1" dirty="0"/>
              <a:t>counterexample</a:t>
            </a:r>
            <a:r>
              <a:rPr lang="en-GB" dirty="0"/>
              <a:t>.</a:t>
            </a:r>
          </a:p>
        </p:txBody>
      </p:sp>
      <p:cxnSp>
        <p:nvCxnSpPr>
          <p:cNvPr id="12" name="Straight Connector 11"/>
          <p:cNvCxnSpPr/>
          <p:nvPr/>
        </p:nvCxnSpPr>
        <p:spPr>
          <a:xfrm>
            <a:off x="4860032" y="3429000"/>
            <a:ext cx="4032448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4597400" y="3598102"/>
                <a:ext cx="4406899" cy="191443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b="1" dirty="0"/>
                  <a:t>Disprove the statement: </a:t>
                </a:r>
              </a:p>
              <a:p>
                <a:r>
                  <a:rPr lang="en-GB" b="1" dirty="0"/>
                  <a:t>“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b="1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b="1" i="1" smtClean="0">
                            <a:latin typeface="Cambria Math" panose="02040503050406030204" pitchFamily="18" charset="0"/>
                          </a:rPr>
                          <m:t>𝒏</m:t>
                        </m:r>
                      </m:e>
                      <m:sup>
                        <m:r>
                          <a:rPr lang="en-GB" b="1" i="1" smtClean="0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en-GB" b="1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GB" b="1" i="1" smtClean="0">
                        <a:latin typeface="Cambria Math" panose="02040503050406030204" pitchFamily="18" charset="0"/>
                      </a:rPr>
                      <m:t>𝒏</m:t>
                    </m:r>
                    <m:r>
                      <a:rPr lang="en-GB" b="1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GB" b="1" i="1" smtClean="0">
                        <a:latin typeface="Cambria Math" panose="02040503050406030204" pitchFamily="18" charset="0"/>
                      </a:rPr>
                      <m:t>𝟒𝟏</m:t>
                    </m:r>
                  </m:oMath>
                </a14:m>
                <a:r>
                  <a:rPr lang="en-GB" b="1" dirty="0"/>
                  <a:t> is prime for all integers </a:t>
                </a:r>
                <a14:m>
                  <m:oMath xmlns:m="http://schemas.openxmlformats.org/officeDocument/2006/math">
                    <m:r>
                      <a:rPr lang="en-GB" b="1" i="1" smtClean="0">
                        <a:latin typeface="Cambria Math" panose="02040503050406030204" pitchFamily="18" charset="0"/>
                      </a:rPr>
                      <m:t>𝒏</m:t>
                    </m:r>
                  </m:oMath>
                </a14:m>
                <a:r>
                  <a:rPr lang="en-GB" b="1" dirty="0"/>
                  <a:t>.”</a:t>
                </a:r>
              </a:p>
              <a:p>
                <a:endParaRPr lang="en-GB" dirty="0"/>
              </a:p>
              <a:p>
                <a:pPr/>
                <a:r>
                  <a:rPr lang="en-GB" sz="1600" dirty="0"/>
                  <a:t>If </a:t>
                </a:r>
                <a14:m>
                  <m:oMath xmlns:m="http://schemas.openxmlformats.org/officeDocument/2006/math"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=41</m:t>
                    </m:r>
                  </m:oMath>
                </a14:m>
                <a:r>
                  <a:rPr lang="en-GB" sz="1600" dirty="0"/>
                  <a:t>, then we have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sz="16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1600" b="0" i="1" smtClean="0">
                            <a:latin typeface="Cambria Math" panose="02040503050406030204" pitchFamily="18" charset="0"/>
                          </a:rPr>
                          <m:t>41</m:t>
                        </m:r>
                      </m:e>
                      <m:sup>
                        <m:r>
                          <a:rPr lang="en-GB" sz="16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−41+41</m:t>
                    </m:r>
                  </m:oMath>
                </a14:m>
                <a:r>
                  <a:rPr lang="en-GB" sz="1600" b="0" dirty="0"/>
                  <a:t/>
                </a:r>
                <a:br>
                  <a:rPr lang="en-GB" sz="1600" b="0" dirty="0"/>
                </a:b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GB" sz="16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1600" b="0" i="1" smtClean="0">
                              <a:latin typeface="Cambria Math" panose="02040503050406030204" pitchFamily="18" charset="0"/>
                            </a:rPr>
                            <m:t>41</m:t>
                          </m:r>
                        </m:e>
                        <m:sup>
                          <m:r>
                            <a:rPr lang="en-GB" sz="16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GB" sz="1600" dirty="0"/>
              </a:p>
              <a:p>
                <a:r>
                  <a:rPr lang="en-GB" sz="1600" dirty="0"/>
                  <a:t>Which is not prime as it has a factor of 41.</a:t>
                </a:r>
              </a:p>
              <a:p>
                <a:r>
                  <a:rPr lang="en-GB" sz="1600" dirty="0"/>
                  <a:t>Thus the statement is not true.</a:t>
                </a:r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97400" y="3598102"/>
                <a:ext cx="4406899" cy="1914435"/>
              </a:xfrm>
              <a:prstGeom prst="rect">
                <a:avLst/>
              </a:prstGeom>
              <a:blipFill>
                <a:blip r:embed="rId3"/>
                <a:stretch>
                  <a:fillRect l="-1107" t="-1592" b="-318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Rectangle 13"/>
          <p:cNvSpPr/>
          <p:nvPr/>
        </p:nvSpPr>
        <p:spPr>
          <a:xfrm>
            <a:off x="488856" y="3570323"/>
            <a:ext cx="3507080" cy="3213024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15" name="Rectangle 14"/>
          <p:cNvSpPr/>
          <p:nvPr/>
        </p:nvSpPr>
        <p:spPr>
          <a:xfrm>
            <a:off x="4617616" y="4317999"/>
            <a:ext cx="4158084" cy="1843831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9097966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0"/>
            <a:ext cx="9143074" cy="599127"/>
            <a:chOff x="0" y="13335"/>
            <a:chExt cx="9144218" cy="599127"/>
          </a:xfrm>
        </p:grpSpPr>
        <p:sp>
          <p:nvSpPr>
            <p:cNvPr id="3" name="TextBox 32"/>
            <p:cNvSpPr txBox="1"/>
            <p:nvPr/>
          </p:nvSpPr>
          <p:spPr>
            <a:xfrm>
              <a:off x="0" y="13335"/>
              <a:ext cx="9144000" cy="59912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lIns="324000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200" dirty="0">
                  <a:latin typeface="+mj-lt"/>
                </a:rPr>
                <a:t>Exercise 7E</a:t>
              </a:r>
              <a:endParaRPr lang="en-GB" sz="3200" dirty="0"/>
            </a:p>
          </p:txBody>
        </p:sp>
        <p:cxnSp>
          <p:nvCxnSpPr>
            <p:cNvPr id="4" name="Straight Connector 3"/>
            <p:cNvCxnSpPr/>
            <p:nvPr/>
          </p:nvCxnSpPr>
          <p:spPr>
            <a:xfrm>
              <a:off x="218" y="601079"/>
              <a:ext cx="9144000" cy="0"/>
            </a:xfrm>
            <a:prstGeom prst="line">
              <a:avLst/>
            </a:prstGeom>
            <a:effectLst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p:sp>
        <p:nvSpPr>
          <p:cNvPr id="5" name="TextBox 4"/>
          <p:cNvSpPr txBox="1"/>
          <p:nvPr/>
        </p:nvSpPr>
        <p:spPr>
          <a:xfrm>
            <a:off x="395536" y="725840"/>
            <a:ext cx="79208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Pearson Pure Mathematics Year 1/AS</a:t>
            </a:r>
          </a:p>
          <a:p>
            <a:r>
              <a:rPr lang="en-GB" sz="2400" dirty="0"/>
              <a:t>Pages 152-154</a:t>
            </a:r>
          </a:p>
        </p:txBody>
      </p:sp>
      <p:cxnSp>
        <p:nvCxnSpPr>
          <p:cNvPr id="6" name="Straight Connector 5"/>
          <p:cNvCxnSpPr/>
          <p:nvPr/>
        </p:nvCxnSpPr>
        <p:spPr>
          <a:xfrm>
            <a:off x="0" y="1739717"/>
            <a:ext cx="91440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97496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0"/>
            <a:ext cx="9143074" cy="599127"/>
            <a:chOff x="0" y="13335"/>
            <a:chExt cx="9144218" cy="599127"/>
          </a:xfrm>
        </p:grpSpPr>
        <p:sp>
          <p:nvSpPr>
            <p:cNvPr id="3" name="TextBox 32"/>
            <p:cNvSpPr txBox="1"/>
            <p:nvPr/>
          </p:nvSpPr>
          <p:spPr>
            <a:xfrm>
              <a:off x="0" y="13335"/>
              <a:ext cx="9144000" cy="59912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lIns="324000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200" dirty="0">
                  <a:latin typeface="+mj-lt"/>
                </a:rPr>
                <a:t>Chapter Overview</a:t>
              </a:r>
              <a:endParaRPr lang="en-GB" sz="3200" dirty="0"/>
            </a:p>
          </p:txBody>
        </p:sp>
        <p:cxnSp>
          <p:nvCxnSpPr>
            <p:cNvPr id="4" name="Straight Connector 3"/>
            <p:cNvCxnSpPr/>
            <p:nvPr/>
          </p:nvCxnSpPr>
          <p:spPr>
            <a:xfrm>
              <a:off x="218" y="601079"/>
              <a:ext cx="9144000" cy="0"/>
            </a:xfrm>
            <a:prstGeom prst="line">
              <a:avLst/>
            </a:prstGeom>
            <a:effectLst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p:sp>
        <p:nvSpPr>
          <p:cNvPr id="5" name="TextBox 4"/>
          <p:cNvSpPr txBox="1"/>
          <p:nvPr/>
        </p:nvSpPr>
        <p:spPr>
          <a:xfrm>
            <a:off x="323528" y="764704"/>
            <a:ext cx="84249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This chapter covers a number of algebraic techniques, but also algebraic ‘proofs’.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282841" y="1837430"/>
                <a:ext cx="2560968" cy="524182"/>
              </a:xfrm>
              <a:prstGeom prst="rect">
                <a:avLst/>
              </a:prstGeom>
              <a:solidFill>
                <a:schemeClr val="bg1"/>
              </a:soli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 wrap="square" rtlCol="0">
                <a:spAutoFit/>
              </a:bodyPr>
              <a:lstStyle/>
              <a:p>
                <a:r>
                  <a:rPr lang="en-GB" dirty="0"/>
                  <a:t>Simplify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2</m:t>
                        </m:r>
                        <m:sSup>
                          <m:sSupPr>
                            <m:ctrlPr>
                              <a:rPr lang="en-GB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−5</m:t>
                        </m:r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−3</m:t>
                        </m:r>
                      </m:num>
                      <m:den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2</m:t>
                        </m:r>
                        <m:sSup>
                          <m:sSupPr>
                            <m:ctrlPr>
                              <a:rPr lang="en-GB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−9</m:t>
                        </m:r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+9</m:t>
                        </m:r>
                      </m:den>
                    </m:f>
                  </m:oMath>
                </a14:m>
                <a:endParaRPr lang="en-GB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2841" y="1837430"/>
                <a:ext cx="2560968" cy="524182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/>
          <p:cNvSpPr txBox="1"/>
          <p:nvPr/>
        </p:nvSpPr>
        <p:spPr>
          <a:xfrm>
            <a:off x="304616" y="1446540"/>
            <a:ext cx="2539192" cy="369332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GB" b="1" dirty="0"/>
              <a:t>1</a:t>
            </a:r>
            <a:r>
              <a:rPr lang="en-GB" dirty="0"/>
              <a:t>:: Algebraic Fractions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539552" y="3471214"/>
                <a:ext cx="3024336" cy="923330"/>
              </a:xfrm>
              <a:prstGeom prst="rect">
                <a:avLst/>
              </a:prstGeom>
              <a:solidFill>
                <a:schemeClr val="bg1"/>
              </a:soli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 wrap="square" rtlCol="0">
                <a:spAutoFit/>
              </a:bodyPr>
              <a:lstStyle/>
              <a:p>
                <a:r>
                  <a:rPr lang="en-GB" dirty="0"/>
                  <a:t>Given that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e>
                    </m:d>
                  </m:oMath>
                </a14:m>
                <a:r>
                  <a:rPr lang="en-GB" dirty="0"/>
                  <a:t> is a factor of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5</m:t>
                    </m:r>
                    <m:sSup>
                      <m:sSup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  <m:r>
                      <a:rPr lang="en-GB" b="0" i="1" smtClean="0">
                        <a:latin typeface="Cambria Math" panose="02040503050406030204" pitchFamily="18" charset="0"/>
                      </a:rPr>
                      <m:t>−9</m:t>
                    </m:r>
                    <m:sSup>
                      <m:sSup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GB" b="0" i="1" smtClean="0">
                        <a:latin typeface="Cambria Math" panose="02040503050406030204" pitchFamily="18" charset="0"/>
                      </a:rPr>
                      <m:t>+2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GB" dirty="0"/>
                  <a:t>, find the value of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GB" dirty="0"/>
                  <a:t>.</a:t>
                </a: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9552" y="3471214"/>
                <a:ext cx="3024336" cy="923330"/>
              </a:xfrm>
              <a:prstGeom prst="rect">
                <a:avLst/>
              </a:prstGeom>
              <a:blipFill>
                <a:blip r:embed="rId3"/>
                <a:stretch>
                  <a:fillRect b="-1136"/>
                </a:stretch>
              </a:blip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TextBox 10"/>
          <p:cNvSpPr txBox="1"/>
          <p:nvPr/>
        </p:nvSpPr>
        <p:spPr>
          <a:xfrm>
            <a:off x="539552" y="3101882"/>
            <a:ext cx="3024336" cy="369332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GB" b="1" dirty="0"/>
              <a:t>3</a:t>
            </a:r>
            <a:r>
              <a:rPr lang="en-GB" dirty="0"/>
              <a:t>:: The Factor Theorem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644008" y="3831254"/>
            <a:ext cx="3096344" cy="923330"/>
          </a:xfrm>
          <a:prstGeom prst="rect">
            <a:avLst/>
          </a:prstGeom>
          <a:solidFill>
            <a:schemeClr val="bg1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GB" dirty="0"/>
              <a:t>Prove that all square numbers are either a multiple of 4 or 1 more than a multiple of 4.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4644008" y="3471214"/>
            <a:ext cx="3096344" cy="369332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GB" b="1" dirty="0"/>
              <a:t>4</a:t>
            </a:r>
            <a:r>
              <a:rPr lang="en-GB" dirty="0"/>
              <a:t>:: Proof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4355977" y="1946392"/>
                <a:ext cx="3262802" cy="369332"/>
              </a:xfrm>
              <a:prstGeom prst="rect">
                <a:avLst/>
              </a:prstGeom>
              <a:solidFill>
                <a:schemeClr val="bg1"/>
              </a:soli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 wrap="square" rtlCol="0">
                <a:spAutoFit/>
              </a:bodyPr>
              <a:lstStyle/>
              <a:p>
                <a:r>
                  <a:rPr lang="en-GB" dirty="0"/>
                  <a:t>Divide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  <m:r>
                      <a:rPr lang="en-GB" b="0" i="1" smtClean="0">
                        <a:latin typeface="Cambria Math" panose="02040503050406030204" pitchFamily="18" charset="0"/>
                      </a:rPr>
                      <m:t>+2</m:t>
                    </m:r>
                    <m:sSup>
                      <m:sSup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GB" b="0" i="1" smtClean="0">
                        <a:latin typeface="Cambria Math" panose="02040503050406030204" pitchFamily="18" charset="0"/>
                      </a:rPr>
                      <m:t>−17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+6</m:t>
                    </m:r>
                  </m:oMath>
                </a14:m>
                <a:endParaRPr lang="en-GB" dirty="0"/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55977" y="1946392"/>
                <a:ext cx="3262802" cy="369332"/>
              </a:xfrm>
              <a:prstGeom prst="rect">
                <a:avLst/>
              </a:prstGeom>
              <a:blipFill>
                <a:blip r:embed="rId4"/>
                <a:stretch>
                  <a:fillRect b="-3529"/>
                </a:stretch>
              </a:blip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TextBox 19"/>
          <p:cNvSpPr txBox="1"/>
          <p:nvPr/>
        </p:nvSpPr>
        <p:spPr>
          <a:xfrm>
            <a:off x="4355976" y="1586352"/>
            <a:ext cx="3262803" cy="369332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GB" b="1" dirty="0"/>
              <a:t>2</a:t>
            </a:r>
            <a:r>
              <a:rPr lang="en-GB" dirty="0"/>
              <a:t>:: Dividing Polynomials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72384" y="4461750"/>
            <a:ext cx="35283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b="1" dirty="0"/>
              <a:t>A Level 2017 specification note</a:t>
            </a:r>
            <a:r>
              <a:rPr lang="en-GB" sz="1200" dirty="0"/>
              <a:t>: The ‘Remainder Theorem’ has been removed (it was included in C2). Sad times…</a:t>
            </a:r>
          </a:p>
        </p:txBody>
      </p:sp>
    </p:spTree>
    <p:extLst>
      <p:ext uri="{BB962C8B-B14F-4D97-AF65-F5344CB8AC3E}">
        <p14:creationId xmlns:p14="http://schemas.microsoft.com/office/powerpoint/2010/main" val="380805147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0"/>
            <a:ext cx="9143074" cy="599127"/>
            <a:chOff x="0" y="13335"/>
            <a:chExt cx="9144218" cy="599127"/>
          </a:xfrm>
        </p:grpSpPr>
        <p:sp>
          <p:nvSpPr>
            <p:cNvPr id="3" name="TextBox 32"/>
            <p:cNvSpPr txBox="1"/>
            <p:nvPr/>
          </p:nvSpPr>
          <p:spPr>
            <a:xfrm>
              <a:off x="0" y="13335"/>
              <a:ext cx="9144000" cy="59912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lIns="324000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200" b="1" dirty="0">
                  <a:latin typeface="+mj-lt"/>
                </a:rPr>
                <a:t>1</a:t>
              </a:r>
              <a:r>
                <a:rPr lang="en-GB" sz="3200" dirty="0">
                  <a:latin typeface="+mj-lt"/>
                </a:rPr>
                <a:t> :: Simplifying Algebraic Fractions</a:t>
              </a:r>
              <a:endParaRPr lang="en-GB" sz="3200" dirty="0"/>
            </a:p>
          </p:txBody>
        </p:sp>
        <p:cxnSp>
          <p:nvCxnSpPr>
            <p:cNvPr id="4" name="Straight Connector 3"/>
            <p:cNvCxnSpPr/>
            <p:nvPr/>
          </p:nvCxnSpPr>
          <p:spPr>
            <a:xfrm>
              <a:off x="218" y="601079"/>
              <a:ext cx="9144000" cy="0"/>
            </a:xfrm>
            <a:prstGeom prst="line">
              <a:avLst/>
            </a:prstGeom>
            <a:effectLst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p:sp>
        <p:nvSpPr>
          <p:cNvPr id="5" name="TextBox 4"/>
          <p:cNvSpPr txBox="1"/>
          <p:nvPr/>
        </p:nvSpPr>
        <p:spPr>
          <a:xfrm>
            <a:off x="762836" y="797555"/>
            <a:ext cx="727280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/>
              <a:t>Recall that you can simplify fractions by </a:t>
            </a:r>
            <a:r>
              <a:rPr lang="en-GB" sz="2000" b="1" dirty="0"/>
              <a:t>dividing</a:t>
            </a:r>
            <a:r>
              <a:rPr lang="en-GB" sz="2000" dirty="0"/>
              <a:t> the numerator and denominator by a </a:t>
            </a:r>
            <a:r>
              <a:rPr lang="en-GB" sz="2000" b="1" dirty="0"/>
              <a:t>common factor</a:t>
            </a:r>
            <a:r>
              <a:rPr lang="en-GB" sz="2000" dirty="0"/>
              <a:t>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709673" y="1788727"/>
                <a:ext cx="5537356" cy="101784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2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GB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sz="28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GB" sz="28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GB" sz="2800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num>
                        <m:den>
                          <m:sSup>
                            <m:sSupPr>
                              <m:ctrlPr>
                                <a:rPr lang="en-GB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sz="28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GB" sz="28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GB" sz="28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GB" sz="28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den>
                      </m:f>
                      <m:r>
                        <a:rPr lang="en-GB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sz="28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d>
                            <m:dPr>
                              <m:ctrlPr>
                                <a:rPr lang="en-GB" sz="2800" b="1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sz="2800" b="1" i="1" smtClean="0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  <m:r>
                                <a:rPr lang="en-GB" sz="2800" b="1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GB" sz="2800" b="1" i="1" smtClean="0"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e>
                          </m:d>
                          <m:d>
                            <m:dPr>
                              <m:ctrlPr>
                                <a:rPr lang="en-GB" sz="2800" b="1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sz="2800" b="1" i="1" smtClean="0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  <m:r>
                                <a:rPr lang="en-GB" sz="2800" b="1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GB" sz="2800" b="1" i="1" smtClean="0"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e>
                          </m:d>
                        </m:num>
                        <m:den>
                          <m:r>
                            <a:rPr lang="en-GB" sz="2800" b="1" i="1" smtClean="0">
                              <a:latin typeface="Cambria Math" panose="02040503050406030204" pitchFamily="18" charset="0"/>
                            </a:rPr>
                            <m:t>𝒙</m:t>
                          </m:r>
                          <m:d>
                            <m:dPr>
                              <m:ctrlPr>
                                <a:rPr lang="en-GB" sz="2800" b="1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sz="2800" b="1" i="1" smtClean="0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  <m:r>
                                <a:rPr lang="en-GB" sz="2800" b="1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GB" sz="2800" b="1" i="1" smtClean="0"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e>
                          </m:d>
                        </m:den>
                      </m:f>
                      <m:r>
                        <a:rPr lang="en-GB" sz="2800" b="1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sz="28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800" b="1" i="1" smtClean="0">
                              <a:latin typeface="Cambria Math" panose="02040503050406030204" pitchFamily="18" charset="0"/>
                            </a:rPr>
                            <m:t>𝒙</m:t>
                          </m:r>
                          <m:r>
                            <a:rPr lang="en-GB" sz="2800" b="1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GB" sz="2800" b="1" i="1" smtClean="0"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en-GB" sz="2800" b="1" i="1" smtClean="0">
                              <a:latin typeface="Cambria Math" panose="02040503050406030204" pitchFamily="18" charset="0"/>
                            </a:rPr>
                            <m:t>𝒙</m:t>
                          </m:r>
                        </m:den>
                      </m:f>
                    </m:oMath>
                  </m:oMathPara>
                </a14:m>
                <a:endParaRPr lang="en-GB" b="1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9673" y="1788727"/>
                <a:ext cx="5537356" cy="1017843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/>
          <p:cNvSpPr txBox="1"/>
          <p:nvPr/>
        </p:nvSpPr>
        <p:spPr>
          <a:xfrm>
            <a:off x="6194455" y="1268246"/>
            <a:ext cx="2665174" cy="52322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GB" sz="1400" b="1" dirty="0" err="1"/>
              <a:t>Fro</a:t>
            </a:r>
            <a:r>
              <a:rPr lang="en-GB" sz="1400" b="1" dirty="0"/>
              <a:t> Hint</a:t>
            </a:r>
            <a:r>
              <a:rPr lang="en-GB" sz="1400" dirty="0"/>
              <a:t>: To identify common factors we need to factorise first.</a:t>
            </a:r>
          </a:p>
        </p:txBody>
      </p:sp>
      <p:cxnSp>
        <p:nvCxnSpPr>
          <p:cNvPr id="9" name="Straight Arrow Connector 8"/>
          <p:cNvCxnSpPr/>
          <p:nvPr/>
        </p:nvCxnSpPr>
        <p:spPr>
          <a:xfrm flipH="1">
            <a:off x="6443330" y="1757328"/>
            <a:ext cx="701675" cy="31602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-161684" y="3135681"/>
                <a:ext cx="6913357" cy="964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2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GB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sz="28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GB" sz="28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GB" sz="2800" b="0" i="1" smtClean="0">
                              <a:latin typeface="Cambria Math" panose="02040503050406030204" pitchFamily="18" charset="0"/>
                            </a:rPr>
                            <m:t>+3</m:t>
                          </m:r>
                          <m:r>
                            <a:rPr lang="en-GB" sz="28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GB" sz="2800" b="0" i="1" smtClean="0">
                              <a:latin typeface="Cambria Math" panose="02040503050406030204" pitchFamily="18" charset="0"/>
                            </a:rPr>
                            <m:t>+2</m:t>
                          </m:r>
                        </m:num>
                        <m:den>
                          <m:r>
                            <a:rPr lang="en-GB" sz="28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GB" sz="2800" b="0" i="1" smtClean="0">
                              <a:latin typeface="Cambria Math" panose="02040503050406030204" pitchFamily="18" charset="0"/>
                            </a:rPr>
                            <m:t>+1</m:t>
                          </m:r>
                        </m:den>
                      </m:f>
                      <m:r>
                        <a:rPr lang="en-GB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sz="28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800" b="1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GB" sz="2800" b="1" i="1" smtClean="0">
                              <a:latin typeface="Cambria Math" panose="02040503050406030204" pitchFamily="18" charset="0"/>
                            </a:rPr>
                            <m:t>𝒙</m:t>
                          </m:r>
                          <m:r>
                            <a:rPr lang="en-GB" sz="2800" b="1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GB" sz="2800" b="1" i="1" smtClean="0">
                              <a:latin typeface="Cambria Math" panose="02040503050406030204" pitchFamily="18" charset="0"/>
                            </a:rPr>
                            <m:t>𝟐</m:t>
                          </m:r>
                          <m:r>
                            <a:rPr lang="en-GB" sz="2800" b="1" i="1" smtClean="0">
                              <a:latin typeface="Cambria Math" panose="02040503050406030204" pitchFamily="18" charset="0"/>
                            </a:rPr>
                            <m:t>)(</m:t>
                          </m:r>
                          <m:r>
                            <a:rPr lang="en-GB" sz="2800" b="1" i="1" smtClean="0">
                              <a:latin typeface="Cambria Math" panose="02040503050406030204" pitchFamily="18" charset="0"/>
                            </a:rPr>
                            <m:t>𝒙</m:t>
                          </m:r>
                          <m:r>
                            <a:rPr lang="en-GB" sz="2800" b="1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GB" sz="2800" b="1" i="1" smtClean="0">
                              <a:latin typeface="Cambria Math" panose="02040503050406030204" pitchFamily="18" charset="0"/>
                            </a:rPr>
                            <m:t>𝟏</m:t>
                          </m:r>
                          <m:r>
                            <a:rPr lang="en-GB" sz="2800" b="1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num>
                        <m:den>
                          <m:r>
                            <a:rPr lang="en-GB" sz="2800" b="1" i="1" smtClean="0">
                              <a:latin typeface="Cambria Math" panose="02040503050406030204" pitchFamily="18" charset="0"/>
                            </a:rPr>
                            <m:t>𝒙</m:t>
                          </m:r>
                          <m:r>
                            <a:rPr lang="en-GB" sz="2800" b="1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GB" sz="2800" b="1" i="1" smtClean="0">
                              <a:latin typeface="Cambria Math" panose="02040503050406030204" pitchFamily="18" charset="0"/>
                            </a:rPr>
                            <m:t>𝟏</m:t>
                          </m:r>
                        </m:den>
                      </m:f>
                      <m:r>
                        <a:rPr lang="en-GB" sz="2800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2800" b="1" i="1" smtClean="0"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GB" sz="2800" b="1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GB" sz="2800" b="1" i="1" smtClean="0">
                          <a:latin typeface="Cambria Math" panose="02040503050406030204" pitchFamily="18" charset="0"/>
                        </a:rPr>
                        <m:t>𝟐</m:t>
                      </m:r>
                    </m:oMath>
                  </m:oMathPara>
                </a14:m>
                <a:endParaRPr lang="en-GB" b="1" dirty="0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161684" y="3135681"/>
                <a:ext cx="6913357" cy="96411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TextBox 11"/>
          <p:cNvSpPr txBox="1"/>
          <p:nvPr/>
        </p:nvSpPr>
        <p:spPr>
          <a:xfrm>
            <a:off x="6588224" y="3038094"/>
            <a:ext cx="2352360" cy="52322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GB" sz="1400" b="1" dirty="0" err="1"/>
              <a:t>Fro</a:t>
            </a:r>
            <a:r>
              <a:rPr lang="en-GB" sz="1400" b="1" dirty="0"/>
              <a:t> Note</a:t>
            </a:r>
            <a:r>
              <a:rPr lang="en-GB" sz="1400" dirty="0"/>
              <a:t>: Do not leave 1 in the denominator!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157293" y="4577830"/>
                <a:ext cx="7321132" cy="103336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2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sSup>
                            <m:sSupPr>
                              <m:ctrlPr>
                                <a:rPr lang="en-GB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sz="28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GB" sz="28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GB" sz="2800" b="0" i="1" smtClean="0">
                              <a:latin typeface="Cambria Math" panose="02040503050406030204" pitchFamily="18" charset="0"/>
                            </a:rPr>
                            <m:t>+11</m:t>
                          </m:r>
                          <m:r>
                            <a:rPr lang="en-GB" sz="28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GB" sz="2800" b="0" i="1" smtClean="0">
                              <a:latin typeface="Cambria Math" panose="02040503050406030204" pitchFamily="18" charset="0"/>
                            </a:rPr>
                            <m:t>+12</m:t>
                          </m:r>
                        </m:num>
                        <m:den>
                          <m:sSup>
                            <m:sSupPr>
                              <m:ctrlPr>
                                <a:rPr lang="en-GB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sz="28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GB" sz="28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GB" sz="2800" b="0" i="1" smtClean="0">
                              <a:latin typeface="Cambria Math" panose="02040503050406030204" pitchFamily="18" charset="0"/>
                            </a:rPr>
                            <m:t>+9</m:t>
                          </m:r>
                          <m:r>
                            <a:rPr lang="en-GB" sz="28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GB" sz="2800" b="0" i="1" smtClean="0">
                              <a:latin typeface="Cambria Math" panose="02040503050406030204" pitchFamily="18" charset="0"/>
                            </a:rPr>
                            <m:t>+20</m:t>
                          </m:r>
                        </m:den>
                      </m:f>
                      <m:r>
                        <a:rPr lang="en-GB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sz="28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800" b="1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GB" sz="2800" b="1" i="1" smtClean="0">
                              <a:latin typeface="Cambria Math" panose="02040503050406030204" pitchFamily="18" charset="0"/>
                            </a:rPr>
                            <m:t>𝟐</m:t>
                          </m:r>
                          <m:r>
                            <a:rPr lang="en-GB" sz="2800" b="1" i="1" smtClean="0">
                              <a:latin typeface="Cambria Math" panose="02040503050406030204" pitchFamily="18" charset="0"/>
                            </a:rPr>
                            <m:t>𝒙</m:t>
                          </m:r>
                          <m:r>
                            <a:rPr lang="en-GB" sz="2800" b="1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GB" sz="2800" b="1" i="1" smtClean="0">
                              <a:latin typeface="Cambria Math" panose="02040503050406030204" pitchFamily="18" charset="0"/>
                            </a:rPr>
                            <m:t>𝟑</m:t>
                          </m:r>
                          <m:r>
                            <a:rPr lang="en-GB" sz="2800" b="1" i="1" smtClean="0">
                              <a:latin typeface="Cambria Math" panose="02040503050406030204" pitchFamily="18" charset="0"/>
                            </a:rPr>
                            <m:t>)(</m:t>
                          </m:r>
                          <m:r>
                            <a:rPr lang="en-GB" sz="2800" b="1" i="1" smtClean="0">
                              <a:latin typeface="Cambria Math" panose="02040503050406030204" pitchFamily="18" charset="0"/>
                            </a:rPr>
                            <m:t>𝒙</m:t>
                          </m:r>
                          <m:r>
                            <a:rPr lang="en-GB" sz="2800" b="1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GB" sz="2800" b="1" i="1" smtClean="0">
                              <a:latin typeface="Cambria Math" panose="02040503050406030204" pitchFamily="18" charset="0"/>
                            </a:rPr>
                            <m:t>𝟒</m:t>
                          </m:r>
                          <m:r>
                            <a:rPr lang="en-GB" sz="2800" b="1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num>
                        <m:den>
                          <m:r>
                            <a:rPr lang="en-GB" sz="2800" b="1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GB" sz="2800" b="1" i="1" smtClean="0">
                              <a:latin typeface="Cambria Math" panose="02040503050406030204" pitchFamily="18" charset="0"/>
                            </a:rPr>
                            <m:t>𝒙</m:t>
                          </m:r>
                          <m:r>
                            <a:rPr lang="en-GB" sz="2800" b="1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GB" sz="2800" b="1" i="1" smtClean="0">
                              <a:latin typeface="Cambria Math" panose="02040503050406030204" pitchFamily="18" charset="0"/>
                            </a:rPr>
                            <m:t>𝟒</m:t>
                          </m:r>
                          <m:r>
                            <a:rPr lang="en-GB" sz="2800" b="1" i="1" smtClean="0">
                              <a:latin typeface="Cambria Math" panose="02040503050406030204" pitchFamily="18" charset="0"/>
                            </a:rPr>
                            <m:t>)(</m:t>
                          </m:r>
                          <m:r>
                            <a:rPr lang="en-GB" sz="2800" b="1" i="1" smtClean="0">
                              <a:latin typeface="Cambria Math" panose="02040503050406030204" pitchFamily="18" charset="0"/>
                            </a:rPr>
                            <m:t>𝒙</m:t>
                          </m:r>
                          <m:r>
                            <a:rPr lang="en-GB" sz="2800" b="1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GB" sz="2800" b="1" i="1" smtClean="0">
                              <a:latin typeface="Cambria Math" panose="02040503050406030204" pitchFamily="18" charset="0"/>
                            </a:rPr>
                            <m:t>𝟓</m:t>
                          </m:r>
                          <m:r>
                            <a:rPr lang="en-GB" sz="2800" b="1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den>
                      </m:f>
                      <m:r>
                        <a:rPr lang="en-GB" sz="2800" b="1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sz="28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800" b="1" i="1" smtClean="0">
                              <a:latin typeface="Cambria Math" panose="02040503050406030204" pitchFamily="18" charset="0"/>
                            </a:rPr>
                            <m:t>𝟐</m:t>
                          </m:r>
                          <m:r>
                            <a:rPr lang="en-GB" sz="2800" b="1" i="1" smtClean="0">
                              <a:latin typeface="Cambria Math" panose="02040503050406030204" pitchFamily="18" charset="0"/>
                            </a:rPr>
                            <m:t>𝒙</m:t>
                          </m:r>
                          <m:r>
                            <a:rPr lang="en-GB" sz="2800" b="1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GB" sz="2800" b="1" i="1" smtClean="0">
                              <a:latin typeface="Cambria Math" panose="02040503050406030204" pitchFamily="18" charset="0"/>
                            </a:rPr>
                            <m:t>𝟑</m:t>
                          </m:r>
                        </m:num>
                        <m:den>
                          <m:r>
                            <a:rPr lang="en-GB" sz="2800" b="1" i="1" smtClean="0">
                              <a:latin typeface="Cambria Math" panose="02040503050406030204" pitchFamily="18" charset="0"/>
                            </a:rPr>
                            <m:t>𝒙</m:t>
                          </m:r>
                          <m:r>
                            <a:rPr lang="en-GB" sz="2800" b="1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GB" sz="2800" b="1" i="1" smtClean="0">
                              <a:latin typeface="Cambria Math" panose="02040503050406030204" pitchFamily="18" charset="0"/>
                            </a:rPr>
                            <m:t>𝟓</m:t>
                          </m:r>
                        </m:den>
                      </m:f>
                    </m:oMath>
                  </m:oMathPara>
                </a14:m>
                <a:endParaRPr lang="en-GB" b="1" dirty="0"/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7293" y="4577830"/>
                <a:ext cx="7321132" cy="103336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TextBox 14"/>
          <p:cNvSpPr txBox="1"/>
          <p:nvPr/>
        </p:nvSpPr>
        <p:spPr>
          <a:xfrm>
            <a:off x="5425465" y="4093983"/>
            <a:ext cx="3672478" cy="52322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GB" sz="1400" b="1" dirty="0" err="1"/>
              <a:t>Fro</a:t>
            </a:r>
            <a:r>
              <a:rPr lang="en-GB" sz="1400" b="1" dirty="0"/>
              <a:t> Tip</a:t>
            </a:r>
            <a:r>
              <a:rPr lang="en-GB" sz="1400" dirty="0"/>
              <a:t>: Factorise the easier one first because it provides clues to the factorisation of the other.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40260" y="5719824"/>
                <a:ext cx="7321132" cy="103336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2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800" b="0" i="1" smtClean="0">
                              <a:latin typeface="Cambria Math" panose="02040503050406030204" pitchFamily="18" charset="0"/>
                            </a:rPr>
                            <m:t>4−</m:t>
                          </m:r>
                          <m:sSup>
                            <m:sSupPr>
                              <m:ctrlPr>
                                <a:rPr lang="en-GB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sz="28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GB" sz="28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sSup>
                            <m:sSupPr>
                              <m:ctrlPr>
                                <a:rPr lang="en-GB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sz="28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GB" sz="28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GB" sz="2800" b="0" i="1" smtClean="0">
                              <a:latin typeface="Cambria Math" panose="02040503050406030204" pitchFamily="18" charset="0"/>
                            </a:rPr>
                            <m:t>+2</m:t>
                          </m:r>
                          <m:r>
                            <a:rPr lang="en-GB" sz="28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GB" sz="2800" b="0" i="1" smtClean="0">
                              <a:latin typeface="Cambria Math" panose="02040503050406030204" pitchFamily="18" charset="0"/>
                            </a:rPr>
                            <m:t>−8</m:t>
                          </m:r>
                        </m:den>
                      </m:f>
                      <m:r>
                        <a:rPr lang="en-GB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sz="28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800" b="1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GB" sz="2800" b="1" i="1" smtClean="0">
                              <a:latin typeface="Cambria Math" panose="02040503050406030204" pitchFamily="18" charset="0"/>
                            </a:rPr>
                            <m:t>𝟐</m:t>
                          </m:r>
                          <m:r>
                            <a:rPr lang="en-GB" sz="2800" b="1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GB" sz="2800" b="1" i="1" smtClean="0">
                              <a:latin typeface="Cambria Math" panose="02040503050406030204" pitchFamily="18" charset="0"/>
                            </a:rPr>
                            <m:t>𝒙</m:t>
                          </m:r>
                          <m:r>
                            <a:rPr lang="en-GB" sz="2800" b="1" i="1" smtClean="0">
                              <a:latin typeface="Cambria Math" panose="02040503050406030204" pitchFamily="18" charset="0"/>
                            </a:rPr>
                            <m:t>)(</m:t>
                          </m:r>
                          <m:r>
                            <a:rPr lang="en-GB" sz="2800" b="1" i="1" smtClean="0">
                              <a:latin typeface="Cambria Math" panose="02040503050406030204" pitchFamily="18" charset="0"/>
                            </a:rPr>
                            <m:t>𝟐</m:t>
                          </m:r>
                          <m:r>
                            <a:rPr lang="en-GB" sz="2800" b="1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GB" sz="2800" b="1" i="1" smtClean="0">
                              <a:latin typeface="Cambria Math" panose="02040503050406030204" pitchFamily="18" charset="0"/>
                            </a:rPr>
                            <m:t>𝒙</m:t>
                          </m:r>
                          <m:r>
                            <a:rPr lang="en-GB" sz="2800" b="1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num>
                        <m:den>
                          <m:r>
                            <a:rPr lang="en-GB" sz="2800" b="1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GB" sz="2800" b="1" i="1" smtClean="0">
                              <a:latin typeface="Cambria Math" panose="02040503050406030204" pitchFamily="18" charset="0"/>
                            </a:rPr>
                            <m:t>𝒙</m:t>
                          </m:r>
                          <m:r>
                            <a:rPr lang="en-GB" sz="2800" b="1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GB" sz="2800" b="1" i="1" smtClean="0">
                              <a:latin typeface="Cambria Math" panose="02040503050406030204" pitchFamily="18" charset="0"/>
                            </a:rPr>
                            <m:t>𝟒</m:t>
                          </m:r>
                          <m:r>
                            <a:rPr lang="en-GB" sz="2800" b="1" i="1" smtClean="0">
                              <a:latin typeface="Cambria Math" panose="02040503050406030204" pitchFamily="18" charset="0"/>
                            </a:rPr>
                            <m:t>)(</m:t>
                          </m:r>
                          <m:r>
                            <a:rPr lang="en-GB" sz="2800" b="1" i="1" smtClean="0">
                              <a:latin typeface="Cambria Math" panose="02040503050406030204" pitchFamily="18" charset="0"/>
                            </a:rPr>
                            <m:t>𝒙</m:t>
                          </m:r>
                          <m:r>
                            <a:rPr lang="en-GB" sz="2800" b="1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GB" sz="2800" b="1" i="1" smtClean="0">
                              <a:latin typeface="Cambria Math" panose="02040503050406030204" pitchFamily="18" charset="0"/>
                            </a:rPr>
                            <m:t>𝟐</m:t>
                          </m:r>
                          <m:r>
                            <a:rPr lang="en-GB" sz="2800" b="1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den>
                      </m:f>
                      <m:r>
                        <a:rPr lang="en-GB" sz="2800" b="1" i="1" smtClean="0">
                          <a:latin typeface="Cambria Math" panose="02040503050406030204" pitchFamily="18" charset="0"/>
                        </a:rPr>
                        <m:t>=−</m:t>
                      </m:r>
                      <m:f>
                        <m:fPr>
                          <m:ctrlPr>
                            <a:rPr lang="en-GB" sz="28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800" b="1" i="1" smtClean="0">
                              <a:latin typeface="Cambria Math" panose="02040503050406030204" pitchFamily="18" charset="0"/>
                            </a:rPr>
                            <m:t>𝒙</m:t>
                          </m:r>
                          <m:r>
                            <a:rPr lang="en-GB" sz="2800" b="1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GB" sz="2800" b="1" i="1" smtClean="0">
                              <a:latin typeface="Cambria Math" panose="02040503050406030204" pitchFamily="18" charset="0"/>
                            </a:rPr>
                            <m:t>𝟐</m:t>
                          </m:r>
                        </m:num>
                        <m:den>
                          <m:r>
                            <a:rPr lang="en-GB" sz="2800" b="1" i="1" smtClean="0">
                              <a:latin typeface="Cambria Math" panose="02040503050406030204" pitchFamily="18" charset="0"/>
                            </a:rPr>
                            <m:t>𝒙</m:t>
                          </m:r>
                          <m:r>
                            <a:rPr lang="en-GB" sz="2800" b="1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GB" sz="2800" b="1" i="1" smtClean="0">
                              <a:latin typeface="Cambria Math" panose="02040503050406030204" pitchFamily="18" charset="0"/>
                            </a:rPr>
                            <m:t>𝟒</m:t>
                          </m:r>
                        </m:den>
                      </m:f>
                    </m:oMath>
                  </m:oMathPara>
                </a14:m>
                <a:endParaRPr lang="en-GB" b="1" dirty="0"/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260" y="5719824"/>
                <a:ext cx="7321132" cy="103336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7329420" y="5845907"/>
                <a:ext cx="1558002" cy="402611"/>
              </a:xfrm>
              <a:prstGeom prst="rect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GB" sz="1400" b="1" dirty="0"/>
                  <a:t>Fro Tip</a:t>
                </a:r>
                <a:r>
                  <a:rPr lang="en-GB" sz="1400" dirty="0"/>
                  <a:t>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14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14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GB" sz="1400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GB" sz="1400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num>
                      <m:den>
                        <m:r>
                          <a:rPr lang="en-GB" sz="1400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  <m:r>
                          <a:rPr lang="en-GB" sz="1400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GB" sz="14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den>
                    </m:f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=−1</m:t>
                    </m:r>
                  </m:oMath>
                </a14:m>
                <a:endParaRPr lang="en-GB" sz="1400" dirty="0"/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29420" y="5845907"/>
                <a:ext cx="1558002" cy="402611"/>
              </a:xfrm>
              <a:prstGeom prst="rect">
                <a:avLst/>
              </a:prstGeom>
              <a:blipFill>
                <a:blip r:embed="rId6"/>
                <a:stretch>
                  <a:fillRect l="-385" b="-142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Rectangle 17"/>
          <p:cNvSpPr/>
          <p:nvPr/>
        </p:nvSpPr>
        <p:spPr>
          <a:xfrm>
            <a:off x="2378003" y="1790326"/>
            <a:ext cx="3629392" cy="984771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19" name="Rectangle 18"/>
          <p:cNvSpPr/>
          <p:nvPr/>
        </p:nvSpPr>
        <p:spPr>
          <a:xfrm>
            <a:off x="2617637" y="3182816"/>
            <a:ext cx="3629392" cy="984771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20" name="Rectangle 19"/>
          <p:cNvSpPr/>
          <p:nvPr/>
        </p:nvSpPr>
        <p:spPr>
          <a:xfrm>
            <a:off x="3248368" y="4608664"/>
            <a:ext cx="4151892" cy="984771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21" name="Rectangle 20"/>
          <p:cNvSpPr/>
          <p:nvPr/>
        </p:nvSpPr>
        <p:spPr>
          <a:xfrm>
            <a:off x="2843808" y="5787620"/>
            <a:ext cx="4151892" cy="984771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41220318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</p:childTnLst>
        </p:cTn>
      </p:par>
    </p:tnLst>
    <p:bldLst>
      <p:bldP spid="12" grpId="0" animBg="1"/>
      <p:bldP spid="15" grpId="0" animBg="1"/>
      <p:bldP spid="17" grpId="0" animBg="1"/>
      <p:bldP spid="18" grpId="0" animBg="1"/>
      <p:bldP spid="19" grpId="0" animBg="1"/>
      <p:bldP spid="20" grpId="0" animBg="1"/>
      <p:bldP spid="2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0"/>
            <a:ext cx="9143074" cy="599127"/>
            <a:chOff x="0" y="13335"/>
            <a:chExt cx="9144218" cy="599127"/>
          </a:xfrm>
        </p:grpSpPr>
        <p:sp>
          <p:nvSpPr>
            <p:cNvPr id="3" name="TextBox 32"/>
            <p:cNvSpPr txBox="1"/>
            <p:nvPr/>
          </p:nvSpPr>
          <p:spPr>
            <a:xfrm>
              <a:off x="0" y="13335"/>
              <a:ext cx="9144000" cy="59912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lIns="324000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200" dirty="0">
                  <a:latin typeface="+mj-lt"/>
                </a:rPr>
                <a:t>Exercise 7A</a:t>
              </a:r>
              <a:endParaRPr lang="en-GB" sz="3200" dirty="0"/>
            </a:p>
          </p:txBody>
        </p:sp>
        <p:cxnSp>
          <p:nvCxnSpPr>
            <p:cNvPr id="4" name="Straight Connector 3"/>
            <p:cNvCxnSpPr/>
            <p:nvPr/>
          </p:nvCxnSpPr>
          <p:spPr>
            <a:xfrm>
              <a:off x="218" y="601079"/>
              <a:ext cx="9144000" cy="0"/>
            </a:xfrm>
            <a:prstGeom prst="line">
              <a:avLst/>
            </a:prstGeom>
            <a:effectLst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p:sp>
        <p:nvSpPr>
          <p:cNvPr id="5" name="TextBox 4"/>
          <p:cNvSpPr txBox="1"/>
          <p:nvPr/>
        </p:nvSpPr>
        <p:spPr>
          <a:xfrm>
            <a:off x="395536" y="725840"/>
            <a:ext cx="79208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Pearson Pure Mathematics Year 1/AS</a:t>
            </a:r>
          </a:p>
          <a:p>
            <a:r>
              <a:rPr lang="en-GB" sz="2400" dirty="0"/>
              <a:t>Pages 138-139</a:t>
            </a:r>
          </a:p>
        </p:txBody>
      </p:sp>
      <p:cxnSp>
        <p:nvCxnSpPr>
          <p:cNvPr id="6" name="Straight Connector 5"/>
          <p:cNvCxnSpPr/>
          <p:nvPr/>
        </p:nvCxnSpPr>
        <p:spPr>
          <a:xfrm>
            <a:off x="0" y="1739717"/>
            <a:ext cx="91440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5123326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0"/>
            <a:ext cx="9143074" cy="599127"/>
            <a:chOff x="0" y="13335"/>
            <a:chExt cx="9144218" cy="599127"/>
          </a:xfrm>
        </p:grpSpPr>
        <p:sp>
          <p:nvSpPr>
            <p:cNvPr id="3" name="TextBox 32"/>
            <p:cNvSpPr txBox="1"/>
            <p:nvPr/>
          </p:nvSpPr>
          <p:spPr>
            <a:xfrm>
              <a:off x="0" y="13335"/>
              <a:ext cx="9144000" cy="59912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lIns="324000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200" dirty="0"/>
                <a:t>Terminology</a:t>
              </a:r>
            </a:p>
          </p:txBody>
        </p:sp>
        <p:cxnSp>
          <p:nvCxnSpPr>
            <p:cNvPr id="4" name="Straight Connector 3"/>
            <p:cNvCxnSpPr/>
            <p:nvPr/>
          </p:nvCxnSpPr>
          <p:spPr>
            <a:xfrm>
              <a:off x="218" y="601079"/>
              <a:ext cx="9144000" cy="0"/>
            </a:xfrm>
            <a:prstGeom prst="line">
              <a:avLst/>
            </a:prstGeom>
            <a:effectLst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1331640" y="1988840"/>
                <a:ext cx="6840760" cy="101566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6000" b="0" i="1" smtClean="0">
                          <a:latin typeface="Cambria Math"/>
                        </a:rPr>
                        <m:t>11÷4=2 </m:t>
                      </m:r>
                      <m:r>
                        <a:rPr lang="en-GB" sz="6000" b="0" i="1" smtClean="0">
                          <a:latin typeface="Cambria Math"/>
                        </a:rPr>
                        <m:t>𝑟𝑒𝑚</m:t>
                      </m:r>
                      <m:r>
                        <a:rPr lang="en-GB" sz="6000" b="0" i="1" smtClean="0">
                          <a:latin typeface="Cambria Math"/>
                        </a:rPr>
                        <m:t> 3</m:t>
                      </m:r>
                    </m:oMath>
                  </m:oMathPara>
                </a14:m>
                <a:endParaRPr lang="en-GB" sz="6000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31640" y="1988840"/>
                <a:ext cx="6840760" cy="1015663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/>
          <p:cNvSpPr txBox="1"/>
          <p:nvPr/>
        </p:nvSpPr>
        <p:spPr>
          <a:xfrm>
            <a:off x="611560" y="3861048"/>
            <a:ext cx="187220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dirty="0"/>
              <a:t>dividend</a:t>
            </a:r>
          </a:p>
          <a:p>
            <a:pPr algn="ctr"/>
            <a:r>
              <a:rPr lang="en-GB" sz="1600" dirty="0"/>
              <a:t>(the thing we’re dividing)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879812" y="4197226"/>
            <a:ext cx="187220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dirty="0"/>
              <a:t>divisor</a:t>
            </a:r>
          </a:p>
          <a:p>
            <a:pPr algn="ctr"/>
            <a:r>
              <a:rPr lang="en-GB" sz="1600" dirty="0"/>
              <a:t>(the thing we’re dividing by)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004048" y="3904838"/>
            <a:ext cx="18722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dirty="0"/>
              <a:t>quotient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660232" y="4782001"/>
            <a:ext cx="20882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dirty="0"/>
              <a:t>remainder</a:t>
            </a:r>
          </a:p>
        </p:txBody>
      </p:sp>
      <p:cxnSp>
        <p:nvCxnSpPr>
          <p:cNvPr id="11" name="Straight Arrow Connector 10"/>
          <p:cNvCxnSpPr>
            <a:stCxn id="6" idx="0"/>
          </p:cNvCxnSpPr>
          <p:nvPr/>
        </p:nvCxnSpPr>
        <p:spPr>
          <a:xfrm flipV="1">
            <a:off x="1547664" y="2924944"/>
            <a:ext cx="720080" cy="936104"/>
          </a:xfrm>
          <a:prstGeom prst="straightConnector1">
            <a:avLst/>
          </a:prstGeom>
          <a:ln>
            <a:tailEnd type="arrow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>
            <a:stCxn id="7" idx="0"/>
          </p:cNvCxnSpPr>
          <p:nvPr/>
        </p:nvCxnSpPr>
        <p:spPr>
          <a:xfrm flipV="1">
            <a:off x="3815916" y="2924944"/>
            <a:ext cx="0" cy="1272282"/>
          </a:xfrm>
          <a:prstGeom prst="straightConnector1">
            <a:avLst/>
          </a:prstGeom>
          <a:ln>
            <a:tailEnd type="arrow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flipH="1" flipV="1">
            <a:off x="5364088" y="2924944"/>
            <a:ext cx="576064" cy="979894"/>
          </a:xfrm>
          <a:prstGeom prst="straightConnector1">
            <a:avLst/>
          </a:prstGeom>
          <a:ln>
            <a:tailEnd type="arrow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 flipH="1" flipV="1">
            <a:off x="7416316" y="2924944"/>
            <a:ext cx="288032" cy="1892852"/>
          </a:xfrm>
          <a:prstGeom prst="straightConnector1">
            <a:avLst/>
          </a:prstGeom>
          <a:ln>
            <a:tailEnd type="arrow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9" name="Rectangle 18"/>
          <p:cNvSpPr/>
          <p:nvPr/>
        </p:nvSpPr>
        <p:spPr>
          <a:xfrm>
            <a:off x="611560" y="3853502"/>
            <a:ext cx="1825882" cy="1015802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20" name="Rectangle 19"/>
          <p:cNvSpPr/>
          <p:nvPr/>
        </p:nvSpPr>
        <p:spPr>
          <a:xfrm>
            <a:off x="2833486" y="4258780"/>
            <a:ext cx="1838243" cy="1015664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21" name="Rectangle 20"/>
          <p:cNvSpPr/>
          <p:nvPr/>
        </p:nvSpPr>
        <p:spPr>
          <a:xfrm>
            <a:off x="5038013" y="3984158"/>
            <a:ext cx="1838243" cy="461665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22" name="Rectangle 21"/>
          <p:cNvSpPr/>
          <p:nvPr/>
        </p:nvSpPr>
        <p:spPr>
          <a:xfrm>
            <a:off x="6785226" y="4817796"/>
            <a:ext cx="1838243" cy="461665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5190135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</p:childTnLst>
        </p:cTn>
      </p:par>
    </p:tnLst>
    <p:bldLst>
      <p:bldP spid="19" grpId="0" animBg="1"/>
      <p:bldP spid="20" grpId="0" animBg="1"/>
      <p:bldP spid="21" grpId="0" animBg="1"/>
      <p:bldP spid="2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/>
          <p:cNvCxnSpPr/>
          <p:nvPr/>
        </p:nvCxnSpPr>
        <p:spPr>
          <a:xfrm>
            <a:off x="1023892" y="2132911"/>
            <a:ext cx="1800200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" name="Straight Connector 3"/>
          <p:cNvCxnSpPr/>
          <p:nvPr/>
        </p:nvCxnSpPr>
        <p:spPr>
          <a:xfrm flipV="1">
            <a:off x="2824092" y="1484839"/>
            <a:ext cx="0" cy="648072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2824092" y="1484839"/>
            <a:ext cx="4104456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2960076" y="1393376"/>
            <a:ext cx="39604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800" dirty="0"/>
              <a:t>4 2 3 . 0  0  0  0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814864" y="1403657"/>
            <a:ext cx="100811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800" dirty="0"/>
              <a:t>11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400156" y="675553"/>
            <a:ext cx="50405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800" dirty="0"/>
              <a:t>3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2979518" y="1988895"/>
            <a:ext cx="121272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800" dirty="0"/>
              <a:t>3 3</a:t>
            </a:r>
          </a:p>
        </p:txBody>
      </p:sp>
      <p:cxnSp>
        <p:nvCxnSpPr>
          <p:cNvPr id="13" name="Straight Connector 12"/>
          <p:cNvCxnSpPr/>
          <p:nvPr/>
        </p:nvCxnSpPr>
        <p:spPr>
          <a:xfrm>
            <a:off x="3076120" y="2781038"/>
            <a:ext cx="756084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2960076" y="2781038"/>
            <a:ext cx="159220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800" dirty="0"/>
              <a:t>   9 3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3832204" y="665241"/>
            <a:ext cx="110809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800" dirty="0"/>
              <a:t>8 .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2979518" y="3501063"/>
            <a:ext cx="159220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800" dirty="0"/>
              <a:t>   8 8</a:t>
            </a:r>
          </a:p>
        </p:txBody>
      </p:sp>
      <p:cxnSp>
        <p:nvCxnSpPr>
          <p:cNvPr id="20" name="Straight Connector 19"/>
          <p:cNvCxnSpPr/>
          <p:nvPr/>
        </p:nvCxnSpPr>
        <p:spPr>
          <a:xfrm>
            <a:off x="3434446" y="4332060"/>
            <a:ext cx="756084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3832204" y="4332060"/>
            <a:ext cx="172819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800" dirty="0"/>
              <a:t>5   0</a:t>
            </a:r>
          </a:p>
        </p:txBody>
      </p:sp>
      <p:grpSp>
        <p:nvGrpSpPr>
          <p:cNvPr id="25" name="Group 24"/>
          <p:cNvGrpSpPr/>
          <p:nvPr/>
        </p:nvGrpSpPr>
        <p:grpSpPr>
          <a:xfrm>
            <a:off x="3434446" y="1988895"/>
            <a:ext cx="5170002" cy="1807805"/>
            <a:chOff x="3434446" y="1988895"/>
            <a:chExt cx="5170002" cy="1807805"/>
          </a:xfrm>
        </p:grpSpPr>
        <p:sp>
          <p:nvSpPr>
            <p:cNvPr id="22" name="TextBox 21"/>
            <p:cNvSpPr txBox="1"/>
            <p:nvPr/>
          </p:nvSpPr>
          <p:spPr>
            <a:xfrm>
              <a:off x="5560396" y="2596371"/>
              <a:ext cx="3044052" cy="1200329"/>
            </a:xfrm>
            <a:prstGeom prst="rect">
              <a:avLst/>
            </a:prstGeom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r>
                <a:rPr lang="en-GB" b="1" dirty="0"/>
                <a:t>1. </a:t>
              </a:r>
              <a:r>
                <a:rPr lang="en-GB" dirty="0"/>
                <a:t>We found how many whole number of times (i.e. the quotient) the divisor went into the dividend.</a:t>
              </a:r>
            </a:p>
          </p:txBody>
        </p:sp>
        <p:cxnSp>
          <p:nvCxnSpPr>
            <p:cNvPr id="24" name="Straight Arrow Connector 23"/>
            <p:cNvCxnSpPr>
              <a:stCxn id="22" idx="1"/>
            </p:cNvCxnSpPr>
            <p:nvPr/>
          </p:nvCxnSpPr>
          <p:spPr>
            <a:xfrm flipH="1" flipV="1">
              <a:off x="3434446" y="1988895"/>
              <a:ext cx="2125950" cy="1207641"/>
            </a:xfrm>
            <a:prstGeom prst="straightConnector1">
              <a:avLst/>
            </a:prstGeom>
            <a:ln>
              <a:tailEnd type="arrow"/>
            </a:ln>
            <a:effectLst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p:grpSp>
        <p:nvGrpSpPr>
          <p:cNvPr id="27" name="Group 26"/>
          <p:cNvGrpSpPr/>
          <p:nvPr/>
        </p:nvGrpSpPr>
        <p:grpSpPr>
          <a:xfrm>
            <a:off x="3995936" y="2708920"/>
            <a:ext cx="4731147" cy="2341587"/>
            <a:chOff x="3873301" y="901115"/>
            <a:chExt cx="4731147" cy="2341587"/>
          </a:xfrm>
        </p:grpSpPr>
        <p:sp>
          <p:nvSpPr>
            <p:cNvPr id="28" name="TextBox 27"/>
            <p:cNvSpPr txBox="1"/>
            <p:nvPr/>
          </p:nvSpPr>
          <p:spPr>
            <a:xfrm>
              <a:off x="5560396" y="2596371"/>
              <a:ext cx="3044052" cy="646331"/>
            </a:xfrm>
            <a:prstGeom prst="rect">
              <a:avLst/>
            </a:prstGeom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r>
                <a:rPr lang="en-GB" b="1" dirty="0"/>
                <a:t>2. </a:t>
              </a:r>
              <a:r>
                <a:rPr lang="en-GB" dirty="0"/>
                <a:t>We multiplied the quotient by the dividend.</a:t>
              </a:r>
            </a:p>
          </p:txBody>
        </p:sp>
        <p:cxnSp>
          <p:nvCxnSpPr>
            <p:cNvPr id="29" name="Straight Arrow Connector 28"/>
            <p:cNvCxnSpPr>
              <a:stCxn id="28" idx="1"/>
            </p:cNvCxnSpPr>
            <p:nvPr/>
          </p:nvCxnSpPr>
          <p:spPr>
            <a:xfrm flipH="1" flipV="1">
              <a:off x="3873301" y="901115"/>
              <a:ext cx="1687095" cy="2018422"/>
            </a:xfrm>
            <a:prstGeom prst="straightConnector1">
              <a:avLst/>
            </a:prstGeom>
            <a:ln>
              <a:tailEnd type="arrow"/>
            </a:ln>
            <a:effectLst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p:grpSp>
        <p:nvGrpSpPr>
          <p:cNvPr id="31" name="Group 30"/>
          <p:cNvGrpSpPr/>
          <p:nvPr/>
        </p:nvGrpSpPr>
        <p:grpSpPr>
          <a:xfrm>
            <a:off x="348096" y="3231808"/>
            <a:ext cx="3044052" cy="2621534"/>
            <a:chOff x="5560396" y="621168"/>
            <a:chExt cx="3044052" cy="2621534"/>
          </a:xfrm>
        </p:grpSpPr>
        <p:sp>
          <p:nvSpPr>
            <p:cNvPr id="32" name="TextBox 31"/>
            <p:cNvSpPr txBox="1"/>
            <p:nvPr/>
          </p:nvSpPr>
          <p:spPr>
            <a:xfrm>
              <a:off x="5560396" y="2596371"/>
              <a:ext cx="3044052" cy="646331"/>
            </a:xfrm>
            <a:prstGeom prst="rect">
              <a:avLst/>
            </a:prstGeom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r>
                <a:rPr lang="en-GB" b="1" dirty="0"/>
                <a:t>3. </a:t>
              </a:r>
              <a:r>
                <a:rPr lang="en-GB" dirty="0"/>
                <a:t>…in order to find the remainder.</a:t>
              </a:r>
            </a:p>
          </p:txBody>
        </p:sp>
        <p:cxnSp>
          <p:nvCxnSpPr>
            <p:cNvPr id="33" name="Straight Arrow Connector 32"/>
            <p:cNvCxnSpPr>
              <a:stCxn id="32" idx="0"/>
            </p:cNvCxnSpPr>
            <p:nvPr/>
          </p:nvCxnSpPr>
          <p:spPr>
            <a:xfrm flipV="1">
              <a:off x="7082422" y="621168"/>
              <a:ext cx="1522026" cy="1975203"/>
            </a:xfrm>
            <a:prstGeom prst="straightConnector1">
              <a:avLst/>
            </a:prstGeom>
            <a:ln>
              <a:tailEnd type="arrow"/>
            </a:ln>
            <a:effectLst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p:grpSp>
        <p:nvGrpSpPr>
          <p:cNvPr id="37" name="Group 36"/>
          <p:cNvGrpSpPr/>
          <p:nvPr/>
        </p:nvGrpSpPr>
        <p:grpSpPr>
          <a:xfrm>
            <a:off x="3614729" y="3501063"/>
            <a:ext cx="3044052" cy="3169115"/>
            <a:chOff x="5560396" y="73587"/>
            <a:chExt cx="3044052" cy="3169115"/>
          </a:xfrm>
        </p:grpSpPr>
        <p:sp>
          <p:nvSpPr>
            <p:cNvPr id="38" name="TextBox 37"/>
            <p:cNvSpPr txBox="1"/>
            <p:nvPr/>
          </p:nvSpPr>
          <p:spPr>
            <a:xfrm>
              <a:off x="5560396" y="2596371"/>
              <a:ext cx="3044052" cy="646331"/>
            </a:xfrm>
            <a:prstGeom prst="rect">
              <a:avLst/>
            </a:prstGeom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r>
                <a:rPr lang="en-GB" b="1" dirty="0"/>
                <a:t>4. </a:t>
              </a:r>
              <a:r>
                <a:rPr lang="en-GB" dirty="0"/>
                <a:t>Find we ‘brought down’ the next number.</a:t>
              </a:r>
            </a:p>
          </p:txBody>
        </p:sp>
        <p:cxnSp>
          <p:nvCxnSpPr>
            <p:cNvPr id="39" name="Straight Arrow Connector 38"/>
            <p:cNvCxnSpPr>
              <a:stCxn id="38" idx="0"/>
            </p:cNvCxnSpPr>
            <p:nvPr/>
          </p:nvCxnSpPr>
          <p:spPr>
            <a:xfrm flipH="1" flipV="1">
              <a:off x="6137911" y="73587"/>
              <a:ext cx="944511" cy="2522784"/>
            </a:xfrm>
            <a:prstGeom prst="straightConnector1">
              <a:avLst/>
            </a:prstGeom>
            <a:ln>
              <a:tailEnd type="arrow"/>
            </a:ln>
            <a:effectLst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p:grpSp>
        <p:nvGrpSpPr>
          <p:cNvPr id="30" name="Group 29"/>
          <p:cNvGrpSpPr/>
          <p:nvPr/>
        </p:nvGrpSpPr>
        <p:grpSpPr>
          <a:xfrm>
            <a:off x="0" y="0"/>
            <a:ext cx="9143074" cy="599127"/>
            <a:chOff x="0" y="13335"/>
            <a:chExt cx="9144218" cy="599127"/>
          </a:xfrm>
        </p:grpSpPr>
        <p:sp>
          <p:nvSpPr>
            <p:cNvPr id="34" name="TextBox 32"/>
            <p:cNvSpPr txBox="1"/>
            <p:nvPr/>
          </p:nvSpPr>
          <p:spPr>
            <a:xfrm>
              <a:off x="0" y="13335"/>
              <a:ext cx="9144000" cy="59912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lIns="324000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200" dirty="0"/>
                <a:t>Normal Long Division</a:t>
              </a:r>
            </a:p>
          </p:txBody>
        </p:sp>
        <p:cxnSp>
          <p:nvCxnSpPr>
            <p:cNvPr id="35" name="Straight Connector 34"/>
            <p:cNvCxnSpPr/>
            <p:nvPr/>
          </p:nvCxnSpPr>
          <p:spPr>
            <a:xfrm>
              <a:off x="218" y="601079"/>
              <a:ext cx="9144000" cy="0"/>
            </a:xfrm>
            <a:prstGeom prst="line">
              <a:avLst/>
            </a:prstGeom>
            <a:effectLst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2209687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6" grpId="0"/>
      <p:bldP spid="18" grpId="0"/>
      <p:bldP spid="19" grpId="0"/>
      <p:bldP spid="2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/>
          <p:cNvCxnSpPr/>
          <p:nvPr/>
        </p:nvCxnSpPr>
        <p:spPr>
          <a:xfrm>
            <a:off x="993556" y="1883733"/>
            <a:ext cx="1800200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" name="Straight Connector 2"/>
          <p:cNvCxnSpPr/>
          <p:nvPr/>
        </p:nvCxnSpPr>
        <p:spPr>
          <a:xfrm flipV="1">
            <a:off x="2793756" y="1235661"/>
            <a:ext cx="0" cy="648072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" name="Straight Connector 3"/>
          <p:cNvCxnSpPr/>
          <p:nvPr/>
        </p:nvCxnSpPr>
        <p:spPr>
          <a:xfrm>
            <a:off x="2793756" y="1235661"/>
            <a:ext cx="5276300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1157288" y="1154479"/>
                <a:ext cx="1635352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GB" sz="4800" i="1" dirty="0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GB" sz="4800" dirty="0"/>
                  <a:t> + 5</a:t>
                </a: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57288" y="1154479"/>
                <a:ext cx="1635352" cy="830997"/>
              </a:xfrm>
              <a:prstGeom prst="rect">
                <a:avLst/>
              </a:prstGeom>
              <a:blipFill>
                <a:blip r:embed="rId2"/>
                <a:stretch>
                  <a:fillRect t="-16058" r="-3358" b="-3795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2959968" y="1154478"/>
                <a:ext cx="5564332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4800" dirty="0"/>
                  <a:t>6</a:t>
                </a:r>
                <a14:m>
                  <m:oMath xmlns:m="http://schemas.openxmlformats.org/officeDocument/2006/math">
                    <m:r>
                      <a:rPr lang="en-GB" sz="4800" i="1" dirty="0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GB" sz="4800" baseline="30000" dirty="0"/>
                  <a:t>3</a:t>
                </a:r>
                <a:r>
                  <a:rPr lang="en-GB" sz="4800" dirty="0"/>
                  <a:t> + 28</a:t>
                </a:r>
                <a14:m>
                  <m:oMath xmlns:m="http://schemas.openxmlformats.org/officeDocument/2006/math">
                    <m:r>
                      <a:rPr lang="en-GB" sz="4800" i="1" dirty="0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GB" sz="4800" baseline="30000" dirty="0"/>
                  <a:t>2</a:t>
                </a:r>
                <a:r>
                  <a:rPr lang="en-GB" sz="4800" dirty="0"/>
                  <a:t> – 7</a:t>
                </a:r>
                <a14:m>
                  <m:oMath xmlns:m="http://schemas.openxmlformats.org/officeDocument/2006/math">
                    <m:r>
                      <a:rPr lang="en-GB" sz="4800" i="1" dirty="0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GB" sz="4800" dirty="0"/>
                  <a:t> + 15</a:t>
                </a: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59968" y="1154478"/>
                <a:ext cx="5564332" cy="830997"/>
              </a:xfrm>
              <a:prstGeom prst="rect">
                <a:avLst/>
              </a:prstGeom>
              <a:blipFill>
                <a:blip r:embed="rId3"/>
                <a:stretch>
                  <a:fillRect l="-5044" t="-16058" b="-3795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2959968" y="404664"/>
                <a:ext cx="1149648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4800" dirty="0"/>
                  <a:t>6</a:t>
                </a:r>
                <a14:m>
                  <m:oMath xmlns:m="http://schemas.openxmlformats.org/officeDocument/2006/math">
                    <m:r>
                      <a:rPr lang="en-GB" sz="4800" i="1" dirty="0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GB" sz="4800" baseline="30000" dirty="0"/>
                  <a:t>2</a:t>
                </a:r>
                <a:endParaRPr lang="en-GB" sz="4800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59968" y="404664"/>
                <a:ext cx="1149648" cy="830997"/>
              </a:xfrm>
              <a:prstGeom prst="rect">
                <a:avLst/>
              </a:prstGeom>
              <a:blipFill>
                <a:blip r:embed="rId4"/>
                <a:stretch>
                  <a:fillRect l="-24468" t="-16058" r="-4255" b="-3795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2967979" y="1985475"/>
                <a:ext cx="2848030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4800" dirty="0"/>
                  <a:t>6</a:t>
                </a:r>
                <a14:m>
                  <m:oMath xmlns:m="http://schemas.openxmlformats.org/officeDocument/2006/math">
                    <m:r>
                      <a:rPr lang="en-GB" sz="4800" i="1" dirty="0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GB" sz="4800" baseline="30000" dirty="0"/>
                  <a:t>3</a:t>
                </a:r>
                <a:r>
                  <a:rPr lang="en-GB" sz="4800" dirty="0"/>
                  <a:t> + 30</a:t>
                </a:r>
                <a14:m>
                  <m:oMath xmlns:m="http://schemas.openxmlformats.org/officeDocument/2006/math">
                    <m:r>
                      <a:rPr lang="en-GB" sz="4800" i="1" dirty="0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GB" sz="4800" baseline="30000" dirty="0"/>
                  <a:t>2</a:t>
                </a:r>
                <a:endParaRPr lang="en-GB" sz="4800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67979" y="1985475"/>
                <a:ext cx="2848030" cy="830997"/>
              </a:xfrm>
              <a:prstGeom prst="rect">
                <a:avLst/>
              </a:prstGeom>
              <a:blipFill>
                <a:blip r:embed="rId5"/>
                <a:stretch>
                  <a:fillRect l="-9850" t="-16176" r="-3426" b="-3897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0" name="Straight Connector 9"/>
          <p:cNvCxnSpPr/>
          <p:nvPr/>
        </p:nvCxnSpPr>
        <p:spPr>
          <a:xfrm>
            <a:off x="2959968" y="2816472"/>
            <a:ext cx="2661816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3965600" y="2816472"/>
                <a:ext cx="3096344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4800" dirty="0"/>
                  <a:t>–   2</a:t>
                </a:r>
                <a14:m>
                  <m:oMath xmlns:m="http://schemas.openxmlformats.org/officeDocument/2006/math">
                    <m:r>
                      <a:rPr lang="en-GB" sz="4800" i="1" dirty="0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GB" sz="4800" baseline="30000" dirty="0"/>
                  <a:t>2</a:t>
                </a:r>
                <a:r>
                  <a:rPr lang="en-GB" sz="4800" dirty="0"/>
                  <a:t> – 7</a:t>
                </a:r>
                <a14:m>
                  <m:oMath xmlns:m="http://schemas.openxmlformats.org/officeDocument/2006/math">
                    <m:r>
                      <a:rPr lang="en-GB" sz="4800" i="1" dirty="0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GB" sz="4800" dirty="0"/>
                  <a:t> </a:t>
                </a:r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65600" y="2816472"/>
                <a:ext cx="3096344" cy="830997"/>
              </a:xfrm>
              <a:prstGeom prst="rect">
                <a:avLst/>
              </a:prstGeom>
              <a:blipFill>
                <a:blip r:embed="rId6"/>
                <a:stretch>
                  <a:fillRect l="-9073" t="-16176" b="-3897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3965600" y="404664"/>
                <a:ext cx="1656184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4800" dirty="0"/>
                  <a:t>-    2</a:t>
                </a:r>
                <a14:m>
                  <m:oMath xmlns:m="http://schemas.openxmlformats.org/officeDocument/2006/math">
                    <m:r>
                      <a:rPr lang="en-GB" sz="4800" i="1" dirty="0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endParaRPr lang="en-GB" sz="4800" dirty="0"/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65600" y="404664"/>
                <a:ext cx="1656184" cy="830997"/>
              </a:xfrm>
              <a:prstGeom prst="rect">
                <a:avLst/>
              </a:prstGeom>
              <a:blipFill>
                <a:blip r:embed="rId7"/>
                <a:stretch>
                  <a:fillRect l="-16974" t="-16058" b="-3795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3948956" y="3647469"/>
                <a:ext cx="3329012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4800" dirty="0"/>
                  <a:t>–   2</a:t>
                </a:r>
                <a14:m>
                  <m:oMath xmlns:m="http://schemas.openxmlformats.org/officeDocument/2006/math">
                    <m:r>
                      <a:rPr lang="en-GB" sz="4800" i="1" dirty="0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GB" sz="4800" baseline="30000" dirty="0"/>
                  <a:t>2 </a:t>
                </a:r>
                <a:r>
                  <a:rPr lang="en-GB" sz="4800" dirty="0"/>
                  <a:t>– 10</a:t>
                </a:r>
                <a14:m>
                  <m:oMath xmlns:m="http://schemas.openxmlformats.org/officeDocument/2006/math">
                    <m:r>
                      <a:rPr lang="en-GB" sz="4800" i="1" dirty="0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endParaRPr lang="en-GB" sz="4800" dirty="0"/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48956" y="3647469"/>
                <a:ext cx="3329012" cy="830997"/>
              </a:xfrm>
              <a:prstGeom prst="rect">
                <a:avLst/>
              </a:prstGeom>
              <a:blipFill>
                <a:blip r:embed="rId8"/>
                <a:stretch>
                  <a:fillRect l="-8425" t="-16058" b="-3795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5" name="Straight Connector 14"/>
          <p:cNvCxnSpPr/>
          <p:nvPr/>
        </p:nvCxnSpPr>
        <p:spPr>
          <a:xfrm>
            <a:off x="3965600" y="4470716"/>
            <a:ext cx="2880320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>
            <a:off x="6197848" y="1985476"/>
            <a:ext cx="0" cy="830996"/>
          </a:xfrm>
          <a:prstGeom prst="straightConnector1">
            <a:avLst/>
          </a:prstGeom>
          <a:ln w="57150"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6053831" y="4478466"/>
                <a:ext cx="2228931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4800" dirty="0"/>
                  <a:t>3</a:t>
                </a:r>
                <a14:m>
                  <m:oMath xmlns:m="http://schemas.openxmlformats.org/officeDocument/2006/math">
                    <m:r>
                      <a:rPr lang="en-GB" sz="4800" i="1" dirty="0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GB" sz="4800" dirty="0"/>
                  <a:t>  + 15 </a:t>
                </a:r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53831" y="4478466"/>
                <a:ext cx="2228931" cy="830997"/>
              </a:xfrm>
              <a:prstGeom prst="rect">
                <a:avLst/>
              </a:prstGeom>
              <a:blipFill>
                <a:blip r:embed="rId9"/>
                <a:stretch>
                  <a:fillRect l="-12295" t="-16176" r="-16120" b="-3897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TextBox 20"/>
          <p:cNvSpPr txBox="1"/>
          <p:nvPr/>
        </p:nvSpPr>
        <p:spPr>
          <a:xfrm>
            <a:off x="5717974" y="410806"/>
            <a:ext cx="134397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800" dirty="0"/>
              <a:t>+ 3</a:t>
            </a:r>
          </a:p>
        </p:txBody>
      </p:sp>
      <p:cxnSp>
        <p:nvCxnSpPr>
          <p:cNvPr id="22" name="Straight Arrow Connector 21"/>
          <p:cNvCxnSpPr/>
          <p:nvPr/>
        </p:nvCxnSpPr>
        <p:spPr>
          <a:xfrm>
            <a:off x="7493992" y="1985476"/>
            <a:ext cx="0" cy="2492990"/>
          </a:xfrm>
          <a:prstGeom prst="straightConnector1">
            <a:avLst/>
          </a:prstGeom>
          <a:ln w="57150"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/>
              <p:cNvSpPr txBox="1"/>
              <p:nvPr/>
            </p:nvSpPr>
            <p:spPr>
              <a:xfrm>
                <a:off x="6053831" y="5196046"/>
                <a:ext cx="2239563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4800" dirty="0"/>
                  <a:t>3</a:t>
                </a:r>
                <a14:m>
                  <m:oMath xmlns:m="http://schemas.openxmlformats.org/officeDocument/2006/math">
                    <m:r>
                      <a:rPr lang="en-GB" sz="4800" i="1" dirty="0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GB" sz="4800" dirty="0"/>
                  <a:t>  + 15 </a:t>
                </a:r>
              </a:p>
            </p:txBody>
          </p:sp>
        </mc:Choice>
        <mc:Fallback xmlns="">
          <p:sp>
            <p:nvSpPr>
              <p:cNvPr id="24" name="Text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53831" y="5196046"/>
                <a:ext cx="2239563" cy="830997"/>
              </a:xfrm>
              <a:prstGeom prst="rect">
                <a:avLst/>
              </a:prstGeom>
              <a:blipFill>
                <a:blip r:embed="rId10"/>
                <a:stretch>
                  <a:fillRect l="-12262" t="-16058" r="-15804" b="-3795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5" name="Straight Connector 24"/>
          <p:cNvCxnSpPr/>
          <p:nvPr/>
        </p:nvCxnSpPr>
        <p:spPr>
          <a:xfrm>
            <a:off x="6079604" y="5984437"/>
            <a:ext cx="2087972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7519744" y="6027002"/>
            <a:ext cx="5979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800" dirty="0"/>
              <a:t>0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217157" y="3159125"/>
                <a:ext cx="3067248" cy="2031325"/>
              </a:xfrm>
              <a:prstGeom prst="rect">
                <a:avLst/>
              </a:prstGeom>
            </p:spPr>
            <p:style>
              <a:lnRef idx="1">
                <a:schemeClr val="dk1"/>
              </a:lnRef>
              <a:fillRef idx="3">
                <a:schemeClr val="dk1"/>
              </a:fillRef>
              <a:effectRef idx="2">
                <a:schemeClr val="dk1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GB" b="1" dirty="0" err="1"/>
                  <a:t>Fro</a:t>
                </a:r>
                <a:r>
                  <a:rPr lang="en-GB" b="1" dirty="0"/>
                  <a:t> Tip:</a:t>
                </a:r>
              </a:p>
              <a:p>
                <a:r>
                  <a:rPr lang="en-GB" dirty="0"/>
                  <a:t>You can check your solution by expanding: 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+5</m:t>
                          </m:r>
                        </m:e>
                      </m:d>
                      <m:d>
                        <m:d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6</m:t>
                          </m:r>
                          <m:sSup>
                            <m:sSup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−2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+3</m:t>
                          </m:r>
                        </m:e>
                      </m:d>
                    </m:oMath>
                  </m:oMathPara>
                </a14:m>
                <a:endParaRPr lang="en-GB" dirty="0"/>
              </a:p>
              <a:p>
                <a:r>
                  <a:rPr lang="en-GB" dirty="0"/>
                  <a:t>But if you know you should get no remainder, ending with 0 at the bottom is a good sign!</a:t>
                </a: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7157" y="3159125"/>
                <a:ext cx="3067248" cy="2031325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1651984" y="-2902"/>
                <a:ext cx="382969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dirty="0"/>
                  <a:t>How many times does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GB" dirty="0"/>
                  <a:t> go into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6</m:t>
                    </m:r>
                    <m:sSup>
                      <m:sSup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</m:oMath>
                </a14:m>
                <a:r>
                  <a:rPr lang="en-GB" dirty="0"/>
                  <a:t>?</a:t>
                </a: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51984" y="-2902"/>
                <a:ext cx="3829698" cy="369332"/>
              </a:xfrm>
              <a:prstGeom prst="rect">
                <a:avLst/>
              </a:prstGeom>
              <a:blipFill>
                <a:blip r:embed="rId12"/>
                <a:stretch>
                  <a:fillRect l="-1433" t="-10000" b="-2666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7" name="Straight Arrow Connector 16"/>
          <p:cNvCxnSpPr/>
          <p:nvPr/>
        </p:nvCxnSpPr>
        <p:spPr>
          <a:xfrm flipH="1">
            <a:off x="4020457" y="362857"/>
            <a:ext cx="232229" cy="2032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/>
              <p:cNvSpPr txBox="1"/>
              <p:nvPr/>
            </p:nvSpPr>
            <p:spPr>
              <a:xfrm>
                <a:off x="118695" y="2193140"/>
                <a:ext cx="2609991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dirty="0"/>
                  <a:t>Multiply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6</m:t>
                    </m:r>
                    <m:sSup>
                      <m:sSup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GB" dirty="0"/>
                  <a:t> by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+5)</m:t>
                    </m:r>
                  </m:oMath>
                </a14:m>
                <a:r>
                  <a:rPr lang="en-GB" dirty="0"/>
                  <a:t>. The first term should match with above.</a:t>
                </a:r>
              </a:p>
            </p:txBody>
          </p:sp>
        </mc:Choice>
        <mc:Fallback xmlns="">
          <p:sp>
            <p:nvSpPr>
              <p:cNvPr id="26" name="TextBox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8695" y="2193140"/>
                <a:ext cx="2609991" cy="923330"/>
              </a:xfrm>
              <a:prstGeom prst="rect">
                <a:avLst/>
              </a:prstGeom>
              <a:blipFill>
                <a:blip r:embed="rId13"/>
                <a:stretch>
                  <a:fillRect l="-1865" t="-3974" b="-993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8" name="Straight Arrow Connector 27"/>
          <p:cNvCxnSpPr/>
          <p:nvPr/>
        </p:nvCxnSpPr>
        <p:spPr>
          <a:xfrm>
            <a:off x="2510971" y="2278743"/>
            <a:ext cx="464458" cy="2902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0" name="TextBox 29"/>
          <p:cNvSpPr txBox="1"/>
          <p:nvPr/>
        </p:nvSpPr>
        <p:spPr>
          <a:xfrm>
            <a:off x="7992234" y="2097346"/>
            <a:ext cx="129690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Subtract and carry down next term.</a:t>
            </a:r>
          </a:p>
        </p:txBody>
      </p:sp>
      <p:cxnSp>
        <p:nvCxnSpPr>
          <p:cNvPr id="31" name="Straight Arrow Connector 30"/>
          <p:cNvCxnSpPr/>
          <p:nvPr/>
        </p:nvCxnSpPr>
        <p:spPr>
          <a:xfrm flipH="1">
            <a:off x="6677025" y="2465524"/>
            <a:ext cx="1352088" cy="42055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/>
              <p:cNvSpPr txBox="1"/>
              <p:nvPr/>
            </p:nvSpPr>
            <p:spPr>
              <a:xfrm>
                <a:off x="353786" y="5456419"/>
                <a:ext cx="3468914" cy="923330"/>
              </a:xfrm>
              <a:prstGeom prst="rect">
                <a:avLst/>
              </a:prstGeom>
            </p:spPr>
            <p:style>
              <a:lnRef idx="1">
                <a:schemeClr val="dk1"/>
              </a:lnRef>
              <a:fillRef idx="3">
                <a:schemeClr val="dk1"/>
              </a:fillRef>
              <a:effectRef idx="2">
                <a:schemeClr val="dk1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GB" b="1" dirty="0"/>
                  <a:t>Fro Tip:</a:t>
                </a:r>
              </a:p>
              <a:p>
                <a:r>
                  <a:rPr lang="en-GB" dirty="0"/>
                  <a:t>Be </a:t>
                </a:r>
                <a:r>
                  <a:rPr lang="en-GB" b="1" u="sng" dirty="0"/>
                  <a:t>very</a:t>
                </a:r>
                <a:r>
                  <a:rPr lang="en-GB" dirty="0"/>
                  <a:t> careful subtracting negatives.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−7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−</m:t>
                    </m:r>
                    <m:d>
                      <m:d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−10</m:t>
                        </m:r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GB" b="0" i="1" smtClean="0">
                        <a:latin typeface="Cambria Math" panose="02040503050406030204" pitchFamily="18" charset="0"/>
                      </a:rPr>
                      <m:t>=3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endParaRPr lang="en-GB" dirty="0"/>
              </a:p>
            </p:txBody>
          </p:sp>
        </mc:Choice>
        <mc:Fallback xmlns="">
          <p:sp>
            <p:nvSpPr>
              <p:cNvPr id="33" name="TextBox 3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3786" y="5456419"/>
                <a:ext cx="3468914" cy="923330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/>
              <p:cNvSpPr txBox="1"/>
              <p:nvPr/>
            </p:nvSpPr>
            <p:spPr>
              <a:xfrm>
                <a:off x="6328344" y="-32771"/>
                <a:ext cx="2827450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dirty="0"/>
                  <a:t>Now repeat! How many times does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GB" dirty="0"/>
                  <a:t> go into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−2</m:t>
                    </m:r>
                    <m:sSup>
                      <m:sSup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GB" dirty="0"/>
                  <a:t>?</a:t>
                </a:r>
              </a:p>
            </p:txBody>
          </p:sp>
        </mc:Choice>
        <mc:Fallback xmlns="">
          <p:sp>
            <p:nvSpPr>
              <p:cNvPr id="34" name="TextBox 3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28344" y="-32771"/>
                <a:ext cx="2827450" cy="646331"/>
              </a:xfrm>
              <a:prstGeom prst="rect">
                <a:avLst/>
              </a:prstGeom>
              <a:blipFill>
                <a:blip r:embed="rId15"/>
                <a:stretch>
                  <a:fillRect l="-1724" t="-5660" b="-1415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5" name="Straight Arrow Connector 34"/>
          <p:cNvCxnSpPr/>
          <p:nvPr/>
        </p:nvCxnSpPr>
        <p:spPr>
          <a:xfrm flipH="1">
            <a:off x="5572125" y="237105"/>
            <a:ext cx="773372" cy="36297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7" name="TextBox 36"/>
          <p:cNvSpPr txBox="1"/>
          <p:nvPr/>
        </p:nvSpPr>
        <p:spPr>
          <a:xfrm>
            <a:off x="5218354" y="6015841"/>
            <a:ext cx="129690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This is the remainder.</a:t>
            </a:r>
          </a:p>
        </p:txBody>
      </p:sp>
      <p:cxnSp>
        <p:nvCxnSpPr>
          <p:cNvPr id="38" name="Straight Arrow Connector 37"/>
          <p:cNvCxnSpPr/>
          <p:nvPr/>
        </p:nvCxnSpPr>
        <p:spPr>
          <a:xfrm>
            <a:off x="6464300" y="6311901"/>
            <a:ext cx="952500" cy="20319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031025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500"/>
                            </p:stCondLst>
                            <p:childTnLst>
                              <p:par>
                                <p:cTn id="7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2" grpId="0"/>
      <p:bldP spid="13" grpId="0"/>
      <p:bldP spid="14" grpId="0"/>
      <p:bldP spid="19" grpId="0"/>
      <p:bldP spid="21" grpId="0"/>
      <p:bldP spid="24" grpId="0"/>
      <p:bldP spid="27" grpId="0"/>
      <p:bldP spid="7" grpId="0" animBg="1"/>
      <p:bldP spid="11" grpId="0"/>
      <p:bldP spid="26" grpId="0"/>
      <p:bldP spid="30" grpId="0"/>
      <p:bldP spid="33" grpId="0" animBg="1"/>
      <p:bldP spid="34" grpId="0"/>
      <p:bldP spid="3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/>
          <p:cNvCxnSpPr/>
          <p:nvPr/>
        </p:nvCxnSpPr>
        <p:spPr>
          <a:xfrm>
            <a:off x="771604" y="2963835"/>
            <a:ext cx="1800200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" name="Straight Connector 2"/>
          <p:cNvCxnSpPr/>
          <p:nvPr/>
        </p:nvCxnSpPr>
        <p:spPr>
          <a:xfrm flipV="1">
            <a:off x="2571804" y="2315763"/>
            <a:ext cx="0" cy="648072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" name="Straight Connector 3"/>
          <p:cNvCxnSpPr/>
          <p:nvPr/>
        </p:nvCxnSpPr>
        <p:spPr>
          <a:xfrm>
            <a:off x="2571804" y="2315763"/>
            <a:ext cx="5276300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1068401" y="2191220"/>
                <a:ext cx="1635352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GB" sz="4800" i="1" dirty="0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GB" sz="4800" dirty="0"/>
                  <a:t> - 1</a:t>
                </a: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68401" y="2191220"/>
                <a:ext cx="1635352" cy="830997"/>
              </a:xfrm>
              <a:prstGeom prst="rect">
                <a:avLst/>
              </a:prstGeom>
              <a:blipFill>
                <a:blip r:embed="rId2"/>
                <a:stretch>
                  <a:fillRect t="-16058" b="-3795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2738016" y="2234580"/>
                <a:ext cx="5564332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4800" dirty="0"/>
                  <a:t>3</a:t>
                </a:r>
                <a14:m>
                  <m:oMath xmlns:m="http://schemas.openxmlformats.org/officeDocument/2006/math">
                    <m:r>
                      <a:rPr lang="en-GB" sz="4800" i="1" dirty="0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GB" sz="4800" baseline="30000" dirty="0"/>
                  <a:t>3</a:t>
                </a:r>
                <a:r>
                  <a:rPr lang="en-GB" sz="4800" dirty="0"/>
                  <a:t>  +   0</a:t>
                </a:r>
                <a14:m>
                  <m:oMath xmlns:m="http://schemas.openxmlformats.org/officeDocument/2006/math">
                    <m:r>
                      <a:rPr lang="en-GB" sz="4800" i="1" dirty="0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GB" sz="4800" baseline="30000" dirty="0"/>
                  <a:t>2</a:t>
                </a:r>
                <a:r>
                  <a:rPr lang="en-GB" sz="4800" dirty="0"/>
                  <a:t> – 2</a:t>
                </a:r>
                <a14:m>
                  <m:oMath xmlns:m="http://schemas.openxmlformats.org/officeDocument/2006/math">
                    <m:r>
                      <a:rPr lang="en-GB" sz="4800" i="1" dirty="0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GB" sz="4800" dirty="0"/>
                  <a:t>  + 4</a:t>
                </a: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38016" y="2234580"/>
                <a:ext cx="5564332" cy="830997"/>
              </a:xfrm>
              <a:prstGeom prst="rect">
                <a:avLst/>
              </a:prstGeom>
              <a:blipFill>
                <a:blip r:embed="rId3"/>
                <a:stretch>
                  <a:fillRect l="-4929" t="-16176" b="-3897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2738016" y="1484766"/>
                <a:ext cx="1149648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4800" dirty="0"/>
                  <a:t>3</a:t>
                </a:r>
                <a14:m>
                  <m:oMath xmlns:m="http://schemas.openxmlformats.org/officeDocument/2006/math">
                    <m:r>
                      <a:rPr lang="en-GB" sz="4800" i="1" dirty="0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GB" sz="4800" baseline="30000" dirty="0"/>
                  <a:t>2</a:t>
                </a:r>
                <a:endParaRPr lang="en-GB" sz="4800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38016" y="1484766"/>
                <a:ext cx="1149648" cy="830997"/>
              </a:xfrm>
              <a:prstGeom prst="rect">
                <a:avLst/>
              </a:prstGeom>
              <a:blipFill>
                <a:blip r:embed="rId4"/>
                <a:stretch>
                  <a:fillRect l="-23810" t="-16176" r="-4233" b="-3897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2733328" y="2786177"/>
                <a:ext cx="2950220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4800" dirty="0"/>
                  <a:t>3</a:t>
                </a:r>
                <a14:m>
                  <m:oMath xmlns:m="http://schemas.openxmlformats.org/officeDocument/2006/math">
                    <m:r>
                      <a:rPr lang="en-GB" sz="4800" i="1" dirty="0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GB" sz="4800" baseline="30000" dirty="0"/>
                  <a:t>3</a:t>
                </a:r>
                <a:r>
                  <a:rPr lang="en-GB" sz="4800" dirty="0"/>
                  <a:t> –    3</a:t>
                </a:r>
                <a14:m>
                  <m:oMath xmlns:m="http://schemas.openxmlformats.org/officeDocument/2006/math">
                    <m:r>
                      <a:rPr lang="en-GB" sz="4800" i="1" dirty="0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GB" sz="4800" baseline="30000" dirty="0"/>
                  <a:t>2</a:t>
                </a:r>
                <a:endParaRPr lang="en-GB" sz="4800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33328" y="2786177"/>
                <a:ext cx="2950220" cy="830997"/>
              </a:xfrm>
              <a:prstGeom prst="rect">
                <a:avLst/>
              </a:prstGeom>
              <a:blipFill>
                <a:blip r:embed="rId5"/>
                <a:stretch>
                  <a:fillRect l="-9298" t="-16176" r="-3512" b="-3897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0" name="Straight Connector 9"/>
          <p:cNvCxnSpPr/>
          <p:nvPr/>
        </p:nvCxnSpPr>
        <p:spPr>
          <a:xfrm>
            <a:off x="2738016" y="3553674"/>
            <a:ext cx="2661816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3603948" y="3604474"/>
                <a:ext cx="3759596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4800" dirty="0"/>
                  <a:t>      </a:t>
                </a:r>
                <a14:m>
                  <m:oMath xmlns:m="http://schemas.openxmlformats.org/officeDocument/2006/math">
                    <m:r>
                      <a:rPr lang="en-GB" sz="4800" b="0" i="1" smtClean="0">
                        <a:latin typeface="Cambria Math" panose="02040503050406030204" pitchFamily="18" charset="0"/>
                      </a:rPr>
                      <m:t>3</m:t>
                    </m:r>
                    <m:sSup>
                      <m:sSupPr>
                        <m:ctrlPr>
                          <a:rPr lang="en-GB" sz="48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48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GB" sz="48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GB" sz="4800" b="0" i="1" smtClean="0">
                        <a:latin typeface="Cambria Math" panose="02040503050406030204" pitchFamily="18" charset="0"/>
                      </a:rPr>
                      <m:t>−2</m:t>
                    </m:r>
                    <m:r>
                      <a:rPr lang="en-GB" sz="4800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endParaRPr lang="en-GB" sz="4800" dirty="0"/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03948" y="3604474"/>
                <a:ext cx="3759596" cy="830997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3743648" y="1484766"/>
                <a:ext cx="1851000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4800" dirty="0"/>
                  <a:t> +   3</a:t>
                </a:r>
                <a14:m>
                  <m:oMath xmlns:m="http://schemas.openxmlformats.org/officeDocument/2006/math">
                    <m:r>
                      <a:rPr lang="en-GB" sz="4800" i="1" dirty="0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endParaRPr lang="en-GB" sz="4800" dirty="0"/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43648" y="1484766"/>
                <a:ext cx="1851000" cy="830997"/>
              </a:xfrm>
              <a:prstGeom prst="rect">
                <a:avLst/>
              </a:prstGeom>
              <a:blipFill>
                <a:blip r:embed="rId7"/>
                <a:stretch>
                  <a:fillRect l="-7237" t="-16176" b="-3897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4333032" y="4125591"/>
                <a:ext cx="2711276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4800" b="0" i="1" smtClean="0">
                          <a:latin typeface="Cambria Math" panose="02040503050406030204" pitchFamily="18" charset="0"/>
                        </a:rPr>
                        <m:t>3</m:t>
                      </m:r>
                      <m:sSup>
                        <m:sSupPr>
                          <m:ctrlPr>
                            <a:rPr lang="en-GB" sz="48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48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GB" sz="4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GB" sz="4800" b="0" i="1" smtClean="0">
                          <a:latin typeface="Cambria Math" panose="02040503050406030204" pitchFamily="18" charset="0"/>
                        </a:rPr>
                        <m:t>−3</m:t>
                      </m:r>
                      <m:r>
                        <a:rPr lang="en-GB" sz="4800" b="0" i="1" smtClean="0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GB" sz="4800" dirty="0"/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33032" y="4125591"/>
                <a:ext cx="2711276" cy="830997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5" name="Straight Connector 14"/>
          <p:cNvCxnSpPr/>
          <p:nvPr/>
        </p:nvCxnSpPr>
        <p:spPr>
          <a:xfrm>
            <a:off x="4502548" y="4872638"/>
            <a:ext cx="2426076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>
            <a:off x="6090196" y="2963978"/>
            <a:ext cx="0" cy="830996"/>
          </a:xfrm>
          <a:prstGeom prst="straightConnector1">
            <a:avLst/>
          </a:prstGeom>
          <a:ln w="57150"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/>
              <p:cNvSpPr txBox="1"/>
              <p:nvPr/>
            </p:nvSpPr>
            <p:spPr>
              <a:xfrm>
                <a:off x="5442859" y="1490908"/>
                <a:ext cx="1343970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4800" b="0" i="1" smtClean="0">
                          <a:latin typeface="Cambria Math" panose="02040503050406030204" pitchFamily="18" charset="0"/>
                        </a:rPr>
                        <m:t>+1</m:t>
                      </m:r>
                    </m:oMath>
                  </m:oMathPara>
                </a14:m>
                <a:endParaRPr lang="en-GB" sz="4800" dirty="0"/>
              </a:p>
            </p:txBody>
          </p:sp>
        </mc:Choice>
        <mc:Fallback xmlns=""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42859" y="1490908"/>
                <a:ext cx="1343970" cy="830997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2" name="Straight Arrow Connector 21"/>
          <p:cNvCxnSpPr/>
          <p:nvPr/>
        </p:nvCxnSpPr>
        <p:spPr>
          <a:xfrm flipH="1">
            <a:off x="7482840" y="3014635"/>
            <a:ext cx="19314" cy="1793585"/>
          </a:xfrm>
          <a:prstGeom prst="straightConnector1">
            <a:avLst/>
          </a:prstGeom>
          <a:ln w="57150"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grpSp>
        <p:nvGrpSpPr>
          <p:cNvPr id="20" name="Group 19"/>
          <p:cNvGrpSpPr/>
          <p:nvPr/>
        </p:nvGrpSpPr>
        <p:grpSpPr>
          <a:xfrm>
            <a:off x="0" y="0"/>
            <a:ext cx="9143074" cy="599127"/>
            <a:chOff x="0" y="13335"/>
            <a:chExt cx="9144218" cy="599127"/>
          </a:xfrm>
        </p:grpSpPr>
        <p:sp>
          <p:nvSpPr>
            <p:cNvPr id="23" name="TextBox 32"/>
            <p:cNvSpPr txBox="1"/>
            <p:nvPr/>
          </p:nvSpPr>
          <p:spPr>
            <a:xfrm>
              <a:off x="0" y="13335"/>
              <a:ext cx="9144000" cy="59912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lIns="324000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200" dirty="0"/>
                <a:t>Further Example</a:t>
              </a:r>
            </a:p>
          </p:txBody>
        </p:sp>
        <p:cxnSp>
          <p:nvCxnSpPr>
            <p:cNvPr id="24" name="Straight Connector 23"/>
            <p:cNvCxnSpPr/>
            <p:nvPr/>
          </p:nvCxnSpPr>
          <p:spPr>
            <a:xfrm>
              <a:off x="218" y="601079"/>
              <a:ext cx="9144000" cy="0"/>
            </a:xfrm>
            <a:prstGeom prst="line">
              <a:avLst/>
            </a:prstGeom>
            <a:effectLst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232229" y="753255"/>
                <a:ext cx="8142691" cy="461665"/>
              </a:xfrm>
              <a:prstGeom prst="rect">
                <a:avLst/>
              </a:prstGeom>
              <a:solidFill>
                <a:schemeClr val="bg1"/>
              </a:soli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 wrap="square" rtlCol="0">
                <a:spAutoFit/>
              </a:bodyPr>
              <a:lstStyle/>
              <a:p>
                <a:r>
                  <a:rPr lang="en-GB" sz="2400" dirty="0"/>
                  <a:t>Find the remainder when </a:t>
                </a:r>
                <a14:m>
                  <m:oMath xmlns:m="http://schemas.openxmlformats.org/officeDocument/2006/math">
                    <m:r>
                      <a:rPr lang="en-GB" sz="2400" b="0" i="1" smtClean="0">
                        <a:latin typeface="Cambria Math" panose="02040503050406030204" pitchFamily="18" charset="0"/>
                      </a:rPr>
                      <m:t>3</m:t>
                    </m:r>
                    <m:sSup>
                      <m:sSupPr>
                        <m:ctrlPr>
                          <a:rPr lang="en-GB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  <m:r>
                      <a:rPr lang="en-GB" sz="2400" b="0" i="1" smtClean="0">
                        <a:latin typeface="Cambria Math" panose="02040503050406030204" pitchFamily="18" charset="0"/>
                      </a:rPr>
                      <m:t>−2</m:t>
                    </m:r>
                    <m:r>
                      <a:rPr lang="en-GB" sz="24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sz="2400" b="0" i="1" smtClean="0">
                        <a:latin typeface="Cambria Math" panose="02040503050406030204" pitchFamily="18" charset="0"/>
                      </a:rPr>
                      <m:t>+4</m:t>
                    </m:r>
                  </m:oMath>
                </a14:m>
                <a:r>
                  <a:rPr lang="en-GB" sz="2400" dirty="0"/>
                  <a:t> is divided by </a:t>
                </a:r>
                <a14:m>
                  <m:oMath xmlns:m="http://schemas.openxmlformats.org/officeDocument/2006/math">
                    <m:r>
                      <a:rPr lang="en-GB" sz="24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sz="2400" b="0" i="1" smtClean="0">
                        <a:latin typeface="Cambria Math" panose="02040503050406030204" pitchFamily="18" charset="0"/>
                      </a:rPr>
                      <m:t>−1</m:t>
                    </m:r>
                  </m:oMath>
                </a14:m>
                <a:r>
                  <a:rPr lang="en-GB" sz="2400" dirty="0"/>
                  <a:t>.</a:t>
                </a: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2229" y="753255"/>
                <a:ext cx="8142691" cy="461665"/>
              </a:xfrm>
              <a:prstGeom prst="rect">
                <a:avLst/>
              </a:prstGeom>
              <a:blipFill>
                <a:blip r:embed="rId10"/>
                <a:stretch>
                  <a:fillRect b="-11111"/>
                </a:stretch>
              </a:blip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TextBox 10"/>
          <p:cNvSpPr txBox="1"/>
          <p:nvPr/>
        </p:nvSpPr>
        <p:spPr>
          <a:xfrm>
            <a:off x="490187" y="5180772"/>
            <a:ext cx="4012361" cy="92333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GB" b="1" dirty="0" err="1"/>
              <a:t>Fro</a:t>
            </a:r>
            <a:r>
              <a:rPr lang="en-GB" b="1" dirty="0"/>
              <a:t> Note</a:t>
            </a:r>
            <a:r>
              <a:rPr lang="en-GB" dirty="0"/>
              <a:t>: Ensure that any missing terms in the polynomial are filled in, so that the powers decrease by 1 each time.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/>
              <p:cNvSpPr txBox="1"/>
              <p:nvPr/>
            </p:nvSpPr>
            <p:spPr>
              <a:xfrm>
                <a:off x="5694370" y="4790167"/>
                <a:ext cx="2711276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48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sz="4800" b="0" i="1" smtClean="0">
                          <a:latin typeface="Cambria Math" panose="02040503050406030204" pitchFamily="18" charset="0"/>
                        </a:rPr>
                        <m:t>+4</m:t>
                      </m:r>
                    </m:oMath>
                  </m:oMathPara>
                </a14:m>
                <a:endParaRPr lang="en-GB" sz="4800" dirty="0"/>
              </a:p>
            </p:txBody>
          </p:sp>
        </mc:Choice>
        <mc:Fallback xmlns="">
          <p:sp>
            <p:nvSpPr>
              <p:cNvPr id="25" name="TextBox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94370" y="4790167"/>
                <a:ext cx="2711276" cy="830997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/>
              <p:cNvSpPr txBox="1"/>
              <p:nvPr/>
            </p:nvSpPr>
            <p:spPr>
              <a:xfrm>
                <a:off x="5701151" y="5310112"/>
                <a:ext cx="2711276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48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sz="4800" b="0" i="1" smtClean="0">
                          <a:latin typeface="Cambria Math" panose="02040503050406030204" pitchFamily="18" charset="0"/>
                        </a:rPr>
                        <m:t>−1</m:t>
                      </m:r>
                    </m:oMath>
                  </m:oMathPara>
                </a14:m>
                <a:endParaRPr lang="en-GB" sz="4800" dirty="0"/>
              </a:p>
            </p:txBody>
          </p:sp>
        </mc:Choice>
        <mc:Fallback xmlns="">
          <p:sp>
            <p:nvSpPr>
              <p:cNvPr id="26" name="TextBox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01151" y="5310112"/>
                <a:ext cx="2711276" cy="830997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7" name="Straight Connector 26"/>
          <p:cNvCxnSpPr/>
          <p:nvPr/>
        </p:nvCxnSpPr>
        <p:spPr>
          <a:xfrm flipV="1">
            <a:off x="6357250" y="6054997"/>
            <a:ext cx="1368341" cy="2292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/>
              <p:cNvSpPr txBox="1"/>
              <p:nvPr/>
            </p:nvSpPr>
            <p:spPr>
              <a:xfrm>
                <a:off x="7111413" y="6027980"/>
                <a:ext cx="896118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4800" b="0" i="1" smtClean="0">
                          <a:latin typeface="Cambria Math" panose="02040503050406030204" pitchFamily="18" charset="0"/>
                        </a:rPr>
                        <m:t>5</m:t>
                      </m:r>
                    </m:oMath>
                  </m:oMathPara>
                </a14:m>
                <a:endParaRPr lang="en-GB" sz="4800" dirty="0"/>
              </a:p>
            </p:txBody>
          </p:sp>
        </mc:Choice>
        <mc:Fallback xmlns="">
          <p:sp>
            <p:nvSpPr>
              <p:cNvPr id="28" name="TextBox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11413" y="6027980"/>
                <a:ext cx="896118" cy="830997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0" name="TextBox 29"/>
          <p:cNvSpPr txBox="1"/>
          <p:nvPr/>
        </p:nvSpPr>
        <p:spPr>
          <a:xfrm>
            <a:off x="3124038" y="6246112"/>
            <a:ext cx="288812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The remainder is 5.</a:t>
            </a:r>
          </a:p>
        </p:txBody>
      </p:sp>
    </p:spTree>
    <p:extLst>
      <p:ext uri="{BB962C8B-B14F-4D97-AF65-F5344CB8AC3E}">
        <p14:creationId xmlns:p14="http://schemas.microsoft.com/office/powerpoint/2010/main" val="13450974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8" grpId="0"/>
      <p:bldP spid="9" grpId="0"/>
      <p:bldP spid="12" grpId="0"/>
      <p:bldP spid="13" grpId="0"/>
      <p:bldP spid="14" grpId="0"/>
      <p:bldP spid="21" grpId="0"/>
      <p:bldP spid="25" grpId="0"/>
      <p:bldP spid="26" grpId="0"/>
      <p:bldP spid="28" grpId="0"/>
      <p:bldP spid="30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26042</TotalTime>
  <Words>1595</Words>
  <Application>Microsoft Office PowerPoint</Application>
  <PresentationFormat>On-screen Show (4:3)</PresentationFormat>
  <Paragraphs>319</Paragraphs>
  <Slides>24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9" baseType="lpstr">
      <vt:lpstr>Arial</vt:lpstr>
      <vt:lpstr>Calibri</vt:lpstr>
      <vt:lpstr>Cambria Math</vt:lpstr>
      <vt:lpstr>Wingdings</vt:lpstr>
      <vt:lpstr>Office Theme</vt:lpstr>
      <vt:lpstr>P1 Chapter 7 :: Algebraic Methods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RM plc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Frost J</dc:creator>
  <cp:lastModifiedBy>J FROST (JAF)</cp:lastModifiedBy>
  <cp:revision>992</cp:revision>
  <dcterms:created xsi:type="dcterms:W3CDTF">2013-02-28T07:36:55Z</dcterms:created>
  <dcterms:modified xsi:type="dcterms:W3CDTF">2019-09-16T13:02:02Z</dcterms:modified>
</cp:coreProperties>
</file>