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81" r:id="rId2"/>
    <p:sldId id="484" r:id="rId3"/>
    <p:sldId id="483" r:id="rId4"/>
    <p:sldId id="587" r:id="rId5"/>
    <p:sldId id="588" r:id="rId6"/>
    <p:sldId id="590" r:id="rId7"/>
    <p:sldId id="592" r:id="rId8"/>
    <p:sldId id="593" r:id="rId9"/>
    <p:sldId id="594" r:id="rId10"/>
    <p:sldId id="589" r:id="rId11"/>
    <p:sldId id="596" r:id="rId12"/>
    <p:sldId id="597" r:id="rId13"/>
    <p:sldId id="595" r:id="rId14"/>
    <p:sldId id="598" r:id="rId15"/>
    <p:sldId id="599" r:id="rId16"/>
    <p:sldId id="600" r:id="rId17"/>
    <p:sldId id="601" r:id="rId18"/>
    <p:sldId id="602" r:id="rId19"/>
    <p:sldId id="603" r:id="rId20"/>
    <p:sldId id="604" r:id="rId21"/>
    <p:sldId id="605" r:id="rId22"/>
    <p:sldId id="606" r:id="rId23"/>
    <p:sldId id="607" r:id="rId24"/>
    <p:sldId id="608" r:id="rId25"/>
    <p:sldId id="609" r:id="rId26"/>
    <p:sldId id="610" r:id="rId27"/>
    <p:sldId id="611" r:id="rId28"/>
    <p:sldId id="612" r:id="rId29"/>
    <p:sldId id="61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5" autoAdjust="0"/>
    <p:restoredTop sz="88534" autoAdjust="0"/>
  </p:normalViewPr>
  <p:slideViewPr>
    <p:cSldViewPr>
      <p:cViewPr>
        <p:scale>
          <a:sx n="75" d="100"/>
          <a:sy n="75" d="100"/>
        </p:scale>
        <p:origin x="900" y="456"/>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23/07/2018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1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4.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3.png"/><Relationship Id="rId2" Type="http://schemas.openxmlformats.org/officeDocument/2006/relationships/image" Target="../media/image68.png"/><Relationship Id="rId16"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png"/><Relationship Id="rId19" Type="http://schemas.openxmlformats.org/officeDocument/2006/relationships/image" Target="../media/image85.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1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9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s>
</file>

<file path=ppt/slides/_rels/slide2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 Id="rId5" Type="http://schemas.openxmlformats.org/officeDocument/2006/relationships/image" Target="../media/image112.png"/><Relationship Id="rId4" Type="http://schemas.openxmlformats.org/officeDocument/2006/relationships/image" Target="../media/image111.png"/></Relationships>
</file>

<file path=ppt/slides/_rels/slide2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 Id="rId4" Type="http://schemas.openxmlformats.org/officeDocument/2006/relationships/image" Target="../media/image115.png"/></Relationships>
</file>

<file path=ppt/slides/_rels/slide2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7.xml"/><Relationship Id="rId5" Type="http://schemas.openxmlformats.org/officeDocument/2006/relationships/image" Target="../media/image122.png"/><Relationship Id="rId4" Type="http://schemas.openxmlformats.org/officeDocument/2006/relationships/image" Target="../media/image121.png"/></Relationships>
</file>

<file path=ppt/slides/_rels/slide27.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4.png"/><Relationship Id="rId7" Type="http://schemas.openxmlformats.org/officeDocument/2006/relationships/image" Target="../media/image128.png"/><Relationship Id="rId2" Type="http://schemas.openxmlformats.org/officeDocument/2006/relationships/image" Target="../media/image123.png"/><Relationship Id="rId1" Type="http://schemas.openxmlformats.org/officeDocument/2006/relationships/slideLayout" Target="../slideLayouts/slideLayout7.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2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29.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410.png"/><Relationship Id="rId1" Type="http://schemas.openxmlformats.org/officeDocument/2006/relationships/slideLayout" Target="../slideLayouts/slideLayout7.xml"/><Relationship Id="rId6" Type="http://schemas.openxmlformats.org/officeDocument/2006/relationships/image" Target="../media/image811.png"/><Relationship Id="rId5" Type="http://schemas.openxmlformats.org/officeDocument/2006/relationships/image" Target="../media/image711.png"/><Relationship Id="rId4" Type="http://schemas.openxmlformats.org/officeDocument/2006/relationships/image" Target="../media/image6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1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710.png"/><Relationship Id="rId3" Type="http://schemas.openxmlformats.org/officeDocument/2006/relationships/image" Target="../media/image25.png"/><Relationship Id="rId7" Type="http://schemas.openxmlformats.org/officeDocument/2006/relationships/image" Target="../media/image610.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28.png"/><Relationship Id="rId5" Type="http://schemas.openxmlformats.org/officeDocument/2006/relationships/image" Target="../media/image26.png"/><Relationship Id="rId10" Type="http://schemas.openxmlformats.org/officeDocument/2006/relationships/image" Target="../media/image910.png"/><Relationship Id="rId4" Type="http://schemas.openxmlformats.org/officeDocument/2006/relationships/image" Target="../media/image30.png"/><Relationship Id="rId9" Type="http://schemas.openxmlformats.org/officeDocument/2006/relationships/image" Target="../media/image810.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5.png"/><Relationship Id="rId7" Type="http://schemas.openxmlformats.org/officeDocument/2006/relationships/image" Target="../media/image32.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010.png"/><Relationship Id="rId5" Type="http://schemas.openxmlformats.org/officeDocument/2006/relationships/image" Target="../media/image31.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35.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image" Target="../media/image34.png"/><Relationship Id="rId16" Type="http://schemas.openxmlformats.org/officeDocument/2006/relationships/image" Target="../media/image48.png"/><Relationship Id="rId20"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P1 Chapter 6 :: </a:t>
            </a:r>
            <a:r>
              <a:rPr lang="en-GB" dirty="0"/>
              <a:t>Circles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23</a:t>
            </a:r>
            <a:r>
              <a:rPr lang="en-GB" baseline="30000" dirty="0"/>
              <a:t>rd</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Finding the equation using points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Oval 4"/>
          <p:cNvSpPr/>
          <p:nvPr/>
        </p:nvSpPr>
        <p:spPr>
          <a:xfrm>
            <a:off x="681314" y="1339078"/>
            <a:ext cx="2880320" cy="280831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Oval 5"/>
          <p:cNvSpPr/>
          <p:nvPr/>
        </p:nvSpPr>
        <p:spPr>
          <a:xfrm>
            <a:off x="652739" y="3048769"/>
            <a:ext cx="189543" cy="19562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Oval 6"/>
          <p:cNvSpPr/>
          <p:nvPr/>
        </p:nvSpPr>
        <p:spPr>
          <a:xfrm>
            <a:off x="3384717" y="2204864"/>
            <a:ext cx="189543" cy="19562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8" name="TextBox 7"/>
              <p:cNvSpPr txBox="1"/>
              <p:nvPr/>
            </p:nvSpPr>
            <p:spPr>
              <a:xfrm>
                <a:off x="3381425" y="1867669"/>
                <a:ext cx="9361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5,8</m:t>
                          </m:r>
                        </m:e>
                      </m:d>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381425" y="1867669"/>
                <a:ext cx="936104"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98188" y="2674501"/>
                <a:ext cx="93610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−7,4</m:t>
                          </m:r>
                        </m:e>
                      </m:d>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698188" y="2674501"/>
                <a:ext cx="936104"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788024" y="1004535"/>
                <a:ext cx="3600400"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line segment </a:t>
                </a:r>
                <a14:m>
                  <m:oMath xmlns:m="http://schemas.openxmlformats.org/officeDocument/2006/math">
                    <m:r>
                      <a:rPr lang="en-GB" b="0" i="1" smtClean="0">
                        <a:latin typeface="Cambria Math" panose="02040503050406030204" pitchFamily="18" charset="0"/>
                      </a:rPr>
                      <m:t>𝐴𝐵</m:t>
                    </m:r>
                  </m:oMath>
                </a14:m>
                <a:r>
                  <a:rPr lang="en-GB" dirty="0"/>
                  <a:t> is the diameter of a circle, where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have coordinates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5,8</m:t>
                        </m:r>
                      </m:e>
                    </m:d>
                  </m:oMath>
                </a14:m>
                <a:r>
                  <a:rPr lang="en-GB" dirty="0"/>
                  <a:t> and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−7,4</m:t>
                        </m:r>
                      </m:e>
                    </m:d>
                  </m:oMath>
                </a14:m>
                <a:r>
                  <a:rPr lang="en-GB" dirty="0"/>
                  <a:t> respectively. Determine the equation of the circle.</a:t>
                </a:r>
              </a:p>
            </p:txBody>
          </p:sp>
        </mc:Choice>
        <mc:Fallback xmlns="">
          <p:sp>
            <p:nvSpPr>
              <p:cNvPr id="10" name="TextBox 9"/>
              <p:cNvSpPr txBox="1">
                <a:spLocks noRot="1" noChangeAspect="1" noMove="1" noResize="1" noEditPoints="1" noAdjustHandles="1" noChangeArrowheads="1" noChangeShapeType="1" noTextEdit="1"/>
              </p:cNvSpPr>
              <p:nvPr/>
            </p:nvSpPr>
            <p:spPr>
              <a:xfrm>
                <a:off x="4788024" y="1004535"/>
                <a:ext cx="3600400" cy="1477328"/>
              </a:xfrm>
              <a:prstGeom prst="rect">
                <a:avLst/>
              </a:prstGeom>
              <a:blipFill>
                <a:blip r:embed="rId4"/>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TextBox 10"/>
          <p:cNvSpPr txBox="1"/>
          <p:nvPr/>
        </p:nvSpPr>
        <p:spPr>
          <a:xfrm>
            <a:off x="4757167" y="2592467"/>
            <a:ext cx="2810594" cy="523220"/>
          </a:xfrm>
          <a:prstGeom prst="rect">
            <a:avLst/>
          </a:prstGeom>
          <a:noFill/>
        </p:spPr>
        <p:txBody>
          <a:bodyPr wrap="square" rtlCol="0">
            <a:spAutoFit/>
          </a:bodyPr>
          <a:lstStyle/>
          <a:p>
            <a:r>
              <a:rPr lang="en-GB" sz="1400" dirty="0"/>
              <a:t>Hint: What two things do we need to use the circle formula?</a:t>
            </a:r>
          </a:p>
        </p:txBody>
      </p:sp>
      <mc:AlternateContent xmlns:mc="http://schemas.openxmlformats.org/markup-compatibility/2006" xmlns:a14="http://schemas.microsoft.com/office/drawing/2010/main">
        <mc:Choice Requires="a14">
          <p:sp>
            <p:nvSpPr>
              <p:cNvPr id="12" name="TextBox 11"/>
              <p:cNvSpPr txBox="1"/>
              <p:nvPr/>
            </p:nvSpPr>
            <p:spPr>
              <a:xfrm>
                <a:off x="4788022" y="3337942"/>
                <a:ext cx="4146427" cy="2097434"/>
              </a:xfrm>
              <a:prstGeom prst="rect">
                <a:avLst/>
              </a:prstGeom>
              <a:noFill/>
            </p:spPr>
            <p:txBody>
              <a:bodyPr wrap="square" rtlCol="0">
                <a:spAutoFit/>
              </a:bodyPr>
              <a:lstStyle/>
              <a:p>
                <a:r>
                  <a:rPr lang="en-GB" b="1" dirty="0"/>
                  <a:t>Centre: </a:t>
                </a:r>
                <a14:m>
                  <m:oMath xmlns:m="http://schemas.openxmlformats.org/officeDocument/2006/math">
                    <m:r>
                      <a:rPr lang="en-GB" b="1" i="1" smtClean="0">
                        <a:latin typeface="Cambria Math" panose="02040503050406030204" pitchFamily="18" charset="0"/>
                      </a:rPr>
                      <m:t>𝑪</m:t>
                    </m:r>
                    <m:d>
                      <m:dPr>
                        <m:ctrlPr>
                          <a:rPr lang="en-GB" b="1" i="1" smtClean="0">
                            <a:latin typeface="Cambria Math" panose="02040503050406030204" pitchFamily="18" charset="0"/>
                          </a:rPr>
                        </m:ctrlPr>
                      </m:dPr>
                      <m:e>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 </m:t>
                        </m:r>
                        <m:r>
                          <a:rPr lang="en-GB" b="1" i="1" smtClean="0">
                            <a:latin typeface="Cambria Math" panose="02040503050406030204" pitchFamily="18" charset="0"/>
                          </a:rPr>
                          <m:t>𝟔</m:t>
                        </m:r>
                      </m:e>
                    </m:d>
                  </m:oMath>
                </a14:m>
                <a:endParaRPr lang="en-GB" b="1" dirty="0"/>
              </a:p>
              <a:p>
                <a:endParaRPr lang="en-GB" b="1" dirty="0"/>
              </a:p>
              <a:p>
                <a:r>
                  <a:rPr lang="en-GB" b="1" dirty="0"/>
                  <a:t>We can use the distance </a:t>
                </a:r>
                <a14:m>
                  <m:oMath xmlns:m="http://schemas.openxmlformats.org/officeDocument/2006/math">
                    <m:r>
                      <a:rPr lang="en-GB" b="1" i="1" smtClean="0">
                        <a:latin typeface="Cambria Math" panose="02040503050406030204" pitchFamily="18" charset="0"/>
                      </a:rPr>
                      <m:t>𝑩𝑪</m:t>
                    </m:r>
                  </m:oMath>
                </a14:m>
                <a:r>
                  <a:rPr lang="en-GB" b="1" i="0" dirty="0">
                    <a:latin typeface="+mj-lt"/>
                  </a:rPr>
                  <a:t> or </a:t>
                </a:r>
                <a14:m>
                  <m:oMath xmlns:m="http://schemas.openxmlformats.org/officeDocument/2006/math">
                    <m:r>
                      <a:rPr lang="en-GB" b="1" i="1" smtClean="0">
                        <a:latin typeface="Cambria Math" panose="02040503050406030204" pitchFamily="18" charset="0"/>
                      </a:rPr>
                      <m:t>𝑨𝑪</m:t>
                    </m:r>
                  </m:oMath>
                </a14:m>
                <a:r>
                  <a:rPr lang="en-GB" b="1" dirty="0"/>
                  <a:t> as the radius. Using </a:t>
                </a:r>
                <a14:m>
                  <m:oMath xmlns:m="http://schemas.openxmlformats.org/officeDocument/2006/math">
                    <m:r>
                      <a:rPr lang="en-GB" b="1" i="1" smtClean="0">
                        <a:latin typeface="Cambria Math" panose="02040503050406030204" pitchFamily="18" charset="0"/>
                      </a:rPr>
                      <m:t>𝑩</m:t>
                    </m:r>
                    <m:d>
                      <m:dPr>
                        <m:ctrlPr>
                          <a:rPr lang="en-GB" b="1" i="1" smtClean="0">
                            <a:latin typeface="Cambria Math" panose="02040503050406030204" pitchFamily="18" charset="0"/>
                          </a:rPr>
                        </m:ctrlPr>
                      </m:dPr>
                      <m:e>
                        <m:r>
                          <a:rPr lang="en-GB" b="1" i="1" smtClean="0">
                            <a:latin typeface="Cambria Math" panose="02040503050406030204" pitchFamily="18" charset="0"/>
                          </a:rPr>
                          <m:t>−</m:t>
                        </m:r>
                        <m:r>
                          <a:rPr lang="en-GB" b="1" i="1" smtClean="0">
                            <a:latin typeface="Cambria Math" panose="02040503050406030204" pitchFamily="18" charset="0"/>
                          </a:rPr>
                          <m:t>𝟕</m:t>
                        </m:r>
                        <m:r>
                          <a:rPr lang="en-GB" b="1" i="1" smtClean="0">
                            <a:latin typeface="Cambria Math" panose="02040503050406030204" pitchFamily="18" charset="0"/>
                          </a:rPr>
                          <m:t>,</m:t>
                        </m:r>
                        <m:r>
                          <a:rPr lang="en-GB" b="1" i="1" smtClean="0">
                            <a:latin typeface="Cambria Math" panose="02040503050406030204" pitchFamily="18" charset="0"/>
                          </a:rPr>
                          <m:t>𝟒</m:t>
                        </m:r>
                      </m:e>
                    </m:d>
                  </m:oMath>
                </a14:m>
                <a:r>
                  <a:rPr lang="en-GB" b="1" dirty="0"/>
                  <a:t> and </a:t>
                </a:r>
                <a14:m>
                  <m:oMath xmlns:m="http://schemas.openxmlformats.org/officeDocument/2006/math">
                    <m:r>
                      <a:rPr lang="en-GB" b="1" i="1" smtClean="0">
                        <a:latin typeface="Cambria Math" panose="02040503050406030204" pitchFamily="18" charset="0"/>
                      </a:rPr>
                      <m:t>𝑴</m:t>
                    </m:r>
                    <m:d>
                      <m:dPr>
                        <m:ctrlPr>
                          <a:rPr lang="en-GB" b="1" i="1" smtClean="0">
                            <a:latin typeface="Cambria Math" panose="02040503050406030204" pitchFamily="18" charset="0"/>
                          </a:rPr>
                        </m:ctrlPr>
                      </m:dPr>
                      <m:e>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𝟔</m:t>
                        </m:r>
                      </m:e>
                    </m:d>
                  </m:oMath>
                </a14:m>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𝒓</m:t>
                      </m:r>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sSup>
                            <m:sSupPr>
                              <m:ctrlPr>
                                <a:rPr lang="en-GB" b="1" i="1" smtClean="0">
                                  <a:latin typeface="Cambria Math" panose="02040503050406030204" pitchFamily="18" charset="0"/>
                                </a:rPr>
                              </m:ctrlPr>
                            </m:sSupPr>
                            <m:e>
                              <m:r>
                                <a:rPr lang="en-GB" b="1" i="1" smtClean="0">
                                  <a:latin typeface="Cambria Math" panose="02040503050406030204" pitchFamily="18" charset="0"/>
                                </a:rPr>
                                <m:t>𝟔</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𝟐</m:t>
                              </m:r>
                            </m:sup>
                          </m:sSup>
                        </m:e>
                      </m:rad>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𝟒𝟎</m:t>
                          </m:r>
                        </m:e>
                      </m:rad>
                      <m:r>
                        <a:rPr lang="en-GB" b="1" i="1" smtClean="0">
                          <a:latin typeface="Cambria Math" panose="02040503050406030204" pitchFamily="18" charset="0"/>
                        </a:rPr>
                        <m:t>=</m:t>
                      </m:r>
                      <m:r>
                        <a:rPr lang="en-GB" b="1" i="1" smtClean="0">
                          <a:latin typeface="Cambria Math" panose="02040503050406030204" pitchFamily="18" charset="0"/>
                        </a:rPr>
                        <m:t>𝟐</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𝟏𝟎</m:t>
                          </m:r>
                        </m:e>
                      </m:rad>
                    </m:oMath>
                  </m:oMathPara>
                </a14:m>
                <a:endParaRPr lang="en-GB" b="1" dirty="0"/>
              </a:p>
              <a:p>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  </m:t>
                      </m:r>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𝟔</m:t>
                              </m:r>
                            </m:e>
                          </m:d>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𝟒𝟎</m:t>
                      </m:r>
                    </m:oMath>
                  </m:oMathPara>
                </a14:m>
                <a:endParaRPr lang="en-GB"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4788022" y="3337942"/>
                <a:ext cx="4146427" cy="2097434"/>
              </a:xfrm>
              <a:prstGeom prst="rect">
                <a:avLst/>
              </a:prstGeom>
              <a:blipFill>
                <a:blip r:embed="rId5"/>
                <a:stretch>
                  <a:fillRect l="-1175" t="-1744" r="-294" b="-872"/>
                </a:stretch>
              </a:blipFill>
            </p:spPr>
            <p:txBody>
              <a:bodyPr/>
              <a:lstStyle/>
              <a:p>
                <a:r>
                  <a:rPr lang="en-GB">
                    <a:noFill/>
                  </a:rPr>
                  <a:t> </a:t>
                </a:r>
              </a:p>
            </p:txBody>
          </p:sp>
        </mc:Fallback>
      </mc:AlternateContent>
      <p:sp>
        <p:nvSpPr>
          <p:cNvPr id="13" name="Rectangle 12"/>
          <p:cNvSpPr/>
          <p:nvPr/>
        </p:nvSpPr>
        <p:spPr>
          <a:xfrm>
            <a:off x="4781056" y="3296397"/>
            <a:ext cx="4058143" cy="21995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656993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713" y="1268760"/>
            <a:ext cx="7515207" cy="208823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04712" y="899428"/>
            <a:ext cx="2509937"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Jan 2005 Q2</a:t>
            </a:r>
          </a:p>
        </p:txBody>
      </p:sp>
      <mc:AlternateContent xmlns:mc="http://schemas.openxmlformats.org/markup-compatibility/2006" xmlns:a14="http://schemas.microsoft.com/office/drawing/2010/main">
        <mc:Choice Requires="a14">
          <p:sp>
            <p:nvSpPr>
              <p:cNvPr id="7" name="TextBox 6"/>
              <p:cNvSpPr txBox="1"/>
              <p:nvPr/>
            </p:nvSpPr>
            <p:spPr>
              <a:xfrm>
                <a:off x="2303114" y="3779696"/>
                <a:ext cx="4040535" cy="1301510"/>
              </a:xfrm>
              <a:prstGeom prst="rect">
                <a:avLst/>
              </a:prstGeom>
              <a:noFill/>
            </p:spPr>
            <p:txBody>
              <a:bodyPr wrap="square" rtlCol="0">
                <a:spAutoFit/>
              </a:bodyPr>
              <a:lstStyle/>
              <a:p>
                <a:pPr marL="342900" indent="-342900">
                  <a:buAutoNum type="alphaLcParenR"/>
                </a:pPr>
                <a:r>
                  <a:rPr lang="en-GB" sz="2400" b="1" dirty="0"/>
                  <a:t> </a:t>
                </a:r>
                <a14:m>
                  <m:oMath xmlns:m="http://schemas.openxmlformats.org/officeDocument/2006/math">
                    <m:d>
                      <m:dPr>
                        <m:ctrlPr>
                          <a:rPr lang="en-GB" sz="2400" b="1" i="1" smtClean="0">
                            <a:latin typeface="Cambria Math" panose="02040503050406030204" pitchFamily="18" charset="0"/>
                          </a:rPr>
                        </m:ctrlPr>
                      </m:dPr>
                      <m:e>
                        <m:r>
                          <a:rPr lang="en-GB" sz="2400" b="1" i="1" smtClean="0">
                            <a:latin typeface="Cambria Math"/>
                          </a:rPr>
                          <m:t>𝟗</m:t>
                        </m:r>
                        <m:r>
                          <a:rPr lang="en-GB" sz="2400" b="1" i="1" smtClean="0">
                            <a:latin typeface="Cambria Math"/>
                          </a:rPr>
                          <m:t>, </m:t>
                        </m:r>
                        <m:r>
                          <a:rPr lang="en-GB" sz="2400" b="1" i="1" smtClean="0">
                            <a:latin typeface="Cambria Math"/>
                          </a:rPr>
                          <m:t>𝟓</m:t>
                        </m:r>
                      </m:e>
                    </m:d>
                  </m:oMath>
                </a14:m>
                <a:endParaRPr lang="en-GB" sz="2400" b="1" dirty="0"/>
              </a:p>
              <a:p>
                <a:pPr marL="342900" indent="-342900">
                  <a:buAutoNum type="alphaLcParenR"/>
                </a:pPr>
                <a:r>
                  <a:rPr lang="en-GB" sz="2400" b="1" dirty="0"/>
                  <a:t> </a:t>
                </a:r>
                <a14:m>
                  <m:oMath xmlns:m="http://schemas.openxmlformats.org/officeDocument/2006/math">
                    <m:r>
                      <a:rPr lang="en-GB" sz="2400" b="1" i="1" smtClean="0">
                        <a:latin typeface="Cambria Math"/>
                      </a:rPr>
                      <m:t>𝒓</m:t>
                    </m:r>
                    <m:r>
                      <a:rPr lang="en-GB" sz="2400" b="1" i="1" smtClean="0">
                        <a:latin typeface="Cambria Math"/>
                      </a:rPr>
                      <m:t>=</m:t>
                    </m:r>
                    <m:rad>
                      <m:radPr>
                        <m:degHide m:val="on"/>
                        <m:ctrlPr>
                          <a:rPr lang="en-GB" sz="2400" b="1" i="1" smtClean="0">
                            <a:latin typeface="Cambria Math" panose="02040503050406030204" pitchFamily="18" charset="0"/>
                          </a:rPr>
                        </m:ctrlPr>
                      </m:radPr>
                      <m:deg/>
                      <m:e>
                        <m:sSup>
                          <m:sSupPr>
                            <m:ctrlPr>
                              <a:rPr lang="en-GB" sz="2400" b="1" i="1" smtClean="0">
                                <a:latin typeface="Cambria Math" panose="02040503050406030204" pitchFamily="18" charset="0"/>
                              </a:rPr>
                            </m:ctrlPr>
                          </m:sSupPr>
                          <m:e>
                            <m:r>
                              <a:rPr lang="en-GB" sz="2400" b="1" i="1" smtClean="0">
                                <a:latin typeface="Cambria Math"/>
                              </a:rPr>
                              <m:t>𝟒</m:t>
                            </m:r>
                          </m:e>
                          <m:sup>
                            <m:r>
                              <a:rPr lang="en-GB" sz="2400" b="1" i="1" smtClean="0">
                                <a:latin typeface="Cambria Math"/>
                              </a:rPr>
                              <m:t>𝟐</m:t>
                            </m:r>
                          </m:sup>
                        </m:sSup>
                        <m:r>
                          <a:rPr lang="en-GB" sz="2400" b="1" i="1" smtClean="0">
                            <a:latin typeface="Cambria Math"/>
                          </a:rPr>
                          <m:t>+</m:t>
                        </m:r>
                        <m:sSup>
                          <m:sSupPr>
                            <m:ctrlPr>
                              <a:rPr lang="en-GB" sz="2400" b="1" i="1" smtClean="0">
                                <a:latin typeface="Cambria Math" panose="02040503050406030204" pitchFamily="18" charset="0"/>
                              </a:rPr>
                            </m:ctrlPr>
                          </m:sSupPr>
                          <m:e>
                            <m:r>
                              <a:rPr lang="en-GB" sz="2400" b="1" i="1" smtClean="0">
                                <a:latin typeface="Cambria Math"/>
                              </a:rPr>
                              <m:t>𝟔</m:t>
                            </m:r>
                          </m:e>
                          <m:sup>
                            <m:r>
                              <a:rPr lang="en-GB" sz="2400" b="1" i="1" smtClean="0">
                                <a:latin typeface="Cambria Math"/>
                              </a:rPr>
                              <m:t>𝟐</m:t>
                            </m:r>
                          </m:sup>
                        </m:sSup>
                      </m:e>
                    </m:rad>
                    <m:r>
                      <a:rPr lang="en-GB" sz="2400" b="1" i="1" smtClean="0">
                        <a:latin typeface="Cambria Math"/>
                      </a:rPr>
                      <m:t>=</m:t>
                    </m:r>
                    <m:rad>
                      <m:radPr>
                        <m:degHide m:val="on"/>
                        <m:ctrlPr>
                          <a:rPr lang="en-GB" sz="2400" b="1" i="1" smtClean="0">
                            <a:latin typeface="Cambria Math" panose="02040503050406030204" pitchFamily="18" charset="0"/>
                          </a:rPr>
                        </m:ctrlPr>
                      </m:radPr>
                      <m:deg/>
                      <m:e>
                        <m:r>
                          <a:rPr lang="en-GB" sz="2400" b="1" i="1" smtClean="0">
                            <a:latin typeface="Cambria Math"/>
                          </a:rPr>
                          <m:t>𝟓𝟐</m:t>
                        </m:r>
                      </m:e>
                    </m:rad>
                  </m:oMath>
                </a14:m>
                <a:br>
                  <a:rPr lang="en-GB" sz="2400" b="1" dirty="0"/>
                </a:br>
                <a14:m>
                  <m:oMath xmlns:m="http://schemas.openxmlformats.org/officeDocument/2006/math">
                    <m:sSup>
                      <m:sSupPr>
                        <m:ctrlPr>
                          <a:rPr lang="en-GB" sz="2400" b="1" i="1" smtClean="0">
                            <a:latin typeface="Cambria Math" panose="02040503050406030204" pitchFamily="18" charset="0"/>
                          </a:rPr>
                        </m:ctrlPr>
                      </m:sSupPr>
                      <m:e>
                        <m:d>
                          <m:dPr>
                            <m:ctrlPr>
                              <a:rPr lang="en-GB" sz="2400" b="1" i="1" smtClean="0">
                                <a:latin typeface="Cambria Math" panose="02040503050406030204" pitchFamily="18" charset="0"/>
                              </a:rPr>
                            </m:ctrlPr>
                          </m:dPr>
                          <m:e>
                            <m:r>
                              <a:rPr lang="en-GB" sz="2400" b="1" i="1" smtClean="0">
                                <a:latin typeface="Cambria Math"/>
                              </a:rPr>
                              <m:t>𝒙</m:t>
                            </m:r>
                            <m:r>
                              <a:rPr lang="en-GB" sz="2400" b="1" i="1" smtClean="0">
                                <a:latin typeface="Cambria Math"/>
                              </a:rPr>
                              <m:t>−</m:t>
                            </m:r>
                            <m:r>
                              <a:rPr lang="en-GB" sz="2400" b="1" i="1" smtClean="0">
                                <a:latin typeface="Cambria Math"/>
                              </a:rPr>
                              <m:t>𝟗</m:t>
                            </m:r>
                          </m:e>
                        </m:d>
                      </m:e>
                      <m:sup>
                        <m:r>
                          <a:rPr lang="en-GB" sz="2400" b="1" i="1" smtClean="0">
                            <a:latin typeface="Cambria Math"/>
                          </a:rPr>
                          <m:t>𝟐</m:t>
                        </m:r>
                      </m:sup>
                    </m:sSup>
                    <m:r>
                      <a:rPr lang="en-GB" sz="2400" b="1" i="1" smtClean="0">
                        <a:latin typeface="Cambria Math"/>
                      </a:rPr>
                      <m:t>+</m:t>
                    </m:r>
                    <m:sSup>
                      <m:sSupPr>
                        <m:ctrlPr>
                          <a:rPr lang="en-GB" sz="2400" b="1" i="1" smtClean="0">
                            <a:latin typeface="Cambria Math" panose="02040503050406030204" pitchFamily="18" charset="0"/>
                          </a:rPr>
                        </m:ctrlPr>
                      </m:sSupPr>
                      <m:e>
                        <m:d>
                          <m:dPr>
                            <m:ctrlPr>
                              <a:rPr lang="en-GB" sz="2400" b="1" i="1" smtClean="0">
                                <a:latin typeface="Cambria Math" panose="02040503050406030204" pitchFamily="18" charset="0"/>
                              </a:rPr>
                            </m:ctrlPr>
                          </m:dPr>
                          <m:e>
                            <m:r>
                              <a:rPr lang="en-GB" sz="2400" b="1" i="1" smtClean="0">
                                <a:latin typeface="Cambria Math"/>
                              </a:rPr>
                              <m:t>𝒚</m:t>
                            </m:r>
                            <m:r>
                              <a:rPr lang="en-GB" sz="2400" b="1" i="1" smtClean="0">
                                <a:latin typeface="Cambria Math"/>
                              </a:rPr>
                              <m:t>−</m:t>
                            </m:r>
                            <m:r>
                              <a:rPr lang="en-GB" sz="2400" b="1" i="1" smtClean="0">
                                <a:latin typeface="Cambria Math"/>
                              </a:rPr>
                              <m:t>𝟓</m:t>
                            </m:r>
                          </m:e>
                        </m:d>
                      </m:e>
                      <m:sup>
                        <m:r>
                          <a:rPr lang="en-GB" sz="2400" b="1" i="1" smtClean="0">
                            <a:latin typeface="Cambria Math"/>
                          </a:rPr>
                          <m:t>𝟐</m:t>
                        </m:r>
                      </m:sup>
                    </m:sSup>
                    <m:r>
                      <a:rPr lang="en-GB" sz="2400" b="1" i="1" smtClean="0">
                        <a:latin typeface="Cambria Math"/>
                      </a:rPr>
                      <m:t>=</m:t>
                    </m:r>
                    <m:r>
                      <a:rPr lang="en-GB" sz="2400" b="1" i="1" smtClean="0">
                        <a:latin typeface="Cambria Math"/>
                      </a:rPr>
                      <m:t>𝟓𝟐</m:t>
                    </m:r>
                  </m:oMath>
                </a14:m>
                <a:endParaRPr lang="en-GB" sz="28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2303114" y="3779696"/>
                <a:ext cx="4040535" cy="1301510"/>
              </a:xfrm>
              <a:prstGeom prst="rect">
                <a:avLst/>
              </a:prstGeom>
              <a:blipFill>
                <a:blip r:embed="rId3"/>
                <a:stretch>
                  <a:fillRect l="-2413" t="-4206" b="-3271"/>
                </a:stretch>
              </a:blipFill>
            </p:spPr>
            <p:txBody>
              <a:bodyPr/>
              <a:lstStyle/>
              <a:p>
                <a:r>
                  <a:rPr lang="en-GB">
                    <a:noFill/>
                  </a:rPr>
                  <a:t> </a:t>
                </a:r>
              </a:p>
            </p:txBody>
          </p:sp>
        </mc:Fallback>
      </mc:AlternateContent>
      <p:sp>
        <p:nvSpPr>
          <p:cNvPr id="8" name="Rectangle 7"/>
          <p:cNvSpPr/>
          <p:nvPr/>
        </p:nvSpPr>
        <p:spPr>
          <a:xfrm>
            <a:off x="2699657" y="3686176"/>
            <a:ext cx="1310368" cy="5157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2699657" y="4201888"/>
            <a:ext cx="3539218" cy="9035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755576" y="3048000"/>
            <a:ext cx="396949" cy="164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19983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Completing the square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908720"/>
                <a:ext cx="8352928" cy="923330"/>
              </a:xfrm>
              <a:prstGeom prst="rect">
                <a:avLst/>
              </a:prstGeom>
              <a:noFill/>
            </p:spPr>
            <p:txBody>
              <a:bodyPr wrap="square" rtlCol="0">
                <a:spAutoFit/>
              </a:bodyPr>
              <a:lstStyle/>
              <a:p>
                <a:r>
                  <a:rPr lang="en-GB" dirty="0"/>
                  <a:t>When the equation of a circle is in the form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𝑎</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𝑏</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𝑟</m:t>
                        </m:r>
                      </m:e>
                      <m:sup>
                        <m:r>
                          <a:rPr lang="en-GB" b="0" i="1" smtClean="0">
                            <a:latin typeface="Cambria Math" panose="02040503050406030204" pitchFamily="18" charset="0"/>
                          </a:rPr>
                          <m:t>2</m:t>
                        </m:r>
                      </m:sup>
                    </m:sSup>
                  </m:oMath>
                </a14:m>
                <a:r>
                  <a:rPr lang="en-GB" dirty="0"/>
                  <a:t>, we can instantly read off the centre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e>
                    </m:d>
                  </m:oMath>
                </a14:m>
                <a:r>
                  <a:rPr lang="en-GB" dirty="0"/>
                  <a:t> and the radius </a:t>
                </a:r>
                <a14:m>
                  <m:oMath xmlns:m="http://schemas.openxmlformats.org/officeDocument/2006/math">
                    <m:r>
                      <a:rPr lang="en-GB" b="0" i="1" smtClean="0">
                        <a:latin typeface="Cambria Math" panose="02040503050406030204" pitchFamily="18" charset="0"/>
                      </a:rPr>
                      <m:t>𝑟</m:t>
                    </m:r>
                  </m:oMath>
                </a14:m>
                <a:r>
                  <a:rPr lang="en-GB" dirty="0"/>
                  <a:t>.</a:t>
                </a:r>
              </a:p>
              <a:p>
                <a:r>
                  <a:rPr lang="en-GB" dirty="0"/>
                  <a:t>But what if the equation wasn’t in this form?</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908720"/>
                <a:ext cx="8352928" cy="923330"/>
              </a:xfrm>
              <a:prstGeom prst="rect">
                <a:avLst/>
              </a:prstGeom>
              <a:blipFill>
                <a:blip r:embed="rId2"/>
                <a:stretch>
                  <a:fillRect l="-584" t="-3289" r="-1095"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95536" y="2060848"/>
                <a:ext cx="8176964"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centre and radius of the circle with equation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2</m:t>
                        </m:r>
                      </m:sup>
                    </m:sSup>
                    <m:r>
                      <a:rPr lang="en-GB" b="0" i="1" smtClean="0">
                        <a:latin typeface="Cambria Math" panose="02040503050406030204" pitchFamily="18" charset="0"/>
                      </a:rPr>
                      <m:t>−6</m:t>
                    </m:r>
                    <m:r>
                      <a:rPr lang="en-GB" b="0" i="1" smtClean="0">
                        <a:latin typeface="Cambria Math" panose="02040503050406030204" pitchFamily="18" charset="0"/>
                      </a:rPr>
                      <m:t>𝑥</m:t>
                    </m:r>
                    <m:r>
                      <a:rPr lang="en-GB" b="0" i="1" smtClean="0">
                        <a:latin typeface="Cambria Math" panose="02040503050406030204" pitchFamily="18" charset="0"/>
                      </a:rPr>
                      <m:t>+2</m:t>
                    </m:r>
                    <m:r>
                      <a:rPr lang="en-GB" b="0" i="1" smtClean="0">
                        <a:latin typeface="Cambria Math" panose="02040503050406030204" pitchFamily="18" charset="0"/>
                      </a:rPr>
                      <m:t>𝑦</m:t>
                    </m:r>
                    <m:r>
                      <a:rPr lang="en-GB" b="0" i="1" smtClean="0">
                        <a:latin typeface="Cambria Math" panose="02040503050406030204" pitchFamily="18" charset="0"/>
                      </a:rPr>
                      <m:t>−6=0</m:t>
                    </m:r>
                  </m:oMath>
                </a14:m>
                <a:endParaRPr lang="en-GB" b="0" dirty="0"/>
              </a:p>
            </p:txBody>
          </p:sp>
        </mc:Choice>
        <mc:Fallback xmlns="">
          <p:sp>
            <p:nvSpPr>
              <p:cNvPr id="6" name="TextBox 5"/>
              <p:cNvSpPr txBox="1">
                <a:spLocks noRot="1" noChangeAspect="1" noMove="1" noResize="1" noEditPoints="1" noAdjustHandles="1" noChangeArrowheads="1" noChangeShapeType="1" noTextEdit="1"/>
              </p:cNvSpPr>
              <p:nvPr/>
            </p:nvSpPr>
            <p:spPr>
              <a:xfrm>
                <a:off x="395536" y="2060848"/>
                <a:ext cx="8176964" cy="369332"/>
              </a:xfrm>
              <a:prstGeom prst="rect">
                <a:avLst/>
              </a:prstGeom>
              <a:blipFill>
                <a:blip r:embed="rId3"/>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20899" y="3291086"/>
                <a:ext cx="4677866" cy="101566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−6</m:t>
                      </m:r>
                      <m:r>
                        <a:rPr lang="en-GB" sz="2000" b="0" i="1" smtClean="0">
                          <a:latin typeface="Cambria Math" panose="02040503050406030204" pitchFamily="18" charset="0"/>
                        </a:rPr>
                        <m:t>𝑥</m:t>
                      </m:r>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𝑦</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+2</m:t>
                      </m:r>
                      <m:r>
                        <a:rPr lang="en-GB" sz="2000" b="0" i="1" smtClean="0">
                          <a:latin typeface="Cambria Math" panose="02040503050406030204" pitchFamily="18" charset="0"/>
                        </a:rPr>
                        <m:t>𝑦</m:t>
                      </m:r>
                      <m:r>
                        <a:rPr lang="en-GB" sz="2000" b="0" i="1" smtClean="0">
                          <a:latin typeface="Cambria Math" panose="02040503050406030204" pitchFamily="18" charset="0"/>
                        </a:rPr>
                        <m:t>−6=0</m:t>
                      </m:r>
                    </m:oMath>
                    <m:oMath xmlns:m="http://schemas.openxmlformats.org/officeDocument/2006/math">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r>
                                <a:rPr lang="en-GB" sz="2000" b="0" i="1" smtClean="0">
                                  <a:latin typeface="Cambria Math" panose="02040503050406030204" pitchFamily="18" charset="0"/>
                                </a:rPr>
                                <m:t>−3</m:t>
                              </m:r>
                            </m:e>
                          </m:d>
                        </m:e>
                        <m:sup>
                          <m:r>
                            <a:rPr lang="en-GB" sz="2000" b="0" i="1" smtClean="0">
                              <a:latin typeface="Cambria Math" panose="02040503050406030204" pitchFamily="18" charset="0"/>
                            </a:rPr>
                            <m:t>2</m:t>
                          </m:r>
                        </m:sup>
                      </m:sSup>
                      <m:r>
                        <a:rPr lang="en-GB" sz="2000" b="0" i="1" smtClean="0">
                          <a:latin typeface="Cambria Math" panose="02040503050406030204" pitchFamily="18" charset="0"/>
                        </a:rPr>
                        <m:t>−9+</m:t>
                      </m:r>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𝑦</m:t>
                              </m:r>
                              <m:r>
                                <a:rPr lang="en-GB" sz="2000" b="0" i="1" smtClean="0">
                                  <a:latin typeface="Cambria Math" panose="02040503050406030204" pitchFamily="18" charset="0"/>
                                </a:rPr>
                                <m:t>+1</m:t>
                              </m:r>
                            </m:e>
                          </m:d>
                        </m:e>
                        <m:sup>
                          <m:r>
                            <a:rPr lang="en-GB" sz="2000" b="0" i="1" smtClean="0">
                              <a:latin typeface="Cambria Math" panose="02040503050406030204" pitchFamily="18" charset="0"/>
                            </a:rPr>
                            <m:t>2</m:t>
                          </m:r>
                        </m:sup>
                      </m:sSup>
                      <m:r>
                        <a:rPr lang="en-GB" sz="2000" b="0" i="1" smtClean="0">
                          <a:latin typeface="Cambria Math" panose="02040503050406030204" pitchFamily="18" charset="0"/>
                        </a:rPr>
                        <m:t>−1−6=0</m:t>
                      </m:r>
                    </m:oMath>
                    <m:oMath xmlns:m="http://schemas.openxmlformats.org/officeDocument/2006/math">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r>
                                <a:rPr lang="en-GB" sz="2000" b="0" i="1" smtClean="0">
                                  <a:latin typeface="Cambria Math" panose="02040503050406030204" pitchFamily="18" charset="0"/>
                                </a:rPr>
                                <m:t>−3</m:t>
                              </m:r>
                            </m:e>
                          </m:d>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𝑦</m:t>
                              </m:r>
                              <m:r>
                                <a:rPr lang="en-GB" sz="2000" b="0" i="1" smtClean="0">
                                  <a:latin typeface="Cambria Math" panose="02040503050406030204" pitchFamily="18" charset="0"/>
                                </a:rPr>
                                <m:t>+1</m:t>
                              </m:r>
                            </m:e>
                          </m:d>
                        </m:e>
                        <m:sup>
                          <m:r>
                            <a:rPr lang="en-GB" sz="2000" b="0" i="1" smtClean="0">
                              <a:latin typeface="Cambria Math" panose="02040503050406030204" pitchFamily="18" charset="0"/>
                            </a:rPr>
                            <m:t>2</m:t>
                          </m:r>
                        </m:sup>
                      </m:sSup>
                      <m:r>
                        <a:rPr lang="en-GB" sz="2000" b="0" i="1" smtClean="0">
                          <a:latin typeface="Cambria Math" panose="02040503050406030204" pitchFamily="18" charset="0"/>
                        </a:rPr>
                        <m:t>=16</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20899" y="3291086"/>
                <a:ext cx="4677866" cy="1015663"/>
              </a:xfrm>
              <a:prstGeom prst="rect">
                <a:avLst/>
              </a:prstGeom>
              <a:blipFill>
                <a:blip r:embed="rId4"/>
                <a:stretch>
                  <a:fillRect b="-24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162550" y="2478003"/>
                <a:ext cx="3715072" cy="738664"/>
              </a:xfrm>
              <a:prstGeom prst="rect">
                <a:avLst/>
              </a:prstGeom>
              <a:noFill/>
            </p:spPr>
            <p:txBody>
              <a:bodyPr wrap="square" rtlCol="0">
                <a:spAutoFit/>
              </a:bodyPr>
              <a:lstStyle/>
              <a:p>
                <a:r>
                  <a:rPr lang="en-GB" sz="1400" b="1" dirty="0"/>
                  <a:t>Hint</a:t>
                </a:r>
                <a:r>
                  <a:rPr lang="en-GB" sz="1400" dirty="0"/>
                  <a:t>: Have we seen a method in a previous chapter that allows us to turn a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oMath>
                </a14:m>
                <a:r>
                  <a:rPr lang="en-GB" sz="1400" dirty="0"/>
                  <a:t> term and a </a:t>
                </a:r>
                <a14:m>
                  <m:oMath xmlns:m="http://schemas.openxmlformats.org/officeDocument/2006/math">
                    <m:r>
                      <a:rPr lang="en-GB" sz="1400" b="0" i="1" smtClean="0">
                        <a:latin typeface="Cambria Math" panose="02040503050406030204" pitchFamily="18" charset="0"/>
                      </a:rPr>
                      <m:t>𝑥</m:t>
                    </m:r>
                  </m:oMath>
                </a14:m>
                <a:r>
                  <a:rPr lang="en-GB" sz="1400" dirty="0"/>
                  <a:t>  term into a single expression involving </a:t>
                </a:r>
                <a14:m>
                  <m:oMath xmlns:m="http://schemas.openxmlformats.org/officeDocument/2006/math">
                    <m:r>
                      <a:rPr lang="en-GB" sz="1400" b="0" i="1" smtClean="0">
                        <a:latin typeface="Cambria Math" panose="02040503050406030204" pitchFamily="18" charset="0"/>
                      </a:rPr>
                      <m:t>𝑥</m:t>
                    </m:r>
                  </m:oMath>
                </a14:m>
                <a:r>
                  <a:rPr lang="en-GB" sz="1400"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5162550" y="2478003"/>
                <a:ext cx="3715072" cy="738664"/>
              </a:xfrm>
              <a:prstGeom prst="rect">
                <a:avLst/>
              </a:prstGeom>
              <a:blipFill>
                <a:blip r:embed="rId5"/>
                <a:stretch>
                  <a:fillRect l="-493" t="-820" b="-73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540102" y="3286125"/>
                <a:ext cx="293747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Rearrange terms so that </a:t>
                </a:r>
                <a14:m>
                  <m:oMath xmlns:m="http://schemas.openxmlformats.org/officeDocument/2006/math">
                    <m:r>
                      <a:rPr lang="en-GB" sz="1600" b="0" i="1" smtClean="0">
                        <a:latin typeface="Cambria Math" panose="02040503050406030204" pitchFamily="18" charset="0"/>
                      </a:rPr>
                      <m:t>𝑥</m:t>
                    </m:r>
                  </m:oMath>
                </a14:m>
                <a:r>
                  <a:rPr lang="en-GB" sz="1600" dirty="0"/>
                  <a:t> terms are together and </a:t>
                </a:r>
                <a14:m>
                  <m:oMath xmlns:m="http://schemas.openxmlformats.org/officeDocument/2006/math">
                    <m:r>
                      <a:rPr lang="en-GB" sz="1600" b="0" i="1" smtClean="0">
                        <a:latin typeface="Cambria Math" panose="02040503050406030204" pitchFamily="18" charset="0"/>
                      </a:rPr>
                      <m:t>𝑦</m:t>
                    </m:r>
                  </m:oMath>
                </a14:m>
                <a:r>
                  <a:rPr lang="en-GB" sz="1600" dirty="0"/>
                  <a:t> terms are together.</a:t>
                </a:r>
              </a:p>
            </p:txBody>
          </p:sp>
        </mc:Choice>
        <mc:Fallback xmlns="">
          <p:sp>
            <p:nvSpPr>
              <p:cNvPr id="9" name="TextBox 8"/>
              <p:cNvSpPr txBox="1">
                <a:spLocks noRot="1" noChangeAspect="1" noMove="1" noResize="1" noEditPoints="1" noAdjustHandles="1" noChangeArrowheads="1" noChangeShapeType="1" noTextEdit="1"/>
              </p:cNvSpPr>
              <p:nvPr/>
            </p:nvSpPr>
            <p:spPr>
              <a:xfrm>
                <a:off x="5540102" y="3286125"/>
                <a:ext cx="2937470" cy="830997"/>
              </a:xfrm>
              <a:prstGeom prst="rect">
                <a:avLst/>
              </a:prstGeom>
              <a:blipFill>
                <a:blip r:embed="rId6"/>
                <a:stretch>
                  <a:fillRect l="-823" t="-714" b="-7143"/>
                </a:stretch>
              </a:blipFill>
            </p:spPr>
            <p:txBody>
              <a:bodyPr/>
              <a:lstStyle/>
              <a:p>
                <a:r>
                  <a:rPr lang="en-GB">
                    <a:noFill/>
                  </a:rPr>
                  <a:t> </a:t>
                </a:r>
              </a:p>
            </p:txBody>
          </p:sp>
        </mc:Fallback>
      </mc:AlternateContent>
      <p:cxnSp>
        <p:nvCxnSpPr>
          <p:cNvPr id="11" name="Straight Arrow Connector 10"/>
          <p:cNvCxnSpPr>
            <a:stCxn id="9" idx="1"/>
          </p:cNvCxnSpPr>
          <p:nvPr/>
        </p:nvCxnSpPr>
        <p:spPr>
          <a:xfrm flipH="1" flipV="1">
            <a:off x="4992613" y="3501008"/>
            <a:ext cx="547489" cy="2006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5537398" y="4264546"/>
            <a:ext cx="2937470"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Complete the square!</a:t>
            </a:r>
          </a:p>
        </p:txBody>
      </p:sp>
      <p:cxnSp>
        <p:nvCxnSpPr>
          <p:cNvPr id="13" name="Straight Arrow Connector 12"/>
          <p:cNvCxnSpPr>
            <a:stCxn id="12" idx="1"/>
          </p:cNvCxnSpPr>
          <p:nvPr/>
        </p:nvCxnSpPr>
        <p:spPr>
          <a:xfrm flipH="1" flipV="1">
            <a:off x="4972050" y="3876675"/>
            <a:ext cx="565348" cy="5571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521989" y="3220812"/>
            <a:ext cx="8040985" cy="15988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TextBox 16"/>
          <p:cNvSpPr txBox="1"/>
          <p:nvPr/>
        </p:nvSpPr>
        <p:spPr>
          <a:xfrm>
            <a:off x="1799120" y="5610281"/>
            <a:ext cx="5544616"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Textbook Note</a:t>
            </a:r>
            <a:r>
              <a:rPr lang="en-GB" sz="1600" dirty="0"/>
              <a:t>: There’s a truly awful method, initially presented in the textbook, that allows you to find the centre/radius without completing the square. Don’t even contemplate using it.</a:t>
            </a:r>
          </a:p>
        </p:txBody>
      </p:sp>
    </p:spTree>
    <p:extLst>
      <p:ext uri="{BB962C8B-B14F-4D97-AF65-F5344CB8AC3E}">
        <p14:creationId xmlns:p14="http://schemas.microsoft.com/office/powerpoint/2010/main" val="11371751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childTnLst>
              </p:cTn>
              <p:nextCondLst>
                <p:cond evt="onClick" delay="0">
                  <p:tgtEl>
                    <p:spTgt spid="16"/>
                  </p:tgtEl>
                </p:cond>
              </p:nextCondLst>
            </p:seq>
          </p:childTnLst>
        </p:cTn>
      </p:par>
    </p:tnLst>
    <p:bldLst>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6" name="Picture 5"/>
          <p:cNvPicPr>
            <a:picLocks noChangeAspect="1"/>
          </p:cNvPicPr>
          <p:nvPr/>
        </p:nvPicPr>
        <p:blipFill>
          <a:blip r:embed="rId2"/>
          <a:stretch>
            <a:fillRect/>
          </a:stretch>
        </p:blipFill>
        <p:spPr>
          <a:xfrm>
            <a:off x="472159" y="1226230"/>
            <a:ext cx="6477000" cy="2009775"/>
          </a:xfrm>
          <a:prstGeom prst="rect">
            <a:avLst/>
          </a:prstGeom>
          <a:effectLst>
            <a:outerShdw blurRad="63500" sx="102000" sy="102000" algn="ctr" rotWithShape="0">
              <a:prstClr val="black">
                <a:alpha val="40000"/>
              </a:prstClr>
            </a:outerShdw>
          </a:effectLst>
        </p:spPr>
      </p:pic>
      <p:sp>
        <p:nvSpPr>
          <p:cNvPr id="7" name="TextBox 6"/>
          <p:cNvSpPr txBox="1"/>
          <p:nvPr/>
        </p:nvSpPr>
        <p:spPr>
          <a:xfrm>
            <a:off x="469814" y="841540"/>
            <a:ext cx="2918235"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June 2012 Q3a,b</a:t>
            </a:r>
          </a:p>
        </p:txBody>
      </p:sp>
      <mc:AlternateContent xmlns:mc="http://schemas.openxmlformats.org/markup-compatibility/2006" xmlns:a14="http://schemas.microsoft.com/office/drawing/2010/main">
        <mc:Choice Requires="a14">
          <p:sp>
            <p:nvSpPr>
              <p:cNvPr id="8" name="TextBox 7"/>
              <p:cNvSpPr txBox="1"/>
              <p:nvPr/>
            </p:nvSpPr>
            <p:spPr>
              <a:xfrm>
                <a:off x="1979712" y="3861048"/>
                <a:ext cx="5184576" cy="15155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−20</m:t>
                      </m:r>
                      <m:r>
                        <a:rPr lang="en-GB" b="0" i="1" smtClean="0">
                          <a:latin typeface="Cambria Math" panose="02040503050406030204" pitchFamily="18" charset="0"/>
                        </a:rPr>
                        <m:t>𝑥</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2</m:t>
                          </m:r>
                        </m:sup>
                      </m:sSup>
                      <m:r>
                        <a:rPr lang="en-GB" b="0" i="1" smtClean="0">
                          <a:latin typeface="Cambria Math" panose="02040503050406030204" pitchFamily="18" charset="0"/>
                        </a:rPr>
                        <m:t>−16</m:t>
                      </m:r>
                      <m:r>
                        <a:rPr lang="en-GB" b="0" i="1" smtClean="0">
                          <a:latin typeface="Cambria Math" panose="02040503050406030204" pitchFamily="18" charset="0"/>
                        </a:rPr>
                        <m:t>𝑦</m:t>
                      </m:r>
                      <m:r>
                        <a:rPr lang="en-GB" b="0" i="1" smtClean="0">
                          <a:latin typeface="Cambria Math" panose="02040503050406030204" pitchFamily="18" charset="0"/>
                        </a:rPr>
                        <m:t>+139=0</m:t>
                      </m:r>
                    </m:oMath>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−10</m:t>
                              </m:r>
                            </m:e>
                          </m:d>
                        </m:e>
                        <m:sup>
                          <m:r>
                            <a:rPr lang="en-GB" b="0" i="1" smtClean="0">
                              <a:latin typeface="Cambria Math" panose="02040503050406030204" pitchFamily="18" charset="0"/>
                            </a:rPr>
                            <m:t>2</m:t>
                          </m:r>
                        </m:sup>
                      </m:sSup>
                      <m:r>
                        <a:rPr lang="en-GB" b="0" i="1" smtClean="0">
                          <a:latin typeface="Cambria Math" panose="02040503050406030204" pitchFamily="18" charset="0"/>
                        </a:rPr>
                        <m:t>−100+</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−8</m:t>
                              </m:r>
                            </m:e>
                          </m:d>
                        </m:e>
                        <m:sup>
                          <m:r>
                            <a:rPr lang="en-GB" b="0" i="1" smtClean="0">
                              <a:latin typeface="Cambria Math" panose="02040503050406030204" pitchFamily="18" charset="0"/>
                            </a:rPr>
                            <m:t>2</m:t>
                          </m:r>
                        </m:sup>
                      </m:sSup>
                      <m:r>
                        <a:rPr lang="en-GB" b="0" i="1" smtClean="0">
                          <a:latin typeface="Cambria Math" panose="02040503050406030204" pitchFamily="18" charset="0"/>
                        </a:rPr>
                        <m:t>−64+139=0</m:t>
                      </m:r>
                    </m:oMath>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−10</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−8</m:t>
                              </m:r>
                            </m:e>
                          </m:d>
                        </m:e>
                        <m:sup>
                          <m:r>
                            <a:rPr lang="en-GB" b="0" i="1" smtClean="0">
                              <a:latin typeface="Cambria Math" panose="02040503050406030204" pitchFamily="18" charset="0"/>
                            </a:rPr>
                            <m:t>2</m:t>
                          </m:r>
                        </m:sup>
                      </m:sSup>
                      <m:r>
                        <a:rPr lang="en-GB" b="0" i="1" smtClean="0">
                          <a:latin typeface="Cambria Math" panose="02040503050406030204" pitchFamily="18" charset="0"/>
                        </a:rPr>
                        <m:t>=25</m:t>
                      </m:r>
                    </m:oMath>
                  </m:oMathPara>
                </a14:m>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d>
                        <m:dPr>
                          <m:ctrlPr>
                            <a:rPr lang="en-GB" b="0" i="1" smtClean="0">
                              <a:latin typeface="Cambria Math" panose="02040503050406030204" pitchFamily="18" charset="0"/>
                            </a:rPr>
                          </m:ctrlPr>
                        </m:dPr>
                        <m:e>
                          <m:r>
                            <a:rPr lang="en-GB" b="0" i="1" smtClean="0">
                              <a:latin typeface="Cambria Math" panose="02040503050406030204" pitchFamily="18" charset="0"/>
                            </a:rPr>
                            <m:t>10,8</m:t>
                          </m:r>
                        </m:e>
                      </m:d>
                      <m:r>
                        <a:rPr lang="en-GB" b="0" i="1" smtClean="0">
                          <a:latin typeface="Cambria Math" panose="02040503050406030204" pitchFamily="18" charset="0"/>
                        </a:rPr>
                        <m:t>,  </m:t>
                      </m:r>
                      <m:r>
                        <a:rPr lang="en-GB" b="0" i="1" smtClean="0">
                          <a:latin typeface="Cambria Math" panose="02040503050406030204" pitchFamily="18" charset="0"/>
                        </a:rPr>
                        <m:t>𝑟</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25</m:t>
                          </m:r>
                        </m:e>
                      </m:rad>
                      <m:r>
                        <a:rPr lang="en-GB" b="0" i="1" smtClean="0">
                          <a:latin typeface="Cambria Math" panose="02040503050406030204" pitchFamily="18" charset="0"/>
                        </a:rPr>
                        <m:t>=5</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979712" y="3861048"/>
                <a:ext cx="5184576" cy="1515543"/>
              </a:xfrm>
              <a:prstGeom prst="rect">
                <a:avLst/>
              </a:prstGeom>
              <a:blipFill>
                <a:blip r:embed="rId3"/>
                <a:stretch>
                  <a:fillRect/>
                </a:stretch>
              </a:blipFill>
            </p:spPr>
            <p:txBody>
              <a:bodyPr/>
              <a:lstStyle/>
              <a:p>
                <a:r>
                  <a:rPr lang="en-GB">
                    <a:noFill/>
                  </a:rPr>
                  <a:t> </a:t>
                </a:r>
              </a:p>
            </p:txBody>
          </p:sp>
        </mc:Fallback>
      </mc:AlternateContent>
      <p:sp>
        <p:nvSpPr>
          <p:cNvPr id="9" name="Rectangle 8"/>
          <p:cNvSpPr/>
          <p:nvPr/>
        </p:nvSpPr>
        <p:spPr>
          <a:xfrm>
            <a:off x="1882956" y="3624849"/>
            <a:ext cx="5281332" cy="18643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1403682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119-120</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438067" y="1871882"/>
            <a:ext cx="2304256"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8" name="TextBox 7"/>
              <p:cNvSpPr txBox="1"/>
              <p:nvPr/>
            </p:nvSpPr>
            <p:spPr>
              <a:xfrm>
                <a:off x="349052" y="2165014"/>
                <a:ext cx="2952328" cy="2585323"/>
              </a:xfrm>
              <a:prstGeom prst="rect">
                <a:avLst/>
              </a:prstGeom>
              <a:noFill/>
            </p:spPr>
            <p:txBody>
              <a:bodyPr wrap="square" rtlCol="0">
                <a:spAutoFit/>
              </a:bodyPr>
              <a:lstStyle/>
              <a:p>
                <a:r>
                  <a:rPr lang="en-GB" sz="1600" dirty="0"/>
                  <a:t>[MAT 2009 1B] The point on the circle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𝑦</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+6</m:t>
                    </m:r>
                    <m:r>
                      <a:rPr lang="en-GB" sz="1600" b="0" i="1" smtClean="0">
                        <a:latin typeface="Cambria Math" panose="02040503050406030204" pitchFamily="18" charset="0"/>
                      </a:rPr>
                      <m:t>𝑥</m:t>
                    </m:r>
                    <m:r>
                      <a:rPr lang="en-GB" sz="1600" b="0" i="1" smtClean="0">
                        <a:latin typeface="Cambria Math" panose="02040503050406030204" pitchFamily="18" charset="0"/>
                      </a:rPr>
                      <m:t>+8</m:t>
                    </m:r>
                    <m:r>
                      <a:rPr lang="en-GB" sz="1600" b="0" i="1" smtClean="0">
                        <a:latin typeface="Cambria Math" panose="02040503050406030204" pitchFamily="18" charset="0"/>
                      </a:rPr>
                      <m:t>𝑦</m:t>
                    </m:r>
                    <m:r>
                      <a:rPr lang="en-GB" sz="1600" b="0" i="1" smtClean="0">
                        <a:latin typeface="Cambria Math" panose="02040503050406030204" pitchFamily="18" charset="0"/>
                      </a:rPr>
                      <m:t>=75</m:t>
                    </m:r>
                  </m:oMath>
                </a14:m>
                <a:r>
                  <a:rPr lang="en-GB" sz="1600" dirty="0"/>
                  <a:t> which is closest to the origin, is at what distance from the origin?</a:t>
                </a:r>
              </a:p>
              <a:p>
                <a:pPr/>
                <a14:m>
                  <m:oMathPara xmlns:m="http://schemas.openxmlformats.org/officeDocument/2006/math">
                    <m:oMathParaPr>
                      <m:jc m:val="centerGroup"/>
                    </m:oMathParaPr>
                    <m:oMath xmlns:m="http://schemas.openxmlformats.org/officeDocument/2006/math">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𝟑</m:t>
                              </m:r>
                            </m:e>
                          </m:d>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𝒚</m:t>
                              </m:r>
                              <m:r>
                                <a:rPr lang="en-GB" sz="1400" b="1" i="1" smtClean="0">
                                  <a:latin typeface="Cambria Math" panose="02040503050406030204" pitchFamily="18" charset="0"/>
                                </a:rPr>
                                <m:t>+</m:t>
                              </m:r>
                              <m:r>
                                <a:rPr lang="en-GB" sz="1400" b="1" i="1" smtClean="0">
                                  <a:latin typeface="Cambria Math" panose="02040503050406030204" pitchFamily="18" charset="0"/>
                                </a:rPr>
                                <m:t>𝟒</m:t>
                              </m:r>
                            </m:e>
                          </m:d>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r>
                        <a:rPr lang="en-GB" sz="1400" b="1" i="1" smtClean="0">
                          <a:latin typeface="Cambria Math" panose="02040503050406030204" pitchFamily="18" charset="0"/>
                        </a:rPr>
                        <m:t>𝟏𝟎𝟎</m:t>
                      </m:r>
                    </m:oMath>
                    <m:oMath xmlns:m="http://schemas.openxmlformats.org/officeDocument/2006/math">
                      <m:r>
                        <a:rPr lang="en-GB" sz="1400" b="1" i="1" smtClean="0">
                          <a:latin typeface="Cambria Math" panose="02040503050406030204" pitchFamily="18" charset="0"/>
                        </a:rPr>
                        <m:t>∴</m:t>
                      </m:r>
                      <m:r>
                        <a:rPr lang="en-GB" sz="1400" b="1" i="1" smtClean="0">
                          <a:latin typeface="Cambria Math" panose="02040503050406030204" pitchFamily="18" charset="0"/>
                        </a:rPr>
                        <m:t>𝑪</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m:t>
                          </m:r>
                          <m:r>
                            <a:rPr lang="en-GB" sz="1400" b="1" i="1" smtClean="0">
                              <a:latin typeface="Cambria Math" panose="02040503050406030204" pitchFamily="18" charset="0"/>
                            </a:rPr>
                            <m:t>𝟑</m:t>
                          </m:r>
                          <m:r>
                            <a:rPr lang="en-GB" sz="1400" b="1" i="1" smtClean="0">
                              <a:latin typeface="Cambria Math" panose="02040503050406030204" pitchFamily="18" charset="0"/>
                            </a:rPr>
                            <m:t>,−</m:t>
                          </m:r>
                          <m:r>
                            <a:rPr lang="en-GB" sz="1400" b="1" i="1" smtClean="0">
                              <a:latin typeface="Cambria Math" panose="02040503050406030204" pitchFamily="18" charset="0"/>
                            </a:rPr>
                            <m:t>𝟒</m:t>
                          </m:r>
                        </m:e>
                      </m:d>
                      <m:r>
                        <a:rPr lang="en-GB" sz="1400" b="1" i="1" smtClean="0">
                          <a:latin typeface="Cambria Math" panose="02040503050406030204" pitchFamily="18" charset="0"/>
                        </a:rPr>
                        <m:t>,  </m:t>
                      </m:r>
                      <m:r>
                        <a:rPr lang="en-GB" sz="1400" b="1" i="1" smtClean="0">
                          <a:latin typeface="Cambria Math" panose="02040503050406030204" pitchFamily="18" charset="0"/>
                        </a:rPr>
                        <m:t>𝒓</m:t>
                      </m:r>
                      <m:r>
                        <a:rPr lang="en-GB" sz="1400" b="1" i="1" smtClean="0">
                          <a:latin typeface="Cambria Math" panose="02040503050406030204" pitchFamily="18" charset="0"/>
                        </a:rPr>
                        <m:t>=</m:t>
                      </m:r>
                      <m:r>
                        <a:rPr lang="en-GB" sz="1400" b="1" i="1" smtClean="0">
                          <a:latin typeface="Cambria Math" panose="02040503050406030204" pitchFamily="18" charset="0"/>
                        </a:rPr>
                        <m:t>𝟏𝟎</m:t>
                      </m:r>
                    </m:oMath>
                  </m:oMathPara>
                </a14:m>
                <a:endParaRPr lang="en-GB" sz="1400" b="1" dirty="0"/>
              </a:p>
              <a:p>
                <a:r>
                  <a:rPr lang="en-GB" sz="1400" b="1" dirty="0"/>
                  <a:t>The closest point </a:t>
                </a:r>
                <a14:m>
                  <m:oMath xmlns:m="http://schemas.openxmlformats.org/officeDocument/2006/math">
                    <m:r>
                      <a:rPr lang="en-GB" sz="1400" b="1" i="1" smtClean="0">
                        <a:latin typeface="Cambria Math" panose="02040503050406030204" pitchFamily="18" charset="0"/>
                      </a:rPr>
                      <m:t>𝑷</m:t>
                    </m:r>
                  </m:oMath>
                </a14:m>
                <a:r>
                  <a:rPr lang="en-GB" sz="1400" b="1" dirty="0"/>
                  <a:t> lies on the line between the circle centre and the origin. Since </a:t>
                </a:r>
                <a14:m>
                  <m:oMath xmlns:m="http://schemas.openxmlformats.org/officeDocument/2006/math">
                    <m:d>
                      <m:dPr>
                        <m:ctrlPr>
                          <a:rPr lang="en-GB" sz="1400" b="1" i="1" smtClean="0">
                            <a:latin typeface="Cambria Math" panose="02040503050406030204" pitchFamily="18" charset="0"/>
                          </a:rPr>
                        </m:ctrlPr>
                      </m:dPr>
                      <m:e>
                        <m:r>
                          <a:rPr lang="en-GB" sz="1400" b="1" i="1" smtClean="0">
                            <a:latin typeface="Cambria Math" panose="02040503050406030204" pitchFamily="18" charset="0"/>
                          </a:rPr>
                          <m:t>−</m:t>
                        </m:r>
                        <m:r>
                          <a:rPr lang="en-GB" sz="1400" b="1" i="1" smtClean="0">
                            <a:latin typeface="Cambria Math" panose="02040503050406030204" pitchFamily="18" charset="0"/>
                          </a:rPr>
                          <m:t>𝟑</m:t>
                        </m:r>
                        <m:r>
                          <a:rPr lang="en-GB" sz="1400" b="1" i="1" smtClean="0">
                            <a:latin typeface="Cambria Math" panose="02040503050406030204" pitchFamily="18" charset="0"/>
                          </a:rPr>
                          <m:t>,−</m:t>
                        </m:r>
                        <m:r>
                          <a:rPr lang="en-GB" sz="1400" b="1" i="1" smtClean="0">
                            <a:latin typeface="Cambria Math" panose="02040503050406030204" pitchFamily="18" charset="0"/>
                          </a:rPr>
                          <m:t>𝟒</m:t>
                        </m:r>
                      </m:e>
                    </m:d>
                  </m:oMath>
                </a14:m>
                <a:r>
                  <a:rPr lang="en-GB" sz="1400" b="1" dirty="0"/>
                  <a:t> is 5 away from the origin, the distance between the origin and </a:t>
                </a:r>
                <a14:m>
                  <m:oMath xmlns:m="http://schemas.openxmlformats.org/officeDocument/2006/math">
                    <m:r>
                      <a:rPr lang="en-GB" sz="1400" b="1" i="1" smtClean="0">
                        <a:latin typeface="Cambria Math" panose="02040503050406030204" pitchFamily="18" charset="0"/>
                      </a:rPr>
                      <m:t>𝑷</m:t>
                    </m:r>
                  </m:oMath>
                </a14:m>
                <a:r>
                  <a:rPr lang="en-GB" sz="1400" b="1" dirty="0"/>
                  <a:t> must be </a:t>
                </a:r>
                <a14:m>
                  <m:oMath xmlns:m="http://schemas.openxmlformats.org/officeDocument/2006/math">
                    <m:r>
                      <a:rPr lang="en-GB" sz="1400" b="1" i="1" smtClean="0">
                        <a:latin typeface="Cambria Math" panose="02040503050406030204" pitchFamily="18" charset="0"/>
                      </a:rPr>
                      <m:t>𝟏𝟎</m:t>
                    </m:r>
                    <m:r>
                      <a:rPr lang="en-GB" sz="1400" b="1" i="1" smtClean="0">
                        <a:latin typeface="Cambria Math" panose="02040503050406030204" pitchFamily="18" charset="0"/>
                      </a:rPr>
                      <m:t>−</m:t>
                    </m:r>
                    <m:r>
                      <a:rPr lang="en-GB" sz="1400" b="1" i="1" smtClean="0">
                        <a:latin typeface="Cambria Math" panose="02040503050406030204" pitchFamily="18" charset="0"/>
                      </a:rPr>
                      <m:t>𝟓</m:t>
                    </m:r>
                    <m:r>
                      <a:rPr lang="en-GB" sz="1400" b="1" i="1" smtClean="0">
                        <a:latin typeface="Cambria Math" panose="02040503050406030204" pitchFamily="18" charset="0"/>
                      </a:rPr>
                      <m:t>=</m:t>
                    </m:r>
                    <m:r>
                      <a:rPr lang="en-GB" sz="1400" b="1" i="1" smtClean="0">
                        <a:latin typeface="Cambria Math" panose="02040503050406030204" pitchFamily="18" charset="0"/>
                      </a:rPr>
                      <m:t>𝟓</m:t>
                    </m:r>
                  </m:oMath>
                </a14:m>
                <a:endParaRPr lang="en-GB" sz="1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349052" y="2165014"/>
                <a:ext cx="2952328" cy="2585323"/>
              </a:xfrm>
              <a:prstGeom prst="rect">
                <a:avLst/>
              </a:prstGeom>
              <a:blipFill>
                <a:blip r:embed="rId2"/>
                <a:stretch>
                  <a:fillRect l="-1031" t="-708" r="-2474" b="-1887"/>
                </a:stretch>
              </a:blipFill>
            </p:spPr>
            <p:txBody>
              <a:bodyPr/>
              <a:lstStyle/>
              <a:p>
                <a:r>
                  <a:rPr lang="en-GB">
                    <a:noFill/>
                  </a:rPr>
                  <a:t> </a:t>
                </a:r>
              </a:p>
            </p:txBody>
          </p:sp>
        </mc:Fallback>
      </mc:AlternateContent>
      <p:cxnSp>
        <p:nvCxnSpPr>
          <p:cNvPr id="10" name="Straight Arrow Connector 9"/>
          <p:cNvCxnSpPr/>
          <p:nvPr/>
        </p:nvCxnSpPr>
        <p:spPr>
          <a:xfrm flipV="1">
            <a:off x="1763688" y="4797152"/>
            <a:ext cx="0" cy="1800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901337" y="5721534"/>
            <a:ext cx="1840986" cy="117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Oval 15"/>
          <p:cNvSpPr/>
          <p:nvPr/>
        </p:nvSpPr>
        <p:spPr>
          <a:xfrm>
            <a:off x="1331640" y="6093296"/>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p:cNvSpPr txBox="1"/>
              <p:nvPr/>
            </p:nvSpPr>
            <p:spPr>
              <a:xfrm>
                <a:off x="734616" y="6126440"/>
                <a:ext cx="648072"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1100" b="0" i="1" smtClean="0">
                              <a:latin typeface="Cambria Math" panose="02040503050406030204" pitchFamily="18" charset="0"/>
                            </a:rPr>
                          </m:ctrlPr>
                        </m:dPr>
                        <m:e>
                          <m:r>
                            <a:rPr lang="en-GB" sz="1100" b="0" i="1" smtClean="0">
                              <a:latin typeface="Cambria Math" panose="02040503050406030204" pitchFamily="18" charset="0"/>
                            </a:rPr>
                            <m:t>−3,−4</m:t>
                          </m:r>
                        </m:e>
                      </m:d>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734616" y="6126440"/>
                <a:ext cx="648072" cy="261610"/>
              </a:xfrm>
              <a:prstGeom prst="rect">
                <a:avLst/>
              </a:prstGeom>
              <a:blipFill>
                <a:blip r:embed="rId3"/>
                <a:stretch>
                  <a:fillRect/>
                </a:stretch>
              </a:blipFill>
            </p:spPr>
            <p:txBody>
              <a:bodyPr/>
              <a:lstStyle/>
              <a:p>
                <a:r>
                  <a:rPr lang="en-GB">
                    <a:noFill/>
                  </a:rPr>
                  <a:t> </a:t>
                </a:r>
              </a:p>
            </p:txBody>
          </p:sp>
        </mc:Fallback>
      </mc:AlternateContent>
      <p:sp>
        <p:nvSpPr>
          <p:cNvPr id="18" name="Arc 17"/>
          <p:cNvSpPr/>
          <p:nvPr/>
        </p:nvSpPr>
        <p:spPr>
          <a:xfrm>
            <a:off x="259134" y="4857750"/>
            <a:ext cx="2274515" cy="2125935"/>
          </a:xfrm>
          <a:prstGeom prst="arc">
            <a:avLst>
              <a:gd name="adj1" fmla="val 16200000"/>
              <a:gd name="adj2" fmla="val 31107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0" name="Straight Connector 19"/>
          <p:cNvCxnSpPr/>
          <p:nvPr/>
        </p:nvCxnSpPr>
        <p:spPr>
          <a:xfrm flipV="1">
            <a:off x="1396207" y="5210175"/>
            <a:ext cx="851693" cy="89189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6172200" y="1939490"/>
                <a:ext cx="2933700" cy="2169825"/>
              </a:xfrm>
              <a:prstGeom prst="rect">
                <a:avLst/>
              </a:prstGeom>
              <a:noFill/>
            </p:spPr>
            <p:txBody>
              <a:bodyPr wrap="square" rtlCol="0">
                <a:spAutoFit/>
              </a:bodyPr>
              <a:lstStyle/>
              <a:p>
                <a:r>
                  <a:rPr lang="en-GB" sz="1400" dirty="0"/>
                  <a:t>[MAT 2016 1I] Let </a:t>
                </a:r>
                <a14:m>
                  <m:oMath xmlns:m="http://schemas.openxmlformats.org/officeDocument/2006/math">
                    <m:r>
                      <a:rPr lang="en-GB" sz="1400" b="0" i="1" smtClean="0">
                        <a:latin typeface="Cambria Math" panose="02040503050406030204" pitchFamily="18" charset="0"/>
                      </a:rPr>
                      <m:t>𝑎</m:t>
                    </m:r>
                  </m:oMath>
                </a14:m>
                <a:r>
                  <a:rPr lang="en-GB" sz="1400" dirty="0"/>
                  <a:t> and </a:t>
                </a:r>
                <a14:m>
                  <m:oMath xmlns:m="http://schemas.openxmlformats.org/officeDocument/2006/math">
                    <m:r>
                      <a:rPr lang="en-GB" sz="1400" b="0" i="1" smtClean="0">
                        <a:latin typeface="Cambria Math" panose="02040503050406030204" pitchFamily="18" charset="0"/>
                      </a:rPr>
                      <m:t>𝑏</m:t>
                    </m:r>
                  </m:oMath>
                </a14:m>
                <a:r>
                  <a:rPr lang="en-GB" sz="1400" dirty="0"/>
                  <a:t> be positive real numbers. If </a:t>
                </a:r>
                <a:br>
                  <a:rPr lang="en-GB" sz="1400" b="0" i="1" dirty="0">
                    <a:latin typeface="Cambria Math" panose="02040503050406030204" pitchFamily="18" charset="0"/>
                  </a:rPr>
                </a:b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𝑦</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≤1</m:t>
                    </m:r>
                  </m:oMath>
                </a14:m>
                <a:r>
                  <a:rPr lang="en-GB" sz="1400" dirty="0"/>
                  <a:t> then the largest that </a:t>
                </a:r>
                <a14:m>
                  <m:oMath xmlns:m="http://schemas.openxmlformats.org/officeDocument/2006/math">
                    <m:r>
                      <a:rPr lang="en-GB" sz="1400" b="0" i="1" smtClean="0">
                        <a:latin typeface="Cambria Math" panose="02040503050406030204" pitchFamily="18" charset="0"/>
                      </a:rPr>
                      <m:t>𝑎𝑥</m:t>
                    </m:r>
                    <m:r>
                      <a:rPr lang="en-GB" sz="1400" b="0" i="1" smtClean="0">
                        <a:latin typeface="Cambria Math" panose="02040503050406030204" pitchFamily="18" charset="0"/>
                      </a:rPr>
                      <m:t>+</m:t>
                    </m:r>
                    <m:r>
                      <a:rPr lang="en-GB" sz="1400" b="0" i="1" smtClean="0">
                        <a:latin typeface="Cambria Math" panose="02040503050406030204" pitchFamily="18" charset="0"/>
                      </a:rPr>
                      <m:t>𝑏𝑦</m:t>
                    </m:r>
                  </m:oMath>
                </a14:m>
                <a:r>
                  <a:rPr lang="en-GB" sz="1400" dirty="0"/>
                  <a:t> can equal is what? Give your expression in terms of </a:t>
                </a:r>
                <a14:m>
                  <m:oMath xmlns:m="http://schemas.openxmlformats.org/officeDocument/2006/math">
                    <m:r>
                      <a:rPr lang="en-GB" sz="1400" b="0" i="1" smtClean="0">
                        <a:latin typeface="Cambria Math" panose="02040503050406030204" pitchFamily="18" charset="0"/>
                      </a:rPr>
                      <m:t>𝑎</m:t>
                    </m:r>
                  </m:oMath>
                </a14:m>
                <a:r>
                  <a:rPr lang="en-GB" sz="1400" dirty="0"/>
                  <a:t> and </a:t>
                </a:r>
                <a14:m>
                  <m:oMath xmlns:m="http://schemas.openxmlformats.org/officeDocument/2006/math">
                    <m:r>
                      <a:rPr lang="en-GB" sz="1400" b="0" i="1" smtClean="0">
                        <a:latin typeface="Cambria Math" panose="02040503050406030204" pitchFamily="18" charset="0"/>
                      </a:rPr>
                      <m:t>𝑏</m:t>
                    </m:r>
                  </m:oMath>
                </a14:m>
                <a:r>
                  <a:rPr lang="en-GB" sz="1400" dirty="0"/>
                  <a:t>.</a:t>
                </a:r>
              </a:p>
              <a:p>
                <a:endParaRPr lang="en-GB" sz="500" dirty="0"/>
              </a:p>
              <a:p>
                <a:r>
                  <a:rPr lang="en-GB" sz="1200" b="1" dirty="0"/>
                  <a:t>Many MAT questions consider maximising an expression in terms of </a:t>
                </a:r>
                <a14:m>
                  <m:oMath xmlns:m="http://schemas.openxmlformats.org/officeDocument/2006/math">
                    <m:r>
                      <a:rPr lang="en-GB" sz="1200" b="1" i="1" smtClean="0">
                        <a:latin typeface="Cambria Math" panose="02040503050406030204" pitchFamily="18" charset="0"/>
                      </a:rPr>
                      <m:t>𝒙</m:t>
                    </m:r>
                  </m:oMath>
                </a14:m>
                <a:r>
                  <a:rPr lang="en-GB" sz="1200" b="1" dirty="0"/>
                  <a:t> and </a:t>
                </a:r>
                <a14:m>
                  <m:oMath xmlns:m="http://schemas.openxmlformats.org/officeDocument/2006/math">
                    <m:r>
                      <a:rPr lang="en-GB" sz="1200" b="1" i="1" smtClean="0">
                        <a:latin typeface="Cambria Math" panose="02040503050406030204" pitchFamily="18" charset="0"/>
                      </a:rPr>
                      <m:t>𝒚</m:t>
                    </m:r>
                  </m:oMath>
                </a14:m>
                <a:r>
                  <a:rPr lang="en-GB" sz="1200" b="1" dirty="0"/>
                  <a:t>. Consider for example the simple case </a:t>
                </a:r>
                <a:br>
                  <a:rPr lang="en-GB" sz="1200" b="1" dirty="0"/>
                </a:br>
                <a14:m>
                  <m:oMath xmlns:m="http://schemas.openxmlformats.org/officeDocument/2006/math">
                    <m:r>
                      <a:rPr lang="en-GB" sz="1200" b="1" i="1" smtClean="0">
                        <a:latin typeface="Cambria Math" panose="02040503050406030204" pitchFamily="18" charset="0"/>
                      </a:rPr>
                      <m:t>𝒙</m:t>
                    </m:r>
                    <m:r>
                      <a:rPr lang="en-GB" sz="1200" b="1" i="1" smtClean="0">
                        <a:latin typeface="Cambria Math" panose="02040503050406030204" pitchFamily="18" charset="0"/>
                      </a:rPr>
                      <m:t>+</m:t>
                    </m:r>
                    <m:r>
                      <a:rPr lang="en-GB" sz="1200" b="1" i="1" smtClean="0">
                        <a:latin typeface="Cambria Math" panose="02040503050406030204" pitchFamily="18" charset="0"/>
                      </a:rPr>
                      <m:t>𝒚</m:t>
                    </m:r>
                    <m:r>
                      <a:rPr lang="en-GB" sz="1200" b="1" i="1" smtClean="0">
                        <a:latin typeface="Cambria Math" panose="02040503050406030204" pitchFamily="18" charset="0"/>
                      </a:rPr>
                      <m:t>=</m:t>
                    </m:r>
                    <m:r>
                      <a:rPr lang="en-GB" sz="1200" b="1" i="1" smtClean="0">
                        <a:latin typeface="Cambria Math" panose="02040503050406030204" pitchFamily="18" charset="0"/>
                      </a:rPr>
                      <m:t>𝒌</m:t>
                    </m:r>
                  </m:oMath>
                </a14:m>
                <a:r>
                  <a:rPr lang="en-GB" sz="1200" b="1" dirty="0"/>
                  <a:t>. As we increase </a:t>
                </a:r>
                <a14:m>
                  <m:oMath xmlns:m="http://schemas.openxmlformats.org/officeDocument/2006/math">
                    <m:r>
                      <a:rPr lang="en-GB" sz="1200" b="1" i="1" smtClean="0">
                        <a:latin typeface="Cambria Math" panose="02040503050406030204" pitchFamily="18" charset="0"/>
                      </a:rPr>
                      <m:t>𝒌</m:t>
                    </m:r>
                  </m:oMath>
                </a14:m>
                <a:r>
                  <a:rPr lang="en-GB" sz="1200" b="1" dirty="0"/>
                  <a:t>, the line stays in the same direction but ‘sweeps’ across:</a:t>
                </a:r>
              </a:p>
            </p:txBody>
          </p:sp>
        </mc:Choice>
        <mc:Fallback xmlns="">
          <p:sp>
            <p:nvSpPr>
              <p:cNvPr id="25" name="TextBox 24"/>
              <p:cNvSpPr txBox="1">
                <a:spLocks noRot="1" noChangeAspect="1" noMove="1" noResize="1" noEditPoints="1" noAdjustHandles="1" noChangeArrowheads="1" noChangeShapeType="1" noTextEdit="1"/>
              </p:cNvSpPr>
              <p:nvPr/>
            </p:nvSpPr>
            <p:spPr>
              <a:xfrm>
                <a:off x="6172200" y="1939490"/>
                <a:ext cx="2933700" cy="2169825"/>
              </a:xfrm>
              <a:prstGeom prst="rect">
                <a:avLst/>
              </a:prstGeom>
              <a:blipFill>
                <a:blip r:embed="rId4"/>
                <a:stretch>
                  <a:fillRect l="-624" t="-562" r="-1040" b="-1404"/>
                </a:stretch>
              </a:blipFill>
            </p:spPr>
            <p:txBody>
              <a:bodyPr/>
              <a:lstStyle/>
              <a:p>
                <a:r>
                  <a:rPr lang="en-GB">
                    <a:noFill/>
                  </a:rPr>
                  <a:t> </a:t>
                </a:r>
              </a:p>
            </p:txBody>
          </p:sp>
        </mc:Fallback>
      </mc:AlternateContent>
      <p:cxnSp>
        <p:nvCxnSpPr>
          <p:cNvPr id="27" name="Straight Arrow Connector 26"/>
          <p:cNvCxnSpPr/>
          <p:nvPr/>
        </p:nvCxnSpPr>
        <p:spPr>
          <a:xfrm>
            <a:off x="6649566" y="4829348"/>
            <a:ext cx="808509" cy="45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H="1" flipV="1">
            <a:off x="6638925" y="4105275"/>
            <a:ext cx="10641" cy="7240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6588224" y="4509120"/>
            <a:ext cx="360040" cy="34863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618895" y="4355253"/>
            <a:ext cx="520093" cy="521547"/>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670489" y="4228790"/>
            <a:ext cx="620899" cy="638485"/>
          </a:xfrm>
          <a:prstGeom prst="line">
            <a:avLst/>
          </a:prstGeom>
          <a:ln>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p:cNvSpPr txBox="1"/>
              <p:nvPr/>
            </p:nvSpPr>
            <p:spPr>
              <a:xfrm rot="2750566">
                <a:off x="6536532" y="4462463"/>
                <a:ext cx="410132" cy="2000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700" b="0" i="1" smtClean="0">
                          <a:latin typeface="Cambria Math" panose="02040503050406030204" pitchFamily="18" charset="0"/>
                        </a:rPr>
                        <m:t>𝑘</m:t>
                      </m:r>
                      <m:r>
                        <a:rPr lang="en-GB" sz="700" b="0" i="1" smtClean="0">
                          <a:latin typeface="Cambria Math" panose="02040503050406030204" pitchFamily="18" charset="0"/>
                        </a:rPr>
                        <m:t>=1</m:t>
                      </m:r>
                    </m:oMath>
                  </m:oMathPara>
                </a14:m>
                <a:endParaRPr lang="en-GB" dirty="0"/>
              </a:p>
            </p:txBody>
          </p:sp>
        </mc:Choice>
        <mc:Fallback xmlns="">
          <p:sp>
            <p:nvSpPr>
              <p:cNvPr id="41" name="TextBox 40"/>
              <p:cNvSpPr txBox="1">
                <a:spLocks noRot="1" noChangeAspect="1" noMove="1" noResize="1" noEditPoints="1" noAdjustHandles="1" noChangeArrowheads="1" noChangeShapeType="1" noTextEdit="1"/>
              </p:cNvSpPr>
              <p:nvPr/>
            </p:nvSpPr>
            <p:spPr>
              <a:xfrm rot="2750566">
                <a:off x="6536532" y="4462463"/>
                <a:ext cx="410132" cy="20005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rot="2480583">
                <a:off x="6545502" y="4341618"/>
                <a:ext cx="479308" cy="2000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700" b="0" i="1" smtClean="0">
                          <a:latin typeface="Cambria Math" panose="02040503050406030204" pitchFamily="18" charset="0"/>
                        </a:rPr>
                        <m:t>𝑘</m:t>
                      </m:r>
                      <m:r>
                        <a:rPr lang="en-GB" sz="700" b="0" i="1" smtClean="0">
                          <a:latin typeface="Cambria Math" panose="02040503050406030204" pitchFamily="18" charset="0"/>
                        </a:rPr>
                        <m:t>=2</m:t>
                      </m:r>
                    </m:oMath>
                  </m:oMathPara>
                </a14:m>
                <a:endParaRPr lang="en-GB" dirty="0"/>
              </a:p>
            </p:txBody>
          </p:sp>
        </mc:Choice>
        <mc:Fallback xmlns="">
          <p:sp>
            <p:nvSpPr>
              <p:cNvPr id="42" name="TextBox 41"/>
              <p:cNvSpPr txBox="1">
                <a:spLocks noRot="1" noChangeAspect="1" noMove="1" noResize="1" noEditPoints="1" noAdjustHandles="1" noChangeArrowheads="1" noChangeShapeType="1" noTextEdit="1"/>
              </p:cNvSpPr>
              <p:nvPr/>
            </p:nvSpPr>
            <p:spPr>
              <a:xfrm rot="2480583">
                <a:off x="6545502" y="4341618"/>
                <a:ext cx="479308" cy="200055"/>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rot="2752051">
                <a:off x="6644957" y="4236416"/>
                <a:ext cx="410132" cy="20005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700" b="0" i="1" smtClean="0">
                          <a:latin typeface="Cambria Math" panose="02040503050406030204" pitchFamily="18" charset="0"/>
                        </a:rPr>
                        <m:t>𝑘</m:t>
                      </m:r>
                      <m:r>
                        <a:rPr lang="en-GB" sz="700" b="0" i="1" smtClean="0">
                          <a:latin typeface="Cambria Math" panose="02040503050406030204" pitchFamily="18" charset="0"/>
                        </a:rPr>
                        <m:t>=3</m:t>
                      </m:r>
                    </m:oMath>
                  </m:oMathPara>
                </a14:m>
                <a:endParaRPr lang="en-GB" dirty="0"/>
              </a:p>
            </p:txBody>
          </p:sp>
        </mc:Choice>
        <mc:Fallback xmlns="">
          <p:sp>
            <p:nvSpPr>
              <p:cNvPr id="43" name="TextBox 42"/>
              <p:cNvSpPr txBox="1">
                <a:spLocks noRot="1" noChangeAspect="1" noMove="1" noResize="1" noEditPoints="1" noAdjustHandles="1" noChangeArrowheads="1" noChangeShapeType="1" noTextEdit="1"/>
              </p:cNvSpPr>
              <p:nvPr/>
            </p:nvSpPr>
            <p:spPr>
              <a:xfrm rot="2752051">
                <a:off x="6644957" y="4236416"/>
                <a:ext cx="410132" cy="200055"/>
              </a:xfrm>
              <a:prstGeom prst="rect">
                <a:avLst/>
              </a:prstGeom>
              <a:blipFill>
                <a:blip r:embed="rId7"/>
                <a:stretch>
                  <a:fillRect/>
                </a:stretch>
              </a:blipFill>
            </p:spPr>
            <p:txBody>
              <a:bodyPr/>
              <a:lstStyle/>
              <a:p>
                <a:r>
                  <a:rPr lang="en-GB">
                    <a:noFill/>
                  </a:rPr>
                  <a:t> </a:t>
                </a:r>
              </a:p>
            </p:txBody>
          </p:sp>
        </mc:Fallback>
      </mc:AlternateContent>
      <p:sp>
        <p:nvSpPr>
          <p:cNvPr id="44" name="Arrow: Right 43"/>
          <p:cNvSpPr/>
          <p:nvPr/>
        </p:nvSpPr>
        <p:spPr>
          <a:xfrm rot="18846394">
            <a:off x="6879165" y="4536084"/>
            <a:ext cx="318348" cy="157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5" name="TextBox 44"/>
              <p:cNvSpPr txBox="1"/>
              <p:nvPr/>
            </p:nvSpPr>
            <p:spPr>
              <a:xfrm>
                <a:off x="7229822" y="4161578"/>
                <a:ext cx="1728192" cy="600164"/>
              </a:xfrm>
              <a:prstGeom prst="rect">
                <a:avLst/>
              </a:prstGeom>
              <a:noFill/>
            </p:spPr>
            <p:txBody>
              <a:bodyPr wrap="square" rtlCol="0">
                <a:spAutoFit/>
              </a:bodyPr>
              <a:lstStyle/>
              <a:p>
                <a14:m>
                  <m:oMath xmlns:m="http://schemas.openxmlformats.org/officeDocument/2006/math">
                    <m:r>
                      <a:rPr lang="en-GB" sz="1100" b="1" i="1" smtClean="0">
                        <a:latin typeface="Cambria Math" panose="02040503050406030204" pitchFamily="18" charset="0"/>
                      </a:rPr>
                      <m:t>𝒌</m:t>
                    </m:r>
                  </m:oMath>
                </a14:m>
                <a:r>
                  <a:rPr lang="en-GB" sz="1100" b="1" dirty="0"/>
                  <a:t>, and therefore </a:t>
                </a:r>
                <a14:m>
                  <m:oMath xmlns:m="http://schemas.openxmlformats.org/officeDocument/2006/math">
                    <m:r>
                      <a:rPr lang="en-GB" sz="1100" b="1" i="1" smtClean="0">
                        <a:latin typeface="Cambria Math" panose="02040503050406030204" pitchFamily="18" charset="0"/>
                      </a:rPr>
                      <m:t>𝒙</m:t>
                    </m:r>
                    <m:r>
                      <a:rPr lang="en-GB" sz="1100" b="1" i="1" smtClean="0">
                        <a:latin typeface="Cambria Math" panose="02040503050406030204" pitchFamily="18" charset="0"/>
                      </a:rPr>
                      <m:t>+</m:t>
                    </m:r>
                    <m:r>
                      <a:rPr lang="en-GB" sz="1100" b="1" i="1" smtClean="0">
                        <a:latin typeface="Cambria Math" panose="02040503050406030204" pitchFamily="18" charset="0"/>
                      </a:rPr>
                      <m:t>𝒚</m:t>
                    </m:r>
                  </m:oMath>
                </a14:m>
                <a:r>
                  <a:rPr lang="en-GB" sz="1100" b="1" dirty="0"/>
                  <a:t>, increase as we move in this direction.</a:t>
                </a:r>
              </a:p>
            </p:txBody>
          </p:sp>
        </mc:Choice>
        <mc:Fallback xmlns="">
          <p:sp>
            <p:nvSpPr>
              <p:cNvPr id="45" name="TextBox 44"/>
              <p:cNvSpPr txBox="1">
                <a:spLocks noRot="1" noChangeAspect="1" noMove="1" noResize="1" noEditPoints="1" noAdjustHandles="1" noChangeArrowheads="1" noChangeShapeType="1" noTextEdit="1"/>
              </p:cNvSpPr>
              <p:nvPr/>
            </p:nvSpPr>
            <p:spPr>
              <a:xfrm>
                <a:off x="7229822" y="4161578"/>
                <a:ext cx="1728192" cy="600164"/>
              </a:xfrm>
              <a:prstGeom prst="rect">
                <a:avLst/>
              </a:prstGeom>
              <a:blipFill>
                <a:blip r:embed="rId8"/>
                <a:stretch>
                  <a:fillRect b="-61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7394690" y="4685234"/>
                <a:ext cx="13973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𝑥</m:t>
                      </m:r>
                    </m:oMath>
                  </m:oMathPara>
                </a14:m>
                <a:endParaRPr lang="en-GB" dirty="0"/>
              </a:p>
            </p:txBody>
          </p:sp>
        </mc:Choice>
        <mc:Fallback xmlns="">
          <p:sp>
            <p:nvSpPr>
              <p:cNvPr id="46" name="TextBox 45"/>
              <p:cNvSpPr txBox="1">
                <a:spLocks noRot="1" noChangeAspect="1" noMove="1" noResize="1" noEditPoints="1" noAdjustHandles="1" noChangeArrowheads="1" noChangeShapeType="1" noTextEdit="1"/>
              </p:cNvSpPr>
              <p:nvPr/>
            </p:nvSpPr>
            <p:spPr>
              <a:xfrm>
                <a:off x="7394690" y="4685234"/>
                <a:ext cx="139734" cy="276999"/>
              </a:xfrm>
              <a:prstGeom prst="rect">
                <a:avLst/>
              </a:prstGeom>
              <a:blipFill>
                <a:blip r:embed="rId9"/>
                <a:stretch>
                  <a:fillRect r="-347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6465605" y="3959818"/>
                <a:ext cx="13973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oMath>
                  </m:oMathPara>
                </a14:m>
                <a:endParaRPr lang="en-GB" dirty="0"/>
              </a:p>
            </p:txBody>
          </p:sp>
        </mc:Choice>
        <mc:Fallback xmlns="">
          <p:sp>
            <p:nvSpPr>
              <p:cNvPr id="47" name="TextBox 46"/>
              <p:cNvSpPr txBox="1">
                <a:spLocks noRot="1" noChangeAspect="1" noMove="1" noResize="1" noEditPoints="1" noAdjustHandles="1" noChangeArrowheads="1" noChangeShapeType="1" noTextEdit="1"/>
              </p:cNvSpPr>
              <p:nvPr/>
            </p:nvSpPr>
            <p:spPr>
              <a:xfrm>
                <a:off x="6465605" y="3959818"/>
                <a:ext cx="139734" cy="276999"/>
              </a:xfrm>
              <a:prstGeom prst="rect">
                <a:avLst/>
              </a:prstGeom>
              <a:blipFill>
                <a:blip r:embed="rId10"/>
                <a:stretch>
                  <a:fillRect r="-4782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6057900" y="4908893"/>
                <a:ext cx="3100516" cy="646331"/>
              </a:xfrm>
              <a:prstGeom prst="rect">
                <a:avLst/>
              </a:prstGeom>
              <a:noFill/>
            </p:spPr>
            <p:txBody>
              <a:bodyPr wrap="square" rtlCol="0">
                <a:spAutoFit/>
              </a:bodyPr>
              <a:lstStyle/>
              <a:p>
                <a:r>
                  <a:rPr lang="en-GB" sz="1200" b="1" dirty="0"/>
                  <a:t>If we similarly consider the line </a:t>
                </a:r>
                <a14:m>
                  <m:oMath xmlns:m="http://schemas.openxmlformats.org/officeDocument/2006/math">
                    <m:r>
                      <a:rPr lang="en-GB" sz="1200" b="1" i="1" smtClean="0">
                        <a:latin typeface="Cambria Math" panose="02040503050406030204" pitchFamily="18" charset="0"/>
                      </a:rPr>
                      <m:t>𝒂𝒙</m:t>
                    </m:r>
                    <m:r>
                      <a:rPr lang="en-GB" sz="1200" b="1" i="1" smtClean="0">
                        <a:latin typeface="Cambria Math" panose="02040503050406030204" pitchFamily="18" charset="0"/>
                      </a:rPr>
                      <m:t>+</m:t>
                    </m:r>
                    <m:r>
                      <a:rPr lang="en-GB" sz="1200" b="1" i="1" smtClean="0">
                        <a:latin typeface="Cambria Math" panose="02040503050406030204" pitchFamily="18" charset="0"/>
                      </a:rPr>
                      <m:t>𝒃𝒚</m:t>
                    </m:r>
                    <m:r>
                      <a:rPr lang="en-GB" sz="1200" b="1" i="1" smtClean="0">
                        <a:latin typeface="Cambria Math" panose="02040503050406030204" pitchFamily="18" charset="0"/>
                      </a:rPr>
                      <m:t>=</m:t>
                    </m:r>
                    <m:r>
                      <a:rPr lang="en-GB" sz="1200" b="1" i="1" smtClean="0">
                        <a:latin typeface="Cambria Math" panose="02040503050406030204" pitchFamily="18" charset="0"/>
                      </a:rPr>
                      <m:t>𝒌</m:t>
                    </m:r>
                  </m:oMath>
                </a14:m>
                <a:r>
                  <a:rPr lang="en-GB" sz="1200" b="1" dirty="0"/>
                  <a:t>, </a:t>
                </a:r>
                <a14:m>
                  <m:oMath xmlns:m="http://schemas.openxmlformats.org/officeDocument/2006/math">
                    <m:r>
                      <a:rPr lang="en-GB" sz="1200" b="1" i="1" smtClean="0">
                        <a:latin typeface="Cambria Math" panose="02040503050406030204" pitchFamily="18" charset="0"/>
                      </a:rPr>
                      <m:t>𝒂𝒙</m:t>
                    </m:r>
                    <m:r>
                      <a:rPr lang="en-GB" sz="1200" b="1" i="1" smtClean="0">
                        <a:latin typeface="Cambria Math" panose="02040503050406030204" pitchFamily="18" charset="0"/>
                      </a:rPr>
                      <m:t>+</m:t>
                    </m:r>
                    <m:r>
                      <a:rPr lang="en-GB" sz="1200" b="1" i="1" smtClean="0">
                        <a:latin typeface="Cambria Math" panose="02040503050406030204" pitchFamily="18" charset="0"/>
                      </a:rPr>
                      <m:t>𝒃𝒚</m:t>
                    </m:r>
                  </m:oMath>
                </a14:m>
                <a:r>
                  <a:rPr lang="en-GB" sz="1200" b="1" dirty="0"/>
                  <a:t> is therefore maximised when the line is tangent to the unit circle.</a:t>
                </a:r>
              </a:p>
            </p:txBody>
          </p:sp>
        </mc:Choice>
        <mc:Fallback xmlns="">
          <p:sp>
            <p:nvSpPr>
              <p:cNvPr id="48" name="TextBox 47"/>
              <p:cNvSpPr txBox="1">
                <a:spLocks noRot="1" noChangeAspect="1" noMove="1" noResize="1" noEditPoints="1" noAdjustHandles="1" noChangeArrowheads="1" noChangeShapeType="1" noTextEdit="1"/>
              </p:cNvSpPr>
              <p:nvPr/>
            </p:nvSpPr>
            <p:spPr>
              <a:xfrm>
                <a:off x="6057900" y="4908893"/>
                <a:ext cx="3100516" cy="646331"/>
              </a:xfrm>
              <a:prstGeom prst="rect">
                <a:avLst/>
              </a:prstGeom>
              <a:blipFill>
                <a:blip r:embed="rId11"/>
                <a:stretch>
                  <a:fillRect l="-197" r="-394" b="-6604"/>
                </a:stretch>
              </a:blipFill>
            </p:spPr>
            <p:txBody>
              <a:bodyPr/>
              <a:lstStyle/>
              <a:p>
                <a:r>
                  <a:rPr lang="en-GB">
                    <a:noFill/>
                  </a:rPr>
                  <a:t> </a:t>
                </a:r>
              </a:p>
            </p:txBody>
          </p:sp>
        </mc:Fallback>
      </mc:AlternateContent>
      <p:cxnSp>
        <p:nvCxnSpPr>
          <p:cNvPr id="49" name="Straight Arrow Connector 48"/>
          <p:cNvCxnSpPr/>
          <p:nvPr/>
        </p:nvCxnSpPr>
        <p:spPr>
          <a:xfrm>
            <a:off x="5904101" y="6413342"/>
            <a:ext cx="158239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flipV="1">
            <a:off x="6067669" y="5527628"/>
            <a:ext cx="0" cy="10689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4" name="Arc 53"/>
          <p:cNvSpPr/>
          <p:nvPr/>
        </p:nvSpPr>
        <p:spPr>
          <a:xfrm>
            <a:off x="5306922" y="5857306"/>
            <a:ext cx="1429494" cy="1316118"/>
          </a:xfrm>
          <a:prstGeom prst="arc">
            <a:avLst>
              <a:gd name="adj1" fmla="val 15024339"/>
              <a:gd name="adj2" fmla="val 880465"/>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57" name="Straight Connector 56"/>
          <p:cNvCxnSpPr/>
          <p:nvPr/>
        </p:nvCxnSpPr>
        <p:spPr>
          <a:xfrm>
            <a:off x="6056780" y="5765047"/>
            <a:ext cx="1216025" cy="6477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rot="1770672">
                <a:off x="6279624" y="5938044"/>
                <a:ext cx="1152128"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050" b="0" i="1" smtClean="0">
                          <a:latin typeface="Cambria Math" panose="02040503050406030204" pitchFamily="18" charset="0"/>
                        </a:rPr>
                        <m:t>𝑎𝑥</m:t>
                      </m:r>
                      <m:r>
                        <a:rPr lang="en-GB" sz="1050" b="0" i="1" smtClean="0">
                          <a:latin typeface="Cambria Math" panose="02040503050406030204" pitchFamily="18" charset="0"/>
                        </a:rPr>
                        <m:t>+</m:t>
                      </m:r>
                      <m:r>
                        <a:rPr lang="en-GB" sz="1050" b="0" i="1" smtClean="0">
                          <a:latin typeface="Cambria Math" panose="02040503050406030204" pitchFamily="18" charset="0"/>
                        </a:rPr>
                        <m:t>𝑏𝑦</m:t>
                      </m:r>
                      <m:r>
                        <a:rPr lang="en-GB" sz="1050" b="0" i="1" smtClean="0">
                          <a:latin typeface="Cambria Math" panose="02040503050406030204" pitchFamily="18" charset="0"/>
                        </a:rPr>
                        <m:t>=</m:t>
                      </m:r>
                      <m:r>
                        <a:rPr lang="en-GB" sz="1050" b="0" i="1" smtClean="0">
                          <a:latin typeface="Cambria Math" panose="02040503050406030204" pitchFamily="18" charset="0"/>
                        </a:rPr>
                        <m:t>𝑘</m:t>
                      </m:r>
                    </m:oMath>
                  </m:oMathPara>
                </a14:m>
                <a:endParaRPr lang="en-GB" sz="1050" dirty="0"/>
              </a:p>
            </p:txBody>
          </p:sp>
        </mc:Choice>
        <mc:Fallback xmlns="">
          <p:sp>
            <p:nvSpPr>
              <p:cNvPr id="60" name="TextBox 59"/>
              <p:cNvSpPr txBox="1">
                <a:spLocks noRot="1" noChangeAspect="1" noMove="1" noResize="1" noEditPoints="1" noAdjustHandles="1" noChangeArrowheads="1" noChangeShapeType="1" noTextEdit="1"/>
              </p:cNvSpPr>
              <p:nvPr/>
            </p:nvSpPr>
            <p:spPr>
              <a:xfrm rot="1770672">
                <a:off x="6279624" y="5938044"/>
                <a:ext cx="1152128" cy="261610"/>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7134288" y="6393697"/>
                <a:ext cx="277936" cy="3552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900" b="0" i="1" smtClean="0">
                              <a:latin typeface="Cambria Math" panose="02040503050406030204" pitchFamily="18" charset="0"/>
                            </a:rPr>
                          </m:ctrlPr>
                        </m:fPr>
                        <m:num>
                          <m:r>
                            <a:rPr lang="en-GB" sz="900" b="0" i="1" smtClean="0">
                              <a:latin typeface="Cambria Math" panose="02040503050406030204" pitchFamily="18" charset="0"/>
                            </a:rPr>
                            <m:t>𝑘</m:t>
                          </m:r>
                        </m:num>
                        <m:den>
                          <m:r>
                            <a:rPr lang="en-GB" sz="900" b="0" i="1" smtClean="0">
                              <a:latin typeface="Cambria Math" panose="02040503050406030204" pitchFamily="18" charset="0"/>
                            </a:rPr>
                            <m:t>𝑎</m:t>
                          </m:r>
                        </m:den>
                      </m:f>
                    </m:oMath>
                  </m:oMathPara>
                </a14:m>
                <a:endParaRPr lang="en-GB" dirty="0"/>
              </a:p>
            </p:txBody>
          </p:sp>
        </mc:Choice>
        <mc:Fallback xmlns="">
          <p:sp>
            <p:nvSpPr>
              <p:cNvPr id="61" name="TextBox 60"/>
              <p:cNvSpPr txBox="1">
                <a:spLocks noRot="1" noChangeAspect="1" noMove="1" noResize="1" noEditPoints="1" noAdjustHandles="1" noChangeArrowheads="1" noChangeShapeType="1" noTextEdit="1"/>
              </p:cNvSpPr>
              <p:nvPr/>
            </p:nvSpPr>
            <p:spPr>
              <a:xfrm>
                <a:off x="7134288" y="6393697"/>
                <a:ext cx="277936" cy="355290"/>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5863047" y="5546085"/>
                <a:ext cx="277936" cy="3552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900" b="0" i="1" smtClean="0">
                              <a:latin typeface="Cambria Math" panose="02040503050406030204" pitchFamily="18" charset="0"/>
                            </a:rPr>
                          </m:ctrlPr>
                        </m:fPr>
                        <m:num>
                          <m:r>
                            <a:rPr lang="en-GB" sz="900" b="0" i="1" smtClean="0">
                              <a:latin typeface="Cambria Math" panose="02040503050406030204" pitchFamily="18" charset="0"/>
                            </a:rPr>
                            <m:t>𝑘</m:t>
                          </m:r>
                        </m:num>
                        <m:den>
                          <m:r>
                            <a:rPr lang="en-GB" sz="900" b="0" i="1" smtClean="0">
                              <a:latin typeface="Cambria Math" panose="02040503050406030204" pitchFamily="18" charset="0"/>
                            </a:rPr>
                            <m:t>𝑏</m:t>
                          </m:r>
                        </m:den>
                      </m:f>
                    </m:oMath>
                  </m:oMathPara>
                </a14:m>
                <a:endParaRPr lang="en-GB" dirty="0"/>
              </a:p>
            </p:txBody>
          </p:sp>
        </mc:Choice>
        <mc:Fallback xmlns="">
          <p:sp>
            <p:nvSpPr>
              <p:cNvPr id="62" name="TextBox 61"/>
              <p:cNvSpPr txBox="1">
                <a:spLocks noRot="1" noChangeAspect="1" noMove="1" noResize="1" noEditPoints="1" noAdjustHandles="1" noChangeArrowheads="1" noChangeShapeType="1" noTextEdit="1"/>
              </p:cNvSpPr>
              <p:nvPr/>
            </p:nvSpPr>
            <p:spPr>
              <a:xfrm>
                <a:off x="5863047" y="5546085"/>
                <a:ext cx="277936" cy="355290"/>
              </a:xfrm>
              <a:prstGeom prst="rect">
                <a:avLst/>
              </a:prstGeom>
              <a:blipFill>
                <a:blip r:embed="rId14"/>
                <a:stretch>
                  <a:fillRect/>
                </a:stretch>
              </a:blipFill>
            </p:spPr>
            <p:txBody>
              <a:bodyPr/>
              <a:lstStyle/>
              <a:p>
                <a:r>
                  <a:rPr lang="en-GB">
                    <a:noFill/>
                  </a:rPr>
                  <a:t> </a:t>
                </a:r>
              </a:p>
            </p:txBody>
          </p:sp>
        </mc:Fallback>
      </mc:AlternateContent>
      <p:cxnSp>
        <p:nvCxnSpPr>
          <p:cNvPr id="64" name="Straight Connector 63"/>
          <p:cNvCxnSpPr/>
          <p:nvPr/>
        </p:nvCxnSpPr>
        <p:spPr>
          <a:xfrm flipH="1">
            <a:off x="6067669" y="5901375"/>
            <a:ext cx="283318" cy="511372"/>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145872" y="6035494"/>
            <a:ext cx="165086" cy="276999"/>
          </a:xfrm>
          <a:prstGeom prst="rect">
            <a:avLst/>
          </a:prstGeom>
          <a:noFill/>
        </p:spPr>
        <p:txBody>
          <a:bodyPr wrap="square" rtlCol="0">
            <a:spAutoFit/>
          </a:bodyPr>
          <a:lstStyle/>
          <a:p>
            <a:r>
              <a:rPr lang="en-GB" sz="1200" dirty="0"/>
              <a:t>1</a:t>
            </a:r>
          </a:p>
        </p:txBody>
      </p:sp>
      <p:cxnSp>
        <p:nvCxnSpPr>
          <p:cNvPr id="68" name="Straight Connector 67"/>
          <p:cNvCxnSpPr/>
          <p:nvPr/>
        </p:nvCxnSpPr>
        <p:spPr>
          <a:xfrm>
            <a:off x="7916603" y="5652574"/>
            <a:ext cx="0" cy="553699"/>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flipH="1">
            <a:off x="7913514" y="6198743"/>
            <a:ext cx="978966" cy="0"/>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flipH="1" flipV="1">
            <a:off x="7913513" y="5656120"/>
            <a:ext cx="978967" cy="542623"/>
          </a:xfrm>
          <a:prstGeom prst="line">
            <a:avLst/>
          </a:prstGeom>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flipH="1">
            <a:off x="7913513" y="5791200"/>
            <a:ext cx="244650" cy="400807"/>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a:off x="8178800" y="5813123"/>
            <a:ext cx="36367" cy="63802"/>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flipH="1" flipV="1">
            <a:off x="8077200" y="5822156"/>
            <a:ext cx="104777" cy="57945"/>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a:xfrm flipH="1">
            <a:off x="8077200" y="5765006"/>
            <a:ext cx="28575" cy="50007"/>
          </a:xfrm>
          <a:prstGeom prst="line">
            <a:avLst/>
          </a:prstGeom>
        </p:spPr>
        <p:style>
          <a:lnRef idx="1">
            <a:schemeClr val="dk1"/>
          </a:lnRef>
          <a:fillRef idx="0">
            <a:schemeClr val="dk1"/>
          </a:fillRef>
          <a:effectRef idx="0">
            <a:schemeClr val="dk1"/>
          </a:effectRef>
          <a:fontRef idx="minor">
            <a:schemeClr val="tx1"/>
          </a:fontRef>
        </p:style>
      </p:cxnSp>
      <p:cxnSp>
        <p:nvCxnSpPr>
          <p:cNvPr id="91" name="Straight Connector 90"/>
          <p:cNvCxnSpPr/>
          <p:nvPr/>
        </p:nvCxnSpPr>
        <p:spPr>
          <a:xfrm>
            <a:off x="7979569" y="6119812"/>
            <a:ext cx="2908" cy="76628"/>
          </a:xfrm>
          <a:prstGeom prst="line">
            <a:avLst/>
          </a:prstGeom>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a:xfrm>
            <a:off x="7917656" y="6124575"/>
            <a:ext cx="66675" cy="0"/>
          </a:xfrm>
          <a:prstGeom prst="line">
            <a:avLst/>
          </a:prstGeom>
        </p:spPr>
        <p:style>
          <a:lnRef idx="1">
            <a:schemeClr val="dk1"/>
          </a:lnRef>
          <a:fillRef idx="0">
            <a:schemeClr val="dk1"/>
          </a:fillRef>
          <a:effectRef idx="0">
            <a:schemeClr val="dk1"/>
          </a:effectRef>
          <a:fontRef idx="minor">
            <a:schemeClr val="tx1"/>
          </a:fontRef>
        </p:style>
      </p:cxnSp>
      <p:sp>
        <p:nvSpPr>
          <p:cNvPr id="97" name="TextBox 96"/>
          <p:cNvSpPr txBox="1"/>
          <p:nvPr/>
        </p:nvSpPr>
        <p:spPr>
          <a:xfrm>
            <a:off x="8001000" y="5875043"/>
            <a:ext cx="119783" cy="261610"/>
          </a:xfrm>
          <a:prstGeom prst="rect">
            <a:avLst/>
          </a:prstGeom>
          <a:noFill/>
        </p:spPr>
        <p:txBody>
          <a:bodyPr wrap="square" rtlCol="0">
            <a:spAutoFit/>
          </a:bodyPr>
          <a:lstStyle/>
          <a:p>
            <a:r>
              <a:rPr lang="en-GB" sz="1100" dirty="0"/>
              <a:t>1</a:t>
            </a:r>
            <a:endParaRPr lang="en-GB" dirty="0"/>
          </a:p>
        </p:txBody>
      </p:sp>
      <mc:AlternateContent xmlns:mc="http://schemas.openxmlformats.org/markup-compatibility/2006" xmlns:a14="http://schemas.microsoft.com/office/drawing/2010/main">
        <mc:Choice Requires="a14">
          <p:sp>
            <p:nvSpPr>
              <p:cNvPr id="98" name="TextBox 97"/>
              <p:cNvSpPr txBox="1"/>
              <p:nvPr/>
            </p:nvSpPr>
            <p:spPr>
              <a:xfrm>
                <a:off x="7738823" y="5718948"/>
                <a:ext cx="119783" cy="3845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000" b="0" i="1" smtClean="0">
                              <a:latin typeface="Cambria Math" panose="02040503050406030204" pitchFamily="18" charset="0"/>
                            </a:rPr>
                          </m:ctrlPr>
                        </m:fPr>
                        <m:num>
                          <m:r>
                            <a:rPr lang="en-GB" sz="1000" b="0" i="1" smtClean="0">
                              <a:latin typeface="Cambria Math" panose="02040503050406030204" pitchFamily="18" charset="0"/>
                            </a:rPr>
                            <m:t>𝑘</m:t>
                          </m:r>
                        </m:num>
                        <m:den>
                          <m:r>
                            <a:rPr lang="en-GB" sz="1000" b="0" i="1" smtClean="0">
                              <a:latin typeface="Cambria Math" panose="02040503050406030204" pitchFamily="18" charset="0"/>
                            </a:rPr>
                            <m:t>𝑏</m:t>
                          </m:r>
                        </m:den>
                      </m:f>
                    </m:oMath>
                  </m:oMathPara>
                </a14:m>
                <a:endParaRPr lang="en-GB" dirty="0"/>
              </a:p>
            </p:txBody>
          </p:sp>
        </mc:Choice>
        <mc:Fallback xmlns="">
          <p:sp>
            <p:nvSpPr>
              <p:cNvPr id="98" name="TextBox 97"/>
              <p:cNvSpPr txBox="1">
                <a:spLocks noRot="1" noChangeAspect="1" noMove="1" noResize="1" noEditPoints="1" noAdjustHandles="1" noChangeArrowheads="1" noChangeShapeType="1" noTextEdit="1"/>
              </p:cNvSpPr>
              <p:nvPr/>
            </p:nvSpPr>
            <p:spPr>
              <a:xfrm>
                <a:off x="7738823" y="5718948"/>
                <a:ext cx="119783" cy="384529"/>
              </a:xfrm>
              <a:prstGeom prst="rect">
                <a:avLst/>
              </a:prstGeom>
              <a:blipFill>
                <a:blip r:embed="rId15"/>
                <a:stretch>
                  <a:fillRect r="-5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8251922" y="6019830"/>
                <a:ext cx="119783" cy="3845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000" b="0" i="1" smtClean="0">
                              <a:latin typeface="Cambria Math" panose="02040503050406030204" pitchFamily="18" charset="0"/>
                            </a:rPr>
                          </m:ctrlPr>
                        </m:fPr>
                        <m:num>
                          <m:r>
                            <a:rPr lang="en-GB" sz="1000" b="0" i="1" smtClean="0">
                              <a:latin typeface="Cambria Math" panose="02040503050406030204" pitchFamily="18" charset="0"/>
                            </a:rPr>
                            <m:t>𝑘</m:t>
                          </m:r>
                        </m:num>
                        <m:den>
                          <m:r>
                            <a:rPr lang="en-GB" sz="1000" b="0" i="1" smtClean="0">
                              <a:latin typeface="Cambria Math" panose="02040503050406030204" pitchFamily="18" charset="0"/>
                            </a:rPr>
                            <m:t>𝑎</m:t>
                          </m:r>
                        </m:den>
                      </m:f>
                    </m:oMath>
                  </m:oMathPara>
                </a14:m>
                <a:endParaRPr lang="en-GB" dirty="0"/>
              </a:p>
            </p:txBody>
          </p:sp>
        </mc:Choice>
        <mc:Fallback xmlns="">
          <p:sp>
            <p:nvSpPr>
              <p:cNvPr id="99" name="TextBox 98"/>
              <p:cNvSpPr txBox="1">
                <a:spLocks noRot="1" noChangeAspect="1" noMove="1" noResize="1" noEditPoints="1" noAdjustHandles="1" noChangeArrowheads="1" noChangeShapeType="1" noTextEdit="1"/>
              </p:cNvSpPr>
              <p:nvPr/>
            </p:nvSpPr>
            <p:spPr>
              <a:xfrm>
                <a:off x="8251922" y="6019830"/>
                <a:ext cx="119783" cy="384529"/>
              </a:xfrm>
              <a:prstGeom prst="rect">
                <a:avLst/>
              </a:prstGeom>
              <a:blipFill>
                <a:blip r:embed="rId16"/>
                <a:stretch>
                  <a:fillRect r="-526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0" name="TextBox 99"/>
              <p:cNvSpPr txBox="1"/>
              <p:nvPr/>
            </p:nvSpPr>
            <p:spPr>
              <a:xfrm>
                <a:off x="8274359" y="5363447"/>
                <a:ext cx="660092" cy="5470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n-GB" sz="1000" b="0" i="1" smtClean="0">
                              <a:latin typeface="Cambria Math" panose="02040503050406030204" pitchFamily="18" charset="0"/>
                            </a:rPr>
                          </m:ctrlPr>
                        </m:radPr>
                        <m:deg/>
                        <m:e>
                          <m:f>
                            <m:fPr>
                              <m:ctrlPr>
                                <a:rPr lang="en-GB" sz="1000" b="0" i="1" smtClean="0">
                                  <a:latin typeface="Cambria Math" panose="02040503050406030204" pitchFamily="18" charset="0"/>
                                </a:rPr>
                              </m:ctrlPr>
                            </m:fPr>
                            <m:num>
                              <m:sSup>
                                <m:sSupPr>
                                  <m:ctrlPr>
                                    <a:rPr lang="en-GB" sz="1000" b="0" i="1" smtClean="0">
                                      <a:latin typeface="Cambria Math" panose="02040503050406030204" pitchFamily="18" charset="0"/>
                                    </a:rPr>
                                  </m:ctrlPr>
                                </m:sSupPr>
                                <m:e>
                                  <m:r>
                                    <a:rPr lang="en-GB" sz="1000" b="0" i="1" smtClean="0">
                                      <a:latin typeface="Cambria Math" panose="02040503050406030204" pitchFamily="18" charset="0"/>
                                    </a:rPr>
                                    <m:t>𝑘</m:t>
                                  </m:r>
                                </m:e>
                                <m:sup>
                                  <m:r>
                                    <a:rPr lang="en-GB" sz="1000" b="0" i="1" smtClean="0">
                                      <a:latin typeface="Cambria Math" panose="02040503050406030204" pitchFamily="18" charset="0"/>
                                    </a:rPr>
                                    <m:t>2</m:t>
                                  </m:r>
                                </m:sup>
                              </m:sSup>
                            </m:num>
                            <m:den>
                              <m:sSup>
                                <m:sSupPr>
                                  <m:ctrlPr>
                                    <a:rPr lang="en-GB" sz="1000" b="0" i="1" smtClean="0">
                                      <a:latin typeface="Cambria Math" panose="02040503050406030204" pitchFamily="18" charset="0"/>
                                    </a:rPr>
                                  </m:ctrlPr>
                                </m:sSupPr>
                                <m:e>
                                  <m:r>
                                    <a:rPr lang="en-GB" sz="1000" b="0" i="1" smtClean="0">
                                      <a:latin typeface="Cambria Math" panose="02040503050406030204" pitchFamily="18" charset="0"/>
                                    </a:rPr>
                                    <m:t>𝑎</m:t>
                                  </m:r>
                                </m:e>
                                <m:sup>
                                  <m:r>
                                    <a:rPr lang="en-GB" sz="1000" b="0" i="1" smtClean="0">
                                      <a:latin typeface="Cambria Math" panose="02040503050406030204" pitchFamily="18" charset="0"/>
                                    </a:rPr>
                                    <m:t>2</m:t>
                                  </m:r>
                                </m:sup>
                              </m:sSup>
                            </m:den>
                          </m:f>
                          <m:r>
                            <a:rPr lang="en-GB" sz="1000" b="0" i="1" smtClean="0">
                              <a:latin typeface="Cambria Math" panose="02040503050406030204" pitchFamily="18" charset="0"/>
                            </a:rPr>
                            <m:t>+</m:t>
                          </m:r>
                          <m:f>
                            <m:fPr>
                              <m:ctrlPr>
                                <a:rPr lang="en-GB" sz="1000" b="0" i="1" smtClean="0">
                                  <a:latin typeface="Cambria Math" panose="02040503050406030204" pitchFamily="18" charset="0"/>
                                </a:rPr>
                              </m:ctrlPr>
                            </m:fPr>
                            <m:num>
                              <m:sSup>
                                <m:sSupPr>
                                  <m:ctrlPr>
                                    <a:rPr lang="en-GB" sz="1000" b="0" i="1" smtClean="0">
                                      <a:latin typeface="Cambria Math" panose="02040503050406030204" pitchFamily="18" charset="0"/>
                                    </a:rPr>
                                  </m:ctrlPr>
                                </m:sSupPr>
                                <m:e>
                                  <m:r>
                                    <a:rPr lang="en-GB" sz="1000" b="0" i="1" smtClean="0">
                                      <a:latin typeface="Cambria Math" panose="02040503050406030204" pitchFamily="18" charset="0"/>
                                    </a:rPr>
                                    <m:t>𝑘</m:t>
                                  </m:r>
                                </m:e>
                                <m:sup>
                                  <m:r>
                                    <a:rPr lang="en-GB" sz="1000" b="0" i="1" smtClean="0">
                                      <a:latin typeface="Cambria Math" panose="02040503050406030204" pitchFamily="18" charset="0"/>
                                    </a:rPr>
                                    <m:t>2</m:t>
                                  </m:r>
                                </m:sup>
                              </m:sSup>
                            </m:num>
                            <m:den>
                              <m:sSup>
                                <m:sSupPr>
                                  <m:ctrlPr>
                                    <a:rPr lang="en-GB" sz="1000" b="0" i="1" smtClean="0">
                                      <a:latin typeface="Cambria Math" panose="02040503050406030204" pitchFamily="18" charset="0"/>
                                    </a:rPr>
                                  </m:ctrlPr>
                                </m:sSupPr>
                                <m:e>
                                  <m:r>
                                    <a:rPr lang="en-GB" sz="1000" b="0" i="1" smtClean="0">
                                      <a:latin typeface="Cambria Math" panose="02040503050406030204" pitchFamily="18" charset="0"/>
                                    </a:rPr>
                                    <m:t>𝑏</m:t>
                                  </m:r>
                                </m:e>
                                <m:sup>
                                  <m:r>
                                    <a:rPr lang="en-GB" sz="1000" b="0" i="1" smtClean="0">
                                      <a:latin typeface="Cambria Math" panose="02040503050406030204" pitchFamily="18" charset="0"/>
                                    </a:rPr>
                                    <m:t>2</m:t>
                                  </m:r>
                                </m:sup>
                              </m:sSup>
                            </m:den>
                          </m:f>
                        </m:e>
                      </m:rad>
                    </m:oMath>
                  </m:oMathPara>
                </a14:m>
                <a:endParaRPr lang="en-GB" dirty="0"/>
              </a:p>
            </p:txBody>
          </p:sp>
        </mc:Choice>
        <mc:Fallback xmlns="">
          <p:sp>
            <p:nvSpPr>
              <p:cNvPr id="100" name="TextBox 99"/>
              <p:cNvSpPr txBox="1">
                <a:spLocks noRot="1" noChangeAspect="1" noMove="1" noResize="1" noEditPoints="1" noAdjustHandles="1" noChangeArrowheads="1" noChangeShapeType="1" noTextEdit="1"/>
              </p:cNvSpPr>
              <p:nvPr/>
            </p:nvSpPr>
            <p:spPr>
              <a:xfrm>
                <a:off x="8274359" y="5363447"/>
                <a:ext cx="660092" cy="547009"/>
              </a:xfrm>
              <a:prstGeom prst="rect">
                <a:avLst/>
              </a:prstGeom>
              <a:blipFill>
                <a:blip r:embed="rId17"/>
                <a:stretch>
                  <a:fillRect/>
                </a:stretch>
              </a:blipFill>
            </p:spPr>
            <p:txBody>
              <a:bodyPr/>
              <a:lstStyle/>
              <a:p>
                <a:r>
                  <a:rPr lang="en-GB">
                    <a:noFill/>
                  </a:rPr>
                  <a:t> </a:t>
                </a:r>
              </a:p>
            </p:txBody>
          </p:sp>
        </mc:Fallback>
      </mc:AlternateContent>
      <p:cxnSp>
        <p:nvCxnSpPr>
          <p:cNvPr id="102" name="Straight Arrow Connector 101"/>
          <p:cNvCxnSpPr/>
          <p:nvPr/>
        </p:nvCxnSpPr>
        <p:spPr>
          <a:xfrm>
            <a:off x="7948613" y="5624513"/>
            <a:ext cx="949467" cy="51214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03" name="Arrow: Right 102"/>
          <p:cNvSpPr/>
          <p:nvPr/>
        </p:nvSpPr>
        <p:spPr>
          <a:xfrm rot="20181435">
            <a:off x="7269347" y="5890602"/>
            <a:ext cx="273596" cy="16700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4" name="TextBox 103"/>
              <p:cNvSpPr txBox="1"/>
              <p:nvPr/>
            </p:nvSpPr>
            <p:spPr>
              <a:xfrm>
                <a:off x="7448550" y="6318562"/>
                <a:ext cx="1733549" cy="473463"/>
              </a:xfrm>
              <a:prstGeom prst="rect">
                <a:avLst/>
              </a:prstGeom>
              <a:noFill/>
            </p:spPr>
            <p:txBody>
              <a:bodyPr wrap="square" rtlCol="0">
                <a:spAutoFit/>
              </a:bodyPr>
              <a:lstStyle/>
              <a:p>
                <a:r>
                  <a:rPr lang="en-GB" sz="1100" b="1" dirty="0"/>
                  <a:t>Using similar triangles, we can obtain </a:t>
                </a:r>
                <a14:m>
                  <m:oMath xmlns:m="http://schemas.openxmlformats.org/officeDocument/2006/math">
                    <m:r>
                      <a:rPr lang="en-GB" sz="1100" b="1" i="1" smtClean="0">
                        <a:latin typeface="Cambria Math" panose="02040503050406030204" pitchFamily="18" charset="0"/>
                      </a:rPr>
                      <m:t>𝒌</m:t>
                    </m:r>
                    <m:r>
                      <a:rPr lang="en-GB" sz="1100" b="1" i="1" smtClean="0">
                        <a:latin typeface="Cambria Math" panose="02040503050406030204" pitchFamily="18" charset="0"/>
                      </a:rPr>
                      <m:t>=</m:t>
                    </m:r>
                    <m:rad>
                      <m:radPr>
                        <m:degHide m:val="on"/>
                        <m:ctrlPr>
                          <a:rPr lang="en-GB" sz="1100" b="1" i="1" smtClean="0">
                            <a:latin typeface="Cambria Math" panose="02040503050406030204" pitchFamily="18" charset="0"/>
                          </a:rPr>
                        </m:ctrlPr>
                      </m:radPr>
                      <m:deg/>
                      <m:e>
                        <m:sSup>
                          <m:sSupPr>
                            <m:ctrlPr>
                              <a:rPr lang="en-GB" sz="1100" b="1" i="1" smtClean="0">
                                <a:latin typeface="Cambria Math" panose="02040503050406030204" pitchFamily="18" charset="0"/>
                              </a:rPr>
                            </m:ctrlPr>
                          </m:sSupPr>
                          <m:e>
                            <m:r>
                              <a:rPr lang="en-GB" sz="1100" b="1" i="1" smtClean="0">
                                <a:latin typeface="Cambria Math" panose="02040503050406030204" pitchFamily="18" charset="0"/>
                              </a:rPr>
                              <m:t>𝒂</m:t>
                            </m:r>
                          </m:e>
                          <m:sup>
                            <m:r>
                              <a:rPr lang="en-GB" sz="1100" b="1" i="1" smtClean="0">
                                <a:latin typeface="Cambria Math" panose="02040503050406030204" pitchFamily="18" charset="0"/>
                              </a:rPr>
                              <m:t>𝟐</m:t>
                            </m:r>
                          </m:sup>
                        </m:sSup>
                        <m:r>
                          <a:rPr lang="en-GB" sz="1100" b="1" i="1" smtClean="0">
                            <a:latin typeface="Cambria Math" panose="02040503050406030204" pitchFamily="18" charset="0"/>
                          </a:rPr>
                          <m:t>+</m:t>
                        </m:r>
                        <m:sSup>
                          <m:sSupPr>
                            <m:ctrlPr>
                              <a:rPr lang="en-GB" sz="1100" b="1" i="1" smtClean="0">
                                <a:latin typeface="Cambria Math" panose="02040503050406030204" pitchFamily="18" charset="0"/>
                              </a:rPr>
                            </m:ctrlPr>
                          </m:sSupPr>
                          <m:e>
                            <m:r>
                              <a:rPr lang="en-GB" sz="1100" b="1" i="1" smtClean="0">
                                <a:latin typeface="Cambria Math" panose="02040503050406030204" pitchFamily="18" charset="0"/>
                              </a:rPr>
                              <m:t>𝒃</m:t>
                            </m:r>
                          </m:e>
                          <m:sup>
                            <m:r>
                              <a:rPr lang="en-GB" sz="1100" b="1" i="1" smtClean="0">
                                <a:latin typeface="Cambria Math" panose="02040503050406030204" pitchFamily="18" charset="0"/>
                              </a:rPr>
                              <m:t>𝟐</m:t>
                            </m:r>
                          </m:sup>
                        </m:sSup>
                      </m:e>
                    </m:rad>
                  </m:oMath>
                </a14:m>
                <a:endParaRPr lang="en-GB" b="1" dirty="0"/>
              </a:p>
            </p:txBody>
          </p:sp>
        </mc:Choice>
        <mc:Fallback xmlns="">
          <p:sp>
            <p:nvSpPr>
              <p:cNvPr id="104" name="TextBox 103"/>
              <p:cNvSpPr txBox="1">
                <a:spLocks noRot="1" noChangeAspect="1" noMove="1" noResize="1" noEditPoints="1" noAdjustHandles="1" noChangeArrowheads="1" noChangeShapeType="1" noTextEdit="1"/>
              </p:cNvSpPr>
              <p:nvPr/>
            </p:nvSpPr>
            <p:spPr>
              <a:xfrm>
                <a:off x="7448550" y="6318562"/>
                <a:ext cx="1733549" cy="473463"/>
              </a:xfrm>
              <a:prstGeom prst="rect">
                <a:avLst/>
              </a:prstGeom>
              <a:blipFill>
                <a:blip r:embed="rId18"/>
                <a:stretch>
                  <a:fillRect t="-1299"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0" name="TextBox 109"/>
              <p:cNvSpPr txBox="1"/>
              <p:nvPr/>
            </p:nvSpPr>
            <p:spPr>
              <a:xfrm>
                <a:off x="3536454" y="1920440"/>
                <a:ext cx="2292846" cy="4874027"/>
              </a:xfrm>
              <a:prstGeom prst="rect">
                <a:avLst/>
              </a:prstGeom>
              <a:noFill/>
            </p:spPr>
            <p:txBody>
              <a:bodyPr wrap="square" rtlCol="0">
                <a:spAutoFit/>
              </a:bodyPr>
              <a:lstStyle/>
              <a:p>
                <a:r>
                  <a:rPr lang="en-GB" sz="1600" dirty="0"/>
                  <a:t>[MAT 2007 1D]</a:t>
                </a:r>
              </a:p>
              <a:p>
                <a:r>
                  <a:rPr lang="en-GB" sz="1600" dirty="0"/>
                  <a:t>The point on the circle</a:t>
                </a:r>
              </a:p>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−5</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𝑦</m:t>
                              </m:r>
                              <m:r>
                                <a:rPr lang="en-GB" sz="1600" b="0" i="1" smtClean="0">
                                  <a:latin typeface="Cambria Math" panose="02040503050406030204" pitchFamily="18" charset="0"/>
                                </a:rPr>
                                <m:t>−4</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=4</m:t>
                      </m:r>
                    </m:oMath>
                  </m:oMathPara>
                </a14:m>
                <a:endParaRPr lang="en-GB" sz="1600" dirty="0"/>
              </a:p>
              <a:p>
                <a:r>
                  <a:rPr lang="en-GB" sz="1600" dirty="0"/>
                  <a:t>which is closest to the circle</a:t>
                </a:r>
              </a:p>
              <a:p>
                <a:pP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−1</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𝑦</m:t>
                              </m:r>
                              <m:r>
                                <a:rPr lang="en-GB" sz="1600" b="0" i="1" smtClean="0">
                                  <a:latin typeface="Cambria Math" panose="02040503050406030204" pitchFamily="18" charset="0"/>
                                </a:rPr>
                                <m:t>−1</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=1</m:t>
                      </m:r>
                    </m:oMath>
                  </m:oMathPara>
                </a14:m>
                <a:endParaRPr lang="en-GB" sz="1600" dirty="0"/>
              </a:p>
              <a:p>
                <a:r>
                  <a:rPr lang="en-GB" sz="1600" dirty="0"/>
                  <a:t>has what coordinates?</a:t>
                </a:r>
              </a:p>
              <a:p>
                <a:endParaRPr lang="en-GB" sz="1600" dirty="0"/>
              </a:p>
              <a:p>
                <a:r>
                  <a:rPr lang="en-GB" sz="1600" b="1" dirty="0"/>
                  <a:t>Drawing the circles on the same axes, and drawing a straight line connecting their centres, the point is where the straight line intersects the first circle.</a:t>
                </a:r>
              </a:p>
              <a:p>
                <a:r>
                  <a:rPr lang="en-GB" sz="1600" b="1" dirty="0"/>
                  <a:t>The circle centres are 5 apart, so we need to go </a:t>
                </a:r>
                <a14:m>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m:t>
                        </m:r>
                      </m:num>
                      <m:den>
                        <m:r>
                          <a:rPr lang="en-GB" sz="1600" b="1" i="1" smtClean="0">
                            <a:latin typeface="Cambria Math" panose="02040503050406030204" pitchFamily="18" charset="0"/>
                          </a:rPr>
                          <m:t>𝟓</m:t>
                        </m:r>
                      </m:den>
                    </m:f>
                  </m:oMath>
                </a14:m>
                <a:r>
                  <a:rPr lang="en-GB" sz="1600" b="1" dirty="0"/>
                  <a:t> of the way across this line, giving </a:t>
                </a:r>
                <a14:m>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m:t>
                    </m:r>
                    <m:r>
                      <a:rPr lang="en-GB" sz="1600" b="1" i="1" smtClean="0">
                        <a:latin typeface="Cambria Math" panose="02040503050406030204" pitchFamily="18" charset="0"/>
                      </a:rPr>
                      <m:t>𝟒</m:t>
                    </m:r>
                    <m:r>
                      <a:rPr lang="en-GB" sz="1600" b="1" i="1" smtClean="0">
                        <a:latin typeface="Cambria Math" panose="02040503050406030204" pitchFamily="18" charset="0"/>
                      </a:rPr>
                      <m:t>, </m:t>
                    </m:r>
                    <m:r>
                      <a:rPr lang="en-GB" sz="1600" b="1" i="1" smtClean="0">
                        <a:latin typeface="Cambria Math" panose="02040503050406030204" pitchFamily="18" charset="0"/>
                      </a:rPr>
                      <m:t>𝟐</m:t>
                    </m:r>
                    <m:r>
                      <a:rPr lang="en-GB" sz="1600" b="1" i="1" smtClean="0">
                        <a:latin typeface="Cambria Math" panose="02040503050406030204" pitchFamily="18" charset="0"/>
                      </a:rPr>
                      <m:t>.</m:t>
                    </m:r>
                    <m:r>
                      <a:rPr lang="en-GB" sz="1600" b="1" i="1" smtClean="0">
                        <a:latin typeface="Cambria Math" panose="02040503050406030204" pitchFamily="18" charset="0"/>
                      </a:rPr>
                      <m:t>𝟖</m:t>
                    </m:r>
                    <m:r>
                      <a:rPr lang="en-GB" sz="1600" b="1" i="1" smtClean="0">
                        <a:latin typeface="Cambria Math" panose="02040503050406030204" pitchFamily="18" charset="0"/>
                      </a:rPr>
                      <m:t>)</m:t>
                    </m:r>
                  </m:oMath>
                </a14:m>
                <a:endParaRPr lang="en-GB" sz="1600" b="1" dirty="0"/>
              </a:p>
            </p:txBody>
          </p:sp>
        </mc:Choice>
        <mc:Fallback xmlns="">
          <p:sp>
            <p:nvSpPr>
              <p:cNvPr id="110" name="TextBox 109"/>
              <p:cNvSpPr txBox="1">
                <a:spLocks noRot="1" noChangeAspect="1" noMove="1" noResize="1" noEditPoints="1" noAdjustHandles="1" noChangeArrowheads="1" noChangeShapeType="1" noTextEdit="1"/>
              </p:cNvSpPr>
              <p:nvPr/>
            </p:nvSpPr>
            <p:spPr>
              <a:xfrm>
                <a:off x="3536454" y="1920440"/>
                <a:ext cx="2292846" cy="4874027"/>
              </a:xfrm>
              <a:prstGeom prst="rect">
                <a:avLst/>
              </a:prstGeom>
              <a:blipFill>
                <a:blip r:embed="rId19"/>
                <a:stretch>
                  <a:fillRect l="-1330" t="-375" r="-2926" b="-750"/>
                </a:stretch>
              </a:blipFill>
            </p:spPr>
            <p:txBody>
              <a:bodyPr/>
              <a:lstStyle/>
              <a:p>
                <a:r>
                  <a:rPr lang="en-GB">
                    <a:noFill/>
                  </a:rPr>
                  <a:t> </a:t>
                </a:r>
              </a:p>
            </p:txBody>
          </p:sp>
        </mc:Fallback>
      </mc:AlternateContent>
      <p:sp>
        <p:nvSpPr>
          <p:cNvPr id="111" name="Rectangle 110"/>
          <p:cNvSpPr/>
          <p:nvPr/>
        </p:nvSpPr>
        <p:spPr>
          <a:xfrm>
            <a:off x="435156" y="3205748"/>
            <a:ext cx="2892244" cy="35887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2" name="Rectangle 111"/>
          <p:cNvSpPr/>
          <p:nvPr/>
        </p:nvSpPr>
        <p:spPr>
          <a:xfrm>
            <a:off x="3610967" y="3886200"/>
            <a:ext cx="2116733" cy="29082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3" name="Rectangle 112"/>
          <p:cNvSpPr/>
          <p:nvPr/>
        </p:nvSpPr>
        <p:spPr>
          <a:xfrm>
            <a:off x="5838027" y="3118545"/>
            <a:ext cx="3255289" cy="36701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4" name="Rectangle 113"/>
          <p:cNvSpPr/>
          <p:nvPr/>
        </p:nvSpPr>
        <p:spPr>
          <a:xfrm>
            <a:off x="107504" y="2241214"/>
            <a:ext cx="241548" cy="2516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15" name="Rectangle 114"/>
          <p:cNvSpPr/>
          <p:nvPr/>
        </p:nvSpPr>
        <p:spPr>
          <a:xfrm>
            <a:off x="3320720" y="2002623"/>
            <a:ext cx="241548" cy="2516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16" name="Rectangle 115"/>
          <p:cNvSpPr/>
          <p:nvPr/>
        </p:nvSpPr>
        <p:spPr>
          <a:xfrm>
            <a:off x="5943600" y="2013666"/>
            <a:ext cx="241548" cy="25168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Tree>
    <p:extLst>
      <p:ext uri="{BB962C8B-B14F-4D97-AF65-F5344CB8AC3E}">
        <p14:creationId xmlns:p14="http://schemas.microsoft.com/office/powerpoint/2010/main" val="23863104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1"/>
                                        </p:tgtEl>
                                      </p:cBhvr>
                                    </p:animEffect>
                                    <p:set>
                                      <p:cBhvr>
                                        <p:cTn id="7"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8" restart="whenNotActive" fill="hold" evtFilter="cancelBubble" nodeType="interactiveSeq">
                <p:stCondLst>
                  <p:cond evt="onClick" delay="0">
                    <p:tgtEl>
                      <p:spTgt spid="1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2"/>
                                        </p:tgtEl>
                                      </p:cBhvr>
                                    </p:animEffect>
                                    <p:set>
                                      <p:cBhvr>
                                        <p:cTn id="13" dur="1" fill="hold">
                                          <p:stCondLst>
                                            <p:cond delay="4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14" restart="whenNotActive" fill="hold" evtFilter="cancelBubble" nodeType="interactiveSeq">
                <p:stCondLst>
                  <p:cond evt="onClick" delay="0">
                    <p:tgtEl>
                      <p:spTgt spid="1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3"/>
                                        </p:tgtEl>
                                      </p:cBhvr>
                                    </p:animEffect>
                                    <p:set>
                                      <p:cBhvr>
                                        <p:cTn id="19" dur="1" fill="hold">
                                          <p:stCondLst>
                                            <p:cond delay="4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childTnLst>
        </p:cTn>
      </p:par>
    </p:tnLst>
    <p:bldLst>
      <p:bldP spid="111" grpId="0" animBg="1"/>
      <p:bldP spid="112" grpId="0" animBg="1"/>
      <p:bldP spid="1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Intersections of Lines and Circles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71851" y="844925"/>
            <a:ext cx="3768101" cy="2031325"/>
          </a:xfrm>
          <a:prstGeom prst="rect">
            <a:avLst/>
          </a:prstGeom>
          <a:noFill/>
        </p:spPr>
        <p:txBody>
          <a:bodyPr wrap="square" rtlCol="0">
            <a:spAutoFit/>
          </a:bodyPr>
          <a:lstStyle/>
          <a:p>
            <a:r>
              <a:rPr lang="en-GB" dirty="0"/>
              <a:t>Recall that to consider the </a:t>
            </a:r>
            <a:r>
              <a:rPr lang="en-GB" b="1" dirty="0"/>
              <a:t>intersection of two lines</a:t>
            </a:r>
            <a:r>
              <a:rPr lang="en-GB" dirty="0"/>
              <a:t>, we attempt to solve them </a:t>
            </a:r>
            <a:r>
              <a:rPr lang="en-GB" b="1" dirty="0"/>
              <a:t>simultaneously</a:t>
            </a:r>
            <a:r>
              <a:rPr lang="en-GB" dirty="0"/>
              <a:t> by substitution, potentially using the </a:t>
            </a:r>
            <a:r>
              <a:rPr lang="en-GB" b="1" dirty="0"/>
              <a:t>discriminant</a:t>
            </a:r>
            <a:r>
              <a:rPr lang="en-GB" dirty="0"/>
              <a:t> to show that there are no solutions (and hence no points of intersection).</a:t>
            </a:r>
          </a:p>
        </p:txBody>
      </p:sp>
      <p:sp>
        <p:nvSpPr>
          <p:cNvPr id="6" name="Oval 5"/>
          <p:cNvSpPr/>
          <p:nvPr/>
        </p:nvSpPr>
        <p:spPr>
          <a:xfrm>
            <a:off x="899592" y="3501008"/>
            <a:ext cx="2520280" cy="25202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Connector 7"/>
          <p:cNvCxnSpPr/>
          <p:nvPr/>
        </p:nvCxnSpPr>
        <p:spPr>
          <a:xfrm>
            <a:off x="1115616" y="3501008"/>
            <a:ext cx="2520280" cy="1080120"/>
          </a:xfrm>
          <a:prstGeom prst="line">
            <a:avLst/>
          </a:prstGeom>
          <a:effectLst/>
        </p:spPr>
        <p:style>
          <a:lnRef idx="3">
            <a:schemeClr val="accent6"/>
          </a:lnRef>
          <a:fillRef idx="0">
            <a:schemeClr val="accent6"/>
          </a:fillRef>
          <a:effectRef idx="2">
            <a:schemeClr val="accent6"/>
          </a:effectRef>
          <a:fontRef idx="minor">
            <a:schemeClr val="tx1"/>
          </a:fontRef>
        </p:style>
      </p:cxnSp>
      <p:cxnSp>
        <p:nvCxnSpPr>
          <p:cNvPr id="9" name="Straight Connector 8"/>
          <p:cNvCxnSpPr/>
          <p:nvPr/>
        </p:nvCxnSpPr>
        <p:spPr>
          <a:xfrm>
            <a:off x="622300" y="4254500"/>
            <a:ext cx="635000" cy="1727200"/>
          </a:xfrm>
          <a:prstGeom prst="line">
            <a:avLst/>
          </a:prstGeom>
          <a:effectLst/>
        </p:spPr>
        <p:style>
          <a:lnRef idx="3">
            <a:schemeClr val="accent6"/>
          </a:lnRef>
          <a:fillRef idx="0">
            <a:schemeClr val="accent6"/>
          </a:fillRef>
          <a:effectRef idx="2">
            <a:schemeClr val="accent6"/>
          </a:effectRef>
          <a:fontRef idx="minor">
            <a:schemeClr val="tx1"/>
          </a:fontRef>
        </p:style>
      </p:cxnSp>
      <p:cxnSp>
        <p:nvCxnSpPr>
          <p:cNvPr id="13" name="Straight Connector 12"/>
          <p:cNvCxnSpPr/>
          <p:nvPr/>
        </p:nvCxnSpPr>
        <p:spPr>
          <a:xfrm flipH="1">
            <a:off x="2735816" y="5061393"/>
            <a:ext cx="1180214" cy="1392865"/>
          </a:xfrm>
          <a:prstGeom prst="line">
            <a:avLst/>
          </a:prstGeom>
          <a:effectLst/>
        </p:spPr>
        <p:style>
          <a:lnRef idx="3">
            <a:schemeClr val="accent6"/>
          </a:lnRef>
          <a:fillRef idx="0">
            <a:schemeClr val="accent6"/>
          </a:fillRef>
          <a:effectRef idx="2">
            <a:schemeClr val="accent6"/>
          </a:effectRef>
          <a:fontRef idx="minor">
            <a:schemeClr val="tx1"/>
          </a:fontRef>
        </p:style>
      </p:cxnSp>
      <p:sp>
        <p:nvSpPr>
          <p:cNvPr id="16" name="TextBox 15"/>
          <p:cNvSpPr txBox="1"/>
          <p:nvPr/>
        </p:nvSpPr>
        <p:spPr>
          <a:xfrm>
            <a:off x="1408632" y="2986320"/>
            <a:ext cx="2515668" cy="523220"/>
          </a:xfrm>
          <a:prstGeom prst="rect">
            <a:avLst/>
          </a:prstGeom>
          <a:noFill/>
        </p:spPr>
        <p:txBody>
          <a:bodyPr wrap="square" rtlCol="0">
            <a:spAutoFit/>
          </a:bodyPr>
          <a:lstStyle/>
          <a:p>
            <a:r>
              <a:rPr lang="en-GB" sz="1400" b="1" dirty="0"/>
              <a:t>2</a:t>
            </a:r>
            <a:r>
              <a:rPr lang="en-GB" sz="1400" dirty="0"/>
              <a:t> intersections (such a line is known as a </a:t>
            </a:r>
            <a:r>
              <a:rPr lang="en-GB" sz="1400" b="1" dirty="0"/>
              <a:t>secant</a:t>
            </a:r>
            <a:r>
              <a:rPr lang="en-GB" sz="1400" dirty="0"/>
              <a:t> of the circle)</a:t>
            </a:r>
          </a:p>
        </p:txBody>
      </p:sp>
      <p:sp>
        <p:nvSpPr>
          <p:cNvPr id="17" name="TextBox 16"/>
          <p:cNvSpPr txBox="1"/>
          <p:nvPr/>
        </p:nvSpPr>
        <p:spPr>
          <a:xfrm>
            <a:off x="-1070" y="6032843"/>
            <a:ext cx="2566469" cy="523220"/>
          </a:xfrm>
          <a:prstGeom prst="rect">
            <a:avLst/>
          </a:prstGeom>
          <a:noFill/>
        </p:spPr>
        <p:txBody>
          <a:bodyPr wrap="square" rtlCol="0">
            <a:spAutoFit/>
          </a:bodyPr>
          <a:lstStyle/>
          <a:p>
            <a:r>
              <a:rPr lang="en-GB" sz="1400" b="1" dirty="0"/>
              <a:t>1</a:t>
            </a:r>
            <a:r>
              <a:rPr lang="en-GB" sz="1400" dirty="0"/>
              <a:t> intersections (such a line is known as a </a:t>
            </a:r>
            <a:r>
              <a:rPr lang="en-GB" sz="1400" b="1" dirty="0"/>
              <a:t>tangent</a:t>
            </a:r>
            <a:r>
              <a:rPr lang="en-GB" sz="1400" dirty="0"/>
              <a:t> of the circle)</a:t>
            </a:r>
          </a:p>
        </p:txBody>
      </p:sp>
      <p:sp>
        <p:nvSpPr>
          <p:cNvPr id="18" name="TextBox 17"/>
          <p:cNvSpPr txBox="1"/>
          <p:nvPr/>
        </p:nvSpPr>
        <p:spPr>
          <a:xfrm>
            <a:off x="3140716" y="6075486"/>
            <a:ext cx="1418460" cy="307777"/>
          </a:xfrm>
          <a:prstGeom prst="rect">
            <a:avLst/>
          </a:prstGeom>
          <a:noFill/>
        </p:spPr>
        <p:txBody>
          <a:bodyPr wrap="square" rtlCol="0">
            <a:spAutoFit/>
          </a:bodyPr>
          <a:lstStyle/>
          <a:p>
            <a:r>
              <a:rPr lang="en-GB" sz="1400" b="1" dirty="0"/>
              <a:t>0</a:t>
            </a:r>
            <a:r>
              <a:rPr lang="en-GB" sz="1400" dirty="0"/>
              <a:t> intersections</a:t>
            </a:r>
          </a:p>
        </p:txBody>
      </p:sp>
      <p:cxnSp>
        <p:nvCxnSpPr>
          <p:cNvPr id="20" name="Straight Connector 19"/>
          <p:cNvCxnSpPr/>
          <p:nvPr/>
        </p:nvCxnSpPr>
        <p:spPr>
          <a:xfrm>
            <a:off x="4427984" y="908720"/>
            <a:ext cx="0" cy="5752427"/>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4855840" y="870620"/>
                <a:ext cx="374441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Show that the line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+3</m:t>
                    </m:r>
                  </m:oMath>
                </a14:m>
                <a:r>
                  <a:rPr lang="en-GB" dirty="0"/>
                  <a:t> never intersects the circle with equation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2</m:t>
                        </m:r>
                      </m:sup>
                    </m:sSup>
                    <m:r>
                      <a:rPr lang="en-GB" b="0" i="1" smtClean="0">
                        <a:latin typeface="Cambria Math" panose="02040503050406030204" pitchFamily="18" charset="0"/>
                      </a:rPr>
                      <m:t>=1</m:t>
                    </m:r>
                  </m:oMath>
                </a14:m>
                <a:r>
                  <a:rPr lang="en-GB" dirty="0"/>
                  <a:t>.</a:t>
                </a:r>
              </a:p>
            </p:txBody>
          </p:sp>
        </mc:Choice>
        <mc:Fallback xmlns="">
          <p:sp>
            <p:nvSpPr>
              <p:cNvPr id="21" name="TextBox 20"/>
              <p:cNvSpPr txBox="1">
                <a:spLocks noRot="1" noChangeAspect="1" noMove="1" noResize="1" noEditPoints="1" noAdjustHandles="1" noChangeArrowheads="1" noChangeShapeType="1" noTextEdit="1"/>
              </p:cNvSpPr>
              <p:nvPr/>
            </p:nvSpPr>
            <p:spPr>
              <a:xfrm>
                <a:off x="4855840" y="870620"/>
                <a:ext cx="3744416" cy="923330"/>
              </a:xfrm>
              <a:prstGeom prst="rect">
                <a:avLst/>
              </a:prstGeom>
              <a:blipFill>
                <a:blip r:embed="rId2"/>
                <a:stretch>
                  <a:fillRect b="-171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004048" y="2276872"/>
                <a:ext cx="3428752" cy="2862322"/>
              </a:xfrm>
              <a:prstGeom prst="rect">
                <a:avLst/>
              </a:prstGeom>
              <a:noFill/>
            </p:spPr>
            <p:txBody>
              <a:bodyPr wrap="square" rtlCol="0">
                <a:spAutoFit/>
              </a:bodyPr>
              <a:lstStyle/>
              <a:p>
                <a:r>
                  <a:rPr lang="en-GB" dirty="0"/>
                  <a:t>Using substitution:</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e>
                        <m:sup>
                          <m:r>
                            <a:rPr lang="en-GB" b="0" i="1" smtClean="0">
                              <a:latin typeface="Cambria Math" panose="02040503050406030204" pitchFamily="18" charset="0"/>
                            </a:rPr>
                            <m:t>2</m:t>
                          </m:r>
                        </m:sup>
                      </m:sSup>
                      <m:r>
                        <a:rPr lang="en-GB" b="0" i="1" smtClean="0">
                          <a:latin typeface="Cambria Math" panose="02040503050406030204" pitchFamily="18" charset="0"/>
                        </a:rPr>
                        <m:t>=1</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+6</m:t>
                      </m:r>
                      <m:r>
                        <a:rPr lang="en-GB" b="0" i="1" smtClean="0">
                          <a:latin typeface="Cambria Math" panose="02040503050406030204" pitchFamily="18" charset="0"/>
                        </a:rPr>
                        <m:t>𝑥</m:t>
                      </m:r>
                      <m:r>
                        <a:rPr lang="en-GB" b="0" i="1" smtClean="0">
                          <a:latin typeface="Cambria Math" panose="02040503050406030204" pitchFamily="18" charset="0"/>
                        </a:rPr>
                        <m:t>+9=1</m:t>
                      </m:r>
                    </m:oMath>
                    <m:oMath xmlns:m="http://schemas.openxmlformats.org/officeDocument/2006/math">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+6</m:t>
                      </m:r>
                      <m:r>
                        <a:rPr lang="en-GB" b="0" i="1" smtClean="0">
                          <a:latin typeface="Cambria Math" panose="02040503050406030204" pitchFamily="18" charset="0"/>
                        </a:rPr>
                        <m:t>𝑥</m:t>
                      </m:r>
                      <m:r>
                        <a:rPr lang="en-GB" b="0" i="1" smtClean="0">
                          <a:latin typeface="Cambria Math" panose="02040503050406030204" pitchFamily="18" charset="0"/>
                        </a:rPr>
                        <m:t>+8=0</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+4=0</m:t>
                      </m:r>
                    </m:oMath>
                  </m:oMathPara>
                </a14:m>
                <a:endParaRPr lang="en-GB" b="0" dirty="0"/>
              </a:p>
              <a:p>
                <a:endParaRPr lang="en-GB" dirty="0"/>
              </a:p>
              <a:p>
                <a:r>
                  <a:rPr lang="en-GB" dirty="0"/>
                  <a:t>Discriminant: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=1, </m:t>
                      </m:r>
                      <m:r>
                        <a:rPr lang="en-GB" b="0" i="1" smtClean="0">
                          <a:latin typeface="Cambria Math" panose="02040503050406030204" pitchFamily="18" charset="0"/>
                        </a:rPr>
                        <m:t>𝑏</m:t>
                      </m:r>
                      <m:r>
                        <a:rPr lang="en-GB" b="0" i="1" smtClean="0">
                          <a:latin typeface="Cambria Math" panose="02040503050406030204" pitchFamily="18" charset="0"/>
                        </a:rPr>
                        <m:t>=3, </m:t>
                      </m:r>
                      <m:r>
                        <a:rPr lang="en-GB" b="0" i="1" smtClean="0">
                          <a:latin typeface="Cambria Math" panose="02040503050406030204" pitchFamily="18" charset="0"/>
                        </a:rPr>
                        <m:t>𝑐</m:t>
                      </m:r>
                      <m:r>
                        <a:rPr lang="en-GB" b="0" i="1" smtClean="0">
                          <a:latin typeface="Cambria Math" panose="02040503050406030204" pitchFamily="18" charset="0"/>
                        </a:rPr>
                        <m:t>=4</m:t>
                      </m:r>
                    </m:oMath>
                    <m:oMath xmlns:m="http://schemas.openxmlformats.org/officeDocument/2006/math">
                      <m:r>
                        <a:rPr lang="en-GB" b="0" i="1" smtClean="0">
                          <a:latin typeface="Cambria Math" panose="02040503050406030204" pitchFamily="18" charset="0"/>
                        </a:rPr>
                        <m:t>9−16=−7</m:t>
                      </m:r>
                    </m:oMath>
                  </m:oMathPara>
                </a14:m>
                <a:endParaRPr lang="en-GB" dirty="0"/>
              </a:p>
              <a:p>
                <a14:m>
                  <m:oMath xmlns:m="http://schemas.openxmlformats.org/officeDocument/2006/math">
                    <m:r>
                      <a:rPr lang="en-GB" b="0" i="1" smtClean="0">
                        <a:latin typeface="Cambria Math" panose="02040503050406030204" pitchFamily="18" charset="0"/>
                      </a:rPr>
                      <m:t>−7&lt;0</m:t>
                    </m:r>
                  </m:oMath>
                </a14:m>
                <a:r>
                  <a:rPr lang="en-GB" dirty="0"/>
                  <a:t> therefore no solutions.</a:t>
                </a:r>
              </a:p>
            </p:txBody>
          </p:sp>
        </mc:Choice>
        <mc:Fallback xmlns="">
          <p:sp>
            <p:nvSpPr>
              <p:cNvPr id="22" name="TextBox 21"/>
              <p:cNvSpPr txBox="1">
                <a:spLocks noRot="1" noChangeAspect="1" noMove="1" noResize="1" noEditPoints="1" noAdjustHandles="1" noChangeArrowheads="1" noChangeShapeType="1" noTextEdit="1"/>
              </p:cNvSpPr>
              <p:nvPr/>
            </p:nvSpPr>
            <p:spPr>
              <a:xfrm>
                <a:off x="5004048" y="2276872"/>
                <a:ext cx="3428752" cy="2862322"/>
              </a:xfrm>
              <a:prstGeom prst="rect">
                <a:avLst/>
              </a:prstGeom>
              <a:blipFill>
                <a:blip r:embed="rId3"/>
                <a:stretch>
                  <a:fillRect l="-1601" t="-1279" b="-2559"/>
                </a:stretch>
              </a:blipFill>
            </p:spPr>
            <p:txBody>
              <a:bodyPr/>
              <a:lstStyle/>
              <a:p>
                <a:r>
                  <a:rPr lang="en-GB">
                    <a:noFill/>
                  </a:rPr>
                  <a:t> </a:t>
                </a:r>
              </a:p>
            </p:txBody>
          </p:sp>
        </mc:Fallback>
      </mc:AlternateContent>
      <p:sp>
        <p:nvSpPr>
          <p:cNvPr id="23" name="Rectangle 22"/>
          <p:cNvSpPr/>
          <p:nvPr/>
        </p:nvSpPr>
        <p:spPr>
          <a:xfrm>
            <a:off x="4836346" y="2080224"/>
            <a:ext cx="3763909" cy="39952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269663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39552" y="980728"/>
                <a:ext cx="3312368"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points of intersection where the line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+6</m:t>
                    </m:r>
                  </m:oMath>
                </a14:m>
                <a:r>
                  <a:rPr lang="en-GB" dirty="0"/>
                  <a:t> meets </a:t>
                </a:r>
                <a:br>
                  <a:rPr lang="en-GB" dirty="0"/>
                </a:b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−3</m:t>
                            </m:r>
                          </m:e>
                        </m:d>
                      </m:e>
                      <m:sup>
                        <m:r>
                          <a:rPr lang="en-GB" b="0" i="1" smtClean="0">
                            <a:latin typeface="Cambria Math" panose="02040503050406030204" pitchFamily="18" charset="0"/>
                          </a:rPr>
                          <m:t>2</m:t>
                        </m:r>
                      </m:sup>
                    </m:sSup>
                    <m:r>
                      <a:rPr lang="en-GB" b="0" i="1" smtClean="0">
                        <a:latin typeface="Cambria Math" panose="02040503050406030204" pitchFamily="18" charset="0"/>
                      </a:rPr>
                      <m:t>=29</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539552" y="980728"/>
                <a:ext cx="3312368" cy="923330"/>
              </a:xfrm>
              <a:prstGeom prst="rect">
                <a:avLst/>
              </a:prstGeom>
              <a:blipFill>
                <a:blip r:embed="rId2"/>
                <a:stretch>
                  <a:fillRect b="-171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571428" y="980728"/>
                <a:ext cx="3456956"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Using an algebraic (and not geometric) method, determine the </a:t>
                </a:r>
                <a14:m>
                  <m:oMath xmlns:m="http://schemas.openxmlformats.org/officeDocument/2006/math">
                    <m:r>
                      <a:rPr lang="en-GB" b="0" i="1" smtClean="0">
                        <a:latin typeface="Cambria Math" panose="02040503050406030204" pitchFamily="18" charset="0"/>
                      </a:rPr>
                      <m:t>𝑘</m:t>
                    </m:r>
                  </m:oMath>
                </a14:m>
                <a:r>
                  <a:rPr lang="en-GB" dirty="0"/>
                  <a:t> such that the line </a:t>
                </a:r>
                <a14:m>
                  <m:oMath xmlns:m="http://schemas.openxmlformats.org/officeDocument/2006/math">
                    <m:r>
                      <a:rPr lang="en-GB" b="0" i="1" smtClean="0">
                        <a:latin typeface="Cambria Math" panose="02040503050406030204" pitchFamily="18" charset="0"/>
                      </a:rPr>
                      <m:t>𝑦</m:t>
                    </m:r>
                    <m:r>
                      <a:rPr lang="en-GB" b="0" i="0"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𝑘</m:t>
                    </m:r>
                  </m:oMath>
                </a14:m>
                <a:r>
                  <a:rPr lang="en-GB" dirty="0"/>
                  <a:t> </a:t>
                </a:r>
                <a:r>
                  <a:rPr lang="en-GB" b="1" dirty="0"/>
                  <a:t>touches</a:t>
                </a:r>
                <a:r>
                  <a:rPr lang="en-GB" dirty="0"/>
                  <a:t> the circle with equation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2</m:t>
                        </m:r>
                      </m:sup>
                    </m:sSup>
                    <m:r>
                      <a:rPr lang="en-GB" b="0" i="1" smtClean="0">
                        <a:latin typeface="Cambria Math" panose="02040503050406030204" pitchFamily="18" charset="0"/>
                      </a:rPr>
                      <m:t>=1</m:t>
                    </m:r>
                  </m:oMath>
                </a14:m>
                <a:r>
                  <a:rPr lang="en-GB"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4571428" y="980728"/>
                <a:ext cx="3456956" cy="1477328"/>
              </a:xfrm>
              <a:prstGeom prst="rect">
                <a:avLst/>
              </a:prstGeom>
              <a:blipFill>
                <a:blip r:embed="rId3"/>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39552" y="2132856"/>
                <a:ext cx="3168352" cy="23083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+6−3</m:t>
                              </m:r>
                            </m:e>
                          </m:d>
                        </m:e>
                        <m:sup>
                          <m:r>
                            <a:rPr lang="en-GB" b="0" i="1" smtClean="0">
                              <a:latin typeface="Cambria Math" panose="02040503050406030204" pitchFamily="18" charset="0"/>
                            </a:rPr>
                            <m:t>2</m:t>
                          </m:r>
                        </m:sup>
                      </m:sSup>
                      <m:r>
                        <a:rPr lang="en-GB" b="0" i="1" smtClean="0">
                          <a:latin typeface="Cambria Math" panose="02040503050406030204" pitchFamily="18" charset="0"/>
                        </a:rPr>
                        <m:t>=29</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+6</m:t>
                      </m:r>
                      <m:r>
                        <a:rPr lang="en-GB" b="0" i="1" smtClean="0">
                          <a:latin typeface="Cambria Math" panose="02040503050406030204" pitchFamily="18" charset="0"/>
                        </a:rPr>
                        <m:t>𝑥</m:t>
                      </m:r>
                      <m:r>
                        <a:rPr lang="en-GB" b="0" i="1" smtClean="0">
                          <a:latin typeface="Cambria Math" panose="02040503050406030204" pitchFamily="18" charset="0"/>
                        </a:rPr>
                        <m:t>+9=29</m:t>
                      </m:r>
                    </m:oMath>
                    <m:oMath xmlns:m="http://schemas.openxmlformats.org/officeDocument/2006/math">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+6</m:t>
                      </m:r>
                      <m:r>
                        <a:rPr lang="en-GB" b="0" i="1" smtClean="0">
                          <a:latin typeface="Cambria Math" panose="02040503050406030204" pitchFamily="18" charset="0"/>
                        </a:rPr>
                        <m:t>𝑥</m:t>
                      </m:r>
                      <m:r>
                        <a:rPr lang="en-GB" b="0" i="1" smtClean="0">
                          <a:latin typeface="Cambria Math" panose="02040503050406030204" pitchFamily="18" charset="0"/>
                        </a:rPr>
                        <m:t>−20=0</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−10=0</m:t>
                      </m:r>
                    </m:oMath>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+5</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r>
                        <a:rPr lang="en-GB" b="0" i="1" smtClean="0">
                          <a:latin typeface="Cambria Math" panose="02040503050406030204" pitchFamily="18" charset="0"/>
                        </a:rPr>
                        <m:t>=0</m:t>
                      </m:r>
                    </m:oMath>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=−5 </m:t>
                      </m:r>
                      <m:r>
                        <a:rPr lang="en-GB" b="0" i="1" smtClean="0">
                          <a:latin typeface="Cambria Math" panose="02040503050406030204" pitchFamily="18" charset="0"/>
                        </a:rPr>
                        <m:t>𝑜𝑟</m:t>
                      </m:r>
                      <m:r>
                        <a:rPr lang="en-GB" b="0" i="1"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=2</m:t>
                      </m:r>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=1 </m:t>
                      </m:r>
                      <m:r>
                        <a:rPr lang="en-GB" b="0" i="1" smtClean="0">
                          <a:latin typeface="Cambria Math" panose="02040503050406030204" pitchFamily="18" charset="0"/>
                        </a:rPr>
                        <m:t>𝑜𝑟</m:t>
                      </m:r>
                      <m:r>
                        <a:rPr lang="en-GB" b="0" i="1" smtClean="0">
                          <a:latin typeface="Cambria Math" panose="02040503050406030204" pitchFamily="18" charset="0"/>
                        </a:rPr>
                        <m:t> </m:t>
                      </m:r>
                      <m:r>
                        <a:rPr lang="en-GB" b="0" i="1" smtClean="0">
                          <a:latin typeface="Cambria Math" panose="02040503050406030204" pitchFamily="18" charset="0"/>
                        </a:rPr>
                        <m:t>𝑦</m:t>
                      </m:r>
                      <m:r>
                        <a:rPr lang="en-GB" b="0" i="1" smtClean="0">
                          <a:latin typeface="Cambria Math" panose="02040503050406030204" pitchFamily="18" charset="0"/>
                        </a:rPr>
                        <m:t>=8</m:t>
                      </m:r>
                    </m:oMath>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−5, 1</m:t>
                          </m:r>
                        </m:e>
                      </m:d>
                      <m:r>
                        <a:rPr lang="en-GB" b="0" i="1" smtClean="0">
                          <a:latin typeface="Cambria Math" panose="02040503050406030204" pitchFamily="18" charset="0"/>
                        </a:rPr>
                        <m:t>, </m:t>
                      </m:r>
                      <m:d>
                        <m:dPr>
                          <m:ctrlPr>
                            <a:rPr lang="en-GB" b="0" i="1" smtClean="0">
                              <a:latin typeface="Cambria Math" panose="02040503050406030204" pitchFamily="18" charset="0"/>
                            </a:rPr>
                          </m:ctrlPr>
                        </m:dPr>
                        <m:e>
                          <m:r>
                            <a:rPr lang="en-GB" b="0" i="1" smtClean="0">
                              <a:latin typeface="Cambria Math" panose="02040503050406030204" pitchFamily="18" charset="0"/>
                            </a:rPr>
                            <m:t>2,8</m:t>
                          </m:r>
                        </m:e>
                      </m:d>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539552" y="2132856"/>
                <a:ext cx="3168352" cy="230832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43436" y="2733020"/>
                <a:ext cx="3168352" cy="34163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𝑘</m:t>
                              </m:r>
                            </m:e>
                          </m:d>
                        </m:e>
                        <m:sup>
                          <m:r>
                            <a:rPr lang="en-GB" b="0" i="1" smtClean="0">
                              <a:latin typeface="Cambria Math" panose="02040503050406030204" pitchFamily="18" charset="0"/>
                            </a:rPr>
                            <m:t>2</m:t>
                          </m:r>
                        </m:sup>
                      </m:sSup>
                      <m:r>
                        <a:rPr lang="en-GB" b="0" i="1" smtClean="0">
                          <a:latin typeface="Cambria Math" panose="02040503050406030204" pitchFamily="18" charset="0"/>
                        </a:rPr>
                        <m:t>=1</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𝑘𝑥</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r>
                        <a:rPr lang="en-GB" b="0" i="1" smtClean="0">
                          <a:latin typeface="Cambria Math" panose="02040503050406030204" pitchFamily="18" charset="0"/>
                        </a:rPr>
                        <m:t>=1</m:t>
                      </m:r>
                    </m:oMath>
                    <m:oMath xmlns:m="http://schemas.openxmlformats.org/officeDocument/2006/math">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r>
                        <a:rPr lang="en-GB" b="0" i="1" smtClean="0">
                          <a:latin typeface="Cambria Math" panose="02040503050406030204" pitchFamily="18" charset="0"/>
                        </a:rPr>
                        <m:t>𝑘𝑥</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r>
                        <a:rPr lang="en-GB" b="0" i="1" smtClean="0">
                          <a:latin typeface="Cambria Math" panose="02040503050406030204" pitchFamily="18" charset="0"/>
                        </a:rPr>
                        <m:t>−1=0</m:t>
                      </m:r>
                    </m:oMath>
                  </m:oMathPara>
                </a14:m>
                <a:endParaRPr lang="en-GB" dirty="0"/>
              </a:p>
              <a:p>
                <a:r>
                  <a:rPr lang="en-GB" dirty="0"/>
                  <a:t>If the line touches the circle, one point of intersection and therefore one solution.</a:t>
                </a:r>
              </a:p>
              <a:p>
                <a:r>
                  <a:rPr lang="en-GB" dirty="0"/>
                  <a:t>Discriminant: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=2, </m:t>
                      </m:r>
                      <m:r>
                        <a:rPr lang="en-GB" b="0" i="1" smtClean="0">
                          <a:latin typeface="Cambria Math" panose="02040503050406030204" pitchFamily="18" charset="0"/>
                        </a:rPr>
                        <m:t>𝑏</m:t>
                      </m:r>
                      <m:r>
                        <a:rPr lang="en-GB" b="0" i="1" smtClean="0">
                          <a:latin typeface="Cambria Math" panose="02040503050406030204" pitchFamily="18" charset="0"/>
                        </a:rPr>
                        <m:t>=2</m:t>
                      </m:r>
                      <m:r>
                        <a:rPr lang="en-GB" b="0" i="1" smtClean="0">
                          <a:latin typeface="Cambria Math" panose="02040503050406030204" pitchFamily="18" charset="0"/>
                        </a:rPr>
                        <m:t>𝑘</m:t>
                      </m:r>
                      <m:r>
                        <a:rPr lang="en-GB" b="0" i="1" smtClean="0">
                          <a:latin typeface="Cambria Math" panose="02040503050406030204" pitchFamily="18" charset="0"/>
                        </a:rPr>
                        <m:t>, </m:t>
                      </m:r>
                      <m:r>
                        <a:rPr lang="en-GB" b="0" i="1" smtClean="0">
                          <a:latin typeface="Cambria Math" panose="02040503050406030204" pitchFamily="18" charset="0"/>
                        </a:rPr>
                        <m:t>𝑐</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r>
                        <a:rPr lang="en-GB" b="0" i="1" smtClean="0">
                          <a:latin typeface="Cambria Math" panose="02040503050406030204" pitchFamily="18" charset="0"/>
                        </a:rPr>
                        <m:t>−1</m:t>
                      </m:r>
                    </m:oMath>
                    <m:oMath xmlns:m="http://schemas.openxmlformats.org/officeDocument/2006/math">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r>
                        <a:rPr lang="en-GB" b="0" i="1" smtClean="0">
                          <a:latin typeface="Cambria Math" panose="02040503050406030204" pitchFamily="18" charset="0"/>
                        </a:rPr>
                        <m:t>−4</m:t>
                      </m:r>
                      <m:d>
                        <m:dPr>
                          <m:ctrlPr>
                            <a:rPr lang="en-GB" b="0" i="1" smtClean="0">
                              <a:latin typeface="Cambria Math" panose="02040503050406030204" pitchFamily="18" charset="0"/>
                            </a:rPr>
                          </m:ctrlPr>
                        </m:dPr>
                        <m:e>
                          <m:r>
                            <a:rPr lang="en-GB" b="0" i="1" smtClean="0">
                              <a:latin typeface="Cambria Math" panose="02040503050406030204" pitchFamily="18" charset="0"/>
                            </a:rPr>
                            <m:t>2</m:t>
                          </m:r>
                        </m:e>
                      </m:d>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r>
                            <a:rPr lang="en-GB" b="0" i="1" smtClean="0">
                              <a:latin typeface="Cambria Math" panose="02040503050406030204" pitchFamily="18" charset="0"/>
                            </a:rPr>
                            <m:t>−1</m:t>
                          </m:r>
                        </m:e>
                      </m:d>
                      <m:r>
                        <a:rPr lang="en-GB" b="0" i="1" smtClean="0">
                          <a:latin typeface="Cambria Math" panose="02040503050406030204" pitchFamily="18" charset="0"/>
                        </a:rPr>
                        <m:t>=0</m:t>
                      </m:r>
                    </m:oMath>
                    <m:oMath xmlns:m="http://schemas.openxmlformats.org/officeDocument/2006/math">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r>
                        <a:rPr lang="en-GB" b="0" i="1" smtClean="0">
                          <a:latin typeface="Cambria Math" panose="02040503050406030204" pitchFamily="18" charset="0"/>
                        </a:rPr>
                        <m:t>−8</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r>
                        <a:rPr lang="en-GB" b="0" i="1" smtClean="0">
                          <a:latin typeface="Cambria Math" panose="02040503050406030204" pitchFamily="18" charset="0"/>
                        </a:rPr>
                        <m:t>+8=0</m:t>
                      </m:r>
                    </m:oMath>
                    <m:oMath xmlns:m="http://schemas.openxmlformats.org/officeDocument/2006/math">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𝑘</m:t>
                          </m:r>
                        </m:e>
                        <m:sup>
                          <m:r>
                            <a:rPr lang="en-GB" b="0" i="1" smtClean="0">
                              <a:latin typeface="Cambria Math" panose="02040503050406030204" pitchFamily="18" charset="0"/>
                            </a:rPr>
                            <m:t>2</m:t>
                          </m:r>
                        </m:sup>
                      </m:sSup>
                      <m:r>
                        <a:rPr lang="en-GB" b="0" i="1" smtClean="0">
                          <a:latin typeface="Cambria Math" panose="02040503050406030204" pitchFamily="18" charset="0"/>
                        </a:rPr>
                        <m:t>−8=0</m:t>
                      </m:r>
                    </m:oMath>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643436" y="2733020"/>
                <a:ext cx="3168352" cy="3416320"/>
              </a:xfrm>
              <a:prstGeom prst="rect">
                <a:avLst/>
              </a:prstGeom>
              <a:blipFill>
                <a:blip r:embed="rId5"/>
                <a:stretch>
                  <a:fillRect l="-1734"/>
                </a:stretch>
              </a:blipFill>
            </p:spPr>
            <p:txBody>
              <a:bodyPr/>
              <a:lstStyle/>
              <a:p>
                <a:r>
                  <a:rPr lang="en-GB">
                    <a:noFill/>
                  </a:rPr>
                  <a:t> </a:t>
                </a:r>
              </a:p>
            </p:txBody>
          </p:sp>
        </mc:Fallback>
      </mc:AlternateContent>
      <p:sp>
        <p:nvSpPr>
          <p:cNvPr id="9" name="Rectangle 8"/>
          <p:cNvSpPr/>
          <p:nvPr/>
        </p:nvSpPr>
        <p:spPr>
          <a:xfrm>
            <a:off x="4571428" y="2458056"/>
            <a:ext cx="3456955" cy="39232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539553" y="1904058"/>
            <a:ext cx="3312368" cy="44772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387323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122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1254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Tangents, Chords, Perpendicular Bisectors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Oval 4"/>
          <p:cNvSpPr/>
          <p:nvPr/>
        </p:nvSpPr>
        <p:spPr>
          <a:xfrm>
            <a:off x="996105" y="2127577"/>
            <a:ext cx="2520280" cy="25202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cxnSp>
        <p:nvCxnSpPr>
          <p:cNvPr id="6" name="Straight Connector 5"/>
          <p:cNvCxnSpPr/>
          <p:nvPr/>
        </p:nvCxnSpPr>
        <p:spPr>
          <a:xfrm>
            <a:off x="2176722" y="1726609"/>
            <a:ext cx="1676400" cy="1346200"/>
          </a:xfrm>
          <a:prstGeom prst="line">
            <a:avLst/>
          </a:prstGeom>
          <a:effectLst/>
        </p:spPr>
        <p:style>
          <a:lnRef idx="3">
            <a:schemeClr val="accent6"/>
          </a:lnRef>
          <a:fillRef idx="0">
            <a:schemeClr val="accent6"/>
          </a:fillRef>
          <a:effectRef idx="2">
            <a:schemeClr val="accent6"/>
          </a:effectRef>
          <a:fontRef idx="minor">
            <a:schemeClr val="tx1"/>
          </a:fontRef>
        </p:style>
      </p:cxnSp>
      <p:cxnSp>
        <p:nvCxnSpPr>
          <p:cNvPr id="9" name="Straight Connector 8"/>
          <p:cNvCxnSpPr/>
          <p:nvPr/>
        </p:nvCxnSpPr>
        <p:spPr>
          <a:xfrm flipV="1">
            <a:off x="2240222" y="2412409"/>
            <a:ext cx="800100" cy="1016000"/>
          </a:xfrm>
          <a:prstGeom prst="line">
            <a:avLst/>
          </a:prstGeom>
          <a:ln>
            <a:solidFill>
              <a:schemeClr val="accent1"/>
            </a:solidFill>
          </a:ln>
          <a:effectLst/>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a:xfrm flipV="1">
            <a:off x="3043497" y="2527300"/>
            <a:ext cx="128328" cy="164509"/>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flipV="1">
            <a:off x="2913322" y="2577509"/>
            <a:ext cx="133350" cy="114300"/>
          </a:xfrm>
          <a:prstGeom prst="line">
            <a:avLst/>
          </a:prstGeom>
        </p:spPr>
        <p:style>
          <a:lnRef idx="1">
            <a:schemeClr val="dk1"/>
          </a:lnRef>
          <a:fillRef idx="0">
            <a:schemeClr val="dk1"/>
          </a:fillRef>
          <a:effectRef idx="0">
            <a:schemeClr val="dk1"/>
          </a:effectRef>
          <a:fontRef idx="minor">
            <a:schemeClr val="tx1"/>
          </a:fontRef>
        </p:style>
      </p:cxnSp>
      <p:sp>
        <p:nvSpPr>
          <p:cNvPr id="17" name="TextBox 16"/>
          <p:cNvSpPr txBox="1"/>
          <p:nvPr/>
        </p:nvSpPr>
        <p:spPr>
          <a:xfrm rot="18429468">
            <a:off x="2152116" y="2605713"/>
            <a:ext cx="758031" cy="369332"/>
          </a:xfrm>
          <a:prstGeom prst="rect">
            <a:avLst/>
          </a:prstGeom>
          <a:noFill/>
        </p:spPr>
        <p:txBody>
          <a:bodyPr wrap="square" rtlCol="0">
            <a:spAutoFit/>
          </a:bodyPr>
          <a:lstStyle/>
          <a:p>
            <a:pPr algn="ctr"/>
            <a:r>
              <a:rPr lang="en-GB" dirty="0"/>
              <a:t>radius</a:t>
            </a:r>
          </a:p>
        </p:txBody>
      </p:sp>
      <p:sp>
        <p:nvSpPr>
          <p:cNvPr id="18" name="TextBox 17"/>
          <p:cNvSpPr txBox="1"/>
          <p:nvPr/>
        </p:nvSpPr>
        <p:spPr>
          <a:xfrm rot="2322804">
            <a:off x="3036261" y="2445926"/>
            <a:ext cx="1100875" cy="369332"/>
          </a:xfrm>
          <a:prstGeom prst="rect">
            <a:avLst/>
          </a:prstGeom>
          <a:noFill/>
        </p:spPr>
        <p:txBody>
          <a:bodyPr wrap="square" rtlCol="0">
            <a:spAutoFit/>
          </a:bodyPr>
          <a:lstStyle/>
          <a:p>
            <a:pPr algn="ctr"/>
            <a:r>
              <a:rPr lang="en-GB" dirty="0"/>
              <a:t>tangent</a:t>
            </a:r>
          </a:p>
        </p:txBody>
      </p:sp>
      <p:sp>
        <p:nvSpPr>
          <p:cNvPr id="19" name="Oval 18"/>
          <p:cNvSpPr/>
          <p:nvPr/>
        </p:nvSpPr>
        <p:spPr>
          <a:xfrm>
            <a:off x="5055964" y="2107386"/>
            <a:ext cx="2520280" cy="25202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cxnSp>
        <p:nvCxnSpPr>
          <p:cNvPr id="20" name="Straight Connector 19"/>
          <p:cNvCxnSpPr/>
          <p:nvPr/>
        </p:nvCxnSpPr>
        <p:spPr>
          <a:xfrm>
            <a:off x="5932747" y="2172697"/>
            <a:ext cx="1600200" cy="1481137"/>
          </a:xfrm>
          <a:prstGeom prst="line">
            <a:avLst/>
          </a:prstGeom>
          <a:effectLst/>
        </p:spPr>
        <p:style>
          <a:lnRef idx="3">
            <a:schemeClr val="accent6"/>
          </a:lnRef>
          <a:fillRef idx="0">
            <a:schemeClr val="accent6"/>
          </a:fillRef>
          <a:effectRef idx="2">
            <a:schemeClr val="accent6"/>
          </a:effectRef>
          <a:fontRef idx="minor">
            <a:schemeClr val="tx1"/>
          </a:fontRef>
        </p:style>
      </p:cxnSp>
      <p:cxnSp>
        <p:nvCxnSpPr>
          <p:cNvPr id="22" name="Straight Connector 21"/>
          <p:cNvCxnSpPr/>
          <p:nvPr/>
        </p:nvCxnSpPr>
        <p:spPr>
          <a:xfrm flipV="1">
            <a:off x="5263117" y="1562986"/>
            <a:ext cx="2668772" cy="2987749"/>
          </a:xfrm>
          <a:prstGeom prst="line">
            <a:avLst/>
          </a:prstGeom>
          <a:ln>
            <a:solidFill>
              <a:schemeClr val="accent1"/>
            </a:solidFill>
          </a:ln>
          <a:effectLst/>
        </p:spPr>
        <p:style>
          <a:lnRef idx="3">
            <a:schemeClr val="accent6"/>
          </a:lnRef>
          <a:fillRef idx="0">
            <a:schemeClr val="accent6"/>
          </a:fillRef>
          <a:effectRef idx="2">
            <a:schemeClr val="accent6"/>
          </a:effectRef>
          <a:fontRef idx="minor">
            <a:schemeClr val="tx1"/>
          </a:fontRef>
        </p:style>
      </p:cxnSp>
      <p:cxnSp>
        <p:nvCxnSpPr>
          <p:cNvPr id="25" name="Straight Connector 24"/>
          <p:cNvCxnSpPr/>
          <p:nvPr/>
        </p:nvCxnSpPr>
        <p:spPr>
          <a:xfrm flipV="1">
            <a:off x="7032885" y="3182348"/>
            <a:ext cx="147637" cy="171449"/>
          </a:xfrm>
          <a:prstGeom prst="line">
            <a:avLst/>
          </a:prstGeom>
          <a:effectLst/>
        </p:spPr>
        <p:style>
          <a:lnRef idx="3">
            <a:schemeClr val="accent6"/>
          </a:lnRef>
          <a:fillRef idx="0">
            <a:schemeClr val="accent6"/>
          </a:fillRef>
          <a:effectRef idx="2">
            <a:schemeClr val="accent6"/>
          </a:effectRef>
          <a:fontRef idx="minor">
            <a:schemeClr val="tx1"/>
          </a:fontRef>
        </p:style>
      </p:cxnSp>
      <p:cxnSp>
        <p:nvCxnSpPr>
          <p:cNvPr id="29" name="Straight Connector 28"/>
          <p:cNvCxnSpPr/>
          <p:nvPr/>
        </p:nvCxnSpPr>
        <p:spPr>
          <a:xfrm flipV="1">
            <a:off x="6249453" y="2460829"/>
            <a:ext cx="147637" cy="171449"/>
          </a:xfrm>
          <a:prstGeom prst="line">
            <a:avLst/>
          </a:prstGeom>
          <a:effectLst/>
        </p:spPr>
        <p:style>
          <a:lnRef idx="3">
            <a:schemeClr val="accent6"/>
          </a:lnRef>
          <a:fillRef idx="0">
            <a:schemeClr val="accent6"/>
          </a:fillRef>
          <a:effectRef idx="2">
            <a:schemeClr val="accent6"/>
          </a:effectRef>
          <a:fontRef idx="minor">
            <a:schemeClr val="tx1"/>
          </a:fontRef>
        </p:style>
      </p:cxnSp>
      <p:sp>
        <p:nvSpPr>
          <p:cNvPr id="31" name="TextBox 30"/>
          <p:cNvSpPr txBox="1"/>
          <p:nvPr/>
        </p:nvSpPr>
        <p:spPr>
          <a:xfrm rot="2602958">
            <a:off x="6651515" y="2866517"/>
            <a:ext cx="1100875" cy="369332"/>
          </a:xfrm>
          <a:prstGeom prst="rect">
            <a:avLst/>
          </a:prstGeom>
          <a:noFill/>
        </p:spPr>
        <p:txBody>
          <a:bodyPr wrap="square" rtlCol="0">
            <a:spAutoFit/>
          </a:bodyPr>
          <a:lstStyle/>
          <a:p>
            <a:pPr algn="ctr"/>
            <a:r>
              <a:rPr lang="en-GB" dirty="0"/>
              <a:t>chord</a:t>
            </a:r>
          </a:p>
        </p:txBody>
      </p:sp>
      <p:sp>
        <p:nvSpPr>
          <p:cNvPr id="32" name="TextBox 31"/>
          <p:cNvSpPr txBox="1"/>
          <p:nvPr/>
        </p:nvSpPr>
        <p:spPr>
          <a:xfrm rot="18765582">
            <a:off x="5495081" y="2387675"/>
            <a:ext cx="2585817" cy="369332"/>
          </a:xfrm>
          <a:prstGeom prst="rect">
            <a:avLst/>
          </a:prstGeom>
          <a:noFill/>
        </p:spPr>
        <p:txBody>
          <a:bodyPr wrap="square" rtlCol="0">
            <a:spAutoFit/>
          </a:bodyPr>
          <a:lstStyle/>
          <a:p>
            <a:pPr algn="ctr"/>
            <a:r>
              <a:rPr lang="en-GB" dirty="0"/>
              <a:t>perpendicular bisector</a:t>
            </a:r>
          </a:p>
        </p:txBody>
      </p:sp>
      <p:sp>
        <p:nvSpPr>
          <p:cNvPr id="33" name="Oval 32"/>
          <p:cNvSpPr/>
          <p:nvPr/>
        </p:nvSpPr>
        <p:spPr>
          <a:xfrm>
            <a:off x="2209142" y="3355967"/>
            <a:ext cx="113630" cy="113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4" name="Oval 33"/>
          <p:cNvSpPr/>
          <p:nvPr/>
        </p:nvSpPr>
        <p:spPr>
          <a:xfrm>
            <a:off x="6196455" y="3375346"/>
            <a:ext cx="113630" cy="113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9" name="TextBox 38"/>
          <p:cNvSpPr txBox="1"/>
          <p:nvPr/>
        </p:nvSpPr>
        <p:spPr>
          <a:xfrm>
            <a:off x="528920" y="4731452"/>
            <a:ext cx="3292305" cy="584775"/>
          </a:xfrm>
          <a:prstGeom prst="rect">
            <a:avLst/>
          </a:prstGeom>
          <a:noFill/>
        </p:spPr>
        <p:txBody>
          <a:bodyPr wrap="square" rtlCol="0">
            <a:spAutoFit/>
          </a:bodyPr>
          <a:lstStyle/>
          <a:p>
            <a:r>
              <a:rPr lang="en-GB" sz="1600" dirty="0"/>
              <a:t>The tangent is perpendicular to the radius (at the point of intersection).</a:t>
            </a:r>
          </a:p>
        </p:txBody>
      </p:sp>
      <p:sp>
        <p:nvSpPr>
          <p:cNvPr id="40" name="TextBox 39"/>
          <p:cNvSpPr txBox="1"/>
          <p:nvPr/>
        </p:nvSpPr>
        <p:spPr>
          <a:xfrm>
            <a:off x="4717229" y="4743301"/>
            <a:ext cx="3594348" cy="584775"/>
          </a:xfrm>
          <a:prstGeom prst="rect">
            <a:avLst/>
          </a:prstGeom>
          <a:noFill/>
        </p:spPr>
        <p:txBody>
          <a:bodyPr wrap="square" rtlCol="0">
            <a:spAutoFit/>
          </a:bodyPr>
          <a:lstStyle/>
          <a:p>
            <a:r>
              <a:rPr lang="en-GB" sz="1600" dirty="0"/>
              <a:t>The perpendicular bisector of any chord passes through the centre of the circle.</a:t>
            </a:r>
          </a:p>
        </p:txBody>
      </p:sp>
      <p:sp>
        <p:nvSpPr>
          <p:cNvPr id="41" name="TextBox 40"/>
          <p:cNvSpPr txBox="1"/>
          <p:nvPr/>
        </p:nvSpPr>
        <p:spPr>
          <a:xfrm>
            <a:off x="321109" y="799975"/>
            <a:ext cx="7416457" cy="646331"/>
          </a:xfrm>
          <a:prstGeom prst="rect">
            <a:avLst/>
          </a:prstGeom>
          <a:noFill/>
        </p:spPr>
        <p:txBody>
          <a:bodyPr wrap="square" rtlCol="0">
            <a:spAutoFit/>
          </a:bodyPr>
          <a:lstStyle/>
          <a:p>
            <a:r>
              <a:rPr lang="en-GB" dirty="0"/>
              <a:t>There are two circle theorems that are of particular relevance to problems in this chapter, the latter you might be less familiar with:</a:t>
            </a:r>
          </a:p>
        </p:txBody>
      </p:sp>
      <p:sp>
        <p:nvSpPr>
          <p:cNvPr id="43" name="TextBox 42"/>
          <p:cNvSpPr txBox="1"/>
          <p:nvPr/>
        </p:nvSpPr>
        <p:spPr>
          <a:xfrm>
            <a:off x="138847" y="5446550"/>
            <a:ext cx="4367849"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Why this will help:</a:t>
            </a:r>
          </a:p>
          <a:p>
            <a:r>
              <a:rPr lang="en-GB" sz="1400" dirty="0"/>
              <a:t>If we knew the centre of the circle and the point of intersection, we can easily find the gradient of the radius, and thus the gradient and hence equation of the tangent.</a:t>
            </a:r>
          </a:p>
        </p:txBody>
      </p:sp>
      <p:sp>
        <p:nvSpPr>
          <p:cNvPr id="44" name="TextBox 43"/>
          <p:cNvSpPr txBox="1"/>
          <p:nvPr/>
        </p:nvSpPr>
        <p:spPr>
          <a:xfrm>
            <a:off x="4680016" y="5446550"/>
            <a:ext cx="4367849"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Why this will help:</a:t>
            </a:r>
          </a:p>
          <a:p>
            <a:r>
              <a:rPr lang="en-GB" sz="1400" dirty="0"/>
              <a:t>The first thing we did in this chapter is find the equation of the perpendicular bisector. If we had two chords, and hence found two bisectors, we could find the point of intersection, which would be the centre of the circle.</a:t>
            </a:r>
          </a:p>
        </p:txBody>
      </p:sp>
    </p:spTree>
    <p:extLst>
      <p:ext uri="{BB962C8B-B14F-4D97-AF65-F5344CB8AC3E}">
        <p14:creationId xmlns:p14="http://schemas.microsoft.com/office/powerpoint/2010/main" val="109613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1485298"/>
                <a:ext cx="3897598"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circle </a:t>
                </a:r>
                <a14:m>
                  <m:oMath xmlns:m="http://schemas.openxmlformats.org/officeDocument/2006/math">
                    <m:r>
                      <a:rPr lang="en-GB" b="0" i="1" smtClean="0">
                        <a:latin typeface="Cambria Math" panose="02040503050406030204" pitchFamily="18" charset="0"/>
                      </a:rPr>
                      <m:t>𝐶</m:t>
                    </m:r>
                  </m:oMath>
                </a14:m>
                <a:r>
                  <a:rPr lang="en-GB" dirty="0"/>
                  <a:t> has equation </a:t>
                </a:r>
                <a:br>
                  <a:rPr lang="en-GB" dirty="0"/>
                </a:b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−7</m:t>
                            </m:r>
                          </m:e>
                        </m:d>
                      </m:e>
                      <m:sup>
                        <m:r>
                          <a:rPr lang="en-GB" b="0" i="1" smtClean="0">
                            <a:latin typeface="Cambria Math" panose="02040503050406030204" pitchFamily="18" charset="0"/>
                          </a:rPr>
                          <m:t>2</m:t>
                        </m:r>
                      </m:sup>
                    </m:sSup>
                    <m:r>
                      <a:rPr lang="en-GB" b="0" i="1" smtClean="0">
                        <a:latin typeface="Cambria Math" panose="02040503050406030204" pitchFamily="18" charset="0"/>
                      </a:rPr>
                      <m:t>=100</m:t>
                    </m:r>
                  </m:oMath>
                </a14:m>
                <a:r>
                  <a:rPr lang="en-GB" dirty="0"/>
                  <a:t>.</a:t>
                </a:r>
              </a:p>
              <a:p>
                <a:pPr marL="342900" indent="-342900">
                  <a:buAutoNum type="alphaLcParenR"/>
                </a:pPr>
                <a:r>
                  <a:rPr lang="en-GB" dirty="0"/>
                  <a:t>Verify the point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11,1</m:t>
                        </m:r>
                      </m:e>
                    </m:d>
                  </m:oMath>
                </a14:m>
                <a:r>
                  <a:rPr lang="en-GB" dirty="0"/>
                  <a:t> lies on </a:t>
                </a:r>
                <a14:m>
                  <m:oMath xmlns:m="http://schemas.openxmlformats.org/officeDocument/2006/math">
                    <m:r>
                      <a:rPr lang="en-GB" b="0" i="1" smtClean="0">
                        <a:latin typeface="Cambria Math" panose="02040503050406030204" pitchFamily="18" charset="0"/>
                      </a:rPr>
                      <m:t>𝐶</m:t>
                    </m:r>
                  </m:oMath>
                </a14:m>
                <a:r>
                  <a:rPr lang="en-GB" dirty="0"/>
                  <a:t>.</a:t>
                </a:r>
              </a:p>
              <a:p>
                <a:pPr marL="342900" indent="-342900">
                  <a:buAutoNum type="alphaLcParenR"/>
                </a:pPr>
                <a:r>
                  <a:rPr lang="en-GB" dirty="0"/>
                  <a:t>Find an equation of the tangent to </a:t>
                </a:r>
                <a14:m>
                  <m:oMath xmlns:m="http://schemas.openxmlformats.org/officeDocument/2006/math">
                    <m:r>
                      <a:rPr lang="en-GB" b="0" i="1" smtClean="0">
                        <a:latin typeface="Cambria Math" panose="02040503050406030204" pitchFamily="18" charset="0"/>
                      </a:rPr>
                      <m:t>𝐶</m:t>
                    </m:r>
                  </m:oMath>
                </a14:m>
                <a:r>
                  <a:rPr lang="en-GB" dirty="0"/>
                  <a:t> at the point </a:t>
                </a:r>
                <a14:m>
                  <m:oMath xmlns:m="http://schemas.openxmlformats.org/officeDocument/2006/math">
                    <m:r>
                      <a:rPr lang="en-GB" b="0" i="1" smtClean="0">
                        <a:latin typeface="Cambria Math" panose="02040503050406030204" pitchFamily="18" charset="0"/>
                      </a:rPr>
                      <m:t>𝑃</m:t>
                    </m:r>
                  </m:oMath>
                </a14:m>
                <a:r>
                  <a:rPr lang="en-GB" dirty="0"/>
                  <a:t>, giving your answer in the form </a:t>
                </a:r>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𝑏𝑦</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1485298"/>
                <a:ext cx="3897598" cy="1754326"/>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1513345" y="692696"/>
            <a:ext cx="2771575" cy="738664"/>
          </a:xfrm>
          <a:prstGeom prst="rect">
            <a:avLst/>
          </a:prstGeom>
          <a:noFill/>
        </p:spPr>
        <p:txBody>
          <a:bodyPr wrap="square" rtlCol="0">
            <a:spAutoFit/>
          </a:bodyPr>
          <a:lstStyle/>
          <a:p>
            <a:r>
              <a:rPr lang="en-GB" sz="1400" dirty="0"/>
              <a:t>Note that the GCSE 2015+ syllabus  had questions like this, except with circles centred at the origin only.</a:t>
            </a:r>
          </a:p>
        </p:txBody>
      </p:sp>
      <p:cxnSp>
        <p:nvCxnSpPr>
          <p:cNvPr id="8" name="Straight Arrow Connector 7"/>
          <p:cNvCxnSpPr/>
          <p:nvPr/>
        </p:nvCxnSpPr>
        <p:spPr>
          <a:xfrm flipH="1">
            <a:off x="1259633" y="988828"/>
            <a:ext cx="228925" cy="3519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50185" y="3458478"/>
                <a:ext cx="2830969" cy="3201967"/>
              </a:xfrm>
              <a:prstGeom prst="rect">
                <a:avLst/>
              </a:prstGeom>
              <a:noFill/>
            </p:spPr>
            <p:txBody>
              <a:bodyPr wrap="square" rtlCol="0">
                <a:spAutoFit/>
              </a:bodyPr>
              <a:lstStyle/>
              <a:p>
                <a:pPr marL="342900" indent="-342900">
                  <a:buAutoNum type="alphaLcParenR"/>
                </a:pPr>
                <a:r>
                  <a:rPr lang="en-GB" sz="1600" b="0" dirty="0"/>
                  <a:t> </a:t>
                </a:r>
                <a14:m>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11−3</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1−7</m:t>
                            </m:r>
                          </m:e>
                        </m:d>
                      </m:e>
                      <m:sup>
                        <m:r>
                          <a:rPr lang="en-GB" sz="1600" b="0" i="1" smtClean="0">
                            <a:latin typeface="Cambria Math" panose="02040503050406030204" pitchFamily="18" charset="0"/>
                          </a:rPr>
                          <m:t>2</m:t>
                        </m:r>
                      </m:sup>
                    </m:sSup>
                  </m:oMath>
                </a14:m>
                <a:br>
                  <a:rPr lang="en-GB" sz="1600" b="0" dirty="0"/>
                </a:br>
                <a14:m>
                  <m:oMath xmlns:m="http://schemas.openxmlformats.org/officeDocument/2006/math">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8</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6</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=100</m:t>
                    </m:r>
                  </m:oMath>
                </a14:m>
                <a:endParaRPr lang="en-GB" sz="1600" dirty="0"/>
              </a:p>
              <a:p>
                <a:pPr marL="342900" indent="-342900">
                  <a:buAutoNum type="alphaLcParenR"/>
                </a:pPr>
                <a:r>
                  <a:rPr lang="en-GB" sz="1600" dirty="0"/>
                  <a:t> Circle centre: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3,7</m:t>
                        </m:r>
                      </m:e>
                    </m:d>
                  </m:oMath>
                </a14:m>
                <a:br>
                  <a:rPr lang="en-GB" sz="1600" dirty="0"/>
                </a:br>
                <a:r>
                  <a:rPr lang="en-GB" sz="1600" dirty="0"/>
                  <a:t>Gradient of radius:</a:t>
                </a:r>
                <a:br>
                  <a:rPr lang="en-GB" sz="1600" dirty="0"/>
                </a:b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𝑚</m:t>
                        </m:r>
                      </m:e>
                      <m:sub>
                        <m:r>
                          <a:rPr lang="en-GB" sz="1600" b="0" i="1" smtClean="0">
                            <a:latin typeface="Cambria Math" panose="02040503050406030204" pitchFamily="18" charset="0"/>
                          </a:rPr>
                          <m:t>𝑟</m:t>
                        </m:r>
                      </m:sub>
                    </m:sSub>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1−7</m:t>
                        </m:r>
                      </m:num>
                      <m:den>
                        <m:r>
                          <a:rPr lang="en-GB" sz="1600" b="0" i="1" smtClean="0">
                            <a:latin typeface="Cambria Math" panose="02040503050406030204" pitchFamily="18" charset="0"/>
                          </a:rPr>
                          <m:t>11−3</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4</m:t>
                        </m:r>
                      </m:den>
                    </m:f>
                  </m:oMath>
                </a14:m>
                <a:br>
                  <a:rPr lang="en-GB" sz="1600" b="0" dirty="0"/>
                </a:br>
                <a14:m>
                  <m:oMath xmlns:m="http://schemas.openxmlformats.org/officeDocument/2006/math">
                    <m:r>
                      <a:rPr lang="en-GB" sz="1600" b="0" i="1" smtClean="0">
                        <a:latin typeface="Cambria Math" panose="02040503050406030204" pitchFamily="18" charset="0"/>
                      </a:rPr>
                      <m:t>∴</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𝑚</m:t>
                        </m:r>
                      </m:e>
                      <m:sub>
                        <m:r>
                          <a:rPr lang="en-GB" sz="1600" b="0" i="1" smtClean="0">
                            <a:latin typeface="Cambria Math" panose="02040503050406030204" pitchFamily="18" charset="0"/>
                          </a:rPr>
                          <m:t>𝑡</m:t>
                        </m:r>
                      </m:sub>
                    </m:sSub>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3</m:t>
                        </m:r>
                      </m:den>
                    </m:f>
                  </m:oMath>
                </a14:m>
                <a:br>
                  <a:rPr lang="en-GB" sz="1600" b="0" dirty="0"/>
                </a:b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−1=</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3</m:t>
                        </m:r>
                      </m:den>
                    </m:f>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−11</m:t>
                        </m:r>
                      </m:e>
                    </m:d>
                  </m:oMath>
                </a14:m>
                <a:br>
                  <a:rPr lang="en-GB" sz="1600" b="0" dirty="0"/>
                </a:b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𝑦</m:t>
                    </m:r>
                    <m:r>
                      <a:rPr lang="en-GB" sz="1600" b="0" i="1" smtClean="0">
                        <a:latin typeface="Cambria Math" panose="02040503050406030204" pitchFamily="18" charset="0"/>
                      </a:rPr>
                      <m:t>−3=4</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−11</m:t>
                        </m:r>
                      </m:e>
                    </m:d>
                  </m:oMath>
                </a14:m>
                <a:br>
                  <a:rPr lang="en-GB" sz="1600" b="0" dirty="0"/>
                </a:b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𝑦</m:t>
                    </m:r>
                    <m:r>
                      <a:rPr lang="en-GB" sz="1600" b="0" i="1" smtClean="0">
                        <a:latin typeface="Cambria Math" panose="02040503050406030204" pitchFamily="18" charset="0"/>
                      </a:rPr>
                      <m:t>−3=4</m:t>
                    </m:r>
                    <m:r>
                      <a:rPr lang="en-GB" sz="1600" b="0" i="1" smtClean="0">
                        <a:latin typeface="Cambria Math" panose="02040503050406030204" pitchFamily="18" charset="0"/>
                      </a:rPr>
                      <m:t>𝑥</m:t>
                    </m:r>
                    <m:r>
                      <a:rPr lang="en-GB" sz="1600" b="0" i="1" smtClean="0">
                        <a:latin typeface="Cambria Math" panose="02040503050406030204" pitchFamily="18" charset="0"/>
                      </a:rPr>
                      <m:t>−44</m:t>
                    </m:r>
                  </m:oMath>
                </a14:m>
                <a:br>
                  <a:rPr lang="en-GB" sz="1600" b="0" dirty="0"/>
                </a:br>
                <a14:m>
                  <m:oMath xmlns:m="http://schemas.openxmlformats.org/officeDocument/2006/math">
                    <m:r>
                      <a:rPr lang="en-GB" sz="1600" b="0" i="1" smtClean="0">
                        <a:latin typeface="Cambria Math" panose="02040503050406030204" pitchFamily="18" charset="0"/>
                      </a:rPr>
                      <m:t>4</m:t>
                    </m:r>
                    <m:r>
                      <a:rPr lang="en-GB" sz="1600" b="0" i="1" smtClean="0">
                        <a:latin typeface="Cambria Math" panose="02040503050406030204" pitchFamily="18" charset="0"/>
                      </a:rPr>
                      <m:t>𝑥</m:t>
                    </m:r>
                    <m:r>
                      <a:rPr lang="en-GB" sz="1600" b="0" i="1" smtClean="0">
                        <a:latin typeface="Cambria Math" panose="02040503050406030204" pitchFamily="18" charset="0"/>
                      </a:rPr>
                      <m:t>−3</m:t>
                    </m:r>
                    <m:r>
                      <a:rPr lang="en-GB" sz="1600" b="0" i="1" smtClean="0">
                        <a:latin typeface="Cambria Math" panose="02040503050406030204" pitchFamily="18" charset="0"/>
                      </a:rPr>
                      <m:t>𝑦</m:t>
                    </m:r>
                    <m:r>
                      <a:rPr lang="en-GB" sz="1600" b="0" i="1" smtClean="0">
                        <a:latin typeface="Cambria Math" panose="02040503050406030204" pitchFamily="18" charset="0"/>
                      </a:rPr>
                      <m:t>−41=0</m:t>
                    </m:r>
                  </m:oMath>
                </a14:m>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50185" y="3458478"/>
                <a:ext cx="2830969" cy="3201967"/>
              </a:xfrm>
              <a:prstGeom prst="rect">
                <a:avLst/>
              </a:prstGeom>
              <a:blipFill>
                <a:blip r:embed="rId3"/>
                <a:stretch>
                  <a:fillRect l="-1075" t="-570"/>
                </a:stretch>
              </a:blipFill>
            </p:spPr>
            <p:txBody>
              <a:bodyPr/>
              <a:lstStyle/>
              <a:p>
                <a:r>
                  <a:rPr lang="en-GB">
                    <a:noFill/>
                  </a:rPr>
                  <a:t> </a:t>
                </a:r>
              </a:p>
            </p:txBody>
          </p:sp>
        </mc:Fallback>
      </mc:AlternateContent>
      <p:sp>
        <p:nvSpPr>
          <p:cNvPr id="12" name="TextBox 11"/>
          <p:cNvSpPr txBox="1"/>
          <p:nvPr/>
        </p:nvSpPr>
        <p:spPr>
          <a:xfrm>
            <a:off x="3119740" y="4523125"/>
            <a:ext cx="1380252"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err="1"/>
              <a:t>Fro</a:t>
            </a:r>
            <a:r>
              <a:rPr lang="en-GB" sz="1200" b="1" dirty="0"/>
              <a:t> Tip</a:t>
            </a:r>
            <a:r>
              <a:rPr lang="en-GB" sz="1200" dirty="0"/>
              <a:t>: Use ‘subscripting’ of variables to make clear to the examiner (and yourself!) what you’re calculating.</a:t>
            </a:r>
          </a:p>
        </p:txBody>
      </p:sp>
      <p:cxnSp>
        <p:nvCxnSpPr>
          <p:cNvPr id="14" name="Straight Arrow Connector 13"/>
          <p:cNvCxnSpPr/>
          <p:nvPr/>
        </p:nvCxnSpPr>
        <p:spPr>
          <a:xfrm flipH="1" flipV="1">
            <a:off x="2051720" y="5013176"/>
            <a:ext cx="1068020"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4976932" y="793780"/>
                <a:ext cx="4078168"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r>
                  <a:rPr lang="en-GB" dirty="0"/>
                  <a:t>A circle </a:t>
                </a:r>
                <a14:m>
                  <m:oMath xmlns:m="http://schemas.openxmlformats.org/officeDocument/2006/math">
                    <m:r>
                      <a:rPr lang="en-GB" b="0" i="1" smtClean="0">
                        <a:latin typeface="Cambria Math" panose="02040503050406030204" pitchFamily="18" charset="0"/>
                      </a:rPr>
                      <m:t>𝐶</m:t>
                    </m:r>
                  </m:oMath>
                </a14:m>
                <a:r>
                  <a:rPr lang="en-GB" dirty="0"/>
                  <a:t> has equation </a:t>
                </a:r>
                <a:br>
                  <a:rPr lang="en-GB" dirty="0"/>
                </a:b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−4</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+4</m:t>
                              </m:r>
                            </m:e>
                          </m:d>
                        </m:e>
                        <m:sup>
                          <m:r>
                            <a:rPr lang="en-GB" b="0" i="1" smtClean="0">
                              <a:latin typeface="Cambria Math" panose="02040503050406030204" pitchFamily="18" charset="0"/>
                            </a:rPr>
                            <m:t>2</m:t>
                          </m:r>
                        </m:sup>
                      </m:sSup>
                      <m:r>
                        <a:rPr lang="en-GB" b="0" i="1" smtClean="0">
                          <a:latin typeface="Cambria Math" panose="02040503050406030204" pitchFamily="18" charset="0"/>
                        </a:rPr>
                        <m:t>=10</m:t>
                      </m:r>
                    </m:oMath>
                  </m:oMathPara>
                </a14:m>
                <a:endParaRPr lang="en-GB" dirty="0"/>
              </a:p>
              <a:p>
                <a:r>
                  <a:rPr lang="en-GB" dirty="0"/>
                  <a:t>The line </a:t>
                </a:r>
                <a14:m>
                  <m:oMath xmlns:m="http://schemas.openxmlformats.org/officeDocument/2006/math">
                    <m:r>
                      <a:rPr lang="en-GB" b="0" i="1" smtClean="0">
                        <a:latin typeface="Cambria Math" panose="02040503050406030204" pitchFamily="18" charset="0"/>
                      </a:rPr>
                      <m:t>𝑙</m:t>
                    </m:r>
                  </m:oMath>
                </a14:m>
                <a:r>
                  <a:rPr lang="en-GB" dirty="0"/>
                  <a:t> is a tangent to the circle and has gradient -3. Find two possible equations for </a:t>
                </a:r>
                <a14:m>
                  <m:oMath xmlns:m="http://schemas.openxmlformats.org/officeDocument/2006/math">
                    <m:r>
                      <a:rPr lang="en-GB" b="0" i="1" smtClean="0">
                        <a:latin typeface="Cambria Math" panose="02040503050406030204" pitchFamily="18" charset="0"/>
                      </a:rPr>
                      <m:t>𝑙</m:t>
                    </m:r>
                  </m:oMath>
                </a14:m>
                <a:r>
                  <a:rPr lang="en-GB" dirty="0"/>
                  <a:t>, giving your answers in the form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𝑚𝑥</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dirty="0"/>
                  <a:t>.</a:t>
                </a:r>
              </a:p>
            </p:txBody>
          </p:sp>
        </mc:Choice>
        <mc:Fallback xmlns="">
          <p:sp>
            <p:nvSpPr>
              <p:cNvPr id="15" name="TextBox 14"/>
              <p:cNvSpPr txBox="1">
                <a:spLocks noRot="1" noChangeAspect="1" noMove="1" noResize="1" noEditPoints="1" noAdjustHandles="1" noChangeArrowheads="1" noChangeShapeType="1" noTextEdit="1"/>
              </p:cNvSpPr>
              <p:nvPr/>
            </p:nvSpPr>
            <p:spPr>
              <a:xfrm>
                <a:off x="4976932" y="793780"/>
                <a:ext cx="4078168" cy="1754326"/>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19" name="Straight Connector 18"/>
          <p:cNvCxnSpPr/>
          <p:nvPr/>
        </p:nvCxnSpPr>
        <p:spPr>
          <a:xfrm>
            <a:off x="4713596" y="793780"/>
            <a:ext cx="0" cy="5803572"/>
          </a:xfrm>
          <a:prstGeom prst="line">
            <a:avLst/>
          </a:prstGeom>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4934402" y="2581329"/>
            <a:ext cx="3915548" cy="523220"/>
          </a:xfrm>
          <a:prstGeom prst="rect">
            <a:avLst/>
          </a:prstGeom>
          <a:noFill/>
        </p:spPr>
        <p:txBody>
          <a:bodyPr wrap="square" rtlCol="0">
            <a:spAutoFit/>
          </a:bodyPr>
          <a:lstStyle/>
          <a:p>
            <a:r>
              <a:rPr lang="en-GB" sz="1400" dirty="0"/>
              <a:t>This time we have the gradient, but don’t have the points where the tangent(s) intersect the radius.</a:t>
            </a:r>
          </a:p>
        </p:txBody>
      </p:sp>
      <p:sp>
        <p:nvSpPr>
          <p:cNvPr id="21" name="Oval 20"/>
          <p:cNvSpPr/>
          <p:nvPr/>
        </p:nvSpPr>
        <p:spPr>
          <a:xfrm>
            <a:off x="5269206" y="3540595"/>
            <a:ext cx="884997" cy="82791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3" name="Straight Connector 22"/>
          <p:cNvCxnSpPr/>
          <p:nvPr/>
        </p:nvCxnSpPr>
        <p:spPr>
          <a:xfrm>
            <a:off x="5803328" y="3262720"/>
            <a:ext cx="552893" cy="903767"/>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4949200" y="3540595"/>
            <a:ext cx="552893" cy="903767"/>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rot="3569325">
                <a:off x="5665341" y="3288897"/>
                <a:ext cx="74995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𝑚</m:t>
                      </m:r>
                      <m:r>
                        <a:rPr lang="en-GB" sz="1200" b="0" i="1" smtClean="0">
                          <a:latin typeface="Cambria Math" panose="02040503050406030204" pitchFamily="18" charset="0"/>
                        </a:rPr>
                        <m:t>=−3</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rot="3569325">
                <a:off x="5665341" y="3288897"/>
                <a:ext cx="749950" cy="276999"/>
              </a:xfrm>
              <a:prstGeom prst="rect">
                <a:avLst/>
              </a:prstGeom>
              <a:blipFill>
                <a:blip r:embed="rId5"/>
                <a:stretch>
                  <a:fillRect/>
                </a:stretch>
              </a:blipFill>
            </p:spPr>
            <p:txBody>
              <a:bodyPr/>
              <a:lstStyle/>
              <a:p>
                <a:r>
                  <a:rPr lang="en-GB">
                    <a:noFill/>
                  </a:rPr>
                  <a:t> </a:t>
                </a:r>
              </a:p>
            </p:txBody>
          </p:sp>
        </mc:Fallback>
      </mc:AlternateContent>
      <p:cxnSp>
        <p:nvCxnSpPr>
          <p:cNvPr id="28" name="Straight Connector 27"/>
          <p:cNvCxnSpPr/>
          <p:nvPr/>
        </p:nvCxnSpPr>
        <p:spPr>
          <a:xfrm flipV="1">
            <a:off x="5345951" y="3736400"/>
            <a:ext cx="746760" cy="44196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542503" y="3957380"/>
                <a:ext cx="648072"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1050" b="0" i="1" smtClean="0">
                              <a:latin typeface="Cambria Math" panose="02040503050406030204" pitchFamily="18" charset="0"/>
                            </a:rPr>
                          </m:ctrlPr>
                        </m:dPr>
                        <m:e>
                          <m:r>
                            <a:rPr lang="en-GB" sz="1050" b="0" i="1" smtClean="0">
                              <a:latin typeface="Cambria Math" panose="02040503050406030204" pitchFamily="18" charset="0"/>
                            </a:rPr>
                            <m:t>4,−4</m:t>
                          </m:r>
                        </m:e>
                      </m:d>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5542503" y="3957380"/>
                <a:ext cx="648072" cy="261610"/>
              </a:xfrm>
              <a:prstGeom prst="rect">
                <a:avLst/>
              </a:prstGeom>
              <a:blipFill>
                <a:blip r:embed="rId6"/>
                <a:stretch>
                  <a:fillRect/>
                </a:stretch>
              </a:blipFill>
            </p:spPr>
            <p:txBody>
              <a:bodyPr/>
              <a:lstStyle/>
              <a:p>
                <a:r>
                  <a:rPr lang="en-GB">
                    <a:noFill/>
                  </a:rPr>
                  <a:t> </a:t>
                </a:r>
              </a:p>
            </p:txBody>
          </p:sp>
        </mc:Fallback>
      </mc:AlternateContent>
      <p:sp>
        <p:nvSpPr>
          <p:cNvPr id="33" name="Oval 32"/>
          <p:cNvSpPr/>
          <p:nvPr/>
        </p:nvSpPr>
        <p:spPr>
          <a:xfrm>
            <a:off x="5679584" y="3919652"/>
            <a:ext cx="72008" cy="7200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4" name="TextBox 33"/>
              <p:cNvSpPr txBox="1"/>
              <p:nvPr/>
            </p:nvSpPr>
            <p:spPr>
              <a:xfrm>
                <a:off x="6442815" y="3090455"/>
                <a:ext cx="2708105" cy="2136226"/>
              </a:xfrm>
              <a:prstGeom prst="rect">
                <a:avLst/>
              </a:prstGeom>
              <a:noFill/>
            </p:spPr>
            <p:txBody>
              <a:bodyPr wrap="square" rtlCol="0">
                <a:spAutoFit/>
              </a:bodyPr>
              <a:lstStyle/>
              <a:p>
                <a:r>
                  <a:rPr lang="en-GB" sz="1400" dirty="0"/>
                  <a:t>Equation of radius/diameter:</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+4=</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r>
                            <a:rPr lang="en-GB" sz="1400" b="0" i="1" smtClean="0">
                              <a:latin typeface="Cambria Math" panose="02040503050406030204" pitchFamily="18" charset="0"/>
                            </a:rPr>
                            <m:t>−4</m:t>
                          </m:r>
                        </m:e>
                      </m:d>
                    </m:oMath>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𝑥</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16</m:t>
                          </m:r>
                        </m:num>
                        <m:den>
                          <m:r>
                            <a:rPr lang="en-GB" sz="1400" b="0" i="1" smtClean="0">
                              <a:latin typeface="Cambria Math" panose="02040503050406030204" pitchFamily="18" charset="0"/>
                            </a:rPr>
                            <m:t>3</m:t>
                          </m:r>
                        </m:den>
                      </m:f>
                    </m:oMath>
                  </m:oMathPara>
                </a14:m>
                <a:endParaRPr lang="en-GB" sz="1400" dirty="0"/>
              </a:p>
              <a:p>
                <a:r>
                  <a:rPr lang="en-GB" sz="1400" dirty="0"/>
                  <a:t>Intersecting with circle:</a:t>
                </a:r>
              </a:p>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r>
                                <a:rPr lang="en-GB" sz="1400" b="0" i="1" smtClean="0">
                                  <a:latin typeface="Cambria Math" panose="02040503050406030204" pitchFamily="18" charset="0"/>
                                </a:rPr>
                                <m:t>−4</m:t>
                              </m:r>
                            </m:e>
                          </m:d>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𝑥</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16</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+4</m:t>
                              </m:r>
                            </m:e>
                          </m:d>
                        </m:e>
                        <m:sup>
                          <m:r>
                            <a:rPr lang="en-GB" sz="1400" b="0" i="1" smtClean="0">
                              <a:latin typeface="Cambria Math" panose="02040503050406030204" pitchFamily="18" charset="0"/>
                            </a:rPr>
                            <m:t>2</m:t>
                          </m:r>
                        </m:sup>
                      </m:sSup>
                      <m:r>
                        <a:rPr lang="en-GB" sz="1400" b="0" i="1" smtClean="0">
                          <a:latin typeface="Cambria Math" panose="02040503050406030204" pitchFamily="18" charset="0"/>
                        </a:rPr>
                        <m:t>=10</m:t>
                      </m:r>
                    </m:oMath>
                  </m:oMathPara>
                </a14:m>
                <a:endParaRPr lang="en-GB" sz="1400" dirty="0"/>
              </a:p>
              <a:p>
                <a:endParaRPr lang="en-GB" dirty="0"/>
              </a:p>
            </p:txBody>
          </p:sp>
        </mc:Choice>
        <mc:Fallback xmlns="">
          <p:sp>
            <p:nvSpPr>
              <p:cNvPr id="34" name="TextBox 33"/>
              <p:cNvSpPr txBox="1">
                <a:spLocks noRot="1" noChangeAspect="1" noMove="1" noResize="1" noEditPoints="1" noAdjustHandles="1" noChangeArrowheads="1" noChangeShapeType="1" noTextEdit="1"/>
              </p:cNvSpPr>
              <p:nvPr/>
            </p:nvSpPr>
            <p:spPr>
              <a:xfrm>
                <a:off x="6442815" y="3090455"/>
                <a:ext cx="2708105" cy="2136226"/>
              </a:xfrm>
              <a:prstGeom prst="rect">
                <a:avLst/>
              </a:prstGeom>
              <a:blipFill>
                <a:blip r:embed="rId7"/>
                <a:stretch>
                  <a:fillRect l="-676" t="-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5076056" y="5013176"/>
                <a:ext cx="3888432" cy="954107"/>
              </a:xfrm>
              <a:prstGeom prst="rect">
                <a:avLst/>
              </a:prstGeom>
              <a:noFill/>
            </p:spPr>
            <p:txBody>
              <a:bodyPr wrap="square" rtlCol="0">
                <a:spAutoFit/>
              </a:bodyPr>
              <a:lstStyle/>
              <a:p>
                <a:r>
                  <a:rPr lang="en-GB" sz="1400" dirty="0"/>
                  <a:t>Solving results in the points </a:t>
                </a:r>
                <a14:m>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1,−5</m:t>
                        </m:r>
                      </m:e>
                    </m:d>
                    <m:r>
                      <a:rPr lang="en-GB" sz="1400" b="0" i="1" smtClean="0">
                        <a:latin typeface="Cambria Math" panose="02040503050406030204" pitchFamily="18" charset="0"/>
                      </a:rPr>
                      <m:t>, </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7,−3</m:t>
                        </m:r>
                      </m:e>
                    </m:d>
                  </m:oMath>
                </a14:m>
                <a:r>
                  <a:rPr lang="en-GB" sz="1400" dirty="0"/>
                  <a:t>.</a:t>
                </a:r>
              </a:p>
              <a:p>
                <a:r>
                  <a:rPr lang="en-GB" sz="1400" dirty="0"/>
                  <a:t>Then equations of tangents:</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+5=−3</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r>
                            <a:rPr lang="en-GB" sz="1400" b="0" i="1" smtClean="0">
                              <a:latin typeface="Cambria Math" panose="02040503050406030204" pitchFamily="18" charset="0"/>
                            </a:rPr>
                            <m:t>−1</m:t>
                          </m:r>
                        </m:e>
                      </m:d>
                      <m:r>
                        <a:rPr lang="en-GB" sz="1400" b="0" i="1" smtClean="0">
                          <a:latin typeface="Cambria Math" panose="02040503050406030204" pitchFamily="18" charset="0"/>
                        </a:rPr>
                        <m:t>  →  </m:t>
                      </m:r>
                      <m:r>
                        <a:rPr lang="en-GB" sz="1400" b="1" i="1" smtClean="0">
                          <a:latin typeface="Cambria Math" panose="02040503050406030204" pitchFamily="18" charset="0"/>
                        </a:rPr>
                        <m:t>𝒚</m:t>
                      </m:r>
                      <m:r>
                        <a:rPr lang="en-GB" sz="1400" b="1" i="1" smtClean="0">
                          <a:latin typeface="Cambria Math" panose="02040503050406030204" pitchFamily="18" charset="0"/>
                        </a:rPr>
                        <m:t>=−</m:t>
                      </m:r>
                      <m:r>
                        <a:rPr lang="en-GB" sz="1400" b="1" i="1" smtClean="0">
                          <a:latin typeface="Cambria Math" panose="02040503050406030204" pitchFamily="18" charset="0"/>
                        </a:rPr>
                        <m:t>𝟑</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𝟐</m:t>
                      </m:r>
                    </m:oMath>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+3=−3</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r>
                            <a:rPr lang="en-GB" sz="1400" b="0" i="1" smtClean="0">
                              <a:latin typeface="Cambria Math" panose="02040503050406030204" pitchFamily="18" charset="0"/>
                            </a:rPr>
                            <m:t>−7</m:t>
                          </m:r>
                        </m:e>
                      </m:d>
                      <m:r>
                        <a:rPr lang="en-GB" sz="1400" b="0" i="1" smtClean="0">
                          <a:latin typeface="Cambria Math" panose="02040503050406030204" pitchFamily="18" charset="0"/>
                        </a:rPr>
                        <m:t>  →  </m:t>
                      </m:r>
                      <m:r>
                        <a:rPr lang="en-GB" sz="1400" b="1" i="1" smtClean="0">
                          <a:latin typeface="Cambria Math" panose="02040503050406030204" pitchFamily="18" charset="0"/>
                        </a:rPr>
                        <m:t>𝒚</m:t>
                      </m:r>
                      <m:r>
                        <a:rPr lang="en-GB" sz="1400" b="1" i="1" smtClean="0">
                          <a:latin typeface="Cambria Math" panose="02040503050406030204" pitchFamily="18" charset="0"/>
                        </a:rPr>
                        <m:t>=−</m:t>
                      </m:r>
                      <m:r>
                        <a:rPr lang="en-GB" sz="1400" b="1" i="1" smtClean="0">
                          <a:latin typeface="Cambria Math" panose="02040503050406030204" pitchFamily="18" charset="0"/>
                        </a:rPr>
                        <m:t>𝟑</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𝟏𝟖</m:t>
                      </m:r>
                    </m:oMath>
                  </m:oMathPara>
                </a14:m>
                <a:endParaRPr lang="en-GB" sz="1400" b="1" dirty="0"/>
              </a:p>
            </p:txBody>
          </p:sp>
        </mc:Choice>
        <mc:Fallback xmlns="">
          <p:sp>
            <p:nvSpPr>
              <p:cNvPr id="35" name="TextBox 34"/>
              <p:cNvSpPr txBox="1">
                <a:spLocks noRot="1" noChangeAspect="1" noMove="1" noResize="1" noEditPoints="1" noAdjustHandles="1" noChangeArrowheads="1" noChangeShapeType="1" noTextEdit="1"/>
              </p:cNvSpPr>
              <p:nvPr/>
            </p:nvSpPr>
            <p:spPr>
              <a:xfrm>
                <a:off x="5076056" y="5013176"/>
                <a:ext cx="3888432" cy="954107"/>
              </a:xfrm>
              <a:prstGeom prst="rect">
                <a:avLst/>
              </a:prstGeom>
              <a:blipFill>
                <a:blip r:embed="rId8"/>
                <a:stretch>
                  <a:fillRect l="-470" t="-637"/>
                </a:stretch>
              </a:blipFill>
            </p:spPr>
            <p:txBody>
              <a:bodyPr/>
              <a:lstStyle/>
              <a:p>
                <a:r>
                  <a:rPr lang="en-GB">
                    <a:noFill/>
                  </a:rPr>
                  <a:t> </a:t>
                </a:r>
              </a:p>
            </p:txBody>
          </p:sp>
        </mc:Fallback>
      </mc:AlternateContent>
      <p:sp>
        <p:nvSpPr>
          <p:cNvPr id="36" name="Rectangle 35"/>
          <p:cNvSpPr/>
          <p:nvPr/>
        </p:nvSpPr>
        <p:spPr>
          <a:xfrm>
            <a:off x="304228" y="3232756"/>
            <a:ext cx="4207350" cy="34276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7" name="Rectangle 36"/>
          <p:cNvSpPr/>
          <p:nvPr/>
        </p:nvSpPr>
        <p:spPr>
          <a:xfrm>
            <a:off x="4928668" y="2548106"/>
            <a:ext cx="4126432" cy="41066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541541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8" restart="whenNotActive" fill="hold" evtFilter="cancelBubble" nodeType="interactiveSeq">
                <p:stCondLst>
                  <p:cond evt="onClick" delay="0">
                    <p:tgtEl>
                      <p:spTgt spid="3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7"/>
                                        </p:tgtEl>
                                      </p:cBhvr>
                                    </p:animEffect>
                                    <p:set>
                                      <p:cBhvr>
                                        <p:cTn id="13"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Determining the Circle Centre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1468" y="806480"/>
                <a:ext cx="5332660" cy="274690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points </a:t>
                </a:r>
                <a14:m>
                  <m:oMath xmlns:m="http://schemas.openxmlformats.org/officeDocument/2006/math">
                    <m:r>
                      <a:rPr lang="en-GB" b="0" i="1" smtClean="0">
                        <a:latin typeface="Cambria Math" panose="02040503050406030204" pitchFamily="18" charset="0"/>
                      </a:rPr>
                      <m:t>𝑃</m:t>
                    </m:r>
                  </m:oMath>
                </a14:m>
                <a:r>
                  <a:rPr lang="en-GB" b="0" dirty="0"/>
                  <a:t> and </a:t>
                </a:r>
                <a14:m>
                  <m:oMath xmlns:m="http://schemas.openxmlformats.org/officeDocument/2006/math">
                    <m:r>
                      <a:rPr lang="en-GB" b="0" i="1" smtClean="0">
                        <a:latin typeface="Cambria Math" panose="02040503050406030204" pitchFamily="18" charset="0"/>
                      </a:rPr>
                      <m:t>𝑄</m:t>
                    </m:r>
                  </m:oMath>
                </a14:m>
                <a:r>
                  <a:rPr lang="en-GB" b="0" dirty="0"/>
                  <a:t> lie on a circle with centre </a:t>
                </a:r>
                <a14:m>
                  <m:oMath xmlns:m="http://schemas.openxmlformats.org/officeDocument/2006/math">
                    <m:r>
                      <a:rPr lang="en-GB" b="0" i="1" smtClean="0">
                        <a:latin typeface="Cambria Math" panose="02040503050406030204" pitchFamily="18" charset="0"/>
                      </a:rPr>
                      <m:t>𝐶</m:t>
                    </m:r>
                  </m:oMath>
                </a14:m>
                <a:r>
                  <a:rPr lang="en-GB" b="0" dirty="0"/>
                  <a:t>, as shown in the diagram. The point </a:t>
                </a:r>
                <a14:m>
                  <m:oMath xmlns:m="http://schemas.openxmlformats.org/officeDocument/2006/math">
                    <m:r>
                      <a:rPr lang="en-GB" b="0" i="1" smtClean="0">
                        <a:latin typeface="Cambria Math" panose="02040503050406030204" pitchFamily="18" charset="0"/>
                      </a:rPr>
                      <m:t>𝑃</m:t>
                    </m:r>
                  </m:oMath>
                </a14:m>
                <a:r>
                  <a:rPr lang="en-GB" b="0" dirty="0"/>
                  <a:t> has coordinates </a:t>
                </a:r>
                <a14:m>
                  <m:oMath xmlns:m="http://schemas.openxmlformats.org/officeDocument/2006/math">
                    <m:r>
                      <a:rPr lang="en-GB" b="0" i="1" smtClean="0">
                        <a:latin typeface="Cambria Math" panose="02040503050406030204" pitchFamily="18" charset="0"/>
                      </a:rPr>
                      <m:t>(−8,−2)</m:t>
                    </m:r>
                  </m:oMath>
                </a14:m>
                <a:r>
                  <a:rPr lang="en-GB" b="0" dirty="0"/>
                  <a:t> and the point </a:t>
                </a:r>
                <a14:m>
                  <m:oMath xmlns:m="http://schemas.openxmlformats.org/officeDocument/2006/math">
                    <m:r>
                      <a:rPr lang="en-GB" b="0" i="1" smtClean="0">
                        <a:latin typeface="Cambria Math" panose="02040503050406030204" pitchFamily="18" charset="0"/>
                      </a:rPr>
                      <m:t>𝑄</m:t>
                    </m:r>
                  </m:oMath>
                </a14:m>
                <a:r>
                  <a:rPr lang="en-GB" b="0" dirty="0"/>
                  <a:t> has coordinates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2,−6</m:t>
                        </m:r>
                      </m:e>
                    </m:d>
                  </m:oMath>
                </a14:m>
                <a:r>
                  <a:rPr lang="en-GB" b="0" dirty="0"/>
                  <a:t>. </a:t>
                </a:r>
                <a14:m>
                  <m:oMath xmlns:m="http://schemas.openxmlformats.org/officeDocument/2006/math">
                    <m:r>
                      <a:rPr lang="en-GB" b="0" i="1" dirty="0" smtClean="0">
                        <a:latin typeface="Cambria Math" panose="02040503050406030204" pitchFamily="18" charset="0"/>
                      </a:rPr>
                      <m:t>𝑀</m:t>
                    </m:r>
                  </m:oMath>
                </a14:m>
                <a:r>
                  <a:rPr lang="en-GB" b="0" dirty="0"/>
                  <a:t> is the midpoint of the line segment </a:t>
                </a:r>
                <a14:m>
                  <m:oMath xmlns:m="http://schemas.openxmlformats.org/officeDocument/2006/math">
                    <m:r>
                      <a:rPr lang="en-GB" b="0" i="1" smtClean="0">
                        <a:latin typeface="Cambria Math" panose="02040503050406030204" pitchFamily="18" charset="0"/>
                      </a:rPr>
                      <m:t>𝑃𝑄</m:t>
                    </m:r>
                  </m:oMath>
                </a14:m>
                <a:r>
                  <a:rPr lang="en-GB" b="0" dirty="0"/>
                  <a:t>.</a:t>
                </a:r>
              </a:p>
              <a:p>
                <a:r>
                  <a:rPr lang="en-GB" dirty="0"/>
                  <a:t>The line </a:t>
                </a:r>
                <a14:m>
                  <m:oMath xmlns:m="http://schemas.openxmlformats.org/officeDocument/2006/math">
                    <m:r>
                      <a:rPr lang="en-GB" b="0" i="1" smtClean="0">
                        <a:latin typeface="Cambria Math" panose="02040503050406030204" pitchFamily="18" charset="0"/>
                      </a:rPr>
                      <m:t>𝑙</m:t>
                    </m:r>
                  </m:oMath>
                </a14:m>
                <a:r>
                  <a:rPr lang="en-GB" b="0" dirty="0"/>
                  <a:t> passes through the points </a:t>
                </a:r>
                <a14:m>
                  <m:oMath xmlns:m="http://schemas.openxmlformats.org/officeDocument/2006/math">
                    <m:r>
                      <a:rPr lang="en-GB" b="0" i="1" smtClean="0">
                        <a:latin typeface="Cambria Math" panose="02040503050406030204" pitchFamily="18" charset="0"/>
                      </a:rPr>
                      <m:t>𝑀</m:t>
                    </m:r>
                  </m:oMath>
                </a14:m>
                <a:r>
                  <a:rPr lang="en-GB" b="0" dirty="0"/>
                  <a:t> and </a:t>
                </a:r>
                <a14:m>
                  <m:oMath xmlns:m="http://schemas.openxmlformats.org/officeDocument/2006/math">
                    <m:r>
                      <a:rPr lang="en-GB" b="0" i="1" smtClean="0">
                        <a:latin typeface="Cambria Math" panose="02040503050406030204" pitchFamily="18" charset="0"/>
                      </a:rPr>
                      <m:t>𝐶</m:t>
                    </m:r>
                  </m:oMath>
                </a14:m>
                <a:r>
                  <a:rPr lang="en-GB" b="0" dirty="0"/>
                  <a:t>.</a:t>
                </a:r>
              </a:p>
              <a:p>
                <a:endParaRPr lang="en-GB" sz="1050" b="0" dirty="0"/>
              </a:p>
              <a:p>
                <a:r>
                  <a:rPr lang="en-GB" dirty="0"/>
                  <a:t>a) Find an equation for </a:t>
                </a:r>
                <a14:m>
                  <m:oMath xmlns:m="http://schemas.openxmlformats.org/officeDocument/2006/math">
                    <m:r>
                      <a:rPr lang="en-GB" b="0" i="1" smtClean="0">
                        <a:latin typeface="Cambria Math" panose="02040503050406030204" pitchFamily="18" charset="0"/>
                      </a:rPr>
                      <m:t>𝑙</m:t>
                    </m:r>
                  </m:oMath>
                </a14:m>
                <a:r>
                  <a:rPr lang="en-GB" b="0" dirty="0"/>
                  <a:t>.</a:t>
                </a:r>
              </a:p>
              <a:p>
                <a:r>
                  <a:rPr lang="en-GB" dirty="0"/>
                  <a:t>b) Given that the </a:t>
                </a:r>
                <a14:m>
                  <m:oMath xmlns:m="http://schemas.openxmlformats.org/officeDocument/2006/math">
                    <m:r>
                      <a:rPr lang="en-GB" b="0" i="1" smtClean="0">
                        <a:latin typeface="Cambria Math" panose="02040503050406030204" pitchFamily="18" charset="0"/>
                      </a:rPr>
                      <m:t>𝑦</m:t>
                    </m:r>
                  </m:oMath>
                </a14:m>
                <a:r>
                  <a:rPr lang="en-GB" b="0" dirty="0"/>
                  <a:t>-coordinate of </a:t>
                </a:r>
                <a14:m>
                  <m:oMath xmlns:m="http://schemas.openxmlformats.org/officeDocument/2006/math">
                    <m:r>
                      <a:rPr lang="en-GB" b="0" i="1" smtClean="0">
                        <a:latin typeface="Cambria Math" panose="02040503050406030204" pitchFamily="18" charset="0"/>
                      </a:rPr>
                      <m:t>𝐶</m:t>
                    </m:r>
                  </m:oMath>
                </a14:m>
                <a:r>
                  <a:rPr lang="en-GB" b="0" dirty="0"/>
                  <a:t> is -9:</a:t>
                </a:r>
                <a:br>
                  <a:rPr lang="en-GB" b="0" dirty="0"/>
                </a:br>
                <a:r>
                  <a:rPr lang="en-GB" b="0" dirty="0"/>
                  <a:t>    </a:t>
                </a:r>
                <a:r>
                  <a:rPr lang="en-GB" b="0" dirty="0" err="1"/>
                  <a:t>i</a:t>
                </a:r>
                <a:r>
                  <a:rPr lang="en-GB" b="0" dirty="0"/>
                  <a:t>) show that the </a:t>
                </a:r>
                <a14:m>
                  <m:oMath xmlns:m="http://schemas.openxmlformats.org/officeDocument/2006/math">
                    <m:r>
                      <a:rPr lang="en-GB" b="0" i="1" smtClean="0">
                        <a:latin typeface="Cambria Math" panose="02040503050406030204" pitchFamily="18" charset="0"/>
                      </a:rPr>
                      <m:t>𝑥</m:t>
                    </m:r>
                  </m:oMath>
                </a14:m>
                <a:r>
                  <a:rPr lang="en-GB" b="0" dirty="0"/>
                  <a:t>-coordinate of </a:t>
                </a:r>
                <a14:m>
                  <m:oMath xmlns:m="http://schemas.openxmlformats.org/officeDocument/2006/math">
                    <m:r>
                      <a:rPr lang="en-GB" b="0" i="1" smtClean="0">
                        <a:latin typeface="Cambria Math" panose="02040503050406030204" pitchFamily="18" charset="0"/>
                      </a:rPr>
                      <m:t>𝐶</m:t>
                    </m:r>
                  </m:oMath>
                </a14:m>
                <a:r>
                  <a:rPr lang="en-GB" b="0" dirty="0"/>
                  <a:t> is -5.</a:t>
                </a:r>
                <a:br>
                  <a:rPr lang="en-GB" b="0" dirty="0"/>
                </a:br>
                <a:r>
                  <a:rPr lang="en-GB" b="0" dirty="0"/>
                  <a:t>    ii) find an equation of the circle.</a:t>
                </a:r>
              </a:p>
            </p:txBody>
          </p:sp>
        </mc:Choice>
        <mc:Fallback xmlns="">
          <p:sp>
            <p:nvSpPr>
              <p:cNvPr id="5" name="TextBox 4"/>
              <p:cNvSpPr txBox="1">
                <a:spLocks noRot="1" noChangeAspect="1" noMove="1" noResize="1" noEditPoints="1" noAdjustHandles="1" noChangeArrowheads="1" noChangeShapeType="1" noTextEdit="1"/>
              </p:cNvSpPr>
              <p:nvPr/>
            </p:nvSpPr>
            <p:spPr>
              <a:xfrm>
                <a:off x="391468" y="806480"/>
                <a:ext cx="5332660" cy="2746906"/>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7" name="Straight Arrow Connector 6"/>
          <p:cNvCxnSpPr/>
          <p:nvPr/>
        </p:nvCxnSpPr>
        <p:spPr>
          <a:xfrm>
            <a:off x="6215484" y="1751484"/>
            <a:ext cx="201622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8231708" y="153546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8231708" y="1535460"/>
                <a:ext cx="360040" cy="369332"/>
              </a:xfrm>
              <a:prstGeom prst="rect">
                <a:avLst/>
              </a:prstGeom>
              <a:blipFill>
                <a:blip r:embed="rId3"/>
                <a:stretch>
                  <a:fillRect/>
                </a:stretch>
              </a:blipFill>
            </p:spPr>
            <p:txBody>
              <a:bodyPr/>
              <a:lstStyle/>
              <a:p>
                <a:r>
                  <a:rPr lang="en-GB">
                    <a:noFill/>
                  </a:rPr>
                  <a:t> </a:t>
                </a:r>
              </a:p>
            </p:txBody>
          </p:sp>
        </mc:Fallback>
      </mc:AlternateContent>
      <p:cxnSp>
        <p:nvCxnSpPr>
          <p:cNvPr id="9" name="Straight Arrow Connector 8"/>
          <p:cNvCxnSpPr/>
          <p:nvPr/>
        </p:nvCxnSpPr>
        <p:spPr>
          <a:xfrm flipV="1">
            <a:off x="7511628" y="1073180"/>
            <a:ext cx="0" cy="32919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7344308" y="70913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7344308" y="709134"/>
                <a:ext cx="360040" cy="369332"/>
              </a:xfrm>
              <a:prstGeom prst="rect">
                <a:avLst/>
              </a:prstGeom>
              <a:blipFill>
                <a:blip r:embed="rId4"/>
                <a:stretch>
                  <a:fillRect b="-6557"/>
                </a:stretch>
              </a:blipFill>
            </p:spPr>
            <p:txBody>
              <a:bodyPr/>
              <a:lstStyle/>
              <a:p>
                <a:r>
                  <a:rPr lang="en-GB">
                    <a:noFill/>
                  </a:rPr>
                  <a:t> </a:t>
                </a:r>
              </a:p>
            </p:txBody>
          </p:sp>
        </mc:Fallback>
      </mc:AlternateContent>
      <p:sp>
        <p:nvSpPr>
          <p:cNvPr id="14" name="Oval 13"/>
          <p:cNvSpPr/>
          <p:nvPr/>
        </p:nvSpPr>
        <p:spPr>
          <a:xfrm>
            <a:off x="6444207" y="2168416"/>
            <a:ext cx="137568" cy="1366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Oval 14"/>
          <p:cNvSpPr/>
          <p:nvPr/>
        </p:nvSpPr>
        <p:spPr>
          <a:xfrm>
            <a:off x="7802884" y="2564904"/>
            <a:ext cx="137568" cy="1366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Oval 15"/>
          <p:cNvSpPr/>
          <p:nvPr/>
        </p:nvSpPr>
        <p:spPr>
          <a:xfrm>
            <a:off x="5947766" y="2114342"/>
            <a:ext cx="2100859" cy="2086184"/>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p:cNvSpPr txBox="1"/>
              <p:nvPr/>
            </p:nvSpPr>
            <p:spPr>
              <a:xfrm>
                <a:off x="5846043" y="1857167"/>
                <a:ext cx="9929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−8,−2</m:t>
                          </m:r>
                        </m:e>
                      </m:d>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5846043" y="1857167"/>
                <a:ext cx="992907"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985571" y="2475082"/>
                <a:ext cx="99290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𝑄</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2,−6</m:t>
                          </m:r>
                        </m:e>
                      </m:d>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7985571" y="2475082"/>
                <a:ext cx="992907" cy="307777"/>
              </a:xfrm>
              <a:prstGeom prst="rect">
                <a:avLst/>
              </a:prstGeom>
              <a:blipFill>
                <a:blip r:embed="rId6"/>
                <a:stretch>
                  <a:fillRect b="-5882"/>
                </a:stretch>
              </a:blipFill>
            </p:spPr>
            <p:txBody>
              <a:bodyPr/>
              <a:lstStyle/>
              <a:p>
                <a:r>
                  <a:rPr lang="en-GB">
                    <a:noFill/>
                  </a:rPr>
                  <a:t> </a:t>
                </a:r>
              </a:p>
            </p:txBody>
          </p:sp>
        </mc:Fallback>
      </mc:AlternateContent>
      <p:cxnSp>
        <p:nvCxnSpPr>
          <p:cNvPr id="21" name="Straight Connector 20"/>
          <p:cNvCxnSpPr/>
          <p:nvPr/>
        </p:nvCxnSpPr>
        <p:spPr>
          <a:xfrm>
            <a:off x="6546850" y="2260600"/>
            <a:ext cx="1307930" cy="38146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V="1">
            <a:off x="6697980" y="1447800"/>
            <a:ext cx="795020" cy="2811780"/>
          </a:xfrm>
          <a:prstGeom prst="line">
            <a:avLst/>
          </a:prstGeom>
        </p:spPr>
        <p:style>
          <a:lnRef idx="1">
            <a:schemeClr val="dk1"/>
          </a:lnRef>
          <a:fillRef idx="0">
            <a:schemeClr val="dk1"/>
          </a:fillRef>
          <a:effectRef idx="0">
            <a:schemeClr val="dk1"/>
          </a:effectRef>
          <a:fontRef idx="minor">
            <a:schemeClr val="tx1"/>
          </a:fontRef>
        </p:style>
      </p:cxnSp>
      <p:sp>
        <p:nvSpPr>
          <p:cNvPr id="29" name="Oval 28"/>
          <p:cNvSpPr/>
          <p:nvPr/>
        </p:nvSpPr>
        <p:spPr>
          <a:xfrm>
            <a:off x="6929411" y="3089117"/>
            <a:ext cx="137568" cy="1366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0" name="TextBox 29"/>
              <p:cNvSpPr txBox="1"/>
              <p:nvPr/>
            </p:nvSpPr>
            <p:spPr>
              <a:xfrm>
                <a:off x="6644640" y="2834753"/>
                <a:ext cx="50444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𝐶</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6644640" y="2834753"/>
                <a:ext cx="504446"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490908" y="3720137"/>
                <a:ext cx="50444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𝑙</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6490908" y="3720137"/>
                <a:ext cx="504446"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619124" y="3874025"/>
                <a:ext cx="5540376" cy="1535933"/>
              </a:xfrm>
              <a:prstGeom prst="rect">
                <a:avLst/>
              </a:prstGeom>
              <a:noFill/>
            </p:spPr>
            <p:txBody>
              <a:bodyPr wrap="square" rtlCol="0">
                <a:spAutoFit/>
              </a:bodyPr>
              <a:lstStyle/>
              <a:p>
                <a:r>
                  <a:rPr lang="en-GB" sz="1600" dirty="0"/>
                  <a:t>We know the line going through the midpoint of a chord and a centre of the circle is the perpendicular bisector of the chord.</a:t>
                </a:r>
              </a:p>
              <a:p>
                <a14:m>
                  <m:oMath xmlns:m="http://schemas.openxmlformats.org/officeDocument/2006/math">
                    <m:r>
                      <a:rPr lang="en-GB" sz="1600" b="0" i="1" smtClean="0">
                        <a:latin typeface="Cambria Math" panose="02040503050406030204" pitchFamily="18" charset="0"/>
                      </a:rPr>
                      <m:t>𝑀</m:t>
                    </m:r>
                    <m:r>
                      <a:rPr lang="en-GB" sz="1600" b="0" i="1" smtClean="0">
                        <a:latin typeface="Cambria Math" panose="02040503050406030204" pitchFamily="18" charset="0"/>
                      </a:rPr>
                      <m:t>(−3, −4)</m:t>
                    </m:r>
                  </m:oMath>
                </a14:m>
                <a:r>
                  <a:rPr lang="en-GB" sz="1600" dirty="0"/>
                  <a:t> </a:t>
                </a:r>
              </a:p>
              <a:p>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𝑚</m:t>
                        </m:r>
                      </m:e>
                      <m:sub>
                        <m:r>
                          <a:rPr lang="en-GB" sz="1600" b="0" i="1" smtClean="0">
                            <a:latin typeface="Cambria Math" panose="02040503050406030204" pitchFamily="18" charset="0"/>
                          </a:rPr>
                          <m:t>𝑃𝑄</m:t>
                        </m:r>
                      </m:sub>
                    </m:sSub>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10</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5</m:t>
                        </m:r>
                      </m:den>
                    </m:f>
                    <m:r>
                      <a:rPr lang="en-GB" sz="1600" b="0" i="1" smtClean="0">
                        <a:latin typeface="Cambria Math" panose="02040503050406030204" pitchFamily="18" charset="0"/>
                      </a:rPr>
                      <m:t>   ∴  </m:t>
                    </m:r>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𝑚</m:t>
                        </m:r>
                      </m:e>
                      <m:sub>
                        <m:r>
                          <a:rPr lang="en-GB" sz="1600" b="0" i="1" smtClean="0">
                            <a:latin typeface="Cambria Math" panose="02040503050406030204" pitchFamily="18" charset="0"/>
                          </a:rPr>
                          <m:t>𝑀𝐶</m:t>
                        </m:r>
                      </m:sub>
                    </m:sSub>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5</m:t>
                        </m:r>
                      </m:num>
                      <m:den>
                        <m:r>
                          <a:rPr lang="en-GB" sz="1600" b="0" i="1" smtClean="0">
                            <a:latin typeface="Cambria Math" panose="02040503050406030204" pitchFamily="18" charset="0"/>
                          </a:rPr>
                          <m:t>2</m:t>
                        </m:r>
                      </m:den>
                    </m:f>
                  </m:oMath>
                </a14:m>
                <a:r>
                  <a:rPr lang="en-GB" sz="1600" dirty="0"/>
                  <a:t> </a:t>
                </a:r>
              </a:p>
              <a:p>
                <a:r>
                  <a:rPr lang="en-GB" sz="1600" dirty="0"/>
                  <a:t>Equation of </a:t>
                </a:r>
                <a14:m>
                  <m:oMath xmlns:m="http://schemas.openxmlformats.org/officeDocument/2006/math">
                    <m:r>
                      <a:rPr lang="en-GB" sz="1600" b="0" i="1" smtClean="0">
                        <a:latin typeface="Cambria Math" panose="02040503050406030204" pitchFamily="18" charset="0"/>
                      </a:rPr>
                      <m:t>𝑙</m:t>
                    </m:r>
                  </m:oMath>
                </a14:m>
                <a:r>
                  <a:rPr lang="en-GB" sz="1600" dirty="0"/>
                  <a:t>: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+4=</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5</m:t>
                        </m:r>
                      </m:num>
                      <m:den>
                        <m:r>
                          <a:rPr lang="en-GB" sz="1600" b="0" i="1" smtClean="0">
                            <a:latin typeface="Cambria Math" panose="02040503050406030204" pitchFamily="18" charset="0"/>
                          </a:rPr>
                          <m:t>2</m:t>
                        </m:r>
                      </m:den>
                    </m:f>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+3</m:t>
                        </m:r>
                      </m:e>
                    </m:d>
                  </m:oMath>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619124" y="3874025"/>
                <a:ext cx="5540376" cy="1535933"/>
              </a:xfrm>
              <a:prstGeom prst="rect">
                <a:avLst/>
              </a:prstGeom>
              <a:blipFill>
                <a:blip r:embed="rId9"/>
                <a:stretch>
                  <a:fillRect l="-661" t="-1195" b="-159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6833814" y="2098474"/>
                <a:ext cx="50444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𝑀</m:t>
                      </m:r>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6833814" y="2098474"/>
                <a:ext cx="504446" cy="307777"/>
              </a:xfrm>
              <a:prstGeom prst="rect">
                <a:avLst/>
              </a:prstGeom>
              <a:blipFill>
                <a:blip r:embed="rId10"/>
                <a:stretch>
                  <a:fillRect/>
                </a:stretch>
              </a:blipFill>
            </p:spPr>
            <p:txBody>
              <a:bodyPr/>
              <a:lstStyle/>
              <a:p>
                <a:r>
                  <a:rPr lang="en-GB">
                    <a:noFill/>
                  </a:rPr>
                  <a:t> </a:t>
                </a:r>
              </a:p>
            </p:txBody>
          </p:sp>
        </mc:Fallback>
      </mc:AlternateContent>
      <p:sp>
        <p:nvSpPr>
          <p:cNvPr id="34" name="Oval 33"/>
          <p:cNvSpPr/>
          <p:nvPr/>
        </p:nvSpPr>
        <p:spPr>
          <a:xfrm>
            <a:off x="7147306" y="2383015"/>
            <a:ext cx="137568" cy="1366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Rectangle 34"/>
              <p:cNvSpPr/>
              <p:nvPr/>
            </p:nvSpPr>
            <p:spPr>
              <a:xfrm>
                <a:off x="771798" y="5405138"/>
                <a:ext cx="6375508" cy="1212833"/>
              </a:xfrm>
              <a:prstGeom prst="rect">
                <a:avLst/>
              </a:prstGeom>
            </p:spPr>
            <p:txBody>
              <a:bodyPr wrap="square">
                <a:spAutoFit/>
              </a:bodyPr>
              <a:lstStyle/>
              <a:p>
                <a:r>
                  <a:rPr lang="en-GB" sz="1600" dirty="0"/>
                  <a:t>When </a:t>
                </a:r>
                <a14:m>
                  <m:oMath xmlns:m="http://schemas.openxmlformats.org/officeDocument/2006/math">
                    <m:r>
                      <a:rPr lang="en-GB" sz="1600" i="1">
                        <a:latin typeface="Cambria Math" panose="02040503050406030204" pitchFamily="18" charset="0"/>
                      </a:rPr>
                      <m:t>𝑦</m:t>
                    </m:r>
                    <m:r>
                      <a:rPr lang="en-GB" sz="1600" i="1">
                        <a:latin typeface="Cambria Math" panose="02040503050406030204" pitchFamily="18" charset="0"/>
                      </a:rPr>
                      <m:t>=−9</m:t>
                    </m:r>
                  </m:oMath>
                </a14:m>
                <a:r>
                  <a:rPr lang="en-GB" sz="1600" dirty="0"/>
                  <a:t>:     </a:t>
                </a:r>
                <a14:m>
                  <m:oMath xmlns:m="http://schemas.openxmlformats.org/officeDocument/2006/math">
                    <m:r>
                      <a:rPr lang="en-GB" sz="1600" i="1">
                        <a:latin typeface="Cambria Math" panose="02040503050406030204" pitchFamily="18" charset="0"/>
                      </a:rPr>
                      <m:t>−9+4=</m:t>
                    </m:r>
                    <m:f>
                      <m:fPr>
                        <m:ctrlPr>
                          <a:rPr lang="en-GB" sz="1600" i="1">
                            <a:latin typeface="Cambria Math" panose="02040503050406030204" pitchFamily="18" charset="0"/>
                          </a:rPr>
                        </m:ctrlPr>
                      </m:fPr>
                      <m:num>
                        <m:r>
                          <a:rPr lang="en-GB" sz="1600" i="1">
                            <a:latin typeface="Cambria Math" panose="02040503050406030204" pitchFamily="18" charset="0"/>
                          </a:rPr>
                          <m:t>5</m:t>
                        </m:r>
                      </m:num>
                      <m:den>
                        <m:r>
                          <a:rPr lang="en-GB" sz="1600" i="1">
                            <a:latin typeface="Cambria Math" panose="02040503050406030204" pitchFamily="18" charset="0"/>
                          </a:rPr>
                          <m:t>2</m:t>
                        </m:r>
                      </m:den>
                    </m:f>
                    <m:d>
                      <m:dPr>
                        <m:ctrlPr>
                          <a:rPr lang="en-GB" sz="1600" i="1">
                            <a:latin typeface="Cambria Math" panose="02040503050406030204" pitchFamily="18" charset="0"/>
                          </a:rPr>
                        </m:ctrlPr>
                      </m:dPr>
                      <m:e>
                        <m:r>
                          <a:rPr lang="en-GB" sz="1600" i="1">
                            <a:latin typeface="Cambria Math" panose="02040503050406030204" pitchFamily="18" charset="0"/>
                          </a:rPr>
                          <m:t>𝑥</m:t>
                        </m:r>
                        <m:r>
                          <a:rPr lang="en-GB" sz="1600" i="1">
                            <a:latin typeface="Cambria Math" panose="02040503050406030204" pitchFamily="18" charset="0"/>
                          </a:rPr>
                          <m:t>+3</m:t>
                        </m:r>
                      </m:e>
                    </m:d>
                    <m:r>
                      <a:rPr lang="en-GB" sz="1600" i="1">
                        <a:latin typeface="Cambria Math" panose="02040503050406030204" pitchFamily="18" charset="0"/>
                      </a:rPr>
                      <m:t>    …   </m:t>
                    </m:r>
                    <m:r>
                      <a:rPr lang="en-GB" sz="1600" i="1">
                        <a:latin typeface="Cambria Math" panose="02040503050406030204" pitchFamily="18" charset="0"/>
                      </a:rPr>
                      <m:t>𝑥</m:t>
                    </m:r>
                    <m:r>
                      <a:rPr lang="en-GB" sz="1600" i="1">
                        <a:latin typeface="Cambria Math" panose="02040503050406030204" pitchFamily="18" charset="0"/>
                      </a:rPr>
                      <m:t>=−5    →  </m:t>
                    </m:r>
                    <m:r>
                      <a:rPr lang="en-GB" sz="1600" b="0" i="1" smtClean="0">
                        <a:latin typeface="Cambria Math" panose="02040503050406030204" pitchFamily="18" charset="0"/>
                      </a:rPr>
                      <m:t>𝐶</m:t>
                    </m:r>
                    <m:r>
                      <a:rPr lang="en-GB" sz="1600" b="0" i="1" smtClean="0">
                        <a:latin typeface="Cambria Math" panose="02040503050406030204" pitchFamily="18" charset="0"/>
                      </a:rPr>
                      <m:t>(−5,−9)</m:t>
                    </m:r>
                  </m:oMath>
                </a14:m>
                <a:endParaRPr lang="en-GB" sz="1600" dirty="0"/>
              </a:p>
              <a:p>
                <a:r>
                  <a:rPr lang="en-GB" sz="1600" dirty="0"/>
                  <a:t>Use either </a:t>
                </a:r>
                <a14:m>
                  <m:oMath xmlns:m="http://schemas.openxmlformats.org/officeDocument/2006/math">
                    <m:r>
                      <a:rPr lang="en-GB" sz="1600" i="1">
                        <a:latin typeface="Cambria Math" panose="02040503050406030204" pitchFamily="18" charset="0"/>
                      </a:rPr>
                      <m:t>𝑃𝐶</m:t>
                    </m:r>
                  </m:oMath>
                </a14:m>
                <a:r>
                  <a:rPr lang="en-GB" sz="1600" dirty="0"/>
                  <a:t> or </a:t>
                </a:r>
                <a14:m>
                  <m:oMath xmlns:m="http://schemas.openxmlformats.org/officeDocument/2006/math">
                    <m:r>
                      <a:rPr lang="en-GB" sz="1600" i="1">
                        <a:latin typeface="Cambria Math" panose="02040503050406030204" pitchFamily="18" charset="0"/>
                      </a:rPr>
                      <m:t>𝐶𝑄</m:t>
                    </m:r>
                  </m:oMath>
                </a14:m>
                <a:r>
                  <a:rPr lang="en-GB" sz="1600" dirty="0"/>
                  <a:t> for the radius.</a:t>
                </a:r>
              </a:p>
              <a:p>
                <a14:m>
                  <m:oMath xmlns:m="http://schemas.openxmlformats.org/officeDocument/2006/math">
                    <m:r>
                      <a:rPr lang="en-GB" sz="1600" i="1">
                        <a:latin typeface="Cambria Math" panose="02040503050406030204" pitchFamily="18" charset="0"/>
                      </a:rPr>
                      <m:t>𝑟</m:t>
                    </m:r>
                    <m:r>
                      <a:rPr lang="en-GB" sz="1600" i="1">
                        <a:latin typeface="Cambria Math" panose="02040503050406030204" pitchFamily="18" charset="0"/>
                      </a:rPr>
                      <m:t>=</m:t>
                    </m:r>
                    <m:r>
                      <a:rPr lang="en-GB" sz="1600" i="1">
                        <a:latin typeface="Cambria Math" panose="02040503050406030204" pitchFamily="18" charset="0"/>
                      </a:rPr>
                      <m:t>𝑃𝐶</m:t>
                    </m:r>
                    <m:r>
                      <a:rPr lang="en-GB" sz="1600" i="1">
                        <a:latin typeface="Cambria Math" panose="02040503050406030204" pitchFamily="18" charset="0"/>
                      </a:rPr>
                      <m:t>=</m:t>
                    </m:r>
                    <m:rad>
                      <m:radPr>
                        <m:degHide m:val="on"/>
                        <m:ctrlPr>
                          <a:rPr lang="en-GB" sz="1600" b="0" i="1" smtClean="0">
                            <a:latin typeface="Cambria Math" panose="02040503050406030204" pitchFamily="18" charset="0"/>
                          </a:rPr>
                        </m:ctrlPr>
                      </m:radPr>
                      <m:deg/>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3</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7</m:t>
                            </m:r>
                          </m:e>
                          <m:sup>
                            <m:r>
                              <a:rPr lang="en-GB" sz="1600" b="0" i="1" smtClean="0">
                                <a:latin typeface="Cambria Math" panose="02040503050406030204" pitchFamily="18" charset="0"/>
                              </a:rPr>
                              <m:t>2</m:t>
                            </m:r>
                          </m:sup>
                        </m:sSup>
                      </m:e>
                    </m:rad>
                    <m:r>
                      <a:rPr lang="en-GB" sz="1600" b="0" i="1" smtClean="0">
                        <a:latin typeface="Cambria Math" panose="02040503050406030204" pitchFamily="18" charset="0"/>
                      </a:rPr>
                      <m:t>=</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58</m:t>
                        </m:r>
                      </m:e>
                    </m:rad>
                  </m:oMath>
                </a14:m>
                <a:r>
                  <a:rPr lang="en-GB" sz="1600" dirty="0"/>
                  <a:t> </a:t>
                </a:r>
              </a:p>
              <a:p>
                <a14:m>
                  <m:oMath xmlns:m="http://schemas.openxmlformats.org/officeDocument/2006/math">
                    <m:r>
                      <a:rPr lang="en-GB" sz="1600" b="0" i="1" smtClean="0">
                        <a:latin typeface="Cambria Math" panose="02040503050406030204" pitchFamily="18" charset="0"/>
                      </a:rPr>
                      <m:t>∴  </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+5</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𝑦</m:t>
                            </m:r>
                            <m:r>
                              <a:rPr lang="en-GB" sz="1600" b="0" i="1" smtClean="0">
                                <a:latin typeface="Cambria Math" panose="02040503050406030204" pitchFamily="18" charset="0"/>
                              </a:rPr>
                              <m:t>+9</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=58</m:t>
                    </m:r>
                  </m:oMath>
                </a14:m>
                <a:r>
                  <a:rPr lang="en-GB" sz="1600" dirty="0"/>
                  <a:t> </a:t>
                </a:r>
              </a:p>
            </p:txBody>
          </p:sp>
        </mc:Choice>
        <mc:Fallback xmlns="">
          <p:sp>
            <p:nvSpPr>
              <p:cNvPr id="35" name="Rectangle 34"/>
              <p:cNvSpPr>
                <a:spLocks noRot="1" noChangeAspect="1" noMove="1" noResize="1" noEditPoints="1" noAdjustHandles="1" noChangeArrowheads="1" noChangeShapeType="1" noTextEdit="1"/>
              </p:cNvSpPr>
              <p:nvPr/>
            </p:nvSpPr>
            <p:spPr>
              <a:xfrm>
                <a:off x="771798" y="5405138"/>
                <a:ext cx="6375508" cy="1212833"/>
              </a:xfrm>
              <a:prstGeom prst="rect">
                <a:avLst/>
              </a:prstGeom>
              <a:blipFill>
                <a:blip r:embed="rId11"/>
                <a:stretch>
                  <a:fillRect l="-574" b="-503"/>
                </a:stretch>
              </a:blipFill>
            </p:spPr>
            <p:txBody>
              <a:bodyPr/>
              <a:lstStyle/>
              <a:p>
                <a:r>
                  <a:rPr lang="en-GB">
                    <a:noFill/>
                  </a:rPr>
                  <a:t> </a:t>
                </a:r>
              </a:p>
            </p:txBody>
          </p:sp>
        </mc:Fallback>
      </mc:AlternateContent>
      <p:sp>
        <p:nvSpPr>
          <p:cNvPr id="36" name="Rectangle 35"/>
          <p:cNvSpPr/>
          <p:nvPr/>
        </p:nvSpPr>
        <p:spPr>
          <a:xfrm>
            <a:off x="314003" y="3893075"/>
            <a:ext cx="238447" cy="2788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37" name="Rectangle 36"/>
          <p:cNvSpPr/>
          <p:nvPr/>
        </p:nvSpPr>
        <p:spPr>
          <a:xfrm>
            <a:off x="310035" y="5470652"/>
            <a:ext cx="238447" cy="2788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38" name="Rectangle 37"/>
          <p:cNvSpPr/>
          <p:nvPr/>
        </p:nvSpPr>
        <p:spPr>
          <a:xfrm>
            <a:off x="310035" y="5749527"/>
            <a:ext cx="238447" cy="2788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grpSp>
        <p:nvGrpSpPr>
          <p:cNvPr id="46" name="Group 45"/>
          <p:cNvGrpSpPr/>
          <p:nvPr/>
        </p:nvGrpSpPr>
        <p:grpSpPr>
          <a:xfrm>
            <a:off x="3743325" y="4575316"/>
            <a:ext cx="3519636" cy="738664"/>
            <a:chOff x="3743325" y="4575316"/>
            <a:chExt cx="3519636" cy="738664"/>
          </a:xfrm>
        </p:grpSpPr>
        <p:sp>
          <p:nvSpPr>
            <p:cNvPr id="41" name="TextBox 40"/>
            <p:cNvSpPr txBox="1"/>
            <p:nvPr/>
          </p:nvSpPr>
          <p:spPr>
            <a:xfrm>
              <a:off x="4599358" y="4575316"/>
              <a:ext cx="2663603"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err="1"/>
                <a:t>Fro</a:t>
              </a:r>
              <a:r>
                <a:rPr lang="en-GB" sz="1400" b="1" dirty="0"/>
                <a:t> Exam Tip</a:t>
              </a:r>
              <a:r>
                <a:rPr lang="en-GB" sz="1400" dirty="0"/>
                <a:t>: If you’re not asked for the equation in a particular form, </a:t>
              </a:r>
              <a:r>
                <a:rPr lang="en-GB" sz="1400" u="sng" dirty="0"/>
                <a:t>just leave it as it is</a:t>
              </a:r>
              <a:r>
                <a:rPr lang="en-GB" sz="1400" dirty="0"/>
                <a:t>.</a:t>
              </a:r>
            </a:p>
          </p:txBody>
        </p:sp>
        <p:cxnSp>
          <p:nvCxnSpPr>
            <p:cNvPr id="43" name="Straight Arrow Connector 42"/>
            <p:cNvCxnSpPr>
              <a:stCxn id="41" idx="1"/>
            </p:cNvCxnSpPr>
            <p:nvPr/>
          </p:nvCxnSpPr>
          <p:spPr>
            <a:xfrm flipH="1">
              <a:off x="3743325" y="4944648"/>
              <a:ext cx="856033" cy="1988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0" name="Rectangle 39"/>
          <p:cNvSpPr/>
          <p:nvPr/>
        </p:nvSpPr>
        <p:spPr>
          <a:xfrm>
            <a:off x="548482" y="3893075"/>
            <a:ext cx="5399283" cy="14790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p:cNvSpPr/>
          <p:nvPr/>
        </p:nvSpPr>
        <p:spPr>
          <a:xfrm>
            <a:off x="548482" y="5469325"/>
            <a:ext cx="6149498" cy="2775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p:cNvSpPr/>
          <p:nvPr/>
        </p:nvSpPr>
        <p:spPr>
          <a:xfrm>
            <a:off x="548482" y="5750181"/>
            <a:ext cx="6149498" cy="9008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33192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0"/>
                                        </p:tgtEl>
                                      </p:cBhvr>
                                    </p:animEffect>
                                    <p:set>
                                      <p:cBhvr>
                                        <p:cTn id="7" dur="1" fill="hold">
                                          <p:stCondLst>
                                            <p:cond delay="499"/>
                                          </p:stCondLst>
                                        </p:cTn>
                                        <p:tgtEl>
                                          <p:spTgt spid="4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childTnLst>
                    </p:cTn>
                  </p:par>
                </p:childTnLst>
              </p:cTn>
              <p:nextCondLst>
                <p:cond evt="onClick" delay="0">
                  <p:tgtEl>
                    <p:spTgt spid="40"/>
                  </p:tgtEl>
                </p:cond>
              </p:nextCondLst>
            </p:seq>
            <p:seq concurrent="1" nextAc="seek">
              <p:cTn id="12" restart="whenNotActive" fill="hold" evtFilter="cancelBubble" nodeType="interactiveSeq">
                <p:stCondLst>
                  <p:cond evt="onClick" delay="0">
                    <p:tgtEl>
                      <p:spTgt spid="44"/>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4"/>
                                        </p:tgtEl>
                                      </p:cBhvr>
                                    </p:animEffect>
                                    <p:set>
                                      <p:cBhvr>
                                        <p:cTn id="1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8" restart="whenNotActive" fill="hold" evtFilter="cancelBubble" nodeType="interactiveSeq">
                <p:stCondLst>
                  <p:cond evt="onClick" delay="0">
                    <p:tgtEl>
                      <p:spTgt spid="45"/>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45"/>
                                        </p:tgtEl>
                                      </p:cBhvr>
                                    </p:animEffect>
                                    <p:set>
                                      <p:cBhvr>
                                        <p:cTn id="2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40" grpId="0" animBg="1"/>
      <p:bldP spid="44" grpId="0" animBg="1"/>
      <p:bldP spid="4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1468" y="806480"/>
                <a:ext cx="3604468"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circle has centre </a:t>
                </a:r>
                <a14:m>
                  <m:oMath xmlns:m="http://schemas.openxmlformats.org/officeDocument/2006/math">
                    <m:r>
                      <a:rPr lang="en-GB" b="0" i="1" smtClean="0">
                        <a:latin typeface="Cambria Math" panose="02040503050406030204" pitchFamily="18" charset="0"/>
                      </a:rPr>
                      <m:t>𝐶</m:t>
                    </m:r>
                    <m:d>
                      <m:dPr>
                        <m:ctrlPr>
                          <a:rPr lang="en-GB" b="0" i="1" smtClean="0">
                            <a:latin typeface="Cambria Math" panose="02040503050406030204" pitchFamily="18" charset="0"/>
                          </a:rPr>
                        </m:ctrlPr>
                      </m:dPr>
                      <m:e>
                        <m:r>
                          <a:rPr lang="en-GB" b="0" i="1" smtClean="0">
                            <a:latin typeface="Cambria Math" panose="02040503050406030204" pitchFamily="18" charset="0"/>
                          </a:rPr>
                          <m:t>3,5</m:t>
                        </m:r>
                      </m:e>
                    </m:d>
                  </m:oMath>
                </a14:m>
                <a:r>
                  <a:rPr lang="en-GB" b="0" dirty="0"/>
                  <a:t>, and goes through the point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(6,9)</m:t>
                    </m:r>
                  </m:oMath>
                </a14:m>
                <a:r>
                  <a:rPr lang="en-GB" b="0" dirty="0"/>
                  <a:t>. Find the equation of the tangent of the circle at the point </a:t>
                </a:r>
                <a14:m>
                  <m:oMath xmlns:m="http://schemas.openxmlformats.org/officeDocument/2006/math">
                    <m:r>
                      <a:rPr lang="en-GB" b="0" i="1" smtClean="0">
                        <a:latin typeface="Cambria Math" panose="02040503050406030204" pitchFamily="18" charset="0"/>
                      </a:rPr>
                      <m:t>𝑃</m:t>
                    </m:r>
                  </m:oMath>
                </a14:m>
                <a:r>
                  <a:rPr lang="en-GB" b="0" dirty="0"/>
                  <a:t>, giving your equation in the form </a:t>
                </a:r>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𝑏𝑦</m:t>
                    </m:r>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=0</m:t>
                    </m:r>
                  </m:oMath>
                </a14:m>
                <a:r>
                  <a:rPr lang="en-GB" b="0" dirty="0"/>
                  <a:t> where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r>
                      <a:rPr lang="en-GB" b="0" i="1" smtClean="0">
                        <a:latin typeface="Cambria Math" panose="02040503050406030204" pitchFamily="18" charset="0"/>
                      </a:rPr>
                      <m:t>,</m:t>
                    </m:r>
                    <m:r>
                      <a:rPr lang="en-GB" b="0" i="1" smtClean="0">
                        <a:latin typeface="Cambria Math" panose="02040503050406030204" pitchFamily="18" charset="0"/>
                      </a:rPr>
                      <m:t>𝑐</m:t>
                    </m:r>
                  </m:oMath>
                </a14:m>
                <a:r>
                  <a:rPr lang="en-GB" b="0" dirty="0"/>
                  <a:t> are integers..</a:t>
                </a:r>
              </a:p>
            </p:txBody>
          </p:sp>
        </mc:Choice>
        <mc:Fallback xmlns="">
          <p:sp>
            <p:nvSpPr>
              <p:cNvPr id="5" name="TextBox 4"/>
              <p:cNvSpPr txBox="1">
                <a:spLocks noRot="1" noChangeAspect="1" noMove="1" noResize="1" noEditPoints="1" noAdjustHandles="1" noChangeArrowheads="1" noChangeShapeType="1" noTextEdit="1"/>
              </p:cNvSpPr>
              <p:nvPr/>
            </p:nvSpPr>
            <p:spPr>
              <a:xfrm>
                <a:off x="391468" y="806480"/>
                <a:ext cx="3604468" cy="1754326"/>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80244" y="2780556"/>
                <a:ext cx="3240360" cy="1962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𝑟</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3</m:t>
                          </m:r>
                        </m:den>
                      </m:f>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𝑡</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−9=−</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−6</m:t>
                          </m:r>
                        </m:e>
                      </m:d>
                    </m:oMath>
                    <m:oMath xmlns:m="http://schemas.openxmlformats.org/officeDocument/2006/math">
                      <m:r>
                        <a:rPr lang="en-GB" b="0" i="1" smtClean="0">
                          <a:latin typeface="Cambria Math" panose="02040503050406030204" pitchFamily="18" charset="0"/>
                        </a:rPr>
                        <m:t>4</m:t>
                      </m:r>
                      <m:r>
                        <a:rPr lang="en-GB" b="0" i="1" smtClean="0">
                          <a:latin typeface="Cambria Math" panose="02040503050406030204" pitchFamily="18" charset="0"/>
                        </a:rPr>
                        <m:t>𝑦</m:t>
                      </m:r>
                      <m:r>
                        <a:rPr lang="en-GB" b="0" i="1" smtClean="0">
                          <a:latin typeface="Cambria Math" panose="02040503050406030204" pitchFamily="18" charset="0"/>
                        </a:rPr>
                        <m:t>−36=−3</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−6</m:t>
                          </m:r>
                        </m:e>
                      </m:d>
                    </m:oMath>
                    <m:oMath xmlns:m="http://schemas.openxmlformats.org/officeDocument/2006/math">
                      <m:r>
                        <a:rPr lang="en-GB" b="0" i="1" smtClean="0">
                          <a:latin typeface="Cambria Math" panose="02040503050406030204" pitchFamily="18" charset="0"/>
                        </a:rPr>
                        <m:t>4</m:t>
                      </m:r>
                      <m:r>
                        <a:rPr lang="en-GB" b="0" i="1" smtClean="0">
                          <a:latin typeface="Cambria Math" panose="02040503050406030204" pitchFamily="18" charset="0"/>
                        </a:rPr>
                        <m:t>𝑦</m:t>
                      </m:r>
                      <m:r>
                        <a:rPr lang="en-GB" b="0" i="1" smtClean="0">
                          <a:latin typeface="Cambria Math" panose="02040503050406030204" pitchFamily="18" charset="0"/>
                        </a:rPr>
                        <m:t>−36=−3</m:t>
                      </m:r>
                      <m:r>
                        <a:rPr lang="en-GB" b="0" i="1" smtClean="0">
                          <a:latin typeface="Cambria Math" panose="02040503050406030204" pitchFamily="18" charset="0"/>
                        </a:rPr>
                        <m:t>𝑥</m:t>
                      </m:r>
                      <m:r>
                        <a:rPr lang="en-GB" b="0" i="1" smtClean="0">
                          <a:latin typeface="Cambria Math" panose="02040503050406030204" pitchFamily="18" charset="0"/>
                        </a:rPr>
                        <m:t>+18</m:t>
                      </m:r>
                    </m:oMath>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+4</m:t>
                      </m:r>
                      <m:r>
                        <a:rPr lang="en-GB" b="0" i="1" smtClean="0">
                          <a:latin typeface="Cambria Math" panose="02040503050406030204" pitchFamily="18" charset="0"/>
                        </a:rPr>
                        <m:t>𝑦</m:t>
                      </m:r>
                      <m:r>
                        <a:rPr lang="en-GB" b="0" i="1" smtClean="0">
                          <a:latin typeface="Cambria Math" panose="02040503050406030204" pitchFamily="18" charset="0"/>
                        </a:rPr>
                        <m:t>−54=0</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80244" y="2780556"/>
                <a:ext cx="3240360" cy="1962332"/>
              </a:xfrm>
              <a:prstGeom prst="rect">
                <a:avLst/>
              </a:prstGeom>
              <a:blipFill>
                <a:blip r:embed="rId3"/>
                <a:stretch>
                  <a:fillRect b="-15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427984" y="788968"/>
                <a:ext cx="4320480"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circle passes through the points </a:t>
                </a:r>
                <a14:m>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(0,0)</m:t>
                    </m:r>
                  </m:oMath>
                </a14:m>
                <a:r>
                  <a:rPr lang="en-GB" b="0" dirty="0"/>
                  <a:t> and </a:t>
                </a:r>
                <a14:m>
                  <m:oMath xmlns:m="http://schemas.openxmlformats.org/officeDocument/2006/math">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4,2</m:t>
                        </m:r>
                      </m:e>
                    </m:d>
                  </m:oMath>
                </a14:m>
                <a:r>
                  <a:rPr lang="en-GB" b="0" dirty="0"/>
                  <a:t>. The centre of the circle has </a:t>
                </a:r>
                <a14:m>
                  <m:oMath xmlns:m="http://schemas.openxmlformats.org/officeDocument/2006/math">
                    <m:r>
                      <a:rPr lang="en-GB" b="0" i="1" smtClean="0">
                        <a:latin typeface="Cambria Math" panose="02040503050406030204" pitchFamily="18" charset="0"/>
                      </a:rPr>
                      <m:t>𝑥</m:t>
                    </m:r>
                  </m:oMath>
                </a14:m>
                <a:r>
                  <a:rPr lang="en-GB" b="0" dirty="0"/>
                  <a:t> value -1. Determine the equation of the </a:t>
                </a:r>
                <a:r>
                  <a:rPr lang="en-GB" dirty="0"/>
                  <a:t>circle.</a:t>
                </a:r>
                <a:endParaRPr lang="en-GB" b="0" dirty="0"/>
              </a:p>
            </p:txBody>
          </p:sp>
        </mc:Choice>
        <mc:Fallback xmlns="">
          <p:sp>
            <p:nvSpPr>
              <p:cNvPr id="7" name="TextBox 6"/>
              <p:cNvSpPr txBox="1">
                <a:spLocks noRot="1" noChangeAspect="1" noMove="1" noResize="1" noEditPoints="1" noAdjustHandles="1" noChangeArrowheads="1" noChangeShapeType="1" noTextEdit="1"/>
              </p:cNvSpPr>
              <p:nvPr/>
            </p:nvSpPr>
            <p:spPr>
              <a:xfrm>
                <a:off x="4427984" y="788968"/>
                <a:ext cx="4320480" cy="1200329"/>
              </a:xfrm>
              <a:prstGeom prst="rect">
                <a:avLst/>
              </a:prstGeom>
              <a:blipFill>
                <a:blip r:embed="rId4"/>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427984" y="2348880"/>
                <a:ext cx="4320480" cy="34148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𝐴𝐵</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m:t>
                          </m:r>
                        </m:sub>
                      </m:sSub>
                      <m:r>
                        <a:rPr lang="en-GB" b="0" i="1" smtClean="0">
                          <a:latin typeface="Cambria Math" panose="02040503050406030204" pitchFamily="18" charset="0"/>
                        </a:rPr>
                        <m:t>=−2</m:t>
                      </m:r>
                    </m:oMath>
                    <m:oMath xmlns:m="http://schemas.openxmlformats.org/officeDocument/2006/math">
                      <m:r>
                        <a:rPr lang="en-GB" b="0" i="1" smtClean="0">
                          <a:latin typeface="Cambria Math" panose="02040503050406030204" pitchFamily="18" charset="0"/>
                        </a:rPr>
                        <m:t>𝑀</m:t>
                      </m:r>
                      <m:d>
                        <m:dPr>
                          <m:ctrlPr>
                            <a:rPr lang="en-GB" b="0" i="1" smtClean="0">
                              <a:latin typeface="Cambria Math" panose="02040503050406030204" pitchFamily="18" charset="0"/>
                            </a:rPr>
                          </m:ctrlPr>
                        </m:dPr>
                        <m:e>
                          <m:r>
                            <a:rPr lang="en-GB" b="0" i="1" smtClean="0">
                              <a:latin typeface="Cambria Math" panose="02040503050406030204" pitchFamily="18" charset="0"/>
                            </a:rPr>
                            <m:t>2,1</m:t>
                          </m:r>
                        </m:e>
                      </m:d>
                    </m:oMath>
                  </m:oMathPara>
                </a14:m>
                <a:br>
                  <a:rPr lang="en-GB" b="0" dirty="0"/>
                </a:br>
                <a:endParaRPr lang="en-GB" b="0" dirty="0"/>
              </a:p>
              <a:p>
                <a:r>
                  <a:rPr lang="en-GB" dirty="0"/>
                  <a:t>Equation of perpendicular bisector of chord:</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−1=−2</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oMath>
                  </m:oMathPara>
                </a14:m>
                <a:br>
                  <a:rPr lang="en-GB" b="0" dirty="0"/>
                </a:br>
                <a:endParaRPr lang="en-GB" b="0" dirty="0"/>
              </a:p>
              <a:p>
                <a:r>
                  <a:rPr lang="en-GB" dirty="0"/>
                  <a:t>When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=−1</m:t>
                    </m:r>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−1=−2</m:t>
                      </m:r>
                      <m:d>
                        <m:dPr>
                          <m:ctrlPr>
                            <a:rPr lang="en-GB" b="0" i="1" smtClean="0">
                              <a:latin typeface="Cambria Math" panose="02040503050406030204" pitchFamily="18" charset="0"/>
                            </a:rPr>
                          </m:ctrlPr>
                        </m:dPr>
                        <m:e>
                          <m:r>
                            <a:rPr lang="en-GB" b="0" i="1" smtClean="0">
                              <a:latin typeface="Cambria Math" panose="02040503050406030204" pitchFamily="18" charset="0"/>
                            </a:rPr>
                            <m:t>−1−2</m:t>
                          </m:r>
                        </m:e>
                      </m:d>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−1=6</m:t>
                      </m:r>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=7</m:t>
                      </m:r>
                    </m:oMath>
                  </m:oMathPara>
                </a14:m>
                <a:endParaRPr lang="en-GB" dirty="0"/>
              </a:p>
              <a:p>
                <a:r>
                  <a:rPr lang="en-GB" dirty="0"/>
                  <a:t>Centre: </a:t>
                </a:r>
                <a14:m>
                  <m:oMath xmlns:m="http://schemas.openxmlformats.org/officeDocument/2006/math">
                    <m:r>
                      <a:rPr lang="en-GB" b="0" i="1" smtClean="0">
                        <a:latin typeface="Cambria Math" panose="02040503050406030204" pitchFamily="18" charset="0"/>
                      </a:rPr>
                      <m:t>𝐶</m:t>
                    </m:r>
                    <m:r>
                      <a:rPr lang="en-GB" b="0" i="1" smtClean="0">
                        <a:latin typeface="Cambria Math" panose="02040503050406030204" pitchFamily="18" charset="0"/>
                      </a:rPr>
                      <m:t>(−1,7)</m:t>
                    </m:r>
                  </m:oMath>
                </a14:m>
                <a:endParaRPr lang="en-GB" dirty="0"/>
              </a:p>
              <a:p>
                <a:r>
                  <a:rPr lang="en-GB" dirty="0"/>
                  <a:t>Radius (using length </a:t>
                </a:r>
                <a14:m>
                  <m:oMath xmlns:m="http://schemas.openxmlformats.org/officeDocument/2006/math">
                    <m:r>
                      <a:rPr lang="en-GB" b="0" i="1" smtClean="0">
                        <a:latin typeface="Cambria Math" panose="02040503050406030204" pitchFamily="18" charset="0"/>
                      </a:rPr>
                      <m:t>𝐴𝐶</m:t>
                    </m:r>
                  </m:oMath>
                </a14:m>
                <a:r>
                  <a:rPr lang="en-GB" dirty="0"/>
                  <a:t>): </a:t>
                </a:r>
                <a14:m>
                  <m:oMath xmlns:m="http://schemas.openxmlformats.org/officeDocument/2006/math">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1</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7</m:t>
                            </m:r>
                          </m:e>
                          <m:sup>
                            <m:r>
                              <a:rPr lang="en-GB" b="0" i="1" smtClean="0">
                                <a:latin typeface="Cambria Math" panose="02040503050406030204" pitchFamily="18" charset="0"/>
                              </a:rPr>
                              <m:t>2</m:t>
                            </m:r>
                          </m:sup>
                        </m:sSup>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50</m:t>
                        </m:r>
                      </m:e>
                    </m:rad>
                  </m:oMath>
                </a14:m>
                <a:endParaRPr lang="en-GB" dirty="0"/>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−7</m:t>
                              </m:r>
                            </m:e>
                          </m:d>
                        </m:e>
                        <m:sup>
                          <m:r>
                            <a:rPr lang="en-GB" b="0" i="1" smtClean="0">
                              <a:latin typeface="Cambria Math" panose="02040503050406030204" pitchFamily="18" charset="0"/>
                            </a:rPr>
                            <m:t>2</m:t>
                          </m:r>
                        </m:sup>
                      </m:sSup>
                      <m:r>
                        <a:rPr lang="en-GB" b="0" i="1" smtClean="0">
                          <a:latin typeface="Cambria Math" panose="02040503050406030204" pitchFamily="18" charset="0"/>
                        </a:rPr>
                        <m:t>=50 </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427984" y="2348880"/>
                <a:ext cx="4320480" cy="3414846"/>
              </a:xfrm>
              <a:prstGeom prst="rect">
                <a:avLst/>
              </a:prstGeom>
              <a:blipFill>
                <a:blip r:embed="rId5"/>
                <a:stretch>
                  <a:fillRect l="-1128" r="-705"/>
                </a:stretch>
              </a:blipFill>
            </p:spPr>
            <p:txBody>
              <a:bodyPr/>
              <a:lstStyle/>
              <a:p>
                <a:r>
                  <a:rPr lang="en-GB">
                    <a:noFill/>
                  </a:rPr>
                  <a:t> </a:t>
                </a:r>
              </a:p>
            </p:txBody>
          </p:sp>
        </mc:Fallback>
      </mc:AlternateContent>
      <p:sp>
        <p:nvSpPr>
          <p:cNvPr id="9" name="Rectangle 8"/>
          <p:cNvSpPr/>
          <p:nvPr/>
        </p:nvSpPr>
        <p:spPr>
          <a:xfrm>
            <a:off x="391469" y="2577278"/>
            <a:ext cx="3604468" cy="27239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4427982" y="1989296"/>
            <a:ext cx="4320481" cy="40319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698453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24565" y="580697"/>
            <a:ext cx="7920880" cy="830997"/>
          </a:xfrm>
          <a:prstGeom prst="rect">
            <a:avLst/>
          </a:prstGeom>
          <a:noFill/>
        </p:spPr>
        <p:txBody>
          <a:bodyPr wrap="square" rtlCol="0">
            <a:spAutoFit/>
          </a:bodyPr>
          <a:lstStyle/>
          <a:p>
            <a:r>
              <a:rPr lang="en-GB" sz="2400" dirty="0"/>
              <a:t>Pearson Pure Mathematics Year 1/AS</a:t>
            </a:r>
          </a:p>
          <a:p>
            <a:r>
              <a:rPr lang="en-GB" sz="2400" dirty="0"/>
              <a:t>Pages 126-128</a:t>
            </a:r>
          </a:p>
        </p:txBody>
      </p:sp>
      <p:cxnSp>
        <p:nvCxnSpPr>
          <p:cNvPr id="6" name="Straight Connector 5"/>
          <p:cNvCxnSpPr/>
          <p:nvPr/>
        </p:nvCxnSpPr>
        <p:spPr>
          <a:xfrm>
            <a:off x="0" y="1395182"/>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28408" y="1480840"/>
            <a:ext cx="2448272"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8" name="TextBox 7"/>
              <p:cNvSpPr txBox="1"/>
              <p:nvPr/>
            </p:nvSpPr>
            <p:spPr>
              <a:xfrm>
                <a:off x="299379" y="1926839"/>
                <a:ext cx="2270348" cy="4350230"/>
              </a:xfrm>
              <a:prstGeom prst="rect">
                <a:avLst/>
              </a:prstGeom>
              <a:noFill/>
            </p:spPr>
            <p:txBody>
              <a:bodyPr wrap="square" rtlCol="0">
                <a:spAutoFit/>
              </a:bodyPr>
              <a:lstStyle/>
              <a:p>
                <a:r>
                  <a:rPr lang="en-GB" sz="1600" i="1" dirty="0"/>
                  <a:t>[MAT 2012 1A] </a:t>
                </a:r>
                <a:r>
                  <a:rPr lang="en-GB" sz="1600" dirty="0"/>
                  <a:t>Which of the following lines is a tangent to the circle with equation </a:t>
                </a:r>
                <a:endParaRPr lang="en-GB" sz="1600" b="0" i="1" dirty="0">
                  <a:latin typeface="Cambria Math" panose="02040503050406030204" pitchFamily="18" charset="0"/>
                </a:endParaRPr>
              </a:p>
              <a:p>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𝑦</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=4</m:t>
                    </m:r>
                  </m:oMath>
                </a14:m>
                <a:r>
                  <a:rPr lang="en-GB" sz="1600" dirty="0"/>
                  <a:t>?</a:t>
                </a:r>
              </a:p>
              <a:p>
                <a:pPr marL="342900" indent="-342900">
                  <a:buAutoNum type="alphaUcParenR"/>
                </a:pPr>
                <a:r>
                  <a:rPr lang="en-GB" sz="1600" b="0" dirty="0"/>
                  <a:t>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m:t>
                    </m:r>
                    <m:r>
                      <a:rPr lang="en-GB" sz="1600" b="0" i="1" smtClean="0">
                        <a:latin typeface="Cambria Math" panose="02040503050406030204" pitchFamily="18" charset="0"/>
                      </a:rPr>
                      <m:t>𝑦</m:t>
                    </m:r>
                    <m:r>
                      <a:rPr lang="en-GB" sz="1600" b="0" i="1" smtClean="0">
                        <a:latin typeface="Cambria Math" panose="02040503050406030204" pitchFamily="18" charset="0"/>
                      </a:rPr>
                      <m:t>=2</m:t>
                    </m:r>
                  </m:oMath>
                </a14:m>
                <a:endParaRPr lang="en-GB" sz="1600" dirty="0"/>
              </a:p>
              <a:p>
                <a:pPr marL="342900" indent="-342900">
                  <a:buAutoNum type="alphaUcParenR"/>
                </a:pPr>
                <a:r>
                  <a:rPr lang="en-GB" sz="1600" dirty="0"/>
                  <a:t>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−2</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2</m:t>
                        </m:r>
                      </m:e>
                    </m:rad>
                  </m:oMath>
                </a14:m>
                <a:endParaRPr lang="en-GB" sz="1600" dirty="0"/>
              </a:p>
              <a:p>
                <a:pPr marL="342900" indent="-342900">
                  <a:buAutoNum type="alphaUcParenR"/>
                </a:pPr>
                <a:r>
                  <a:rPr lang="en-GB" sz="1600" dirty="0"/>
                  <a:t>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2</m:t>
                        </m:r>
                      </m:e>
                    </m:rad>
                  </m:oMath>
                </a14:m>
                <a:endParaRPr lang="en-GB" sz="1600" dirty="0"/>
              </a:p>
              <a:p>
                <a:pPr marL="342900" indent="-342900">
                  <a:buAutoNum type="alphaUcParenR"/>
                </a:pPr>
                <a:r>
                  <a:rPr lang="en-GB" sz="1600" dirty="0"/>
                  <a:t>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2</m:t>
                        </m:r>
                      </m:e>
                    </m:rad>
                    <m:r>
                      <a:rPr lang="en-GB" sz="1600" b="0" i="1" smtClean="0">
                        <a:latin typeface="Cambria Math" panose="02040503050406030204" pitchFamily="18" charset="0"/>
                      </a:rPr>
                      <m:t>−</m:t>
                    </m:r>
                    <m:r>
                      <a:rPr lang="en-GB" sz="1600" b="0" i="1" smtClean="0">
                        <a:latin typeface="Cambria Math" panose="02040503050406030204" pitchFamily="18" charset="0"/>
                      </a:rPr>
                      <m:t>𝑥</m:t>
                    </m:r>
                  </m:oMath>
                </a14:m>
                <a:endParaRPr lang="en-GB" sz="1600" dirty="0"/>
              </a:p>
              <a:p>
                <a:pPr marL="342900" indent="-342900">
                  <a:buAutoNum type="alphaUcParenR"/>
                </a:pPr>
                <a:endParaRPr lang="en-GB" sz="1600" dirty="0"/>
              </a:p>
              <a:p>
                <a:r>
                  <a:rPr lang="en-GB" sz="1600" b="1" dirty="0"/>
                  <a:t>Solution: B. Note that we could avoid using algebra by using a suitable diagram and simple use of Pythagoras to get the </a:t>
                </a:r>
                <a14:m>
                  <m:oMath xmlns:m="http://schemas.openxmlformats.org/officeDocument/2006/math">
                    <m:r>
                      <a:rPr lang="en-GB" sz="1600" b="1" i="1" smtClean="0">
                        <a:latin typeface="Cambria Math" panose="02040503050406030204" pitchFamily="18" charset="0"/>
                      </a:rPr>
                      <m:t>𝒚</m:t>
                    </m:r>
                  </m:oMath>
                </a14:m>
                <a:r>
                  <a:rPr lang="en-GB" sz="1600" b="1" dirty="0"/>
                  <a:t>-intercept.</a:t>
                </a:r>
              </a:p>
            </p:txBody>
          </p:sp>
        </mc:Choice>
        <mc:Fallback xmlns="">
          <p:sp>
            <p:nvSpPr>
              <p:cNvPr id="8" name="TextBox 7"/>
              <p:cNvSpPr txBox="1">
                <a:spLocks noRot="1" noChangeAspect="1" noMove="1" noResize="1" noEditPoints="1" noAdjustHandles="1" noChangeArrowheads="1" noChangeShapeType="1" noTextEdit="1"/>
              </p:cNvSpPr>
              <p:nvPr/>
            </p:nvSpPr>
            <p:spPr>
              <a:xfrm>
                <a:off x="299379" y="1926839"/>
                <a:ext cx="2270348" cy="4350230"/>
              </a:xfrm>
              <a:prstGeom prst="rect">
                <a:avLst/>
              </a:prstGeom>
              <a:blipFill>
                <a:blip r:embed="rId2"/>
                <a:stretch>
                  <a:fillRect l="-1340" t="-420" r="-2681" b="-8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088297" y="1481308"/>
                <a:ext cx="5904656" cy="2308324"/>
              </a:xfrm>
              <a:prstGeom prst="rect">
                <a:avLst/>
              </a:prstGeom>
              <a:noFill/>
            </p:spPr>
            <p:txBody>
              <a:bodyPr wrap="square" rtlCol="0">
                <a:spAutoFit/>
              </a:bodyPr>
              <a:lstStyle/>
              <a:p>
                <a:r>
                  <a:rPr lang="en-GB" sz="1600" i="1" dirty="0"/>
                  <a:t>[AEA 2006 Q4] </a:t>
                </a:r>
                <a:r>
                  <a:rPr lang="en-GB" sz="1600" dirty="0"/>
                  <a:t>The line with equation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𝑚𝑥</m:t>
                    </m:r>
                  </m:oMath>
                </a14:m>
                <a:r>
                  <a:rPr lang="en-GB" sz="1600" dirty="0"/>
                  <a:t> is a tangent to the circle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𝐶</m:t>
                        </m:r>
                      </m:e>
                      <m:sub>
                        <m:r>
                          <a:rPr lang="en-GB" sz="1600" b="0" i="1" smtClean="0">
                            <a:latin typeface="Cambria Math" panose="02040503050406030204" pitchFamily="18" charset="0"/>
                          </a:rPr>
                          <m:t>1</m:t>
                        </m:r>
                      </m:sub>
                    </m:sSub>
                  </m:oMath>
                </a14:m>
                <a:r>
                  <a:rPr lang="en-GB" sz="1600" dirty="0"/>
                  <a:t> with equation </a:t>
                </a:r>
                <a14:m>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+4</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𝑦</m:t>
                            </m:r>
                            <m:r>
                              <a:rPr lang="en-GB" sz="1600" b="0" i="1" smtClean="0">
                                <a:latin typeface="Cambria Math" panose="02040503050406030204" pitchFamily="18" charset="0"/>
                              </a:rPr>
                              <m:t>−7</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=13</m:t>
                    </m:r>
                  </m:oMath>
                </a14:m>
                <a:endParaRPr lang="en-GB" sz="1600" dirty="0"/>
              </a:p>
              <a:p>
                <a:r>
                  <a:rPr lang="en-GB" sz="1600" dirty="0"/>
                  <a:t>(a) Show that </a:t>
                </a:r>
                <a14:m>
                  <m:oMath xmlns:m="http://schemas.openxmlformats.org/officeDocument/2006/math">
                    <m:r>
                      <a:rPr lang="en-GB" sz="1600" b="0" i="1" smtClean="0">
                        <a:latin typeface="Cambria Math" panose="02040503050406030204" pitchFamily="18" charset="0"/>
                      </a:rPr>
                      <m:t>𝑚</m:t>
                    </m:r>
                  </m:oMath>
                </a14:m>
                <a:r>
                  <a:rPr lang="en-GB" sz="1600" dirty="0"/>
                  <a:t> satisfies the equation </a:t>
                </a:r>
                <a14:m>
                  <m:oMath xmlns:m="http://schemas.openxmlformats.org/officeDocument/2006/math">
                    <m:r>
                      <a:rPr lang="en-GB" sz="1600" b="0" i="1" smtClean="0">
                        <a:latin typeface="Cambria Math" panose="02040503050406030204" pitchFamily="18" charset="0"/>
                      </a:rPr>
                      <m:t>3</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𝑚</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+56</m:t>
                    </m:r>
                    <m:r>
                      <a:rPr lang="en-GB" sz="1600" b="0" i="1" smtClean="0">
                        <a:latin typeface="Cambria Math" panose="02040503050406030204" pitchFamily="18" charset="0"/>
                      </a:rPr>
                      <m:t>𝑚</m:t>
                    </m:r>
                    <m:r>
                      <a:rPr lang="en-GB" sz="1600" b="0" i="1" smtClean="0">
                        <a:latin typeface="Cambria Math" panose="02040503050406030204" pitchFamily="18" charset="0"/>
                      </a:rPr>
                      <m:t>+36=0</m:t>
                    </m:r>
                  </m:oMath>
                </a14:m>
                <a:endParaRPr lang="en-GB" sz="1600" dirty="0"/>
              </a:p>
              <a:p>
                <a:r>
                  <a:rPr lang="en-GB" sz="1600" dirty="0"/>
                  <a:t>The tangents from the origin </a:t>
                </a:r>
                <a14:m>
                  <m:oMath xmlns:m="http://schemas.openxmlformats.org/officeDocument/2006/math">
                    <m:r>
                      <a:rPr lang="en-GB" sz="1600" b="0" i="1" smtClean="0">
                        <a:latin typeface="Cambria Math" panose="02040503050406030204" pitchFamily="18" charset="0"/>
                      </a:rPr>
                      <m:t>𝑂</m:t>
                    </m:r>
                  </m:oMath>
                </a14:m>
                <a:r>
                  <a:rPr lang="en-GB" sz="1600" dirty="0"/>
                  <a:t> to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𝐶</m:t>
                        </m:r>
                      </m:e>
                      <m:sub>
                        <m:r>
                          <a:rPr lang="en-GB" sz="1600" b="0" i="1" smtClean="0">
                            <a:latin typeface="Cambria Math" panose="02040503050406030204" pitchFamily="18" charset="0"/>
                          </a:rPr>
                          <m:t>1</m:t>
                        </m:r>
                      </m:sub>
                    </m:sSub>
                  </m:oMath>
                </a14:m>
                <a:r>
                  <a:rPr lang="en-GB" sz="1600" dirty="0"/>
                  <a:t> touch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𝐶</m:t>
                        </m:r>
                      </m:e>
                      <m:sub>
                        <m:r>
                          <a:rPr lang="en-GB" sz="1600" b="0" i="1" smtClean="0">
                            <a:latin typeface="Cambria Math" panose="02040503050406030204" pitchFamily="18" charset="0"/>
                          </a:rPr>
                          <m:t>1</m:t>
                        </m:r>
                      </m:sub>
                    </m:sSub>
                  </m:oMath>
                </a14:m>
                <a:r>
                  <a:rPr lang="en-GB" sz="1600" dirty="0"/>
                  <a:t> at the points </a:t>
                </a:r>
                <a14:m>
                  <m:oMath xmlns:m="http://schemas.openxmlformats.org/officeDocument/2006/math">
                    <m:r>
                      <a:rPr lang="en-GB" sz="1600" b="0" i="1" smtClean="0">
                        <a:latin typeface="Cambria Math" panose="02040503050406030204" pitchFamily="18" charset="0"/>
                      </a:rPr>
                      <m:t>𝐴</m:t>
                    </m:r>
                  </m:oMath>
                </a14:m>
                <a:r>
                  <a:rPr lang="en-GB" sz="1600" dirty="0"/>
                  <a:t> and </a:t>
                </a:r>
                <a14:m>
                  <m:oMath xmlns:m="http://schemas.openxmlformats.org/officeDocument/2006/math">
                    <m:r>
                      <a:rPr lang="en-GB" sz="1600" b="0" i="1" smtClean="0">
                        <a:latin typeface="Cambria Math" panose="02040503050406030204" pitchFamily="18" charset="0"/>
                      </a:rPr>
                      <m:t>𝐵</m:t>
                    </m:r>
                  </m:oMath>
                </a14:m>
                <a:r>
                  <a:rPr lang="en-GB" sz="1600" dirty="0"/>
                  <a:t>.</a:t>
                </a:r>
              </a:p>
              <a:p>
                <a:r>
                  <a:rPr lang="en-GB" sz="1600" dirty="0"/>
                  <a:t>(b) Find the coordinates of the points </a:t>
                </a:r>
                <a14:m>
                  <m:oMath xmlns:m="http://schemas.openxmlformats.org/officeDocument/2006/math">
                    <m:r>
                      <a:rPr lang="en-GB" sz="1600" b="0" i="1" smtClean="0">
                        <a:latin typeface="Cambria Math" panose="02040503050406030204" pitchFamily="18" charset="0"/>
                      </a:rPr>
                      <m:t>𝐴</m:t>
                    </m:r>
                  </m:oMath>
                </a14:m>
                <a:r>
                  <a:rPr lang="en-GB" sz="1600" dirty="0"/>
                  <a:t> and </a:t>
                </a:r>
                <a14:m>
                  <m:oMath xmlns:m="http://schemas.openxmlformats.org/officeDocument/2006/math">
                    <m:r>
                      <a:rPr lang="en-GB" sz="1600" b="0" i="1" smtClean="0">
                        <a:latin typeface="Cambria Math" panose="02040503050406030204" pitchFamily="18" charset="0"/>
                      </a:rPr>
                      <m:t>𝐵</m:t>
                    </m:r>
                  </m:oMath>
                </a14:m>
                <a:r>
                  <a:rPr lang="en-GB" sz="1600" dirty="0"/>
                  <a:t>.</a:t>
                </a:r>
              </a:p>
              <a:p>
                <a:r>
                  <a:rPr lang="en-GB" sz="1600" dirty="0"/>
                  <a:t>Another circle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𝐶</m:t>
                        </m:r>
                      </m:e>
                      <m:sub>
                        <m:r>
                          <a:rPr lang="en-GB" sz="1600" b="0" i="1" smtClean="0">
                            <a:latin typeface="Cambria Math" panose="02040503050406030204" pitchFamily="18" charset="0"/>
                          </a:rPr>
                          <m:t>2</m:t>
                        </m:r>
                      </m:sub>
                    </m:sSub>
                  </m:oMath>
                </a14:m>
                <a:r>
                  <a:rPr lang="en-GB" sz="1600" dirty="0"/>
                  <a:t> has equation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𝑦</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=13</m:t>
                    </m:r>
                  </m:oMath>
                </a14:m>
                <a:r>
                  <a:rPr lang="en-GB" sz="1600" dirty="0"/>
                  <a:t>. The tangents from the point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4,−7</m:t>
                        </m:r>
                      </m:e>
                    </m:d>
                  </m:oMath>
                </a14:m>
                <a:r>
                  <a:rPr lang="en-GB" sz="1600" dirty="0"/>
                  <a:t> to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𝐶</m:t>
                        </m:r>
                      </m:e>
                      <m:sub>
                        <m:r>
                          <a:rPr lang="en-GB" sz="1600" b="0" i="1" smtClean="0">
                            <a:latin typeface="Cambria Math" panose="02040503050406030204" pitchFamily="18" charset="0"/>
                          </a:rPr>
                          <m:t>2</m:t>
                        </m:r>
                      </m:sub>
                    </m:sSub>
                  </m:oMath>
                </a14:m>
                <a:r>
                  <a:rPr lang="en-GB" sz="1600" dirty="0"/>
                  <a:t> touch it at the points </a:t>
                </a:r>
                <a14:m>
                  <m:oMath xmlns:m="http://schemas.openxmlformats.org/officeDocument/2006/math">
                    <m:r>
                      <a:rPr lang="en-GB" sz="1600" b="0" i="1" smtClean="0">
                        <a:latin typeface="Cambria Math" panose="02040503050406030204" pitchFamily="18" charset="0"/>
                      </a:rPr>
                      <m:t>𝑃</m:t>
                    </m:r>
                  </m:oMath>
                </a14:m>
                <a:r>
                  <a:rPr lang="en-GB" sz="1600" dirty="0"/>
                  <a:t> and </a:t>
                </a:r>
                <a14:m>
                  <m:oMath xmlns:m="http://schemas.openxmlformats.org/officeDocument/2006/math">
                    <m:r>
                      <a:rPr lang="en-GB" sz="1600" b="0" i="1" smtClean="0">
                        <a:latin typeface="Cambria Math" panose="02040503050406030204" pitchFamily="18" charset="0"/>
                      </a:rPr>
                      <m:t>𝑄</m:t>
                    </m:r>
                  </m:oMath>
                </a14:m>
                <a:r>
                  <a:rPr lang="en-GB" sz="1600" dirty="0"/>
                  <a:t>.</a:t>
                </a:r>
              </a:p>
              <a:p>
                <a:r>
                  <a:rPr lang="en-GB" sz="1600" dirty="0"/>
                  <a:t>(c) Find the coordinates of either the point </a:t>
                </a:r>
                <a14:m>
                  <m:oMath xmlns:m="http://schemas.openxmlformats.org/officeDocument/2006/math">
                    <m:r>
                      <a:rPr lang="en-GB" sz="1600" b="0" i="1" smtClean="0">
                        <a:latin typeface="Cambria Math" panose="02040503050406030204" pitchFamily="18" charset="0"/>
                      </a:rPr>
                      <m:t>𝑃</m:t>
                    </m:r>
                  </m:oMath>
                </a14:m>
                <a:r>
                  <a:rPr lang="en-GB" sz="1600" dirty="0"/>
                  <a:t> or the point </a:t>
                </a:r>
                <a14:m>
                  <m:oMath xmlns:m="http://schemas.openxmlformats.org/officeDocument/2006/math">
                    <m:r>
                      <a:rPr lang="en-GB" sz="1600" b="0" i="1" smtClean="0">
                        <a:latin typeface="Cambria Math" panose="02040503050406030204" pitchFamily="18" charset="0"/>
                      </a:rPr>
                      <m:t>𝑄</m:t>
                    </m:r>
                  </m:oMath>
                </a14:m>
                <a:r>
                  <a:rPr lang="en-GB" sz="1600" dirty="0"/>
                  <a:t>.</a:t>
                </a:r>
              </a:p>
              <a:p>
                <a:r>
                  <a:rPr lang="en-GB" sz="1600" b="1" dirty="0"/>
                  <a:t>Mark scheme on next slide.</a:t>
                </a:r>
              </a:p>
            </p:txBody>
          </p:sp>
        </mc:Choice>
        <mc:Fallback xmlns="">
          <p:sp>
            <p:nvSpPr>
              <p:cNvPr id="9" name="TextBox 8"/>
              <p:cNvSpPr txBox="1">
                <a:spLocks noRot="1" noChangeAspect="1" noMove="1" noResize="1" noEditPoints="1" noAdjustHandles="1" noChangeArrowheads="1" noChangeShapeType="1" noTextEdit="1"/>
              </p:cNvSpPr>
              <p:nvPr/>
            </p:nvSpPr>
            <p:spPr>
              <a:xfrm>
                <a:off x="3088297" y="1481308"/>
                <a:ext cx="5904656" cy="2308324"/>
              </a:xfrm>
              <a:prstGeom prst="rect">
                <a:avLst/>
              </a:prstGeom>
              <a:blipFill>
                <a:blip r:embed="rId3"/>
                <a:stretch>
                  <a:fillRect l="-620" t="-792" r="-310" b="-2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102811" y="3830074"/>
                <a:ext cx="5904656" cy="2990370"/>
              </a:xfrm>
              <a:prstGeom prst="rect">
                <a:avLst/>
              </a:prstGeom>
              <a:noFill/>
            </p:spPr>
            <p:txBody>
              <a:bodyPr wrap="square" rtlCol="0">
                <a:spAutoFit/>
              </a:bodyPr>
              <a:lstStyle/>
              <a:p>
                <a:r>
                  <a:rPr lang="en-GB" sz="1600" i="1" dirty="0"/>
                  <a:t>[STEP 2005 Q6] </a:t>
                </a:r>
              </a:p>
              <a:p>
                <a:pPr marL="400050" indent="-400050">
                  <a:buAutoNum type="romanLcParenBoth"/>
                </a:pPr>
                <a:r>
                  <a:rPr lang="en-GB" sz="1600" dirty="0"/>
                  <a:t>The point </a:t>
                </a:r>
                <a14:m>
                  <m:oMath xmlns:m="http://schemas.openxmlformats.org/officeDocument/2006/math">
                    <m:r>
                      <a:rPr lang="en-GB" sz="1600" b="0" i="1" smtClean="0">
                        <a:latin typeface="Cambria Math" panose="02040503050406030204" pitchFamily="18" charset="0"/>
                      </a:rPr>
                      <m:t>𝐴</m:t>
                    </m:r>
                  </m:oMath>
                </a14:m>
                <a:r>
                  <a:rPr lang="en-GB" sz="1600" dirty="0"/>
                  <a:t> has coordinates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5,16</m:t>
                        </m:r>
                      </m:e>
                    </m:d>
                  </m:oMath>
                </a14:m>
                <a:r>
                  <a:rPr lang="en-GB" sz="1600" dirty="0"/>
                  <a:t> and the point </a:t>
                </a:r>
                <a14:m>
                  <m:oMath xmlns:m="http://schemas.openxmlformats.org/officeDocument/2006/math">
                    <m:r>
                      <a:rPr lang="en-GB" sz="1600" b="0" i="1" smtClean="0">
                        <a:latin typeface="Cambria Math" panose="02040503050406030204" pitchFamily="18" charset="0"/>
                      </a:rPr>
                      <m:t>𝐵</m:t>
                    </m:r>
                  </m:oMath>
                </a14:m>
                <a:r>
                  <a:rPr lang="en-GB" sz="1600" dirty="0"/>
                  <a:t> has coordinates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4,−4</m:t>
                        </m:r>
                      </m:e>
                    </m:d>
                  </m:oMath>
                </a14:m>
                <a:r>
                  <a:rPr lang="en-GB" sz="1600" dirty="0"/>
                  <a:t>. The variable </a:t>
                </a:r>
                <a14:m>
                  <m:oMath xmlns:m="http://schemas.openxmlformats.org/officeDocument/2006/math">
                    <m:r>
                      <a:rPr lang="en-GB" sz="1600" b="0" i="1" smtClean="0">
                        <a:latin typeface="Cambria Math" panose="02040503050406030204" pitchFamily="18" charset="0"/>
                      </a:rPr>
                      <m:t>𝑃</m:t>
                    </m:r>
                  </m:oMath>
                </a14:m>
                <a:r>
                  <a:rPr lang="en-GB" sz="1600" dirty="0"/>
                  <a:t> has coordinates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m:t>
                        </m:r>
                        <m:r>
                          <a:rPr lang="en-GB" sz="1600" b="0" i="1" smtClean="0">
                            <a:latin typeface="Cambria Math" panose="02040503050406030204" pitchFamily="18" charset="0"/>
                          </a:rPr>
                          <m:t>𝑦</m:t>
                        </m:r>
                      </m:e>
                    </m:d>
                  </m:oMath>
                </a14:m>
                <a:r>
                  <a:rPr lang="en-GB" sz="1600" dirty="0"/>
                  <a:t> and moves on a path such that </a:t>
                </a:r>
                <a14:m>
                  <m:oMath xmlns:m="http://schemas.openxmlformats.org/officeDocument/2006/math">
                    <m:r>
                      <a:rPr lang="en-GB" sz="1600" b="0" i="1" smtClean="0">
                        <a:latin typeface="Cambria Math" panose="02040503050406030204" pitchFamily="18" charset="0"/>
                      </a:rPr>
                      <m:t>𝐴𝑃</m:t>
                    </m:r>
                    <m:r>
                      <a:rPr lang="en-GB" sz="1600" b="0" i="1" smtClean="0">
                        <a:latin typeface="Cambria Math" panose="02040503050406030204" pitchFamily="18" charset="0"/>
                      </a:rPr>
                      <m:t>=2</m:t>
                    </m:r>
                    <m:r>
                      <a:rPr lang="en-GB" sz="1600" b="0" i="1" smtClean="0">
                        <a:latin typeface="Cambria Math" panose="02040503050406030204" pitchFamily="18" charset="0"/>
                      </a:rPr>
                      <m:t>𝐵𝑃</m:t>
                    </m:r>
                  </m:oMath>
                </a14:m>
                <a:r>
                  <a:rPr lang="en-GB" sz="1600" dirty="0"/>
                  <a:t>. Show that the Cartesian equation of the path of </a:t>
                </a:r>
                <a14:m>
                  <m:oMath xmlns:m="http://schemas.openxmlformats.org/officeDocument/2006/math">
                    <m:r>
                      <a:rPr lang="en-GB" sz="1600" b="0" i="1" smtClean="0">
                        <a:latin typeface="Cambria Math" panose="02040503050406030204" pitchFamily="18" charset="0"/>
                      </a:rPr>
                      <m:t>𝑃</m:t>
                    </m:r>
                  </m:oMath>
                </a14:m>
                <a:r>
                  <a:rPr lang="en-GB" sz="1600" dirty="0"/>
                  <a:t> is </a:t>
                </a:r>
                <a14:m>
                  <m:oMath xmlns:m="http://schemas.openxmlformats.org/officeDocument/2006/math">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+7</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𝑦</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=100</m:t>
                    </m:r>
                  </m:oMath>
                </a14:m>
                <a:r>
                  <a:rPr lang="en-GB" sz="1600" dirty="0"/>
                  <a:t>.</a:t>
                </a:r>
              </a:p>
              <a:p>
                <a:pPr marL="400050" indent="-400050">
                  <a:buAutoNum type="romanLcParenBoth"/>
                </a:pPr>
                <a:r>
                  <a:rPr lang="en-GB" sz="1600" dirty="0"/>
                  <a:t>The point </a:t>
                </a:r>
                <a14:m>
                  <m:oMath xmlns:m="http://schemas.openxmlformats.org/officeDocument/2006/math">
                    <m:r>
                      <a:rPr lang="en-GB" sz="1600" b="0" i="1" smtClean="0">
                        <a:latin typeface="Cambria Math" panose="02040503050406030204" pitchFamily="18" charset="0"/>
                      </a:rPr>
                      <m:t>𝐶</m:t>
                    </m:r>
                  </m:oMath>
                </a14:m>
                <a:r>
                  <a:rPr lang="en-GB" sz="1600" dirty="0"/>
                  <a:t> has coordinates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,0</m:t>
                        </m:r>
                      </m:e>
                    </m:d>
                  </m:oMath>
                </a14:m>
                <a:r>
                  <a:rPr lang="en-GB" sz="1600" dirty="0"/>
                  <a:t> and the point </a:t>
                </a:r>
                <a14:m>
                  <m:oMath xmlns:m="http://schemas.openxmlformats.org/officeDocument/2006/math">
                    <m:r>
                      <a:rPr lang="en-GB" sz="1600" b="0" i="1" smtClean="0">
                        <a:latin typeface="Cambria Math" panose="02040503050406030204" pitchFamily="18" charset="0"/>
                      </a:rPr>
                      <m:t>𝐷</m:t>
                    </m:r>
                  </m:oMath>
                </a14:m>
                <a:r>
                  <a:rPr lang="en-GB" sz="1600" dirty="0"/>
                  <a:t> has coordinates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𝑏</m:t>
                        </m:r>
                        <m:r>
                          <a:rPr lang="en-GB" sz="1600" b="0" i="1" smtClean="0">
                            <a:latin typeface="Cambria Math" panose="02040503050406030204" pitchFamily="18" charset="0"/>
                          </a:rPr>
                          <m:t>,0</m:t>
                        </m:r>
                      </m:e>
                    </m:d>
                  </m:oMath>
                </a14:m>
                <a:r>
                  <a:rPr lang="en-GB" sz="1600" dirty="0"/>
                  <a:t>. The variable point </a:t>
                </a:r>
                <a14:m>
                  <m:oMath xmlns:m="http://schemas.openxmlformats.org/officeDocument/2006/math">
                    <m:r>
                      <a:rPr lang="en-GB" sz="1600" b="0" i="1" smtClean="0">
                        <a:latin typeface="Cambria Math" panose="02040503050406030204" pitchFamily="18" charset="0"/>
                      </a:rPr>
                      <m:t>𝑄</m:t>
                    </m:r>
                  </m:oMath>
                </a14:m>
                <a:r>
                  <a:rPr lang="en-GB" sz="1600" dirty="0"/>
                  <a:t> moves on a path such that </a:t>
                </a:r>
                <a14:m>
                  <m:oMath xmlns:m="http://schemas.openxmlformats.org/officeDocument/2006/math">
                    <m:r>
                      <a:rPr lang="en-GB" sz="1600" b="0" i="1" smtClean="0">
                        <a:latin typeface="Cambria Math" panose="02040503050406030204" pitchFamily="18" charset="0"/>
                      </a:rPr>
                      <m:t>𝑄𝐶</m:t>
                    </m:r>
                    <m:r>
                      <a:rPr lang="en-GB" sz="1600" b="0" i="1" smtClean="0">
                        <a:latin typeface="Cambria Math" panose="02040503050406030204" pitchFamily="18" charset="0"/>
                      </a:rPr>
                      <m:t>=</m:t>
                    </m:r>
                    <m:r>
                      <a:rPr lang="en-GB" sz="1600" b="0" i="1" smtClean="0">
                        <a:latin typeface="Cambria Math" panose="02040503050406030204" pitchFamily="18" charset="0"/>
                      </a:rPr>
                      <m:t>𝑘</m:t>
                    </m:r>
                    <m:r>
                      <a:rPr lang="en-GB" sz="1600" b="0" i="1" smtClean="0">
                        <a:latin typeface="Cambria Math" panose="02040503050406030204" pitchFamily="18" charset="0"/>
                      </a:rPr>
                      <m:t>×</m:t>
                    </m:r>
                    <m:r>
                      <a:rPr lang="en-GB" sz="1600" b="0" i="1" smtClean="0">
                        <a:latin typeface="Cambria Math" panose="02040503050406030204" pitchFamily="18" charset="0"/>
                      </a:rPr>
                      <m:t>𝑄𝐷</m:t>
                    </m:r>
                  </m:oMath>
                </a14:m>
                <a:r>
                  <a:rPr lang="en-GB" sz="1600" dirty="0"/>
                  <a:t>, where </a:t>
                </a: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&gt;1</m:t>
                    </m:r>
                  </m:oMath>
                </a14:m>
                <a:r>
                  <a:rPr lang="en-GB" sz="1600" dirty="0"/>
                  <a:t>.</a:t>
                </a:r>
                <a:br>
                  <a:rPr lang="en-GB" sz="1600" dirty="0"/>
                </a:br>
                <a:r>
                  <a:rPr lang="en-GB" sz="1600" dirty="0"/>
                  <a:t>Given that the path of </a:t>
                </a:r>
                <a14:m>
                  <m:oMath xmlns:m="http://schemas.openxmlformats.org/officeDocument/2006/math">
                    <m:r>
                      <a:rPr lang="en-GB" sz="1600" b="0" i="1" smtClean="0">
                        <a:latin typeface="Cambria Math" panose="02040503050406030204" pitchFamily="18" charset="0"/>
                      </a:rPr>
                      <m:t>𝑄</m:t>
                    </m:r>
                  </m:oMath>
                </a14:m>
                <a:r>
                  <a:rPr lang="en-GB" sz="1600" dirty="0"/>
                  <a:t> is the same as the path of </a:t>
                </a:r>
                <a14:m>
                  <m:oMath xmlns:m="http://schemas.openxmlformats.org/officeDocument/2006/math">
                    <m:r>
                      <a:rPr lang="en-GB" sz="1600" b="0" i="1" smtClean="0">
                        <a:latin typeface="Cambria Math" panose="02040503050406030204" pitchFamily="18" charset="0"/>
                      </a:rPr>
                      <m:t>𝑃</m:t>
                    </m:r>
                  </m:oMath>
                </a14:m>
                <a:r>
                  <a:rPr lang="en-GB" sz="1600" dirty="0"/>
                  <a:t>, show that</a:t>
                </a:r>
                <a:br>
                  <a:rPr lang="en-GB" sz="1600" dirty="0"/>
                </a:b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𝑎</m:t>
                        </m:r>
                        <m:r>
                          <a:rPr lang="en-GB" sz="1400" b="0" i="1" smtClean="0">
                            <a:latin typeface="Cambria Math" panose="02040503050406030204" pitchFamily="18" charset="0"/>
                          </a:rPr>
                          <m:t>+7</m:t>
                        </m:r>
                      </m:num>
                      <m:den>
                        <m:r>
                          <a:rPr lang="en-GB" sz="1400" b="0" i="1" smtClean="0">
                            <a:latin typeface="Cambria Math" panose="02040503050406030204" pitchFamily="18" charset="0"/>
                          </a:rPr>
                          <m:t>𝑏</m:t>
                        </m:r>
                        <m:r>
                          <a:rPr lang="en-GB" sz="1400" b="0" i="1" smtClean="0">
                            <a:latin typeface="Cambria Math" panose="02040503050406030204" pitchFamily="18" charset="0"/>
                          </a:rPr>
                          <m:t>+7</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𝑎</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+51</m:t>
                        </m:r>
                      </m:num>
                      <m:den>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𝑏</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+51</m:t>
                        </m:r>
                      </m:den>
                    </m:f>
                  </m:oMath>
                </a14:m>
                <a:br>
                  <a:rPr lang="en-GB" sz="1600" dirty="0"/>
                </a:br>
                <a:r>
                  <a:rPr lang="en-GB" sz="1600" dirty="0"/>
                  <a:t>Show further that </a:t>
                </a:r>
                <a14:m>
                  <m:oMath xmlns:m="http://schemas.openxmlformats.org/officeDocument/2006/math">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+7</m:t>
                        </m:r>
                      </m:e>
                    </m:d>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𝑏</m:t>
                        </m:r>
                        <m:r>
                          <a:rPr lang="en-GB" sz="1600" b="0" i="1" smtClean="0">
                            <a:latin typeface="Cambria Math" panose="02040503050406030204" pitchFamily="18" charset="0"/>
                          </a:rPr>
                          <m:t>+7</m:t>
                        </m:r>
                      </m:e>
                    </m:d>
                    <m:r>
                      <a:rPr lang="en-GB" sz="1600" b="0" i="1" smtClean="0">
                        <a:latin typeface="Cambria Math" panose="02040503050406030204" pitchFamily="18" charset="0"/>
                      </a:rPr>
                      <m:t>=100</m:t>
                    </m:r>
                  </m:oMath>
                </a14:m>
                <a:r>
                  <a:rPr lang="en-GB" sz="1600" dirty="0"/>
                  <a:t>, in the case </a:t>
                </a:r>
                <a14:m>
                  <m:oMath xmlns:m="http://schemas.openxmlformats.org/officeDocument/2006/math">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m:t>
                    </m:r>
                  </m:oMath>
                </a14:m>
                <a:r>
                  <a:rPr lang="en-GB" sz="1600"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3102811" y="3830074"/>
                <a:ext cx="5904656" cy="2990370"/>
              </a:xfrm>
              <a:prstGeom prst="rect">
                <a:avLst/>
              </a:prstGeom>
              <a:blipFill>
                <a:blip r:embed="rId4"/>
                <a:stretch>
                  <a:fillRect l="-619" t="-611" b="-1629"/>
                </a:stretch>
              </a:blipFill>
            </p:spPr>
            <p:txBody>
              <a:bodyPr/>
              <a:lstStyle/>
              <a:p>
                <a:r>
                  <a:rPr lang="en-GB">
                    <a:noFill/>
                  </a:rPr>
                  <a:t> </a:t>
                </a:r>
              </a:p>
            </p:txBody>
          </p:sp>
        </mc:Fallback>
      </mc:AlternateContent>
      <p:sp>
        <p:nvSpPr>
          <p:cNvPr id="11" name="Rectangle 10"/>
          <p:cNvSpPr/>
          <p:nvPr/>
        </p:nvSpPr>
        <p:spPr>
          <a:xfrm>
            <a:off x="297619" y="6439099"/>
            <a:ext cx="2805192" cy="369332"/>
          </a:xfrm>
          <a:prstGeom prst="rect">
            <a:avLst/>
          </a:prstGeom>
        </p:spPr>
        <p:txBody>
          <a:bodyPr wrap="none">
            <a:spAutoFit/>
          </a:bodyPr>
          <a:lstStyle/>
          <a:p>
            <a:r>
              <a:rPr lang="en-GB" b="1" dirty="0"/>
              <a:t>Mark scheme on next slide.</a:t>
            </a:r>
          </a:p>
        </p:txBody>
      </p:sp>
      <p:cxnSp>
        <p:nvCxnSpPr>
          <p:cNvPr id="13" name="Straight Arrow Connector 12"/>
          <p:cNvCxnSpPr/>
          <p:nvPr/>
        </p:nvCxnSpPr>
        <p:spPr>
          <a:xfrm flipV="1">
            <a:off x="2411760" y="6224523"/>
            <a:ext cx="691051" cy="2288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80087" y="1989847"/>
            <a:ext cx="238447" cy="2788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5" name="Rectangle 14"/>
          <p:cNvSpPr/>
          <p:nvPr/>
        </p:nvSpPr>
        <p:spPr>
          <a:xfrm>
            <a:off x="2864364" y="1541070"/>
            <a:ext cx="238447" cy="2788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6" name="Rectangle 15"/>
          <p:cNvSpPr/>
          <p:nvPr/>
        </p:nvSpPr>
        <p:spPr>
          <a:xfrm>
            <a:off x="2855963" y="3875757"/>
            <a:ext cx="238447" cy="2788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7" name="Rectangle 16"/>
          <p:cNvSpPr/>
          <p:nvPr/>
        </p:nvSpPr>
        <p:spPr>
          <a:xfrm>
            <a:off x="333875" y="4350848"/>
            <a:ext cx="2117225" cy="18594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TextBox 18"/>
          <p:cNvSpPr txBox="1"/>
          <p:nvPr/>
        </p:nvSpPr>
        <p:spPr>
          <a:xfrm>
            <a:off x="6414368" y="3573016"/>
            <a:ext cx="259228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(This is not a tangent/chord question but is worthwhile regardless!)</a:t>
            </a:r>
          </a:p>
        </p:txBody>
      </p:sp>
      <p:cxnSp>
        <p:nvCxnSpPr>
          <p:cNvPr id="20" name="Straight Arrow Connector 19"/>
          <p:cNvCxnSpPr/>
          <p:nvPr/>
        </p:nvCxnSpPr>
        <p:spPr>
          <a:xfrm flipH="1">
            <a:off x="6096000" y="3721100"/>
            <a:ext cx="317501" cy="317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305980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Mark Scheme for Extension Question 2</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1547664" y="628012"/>
            <a:ext cx="5270153" cy="4414661"/>
          </a:xfrm>
          <a:prstGeom prst="rect">
            <a:avLst/>
          </a:prstGeom>
        </p:spPr>
      </p:pic>
      <p:pic>
        <p:nvPicPr>
          <p:cNvPr id="6" name="Picture 5"/>
          <p:cNvPicPr>
            <a:picLocks noChangeAspect="1"/>
          </p:cNvPicPr>
          <p:nvPr/>
        </p:nvPicPr>
        <p:blipFill>
          <a:blip r:embed="rId3"/>
          <a:stretch>
            <a:fillRect/>
          </a:stretch>
        </p:blipFill>
        <p:spPr>
          <a:xfrm>
            <a:off x="1475655" y="5030088"/>
            <a:ext cx="5212223" cy="1804541"/>
          </a:xfrm>
          <a:prstGeom prst="rect">
            <a:avLst/>
          </a:prstGeom>
        </p:spPr>
      </p:pic>
      <p:sp>
        <p:nvSpPr>
          <p:cNvPr id="7" name="Rectangle 6"/>
          <p:cNvSpPr/>
          <p:nvPr/>
        </p:nvSpPr>
        <p:spPr>
          <a:xfrm>
            <a:off x="2124575" y="705948"/>
            <a:ext cx="4595201" cy="15162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2124575" y="2222205"/>
            <a:ext cx="4595201" cy="27963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2141697" y="5018566"/>
            <a:ext cx="4595201" cy="16345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138687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Mark Scheme for Extension Question 3</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1409128" y="692696"/>
            <a:ext cx="6324600" cy="6038850"/>
          </a:xfrm>
          <a:prstGeom prst="rect">
            <a:avLst/>
          </a:prstGeom>
        </p:spPr>
      </p:pic>
      <p:sp>
        <p:nvSpPr>
          <p:cNvPr id="6" name="Rectangle 5"/>
          <p:cNvSpPr/>
          <p:nvPr/>
        </p:nvSpPr>
        <p:spPr>
          <a:xfrm>
            <a:off x="1921375" y="705948"/>
            <a:ext cx="6155825" cy="18467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1927055" y="2552700"/>
            <a:ext cx="6155825" cy="41920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409639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Triangles in Circles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Oval 4"/>
          <p:cNvSpPr/>
          <p:nvPr/>
        </p:nvSpPr>
        <p:spPr>
          <a:xfrm>
            <a:off x="1043608" y="1916832"/>
            <a:ext cx="2808312" cy="273630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Freeform: Shape 5"/>
          <p:cNvSpPr/>
          <p:nvPr/>
        </p:nvSpPr>
        <p:spPr>
          <a:xfrm>
            <a:off x="1088256" y="2642096"/>
            <a:ext cx="2590800" cy="1981200"/>
          </a:xfrm>
          <a:custGeom>
            <a:avLst/>
            <a:gdLst>
              <a:gd name="connsiteX0" fmla="*/ 0 w 2590800"/>
              <a:gd name="connsiteY0" fmla="*/ 266700 h 1981200"/>
              <a:gd name="connsiteX1" fmla="*/ 1727200 w 2590800"/>
              <a:gd name="connsiteY1" fmla="*/ 1981200 h 1981200"/>
              <a:gd name="connsiteX2" fmla="*/ 2590800 w 2590800"/>
              <a:gd name="connsiteY2" fmla="*/ 0 h 1981200"/>
              <a:gd name="connsiteX3" fmla="*/ 38100 w 2590800"/>
              <a:gd name="connsiteY3" fmla="*/ 304800 h 1981200"/>
            </a:gdLst>
            <a:ahLst/>
            <a:cxnLst>
              <a:cxn ang="0">
                <a:pos x="connsiteX0" y="connsiteY0"/>
              </a:cxn>
              <a:cxn ang="0">
                <a:pos x="connsiteX1" y="connsiteY1"/>
              </a:cxn>
              <a:cxn ang="0">
                <a:pos x="connsiteX2" y="connsiteY2"/>
              </a:cxn>
              <a:cxn ang="0">
                <a:pos x="connsiteX3" y="connsiteY3"/>
              </a:cxn>
            </a:cxnLst>
            <a:rect l="l" t="t" r="r" b="b"/>
            <a:pathLst>
              <a:path w="2590800" h="1981200">
                <a:moveTo>
                  <a:pt x="0" y="266700"/>
                </a:moveTo>
                <a:lnTo>
                  <a:pt x="1727200" y="1981200"/>
                </a:lnTo>
                <a:lnTo>
                  <a:pt x="2590800" y="0"/>
                </a:lnTo>
                <a:lnTo>
                  <a:pt x="38100" y="3048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4220468" y="1459260"/>
            <a:ext cx="4320480" cy="4247317"/>
          </a:xfrm>
          <a:prstGeom prst="rect">
            <a:avLst/>
          </a:prstGeom>
          <a:noFill/>
        </p:spPr>
        <p:txBody>
          <a:bodyPr wrap="square" rtlCol="0">
            <a:spAutoFit/>
          </a:bodyPr>
          <a:lstStyle/>
          <a:p>
            <a:r>
              <a:rPr lang="en-GB" sz="2800" dirty="0"/>
              <a:t>We’d say:</a:t>
            </a:r>
          </a:p>
          <a:p>
            <a:endParaRPr lang="en-GB" sz="2000" dirty="0"/>
          </a:p>
          <a:p>
            <a:pPr marL="285750" indent="-285750">
              <a:buFont typeface="Arial" panose="020B0604020202020204" pitchFamily="34" charset="0"/>
              <a:buChar char="•"/>
            </a:pPr>
            <a:r>
              <a:rPr lang="en-GB" sz="2000" dirty="0"/>
              <a:t>The triangle </a:t>
            </a:r>
            <a:r>
              <a:rPr lang="en-GB" sz="2000" b="1" u="sng" dirty="0"/>
              <a:t>inscribes</a:t>
            </a:r>
            <a:r>
              <a:rPr lang="en-GB" sz="2000" dirty="0"/>
              <a:t> the circle.</a:t>
            </a:r>
            <a:br>
              <a:rPr lang="en-GB" sz="2000" dirty="0"/>
            </a:br>
            <a:r>
              <a:rPr lang="en-GB" sz="1600" dirty="0"/>
              <a:t>(A shape inscribes another if it is inside and its boundaries touch but do not intersect the outer shape)</a:t>
            </a:r>
            <a:br>
              <a:rPr lang="en-GB" sz="1600" dirty="0"/>
            </a:br>
            <a:endParaRPr lang="en-GB" sz="1600" dirty="0"/>
          </a:p>
          <a:p>
            <a:pPr marL="285750" indent="-285750">
              <a:buFont typeface="Arial" panose="020B0604020202020204" pitchFamily="34" charset="0"/>
              <a:buChar char="•"/>
            </a:pPr>
            <a:r>
              <a:rPr lang="en-GB" sz="2000" dirty="0"/>
              <a:t>The circle </a:t>
            </a:r>
            <a:r>
              <a:rPr lang="en-GB" sz="2000" b="1" u="sng" dirty="0"/>
              <a:t>circumscribes</a:t>
            </a:r>
            <a:r>
              <a:rPr lang="en-GB" sz="2000" dirty="0"/>
              <a:t> the triangle.</a:t>
            </a:r>
          </a:p>
          <a:p>
            <a:pPr marL="285750" indent="-285750">
              <a:buFont typeface="Arial" panose="020B0604020202020204" pitchFamily="34" charset="0"/>
              <a:buChar char="•"/>
            </a:pPr>
            <a:r>
              <a:rPr lang="en-GB" sz="2000" dirty="0"/>
              <a:t>If the circumscribing shape is a circle, it is known as the </a:t>
            </a:r>
            <a:r>
              <a:rPr lang="en-GB" sz="2000" b="1" u="sng" dirty="0"/>
              <a:t>circumcircle</a:t>
            </a:r>
            <a:r>
              <a:rPr lang="en-GB" sz="2000" dirty="0"/>
              <a:t> of the triangle.</a:t>
            </a:r>
          </a:p>
          <a:p>
            <a:pPr marL="285750" indent="-285750">
              <a:buFont typeface="Arial" panose="020B0604020202020204" pitchFamily="34" charset="0"/>
              <a:buChar char="•"/>
            </a:pPr>
            <a:r>
              <a:rPr lang="en-GB" sz="2000" dirty="0"/>
              <a:t>The centre of a circumcircle is known as the </a:t>
            </a:r>
            <a:r>
              <a:rPr lang="en-GB" sz="2000" b="1" u="sng" dirty="0"/>
              <a:t>circumcentre</a:t>
            </a:r>
            <a:r>
              <a:rPr lang="en-GB" sz="2000" dirty="0"/>
              <a:t>.</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01446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Triangles in Circles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Oval 4"/>
          <p:cNvSpPr/>
          <p:nvPr/>
        </p:nvSpPr>
        <p:spPr>
          <a:xfrm>
            <a:off x="992808" y="1180232"/>
            <a:ext cx="2592288" cy="25202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Oval 5"/>
          <p:cNvSpPr/>
          <p:nvPr/>
        </p:nvSpPr>
        <p:spPr>
          <a:xfrm>
            <a:off x="4716016" y="1180232"/>
            <a:ext cx="2592288" cy="25202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Freeform: Shape 6"/>
          <p:cNvSpPr/>
          <p:nvPr/>
        </p:nvSpPr>
        <p:spPr>
          <a:xfrm>
            <a:off x="999356" y="1219696"/>
            <a:ext cx="2590800" cy="1384300"/>
          </a:xfrm>
          <a:custGeom>
            <a:avLst/>
            <a:gdLst>
              <a:gd name="connsiteX0" fmla="*/ 0 w 2590800"/>
              <a:gd name="connsiteY0" fmla="*/ 266700 h 1981200"/>
              <a:gd name="connsiteX1" fmla="*/ 1727200 w 2590800"/>
              <a:gd name="connsiteY1" fmla="*/ 1981200 h 1981200"/>
              <a:gd name="connsiteX2" fmla="*/ 2590800 w 2590800"/>
              <a:gd name="connsiteY2" fmla="*/ 0 h 1981200"/>
              <a:gd name="connsiteX3" fmla="*/ 38100 w 2590800"/>
              <a:gd name="connsiteY3" fmla="*/ 304800 h 1981200"/>
              <a:gd name="connsiteX0" fmla="*/ 0 w 1727200"/>
              <a:gd name="connsiteY0" fmla="*/ 1689100 h 3403600"/>
              <a:gd name="connsiteX1" fmla="*/ 1727200 w 1727200"/>
              <a:gd name="connsiteY1" fmla="*/ 3403600 h 3403600"/>
              <a:gd name="connsiteX2" fmla="*/ 850900 w 1727200"/>
              <a:gd name="connsiteY2" fmla="*/ 0 h 3403600"/>
              <a:gd name="connsiteX3" fmla="*/ 38100 w 1727200"/>
              <a:gd name="connsiteY3" fmla="*/ 1727200 h 3403600"/>
              <a:gd name="connsiteX0" fmla="*/ 88900 w 1816100"/>
              <a:gd name="connsiteY0" fmla="*/ 1689100 h 3403600"/>
              <a:gd name="connsiteX1" fmla="*/ 1816100 w 1816100"/>
              <a:gd name="connsiteY1" fmla="*/ 3403600 h 3403600"/>
              <a:gd name="connsiteX2" fmla="*/ 939800 w 1816100"/>
              <a:gd name="connsiteY2" fmla="*/ 0 h 3403600"/>
              <a:gd name="connsiteX3" fmla="*/ 0 w 1816100"/>
              <a:gd name="connsiteY3" fmla="*/ 1384300 h 3403600"/>
              <a:gd name="connsiteX0" fmla="*/ 88900 w 2565400"/>
              <a:gd name="connsiteY0" fmla="*/ 1689100 h 1689100"/>
              <a:gd name="connsiteX1" fmla="*/ 2565400 w 2565400"/>
              <a:gd name="connsiteY1" fmla="*/ 927100 h 1689100"/>
              <a:gd name="connsiteX2" fmla="*/ 939800 w 2565400"/>
              <a:gd name="connsiteY2" fmla="*/ 0 h 1689100"/>
              <a:gd name="connsiteX3" fmla="*/ 0 w 2565400"/>
              <a:gd name="connsiteY3" fmla="*/ 1384300 h 1689100"/>
              <a:gd name="connsiteX0" fmla="*/ 0 w 2565400"/>
              <a:gd name="connsiteY0" fmla="*/ 1371600 h 1384300"/>
              <a:gd name="connsiteX1" fmla="*/ 2565400 w 2565400"/>
              <a:gd name="connsiteY1" fmla="*/ 927100 h 1384300"/>
              <a:gd name="connsiteX2" fmla="*/ 939800 w 2565400"/>
              <a:gd name="connsiteY2" fmla="*/ 0 h 1384300"/>
              <a:gd name="connsiteX3" fmla="*/ 0 w 2565400"/>
              <a:gd name="connsiteY3" fmla="*/ 1384300 h 1384300"/>
              <a:gd name="connsiteX0" fmla="*/ 0 w 2590800"/>
              <a:gd name="connsiteY0" fmla="*/ 1371600 h 1384300"/>
              <a:gd name="connsiteX1" fmla="*/ 2590800 w 2590800"/>
              <a:gd name="connsiteY1" fmla="*/ 1104900 h 1384300"/>
              <a:gd name="connsiteX2" fmla="*/ 939800 w 2590800"/>
              <a:gd name="connsiteY2" fmla="*/ 0 h 1384300"/>
              <a:gd name="connsiteX3" fmla="*/ 0 w 2590800"/>
              <a:gd name="connsiteY3" fmla="*/ 1384300 h 1384300"/>
            </a:gdLst>
            <a:ahLst/>
            <a:cxnLst>
              <a:cxn ang="0">
                <a:pos x="connsiteX0" y="connsiteY0"/>
              </a:cxn>
              <a:cxn ang="0">
                <a:pos x="connsiteX1" y="connsiteY1"/>
              </a:cxn>
              <a:cxn ang="0">
                <a:pos x="connsiteX2" y="connsiteY2"/>
              </a:cxn>
              <a:cxn ang="0">
                <a:pos x="connsiteX3" y="connsiteY3"/>
              </a:cxn>
            </a:cxnLst>
            <a:rect l="l" t="t" r="r" b="b"/>
            <a:pathLst>
              <a:path w="2590800" h="1384300">
                <a:moveTo>
                  <a:pt x="0" y="1371600"/>
                </a:moveTo>
                <a:lnTo>
                  <a:pt x="2590800" y="1104900"/>
                </a:lnTo>
                <a:lnTo>
                  <a:pt x="939800" y="0"/>
                </a:lnTo>
                <a:lnTo>
                  <a:pt x="0" y="13843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a:off x="1801788" y="1446113"/>
            <a:ext cx="203225" cy="1302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000250" y="1366838"/>
            <a:ext cx="142875" cy="214312"/>
          </a:xfrm>
          <a:prstGeom prst="line">
            <a:avLst/>
          </a:prstGeom>
          <a:ln w="190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667569" y="2430847"/>
                <a:ext cx="399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667569" y="2430847"/>
                <a:ext cx="399231"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743894" y="870902"/>
                <a:ext cx="399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1743894" y="870902"/>
                <a:ext cx="399231"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511104" y="2147455"/>
                <a:ext cx="39923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3511104" y="2147455"/>
                <a:ext cx="399231"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39552" y="3933056"/>
                <a:ext cx="3240360" cy="2585323"/>
              </a:xfrm>
              <a:prstGeom prst="rect">
                <a:avLst/>
              </a:prstGeom>
              <a:noFill/>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𝐴𝐵𝐶</m:t>
                    </m:r>
                    <m:r>
                      <a:rPr lang="en-GB" b="0" i="1" smtClean="0">
                        <a:latin typeface="Cambria Math" panose="02040503050406030204" pitchFamily="18" charset="0"/>
                      </a:rPr>
                      <m:t>=90°</m:t>
                    </m:r>
                  </m:oMath>
                </a14:m>
                <a:r>
                  <a:rPr lang="en-GB" dirty="0"/>
                  <a:t> then:</a:t>
                </a:r>
              </a:p>
              <a:p>
                <a:pPr marL="285750" indent="-285750">
                  <a:buFont typeface="Arial" panose="020B0604020202020204" pitchFamily="34" charset="0"/>
                  <a:buChar char="•"/>
                </a:pPr>
                <a14:m>
                  <m:oMath xmlns:m="http://schemas.openxmlformats.org/officeDocument/2006/math">
                    <m:r>
                      <a:rPr lang="en-GB" b="1" i="1" smtClean="0">
                        <a:latin typeface="Cambria Math" panose="02040503050406030204" pitchFamily="18" charset="0"/>
                      </a:rPr>
                      <m:t>𝑨𝑪</m:t>
                    </m:r>
                  </m:oMath>
                </a14:m>
                <a:r>
                  <a:rPr lang="en-GB" b="1" dirty="0"/>
                  <a:t> is the diameter of the circumcircle of triangle </a:t>
                </a:r>
                <a14:m>
                  <m:oMath xmlns:m="http://schemas.openxmlformats.org/officeDocument/2006/math">
                    <m:r>
                      <a:rPr lang="en-GB" b="1" i="1" smtClean="0">
                        <a:latin typeface="Cambria Math" panose="02040503050406030204" pitchFamily="18" charset="0"/>
                      </a:rPr>
                      <m:t>𝑨𝑩𝑪</m:t>
                    </m:r>
                  </m:oMath>
                </a14:m>
                <a:r>
                  <a:rPr lang="en-GB" b="1" dirty="0"/>
                  <a:t>.</a:t>
                </a:r>
              </a:p>
              <a:p>
                <a:pPr marL="285750" indent="-285750">
                  <a:buFont typeface="Arial" panose="020B0604020202020204" pitchFamily="34" charset="0"/>
                  <a:buChar char="•"/>
                </a:pPr>
                <a:endParaRPr lang="en-GB" dirty="0"/>
              </a:p>
              <a:p>
                <a:r>
                  <a:rPr lang="en-GB" dirty="0"/>
                  <a:t>Similarly if </a:t>
                </a:r>
                <a14:m>
                  <m:oMath xmlns:m="http://schemas.openxmlformats.org/officeDocument/2006/math">
                    <m:r>
                      <a:rPr lang="en-GB" b="0" i="1" smtClean="0">
                        <a:latin typeface="Cambria Math" panose="02040503050406030204" pitchFamily="18" charset="0"/>
                      </a:rPr>
                      <m:t>𝐴𝐶</m:t>
                    </m:r>
                  </m:oMath>
                </a14:m>
                <a:r>
                  <a:rPr lang="en-GB" dirty="0"/>
                  <a:t> is the diameter of a circle:</a:t>
                </a:r>
              </a:p>
              <a:p>
                <a:pPr marL="285750" indent="-285750">
                  <a:buFont typeface="Arial" panose="020B0604020202020204" pitchFamily="34" charset="0"/>
                  <a:buChar char="•"/>
                </a:pPr>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𝑨𝑩𝑪</m:t>
                    </m:r>
                    <m:r>
                      <a:rPr lang="en-GB" b="1" i="1" smtClean="0">
                        <a:latin typeface="Cambria Math" panose="02040503050406030204" pitchFamily="18" charset="0"/>
                      </a:rPr>
                      <m:t>=</m:t>
                    </m:r>
                    <m:r>
                      <a:rPr lang="en-GB" b="1" i="1" smtClean="0">
                        <a:latin typeface="Cambria Math" panose="02040503050406030204" pitchFamily="18" charset="0"/>
                      </a:rPr>
                      <m:t>𝟗𝟎</m:t>
                    </m:r>
                    <m:r>
                      <a:rPr lang="en-GB" b="1" i="1" smtClean="0">
                        <a:latin typeface="Cambria Math" panose="02040503050406030204" pitchFamily="18" charset="0"/>
                      </a:rPr>
                      <m:t>°</m:t>
                    </m:r>
                  </m:oMath>
                </a14:m>
                <a:r>
                  <a:rPr lang="en-GB" b="1" dirty="0"/>
                  <a:t> therefore </a:t>
                </a:r>
                <a14:m>
                  <m:oMath xmlns:m="http://schemas.openxmlformats.org/officeDocument/2006/math">
                    <m:r>
                      <a:rPr lang="en-GB" b="1" i="1" smtClean="0">
                        <a:latin typeface="Cambria Math" panose="02040503050406030204" pitchFamily="18" charset="0"/>
                      </a:rPr>
                      <m:t>𝑨𝑩</m:t>
                    </m:r>
                  </m:oMath>
                </a14:m>
                <a:r>
                  <a:rPr lang="en-GB" b="1" dirty="0"/>
                  <a:t> is perpendicular to </a:t>
                </a:r>
                <a14:m>
                  <m:oMath xmlns:m="http://schemas.openxmlformats.org/officeDocument/2006/math">
                    <m:r>
                      <a:rPr lang="en-GB" b="1" i="1" smtClean="0">
                        <a:latin typeface="Cambria Math" panose="02040503050406030204" pitchFamily="18" charset="0"/>
                      </a:rPr>
                      <m:t>𝑩𝑪</m:t>
                    </m:r>
                  </m:oMath>
                </a14:m>
                <a:r>
                  <a:rPr lang="en-GB" b="1" dirty="0"/>
                  <a:t>.</a:t>
                </a:r>
              </a:p>
              <a:p>
                <a:pPr marL="285750" indent="-285750">
                  <a:buFont typeface="Arial" panose="020B0604020202020204" pitchFamily="34" charset="0"/>
                  <a:buChar char="•"/>
                </a:pPr>
                <a14:m>
                  <m:oMath xmlns:m="http://schemas.openxmlformats.org/officeDocument/2006/math">
                    <m:r>
                      <a:rPr lang="en-GB" b="1" i="1" smtClean="0">
                        <a:latin typeface="Cambria Math" panose="02040503050406030204" pitchFamily="18" charset="0"/>
                      </a:rPr>
                      <m:t>𝑨</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𝑩</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𝑩</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𝑪</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𝑨</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𝑪</m:t>
                        </m:r>
                      </m:e>
                      <m:sup>
                        <m:r>
                          <a:rPr lang="en-GB" b="1" i="1" smtClean="0">
                            <a:latin typeface="Cambria Math" panose="02040503050406030204" pitchFamily="18" charset="0"/>
                          </a:rPr>
                          <m:t>𝟐</m:t>
                        </m:r>
                      </m:sup>
                    </m:sSup>
                  </m:oMath>
                </a14:m>
                <a:endParaRPr lang="en-GB"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539552" y="3933056"/>
                <a:ext cx="3240360" cy="2585323"/>
              </a:xfrm>
              <a:prstGeom prst="rect">
                <a:avLst/>
              </a:prstGeom>
              <a:blipFill>
                <a:blip r:embed="rId5"/>
                <a:stretch>
                  <a:fillRect l="-1695" t="-1179" r="-1695" b="-2123"/>
                </a:stretch>
              </a:blipFill>
            </p:spPr>
            <p:txBody>
              <a:bodyPr/>
              <a:lstStyle/>
              <a:p>
                <a:r>
                  <a:rPr lang="en-GB">
                    <a:noFill/>
                  </a:rPr>
                  <a:t> </a:t>
                </a:r>
              </a:p>
            </p:txBody>
          </p:sp>
        </mc:Fallback>
      </mc:AlternateContent>
      <p:sp>
        <p:nvSpPr>
          <p:cNvPr id="19" name="TextBox 18"/>
          <p:cNvSpPr txBox="1"/>
          <p:nvPr/>
        </p:nvSpPr>
        <p:spPr>
          <a:xfrm>
            <a:off x="4499992" y="3913237"/>
            <a:ext cx="3240360" cy="2585323"/>
          </a:xfrm>
          <a:prstGeom prst="rect">
            <a:avLst/>
          </a:prstGeom>
          <a:noFill/>
        </p:spPr>
        <p:txBody>
          <a:bodyPr wrap="square" rtlCol="0">
            <a:spAutoFit/>
          </a:bodyPr>
          <a:lstStyle/>
          <a:p>
            <a:r>
              <a:rPr lang="en-GB" dirty="0"/>
              <a:t>Given three points/a triangle we can find the centre of the circumcircle by:</a:t>
            </a:r>
          </a:p>
          <a:p>
            <a:endParaRPr lang="en-GB" b="1" dirty="0"/>
          </a:p>
          <a:p>
            <a:pPr marL="285750" indent="-285750">
              <a:buFont typeface="Arial" panose="020B0604020202020204" pitchFamily="34" charset="0"/>
              <a:buChar char="•"/>
            </a:pPr>
            <a:r>
              <a:rPr lang="en-GB" b="1" dirty="0"/>
              <a:t>Finding the equation of the perpendicular bisectors of two different sides.</a:t>
            </a:r>
          </a:p>
          <a:p>
            <a:pPr marL="285750" indent="-285750">
              <a:buFont typeface="Arial" panose="020B0604020202020204" pitchFamily="34" charset="0"/>
              <a:buChar char="•"/>
            </a:pPr>
            <a:r>
              <a:rPr lang="en-GB" b="1" dirty="0"/>
              <a:t>Find the point of intersection of the two bisectors.</a:t>
            </a:r>
          </a:p>
        </p:txBody>
      </p:sp>
      <p:sp>
        <p:nvSpPr>
          <p:cNvPr id="22" name="Freeform: Shape 21"/>
          <p:cNvSpPr/>
          <p:nvPr/>
        </p:nvSpPr>
        <p:spPr>
          <a:xfrm>
            <a:off x="4737100" y="1854200"/>
            <a:ext cx="2425700" cy="1860550"/>
          </a:xfrm>
          <a:custGeom>
            <a:avLst/>
            <a:gdLst>
              <a:gd name="connsiteX0" fmla="*/ 0 w 2540000"/>
              <a:gd name="connsiteY0" fmla="*/ 406400 h 1517650"/>
              <a:gd name="connsiteX1" fmla="*/ 812800 w 2540000"/>
              <a:gd name="connsiteY1" fmla="*/ 1517650 h 1517650"/>
              <a:gd name="connsiteX2" fmla="*/ 2540000 w 2540000"/>
              <a:gd name="connsiteY2" fmla="*/ 0 h 1517650"/>
              <a:gd name="connsiteX3" fmla="*/ 0 w 2540000"/>
              <a:gd name="connsiteY3" fmla="*/ 406400 h 1517650"/>
              <a:gd name="connsiteX0" fmla="*/ 0 w 2444750"/>
              <a:gd name="connsiteY0" fmla="*/ 635000 h 1746250"/>
              <a:gd name="connsiteX1" fmla="*/ 812800 w 2444750"/>
              <a:gd name="connsiteY1" fmla="*/ 1746250 h 1746250"/>
              <a:gd name="connsiteX2" fmla="*/ 2444750 w 2444750"/>
              <a:gd name="connsiteY2" fmla="*/ 0 h 1746250"/>
              <a:gd name="connsiteX3" fmla="*/ 0 w 2444750"/>
              <a:gd name="connsiteY3" fmla="*/ 635000 h 1746250"/>
              <a:gd name="connsiteX0" fmla="*/ 0 w 2425700"/>
              <a:gd name="connsiteY0" fmla="*/ 311150 h 1746250"/>
              <a:gd name="connsiteX1" fmla="*/ 793750 w 2425700"/>
              <a:gd name="connsiteY1" fmla="*/ 1746250 h 1746250"/>
              <a:gd name="connsiteX2" fmla="*/ 2425700 w 2425700"/>
              <a:gd name="connsiteY2" fmla="*/ 0 h 1746250"/>
              <a:gd name="connsiteX3" fmla="*/ 0 w 2425700"/>
              <a:gd name="connsiteY3" fmla="*/ 311150 h 1746250"/>
              <a:gd name="connsiteX0" fmla="*/ 0 w 2425700"/>
              <a:gd name="connsiteY0" fmla="*/ 311150 h 1860550"/>
              <a:gd name="connsiteX1" fmla="*/ 1123950 w 2425700"/>
              <a:gd name="connsiteY1" fmla="*/ 1860550 h 1860550"/>
              <a:gd name="connsiteX2" fmla="*/ 2425700 w 2425700"/>
              <a:gd name="connsiteY2" fmla="*/ 0 h 1860550"/>
              <a:gd name="connsiteX3" fmla="*/ 0 w 2425700"/>
              <a:gd name="connsiteY3" fmla="*/ 311150 h 1860550"/>
            </a:gdLst>
            <a:ahLst/>
            <a:cxnLst>
              <a:cxn ang="0">
                <a:pos x="connsiteX0" y="connsiteY0"/>
              </a:cxn>
              <a:cxn ang="0">
                <a:pos x="connsiteX1" y="connsiteY1"/>
              </a:cxn>
              <a:cxn ang="0">
                <a:pos x="connsiteX2" y="connsiteY2"/>
              </a:cxn>
              <a:cxn ang="0">
                <a:pos x="connsiteX3" y="connsiteY3"/>
              </a:cxn>
            </a:cxnLst>
            <a:rect l="l" t="t" r="r" b="b"/>
            <a:pathLst>
              <a:path w="2425700" h="1860550">
                <a:moveTo>
                  <a:pt x="0" y="311150"/>
                </a:moveTo>
                <a:lnTo>
                  <a:pt x="1123950" y="1860550"/>
                </a:lnTo>
                <a:lnTo>
                  <a:pt x="2425700" y="0"/>
                </a:lnTo>
                <a:lnTo>
                  <a:pt x="0" y="31115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Connector 23"/>
          <p:cNvCxnSpPr/>
          <p:nvPr/>
        </p:nvCxnSpPr>
        <p:spPr>
          <a:xfrm flipH="1" flipV="1">
            <a:off x="4425950" y="1422400"/>
            <a:ext cx="2946400" cy="1955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699000" y="1525270"/>
            <a:ext cx="2705100" cy="1802130"/>
          </a:xfrm>
          <a:prstGeom prst="line">
            <a:avLst/>
          </a:prstGeom>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625975" y="4287348"/>
            <a:ext cx="3107825" cy="7291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602894" y="5635942"/>
            <a:ext cx="3107825" cy="8791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4499992" y="5012060"/>
            <a:ext cx="3272408" cy="14776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119004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8" restart="whenNotActive" fill="hold" evtFilter="cancelBubble" nodeType="interactiveSeq">
                <p:stCondLst>
                  <p:cond evt="onClick" delay="0">
                    <p:tgtEl>
                      <p:spTgt spid="3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3"/>
                                        </p:tgtEl>
                                      </p:cBhvr>
                                    </p:animEffect>
                                    <p:set>
                                      <p:cBhvr>
                                        <p:cTn id="1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4" restart="whenNotActive" fill="hold" evtFilter="cancelBubble" nodeType="interactiveSeq">
                <p:stCondLst>
                  <p:cond evt="onClick" delay="0">
                    <p:tgtEl>
                      <p:spTgt spid="3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par>
                                <p:cTn id="20" presetID="2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2" presetClass="entr" presetSubtype="4"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childTnLst>
                          </p:cTn>
                        </p:par>
                      </p:childTnLst>
                    </p:cTn>
                  </p:par>
                </p:childTnLst>
              </p:cTn>
              <p:nextCondLst>
                <p:cond evt="onClick" delay="0">
                  <p:tgtEl>
                    <p:spTgt spid="34"/>
                  </p:tgtEl>
                </p:cond>
              </p:nextCondLst>
            </p:seq>
          </p:childTnLst>
        </p:cTn>
      </p:par>
    </p:tnLst>
    <p:bldLst>
      <p:bldP spid="32" grpId="0" animBg="1"/>
      <p:bldP spid="33" grpId="0" animBg="1"/>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1058875"/>
                <a:ext cx="620875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i="1" dirty="0"/>
                  <a:t>[Textbook]</a:t>
                </a:r>
                <a:r>
                  <a:rPr lang="en-GB" dirty="0"/>
                  <a:t> The points </a:t>
                </a:r>
                <a14:m>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−8,1</m:t>
                        </m:r>
                      </m:e>
                    </m:d>
                    <m:r>
                      <a:rPr lang="en-GB" b="0" i="1" smtClean="0">
                        <a:latin typeface="Cambria Math" panose="02040503050406030204" pitchFamily="18" charset="0"/>
                      </a:rPr>
                      <m:t>, </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4,5</m:t>
                        </m:r>
                      </m:e>
                    </m:d>
                    <m:r>
                      <a:rPr lang="en-GB" b="0" i="1" smtClean="0">
                        <a:latin typeface="Cambria Math" panose="02040503050406030204" pitchFamily="18" charset="0"/>
                      </a:rPr>
                      <m:t>,</m:t>
                    </m:r>
                    <m:r>
                      <a:rPr lang="en-GB" b="0" i="1" smtClean="0">
                        <a:latin typeface="Cambria Math" panose="02040503050406030204" pitchFamily="18" charset="0"/>
                      </a:rPr>
                      <m:t>𝐶</m:t>
                    </m:r>
                    <m:d>
                      <m:dPr>
                        <m:ctrlPr>
                          <a:rPr lang="en-GB" b="0" i="1" smtClean="0">
                            <a:latin typeface="Cambria Math" panose="02040503050406030204" pitchFamily="18" charset="0"/>
                          </a:rPr>
                        </m:ctrlPr>
                      </m:dPr>
                      <m:e>
                        <m:r>
                          <a:rPr lang="en-GB" b="0" i="1" smtClean="0">
                            <a:latin typeface="Cambria Math" panose="02040503050406030204" pitchFamily="18" charset="0"/>
                          </a:rPr>
                          <m:t>−4,9</m:t>
                        </m:r>
                      </m:e>
                    </m:d>
                  </m:oMath>
                </a14:m>
                <a:r>
                  <a:rPr lang="en-GB" dirty="0"/>
                  <a:t> lie on a circle.</a:t>
                </a:r>
              </a:p>
              <a:p>
                <a:r>
                  <a:rPr lang="en-GB" dirty="0"/>
                  <a:t>a) Show that </a:t>
                </a:r>
                <a14:m>
                  <m:oMath xmlns:m="http://schemas.openxmlformats.org/officeDocument/2006/math">
                    <m:r>
                      <a:rPr lang="en-GB" b="0" i="1" smtClean="0">
                        <a:latin typeface="Cambria Math" panose="02040503050406030204" pitchFamily="18" charset="0"/>
                      </a:rPr>
                      <m:t>𝐴𝐵</m:t>
                    </m:r>
                  </m:oMath>
                </a14:m>
                <a:r>
                  <a:rPr lang="en-GB" dirty="0"/>
                  <a:t> is a diameter of the circle.</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1058875"/>
                <a:ext cx="6208750" cy="646331"/>
              </a:xfrm>
              <a:prstGeom prst="rect">
                <a:avLst/>
              </a:prstGeom>
              <a:blipFill>
                <a:blip r:embed="rId2"/>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9878" y="2086388"/>
                <a:ext cx="3888432" cy="2506648"/>
              </a:xfrm>
              <a:prstGeom prst="rect">
                <a:avLst/>
              </a:prstGeom>
              <a:noFill/>
            </p:spPr>
            <p:txBody>
              <a:bodyPr wrap="square" rtlCol="0">
                <a:spAutoFit/>
              </a:bodyPr>
              <a:lstStyle/>
              <a:p>
                <a:r>
                  <a:rPr lang="en-GB" b="1" dirty="0"/>
                  <a:t>Method 1:</a:t>
                </a:r>
              </a:p>
              <a:p>
                <a:r>
                  <a:rPr lang="en-GB" dirty="0"/>
                  <a:t>Show that </a:t>
                </a:r>
                <a14:m>
                  <m:oMath xmlns:m="http://schemas.openxmlformats.org/officeDocument/2006/math">
                    <m:r>
                      <a:rPr lang="en-GB" b="0" i="1" smtClean="0">
                        <a:latin typeface="Cambria Math" panose="02040503050406030204" pitchFamily="18" charset="0"/>
                      </a:rPr>
                      <m:t>𝐴</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𝐶</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𝐵</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𝐶</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𝐴</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𝐵</m:t>
                        </m:r>
                      </m:e>
                      <m:sup>
                        <m:r>
                          <a:rPr lang="en-GB" b="0" i="1" smtClean="0">
                            <a:latin typeface="Cambria Math" panose="02040503050406030204" pitchFamily="18" charset="0"/>
                          </a:rPr>
                          <m:t>2</m:t>
                        </m:r>
                      </m:sup>
                    </m:sSup>
                  </m:oMath>
                </a14:m>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𝐴𝐶</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4</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8</m:t>
                              </m:r>
                            </m:e>
                            <m:sup>
                              <m:r>
                                <a:rPr lang="en-GB" b="0" i="1" smtClean="0">
                                  <a:latin typeface="Cambria Math" panose="02040503050406030204" pitchFamily="18" charset="0"/>
                                </a:rPr>
                                <m:t>2</m:t>
                              </m:r>
                            </m:sup>
                          </m:sSup>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80</m:t>
                          </m:r>
                        </m:e>
                      </m:rad>
                    </m:oMath>
                    <m:oMath xmlns:m="http://schemas.openxmlformats.org/officeDocument/2006/math">
                      <m:r>
                        <a:rPr lang="en-GB" b="0" i="1" smtClean="0">
                          <a:latin typeface="Cambria Math" panose="02040503050406030204" pitchFamily="18" charset="0"/>
                        </a:rPr>
                        <m:t>𝐵𝐶</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8</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4</m:t>
                              </m:r>
                            </m:e>
                            <m:sup>
                              <m:r>
                                <a:rPr lang="en-GB" b="0" i="1" smtClean="0">
                                  <a:latin typeface="Cambria Math" panose="02040503050406030204" pitchFamily="18" charset="0"/>
                                </a:rPr>
                                <m:t>2</m:t>
                              </m:r>
                            </m:sup>
                          </m:sSup>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80</m:t>
                          </m:r>
                        </m:e>
                      </m:rad>
                    </m:oMath>
                    <m:oMath xmlns:m="http://schemas.openxmlformats.org/officeDocument/2006/math">
                      <m:r>
                        <a:rPr lang="en-GB" b="0" i="1" smtClean="0">
                          <a:latin typeface="Cambria Math" panose="02040503050406030204" pitchFamily="18" charset="0"/>
                        </a:rPr>
                        <m:t>𝐴𝐵</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12</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4</m:t>
                              </m:r>
                            </m:e>
                            <m:sup>
                              <m:r>
                                <a:rPr lang="en-GB" b="0" i="1" smtClean="0">
                                  <a:latin typeface="Cambria Math" panose="02040503050406030204" pitchFamily="18" charset="0"/>
                                </a:rPr>
                                <m:t>2</m:t>
                              </m:r>
                            </m:sup>
                          </m:sSup>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160</m:t>
                          </m:r>
                        </m:e>
                      </m:rad>
                    </m:oMath>
                    <m:oMath xmlns:m="http://schemas.openxmlformats.org/officeDocument/2006/math">
                      <m:r>
                        <a:rPr lang="en-GB" b="0" i="1" smtClean="0">
                          <a:latin typeface="Cambria Math" panose="02040503050406030204" pitchFamily="18" charset="0"/>
                        </a:rPr>
                        <m:t>80+80=160</m:t>
                      </m:r>
                    </m:oMath>
                  </m:oMathPara>
                </a14:m>
                <a:endParaRPr lang="en-GB" dirty="0"/>
              </a:p>
              <a:p>
                <a:r>
                  <a:rPr lang="en-GB" dirty="0"/>
                  <a:t>Therefore </a:t>
                </a:r>
                <a14:m>
                  <m:oMath xmlns:m="http://schemas.openxmlformats.org/officeDocument/2006/math">
                    <m:r>
                      <a:rPr lang="en-GB" b="0" i="1" smtClean="0">
                        <a:latin typeface="Cambria Math" panose="02040503050406030204" pitchFamily="18" charset="0"/>
                      </a:rPr>
                      <m:t>𝐴𝐵</m:t>
                    </m:r>
                  </m:oMath>
                </a14:m>
                <a:r>
                  <a:rPr lang="en-GB" dirty="0"/>
                  <a:t> is the diameter.</a:t>
                </a:r>
              </a:p>
            </p:txBody>
          </p:sp>
        </mc:Choice>
        <mc:Fallback xmlns="">
          <p:sp>
            <p:nvSpPr>
              <p:cNvPr id="6" name="TextBox 5"/>
              <p:cNvSpPr txBox="1">
                <a:spLocks noRot="1" noChangeAspect="1" noMove="1" noResize="1" noEditPoints="1" noAdjustHandles="1" noChangeArrowheads="1" noChangeShapeType="1" noTextEdit="1"/>
              </p:cNvSpPr>
              <p:nvPr/>
            </p:nvSpPr>
            <p:spPr>
              <a:xfrm>
                <a:off x="339878" y="2086388"/>
                <a:ext cx="3888432" cy="2506648"/>
              </a:xfrm>
              <a:prstGeom prst="rect">
                <a:avLst/>
              </a:prstGeom>
              <a:blipFill>
                <a:blip r:embed="rId3"/>
                <a:stretch>
                  <a:fillRect l="-1411" t="-1217" b="-2920"/>
                </a:stretch>
              </a:blipFill>
            </p:spPr>
            <p:txBody>
              <a:bodyPr/>
              <a:lstStyle/>
              <a:p>
                <a:r>
                  <a:rPr lang="en-GB">
                    <a:noFill/>
                  </a:rPr>
                  <a:t> </a:t>
                </a:r>
              </a:p>
            </p:txBody>
          </p:sp>
        </mc:Fallback>
      </mc:AlternateContent>
      <p:sp>
        <p:nvSpPr>
          <p:cNvPr id="7" name="Oval 6"/>
          <p:cNvSpPr/>
          <p:nvPr/>
        </p:nvSpPr>
        <p:spPr>
          <a:xfrm>
            <a:off x="7161504" y="850622"/>
            <a:ext cx="1584176" cy="152868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Freeform: Shape 7"/>
          <p:cNvSpPr/>
          <p:nvPr/>
        </p:nvSpPr>
        <p:spPr>
          <a:xfrm>
            <a:off x="7176977" y="925032"/>
            <a:ext cx="1552353" cy="893135"/>
          </a:xfrm>
          <a:custGeom>
            <a:avLst/>
            <a:gdLst>
              <a:gd name="connsiteX0" fmla="*/ 0 w 1552353"/>
              <a:gd name="connsiteY0" fmla="*/ 893135 h 893135"/>
              <a:gd name="connsiteX1" fmla="*/ 1552353 w 1552353"/>
              <a:gd name="connsiteY1" fmla="*/ 542261 h 893135"/>
              <a:gd name="connsiteX2" fmla="*/ 457200 w 1552353"/>
              <a:gd name="connsiteY2" fmla="*/ 0 h 893135"/>
              <a:gd name="connsiteX3" fmla="*/ 0 w 1552353"/>
              <a:gd name="connsiteY3" fmla="*/ 893135 h 893135"/>
            </a:gdLst>
            <a:ahLst/>
            <a:cxnLst>
              <a:cxn ang="0">
                <a:pos x="connsiteX0" y="connsiteY0"/>
              </a:cxn>
              <a:cxn ang="0">
                <a:pos x="connsiteX1" y="connsiteY1"/>
              </a:cxn>
              <a:cxn ang="0">
                <a:pos x="connsiteX2" y="connsiteY2"/>
              </a:cxn>
              <a:cxn ang="0">
                <a:pos x="connsiteX3" y="connsiteY3"/>
              </a:cxn>
            </a:cxnLst>
            <a:rect l="l" t="t" r="r" b="b"/>
            <a:pathLst>
              <a:path w="1552353" h="893135">
                <a:moveTo>
                  <a:pt x="0" y="893135"/>
                </a:moveTo>
                <a:lnTo>
                  <a:pt x="1552353" y="542261"/>
                </a:lnTo>
                <a:lnTo>
                  <a:pt x="457200" y="0"/>
                </a:lnTo>
                <a:lnTo>
                  <a:pt x="0" y="893135"/>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 name="TextBox 8"/>
              <p:cNvSpPr txBox="1"/>
              <p:nvPr/>
            </p:nvSpPr>
            <p:spPr>
              <a:xfrm>
                <a:off x="6523914" y="1759324"/>
                <a:ext cx="57606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𝐴</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−8,1</m:t>
                          </m:r>
                        </m:e>
                      </m:d>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6523914" y="1759324"/>
                <a:ext cx="576064" cy="276999"/>
              </a:xfrm>
              <a:prstGeom prst="rect">
                <a:avLst/>
              </a:prstGeom>
              <a:blipFill>
                <a:blip r:embed="rId4"/>
                <a:stretch>
                  <a:fillRect r="-842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606792" y="1371064"/>
                <a:ext cx="80302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𝐵</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4,5</m:t>
                          </m:r>
                        </m:e>
                      </m:d>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8606792" y="1371064"/>
                <a:ext cx="803021" cy="276999"/>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086337" y="630285"/>
                <a:ext cx="80302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𝐶</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−4,9</m:t>
                          </m:r>
                        </m:e>
                      </m:d>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7086337" y="630285"/>
                <a:ext cx="803021" cy="27699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228824" y="2099917"/>
                <a:ext cx="3888432" cy="3311932"/>
              </a:xfrm>
              <a:prstGeom prst="rect">
                <a:avLst/>
              </a:prstGeom>
              <a:noFill/>
            </p:spPr>
            <p:txBody>
              <a:bodyPr wrap="square" rtlCol="0">
                <a:spAutoFit/>
              </a:bodyPr>
              <a:lstStyle/>
              <a:p>
                <a:r>
                  <a:rPr lang="en-GB" b="1" dirty="0"/>
                  <a:t>Method 2: (not in textbook!)</a:t>
                </a:r>
              </a:p>
              <a:p>
                <a:r>
                  <a:rPr lang="en-GB" dirty="0"/>
                  <a:t>Show that </a:t>
                </a:r>
                <a14:m>
                  <m:oMath xmlns:m="http://schemas.openxmlformats.org/officeDocument/2006/math">
                    <m:r>
                      <a:rPr lang="en-GB" b="0" i="1" smtClean="0">
                        <a:latin typeface="Cambria Math" panose="02040503050406030204" pitchFamily="18" charset="0"/>
                      </a:rPr>
                      <m:t>𝐴𝐶</m:t>
                    </m:r>
                  </m:oMath>
                </a14:m>
                <a:r>
                  <a:rPr lang="en-GB" dirty="0"/>
                  <a:t> is perpendicular to </a:t>
                </a:r>
                <a14:m>
                  <m:oMath xmlns:m="http://schemas.openxmlformats.org/officeDocument/2006/math">
                    <m:r>
                      <a:rPr lang="en-GB" b="0" i="1" smtClean="0">
                        <a:latin typeface="Cambria Math" panose="02040503050406030204" pitchFamily="18" charset="0"/>
                      </a:rPr>
                      <m:t>𝐵𝐶</m:t>
                    </m:r>
                  </m:oMath>
                </a14:m>
                <a:r>
                  <a:rPr lang="en-GB" dirty="0"/>
                  <a:t>.</a:t>
                </a:r>
              </a:p>
              <a:p>
                <a:endParaRPr lang="en-GB" dirty="0"/>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𝐴𝐶</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8</m:t>
                          </m:r>
                        </m:num>
                        <m:den>
                          <m:r>
                            <a:rPr lang="en-GB" b="0" i="1" smtClean="0">
                              <a:latin typeface="Cambria Math" panose="02040503050406030204" pitchFamily="18" charset="0"/>
                            </a:rPr>
                            <m:t>4</m:t>
                          </m:r>
                        </m:den>
                      </m:f>
                      <m:r>
                        <a:rPr lang="en-GB" b="0" i="1" smtClean="0">
                          <a:latin typeface="Cambria Math" panose="02040503050406030204" pitchFamily="18" charset="0"/>
                        </a:rPr>
                        <m:t>=2</m:t>
                      </m:r>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𝐶𝐵</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8</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m:oMath xmlns:m="http://schemas.openxmlformats.org/officeDocument/2006/math">
                      <m:r>
                        <a:rPr lang="en-GB" b="0" i="1" smtClean="0">
                          <a:latin typeface="Cambria Math" panose="02040503050406030204" pitchFamily="18" charset="0"/>
                        </a:rPr>
                        <m:t>2×−</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=−1</m:t>
                      </m:r>
                    </m:oMath>
                  </m:oMathPara>
                </a14:m>
                <a:br>
                  <a:rPr lang="en-GB" b="0" dirty="0"/>
                </a:br>
                <a14:m>
                  <m:oMath xmlns:m="http://schemas.openxmlformats.org/officeDocument/2006/math">
                    <m:r>
                      <a:rPr lang="en-GB" b="0" i="1" smtClean="0">
                        <a:latin typeface="Cambria Math" panose="02040503050406030204" pitchFamily="18" charset="0"/>
                      </a:rPr>
                      <m:t>∴</m:t>
                    </m:r>
                  </m:oMath>
                </a14:m>
                <a:r>
                  <a:rPr lang="en-GB" dirty="0"/>
                  <a:t> </a:t>
                </a:r>
                <a14:m>
                  <m:oMath xmlns:m="http://schemas.openxmlformats.org/officeDocument/2006/math">
                    <m:r>
                      <a:rPr lang="en-GB" b="0" i="1" dirty="0" smtClean="0">
                        <a:latin typeface="Cambria Math" panose="02040503050406030204" pitchFamily="18" charset="0"/>
                      </a:rPr>
                      <m:t>𝐴𝐶</m:t>
                    </m:r>
                  </m:oMath>
                </a14:m>
                <a:r>
                  <a:rPr lang="en-GB" dirty="0"/>
                  <a:t> is perpendicular to </a:t>
                </a:r>
                <a14:m>
                  <m:oMath xmlns:m="http://schemas.openxmlformats.org/officeDocument/2006/math">
                    <m:r>
                      <a:rPr lang="en-GB" b="0" i="1" smtClean="0">
                        <a:latin typeface="Cambria Math" panose="02040503050406030204" pitchFamily="18" charset="0"/>
                      </a:rPr>
                      <m:t>𝐵𝐶</m:t>
                    </m:r>
                  </m:oMath>
                </a14:m>
                <a:endParaRPr lang="en-GB" b="0" dirty="0"/>
              </a:p>
              <a:p>
                <a:r>
                  <a:rPr lang="en-GB" dirty="0"/>
                  <a:t>Therefore </a:t>
                </a:r>
                <a14:m>
                  <m:oMath xmlns:m="http://schemas.openxmlformats.org/officeDocument/2006/math">
                    <m:r>
                      <a:rPr lang="en-GB" i="1">
                        <a:latin typeface="Cambria Math" panose="02040503050406030204" pitchFamily="18" charset="0"/>
                      </a:rPr>
                      <m:t>𝐴𝐵</m:t>
                    </m:r>
                  </m:oMath>
                </a14:m>
                <a:r>
                  <a:rPr lang="en-GB" dirty="0"/>
                  <a:t> is the diameter.</a:t>
                </a:r>
              </a:p>
              <a:p>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4228824" y="2099917"/>
                <a:ext cx="3888432" cy="3311932"/>
              </a:xfrm>
              <a:prstGeom prst="rect">
                <a:avLst/>
              </a:prstGeom>
              <a:blipFill>
                <a:blip r:embed="rId7"/>
                <a:stretch>
                  <a:fillRect l="-1411" t="-919"/>
                </a:stretch>
              </a:blipFill>
            </p:spPr>
            <p:txBody>
              <a:bodyPr/>
              <a:lstStyle/>
              <a:p>
                <a:r>
                  <a:rPr lang="en-GB">
                    <a:noFill/>
                  </a:rPr>
                  <a:t> </a:t>
                </a:r>
              </a:p>
            </p:txBody>
          </p:sp>
        </mc:Fallback>
      </mc:AlternateContent>
      <p:sp>
        <p:nvSpPr>
          <p:cNvPr id="13" name="Rectangle 12"/>
          <p:cNvSpPr/>
          <p:nvPr/>
        </p:nvSpPr>
        <p:spPr>
          <a:xfrm>
            <a:off x="381426" y="2426650"/>
            <a:ext cx="3276174" cy="27620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4228310" y="2426650"/>
            <a:ext cx="3710174" cy="27620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TextBox 14"/>
          <p:cNvSpPr txBox="1"/>
          <p:nvPr/>
        </p:nvSpPr>
        <p:spPr>
          <a:xfrm>
            <a:off x="384903" y="5491273"/>
            <a:ext cx="6208750"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b) Hence find the equation of the circle.</a:t>
            </a:r>
          </a:p>
        </p:txBody>
      </p:sp>
      <mc:AlternateContent xmlns:mc="http://schemas.openxmlformats.org/markup-compatibility/2006" xmlns:a14="http://schemas.microsoft.com/office/drawing/2010/main">
        <mc:Choice Requires="a14">
          <p:sp>
            <p:nvSpPr>
              <p:cNvPr id="16" name="TextBox 15"/>
              <p:cNvSpPr txBox="1"/>
              <p:nvPr/>
            </p:nvSpPr>
            <p:spPr>
              <a:xfrm>
                <a:off x="1073087" y="5891277"/>
                <a:ext cx="3672408" cy="957250"/>
              </a:xfrm>
              <a:prstGeom prst="rect">
                <a:avLst/>
              </a:prstGeom>
              <a:noFill/>
            </p:spPr>
            <p:txBody>
              <a:bodyPr wrap="square" rtlCol="0">
                <a:spAutoFit/>
              </a:bodyPr>
              <a:lstStyle/>
              <a:p>
                <a:r>
                  <a:rPr lang="en-GB" dirty="0"/>
                  <a:t>Centre is midpoint of </a:t>
                </a:r>
                <a14:m>
                  <m:oMath xmlns:m="http://schemas.openxmlformats.org/officeDocument/2006/math">
                    <m:r>
                      <a:rPr lang="en-GB" b="0" i="1" smtClean="0">
                        <a:latin typeface="Cambria Math" panose="02040503050406030204" pitchFamily="18" charset="0"/>
                      </a:rPr>
                      <m:t>𝐴𝐵</m:t>
                    </m:r>
                  </m:oMath>
                </a14:m>
                <a:r>
                  <a:rPr lang="en-GB" dirty="0"/>
                  <a:t>: </a:t>
                </a:r>
                <a14:m>
                  <m:oMath xmlns:m="http://schemas.openxmlformats.org/officeDocument/2006/math">
                    <m:r>
                      <a:rPr lang="en-GB" b="0" i="1" smtClean="0">
                        <a:latin typeface="Cambria Math" panose="02040503050406030204" pitchFamily="18" charset="0"/>
                      </a:rPr>
                      <m:t>𝑀</m:t>
                    </m:r>
                    <m:d>
                      <m:dPr>
                        <m:ctrlPr>
                          <a:rPr lang="en-GB" b="0" i="1" smtClean="0">
                            <a:latin typeface="Cambria Math" panose="02040503050406030204" pitchFamily="18" charset="0"/>
                          </a:rPr>
                        </m:ctrlPr>
                      </m:dPr>
                      <m:e>
                        <m:r>
                          <a:rPr lang="en-GB" b="0" i="1" smtClean="0">
                            <a:latin typeface="Cambria Math" panose="02040503050406030204" pitchFamily="18" charset="0"/>
                          </a:rPr>
                          <m:t>−2,3</m:t>
                        </m:r>
                      </m:e>
                    </m:d>
                  </m:oMath>
                </a14:m>
                <a:endParaRPr lang="en-GB" dirty="0"/>
              </a:p>
              <a:p>
                <a:r>
                  <a:rPr lang="en-GB" dirty="0"/>
                  <a:t>Radius: </a:t>
                </a: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m:t>
                    </m:r>
                    <m:r>
                      <a:rPr lang="en-GB" b="0" i="1" smtClean="0">
                        <a:latin typeface="Cambria Math" panose="02040503050406030204" pitchFamily="18" charset="0"/>
                      </a:rPr>
                      <m:t>𝐴𝑀</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6</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2</m:t>
                            </m:r>
                          </m:sup>
                        </m:sSup>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40</m:t>
                        </m:r>
                      </m:e>
                    </m:rad>
                  </m:oMath>
                </a14:m>
                <a:endParaRPr lang="en-GB" b="0" dirty="0"/>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−3</m:t>
                              </m:r>
                            </m:e>
                          </m:d>
                        </m:e>
                        <m:sup>
                          <m:r>
                            <a:rPr lang="en-GB" b="0" i="1" smtClean="0">
                              <a:latin typeface="Cambria Math" panose="02040503050406030204" pitchFamily="18" charset="0"/>
                            </a:rPr>
                            <m:t>2</m:t>
                          </m:r>
                        </m:sup>
                      </m:sSup>
                      <m:r>
                        <a:rPr lang="en-GB" b="0" i="1" smtClean="0">
                          <a:latin typeface="Cambria Math" panose="02040503050406030204" pitchFamily="18" charset="0"/>
                        </a:rPr>
                        <m:t>=40</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1073087" y="5891277"/>
                <a:ext cx="3672408" cy="957250"/>
              </a:xfrm>
              <a:prstGeom prst="rect">
                <a:avLst/>
              </a:prstGeom>
              <a:blipFill>
                <a:blip r:embed="rId8"/>
                <a:stretch>
                  <a:fillRect l="-1329" t="-3185" b="-2548"/>
                </a:stretch>
              </a:blipFill>
            </p:spPr>
            <p:txBody>
              <a:bodyPr/>
              <a:lstStyle/>
              <a:p>
                <a:r>
                  <a:rPr lang="en-GB">
                    <a:noFill/>
                  </a:rPr>
                  <a:t> </a:t>
                </a:r>
              </a:p>
            </p:txBody>
          </p:sp>
        </mc:Fallback>
      </mc:AlternateContent>
      <p:sp>
        <p:nvSpPr>
          <p:cNvPr id="17" name="Rectangle 16"/>
          <p:cNvSpPr/>
          <p:nvPr/>
        </p:nvSpPr>
        <p:spPr>
          <a:xfrm>
            <a:off x="377279" y="5891277"/>
            <a:ext cx="6216373" cy="9029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276821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3" grpId="0" animBg="1"/>
      <p:bldP spid="14"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16801" y="1026978"/>
                <a:ext cx="620875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points </a:t>
                </a:r>
                <a14:m>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0,2</m:t>
                        </m:r>
                      </m:e>
                    </m:d>
                    <m:r>
                      <a:rPr lang="en-GB" b="0" i="1" smtClean="0">
                        <a:latin typeface="Cambria Math" panose="02040503050406030204" pitchFamily="18" charset="0"/>
                      </a:rPr>
                      <m:t>, </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2,0</m:t>
                        </m:r>
                      </m:e>
                    </m:d>
                    <m:r>
                      <a:rPr lang="en-GB" b="0" i="1" smtClean="0">
                        <a:latin typeface="Cambria Math" panose="02040503050406030204" pitchFamily="18" charset="0"/>
                      </a:rPr>
                      <m:t>,</m:t>
                    </m:r>
                    <m:r>
                      <a:rPr lang="en-GB" b="0" i="1" smtClean="0">
                        <a:latin typeface="Cambria Math" panose="02040503050406030204" pitchFamily="18" charset="0"/>
                      </a:rPr>
                      <m:t>𝐶</m:t>
                    </m:r>
                    <m:d>
                      <m:dPr>
                        <m:ctrlPr>
                          <a:rPr lang="en-GB" b="0" i="1" smtClean="0">
                            <a:latin typeface="Cambria Math" panose="02040503050406030204" pitchFamily="18" charset="0"/>
                          </a:rPr>
                        </m:ctrlPr>
                      </m:dPr>
                      <m:e>
                        <m:r>
                          <a:rPr lang="en-GB" b="0" i="1" smtClean="0">
                            <a:latin typeface="Cambria Math" panose="02040503050406030204" pitchFamily="18" charset="0"/>
                          </a:rPr>
                          <m:t>8,18</m:t>
                        </m:r>
                      </m:e>
                    </m:d>
                  </m:oMath>
                </a14:m>
                <a:r>
                  <a:rPr lang="en-GB" dirty="0"/>
                  <a:t> lie on the circumference of a circle. Determine the equation of the circle. </a:t>
                </a:r>
              </a:p>
            </p:txBody>
          </p:sp>
        </mc:Choice>
        <mc:Fallback xmlns="">
          <p:sp>
            <p:nvSpPr>
              <p:cNvPr id="2" name="TextBox 1"/>
              <p:cNvSpPr txBox="1">
                <a:spLocks noRot="1" noChangeAspect="1" noMove="1" noResize="1" noEditPoints="1" noAdjustHandles="1" noChangeArrowheads="1" noChangeShapeType="1" noTextEdit="1"/>
              </p:cNvSpPr>
              <p:nvPr/>
            </p:nvSpPr>
            <p:spPr>
              <a:xfrm>
                <a:off x="416801" y="1026978"/>
                <a:ext cx="6208750" cy="646331"/>
              </a:xfrm>
              <a:prstGeom prst="rect">
                <a:avLst/>
              </a:prstGeom>
              <a:blipFill>
                <a:blip r:embed="rId2"/>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Oval 5"/>
          <p:cNvSpPr/>
          <p:nvPr/>
        </p:nvSpPr>
        <p:spPr>
          <a:xfrm>
            <a:off x="7028484" y="1154974"/>
            <a:ext cx="1584176" cy="152868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p:cNvSpPr txBox="1"/>
              <p:nvPr/>
            </p:nvSpPr>
            <p:spPr>
              <a:xfrm>
                <a:off x="6549940" y="2143198"/>
                <a:ext cx="57606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𝐴</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0,2</m:t>
                          </m:r>
                        </m:e>
                      </m:d>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6549940" y="2143198"/>
                <a:ext cx="576064" cy="27699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579088" y="880809"/>
                <a:ext cx="80302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𝐶</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8,18</m:t>
                          </m:r>
                        </m:e>
                      </m:d>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7579088" y="880809"/>
                <a:ext cx="803021"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184753" y="2628109"/>
                <a:ext cx="80302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𝐵</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2,0</m:t>
                          </m:r>
                        </m:e>
                      </m:d>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7184753" y="2628109"/>
                <a:ext cx="803021" cy="276999"/>
              </a:xfrm>
              <a:prstGeom prst="rect">
                <a:avLst/>
              </a:prstGeom>
              <a:blipFill>
                <a:blip r:embed="rId5"/>
                <a:stretch>
                  <a:fillRect/>
                </a:stretch>
              </a:blipFill>
            </p:spPr>
            <p:txBody>
              <a:bodyPr/>
              <a:lstStyle/>
              <a:p>
                <a:r>
                  <a:rPr lang="en-GB">
                    <a:noFill/>
                  </a:rPr>
                  <a:t> </a:t>
                </a:r>
              </a:p>
            </p:txBody>
          </p:sp>
        </mc:Fallback>
      </mc:AlternateContent>
      <p:cxnSp>
        <p:nvCxnSpPr>
          <p:cNvPr id="12" name="Straight Arrow Connector 11"/>
          <p:cNvCxnSpPr/>
          <p:nvPr/>
        </p:nvCxnSpPr>
        <p:spPr>
          <a:xfrm flipV="1">
            <a:off x="7107753" y="836712"/>
            <a:ext cx="0" cy="21132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V="1">
            <a:off x="6879265" y="2594344"/>
            <a:ext cx="191488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Oval 15"/>
          <p:cNvSpPr/>
          <p:nvPr/>
        </p:nvSpPr>
        <p:spPr>
          <a:xfrm>
            <a:off x="7066586" y="2244726"/>
            <a:ext cx="99390" cy="97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7403875" y="2530319"/>
            <a:ext cx="99390" cy="97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771879" y="1110671"/>
            <a:ext cx="99390" cy="977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Connector 19"/>
          <p:cNvCxnSpPr/>
          <p:nvPr/>
        </p:nvCxnSpPr>
        <p:spPr>
          <a:xfrm>
            <a:off x="7119938" y="2293144"/>
            <a:ext cx="333375" cy="2857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112000" y="1152525"/>
            <a:ext cx="711200" cy="1146176"/>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1270777" y="1776189"/>
                <a:ext cx="4938635" cy="5007846"/>
              </a:xfrm>
              <a:prstGeom prst="rect">
                <a:avLst/>
              </a:prstGeom>
              <a:noFill/>
            </p:spPr>
            <p:txBody>
              <a:bodyPr wrap="square" rtlCol="0">
                <a:spAutoFit/>
              </a:bodyPr>
              <a:lstStyle/>
              <a:p>
                <a:r>
                  <a:rPr lang="en-GB" dirty="0"/>
                  <a:t>Perpendicular bisector of </a:t>
                </a:r>
                <a14:m>
                  <m:oMath xmlns:m="http://schemas.openxmlformats.org/officeDocument/2006/math">
                    <m:r>
                      <a:rPr lang="en-GB" b="0" i="1" smtClean="0">
                        <a:latin typeface="Cambria Math" panose="02040503050406030204" pitchFamily="18" charset="0"/>
                      </a:rPr>
                      <m:t>𝐴𝐵</m:t>
                    </m:r>
                  </m:oMath>
                </a14:m>
                <a:r>
                  <a:rPr lang="en-GB" dirty="0"/>
                  <a:t>:</a:t>
                </a:r>
              </a:p>
              <a:p>
                <a:r>
                  <a:rPr lang="en-GB" dirty="0"/>
                  <a:t>By inspection,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oMath>
                </a14:m>
                <a:endParaRPr lang="en-GB" dirty="0"/>
              </a:p>
              <a:p>
                <a:endParaRPr lang="en-GB" dirty="0"/>
              </a:p>
              <a:p>
                <a:r>
                  <a:rPr lang="en-GB" dirty="0"/>
                  <a:t>Perpendicular bisector of </a:t>
                </a:r>
                <a14:m>
                  <m:oMath xmlns:m="http://schemas.openxmlformats.org/officeDocument/2006/math">
                    <m:r>
                      <a:rPr lang="en-GB" b="0" i="1" smtClean="0">
                        <a:latin typeface="Cambria Math" panose="02040503050406030204" pitchFamily="18" charset="0"/>
                      </a:rPr>
                      <m:t>𝐴𝐶</m:t>
                    </m:r>
                  </m:oMath>
                </a14:m>
                <a:r>
                  <a:rPr lang="en-GB" dirty="0"/>
                  <a:t>:</a:t>
                </a:r>
              </a:p>
              <a:p>
                <a:r>
                  <a:rPr lang="en-GB" dirty="0"/>
                  <a:t>Midpoint: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4,10</m:t>
                        </m:r>
                      </m:e>
                    </m:d>
                  </m:oMath>
                </a14:m>
                <a:endParaRPr lang="en-GB" b="0" dirty="0"/>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𝐴𝐶</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16</m:t>
                          </m:r>
                        </m:num>
                        <m:den>
                          <m:r>
                            <a:rPr lang="en-GB" b="0" i="1" smtClean="0">
                              <a:latin typeface="Cambria Math" panose="02040503050406030204" pitchFamily="18" charset="0"/>
                            </a:rPr>
                            <m:t>8</m:t>
                          </m:r>
                        </m:den>
                      </m:f>
                      <m:r>
                        <a:rPr lang="en-GB" b="0" i="1" smtClean="0">
                          <a:latin typeface="Cambria Math" panose="02040503050406030204" pitchFamily="18" charset="0"/>
                        </a:rPr>
                        <m:t>=2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oMath>
                  </m:oMathPara>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−10=−</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−4</m:t>
                          </m:r>
                        </m:e>
                      </m:d>
                    </m:oMath>
                  </m:oMathPara>
                </a14:m>
                <a:endParaRPr lang="en-GB" dirty="0"/>
              </a:p>
              <a:p>
                <a:r>
                  <a:rPr lang="en-GB" dirty="0"/>
                  <a:t>Solving simultaneously with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−10=−</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−4</m:t>
                          </m:r>
                        </m:e>
                      </m:d>
                    </m:oMath>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−20=−</m:t>
                      </m:r>
                      <m:r>
                        <a:rPr lang="en-GB" b="0" i="1" smtClean="0">
                          <a:latin typeface="Cambria Math" panose="02040503050406030204" pitchFamily="18" charset="0"/>
                        </a:rPr>
                        <m:t>𝑥</m:t>
                      </m:r>
                      <m:r>
                        <a:rPr lang="en-GB" b="0" i="1" smtClean="0">
                          <a:latin typeface="Cambria Math" panose="02040503050406030204" pitchFamily="18" charset="0"/>
                        </a:rPr>
                        <m:t>+4</m:t>
                      </m:r>
                    </m:oMath>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=24</m:t>
                      </m:r>
                    </m:oMath>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=8  ∴</m:t>
                      </m:r>
                      <m:r>
                        <a:rPr lang="en-GB" b="0" i="1" smtClean="0">
                          <a:latin typeface="Cambria Math" panose="02040503050406030204" pitchFamily="18" charset="0"/>
                        </a:rPr>
                        <m:t>𝑦</m:t>
                      </m:r>
                      <m:r>
                        <a:rPr lang="en-GB" b="0" i="1" smtClean="0">
                          <a:latin typeface="Cambria Math" panose="02040503050406030204" pitchFamily="18" charset="0"/>
                        </a:rPr>
                        <m:t>=8</m:t>
                      </m:r>
                    </m:oMath>
                  </m:oMathPara>
                </a14:m>
                <a:endParaRPr lang="en-GB" dirty="0"/>
              </a:p>
              <a:p>
                <a:r>
                  <a:rPr lang="en-GB" dirty="0"/>
                  <a:t>Centre is </a:t>
                </a:r>
                <a14:m>
                  <m:oMath xmlns:m="http://schemas.openxmlformats.org/officeDocument/2006/math">
                    <m:r>
                      <a:rPr lang="en-GB" b="0" i="1" smtClean="0">
                        <a:latin typeface="Cambria Math" panose="02040503050406030204" pitchFamily="18" charset="0"/>
                      </a:rPr>
                      <m:t>(8,8)</m:t>
                    </m:r>
                  </m:oMath>
                </a14:m>
                <a:r>
                  <a:rPr lang="en-GB" dirty="0"/>
                  <a:t>.</a:t>
                </a:r>
              </a:p>
              <a:p>
                <a:r>
                  <a:rPr lang="en-GB" dirty="0"/>
                  <a:t>Using </a:t>
                </a:r>
                <a14:m>
                  <m:oMath xmlns:m="http://schemas.openxmlformats.org/officeDocument/2006/math">
                    <m:r>
                      <a:rPr lang="en-GB" b="0" i="1" smtClean="0">
                        <a:latin typeface="Cambria Math" panose="02040503050406030204" pitchFamily="18" charset="0"/>
                      </a:rPr>
                      <m:t>𝐴</m:t>
                    </m:r>
                  </m:oMath>
                </a14:m>
                <a:r>
                  <a:rPr lang="en-GB" dirty="0"/>
                  <a:t> and centre of circle: </a:t>
                </a: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8</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6</m:t>
                            </m:r>
                          </m:e>
                          <m:sup>
                            <m:r>
                              <a:rPr lang="en-GB" b="0" i="1" smtClean="0">
                                <a:latin typeface="Cambria Math" panose="02040503050406030204" pitchFamily="18" charset="0"/>
                              </a:rPr>
                              <m:t>2</m:t>
                            </m:r>
                          </m:sup>
                        </m:sSup>
                      </m:e>
                    </m:rad>
                    <m:r>
                      <a:rPr lang="en-GB" b="0" i="1" smtClean="0">
                        <a:latin typeface="Cambria Math" panose="02040503050406030204" pitchFamily="18" charset="0"/>
                      </a:rPr>
                      <m:t>=10</m:t>
                    </m:r>
                  </m:oMath>
                </a14:m>
                <a:endParaRPr lang="en-GB" b="0" dirty="0"/>
              </a:p>
              <a:p>
                <a:r>
                  <a:rPr lang="en-GB" dirty="0"/>
                  <a:t>Equation of circle: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−8</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−8</m:t>
                            </m:r>
                          </m:e>
                        </m:d>
                      </m:e>
                      <m:sup>
                        <m:r>
                          <a:rPr lang="en-GB" b="0" i="1" smtClean="0">
                            <a:latin typeface="Cambria Math" panose="02040503050406030204" pitchFamily="18" charset="0"/>
                          </a:rPr>
                          <m:t>2</m:t>
                        </m:r>
                      </m:sup>
                    </m:sSup>
                    <m:r>
                      <a:rPr lang="en-GB" b="0" i="1" smtClean="0">
                        <a:latin typeface="Cambria Math" panose="02040503050406030204" pitchFamily="18" charset="0"/>
                      </a:rPr>
                      <m:t>=100</m:t>
                    </m:r>
                  </m:oMath>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1270777" y="1776189"/>
                <a:ext cx="4938635" cy="5007846"/>
              </a:xfrm>
              <a:prstGeom prst="rect">
                <a:avLst/>
              </a:prstGeom>
              <a:blipFill>
                <a:blip r:embed="rId6"/>
                <a:stretch>
                  <a:fillRect l="-986" t="-608" b="-973"/>
                </a:stretch>
              </a:blipFill>
            </p:spPr>
            <p:txBody>
              <a:bodyPr/>
              <a:lstStyle/>
              <a:p>
                <a:r>
                  <a:rPr lang="en-GB">
                    <a:noFill/>
                  </a:rPr>
                  <a:t> </a:t>
                </a:r>
              </a:p>
            </p:txBody>
          </p:sp>
        </mc:Fallback>
      </mc:AlternateContent>
      <p:sp>
        <p:nvSpPr>
          <p:cNvPr id="30" name="Rectangle 29"/>
          <p:cNvSpPr/>
          <p:nvPr/>
        </p:nvSpPr>
        <p:spPr>
          <a:xfrm>
            <a:off x="1242663" y="1799328"/>
            <a:ext cx="4722201" cy="49098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6850149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43615" y="752147"/>
            <a:ext cx="7920880" cy="830997"/>
          </a:xfrm>
          <a:prstGeom prst="rect">
            <a:avLst/>
          </a:prstGeom>
          <a:noFill/>
        </p:spPr>
        <p:txBody>
          <a:bodyPr wrap="square" rtlCol="0">
            <a:spAutoFit/>
          </a:bodyPr>
          <a:lstStyle/>
          <a:p>
            <a:r>
              <a:rPr lang="en-GB" sz="2400" dirty="0"/>
              <a:t>Pearson Pure Mathematics Year 1/AS</a:t>
            </a:r>
          </a:p>
          <a:p>
            <a:r>
              <a:rPr lang="en-GB" sz="2400" dirty="0"/>
              <a:t>Pages 131-132</a:t>
            </a:r>
          </a:p>
        </p:txBody>
      </p:sp>
      <p:cxnSp>
        <p:nvCxnSpPr>
          <p:cNvPr id="6" name="Straight Connector 5"/>
          <p:cNvCxnSpPr/>
          <p:nvPr/>
        </p:nvCxnSpPr>
        <p:spPr>
          <a:xfrm>
            <a:off x="-1144" y="1772816"/>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p:cNvSpPr txBox="1"/>
          <p:nvPr/>
        </p:nvSpPr>
        <p:spPr>
          <a:xfrm>
            <a:off x="327264" y="1858474"/>
            <a:ext cx="2448272"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8" name="TextBox 7"/>
              <p:cNvSpPr txBox="1"/>
              <p:nvPr/>
            </p:nvSpPr>
            <p:spPr>
              <a:xfrm>
                <a:off x="574005" y="2304473"/>
                <a:ext cx="7770296" cy="2308324"/>
              </a:xfrm>
              <a:prstGeom prst="rect">
                <a:avLst/>
              </a:prstGeom>
              <a:noFill/>
            </p:spPr>
            <p:txBody>
              <a:bodyPr wrap="square" rtlCol="0">
                <a:spAutoFit/>
              </a:bodyPr>
              <a:lstStyle/>
              <a:p>
                <a:r>
                  <a:rPr lang="en-GB" sz="1600" i="1" dirty="0"/>
                  <a:t>[STEP 2009 Q8 Edited] </a:t>
                </a:r>
                <a:r>
                  <a:rPr lang="en-GB" sz="1600" dirty="0"/>
                  <a:t>If equation of the circle </a:t>
                </a:r>
                <a14:m>
                  <m:oMath xmlns:m="http://schemas.openxmlformats.org/officeDocument/2006/math">
                    <m:r>
                      <a:rPr lang="en-GB" sz="1600" b="0" i="1" smtClean="0">
                        <a:latin typeface="Cambria Math" panose="02040503050406030204" pitchFamily="18" charset="0"/>
                      </a:rPr>
                      <m:t>𝐶</m:t>
                    </m:r>
                  </m:oMath>
                </a14:m>
                <a:r>
                  <a:rPr lang="en-GB" sz="1600" dirty="0"/>
                  <a:t> is </a:t>
                </a:r>
                <a14:m>
                  <m:oMath xmlns:m="http://schemas.openxmlformats.org/officeDocument/2006/math">
                    <m:sSup>
                      <m:sSupPr>
                        <m:ctrlPr>
                          <a:rPr lang="en-GB" sz="1600" i="1" smtClean="0">
                            <a:latin typeface="Cambria Math" panose="02040503050406030204" pitchFamily="18" charset="0"/>
                          </a:rPr>
                        </m:ctrlPr>
                      </m:sSupPr>
                      <m:e>
                        <m:d>
                          <m:dPr>
                            <m:ctrlPr>
                              <a:rPr lang="en-GB" sz="160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−2</m:t>
                            </m:r>
                            <m:r>
                              <a:rPr lang="en-GB" sz="1600" b="0" i="1" smtClean="0">
                                <a:latin typeface="Cambria Math" panose="02040503050406030204" pitchFamily="18" charset="0"/>
                              </a:rPr>
                              <m:t>𝑡</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i="1" smtClean="0">
                            <a:latin typeface="Cambria Math" panose="02040503050406030204" pitchFamily="18" charset="0"/>
                          </a:rPr>
                        </m:ctrlPr>
                      </m:sSupPr>
                      <m:e>
                        <m:d>
                          <m:dPr>
                            <m:ctrlPr>
                              <a:rPr lang="en-GB" sz="1600" i="1" smtClean="0">
                                <a:latin typeface="Cambria Math" panose="02040503050406030204" pitchFamily="18" charset="0"/>
                              </a:rPr>
                            </m:ctrlPr>
                          </m:dPr>
                          <m:e>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𝑡</m:t>
                            </m:r>
                          </m:e>
                        </m:d>
                      </m:e>
                      <m:sup>
                        <m:r>
                          <a:rPr lang="en-GB" sz="1600" b="0" i="1" smtClean="0">
                            <a:latin typeface="Cambria Math" panose="02040503050406030204" pitchFamily="18" charset="0"/>
                          </a:rPr>
                          <m:t>2</m:t>
                        </m:r>
                      </m:sup>
                    </m:sSup>
                    <m:r>
                      <a:rPr lang="en-GB" sz="1600" b="0" i="1" smtClean="0">
                        <a:latin typeface="Cambria Math" panose="02040503050406030204" pitchFamily="18" charset="0"/>
                      </a:rPr>
                      <m:t>=</m:t>
                    </m:r>
                    <m:sSup>
                      <m:sSupPr>
                        <m:ctrlPr>
                          <a:rPr lang="en-GB" sz="1600" i="1" smtClean="0">
                            <a:latin typeface="Cambria Math" panose="02040503050406030204" pitchFamily="18" charset="0"/>
                          </a:rPr>
                        </m:ctrlPr>
                      </m:sSupPr>
                      <m:e>
                        <m:r>
                          <a:rPr lang="en-GB" sz="1600" b="0" i="1" smtClean="0">
                            <a:latin typeface="Cambria Math" panose="02040503050406030204" pitchFamily="18" charset="0"/>
                          </a:rPr>
                          <m:t>𝑡</m:t>
                        </m:r>
                      </m:e>
                      <m:sup>
                        <m:r>
                          <a:rPr lang="en-GB" sz="1600" b="0" i="1" smtClean="0">
                            <a:latin typeface="Cambria Math" panose="02040503050406030204" pitchFamily="18" charset="0"/>
                          </a:rPr>
                          <m:t>2</m:t>
                        </m:r>
                      </m:sup>
                    </m:sSup>
                  </m:oMath>
                </a14:m>
                <a:r>
                  <a:rPr lang="en-GB" sz="1600" dirty="0"/>
                  <a:t>, where </a:t>
                </a:r>
                <a14:m>
                  <m:oMath xmlns:m="http://schemas.openxmlformats.org/officeDocument/2006/math">
                    <m:r>
                      <a:rPr lang="en-GB" sz="1600" b="0" i="1" smtClean="0">
                        <a:latin typeface="Cambria Math" panose="02040503050406030204" pitchFamily="18" charset="0"/>
                      </a:rPr>
                      <m:t>𝑡</m:t>
                    </m:r>
                  </m:oMath>
                </a14:m>
                <a:r>
                  <a:rPr lang="en-GB" sz="1600" dirty="0"/>
                  <a:t> is a positive number, it can be shown that </a:t>
                </a:r>
                <a14:m>
                  <m:oMath xmlns:m="http://schemas.openxmlformats.org/officeDocument/2006/math">
                    <m:r>
                      <a:rPr lang="en-GB" sz="1600" b="0" i="1" smtClean="0">
                        <a:latin typeface="Cambria Math" panose="02040503050406030204" pitchFamily="18" charset="0"/>
                      </a:rPr>
                      <m:t>𝐶</m:t>
                    </m:r>
                  </m:oMath>
                </a14:m>
                <a:r>
                  <a:rPr lang="en-GB" sz="1600" dirty="0"/>
                  <a:t> touches the line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=0</m:t>
                    </m:r>
                  </m:oMath>
                </a14:m>
                <a:r>
                  <a:rPr lang="en-GB" sz="1600" dirty="0"/>
                  <a:t> as well as the line </a:t>
                </a: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𝑦</m:t>
                    </m:r>
                    <m:r>
                      <a:rPr lang="en-GB" sz="1600" b="0" i="1" smtClean="0">
                        <a:latin typeface="Cambria Math" panose="02040503050406030204" pitchFamily="18" charset="0"/>
                      </a:rPr>
                      <m:t>=4</m:t>
                    </m:r>
                    <m:r>
                      <a:rPr lang="en-GB" sz="1600" b="0" i="1" smtClean="0">
                        <a:latin typeface="Cambria Math" panose="02040503050406030204" pitchFamily="18" charset="0"/>
                      </a:rPr>
                      <m:t>𝑥</m:t>
                    </m:r>
                  </m:oMath>
                </a14:m>
                <a:r>
                  <a:rPr lang="en-GB" sz="1600" dirty="0"/>
                  <a:t>.</a:t>
                </a:r>
              </a:p>
              <a:p>
                <a:endParaRPr lang="en-GB" sz="1600" b="1" dirty="0"/>
              </a:p>
              <a:p>
                <a:r>
                  <a:rPr lang="en-GB" sz="1600" dirty="0"/>
                  <a:t>Find the equation of the </a:t>
                </a:r>
                <a:r>
                  <a:rPr lang="en-GB" sz="1600" dirty="0" err="1"/>
                  <a:t>incircle</a:t>
                </a:r>
                <a:r>
                  <a:rPr lang="en-GB" sz="1600" dirty="0"/>
                  <a:t> of the triangle formed by the lines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=0</m:t>
                    </m:r>
                  </m:oMath>
                </a14:m>
                <a:r>
                  <a:rPr lang="en-GB" sz="1600" dirty="0"/>
                  <a:t>, </a:t>
                </a:r>
                <a14:m>
                  <m:oMath xmlns:m="http://schemas.openxmlformats.org/officeDocument/2006/math">
                    <m:r>
                      <a:rPr lang="en-GB" sz="1600" b="0" i="1" smtClean="0">
                        <a:latin typeface="Cambria Math" panose="02040503050406030204" pitchFamily="18" charset="0"/>
                      </a:rPr>
                      <m:t>3</m:t>
                    </m:r>
                    <m:r>
                      <a:rPr lang="en-GB" sz="1600" b="0" i="1" smtClean="0">
                        <a:latin typeface="Cambria Math" panose="02040503050406030204" pitchFamily="18" charset="0"/>
                      </a:rPr>
                      <m:t>𝑦</m:t>
                    </m:r>
                    <m:r>
                      <a:rPr lang="en-GB" sz="1600" b="0" i="1" smtClean="0">
                        <a:latin typeface="Cambria Math" panose="02040503050406030204" pitchFamily="18" charset="0"/>
                      </a:rPr>
                      <m:t>=4</m:t>
                    </m:r>
                    <m:r>
                      <a:rPr lang="en-GB" sz="1600" b="0" i="1" smtClean="0">
                        <a:latin typeface="Cambria Math" panose="02040503050406030204" pitchFamily="18" charset="0"/>
                      </a:rPr>
                      <m:t>𝑥</m:t>
                    </m:r>
                  </m:oMath>
                </a14:m>
                <a:r>
                  <a:rPr lang="en-GB" sz="1600" dirty="0"/>
                  <a:t> and </a:t>
                </a:r>
                <a14:m>
                  <m:oMath xmlns:m="http://schemas.openxmlformats.org/officeDocument/2006/math">
                    <m:r>
                      <a:rPr lang="en-GB" sz="1600" b="0" i="1" smtClean="0">
                        <a:latin typeface="Cambria Math" panose="02040503050406030204" pitchFamily="18" charset="0"/>
                      </a:rPr>
                      <m:t>4</m:t>
                    </m:r>
                    <m:r>
                      <a:rPr lang="en-GB" sz="1600" b="0" i="1" smtClean="0">
                        <a:latin typeface="Cambria Math" panose="02040503050406030204" pitchFamily="18" charset="0"/>
                      </a:rPr>
                      <m:t>𝑦</m:t>
                    </m:r>
                    <m:r>
                      <a:rPr lang="en-GB" sz="1600" b="0" i="1" smtClean="0">
                        <a:latin typeface="Cambria Math" panose="02040503050406030204" pitchFamily="18" charset="0"/>
                      </a:rPr>
                      <m:t>+3</m:t>
                    </m:r>
                    <m:r>
                      <a:rPr lang="en-GB" sz="1600" b="0" i="1" smtClean="0">
                        <a:latin typeface="Cambria Math" panose="02040503050406030204" pitchFamily="18" charset="0"/>
                      </a:rPr>
                      <m:t>𝑥</m:t>
                    </m:r>
                    <m:r>
                      <a:rPr lang="en-GB" sz="1600" b="0" i="1" smtClean="0">
                        <a:latin typeface="Cambria Math" panose="02040503050406030204" pitchFamily="18" charset="0"/>
                      </a:rPr>
                      <m:t>=15</m:t>
                    </m:r>
                  </m:oMath>
                </a14:m>
                <a:r>
                  <a:rPr lang="en-GB" sz="1600" dirty="0"/>
                  <a:t>.</a:t>
                </a:r>
              </a:p>
              <a:p>
                <a:r>
                  <a:rPr lang="en-GB" sz="1600" b="1" dirty="0"/>
                  <a:t>Note</a:t>
                </a:r>
                <a:r>
                  <a:rPr lang="en-GB" sz="1600" dirty="0"/>
                  <a:t>: The </a:t>
                </a:r>
                <a:r>
                  <a:rPr lang="en-GB" sz="1600" dirty="0" err="1"/>
                  <a:t>incircle</a:t>
                </a:r>
                <a:r>
                  <a:rPr lang="en-GB" sz="1600" dirty="0"/>
                  <a:t> of a triangle is the circle, lying totally inside the triangle, that touches all three sides.</a:t>
                </a:r>
              </a:p>
              <a:p>
                <a:endParaRPr lang="en-GB" sz="1600" dirty="0"/>
              </a:p>
              <a:p>
                <a:r>
                  <a:rPr lang="en-GB" sz="1600" b="1" dirty="0"/>
                  <a:t>Solution: </a:t>
                </a:r>
                <a14:m>
                  <m:oMath xmlns:m="http://schemas.openxmlformats.org/officeDocument/2006/math">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𝟐</m:t>
                            </m:r>
                          </m:e>
                        </m:d>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𝟏</m:t>
                            </m:r>
                          </m:e>
                        </m:d>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𝟏</m:t>
                    </m:r>
                  </m:oMath>
                </a14:m>
                <a:endParaRPr lang="en-GB" sz="16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574005" y="2304473"/>
                <a:ext cx="7770296" cy="2308324"/>
              </a:xfrm>
              <a:prstGeom prst="rect">
                <a:avLst/>
              </a:prstGeom>
              <a:blipFill>
                <a:blip r:embed="rId2"/>
                <a:stretch>
                  <a:fillRect l="-392" t="-792" b="-2639"/>
                </a:stretch>
              </a:blipFill>
            </p:spPr>
            <p:txBody>
              <a:bodyPr/>
              <a:lstStyle/>
              <a:p>
                <a:r>
                  <a:rPr lang="en-GB">
                    <a:noFill/>
                  </a:rPr>
                  <a:t> </a:t>
                </a:r>
              </a:p>
            </p:txBody>
          </p:sp>
        </mc:Fallback>
      </mc:AlternateContent>
      <p:sp>
        <p:nvSpPr>
          <p:cNvPr id="14" name="Rectangle 13"/>
          <p:cNvSpPr/>
          <p:nvPr/>
        </p:nvSpPr>
        <p:spPr>
          <a:xfrm>
            <a:off x="326593" y="2367481"/>
            <a:ext cx="238447" cy="27887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21" name="Rectangle 20"/>
          <p:cNvSpPr/>
          <p:nvPr/>
        </p:nvSpPr>
        <p:spPr>
          <a:xfrm>
            <a:off x="631919" y="4200334"/>
            <a:ext cx="3362873" cy="4861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691755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764704"/>
            <a:ext cx="8424936" cy="369332"/>
          </a:xfrm>
          <a:prstGeom prst="rect">
            <a:avLst/>
          </a:prstGeom>
          <a:noFill/>
        </p:spPr>
        <p:txBody>
          <a:bodyPr wrap="square" rtlCol="0">
            <a:spAutoFit/>
          </a:bodyPr>
          <a:lstStyle/>
          <a:p>
            <a:r>
              <a:rPr lang="en-GB" dirty="0"/>
              <a:t>From this chapter onwards, the majority of the theory you will learn is new since GCSE.</a:t>
            </a:r>
          </a:p>
        </p:txBody>
      </p:sp>
      <mc:AlternateContent xmlns:mc="http://schemas.openxmlformats.org/markup-compatibility/2006" xmlns:a14="http://schemas.microsoft.com/office/drawing/2010/main">
        <mc:Choice Requires="a14">
          <p:sp>
            <p:nvSpPr>
              <p:cNvPr id="6" name="TextBox 5"/>
              <p:cNvSpPr txBox="1"/>
              <p:nvPr/>
            </p:nvSpPr>
            <p:spPr>
              <a:xfrm>
                <a:off x="282840" y="1837430"/>
                <a:ext cx="5151061"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diameter of a circle is </a:t>
                </a:r>
                <a14:m>
                  <m:oMath xmlns:m="http://schemas.openxmlformats.org/officeDocument/2006/math">
                    <m:r>
                      <a:rPr lang="en-GB" b="0" i="1" smtClean="0">
                        <a:latin typeface="Cambria Math" panose="02040503050406030204" pitchFamily="18" charset="0"/>
                      </a:rPr>
                      <m:t>𝐴𝐵</m:t>
                    </m:r>
                  </m:oMath>
                </a14:m>
                <a:r>
                  <a:rPr lang="en-GB" dirty="0"/>
                  <a:t> where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have the coordinates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2,5</m:t>
                        </m:r>
                      </m:e>
                    </m:d>
                  </m:oMath>
                </a14:m>
                <a:r>
                  <a:rPr lang="en-GB" dirty="0"/>
                  <a:t> and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8,13</m:t>
                        </m:r>
                      </m:e>
                    </m:d>
                  </m:oMath>
                </a14:m>
                <a:r>
                  <a:rPr lang="en-GB" dirty="0"/>
                  <a:t>. Determine the equation of the circle.</a:t>
                </a:r>
              </a:p>
            </p:txBody>
          </p:sp>
        </mc:Choice>
        <mc:Fallback xmlns="">
          <p:sp>
            <p:nvSpPr>
              <p:cNvPr id="6" name="TextBox 5"/>
              <p:cNvSpPr txBox="1">
                <a:spLocks noRot="1" noChangeAspect="1" noMove="1" noResize="1" noEditPoints="1" noAdjustHandles="1" noChangeArrowheads="1" noChangeShapeType="1" noTextEdit="1"/>
              </p:cNvSpPr>
              <p:nvPr/>
            </p:nvSpPr>
            <p:spPr>
              <a:xfrm>
                <a:off x="282840" y="1837430"/>
                <a:ext cx="5151061" cy="923330"/>
              </a:xfrm>
              <a:prstGeom prst="rect">
                <a:avLst/>
              </a:prstGeom>
              <a:blipFill>
                <a:blip r:embed="rId2"/>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TextBox 6"/>
          <p:cNvSpPr txBox="1"/>
          <p:nvPr/>
        </p:nvSpPr>
        <p:spPr>
          <a:xfrm>
            <a:off x="304616" y="1446540"/>
            <a:ext cx="513148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Equation of a circle</a:t>
            </a:r>
          </a:p>
        </p:txBody>
      </p:sp>
      <mc:AlternateContent xmlns:mc="http://schemas.openxmlformats.org/markup-compatibility/2006" xmlns:a14="http://schemas.microsoft.com/office/drawing/2010/main">
        <mc:Choice Requires="a14">
          <p:sp>
            <p:nvSpPr>
              <p:cNvPr id="10" name="TextBox 9"/>
              <p:cNvSpPr txBox="1"/>
              <p:nvPr/>
            </p:nvSpPr>
            <p:spPr>
              <a:xfrm>
                <a:off x="585681" y="4651395"/>
                <a:ext cx="3024336" cy="14773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circle </a:t>
                </a:r>
                <a14:m>
                  <m:oMath xmlns:m="http://schemas.openxmlformats.org/officeDocument/2006/math">
                    <m:r>
                      <a:rPr lang="en-GB" b="0" i="1" smtClean="0">
                        <a:latin typeface="Cambria Math" panose="02040503050406030204" pitchFamily="18" charset="0"/>
                      </a:rPr>
                      <m:t>𝐶</m:t>
                    </m:r>
                  </m:oMath>
                </a14:m>
                <a:r>
                  <a:rPr lang="en-GB" dirty="0"/>
                  <a:t> has the equation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−5</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+3</m:t>
                            </m:r>
                          </m:e>
                        </m:d>
                      </m:e>
                      <m:sup>
                        <m:r>
                          <a:rPr lang="en-GB" b="0" i="1" smtClean="0">
                            <a:latin typeface="Cambria Math" panose="02040503050406030204" pitchFamily="18" charset="0"/>
                          </a:rPr>
                          <m:t>2</m:t>
                        </m:r>
                      </m:sup>
                    </m:sSup>
                    <m:r>
                      <a:rPr lang="en-GB" b="0" i="1" smtClean="0">
                        <a:latin typeface="Cambria Math" panose="02040503050406030204" pitchFamily="18" charset="0"/>
                      </a:rPr>
                      <m:t>=10</m:t>
                    </m:r>
                  </m:oMath>
                </a14:m>
                <a:r>
                  <a:rPr lang="en-GB" dirty="0"/>
                  <a:t>. Find the equations of the two possible tangents whose gradient is -3.</a:t>
                </a:r>
              </a:p>
            </p:txBody>
          </p:sp>
        </mc:Choice>
        <mc:Fallback xmlns="">
          <p:sp>
            <p:nvSpPr>
              <p:cNvPr id="10" name="TextBox 9"/>
              <p:cNvSpPr txBox="1">
                <a:spLocks noRot="1" noChangeAspect="1" noMove="1" noResize="1" noEditPoints="1" noAdjustHandles="1" noChangeArrowheads="1" noChangeShapeType="1" noTextEdit="1"/>
              </p:cNvSpPr>
              <p:nvPr/>
            </p:nvSpPr>
            <p:spPr>
              <a:xfrm>
                <a:off x="585681" y="4651395"/>
                <a:ext cx="3024336" cy="1477328"/>
              </a:xfrm>
              <a:prstGeom prst="rect">
                <a:avLst/>
              </a:prstGeom>
              <a:blipFill>
                <a:blip r:embed="rId3"/>
                <a:stretch>
                  <a:fillRect b="-37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TextBox 10"/>
          <p:cNvSpPr txBox="1"/>
          <p:nvPr/>
        </p:nvSpPr>
        <p:spPr>
          <a:xfrm>
            <a:off x="585681" y="4005064"/>
            <a:ext cx="302433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Chords, tangents and perpendicular bisectors.</a:t>
            </a:r>
          </a:p>
        </p:txBody>
      </p:sp>
      <mc:AlternateContent xmlns:mc="http://schemas.openxmlformats.org/markup-compatibility/2006" xmlns:a14="http://schemas.microsoft.com/office/drawing/2010/main">
        <mc:Choice Requires="a14">
          <p:sp>
            <p:nvSpPr>
              <p:cNvPr id="15" name="TextBox 14"/>
              <p:cNvSpPr txBox="1"/>
              <p:nvPr/>
            </p:nvSpPr>
            <p:spPr>
              <a:xfrm>
                <a:off x="4355976" y="4355812"/>
                <a:ext cx="3096344"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equation of the circle that passes through the points </a:t>
                </a:r>
                <a14:m>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−8,1</m:t>
                        </m:r>
                      </m:e>
                    </m:d>
                    <m:r>
                      <a:rPr lang="en-GB" b="0" i="1" smtClean="0">
                        <a:latin typeface="Cambria Math" panose="02040503050406030204" pitchFamily="18" charset="0"/>
                      </a:rPr>
                      <m:t>, </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4,5</m:t>
                        </m:r>
                      </m:e>
                    </m:d>
                    <m:r>
                      <a:rPr lang="en-GB" b="0" i="1" smtClean="0">
                        <a:latin typeface="Cambria Math" panose="02040503050406030204" pitchFamily="18" charset="0"/>
                      </a:rPr>
                      <m:t>, </m:t>
                    </m:r>
                    <m:r>
                      <a:rPr lang="en-GB" b="0" i="1" smtClean="0">
                        <a:latin typeface="Cambria Math" panose="02040503050406030204" pitchFamily="18" charset="0"/>
                      </a:rPr>
                      <m:t>𝐶</m:t>
                    </m:r>
                    <m:d>
                      <m:dPr>
                        <m:ctrlPr>
                          <a:rPr lang="en-GB" b="0" i="1" smtClean="0">
                            <a:latin typeface="Cambria Math" panose="02040503050406030204" pitchFamily="18" charset="0"/>
                          </a:rPr>
                        </m:ctrlPr>
                      </m:dPr>
                      <m:e>
                        <m:r>
                          <a:rPr lang="en-GB" b="0" i="1" smtClean="0">
                            <a:latin typeface="Cambria Math" panose="02040503050406030204" pitchFamily="18" charset="0"/>
                          </a:rPr>
                          <m:t>−4,9</m:t>
                        </m:r>
                      </m:e>
                    </m:d>
                  </m:oMath>
                </a14:m>
                <a:r>
                  <a:rPr lang="en-GB" dirty="0"/>
                  <a:t>.</a:t>
                </a:r>
              </a:p>
            </p:txBody>
          </p:sp>
        </mc:Choice>
        <mc:Fallback xmlns="">
          <p:sp>
            <p:nvSpPr>
              <p:cNvPr id="15" name="TextBox 14"/>
              <p:cNvSpPr txBox="1">
                <a:spLocks noRot="1" noChangeAspect="1" noMove="1" noResize="1" noEditPoints="1" noAdjustHandles="1" noChangeArrowheads="1" noChangeShapeType="1" noTextEdit="1"/>
              </p:cNvSpPr>
              <p:nvPr/>
            </p:nvSpPr>
            <p:spPr>
              <a:xfrm>
                <a:off x="4355976" y="4355812"/>
                <a:ext cx="3096344" cy="923330"/>
              </a:xfrm>
              <a:prstGeom prst="rect">
                <a:avLst/>
              </a:prstGeom>
              <a:blipFill>
                <a:blip r:embed="rId4"/>
                <a:stretch>
                  <a:fillRect b="-171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6" name="TextBox 15"/>
          <p:cNvSpPr txBox="1"/>
          <p:nvPr/>
        </p:nvSpPr>
        <p:spPr>
          <a:xfrm>
            <a:off x="4355976" y="3995772"/>
            <a:ext cx="309634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a:t>
            </a:r>
            <a:r>
              <a:rPr lang="en-GB" dirty="0"/>
              <a:t>:: Circumscribing Triangles</a:t>
            </a:r>
          </a:p>
        </p:txBody>
      </p:sp>
      <mc:AlternateContent xmlns:mc="http://schemas.openxmlformats.org/markup-compatibility/2006" xmlns:a14="http://schemas.microsoft.com/office/drawing/2010/main">
        <mc:Choice Requires="a14">
          <p:sp>
            <p:nvSpPr>
              <p:cNvPr id="19" name="TextBox 18"/>
              <p:cNvSpPr txBox="1"/>
              <p:nvPr/>
            </p:nvSpPr>
            <p:spPr>
              <a:xfrm>
                <a:off x="5796137" y="1853285"/>
                <a:ext cx="3262802"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Show that the line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−7</m:t>
                    </m:r>
                  </m:oMath>
                </a14:m>
                <a:r>
                  <a:rPr lang="en-GB" dirty="0"/>
                  <a:t> does not meet the circle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2</m:t>
                        </m:r>
                      </m:sup>
                    </m:sSup>
                    <m:r>
                      <a:rPr lang="en-GB" b="0" i="1" smtClean="0">
                        <a:latin typeface="Cambria Math" panose="02040503050406030204" pitchFamily="18" charset="0"/>
                      </a:rPr>
                      <m:t>=33</m:t>
                    </m:r>
                  </m:oMath>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796137" y="1853285"/>
                <a:ext cx="3262802" cy="923330"/>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TextBox 19"/>
          <p:cNvSpPr txBox="1"/>
          <p:nvPr/>
        </p:nvSpPr>
        <p:spPr>
          <a:xfrm>
            <a:off x="5796136" y="1493245"/>
            <a:ext cx="326280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Intersections of lines + circles</a:t>
            </a:r>
          </a:p>
        </p:txBody>
      </p:sp>
      <mc:AlternateContent xmlns:mc="http://schemas.openxmlformats.org/markup-compatibility/2006" xmlns:a14="http://schemas.microsoft.com/office/drawing/2010/main">
        <mc:Choice Requires="a14">
          <p:sp>
            <p:nvSpPr>
              <p:cNvPr id="22" name="TextBox 21"/>
              <p:cNvSpPr txBox="1"/>
              <p:nvPr/>
            </p:nvSpPr>
            <p:spPr>
              <a:xfrm>
                <a:off x="874954" y="2826486"/>
                <a:ext cx="3960440" cy="954107"/>
              </a:xfrm>
              <a:prstGeom prst="rect">
                <a:avLst/>
              </a:prstGeom>
              <a:noFill/>
            </p:spPr>
            <p:txBody>
              <a:bodyPr wrap="square" rtlCol="0">
                <a:spAutoFit/>
              </a:bodyPr>
              <a:lstStyle/>
              <a:p>
                <a:r>
                  <a:rPr lang="en-GB" sz="1400" b="1" dirty="0"/>
                  <a:t>NEW! since GCSE</a:t>
                </a:r>
              </a:p>
              <a:p>
                <a:r>
                  <a:rPr lang="en-GB" sz="1400" dirty="0"/>
                  <a:t>You should already know the equation </a:t>
                </a:r>
                <a:br>
                  <a:rPr lang="en-GB" sz="1400" dirty="0"/>
                </a:b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𝑥</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𝑦</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𝑟</m:t>
                        </m:r>
                      </m:e>
                      <m:sup>
                        <m:r>
                          <a:rPr lang="en-GB" sz="1400" b="0" i="1" smtClean="0">
                            <a:latin typeface="Cambria Math" panose="02040503050406030204" pitchFamily="18" charset="0"/>
                          </a:rPr>
                          <m:t>2</m:t>
                        </m:r>
                      </m:sup>
                    </m:sSup>
                  </m:oMath>
                </a14:m>
                <a:r>
                  <a:rPr lang="en-GB" sz="1400" dirty="0"/>
                  <a:t> for a circle centred at the origin, but not a circle centred at a specified point.</a:t>
                </a:r>
              </a:p>
            </p:txBody>
          </p:sp>
        </mc:Choice>
        <mc:Fallback xmlns="">
          <p:sp>
            <p:nvSpPr>
              <p:cNvPr id="22" name="TextBox 21"/>
              <p:cNvSpPr txBox="1">
                <a:spLocks noRot="1" noChangeAspect="1" noMove="1" noResize="1" noEditPoints="1" noAdjustHandles="1" noChangeArrowheads="1" noChangeShapeType="1" noTextEdit="1"/>
              </p:cNvSpPr>
              <p:nvPr/>
            </p:nvSpPr>
            <p:spPr>
              <a:xfrm>
                <a:off x="874954" y="2826486"/>
                <a:ext cx="3960440" cy="954107"/>
              </a:xfrm>
              <a:prstGeom prst="rect">
                <a:avLst/>
              </a:prstGeom>
              <a:blipFill>
                <a:blip r:embed="rId6"/>
                <a:stretch>
                  <a:fillRect l="-462" t="-1282" b="-5769"/>
                </a:stretch>
              </a:blipFill>
            </p:spPr>
            <p:txBody>
              <a:bodyPr/>
              <a:lstStyle/>
              <a:p>
                <a:r>
                  <a:rPr lang="en-GB">
                    <a:noFill/>
                  </a:rPr>
                  <a:t> </a:t>
                </a:r>
              </a:p>
            </p:txBody>
          </p:sp>
        </mc:Fallback>
      </mc:AlternateContent>
    </p:spTree>
    <p:extLst>
      <p:ext uri="{BB962C8B-B14F-4D97-AF65-F5344CB8AC3E}">
        <p14:creationId xmlns:p14="http://schemas.microsoft.com/office/powerpoint/2010/main" val="380805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Midpoints and Perpendicular Bisectors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66961" y="861095"/>
            <a:ext cx="4608512" cy="646331"/>
          </a:xfrm>
          <a:prstGeom prst="rect">
            <a:avLst/>
          </a:prstGeom>
          <a:noFill/>
        </p:spPr>
        <p:txBody>
          <a:bodyPr wrap="square" rtlCol="0">
            <a:spAutoFit/>
          </a:bodyPr>
          <a:lstStyle/>
          <a:p>
            <a:r>
              <a:rPr lang="en-GB" dirty="0"/>
              <a:t>Later in the chapter you will need to find the perpendicular bisector of a chord of a circle.</a:t>
            </a:r>
          </a:p>
        </p:txBody>
      </p:sp>
      <p:sp>
        <p:nvSpPr>
          <p:cNvPr id="6" name="Oval 5"/>
          <p:cNvSpPr/>
          <p:nvPr/>
        </p:nvSpPr>
        <p:spPr>
          <a:xfrm>
            <a:off x="6372200" y="908720"/>
            <a:ext cx="1224136" cy="1224136"/>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8" name="Straight Connector 7"/>
          <p:cNvCxnSpPr/>
          <p:nvPr/>
        </p:nvCxnSpPr>
        <p:spPr>
          <a:xfrm>
            <a:off x="7272338" y="981075"/>
            <a:ext cx="171450" cy="95250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6200775" y="1371600"/>
            <a:ext cx="1771650" cy="276226"/>
          </a:xfrm>
          <a:prstGeom prst="line">
            <a:avLst/>
          </a:prstGeom>
          <a:ln w="9525">
            <a:solidFill>
              <a:schemeClr val="accent6"/>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7353300" y="1376363"/>
            <a:ext cx="66675" cy="14287"/>
          </a:xfrm>
          <a:prstGeom prst="line">
            <a:avLst/>
          </a:prstGeom>
          <a:ln w="9525"/>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flipV="1">
            <a:off x="7419976" y="1377950"/>
            <a:ext cx="12699" cy="69850"/>
          </a:xfrm>
          <a:prstGeom prst="line">
            <a:avLst/>
          </a:prstGeom>
          <a:ln w="9525"/>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7601099" y="1871246"/>
            <a:ext cx="792088" cy="230832"/>
          </a:xfrm>
          <a:prstGeom prst="rect">
            <a:avLst/>
          </a:prstGeom>
          <a:noFill/>
        </p:spPr>
        <p:txBody>
          <a:bodyPr wrap="square" rtlCol="0">
            <a:spAutoFit/>
          </a:bodyPr>
          <a:lstStyle/>
          <a:p>
            <a:pPr algn="ctr"/>
            <a:r>
              <a:rPr lang="en-GB" sz="900" dirty="0"/>
              <a:t>chord</a:t>
            </a:r>
          </a:p>
        </p:txBody>
      </p:sp>
      <p:sp>
        <p:nvSpPr>
          <p:cNvPr id="21" name="TextBox 20"/>
          <p:cNvSpPr txBox="1"/>
          <p:nvPr/>
        </p:nvSpPr>
        <p:spPr>
          <a:xfrm>
            <a:off x="6560047" y="2204502"/>
            <a:ext cx="1137847" cy="369332"/>
          </a:xfrm>
          <a:prstGeom prst="rect">
            <a:avLst/>
          </a:prstGeom>
          <a:noFill/>
        </p:spPr>
        <p:txBody>
          <a:bodyPr wrap="square" rtlCol="0">
            <a:spAutoFit/>
          </a:bodyPr>
          <a:lstStyle/>
          <a:p>
            <a:pPr algn="ctr"/>
            <a:r>
              <a:rPr lang="en-GB" sz="900" dirty="0"/>
              <a:t>perpendicular bisector</a:t>
            </a:r>
          </a:p>
        </p:txBody>
      </p:sp>
      <p:cxnSp>
        <p:nvCxnSpPr>
          <p:cNvPr id="23" name="Straight Arrow Connector 22"/>
          <p:cNvCxnSpPr/>
          <p:nvPr/>
        </p:nvCxnSpPr>
        <p:spPr>
          <a:xfrm flipV="1">
            <a:off x="6948264" y="1538288"/>
            <a:ext cx="209774" cy="714330"/>
          </a:xfrm>
          <a:prstGeom prst="straightConnector1">
            <a:avLst/>
          </a:prstGeom>
          <a:ln>
            <a:prstDash val="dash"/>
            <a:tailEnd type="triangle"/>
          </a:ln>
        </p:spPr>
        <p:style>
          <a:lnRef idx="1">
            <a:schemeClr val="accent6"/>
          </a:lnRef>
          <a:fillRef idx="0">
            <a:schemeClr val="accent6"/>
          </a:fillRef>
          <a:effectRef idx="0">
            <a:schemeClr val="accent6"/>
          </a:effectRef>
          <a:fontRef idx="minor">
            <a:schemeClr val="tx1"/>
          </a:fontRef>
        </p:style>
      </p:cxnSp>
      <p:cxnSp>
        <p:nvCxnSpPr>
          <p:cNvPr id="24" name="Straight Arrow Connector 23"/>
          <p:cNvCxnSpPr/>
          <p:nvPr/>
        </p:nvCxnSpPr>
        <p:spPr>
          <a:xfrm flipH="1" flipV="1">
            <a:off x="7448550" y="1657350"/>
            <a:ext cx="547688" cy="261939"/>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1058539" y="1777320"/>
                <a:ext cx="5043897" cy="707886"/>
              </a:xfrm>
              <a:prstGeom prst="rect">
                <a:avLst/>
              </a:prstGeom>
              <a:noFill/>
            </p:spPr>
            <p:txBody>
              <a:bodyPr wrap="square" rtlCol="0">
                <a:spAutoFit/>
              </a:bodyPr>
              <a:lstStyle/>
              <a:p>
                <a:r>
                  <a:rPr lang="en-GB" sz="2000" b="1" dirty="0"/>
                  <a:t>What two properties does a perpendicular bisector of two points </a:t>
                </a:r>
                <a14:m>
                  <m:oMath xmlns:m="http://schemas.openxmlformats.org/officeDocument/2006/math">
                    <m:r>
                      <a:rPr lang="en-GB" sz="2000" b="1" i="1" smtClean="0">
                        <a:latin typeface="Cambria Math" panose="02040503050406030204" pitchFamily="18" charset="0"/>
                      </a:rPr>
                      <m:t>𝑨</m:t>
                    </m:r>
                  </m:oMath>
                </a14:m>
                <a:r>
                  <a:rPr lang="en-GB" sz="2000" b="1" dirty="0"/>
                  <a:t> and </a:t>
                </a:r>
                <a14:m>
                  <m:oMath xmlns:m="http://schemas.openxmlformats.org/officeDocument/2006/math">
                    <m:r>
                      <a:rPr lang="en-GB" sz="2000" b="1" i="1" smtClean="0">
                        <a:latin typeface="Cambria Math" panose="02040503050406030204" pitchFamily="18" charset="0"/>
                      </a:rPr>
                      <m:t>𝑩</m:t>
                    </m:r>
                  </m:oMath>
                </a14:m>
                <a:r>
                  <a:rPr lang="en-GB" sz="2000" b="1" dirty="0"/>
                  <a:t> have?</a:t>
                </a:r>
              </a:p>
            </p:txBody>
          </p:sp>
        </mc:Choice>
        <mc:Fallback xmlns="">
          <p:sp>
            <p:nvSpPr>
              <p:cNvPr id="29" name="TextBox 28"/>
              <p:cNvSpPr txBox="1">
                <a:spLocks noRot="1" noChangeAspect="1" noMove="1" noResize="1" noEditPoints="1" noAdjustHandles="1" noChangeArrowheads="1" noChangeShapeType="1" noTextEdit="1"/>
              </p:cNvSpPr>
              <p:nvPr/>
            </p:nvSpPr>
            <p:spPr>
              <a:xfrm>
                <a:off x="1058539" y="1777320"/>
                <a:ext cx="5043897" cy="707886"/>
              </a:xfrm>
              <a:prstGeom prst="rect">
                <a:avLst/>
              </a:prstGeom>
              <a:blipFill>
                <a:blip r:embed="rId2"/>
                <a:stretch>
                  <a:fillRect l="-1330" t="-5172" b="-14655"/>
                </a:stretch>
              </a:blipFill>
            </p:spPr>
            <p:txBody>
              <a:bodyPr/>
              <a:lstStyle/>
              <a:p>
                <a:r>
                  <a:rPr lang="en-GB">
                    <a:noFill/>
                  </a:rPr>
                  <a:t> </a:t>
                </a:r>
              </a:p>
            </p:txBody>
          </p:sp>
        </mc:Fallback>
      </mc:AlternateContent>
      <p:sp>
        <p:nvSpPr>
          <p:cNvPr id="30" name="Oval 29"/>
          <p:cNvSpPr/>
          <p:nvPr/>
        </p:nvSpPr>
        <p:spPr>
          <a:xfrm>
            <a:off x="1979712" y="350100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Box 30"/>
              <p:cNvSpPr txBox="1"/>
              <p:nvPr/>
            </p:nvSpPr>
            <p:spPr>
              <a:xfrm>
                <a:off x="1234480" y="3218309"/>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2,5</m:t>
                          </m:r>
                        </m:e>
                      </m:d>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1234480" y="3218309"/>
                <a:ext cx="432048" cy="369332"/>
              </a:xfrm>
              <a:prstGeom prst="rect">
                <a:avLst/>
              </a:prstGeom>
              <a:blipFill>
                <a:blip r:embed="rId3"/>
                <a:stretch>
                  <a:fillRect r="-70000"/>
                </a:stretch>
              </a:blipFill>
            </p:spPr>
            <p:txBody>
              <a:bodyPr/>
              <a:lstStyle/>
              <a:p>
                <a:r>
                  <a:rPr lang="en-GB">
                    <a:noFill/>
                  </a:rPr>
                  <a:t> </a:t>
                </a:r>
              </a:p>
            </p:txBody>
          </p:sp>
        </mc:Fallback>
      </mc:AlternateContent>
      <p:sp>
        <p:nvSpPr>
          <p:cNvPr id="34" name="Oval 33"/>
          <p:cNvSpPr/>
          <p:nvPr/>
        </p:nvSpPr>
        <p:spPr>
          <a:xfrm>
            <a:off x="4067944" y="3208050"/>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TextBox 34"/>
              <p:cNvSpPr txBox="1"/>
              <p:nvPr/>
            </p:nvSpPr>
            <p:spPr>
              <a:xfrm>
                <a:off x="4095030" y="2910726"/>
                <a:ext cx="9722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6,7</m:t>
                          </m:r>
                        </m:e>
                      </m:d>
                    </m:oMath>
                  </m:oMathPara>
                </a14:m>
                <a:endParaRPr lang="en-GB" dirty="0"/>
              </a:p>
            </p:txBody>
          </p:sp>
        </mc:Choice>
        <mc:Fallback xmlns="">
          <p:sp>
            <p:nvSpPr>
              <p:cNvPr id="35" name="TextBox 34"/>
              <p:cNvSpPr txBox="1">
                <a:spLocks noRot="1" noChangeAspect="1" noMove="1" noResize="1" noEditPoints="1" noAdjustHandles="1" noChangeArrowheads="1" noChangeShapeType="1" noTextEdit="1"/>
              </p:cNvSpPr>
              <p:nvPr/>
            </p:nvSpPr>
            <p:spPr>
              <a:xfrm>
                <a:off x="4095030" y="2910726"/>
                <a:ext cx="972269" cy="369332"/>
              </a:xfrm>
              <a:prstGeom prst="rect">
                <a:avLst/>
              </a:prstGeom>
              <a:blipFill>
                <a:blip r:embed="rId4"/>
                <a:stretch>
                  <a:fillRect/>
                </a:stretch>
              </a:blipFill>
            </p:spPr>
            <p:txBody>
              <a:bodyPr/>
              <a:lstStyle/>
              <a:p>
                <a:r>
                  <a:rPr lang="en-GB">
                    <a:noFill/>
                  </a:rPr>
                  <a:t> </a:t>
                </a:r>
              </a:p>
            </p:txBody>
          </p:sp>
        </mc:Fallback>
      </mc:AlternateContent>
      <p:cxnSp>
        <p:nvCxnSpPr>
          <p:cNvPr id="37" name="Straight Connector 36"/>
          <p:cNvCxnSpPr/>
          <p:nvPr/>
        </p:nvCxnSpPr>
        <p:spPr>
          <a:xfrm>
            <a:off x="3021162" y="3352066"/>
            <a:ext cx="150664" cy="138847"/>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V="1">
            <a:off x="3025924" y="3352800"/>
            <a:ext cx="136376" cy="148350"/>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a:endCxn id="34" idx="2"/>
          </p:cNvCxnSpPr>
          <p:nvPr/>
        </p:nvCxnSpPr>
        <p:spPr>
          <a:xfrm flipV="1">
            <a:off x="2133600" y="3280058"/>
            <a:ext cx="1934344" cy="287055"/>
          </a:xfrm>
          <a:prstGeom prst="line">
            <a:avLst/>
          </a:prstGeom>
          <a:ln>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5" name="TextBox 44"/>
              <p:cNvSpPr txBox="1"/>
              <p:nvPr/>
            </p:nvSpPr>
            <p:spPr>
              <a:xfrm>
                <a:off x="1043608" y="4330591"/>
                <a:ext cx="6566817"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1. It passes through the midpoint of </a:t>
                </a:r>
                <a14:m>
                  <m:oMath xmlns:m="http://schemas.openxmlformats.org/officeDocument/2006/math">
                    <m:r>
                      <a:rPr lang="en-GB" sz="2400" b="0" i="1" smtClean="0">
                        <a:latin typeface="Cambria Math" panose="02040503050406030204" pitchFamily="18" charset="0"/>
                      </a:rPr>
                      <m:t>𝐴𝐵</m:t>
                    </m:r>
                  </m:oMath>
                </a14:m>
                <a:r>
                  <a:rPr lang="en-GB" sz="2400" dirty="0"/>
                  <a:t>.</a:t>
                </a:r>
              </a:p>
            </p:txBody>
          </p:sp>
        </mc:Choice>
        <mc:Fallback xmlns="">
          <p:sp>
            <p:nvSpPr>
              <p:cNvPr id="45" name="TextBox 44"/>
              <p:cNvSpPr txBox="1">
                <a:spLocks noRot="1" noChangeAspect="1" noMove="1" noResize="1" noEditPoints="1" noAdjustHandles="1" noChangeArrowheads="1" noChangeShapeType="1" noTextEdit="1"/>
              </p:cNvSpPr>
              <p:nvPr/>
            </p:nvSpPr>
            <p:spPr>
              <a:xfrm>
                <a:off x="1043608" y="4330591"/>
                <a:ext cx="6566817" cy="461665"/>
              </a:xfrm>
              <a:prstGeom prst="rect">
                <a:avLst/>
              </a:prstGeom>
              <a:blipFill>
                <a:blip r:embed="rId5"/>
                <a:stretch>
                  <a:fillRect l="-1203" t="-7500"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3190876" y="3482866"/>
                <a:ext cx="89611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𝑴</m:t>
                      </m:r>
                      <m:d>
                        <m:dPr>
                          <m:ctrlPr>
                            <a:rPr lang="en-GB" b="1" i="1" smtClean="0">
                              <a:latin typeface="Cambria Math" panose="02040503050406030204" pitchFamily="18" charset="0"/>
                            </a:rPr>
                          </m:ctrlPr>
                        </m:dPr>
                        <m:e>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𝟔</m:t>
                          </m:r>
                        </m:e>
                      </m:d>
                    </m:oMath>
                  </m:oMathPara>
                </a14:m>
                <a:endParaRPr lang="en-GB" b="1" dirty="0"/>
              </a:p>
            </p:txBody>
          </p:sp>
        </mc:Choice>
        <mc:Fallback xmlns="">
          <p:sp>
            <p:nvSpPr>
              <p:cNvPr id="46" name="TextBox 45"/>
              <p:cNvSpPr txBox="1">
                <a:spLocks noRot="1" noChangeAspect="1" noMove="1" noResize="1" noEditPoints="1" noAdjustHandles="1" noChangeArrowheads="1" noChangeShapeType="1" noTextEdit="1"/>
              </p:cNvSpPr>
              <p:nvPr/>
            </p:nvSpPr>
            <p:spPr>
              <a:xfrm>
                <a:off x="3190876" y="3482866"/>
                <a:ext cx="896118"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346823" y="3492391"/>
                <a:ext cx="3556967" cy="523220"/>
              </a:xfrm>
              <a:prstGeom prst="rect">
                <a:avLst/>
              </a:prstGeom>
              <a:noFill/>
            </p:spPr>
            <p:txBody>
              <a:bodyPr wrap="square" rtlCol="0">
                <a:spAutoFit/>
              </a:bodyPr>
              <a:lstStyle/>
              <a:p>
                <a:r>
                  <a:rPr lang="en-GB" sz="1400" dirty="0"/>
                  <a:t>Just find the mean of the </a:t>
                </a:r>
                <a14:m>
                  <m:oMath xmlns:m="http://schemas.openxmlformats.org/officeDocument/2006/math">
                    <m:r>
                      <a:rPr lang="en-GB" sz="1400" b="0" i="1" smtClean="0">
                        <a:latin typeface="Cambria Math" panose="02040503050406030204" pitchFamily="18" charset="0"/>
                      </a:rPr>
                      <m:t>𝑥</m:t>
                    </m:r>
                  </m:oMath>
                </a14:m>
                <a:r>
                  <a:rPr lang="en-GB" sz="1400" dirty="0"/>
                  <a:t> values and the mean of the </a:t>
                </a:r>
                <a14:m>
                  <m:oMath xmlns:m="http://schemas.openxmlformats.org/officeDocument/2006/math">
                    <m:r>
                      <a:rPr lang="en-GB" sz="1400" b="0" i="1" smtClean="0">
                        <a:latin typeface="Cambria Math" panose="02040503050406030204" pitchFamily="18" charset="0"/>
                      </a:rPr>
                      <m:t>𝑦</m:t>
                    </m:r>
                  </m:oMath>
                </a14:m>
                <a:r>
                  <a:rPr lang="en-GB" sz="1400" dirty="0"/>
                  <a:t> values.</a:t>
                </a:r>
              </a:p>
            </p:txBody>
          </p:sp>
        </mc:Choice>
        <mc:Fallback xmlns="">
          <p:sp>
            <p:nvSpPr>
              <p:cNvPr id="47" name="TextBox 46"/>
              <p:cNvSpPr txBox="1">
                <a:spLocks noRot="1" noChangeAspect="1" noMove="1" noResize="1" noEditPoints="1" noAdjustHandles="1" noChangeArrowheads="1" noChangeShapeType="1" noTextEdit="1"/>
              </p:cNvSpPr>
              <p:nvPr/>
            </p:nvSpPr>
            <p:spPr>
              <a:xfrm>
                <a:off x="4346823" y="3492391"/>
                <a:ext cx="3556967" cy="523220"/>
              </a:xfrm>
              <a:prstGeom prst="rect">
                <a:avLst/>
              </a:prstGeom>
              <a:blipFill>
                <a:blip r:embed="rId7"/>
                <a:stretch>
                  <a:fillRect l="-514" t="-2326" b="-10465"/>
                </a:stretch>
              </a:blipFill>
            </p:spPr>
            <p:txBody>
              <a:bodyPr/>
              <a:lstStyle/>
              <a:p>
                <a:r>
                  <a:rPr lang="en-GB">
                    <a:noFill/>
                  </a:rPr>
                  <a:t> </a:t>
                </a:r>
              </a:p>
            </p:txBody>
          </p:sp>
        </mc:Fallback>
      </mc:AlternateContent>
      <p:sp>
        <p:nvSpPr>
          <p:cNvPr id="48" name="Rectangle 47"/>
          <p:cNvSpPr/>
          <p:nvPr/>
        </p:nvSpPr>
        <p:spPr>
          <a:xfrm>
            <a:off x="3516993" y="3516239"/>
            <a:ext cx="626382" cy="3890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49" name="TextBox 48"/>
              <p:cNvSpPr txBox="1"/>
              <p:nvPr/>
            </p:nvSpPr>
            <p:spPr>
              <a:xfrm>
                <a:off x="1043608" y="4804586"/>
                <a:ext cx="6566817"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2. It is perpendicular to </a:t>
                </a:r>
                <a14:m>
                  <m:oMath xmlns:m="http://schemas.openxmlformats.org/officeDocument/2006/math">
                    <m:r>
                      <a:rPr lang="en-GB" sz="2400" b="0" i="1" smtClean="0">
                        <a:latin typeface="Cambria Math" panose="02040503050406030204" pitchFamily="18" charset="0"/>
                      </a:rPr>
                      <m:t>𝐴𝐵</m:t>
                    </m:r>
                  </m:oMath>
                </a14:m>
                <a:r>
                  <a:rPr lang="en-GB" sz="2400" dirty="0"/>
                  <a:t>.</a:t>
                </a:r>
              </a:p>
            </p:txBody>
          </p:sp>
        </mc:Choice>
        <mc:Fallback xmlns="">
          <p:sp>
            <p:nvSpPr>
              <p:cNvPr id="49" name="TextBox 48"/>
              <p:cNvSpPr txBox="1">
                <a:spLocks noRot="1" noChangeAspect="1" noMove="1" noResize="1" noEditPoints="1" noAdjustHandles="1" noChangeArrowheads="1" noChangeShapeType="1" noTextEdit="1"/>
              </p:cNvSpPr>
              <p:nvPr/>
            </p:nvSpPr>
            <p:spPr>
              <a:xfrm>
                <a:off x="1043608" y="4804586"/>
                <a:ext cx="6566817" cy="461665"/>
              </a:xfrm>
              <a:prstGeom prst="rect">
                <a:avLst/>
              </a:prstGeom>
              <a:blipFill>
                <a:blip r:embed="rId8"/>
                <a:stretch>
                  <a:fillRect l="-1203" t="-7500"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2693318" y="5238182"/>
                <a:ext cx="2933699" cy="1466812"/>
              </a:xfrm>
              <a:prstGeom prst="rect">
                <a:avLst/>
              </a:prstGeom>
              <a:noFill/>
            </p:spPr>
            <p:txBody>
              <a:bodyPr wrap="square" rtlCol="0">
                <a:spAutoFit/>
              </a:bodyPr>
              <a:lstStyle/>
              <a:p>
                <a:r>
                  <a:rPr lang="en-GB" dirty="0"/>
                  <a:t>Equation?</a:t>
                </a:r>
              </a:p>
              <a:p>
                <a:pPr/>
                <a14:m>
                  <m:oMathPara xmlns:m="http://schemas.openxmlformats.org/officeDocument/2006/math">
                    <m:oMathParaPr>
                      <m:jc m:val="centerGroup"/>
                    </m:oMathParaPr>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𝒎</m:t>
                          </m:r>
                        </m:e>
                        <m:sub>
                          <m:r>
                            <a:rPr lang="en-GB" b="1" i="1" smtClean="0">
                              <a:latin typeface="Cambria Math" panose="02040503050406030204" pitchFamily="18" charset="0"/>
                            </a:rPr>
                            <m:t>𝑨𝑩</m:t>
                          </m:r>
                        </m:sub>
                      </m:sSub>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𝟐</m:t>
                          </m:r>
                        </m:num>
                        <m:den>
                          <m:r>
                            <a:rPr lang="en-GB" b="1" i="1" smtClean="0">
                              <a:latin typeface="Cambria Math" panose="02040503050406030204" pitchFamily="18" charset="0"/>
                            </a:rPr>
                            <m:t>𝟒</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oMath>
                    <m:oMath xmlns:m="http://schemas.openxmlformats.org/officeDocument/2006/math">
                      <m:sSub>
                        <m:sSubPr>
                          <m:ctrlPr>
                            <a:rPr lang="en-GB" b="1" i="1" smtClean="0">
                              <a:latin typeface="Cambria Math" panose="02040503050406030204" pitchFamily="18" charset="0"/>
                            </a:rPr>
                          </m:ctrlPr>
                        </m:sSubPr>
                        <m:e>
                          <m:r>
                            <a:rPr lang="en-GB" b="1" i="1" smtClean="0">
                              <a:latin typeface="Cambria Math" panose="02040503050406030204" pitchFamily="18" charset="0"/>
                            </a:rPr>
                            <m:t>𝒎</m:t>
                          </m:r>
                        </m:e>
                        <m:sub>
                          <m:r>
                            <a:rPr lang="en-GB" b="1" i="1" smtClean="0">
                              <a:latin typeface="Cambria Math" panose="02040503050406030204" pitchFamily="18" charset="0"/>
                            </a:rPr>
                            <m:t>⊥</m:t>
                          </m:r>
                        </m:sub>
                      </m:sSub>
                      <m:r>
                        <a:rPr lang="en-GB" b="1" i="1" smtClean="0">
                          <a:latin typeface="Cambria Math" panose="02040503050406030204" pitchFamily="18" charset="0"/>
                        </a:rPr>
                        <m:t>=−</m:t>
                      </m:r>
                      <m:r>
                        <a:rPr lang="en-GB" b="1" i="1" smtClean="0">
                          <a:latin typeface="Cambria Math" panose="02040503050406030204" pitchFamily="18" charset="0"/>
                        </a:rPr>
                        <m:t>𝟐</m:t>
                      </m:r>
                    </m:oMath>
                  </m:oMathPara>
                </a14:m>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𝟔</m:t>
                      </m:r>
                      <m:r>
                        <a:rPr lang="en-GB" b="1" i="1" smtClean="0">
                          <a:latin typeface="Cambria Math" panose="02040503050406030204" pitchFamily="18" charset="0"/>
                        </a:rPr>
                        <m:t>=−</m:t>
                      </m:r>
                      <m:r>
                        <a:rPr lang="en-GB" b="1" i="1" smtClean="0">
                          <a:latin typeface="Cambria Math" panose="02040503050406030204" pitchFamily="18" charset="0"/>
                        </a:rPr>
                        <m:t>𝟐</m:t>
                      </m:r>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𝟒</m:t>
                          </m:r>
                        </m:e>
                      </m:d>
                    </m:oMath>
                  </m:oMathPara>
                </a14:m>
                <a:endParaRPr lang="en-GB" b="1" dirty="0"/>
              </a:p>
            </p:txBody>
          </p:sp>
        </mc:Choice>
        <mc:Fallback xmlns="">
          <p:sp>
            <p:nvSpPr>
              <p:cNvPr id="50" name="TextBox 49"/>
              <p:cNvSpPr txBox="1">
                <a:spLocks noRot="1" noChangeAspect="1" noMove="1" noResize="1" noEditPoints="1" noAdjustHandles="1" noChangeArrowheads="1" noChangeShapeType="1" noTextEdit="1"/>
              </p:cNvSpPr>
              <p:nvPr/>
            </p:nvSpPr>
            <p:spPr>
              <a:xfrm>
                <a:off x="2693318" y="5238182"/>
                <a:ext cx="2933699" cy="1466812"/>
              </a:xfrm>
              <a:prstGeom prst="rect">
                <a:avLst/>
              </a:prstGeom>
              <a:blipFill>
                <a:blip r:embed="rId9"/>
                <a:stretch>
                  <a:fillRect l="-1871" t="-2075"/>
                </a:stretch>
              </a:blipFill>
            </p:spPr>
            <p:txBody>
              <a:bodyPr/>
              <a:lstStyle/>
              <a:p>
                <a:r>
                  <a:rPr lang="en-GB">
                    <a:noFill/>
                  </a:rPr>
                  <a:t> </a:t>
                </a:r>
              </a:p>
            </p:txBody>
          </p:sp>
        </mc:Fallback>
      </mc:AlternateContent>
      <p:sp>
        <p:nvSpPr>
          <p:cNvPr id="51" name="Rectangle 50"/>
          <p:cNvSpPr/>
          <p:nvPr/>
        </p:nvSpPr>
        <p:spPr>
          <a:xfrm>
            <a:off x="3012552" y="5583726"/>
            <a:ext cx="2279527" cy="11212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53" name="Straight Connector 52"/>
          <p:cNvCxnSpPr/>
          <p:nvPr/>
        </p:nvCxnSpPr>
        <p:spPr>
          <a:xfrm>
            <a:off x="2979420" y="2565400"/>
            <a:ext cx="215900" cy="1574800"/>
          </a:xfrm>
          <a:prstGeom prst="line">
            <a:avLst/>
          </a:prstGeom>
          <a:ln w="28575"/>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flipV="1">
            <a:off x="3078956" y="3239929"/>
            <a:ext cx="154305" cy="22384"/>
          </a:xfrm>
          <a:prstGeom prst="line">
            <a:avLst/>
          </a:prstGeom>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flipH="1" flipV="1">
            <a:off x="3233738" y="3238501"/>
            <a:ext cx="21431" cy="15716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6120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 presetClass="entr" presetSubtype="0" fill="hold" grpId="1"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par>
                                <p:cTn id="28" presetID="1" presetClass="entr" presetSubtype="0" fill="hold" grpId="1" nodeType="withEffect">
                                  <p:stCondLst>
                                    <p:cond delay="0"/>
                                  </p:stCondLst>
                                  <p:childTnLst>
                                    <p:set>
                                      <p:cBhvr>
                                        <p:cTn id="29" dur="1" fill="hold">
                                          <p:stCondLst>
                                            <p:cond delay="0"/>
                                          </p:stCondLst>
                                        </p:cTn>
                                        <p:tgtEl>
                                          <p:spTgt spid="51"/>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par>
                                <p:cTn id="33" presetID="10" presetClass="entr" presetSubtype="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childTnLst>
                                </p:cTn>
                              </p:par>
                              <p:par>
                                <p:cTn id="36" presetID="22" presetClass="entr" presetSubtype="4"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down)">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48"/>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48"/>
                                        </p:tgtEl>
                                      </p:cBhvr>
                                    </p:animEffect>
                                    <p:set>
                                      <p:cBhvr>
                                        <p:cTn id="44" dur="1" fill="hold">
                                          <p:stCondLst>
                                            <p:cond delay="499"/>
                                          </p:stCondLst>
                                        </p:cTn>
                                        <p:tgtEl>
                                          <p:spTgt spid="48"/>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childTnLst>
                    </p:cTn>
                  </p:par>
                </p:childTnLst>
              </p:cTn>
              <p:nextCondLst>
                <p:cond evt="onClick" delay="0">
                  <p:tgtEl>
                    <p:spTgt spid="48"/>
                  </p:tgtEl>
                </p:cond>
              </p:nextCondLst>
            </p:seq>
            <p:seq concurrent="1" nextAc="seek">
              <p:cTn id="48" restart="whenNotActive" fill="hold" evtFilter="cancelBubble" nodeType="interactiveSeq">
                <p:stCondLst>
                  <p:cond evt="onClick" delay="0">
                    <p:tgtEl>
                      <p:spTgt spid="51"/>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51"/>
                                        </p:tgtEl>
                                      </p:cBhvr>
                                    </p:animEffect>
                                    <p:set>
                                      <p:cBhvr>
                                        <p:cTn id="5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45" grpId="0" animBg="1"/>
      <p:bldP spid="46" grpId="0"/>
      <p:bldP spid="47" grpId="0"/>
      <p:bldP spid="48" grpId="0" animBg="1"/>
      <p:bldP spid="48" grpId="1" animBg="1"/>
      <p:bldP spid="49" grpId="0" animBg="1"/>
      <p:bldP spid="50" grpId="0"/>
      <p:bldP spid="51" grpId="0" animBg="1"/>
      <p:bldP spid="5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759196"/>
                <a:ext cx="4168251"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perpendicular bisector of the line </a:t>
                </a:r>
                <a14:m>
                  <m:oMath xmlns:m="http://schemas.openxmlformats.org/officeDocument/2006/math">
                    <m:r>
                      <a:rPr lang="en-GB" b="0" i="1" smtClean="0">
                        <a:latin typeface="Cambria Math" panose="02040503050406030204" pitchFamily="18" charset="0"/>
                      </a:rPr>
                      <m:t>𝐴𝐵</m:t>
                    </m:r>
                  </m:oMath>
                </a14:m>
                <a:r>
                  <a:rPr lang="en-GB" dirty="0"/>
                  <a:t> where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have the coordinates:</a:t>
                </a: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4,7</m:t>
                        </m:r>
                      </m:e>
                    </m:d>
                    <m:r>
                      <a:rPr lang="en-GB" b="0" i="1" smtClean="0">
                        <a:latin typeface="Cambria Math" panose="02040503050406030204" pitchFamily="18" charset="0"/>
                      </a:rPr>
                      <m:t>, </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10,17</m:t>
                        </m:r>
                      </m:e>
                    </m:d>
                  </m:oMath>
                </a14:m>
                <a:endParaRPr lang="en-GB" dirty="0"/>
              </a:p>
              <a:p>
                <a:pPr marL="342900" indent="-342900">
                  <a:buAutoNum type="alphaLcParenR"/>
                </a:pPr>
                <a:r>
                  <a:rPr lang="en-GB" dirty="0"/>
                  <a:t> </a:t>
                </a:r>
                <a14:m>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e>
                    </m:d>
                    <m:r>
                      <a:rPr lang="en-GB" b="0" i="1" smtClean="0">
                        <a:latin typeface="Cambria Math" panose="02040503050406030204" pitchFamily="18" charset="0"/>
                      </a:rPr>
                      <m:t>, </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2</m:t>
                            </m:r>
                          </m:sub>
                        </m:sSub>
                      </m:e>
                    </m:d>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759196"/>
                <a:ext cx="4168251" cy="1200329"/>
              </a:xfrm>
              <a:prstGeom prst="rect">
                <a:avLst/>
              </a:prstGeom>
              <a:blipFill>
                <a:blip r:embed="rId2"/>
                <a:stretch>
                  <a:fillRect b="-90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891379" y="2189392"/>
                <a:ext cx="3744416" cy="355103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𝑀</m:t>
                      </m:r>
                      <m:d>
                        <m:dPr>
                          <m:ctrlPr>
                            <a:rPr lang="en-GB" b="0" i="1" smtClean="0">
                              <a:latin typeface="Cambria Math" panose="02040503050406030204" pitchFamily="18" charset="0"/>
                            </a:rPr>
                          </m:ctrlPr>
                        </m:dPr>
                        <m:e>
                          <m:r>
                            <a:rPr lang="en-GB" b="0" i="1" smtClean="0">
                              <a:latin typeface="Cambria Math" panose="02040503050406030204" pitchFamily="18" charset="0"/>
                            </a:rPr>
                            <m:t>7,12</m:t>
                          </m:r>
                        </m:e>
                      </m:d>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𝐴𝐵</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0" smtClean="0">
                              <a:latin typeface="Cambria Math" panose="02040503050406030204" pitchFamily="18" charset="0"/>
                            </a:rPr>
                            <m:t>10</m:t>
                          </m:r>
                        </m:num>
                        <m:den>
                          <m:r>
                            <a:rPr lang="en-GB" b="0" i="0" smtClean="0">
                              <a:latin typeface="Cambria Math" panose="02040503050406030204" pitchFamily="18" charset="0"/>
                            </a:rPr>
                            <m:t>6</m:t>
                          </m:r>
                        </m:den>
                      </m:f>
                      <m:r>
                        <a:rPr lang="en-GB" b="0" i="0" smtClean="0">
                          <a:latin typeface="Cambria Math" panose="02040503050406030204" pitchFamily="18" charset="0"/>
                        </a:rPr>
                        <m:t>=</m:t>
                      </m:r>
                      <m:f>
                        <m:fPr>
                          <m:ctrlPr>
                            <a:rPr lang="en-GB" b="0" i="1" smtClean="0">
                              <a:latin typeface="Cambria Math" panose="02040503050406030204" pitchFamily="18" charset="0"/>
                            </a:rPr>
                          </m:ctrlPr>
                        </m:fPr>
                        <m:num>
                          <m:r>
                            <a:rPr lang="en-GB" b="0" i="0" smtClean="0">
                              <a:latin typeface="Cambria Math" panose="02040503050406030204" pitchFamily="18" charset="0"/>
                            </a:rPr>
                            <m:t>5</m:t>
                          </m:r>
                        </m:num>
                        <m:den>
                          <m:r>
                            <a:rPr lang="en-GB" b="0" i="0" smtClean="0">
                              <a:latin typeface="Cambria Math" panose="02040503050406030204" pitchFamily="18" charset="0"/>
                            </a:rPr>
                            <m:t>3</m:t>
                          </m:r>
                        </m:den>
                      </m:f>
                      <m:r>
                        <a:rPr lang="en-GB" b="0" i="0" smtClean="0">
                          <a:latin typeface="Cambria Math" panose="02040503050406030204" pitchFamily="18" charset="0"/>
                        </a:rPr>
                        <m:t>    </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−12=−</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−7</m:t>
                          </m:r>
                        </m:e>
                      </m:d>
                    </m:oMath>
                  </m:oMathPara>
                </a14:m>
                <a:endParaRPr lang="en-GB" dirty="0"/>
              </a:p>
              <a:p>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𝑀</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2</m:t>
                                  </m:r>
                                </m:sub>
                              </m:sSub>
                            </m:num>
                            <m:den>
                              <m:r>
                                <a:rPr lang="en-GB" b="0" i="1" smtClean="0">
                                  <a:latin typeface="Cambria Math" panose="02040503050406030204" pitchFamily="18" charset="0"/>
                                </a:rPr>
                                <m:t>2</m:t>
                              </m:r>
                            </m:den>
                          </m:f>
                        </m:e>
                      </m:d>
                    </m:oMath>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𝐴𝐵</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den>
                      </m:f>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r>
                            <a:rPr lang="en-GB" b="0" i="1" smtClean="0">
                              <a:latin typeface="Cambria Math" panose="02040503050406030204" pitchFamily="18" charset="0"/>
                            </a:rPr>
                            <m:t>⊥</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den>
                      </m:f>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2</m:t>
                              </m:r>
                            </m:sub>
                          </m:sSub>
                        </m:num>
                        <m:den>
                          <m:r>
                            <a:rPr lang="en-GB" i="1">
                              <a:latin typeface="Cambria Math" panose="02040503050406030204" pitchFamily="18" charset="0"/>
                            </a:rPr>
                            <m:t>2</m:t>
                          </m:r>
                        </m:den>
                      </m:f>
                      <m:r>
                        <a:rPr lang="en-GB" b="0" i="1" smtClean="0">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m:t>
                              </m:r>
                            </m:sub>
                          </m:sSub>
                        </m:num>
                        <m:den>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1</m:t>
                              </m:r>
                            </m:sub>
                          </m:sSub>
                        </m:den>
                      </m:f>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2</m:t>
                                  </m:r>
                                </m:sub>
                              </m:sSub>
                            </m:num>
                            <m:den>
                              <m:r>
                                <a:rPr lang="en-GB" i="1">
                                  <a:latin typeface="Cambria Math" panose="02040503050406030204" pitchFamily="18" charset="0"/>
                                </a:rPr>
                                <m:t>2</m:t>
                              </m:r>
                            </m:den>
                          </m:f>
                        </m:e>
                      </m:d>
                    </m:oMath>
                  </m:oMathPara>
                </a14:m>
                <a:endParaRPr lang="en-GB" dirty="0"/>
              </a:p>
            </p:txBody>
          </p:sp>
        </mc:Choice>
        <mc:Fallback>
          <p:sp>
            <p:nvSpPr>
              <p:cNvPr id="6" name="TextBox 5"/>
              <p:cNvSpPr txBox="1">
                <a:spLocks noRot="1" noChangeAspect="1" noMove="1" noResize="1" noEditPoints="1" noAdjustHandles="1" noChangeArrowheads="1" noChangeShapeType="1" noTextEdit="1"/>
              </p:cNvSpPr>
              <p:nvPr/>
            </p:nvSpPr>
            <p:spPr>
              <a:xfrm>
                <a:off x="891379" y="2189392"/>
                <a:ext cx="3744416" cy="3551037"/>
              </a:xfrm>
              <a:prstGeom prst="rect">
                <a:avLst/>
              </a:prstGeom>
              <a:blipFill>
                <a:blip r:embed="rId3"/>
                <a:stretch>
                  <a:fillRect/>
                </a:stretch>
              </a:blipFill>
            </p:spPr>
            <p:txBody>
              <a:bodyPr/>
              <a:lstStyle/>
              <a:p>
                <a:r>
                  <a:rPr lang="en-GB">
                    <a:noFill/>
                  </a:rPr>
                  <a:t> </a:t>
                </a:r>
              </a:p>
            </p:txBody>
          </p:sp>
        </mc:Fallback>
      </mc:AlternateContent>
      <p:sp>
        <p:nvSpPr>
          <p:cNvPr id="7" name="Rectangle 6"/>
          <p:cNvSpPr/>
          <p:nvPr/>
        </p:nvSpPr>
        <p:spPr>
          <a:xfrm>
            <a:off x="605767" y="2242554"/>
            <a:ext cx="216024" cy="2314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8" name="Rectangle 7"/>
          <p:cNvSpPr/>
          <p:nvPr/>
        </p:nvSpPr>
        <p:spPr>
          <a:xfrm>
            <a:off x="605767" y="4078737"/>
            <a:ext cx="216024" cy="23149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9" name="Rectangle 8"/>
          <p:cNvSpPr/>
          <p:nvPr/>
        </p:nvSpPr>
        <p:spPr>
          <a:xfrm>
            <a:off x="821791" y="2242554"/>
            <a:ext cx="3814004" cy="14024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831108" y="4081749"/>
            <a:ext cx="3814004" cy="17148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TextBox 10"/>
          <p:cNvSpPr txBox="1"/>
          <p:nvPr/>
        </p:nvSpPr>
        <p:spPr>
          <a:xfrm>
            <a:off x="1395435" y="5904138"/>
            <a:ext cx="2736304" cy="646331"/>
          </a:xfrm>
          <a:prstGeom prst="rect">
            <a:avLst/>
          </a:prstGeom>
          <a:noFill/>
        </p:spPr>
        <p:txBody>
          <a:bodyPr wrap="square" rtlCol="0">
            <a:spAutoFit/>
          </a:bodyPr>
          <a:lstStyle/>
          <a:p>
            <a:r>
              <a:rPr lang="en-GB" b="1" dirty="0" err="1"/>
              <a:t>Fro</a:t>
            </a:r>
            <a:r>
              <a:rPr lang="en-GB" b="1" dirty="0"/>
              <a:t> Note</a:t>
            </a:r>
            <a:r>
              <a:rPr lang="en-GB" dirty="0"/>
              <a:t>: Do </a:t>
            </a:r>
            <a:r>
              <a:rPr lang="en-GB" u="sng" dirty="0"/>
              <a:t>not</a:t>
            </a:r>
            <a:r>
              <a:rPr lang="en-GB" dirty="0"/>
              <a:t> try to memorise this!</a:t>
            </a:r>
          </a:p>
        </p:txBody>
      </p:sp>
      <mc:AlternateContent xmlns:mc="http://schemas.openxmlformats.org/markup-compatibility/2006" xmlns:a14="http://schemas.microsoft.com/office/drawing/2010/main">
        <mc:Choice Requires="a14">
          <p:sp>
            <p:nvSpPr>
              <p:cNvPr id="12" name="TextBox 11"/>
              <p:cNvSpPr txBox="1"/>
              <p:nvPr/>
            </p:nvSpPr>
            <p:spPr>
              <a:xfrm>
                <a:off x="4983523" y="759195"/>
                <a:ext cx="3692933"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line segment </a:t>
                </a:r>
                <a14:m>
                  <m:oMath xmlns:m="http://schemas.openxmlformats.org/officeDocument/2006/math">
                    <m:r>
                      <a:rPr lang="en-GB" b="0" i="1" smtClean="0">
                        <a:latin typeface="Cambria Math" panose="02040503050406030204" pitchFamily="18" charset="0"/>
                      </a:rPr>
                      <m:t>𝐴𝐵</m:t>
                    </m:r>
                  </m:oMath>
                </a14:m>
                <a:r>
                  <a:rPr lang="en-GB" dirty="0"/>
                  <a:t> is the diameter of a circle with centre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5,−4</m:t>
                        </m:r>
                      </m:e>
                    </m:d>
                  </m:oMath>
                </a14:m>
                <a:r>
                  <a:rPr lang="en-GB" dirty="0"/>
                  <a:t>. If </a:t>
                </a:r>
                <a14:m>
                  <m:oMath xmlns:m="http://schemas.openxmlformats.org/officeDocument/2006/math">
                    <m:r>
                      <a:rPr lang="en-GB" b="0" i="1" smtClean="0">
                        <a:latin typeface="Cambria Math" panose="02040503050406030204" pitchFamily="18" charset="0"/>
                      </a:rPr>
                      <m:t>𝐴</m:t>
                    </m:r>
                  </m:oMath>
                </a14:m>
                <a:r>
                  <a:rPr lang="en-GB" dirty="0"/>
                  <a:t> has coordinates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1,−2</m:t>
                        </m:r>
                      </m:e>
                    </m:d>
                  </m:oMath>
                </a14:m>
                <a:r>
                  <a:rPr lang="en-GB" dirty="0"/>
                  <a:t>, what are the coordinates of </a:t>
                </a:r>
                <a14:m>
                  <m:oMath xmlns:m="http://schemas.openxmlformats.org/officeDocument/2006/math">
                    <m:r>
                      <a:rPr lang="en-GB" b="0" i="1" smtClean="0">
                        <a:latin typeface="Cambria Math" panose="02040503050406030204" pitchFamily="18" charset="0"/>
                      </a:rPr>
                      <m:t>𝐵</m:t>
                    </m:r>
                  </m:oMath>
                </a14:m>
                <a:r>
                  <a:rPr lang="en-GB" dirty="0"/>
                  <a:t>? </a:t>
                </a:r>
              </a:p>
            </p:txBody>
          </p:sp>
        </mc:Choice>
        <mc:Fallback xmlns="">
          <p:sp>
            <p:nvSpPr>
              <p:cNvPr id="12" name="TextBox 11"/>
              <p:cNvSpPr txBox="1">
                <a:spLocks noRot="1" noChangeAspect="1" noMove="1" noResize="1" noEditPoints="1" noAdjustHandles="1" noChangeArrowheads="1" noChangeShapeType="1" noTextEdit="1"/>
              </p:cNvSpPr>
              <p:nvPr/>
            </p:nvSpPr>
            <p:spPr>
              <a:xfrm>
                <a:off x="4983523" y="759195"/>
                <a:ext cx="3692933" cy="1200329"/>
              </a:xfrm>
              <a:prstGeom prst="rect">
                <a:avLst/>
              </a:prstGeom>
              <a:blipFill>
                <a:blip r:embed="rId4"/>
                <a:stretch>
                  <a:fillRect b="-90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205553" y="2717088"/>
                <a:ext cx="13972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1,−2</m:t>
                          </m:r>
                        </m:e>
                      </m:d>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5205553" y="2717088"/>
                <a:ext cx="1397266"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958916" y="3163600"/>
                <a:ext cx="139726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𝑀</m:t>
                      </m:r>
                      <m:d>
                        <m:dPr>
                          <m:ctrlPr>
                            <a:rPr lang="en-GB" b="0" i="1" smtClean="0">
                              <a:latin typeface="Cambria Math" panose="02040503050406030204" pitchFamily="18" charset="0"/>
                            </a:rPr>
                          </m:ctrlPr>
                        </m:dPr>
                        <m:e>
                          <m:r>
                            <a:rPr lang="en-GB" b="0" i="1" smtClean="0">
                              <a:latin typeface="Cambria Math" panose="02040503050406030204" pitchFamily="18" charset="0"/>
                            </a:rPr>
                            <m:t>5,−4</m:t>
                          </m:r>
                        </m:e>
                      </m:d>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5958916" y="3163600"/>
                <a:ext cx="1397266" cy="369332"/>
              </a:xfrm>
              <a:prstGeom prst="rect">
                <a:avLst/>
              </a:prstGeom>
              <a:blipFill>
                <a:blip r:embed="rId6"/>
                <a:stretch>
                  <a:fillRect/>
                </a:stretch>
              </a:blipFill>
            </p:spPr>
            <p:txBody>
              <a:bodyPr/>
              <a:lstStyle/>
              <a:p>
                <a:r>
                  <a:rPr lang="en-GB">
                    <a:noFill/>
                  </a:rPr>
                  <a:t> </a:t>
                </a:r>
              </a:p>
            </p:txBody>
          </p:sp>
        </mc:Fallback>
      </mc:AlternateContent>
      <p:sp>
        <p:nvSpPr>
          <p:cNvPr id="15" name="Oval 14"/>
          <p:cNvSpPr/>
          <p:nvPr/>
        </p:nvSpPr>
        <p:spPr>
          <a:xfrm>
            <a:off x="6073216" y="2609354"/>
            <a:ext cx="111684" cy="1147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Oval 15"/>
          <p:cNvSpPr/>
          <p:nvPr/>
        </p:nvSpPr>
        <p:spPr>
          <a:xfrm>
            <a:off x="7092280" y="3095691"/>
            <a:ext cx="111684" cy="1147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Oval 16"/>
          <p:cNvSpPr/>
          <p:nvPr/>
        </p:nvSpPr>
        <p:spPr>
          <a:xfrm>
            <a:off x="8028384" y="3530228"/>
            <a:ext cx="111684" cy="11479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p:cNvSpPr txBox="1"/>
              <p:nvPr/>
            </p:nvSpPr>
            <p:spPr>
              <a:xfrm>
                <a:off x="7627714" y="3589271"/>
                <a:ext cx="57606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7627714" y="3589271"/>
                <a:ext cx="576064"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143287" y="4101340"/>
                <a:ext cx="3533169" cy="2445862"/>
              </a:xfrm>
              <a:prstGeom prst="rect">
                <a:avLst/>
              </a:prstGeom>
              <a:noFill/>
            </p:spPr>
            <p:txBody>
              <a:bodyPr wrap="square" rtlCol="0">
                <a:spAutoFit/>
              </a:bodyPr>
              <a:lstStyle/>
              <a:p>
                <a:r>
                  <a:rPr lang="en-GB" dirty="0"/>
                  <a:t>We could use the formula </a:t>
                </a:r>
                <a14:m>
                  <m:oMath xmlns:m="http://schemas.openxmlformats.org/officeDocument/2006/math">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2</m:t>
                                </m:r>
                              </m:sub>
                            </m:sSub>
                          </m:num>
                          <m:den>
                            <m:r>
                              <a:rPr lang="en-GB" b="0" i="1" smtClean="0">
                                <a:latin typeface="Cambria Math" panose="02040503050406030204" pitchFamily="18" charset="0"/>
                              </a:rPr>
                              <m:t>2</m:t>
                            </m:r>
                          </m:den>
                        </m:f>
                      </m:e>
                    </m:d>
                  </m:oMath>
                </a14:m>
                <a:r>
                  <a:rPr lang="en-GB" dirty="0"/>
                  <a:t>, but it is easy to see from the diagram that whatever movement there is from </a:t>
                </a:r>
                <a14:m>
                  <m:oMath xmlns:m="http://schemas.openxmlformats.org/officeDocument/2006/math">
                    <m:r>
                      <a:rPr lang="en-GB" b="0" i="1" smtClean="0">
                        <a:latin typeface="Cambria Math" panose="02040503050406030204" pitchFamily="18" charset="0"/>
                      </a:rPr>
                      <m:t>𝐴</m:t>
                    </m:r>
                  </m:oMath>
                </a14:m>
                <a:r>
                  <a:rPr lang="en-GB" dirty="0"/>
                  <a:t> to </a:t>
                </a:r>
                <a14:m>
                  <m:oMath xmlns:m="http://schemas.openxmlformats.org/officeDocument/2006/math">
                    <m:r>
                      <a:rPr lang="en-GB" b="0" i="1" smtClean="0">
                        <a:latin typeface="Cambria Math" panose="02040503050406030204" pitchFamily="18" charset="0"/>
                      </a:rPr>
                      <m:t>𝑀</m:t>
                    </m:r>
                  </m:oMath>
                </a14:m>
                <a:r>
                  <a:rPr lang="en-GB" dirty="0"/>
                  <a:t>, we can continue to get to </a:t>
                </a:r>
                <a14:m>
                  <m:oMath xmlns:m="http://schemas.openxmlformats.org/officeDocument/2006/math">
                    <m:r>
                      <a:rPr lang="en-GB" b="0" i="1" smtClean="0">
                        <a:latin typeface="Cambria Math" panose="02040503050406030204" pitchFamily="18" charset="0"/>
                      </a:rPr>
                      <m:t>𝐵</m:t>
                    </m:r>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5+4=9</m:t>
                      </m:r>
                    </m:oMath>
                    <m:oMath xmlns:m="http://schemas.openxmlformats.org/officeDocument/2006/math">
                      <m:r>
                        <a:rPr lang="en-GB" b="0" i="1" smtClean="0">
                          <a:latin typeface="Cambria Math" panose="02040503050406030204" pitchFamily="18" charset="0"/>
                        </a:rPr>
                        <m:t>−4−2=−6</m:t>
                      </m:r>
                    </m:oMath>
                    <m:oMath xmlns:m="http://schemas.openxmlformats.org/officeDocument/2006/math">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9,−6</m:t>
                          </m:r>
                        </m:e>
                      </m:d>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143287" y="4101340"/>
                <a:ext cx="3533169" cy="2445862"/>
              </a:xfrm>
              <a:prstGeom prst="rect">
                <a:avLst/>
              </a:prstGeom>
              <a:blipFill>
                <a:blip r:embed="rId8"/>
                <a:stretch>
                  <a:fillRect l="-1554" t="-1496" r="-2763"/>
                </a:stretch>
              </a:blipFill>
            </p:spPr>
            <p:txBody>
              <a:bodyPr/>
              <a:lstStyle/>
              <a:p>
                <a:r>
                  <a:rPr lang="en-GB">
                    <a:noFill/>
                  </a:rPr>
                  <a:t> </a:t>
                </a:r>
              </a:p>
            </p:txBody>
          </p:sp>
        </mc:Fallback>
      </mc:AlternateContent>
      <p:sp>
        <p:nvSpPr>
          <p:cNvPr id="20" name="Rectangle 19"/>
          <p:cNvSpPr/>
          <p:nvPr/>
        </p:nvSpPr>
        <p:spPr>
          <a:xfrm>
            <a:off x="5052706" y="4107640"/>
            <a:ext cx="3742951" cy="24963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2" name="Straight Connector 21"/>
          <p:cNvCxnSpPr/>
          <p:nvPr/>
        </p:nvCxnSpPr>
        <p:spPr>
          <a:xfrm>
            <a:off x="4788024" y="759195"/>
            <a:ext cx="0" cy="569414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385074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nextCondLst>
                <p:cond evt="onClick" delay="0">
                  <p:tgtEl>
                    <p:spTgt spid="10"/>
                  </p:tgtEl>
                </p:cond>
              </p:nextCondLst>
            </p:seq>
            <p:seq concurrent="1" nextAc="seek">
              <p:cTn id="18" restart="whenNotActive" fill="hold" evtFilter="cancelBubble" nodeType="interactiveSeq">
                <p:stCondLst>
                  <p:cond evt="onClick" delay="0">
                    <p:tgtEl>
                      <p:spTgt spid="20"/>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9" grpId="0" animBg="1"/>
      <p:bldP spid="10" grpId="0" animBg="1"/>
      <p:bldP spid="11"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6A/6B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115, 116-117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8684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Equation of a circle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a:off x="467544" y="3717032"/>
            <a:ext cx="39604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flipV="1">
            <a:off x="2411760" y="1844824"/>
            <a:ext cx="0" cy="33843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Oval 8"/>
          <p:cNvSpPr/>
          <p:nvPr/>
        </p:nvSpPr>
        <p:spPr>
          <a:xfrm>
            <a:off x="1115616" y="2420888"/>
            <a:ext cx="2592288" cy="2520280"/>
          </a:xfrm>
          <a:prstGeom prst="ellipse">
            <a:avLst/>
          </a:prstGeom>
          <a:noFill/>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 name="TextBox 9"/>
              <p:cNvSpPr txBox="1"/>
              <p:nvPr/>
            </p:nvSpPr>
            <p:spPr>
              <a:xfrm>
                <a:off x="4355976" y="3501008"/>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355976" y="3501008"/>
                <a:ext cx="288032"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267744" y="1484784"/>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267744" y="1484784"/>
                <a:ext cx="288032" cy="369332"/>
              </a:xfrm>
              <a:prstGeom prst="rect">
                <a:avLst/>
              </a:prstGeom>
              <a:blipFill>
                <a:blip r:embed="rId3"/>
                <a:stretch>
                  <a:fillRect r="-6383"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158791" y="2193745"/>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𝑟</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2158791" y="2193745"/>
                <a:ext cx="360040" cy="369332"/>
              </a:xfrm>
              <a:prstGeom prst="rect">
                <a:avLst/>
              </a:prstGeom>
              <a:blipFill rotWithShape="1">
                <a:blip r:embed="rId4"/>
                <a:stretch>
                  <a:fillRect/>
                </a:stretch>
              </a:blipFill>
            </p:spPr>
            <p:txBody>
              <a:bodyPr/>
              <a:lstStyle/>
              <a:p>
                <a:r>
                  <a:rPr lang="en-GB">
                    <a:noFill/>
                  </a:rPr>
                  <a:t> </a:t>
                </a:r>
              </a:p>
            </p:txBody>
          </p:sp>
        </mc:Fallback>
      </mc:AlternateContent>
      <p:sp>
        <p:nvSpPr>
          <p:cNvPr id="14" name="TextBox 13"/>
          <p:cNvSpPr txBox="1"/>
          <p:nvPr/>
        </p:nvSpPr>
        <p:spPr>
          <a:xfrm>
            <a:off x="4947204" y="3113861"/>
            <a:ext cx="3816424" cy="738664"/>
          </a:xfrm>
          <a:prstGeom prst="rect">
            <a:avLst/>
          </a:prstGeom>
          <a:noFill/>
        </p:spPr>
        <p:txBody>
          <a:bodyPr wrap="square" rtlCol="0">
            <a:spAutoFit/>
          </a:bodyPr>
          <a:lstStyle/>
          <a:p>
            <a:r>
              <a:rPr lang="en-GB" sz="1400" dirty="0"/>
              <a:t>(Hint: draw a right-angled triangle inside your circle, with one vertex at the origin and another at the circumference)</a:t>
            </a:r>
          </a:p>
        </p:txBody>
      </p:sp>
      <mc:AlternateContent xmlns:mc="http://schemas.openxmlformats.org/markup-compatibility/2006" xmlns:a14="http://schemas.microsoft.com/office/drawing/2010/main">
        <mc:Choice Requires="a14">
          <p:sp>
            <p:nvSpPr>
              <p:cNvPr id="15" name="TextBox 14"/>
              <p:cNvSpPr txBox="1"/>
              <p:nvPr/>
            </p:nvSpPr>
            <p:spPr>
              <a:xfrm>
                <a:off x="5247378" y="4343935"/>
                <a:ext cx="3384376" cy="58477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𝑦</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𝑟</m:t>
                          </m:r>
                        </m:e>
                        <m:sup>
                          <m:r>
                            <a:rPr lang="en-GB" sz="3200" b="0" i="1" smtClean="0">
                              <a:latin typeface="Cambria Math" panose="02040503050406030204" pitchFamily="18" charset="0"/>
                            </a:rPr>
                            <m:t>2</m:t>
                          </m:r>
                        </m:sup>
                      </m:sSup>
                    </m:oMath>
                  </m:oMathPara>
                </a14:m>
                <a:endParaRPr lang="en-GB"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5247378" y="4343935"/>
                <a:ext cx="3384376" cy="584775"/>
              </a:xfrm>
              <a:prstGeom prst="rect">
                <a:avLst/>
              </a:prstGeom>
              <a:blipFill>
                <a:blip r:embed="rId5"/>
                <a:stretch>
                  <a:fillRect/>
                </a:stretch>
              </a:blipFill>
            </p:spPr>
            <p:txBody>
              <a:bodyPr/>
              <a:lstStyle/>
              <a:p>
                <a:r>
                  <a:rPr lang="en-GB">
                    <a:noFill/>
                  </a:rPr>
                  <a:t> </a:t>
                </a:r>
              </a:p>
            </p:txBody>
          </p:sp>
        </mc:Fallback>
      </mc:AlternateContent>
      <p:grpSp>
        <p:nvGrpSpPr>
          <p:cNvPr id="20" name="Group 19"/>
          <p:cNvGrpSpPr/>
          <p:nvPr/>
        </p:nvGrpSpPr>
        <p:grpSpPr>
          <a:xfrm>
            <a:off x="2411760" y="2636912"/>
            <a:ext cx="1080120" cy="1377444"/>
            <a:chOff x="2411760" y="2636912"/>
            <a:chExt cx="1080120" cy="1377444"/>
          </a:xfrm>
        </p:grpSpPr>
        <mc:AlternateContent xmlns:mc="http://schemas.openxmlformats.org/markup-compatibility/2006" xmlns:a14="http://schemas.microsoft.com/office/drawing/2010/main">
          <mc:Choice Requires="a14">
            <p:sp>
              <p:nvSpPr>
                <p:cNvPr id="12" name="TextBox 11"/>
                <p:cNvSpPr txBox="1"/>
                <p:nvPr/>
              </p:nvSpPr>
              <p:spPr>
                <a:xfrm>
                  <a:off x="2627784" y="364502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𝑥</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627784" y="3645024"/>
                  <a:ext cx="360040" cy="369332"/>
                </a:xfrm>
                <a:prstGeom prst="rect">
                  <a:avLst/>
                </a:prstGeom>
                <a:blipFill>
                  <a:blip r:embed="rId6"/>
                  <a:stretch>
                    <a:fillRect/>
                  </a:stretch>
                </a:blipFill>
              </p:spPr>
              <p:txBody>
                <a:bodyPr/>
                <a:lstStyle/>
                <a:p>
                  <a:r>
                    <a:rPr lang="en-GB">
                      <a:noFill/>
                    </a:rPr>
                    <a:t> </a:t>
                  </a:r>
                </a:p>
              </p:txBody>
            </p:sp>
          </mc:Fallback>
        </mc:AlternateContent>
        <p:sp>
          <p:nvSpPr>
            <p:cNvPr id="16" name="Right Triangle 15"/>
            <p:cNvSpPr/>
            <p:nvPr/>
          </p:nvSpPr>
          <p:spPr>
            <a:xfrm flipH="1">
              <a:off x="2411760" y="2636912"/>
              <a:ext cx="720080" cy="1080120"/>
            </a:xfrm>
            <a:prstGeom prst="r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7" name="Rectangle 16"/>
            <p:cNvSpPr/>
            <p:nvPr/>
          </p:nvSpPr>
          <p:spPr>
            <a:xfrm>
              <a:off x="2915816" y="3501008"/>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p:cNvSpPr txBox="1"/>
                <p:nvPr/>
              </p:nvSpPr>
              <p:spPr>
                <a:xfrm>
                  <a:off x="3131840" y="3068960"/>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𝑦</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131840" y="3068960"/>
                  <a:ext cx="360040" cy="369332"/>
                </a:xfrm>
                <a:prstGeom prst="rect">
                  <a:avLst/>
                </a:prstGeom>
                <a:blipFill rotWithShape="1">
                  <a:blip r:embed="rId7"/>
                  <a:stretch>
                    <a:fillRect b="-49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555776" y="285293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𝑟</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2555776" y="2852936"/>
                  <a:ext cx="360040" cy="369332"/>
                </a:xfrm>
                <a:prstGeom prst="rect">
                  <a:avLst/>
                </a:prstGeom>
                <a:blipFill rotWithShape="1">
                  <a:blip r:embed="rId8"/>
                  <a:stretch>
                    <a:fillRect/>
                  </a:stretch>
                </a:blipFill>
              </p:spPr>
              <p:txBody>
                <a:bodyPr/>
                <a:lstStyle/>
                <a:p>
                  <a:r>
                    <a:rPr lang="en-GB">
                      <a:noFill/>
                    </a:rPr>
                    <a:t> </a:t>
                  </a:r>
                </a:p>
              </p:txBody>
            </p:sp>
          </mc:Fallback>
        </mc:AlternateContent>
      </p:grpSp>
      <p:sp>
        <p:nvSpPr>
          <p:cNvPr id="21" name="Rectangle 20"/>
          <p:cNvSpPr/>
          <p:nvPr/>
        </p:nvSpPr>
        <p:spPr>
          <a:xfrm>
            <a:off x="5508104" y="4273288"/>
            <a:ext cx="2880320" cy="8118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2" name="TextBox 21"/>
              <p:cNvSpPr txBox="1"/>
              <p:nvPr/>
            </p:nvSpPr>
            <p:spPr>
              <a:xfrm>
                <a:off x="3563888" y="3645024"/>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𝑟</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3563888" y="3645024"/>
                <a:ext cx="360040" cy="369332"/>
              </a:xfrm>
              <a:prstGeom prst="rect">
                <a:avLst/>
              </a:prstGeom>
              <a:blipFill rotWithShape="1">
                <a:blip r:embed="rId9"/>
                <a:stretch>
                  <a:fillRect/>
                </a:stretch>
              </a:blipFill>
            </p:spPr>
            <p:txBody>
              <a:bodyPr/>
              <a:lstStyle/>
              <a:p>
                <a:r>
                  <a:rPr lang="en-GB">
                    <a:noFill/>
                  </a:rPr>
                  <a:t> </a:t>
                </a:r>
              </a:p>
            </p:txBody>
          </p:sp>
        </mc:Fallback>
      </mc:AlternateContent>
      <p:grpSp>
        <p:nvGrpSpPr>
          <p:cNvPr id="23" name="Group 22"/>
          <p:cNvGrpSpPr/>
          <p:nvPr/>
        </p:nvGrpSpPr>
        <p:grpSpPr>
          <a:xfrm>
            <a:off x="3076709" y="2257843"/>
            <a:ext cx="792088" cy="430409"/>
            <a:chOff x="3076709" y="2798267"/>
            <a:chExt cx="792088" cy="430409"/>
          </a:xfrm>
        </p:grpSpPr>
        <mc:AlternateContent xmlns:mc="http://schemas.openxmlformats.org/markup-compatibility/2006" xmlns:a14="http://schemas.microsoft.com/office/drawing/2010/main">
          <mc:Choice Requires="a14">
            <p:sp>
              <p:nvSpPr>
                <p:cNvPr id="24" name="TextBox 23"/>
                <p:cNvSpPr txBox="1"/>
                <p:nvPr/>
              </p:nvSpPr>
              <p:spPr>
                <a:xfrm>
                  <a:off x="3220725" y="2798267"/>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m:t>
                        </m:r>
                        <m:r>
                          <a:rPr lang="en-GB" i="1" dirty="0" err="1" smtClean="0">
                            <a:latin typeface="Cambria Math"/>
                          </a:rPr>
                          <m:t>𝑥</m:t>
                        </m:r>
                        <m:r>
                          <a:rPr lang="en-GB" i="1" dirty="0" err="1" smtClean="0">
                            <a:latin typeface="Cambria Math"/>
                          </a:rPr>
                          <m:t>,</m:t>
                        </m:r>
                        <m:r>
                          <a:rPr lang="en-GB" i="1" dirty="0" err="1" smtClean="0">
                            <a:latin typeface="Cambria Math"/>
                          </a:rPr>
                          <m:t>𝑦</m:t>
                        </m:r>
                        <m:r>
                          <a:rPr lang="en-GB" i="1" dirty="0" smtClean="0">
                            <a:latin typeface="Cambria Math"/>
                          </a:rPr>
                          <m:t>)</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3220725" y="2798267"/>
                  <a:ext cx="648072" cy="369332"/>
                </a:xfrm>
                <a:prstGeom prst="rect">
                  <a:avLst/>
                </a:prstGeom>
                <a:blipFill rotWithShape="1">
                  <a:blip r:embed="rId10"/>
                  <a:stretch>
                    <a:fillRect l="-1869" r="-14953" b="-11475"/>
                  </a:stretch>
                </a:blipFill>
              </p:spPr>
              <p:txBody>
                <a:bodyPr/>
                <a:lstStyle/>
                <a:p>
                  <a:r>
                    <a:rPr lang="en-GB">
                      <a:noFill/>
                    </a:rPr>
                    <a:t> </a:t>
                  </a:r>
                </a:p>
              </p:txBody>
            </p:sp>
          </mc:Fallback>
        </mc:AlternateContent>
        <p:sp>
          <p:nvSpPr>
            <p:cNvPr id="25" name="Oval 24"/>
            <p:cNvSpPr/>
            <p:nvPr/>
          </p:nvSpPr>
          <p:spPr>
            <a:xfrm>
              <a:off x="3076709" y="3084660"/>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mc:AlternateContent xmlns:mc="http://schemas.openxmlformats.org/markup-compatibility/2006" xmlns:a14="http://schemas.microsoft.com/office/drawing/2010/main">
        <mc:Choice Requires="a14">
          <p:sp>
            <p:nvSpPr>
              <p:cNvPr id="27" name="TextBox 26"/>
              <p:cNvSpPr txBox="1"/>
              <p:nvPr/>
            </p:nvSpPr>
            <p:spPr>
              <a:xfrm>
                <a:off x="4935062" y="1476573"/>
                <a:ext cx="3840708" cy="1477328"/>
              </a:xfrm>
              <a:prstGeom prst="rect">
                <a:avLst/>
              </a:prstGeom>
              <a:noFill/>
            </p:spPr>
            <p:txBody>
              <a:bodyPr wrap="square" rtlCol="0">
                <a:spAutoFit/>
              </a:bodyPr>
              <a:lstStyle/>
              <a:p>
                <a:r>
                  <a:rPr lang="en-GB" dirty="0"/>
                  <a:t>Recall that a line can be a set of points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e>
                    </m:d>
                  </m:oMath>
                </a14:m>
                <a:r>
                  <a:rPr lang="en-GB" dirty="0"/>
                  <a:t> that satisfy some equation.</a:t>
                </a:r>
              </a:p>
              <a:p>
                <a:r>
                  <a:rPr lang="en-GB" dirty="0"/>
                  <a:t>Suppose we have a point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e>
                    </m:d>
                  </m:oMath>
                </a14:m>
                <a:r>
                  <a:rPr lang="en-GB" dirty="0"/>
                  <a:t> on a circle centred at the origin, with radius </a:t>
                </a:r>
                <a14:m>
                  <m:oMath xmlns:m="http://schemas.openxmlformats.org/officeDocument/2006/math">
                    <m:r>
                      <a:rPr lang="en-GB" b="0" i="1" smtClean="0">
                        <a:latin typeface="Cambria Math" panose="02040503050406030204" pitchFamily="18" charset="0"/>
                      </a:rPr>
                      <m:t>𝑟</m:t>
                    </m:r>
                  </m:oMath>
                </a14:m>
                <a:r>
                  <a:rPr lang="en-GB" dirty="0"/>
                  <a:t>. What equation must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e>
                    </m:d>
                  </m:oMath>
                </a14:m>
                <a:r>
                  <a:rPr lang="en-GB" dirty="0"/>
                  <a:t> satisfy?</a:t>
                </a:r>
              </a:p>
            </p:txBody>
          </p:sp>
        </mc:Choice>
        <mc:Fallback xmlns="">
          <p:sp>
            <p:nvSpPr>
              <p:cNvPr id="27" name="TextBox 26"/>
              <p:cNvSpPr txBox="1">
                <a:spLocks noRot="1" noChangeAspect="1" noMove="1" noResize="1" noEditPoints="1" noAdjustHandles="1" noChangeArrowheads="1" noChangeShapeType="1" noTextEdit="1"/>
              </p:cNvSpPr>
              <p:nvPr/>
            </p:nvSpPr>
            <p:spPr>
              <a:xfrm>
                <a:off x="4935062" y="1476573"/>
                <a:ext cx="3840708" cy="1477328"/>
              </a:xfrm>
              <a:prstGeom prst="rect">
                <a:avLst/>
              </a:prstGeom>
              <a:blipFill>
                <a:blip r:embed="rId11"/>
                <a:stretch>
                  <a:fillRect l="-1429" t="-2058" r="-794" b="-5350"/>
                </a:stretch>
              </a:blipFill>
            </p:spPr>
            <p:txBody>
              <a:bodyPr/>
              <a:lstStyle/>
              <a:p>
                <a:r>
                  <a:rPr lang="en-GB">
                    <a:noFill/>
                  </a:rPr>
                  <a:t> </a:t>
                </a:r>
              </a:p>
            </p:txBody>
          </p:sp>
        </mc:Fallback>
      </mc:AlternateContent>
    </p:spTree>
    <p:extLst>
      <p:ext uri="{BB962C8B-B14F-4D97-AF65-F5344CB8AC3E}">
        <p14:creationId xmlns:p14="http://schemas.microsoft.com/office/powerpoint/2010/main" val="30142990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childTnLst>
                          </p:cTn>
                        </p:par>
                      </p:childTnLst>
                    </p:cTn>
                  </p:par>
                </p:childTnLst>
              </p:cTn>
              <p:nextCondLst>
                <p:cond evt="onClick" delay="0">
                  <p:tgtEl>
                    <p:spTgt spid="21"/>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Equation of a circle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Arrow Connector 5"/>
          <p:cNvCxnSpPr/>
          <p:nvPr/>
        </p:nvCxnSpPr>
        <p:spPr>
          <a:xfrm>
            <a:off x="467544" y="3717032"/>
            <a:ext cx="396044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 name="Straight Arrow Connector 6"/>
          <p:cNvCxnSpPr/>
          <p:nvPr/>
        </p:nvCxnSpPr>
        <p:spPr>
          <a:xfrm flipV="1">
            <a:off x="2411760" y="1844824"/>
            <a:ext cx="0" cy="33843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4355976" y="3501008"/>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𝑥</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355976" y="3501008"/>
                <a:ext cx="288032"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267744" y="1484784"/>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2267744" y="1484784"/>
                <a:ext cx="288032" cy="369332"/>
              </a:xfrm>
              <a:prstGeom prst="rect">
                <a:avLst/>
              </a:prstGeom>
              <a:blipFill>
                <a:blip r:embed="rId3"/>
                <a:stretch>
                  <a:fillRect r="-6383"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198864" y="1764184"/>
                <a:ext cx="3528392" cy="1523494"/>
              </a:xfrm>
              <a:prstGeom prst="rect">
                <a:avLst/>
              </a:prstGeom>
              <a:noFill/>
            </p:spPr>
            <p:txBody>
              <a:bodyPr wrap="square" rtlCol="0">
                <a:spAutoFit/>
              </a:bodyPr>
              <a:lstStyle/>
              <a:p>
                <a:r>
                  <a:rPr lang="en-GB" sz="2000" dirty="0"/>
                  <a:t>Now suppose we shift the circle so it’s now centred at </a:t>
                </a:r>
                <a14:m>
                  <m:oMath xmlns:m="http://schemas.openxmlformats.org/officeDocument/2006/math">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e>
                    </m:d>
                  </m:oMath>
                </a14:m>
                <a:r>
                  <a:rPr lang="en-GB" sz="2000" dirty="0"/>
                  <a:t>. What’s the equation now?</a:t>
                </a:r>
              </a:p>
              <a:p>
                <a:endParaRPr lang="en-GB" sz="500" dirty="0"/>
              </a:p>
              <a:p>
                <a:r>
                  <a:rPr lang="en-GB" sz="1400" dirty="0"/>
                  <a:t>(Hint: What would the sides of this right-angled triangle be now?) </a:t>
                </a:r>
                <a:endParaRPr lang="en-GB" sz="1050" dirty="0"/>
              </a:p>
            </p:txBody>
          </p:sp>
        </mc:Choice>
        <mc:Fallback xmlns="">
          <p:sp>
            <p:nvSpPr>
              <p:cNvPr id="14" name="TextBox 13"/>
              <p:cNvSpPr txBox="1">
                <a:spLocks noRot="1" noChangeAspect="1" noMove="1" noResize="1" noEditPoints="1" noAdjustHandles="1" noChangeArrowheads="1" noChangeShapeType="1" noTextEdit="1"/>
              </p:cNvSpPr>
              <p:nvPr/>
            </p:nvSpPr>
            <p:spPr>
              <a:xfrm>
                <a:off x="5198864" y="1764184"/>
                <a:ext cx="3528392" cy="1523494"/>
              </a:xfrm>
              <a:prstGeom prst="rect">
                <a:avLst/>
              </a:prstGeom>
              <a:blipFill>
                <a:blip r:embed="rId4"/>
                <a:stretch>
                  <a:fillRect l="-1900" t="-2000" r="-1382" b="-36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561706" y="4019550"/>
                <a:ext cx="4262980" cy="181588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800" dirty="0">
                    <a:latin typeface="Wingdings" panose="05000000000000000000" pitchFamily="2" charset="2"/>
                  </a:rPr>
                  <a:t>!</a:t>
                </a:r>
                <a:r>
                  <a:rPr lang="en-GB" sz="2800" dirty="0">
                    <a:latin typeface="+mj-lt"/>
                  </a:rPr>
                  <a:t> The equation of a circle with centre </a:t>
                </a:r>
                <a14:m>
                  <m:oMath xmlns:m="http://schemas.openxmlformats.org/officeDocument/2006/math">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𝑎</m:t>
                        </m:r>
                        <m:r>
                          <a:rPr lang="en-GB" sz="2800" b="0" i="1" smtClean="0">
                            <a:latin typeface="Cambria Math" panose="02040503050406030204" pitchFamily="18" charset="0"/>
                          </a:rPr>
                          <m:t>,</m:t>
                        </m:r>
                        <m:r>
                          <a:rPr lang="en-GB" sz="2800" b="0" i="1" smtClean="0">
                            <a:latin typeface="Cambria Math" panose="02040503050406030204" pitchFamily="18" charset="0"/>
                          </a:rPr>
                          <m:t>𝑏</m:t>
                        </m:r>
                      </m:e>
                    </m:d>
                  </m:oMath>
                </a14:m>
                <a:r>
                  <a:rPr lang="en-GB" sz="2800" b="0" dirty="0">
                    <a:latin typeface="+mj-lt"/>
                  </a:rPr>
                  <a:t> and radius </a:t>
                </a:r>
                <a14:m>
                  <m:oMath xmlns:m="http://schemas.openxmlformats.org/officeDocument/2006/math">
                    <m:r>
                      <a:rPr lang="en-GB" sz="2800" b="0" i="1" smtClean="0">
                        <a:latin typeface="Cambria Math" panose="02040503050406030204" pitchFamily="18" charset="0"/>
                      </a:rPr>
                      <m:t>𝑟</m:t>
                    </m:r>
                  </m:oMath>
                </a14:m>
                <a:r>
                  <a:rPr lang="en-GB" sz="2800" b="0" dirty="0">
                    <a:latin typeface="+mj-lt"/>
                  </a:rPr>
                  <a:t> is:</a:t>
                </a:r>
              </a:p>
              <a:p>
                <a:pPr algn="ctr"/>
                <a14:m>
                  <m:oMathPara xmlns:m="http://schemas.openxmlformats.org/officeDocument/2006/math">
                    <m:oMathParaPr>
                      <m:jc m:val="centerGroup"/>
                    </m:oMathParaPr>
                    <m:oMath xmlns:m="http://schemas.openxmlformats.org/officeDocument/2006/math">
                      <m:sSup>
                        <m:sSupPr>
                          <m:ctrlPr>
                            <a:rPr lang="en-GB" sz="2800" b="0" i="1" smtClean="0">
                              <a:latin typeface="Cambria Math" panose="02040503050406030204" pitchFamily="18" charset="0"/>
                            </a:rPr>
                          </m:ctrlPr>
                        </m:sSupPr>
                        <m:e>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r>
                                <a:rPr lang="en-GB" sz="2800" b="0" i="1" smtClean="0">
                                  <a:latin typeface="Cambria Math" panose="02040503050406030204" pitchFamily="18" charset="0"/>
                                </a:rPr>
                                <m:t>−</m:t>
                              </m:r>
                              <m:r>
                                <a:rPr lang="en-GB" sz="2800" b="0" i="1" smtClean="0">
                                  <a:latin typeface="Cambria Math" panose="02040503050406030204" pitchFamily="18" charset="0"/>
                                </a:rPr>
                                <m:t>𝑎</m:t>
                              </m:r>
                            </m:e>
                          </m:d>
                        </m:e>
                        <m:sup>
                          <m:r>
                            <a:rPr lang="en-GB" sz="2800" b="0" i="1" smtClean="0">
                              <a:latin typeface="Cambria Math" panose="02040503050406030204" pitchFamily="18" charset="0"/>
                            </a:rPr>
                            <m:t>2</m:t>
                          </m:r>
                        </m:sup>
                      </m:sSup>
                      <m:r>
                        <a:rPr lang="en-GB" sz="2800" b="0" i="1" smtClean="0">
                          <a:latin typeface="Cambria Math" panose="02040503050406030204" pitchFamily="18" charset="0"/>
                        </a:rPr>
                        <m:t>+</m:t>
                      </m:r>
                      <m:sSup>
                        <m:sSupPr>
                          <m:ctrlPr>
                            <a:rPr lang="en-GB" sz="2800" b="0" i="1" smtClean="0">
                              <a:latin typeface="Cambria Math" panose="02040503050406030204" pitchFamily="18" charset="0"/>
                            </a:rPr>
                          </m:ctrlPr>
                        </m:sSupPr>
                        <m:e>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𝑦</m:t>
                              </m:r>
                              <m:r>
                                <a:rPr lang="en-GB" sz="2800" b="0" i="1" smtClean="0">
                                  <a:latin typeface="Cambria Math" panose="02040503050406030204" pitchFamily="18" charset="0"/>
                                </a:rPr>
                                <m:t>−</m:t>
                              </m:r>
                              <m:r>
                                <a:rPr lang="en-GB" sz="2800" b="0" i="1" smtClean="0">
                                  <a:latin typeface="Cambria Math" panose="02040503050406030204" pitchFamily="18" charset="0"/>
                                </a:rPr>
                                <m:t>𝑏</m:t>
                              </m:r>
                            </m:e>
                          </m:d>
                        </m:e>
                        <m:sup>
                          <m:r>
                            <a:rPr lang="en-GB" sz="2800" b="0" i="1" smtClean="0">
                              <a:latin typeface="Cambria Math" panose="02040503050406030204" pitchFamily="18" charset="0"/>
                            </a:rPr>
                            <m:t>2</m:t>
                          </m:r>
                        </m:sup>
                      </m:sSup>
                      <m:r>
                        <a:rPr lang="en-GB" sz="2800" b="0" i="1" smtClean="0">
                          <a:latin typeface="Cambria Math" panose="02040503050406030204" pitchFamily="18" charset="0"/>
                        </a:rPr>
                        <m:t>=</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𝑟</m:t>
                          </m:r>
                        </m:e>
                        <m:sup>
                          <m:r>
                            <a:rPr lang="en-GB" sz="2800" b="0" i="1" smtClean="0">
                              <a:latin typeface="Cambria Math" panose="02040503050406030204" pitchFamily="18" charset="0"/>
                            </a:rPr>
                            <m:t>2</m:t>
                          </m:r>
                        </m:sup>
                      </m:sSup>
                    </m:oMath>
                  </m:oMathPara>
                </a14:m>
                <a:endParaRPr lang="en-GB" sz="2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4561706" y="4019550"/>
                <a:ext cx="4262980" cy="1815882"/>
              </a:xfrm>
              <a:prstGeom prst="rect">
                <a:avLst/>
              </a:prstGeom>
              <a:blipFill>
                <a:blip r:embed="rId5"/>
                <a:stretch>
                  <a:fillRect l="-2557" t="-3311"/>
                </a:stretch>
              </a:blipFill>
            </p:spPr>
            <p:txBody>
              <a:bodyPr/>
              <a:lstStyle/>
              <a:p>
                <a:r>
                  <a:rPr lang="en-GB">
                    <a:noFill/>
                  </a:rPr>
                  <a:t> </a:t>
                </a:r>
              </a:p>
            </p:txBody>
          </p:sp>
        </mc:Fallback>
      </mc:AlternateContent>
      <p:sp>
        <p:nvSpPr>
          <p:cNvPr id="21" name="Rectangle 20"/>
          <p:cNvSpPr/>
          <p:nvPr/>
        </p:nvSpPr>
        <p:spPr>
          <a:xfrm>
            <a:off x="4561706" y="4008168"/>
            <a:ext cx="4262980" cy="18272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23" name="Group 22"/>
          <p:cNvGrpSpPr/>
          <p:nvPr/>
        </p:nvGrpSpPr>
        <p:grpSpPr>
          <a:xfrm>
            <a:off x="2572653" y="1739765"/>
            <a:ext cx="1976079" cy="1866509"/>
            <a:chOff x="2572653" y="1739765"/>
            <a:chExt cx="1976079" cy="1866509"/>
          </a:xfrm>
        </p:grpSpPr>
        <mc:AlternateContent xmlns:mc="http://schemas.openxmlformats.org/markup-compatibility/2006" xmlns:a14="http://schemas.microsoft.com/office/drawing/2010/main">
          <mc:Choice Requires="a14">
            <p:sp>
              <p:nvSpPr>
                <p:cNvPr id="20" name="TextBox 19"/>
                <p:cNvSpPr txBox="1"/>
                <p:nvPr/>
              </p:nvSpPr>
              <p:spPr>
                <a:xfrm>
                  <a:off x="2572653" y="3236942"/>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m:t>
                        </m:r>
                        <m:r>
                          <a:rPr lang="en-GB" i="1" dirty="0" err="1" smtClean="0">
                            <a:latin typeface="Cambria Math"/>
                          </a:rPr>
                          <m:t>𝑎</m:t>
                        </m:r>
                        <m:r>
                          <a:rPr lang="en-GB" i="1" dirty="0" err="1" smtClean="0">
                            <a:latin typeface="Cambria Math"/>
                          </a:rPr>
                          <m:t>,</m:t>
                        </m:r>
                        <m:r>
                          <a:rPr lang="en-GB" i="1" dirty="0" err="1" smtClean="0">
                            <a:latin typeface="Cambria Math"/>
                          </a:rPr>
                          <m:t>𝑏</m:t>
                        </m:r>
                        <m:r>
                          <a:rPr lang="en-GB" i="1" dirty="0" smtClean="0">
                            <a:latin typeface="Cambria Math"/>
                          </a:rPr>
                          <m:t>)</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2572653" y="3236942"/>
                  <a:ext cx="648072" cy="369332"/>
                </a:xfrm>
                <a:prstGeom prst="rect">
                  <a:avLst/>
                </a:prstGeom>
                <a:blipFill rotWithShape="1">
                  <a:blip r:embed="rId6"/>
                  <a:stretch>
                    <a:fillRect l="-1887" r="-16038" b="-11475"/>
                  </a:stretch>
                </a:blipFill>
              </p:spPr>
              <p:txBody>
                <a:bodyPr/>
                <a:lstStyle/>
                <a:p>
                  <a:r>
                    <a:rPr lang="en-GB">
                      <a:noFill/>
                    </a:rPr>
                    <a:t> </a:t>
                  </a:r>
                </a:p>
              </p:txBody>
            </p:sp>
          </mc:Fallback>
        </mc:AlternateContent>
        <p:sp>
          <p:nvSpPr>
            <p:cNvPr id="22" name="Oval 21"/>
            <p:cNvSpPr/>
            <p:nvPr/>
          </p:nvSpPr>
          <p:spPr>
            <a:xfrm>
              <a:off x="3076709" y="3084660"/>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26"/>
                <p:cNvSpPr txBox="1"/>
                <p:nvPr/>
              </p:nvSpPr>
              <p:spPr>
                <a:xfrm>
                  <a:off x="3900660" y="1739765"/>
                  <a:ext cx="648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a:rPr>
                          <m:t>(</m:t>
                        </m:r>
                        <m:r>
                          <a:rPr lang="en-GB" b="0" i="1" dirty="0" smtClean="0">
                            <a:latin typeface="Cambria Math" panose="02040503050406030204" pitchFamily="18" charset="0"/>
                          </a:rPr>
                          <m:t>𝑥</m:t>
                        </m:r>
                        <m:r>
                          <a:rPr lang="en-GB" b="0" i="1" dirty="0" smtClean="0">
                            <a:latin typeface="Cambria Math" panose="02040503050406030204" pitchFamily="18" charset="0"/>
                          </a:rPr>
                          <m:t>,</m:t>
                        </m:r>
                        <m:r>
                          <a:rPr lang="en-GB" b="0" i="1" dirty="0" smtClean="0">
                            <a:latin typeface="Cambria Math" panose="02040503050406030204" pitchFamily="18" charset="0"/>
                          </a:rPr>
                          <m:t>𝑦</m:t>
                        </m:r>
                        <m:r>
                          <a:rPr lang="en-GB" i="1" dirty="0" smtClean="0">
                            <a:latin typeface="Cambria Math"/>
                          </a:rPr>
                          <m:t>)</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3900660" y="1739765"/>
                  <a:ext cx="648072" cy="369332"/>
                </a:xfrm>
                <a:prstGeom prst="rect">
                  <a:avLst/>
                </a:prstGeom>
                <a:blipFill>
                  <a:blip r:embed="rId7"/>
                  <a:stretch>
                    <a:fillRect l="-2830" r="-15094" b="-13115"/>
                  </a:stretch>
                </a:blipFill>
              </p:spPr>
              <p:txBody>
                <a:bodyPr/>
                <a:lstStyle/>
                <a:p>
                  <a:r>
                    <a:rPr lang="en-GB">
                      <a:noFill/>
                    </a:rPr>
                    <a:t> </a:t>
                  </a:r>
                </a:p>
              </p:txBody>
            </p:sp>
          </mc:Fallback>
        </mc:AlternateContent>
        <p:sp>
          <p:nvSpPr>
            <p:cNvPr id="28" name="Oval 27"/>
            <p:cNvSpPr/>
            <p:nvPr/>
          </p:nvSpPr>
          <p:spPr>
            <a:xfrm>
              <a:off x="3832751" y="2018823"/>
              <a:ext cx="144016" cy="1440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24" name="Oval 23"/>
          <p:cNvSpPr/>
          <p:nvPr/>
        </p:nvSpPr>
        <p:spPr>
          <a:xfrm>
            <a:off x="1115616" y="2420888"/>
            <a:ext cx="2592288" cy="2520280"/>
          </a:xfrm>
          <a:prstGeom prst="ellipse">
            <a:avLst/>
          </a:prstGeom>
          <a:noFill/>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16" name="Group 15"/>
          <p:cNvGrpSpPr/>
          <p:nvPr/>
        </p:nvGrpSpPr>
        <p:grpSpPr>
          <a:xfrm>
            <a:off x="3177271" y="2077739"/>
            <a:ext cx="1080120" cy="1377444"/>
            <a:chOff x="2411760" y="2636912"/>
            <a:chExt cx="1080120" cy="1377444"/>
          </a:xfrm>
        </p:grpSpPr>
        <p:sp>
          <p:nvSpPr>
            <p:cNvPr id="17" name="TextBox 16"/>
            <p:cNvSpPr txBox="1"/>
            <p:nvPr/>
          </p:nvSpPr>
          <p:spPr>
            <a:xfrm>
              <a:off x="2627784" y="3645024"/>
              <a:ext cx="360040" cy="369332"/>
            </a:xfrm>
            <a:prstGeom prst="rect">
              <a:avLst/>
            </a:prstGeom>
            <a:noFill/>
          </p:spPr>
          <p:txBody>
            <a:bodyPr wrap="square" rtlCol="0">
              <a:spAutoFit/>
            </a:bodyPr>
            <a:lstStyle/>
            <a:p>
              <a:endParaRPr lang="en-GB" dirty="0"/>
            </a:p>
          </p:txBody>
        </p:sp>
        <p:sp>
          <p:nvSpPr>
            <p:cNvPr id="18" name="Right Triangle 17"/>
            <p:cNvSpPr/>
            <p:nvPr/>
          </p:nvSpPr>
          <p:spPr>
            <a:xfrm flipH="1">
              <a:off x="2411760" y="2636912"/>
              <a:ext cx="720080" cy="1080120"/>
            </a:xfrm>
            <a:prstGeom prst="r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9" name="Rectangle 18"/>
            <p:cNvSpPr/>
            <p:nvPr/>
          </p:nvSpPr>
          <p:spPr>
            <a:xfrm>
              <a:off x="2915816" y="3501008"/>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3131840" y="3068960"/>
              <a:ext cx="360040" cy="369332"/>
            </a:xfrm>
            <a:prstGeom prst="rect">
              <a:avLst/>
            </a:prstGeom>
            <a:noFill/>
          </p:spPr>
          <p:txBody>
            <a:bodyPr wrap="square" rtlCol="0">
              <a:spAutoFit/>
            </a:bodyPr>
            <a:lstStyle/>
            <a:p>
              <a:endParaRPr lang="en-GB" dirty="0"/>
            </a:p>
          </p:txBody>
        </p:sp>
        <mc:AlternateContent xmlns:mc="http://schemas.openxmlformats.org/markup-compatibility/2006" xmlns:a14="http://schemas.microsoft.com/office/drawing/2010/main">
          <mc:Choice Requires="a14">
            <p:sp>
              <p:nvSpPr>
                <p:cNvPr id="26" name="TextBox 25"/>
                <p:cNvSpPr txBox="1"/>
                <p:nvPr/>
              </p:nvSpPr>
              <p:spPr>
                <a:xfrm>
                  <a:off x="2555776" y="2852936"/>
                  <a:ext cx="3600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𝑟</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2555776" y="2852936"/>
                  <a:ext cx="360040" cy="369332"/>
                </a:xfrm>
                <a:prstGeom prst="rect">
                  <a:avLst/>
                </a:prstGeom>
                <a:blipFill>
                  <a:blip r:embed="rId8"/>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294150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4.72222E-6 9.41476E-7 L 0.08142 -0.08165 " pathEditMode="relative" ptsTypes="AA">
                                      <p:cBhvr>
                                        <p:cTn id="6" dur="2000" fill="hold"/>
                                        <p:tgtEl>
                                          <p:spTgt spid="24"/>
                                        </p:tgtEl>
                                        <p:attrNameLst>
                                          <p:attrName>ppt_x</p:attrName>
                                          <p:attrName>ppt_y</p:attrName>
                                        </p:attrNameLst>
                                      </p:cBhvr>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000"/>
                                        <p:tgtEl>
                                          <p:spTgt spid="23"/>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21"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t>Quickfire</a:t>
              </a:r>
              <a:r>
                <a:rPr lang="en-GB" sz="3200" dirty="0"/>
                <a:t> Questions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9" name="TextBox 18"/>
          <p:cNvSpPr txBox="1"/>
          <p:nvPr/>
        </p:nvSpPr>
        <p:spPr>
          <a:xfrm>
            <a:off x="450776" y="1441091"/>
            <a:ext cx="2448272"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Centre</a:t>
            </a:r>
          </a:p>
        </p:txBody>
      </p:sp>
      <p:sp>
        <p:nvSpPr>
          <p:cNvPr id="20" name="TextBox 19"/>
          <p:cNvSpPr txBox="1"/>
          <p:nvPr/>
        </p:nvSpPr>
        <p:spPr>
          <a:xfrm>
            <a:off x="2899048" y="1441090"/>
            <a:ext cx="2448272"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Radius</a:t>
            </a:r>
          </a:p>
        </p:txBody>
      </p:sp>
      <p:sp>
        <p:nvSpPr>
          <p:cNvPr id="46" name="TextBox 45"/>
          <p:cNvSpPr txBox="1"/>
          <p:nvPr/>
        </p:nvSpPr>
        <p:spPr>
          <a:xfrm>
            <a:off x="5361384" y="1441089"/>
            <a:ext cx="3476672"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Equation</a:t>
            </a:r>
          </a:p>
        </p:txBody>
      </p:sp>
      <mc:AlternateContent xmlns:mc="http://schemas.openxmlformats.org/markup-compatibility/2006" xmlns:a14="http://schemas.microsoft.com/office/drawing/2010/main">
        <mc:Choice Requires="a14">
          <p:sp>
            <p:nvSpPr>
              <p:cNvPr id="47" name="Rectangle 46"/>
              <p:cNvSpPr/>
              <p:nvPr/>
            </p:nvSpPr>
            <p:spPr>
              <a:xfrm>
                <a:off x="450776" y="1916708"/>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(0,0)</m:t>
                      </m:r>
                    </m:oMath>
                  </m:oMathPara>
                </a14:m>
                <a:endParaRPr lang="en-GB" sz="2400" dirty="0"/>
              </a:p>
            </p:txBody>
          </p:sp>
        </mc:Choice>
        <mc:Fallback xmlns="">
          <p:sp>
            <p:nvSpPr>
              <p:cNvPr id="47" name="Rectangle 46"/>
              <p:cNvSpPr>
                <a:spLocks noRot="1" noChangeAspect="1" noMove="1" noResize="1" noEditPoints="1" noAdjustHandles="1" noChangeArrowheads="1" noChangeShapeType="1" noTextEdit="1"/>
              </p:cNvSpPr>
              <p:nvPr/>
            </p:nvSpPr>
            <p:spPr>
              <a:xfrm>
                <a:off x="450776" y="1916708"/>
                <a:ext cx="2448272" cy="504056"/>
              </a:xfrm>
              <a:prstGeom prst="rect">
                <a:avLst/>
              </a:prstGeom>
              <a:blipFill>
                <a:blip r:embed="rId2"/>
                <a:stretch>
                  <a:fillRect b="-91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Rectangle 47"/>
              <p:cNvSpPr/>
              <p:nvPr/>
            </p:nvSpPr>
            <p:spPr>
              <a:xfrm>
                <a:off x="2899048" y="1916708"/>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5</m:t>
                      </m:r>
                    </m:oMath>
                  </m:oMathPara>
                </a14:m>
                <a:endParaRPr lang="en-GB" sz="2400" dirty="0"/>
              </a:p>
            </p:txBody>
          </p:sp>
        </mc:Choice>
        <mc:Fallback xmlns="">
          <p:sp>
            <p:nvSpPr>
              <p:cNvPr id="48" name="Rectangle 47"/>
              <p:cNvSpPr>
                <a:spLocks noRot="1" noChangeAspect="1" noMove="1" noResize="1" noEditPoints="1" noAdjustHandles="1" noChangeArrowheads="1" noChangeShapeType="1" noTextEdit="1"/>
              </p:cNvSpPr>
              <p:nvPr/>
            </p:nvSpPr>
            <p:spPr>
              <a:xfrm>
                <a:off x="2899048" y="1916708"/>
                <a:ext cx="2448272" cy="504056"/>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5347320" y="1916708"/>
                <a:ext cx="3491880"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𝑦</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=25</m:t>
                      </m:r>
                    </m:oMath>
                  </m:oMathPara>
                </a14:m>
                <a:endParaRPr lang="en-GB" sz="2400" dirty="0"/>
              </a:p>
            </p:txBody>
          </p:sp>
        </mc:Choice>
        <mc:Fallback xmlns="">
          <p:sp>
            <p:nvSpPr>
              <p:cNvPr id="50" name="Rectangle 49"/>
              <p:cNvSpPr>
                <a:spLocks noRot="1" noChangeAspect="1" noMove="1" noResize="1" noEditPoints="1" noAdjustHandles="1" noChangeArrowheads="1" noChangeShapeType="1" noTextEdit="1"/>
              </p:cNvSpPr>
              <p:nvPr/>
            </p:nvSpPr>
            <p:spPr>
              <a:xfrm>
                <a:off x="5347320" y="1916708"/>
                <a:ext cx="3491880" cy="504056"/>
              </a:xfrm>
              <a:prstGeom prst="rect">
                <a:avLst/>
              </a:prstGeom>
              <a:blipFill>
                <a:blip r:embed="rId4"/>
                <a:stretch>
                  <a:fillRect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450776" y="2420764"/>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(1,2)</m:t>
                      </m:r>
                    </m:oMath>
                  </m:oMathPara>
                </a14:m>
                <a:endParaRPr lang="en-GB" sz="2400" dirty="0"/>
              </a:p>
            </p:txBody>
          </p:sp>
        </mc:Choice>
        <mc:Fallback xmlns="">
          <p:sp>
            <p:nvSpPr>
              <p:cNvPr id="51" name="Rectangle 50"/>
              <p:cNvSpPr>
                <a:spLocks noRot="1" noChangeAspect="1" noMove="1" noResize="1" noEditPoints="1" noAdjustHandles="1" noChangeArrowheads="1" noChangeShapeType="1" noTextEdit="1"/>
              </p:cNvSpPr>
              <p:nvPr/>
            </p:nvSpPr>
            <p:spPr>
              <a:xfrm>
                <a:off x="450776" y="2420764"/>
                <a:ext cx="2448272" cy="504056"/>
              </a:xfrm>
              <a:prstGeom prst="rect">
                <a:avLst/>
              </a:prstGeom>
              <a:blipFill>
                <a:blip r:embed="rId5"/>
                <a:stretch>
                  <a:fillRect b="-91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2899048" y="2420764"/>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6</m:t>
                      </m:r>
                    </m:oMath>
                  </m:oMathPara>
                </a14:m>
                <a:endParaRPr lang="en-GB" sz="2400" dirty="0"/>
              </a:p>
            </p:txBody>
          </p:sp>
        </mc:Choice>
        <mc:Fallback xmlns="">
          <p:sp>
            <p:nvSpPr>
              <p:cNvPr id="53" name="Rectangle 52"/>
              <p:cNvSpPr>
                <a:spLocks noRot="1" noChangeAspect="1" noMove="1" noResize="1" noEditPoints="1" noAdjustHandles="1" noChangeArrowheads="1" noChangeShapeType="1" noTextEdit="1"/>
              </p:cNvSpPr>
              <p:nvPr/>
            </p:nvSpPr>
            <p:spPr>
              <a:xfrm>
                <a:off x="2899048" y="2420764"/>
                <a:ext cx="2448272" cy="504056"/>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5347320" y="2420764"/>
                <a:ext cx="349073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𝑥</m:t>
                              </m:r>
                              <m:r>
                                <a:rPr lang="en-GB" sz="2400" i="1" dirty="0" smtClean="0">
                                  <a:latin typeface="Cambria Math" panose="02040503050406030204" pitchFamily="18" charset="0"/>
                                </a:rPr>
                                <m:t>−1</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m:t>
                      </m:r>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𝑦</m:t>
                              </m:r>
                              <m:r>
                                <a:rPr lang="en-GB" sz="2400" i="1" dirty="0" smtClean="0">
                                  <a:latin typeface="Cambria Math" panose="02040503050406030204" pitchFamily="18" charset="0"/>
                                </a:rPr>
                                <m:t>−2</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=36</m:t>
                      </m:r>
                    </m:oMath>
                  </m:oMathPara>
                </a14:m>
                <a:endParaRPr lang="en-GB" sz="2400" dirty="0"/>
              </a:p>
            </p:txBody>
          </p:sp>
        </mc:Choice>
        <mc:Fallback xmlns="">
          <p:sp>
            <p:nvSpPr>
              <p:cNvPr id="54" name="Rectangle 53"/>
              <p:cNvSpPr>
                <a:spLocks noRot="1" noChangeAspect="1" noMove="1" noResize="1" noEditPoints="1" noAdjustHandles="1" noChangeArrowheads="1" noChangeShapeType="1" noTextEdit="1"/>
              </p:cNvSpPr>
              <p:nvPr/>
            </p:nvSpPr>
            <p:spPr>
              <a:xfrm>
                <a:off x="5347320" y="2420764"/>
                <a:ext cx="3490736" cy="504056"/>
              </a:xfrm>
              <a:prstGeom prst="rect">
                <a:avLst/>
              </a:prstGeom>
              <a:blipFill>
                <a:blip r:embed="rId7"/>
                <a:stretch>
                  <a:fillRect b="-229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Rectangle 54"/>
              <p:cNvSpPr/>
              <p:nvPr/>
            </p:nvSpPr>
            <p:spPr>
              <a:xfrm>
                <a:off x="450776" y="2924820"/>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(−3,5)</m:t>
                      </m:r>
                    </m:oMath>
                  </m:oMathPara>
                </a14:m>
                <a:endParaRPr lang="en-GB" sz="2400" dirty="0"/>
              </a:p>
            </p:txBody>
          </p:sp>
        </mc:Choice>
        <mc:Fallback xmlns="">
          <p:sp>
            <p:nvSpPr>
              <p:cNvPr id="55" name="Rectangle 54"/>
              <p:cNvSpPr>
                <a:spLocks noRot="1" noChangeAspect="1" noMove="1" noResize="1" noEditPoints="1" noAdjustHandles="1" noChangeArrowheads="1" noChangeShapeType="1" noTextEdit="1"/>
              </p:cNvSpPr>
              <p:nvPr/>
            </p:nvSpPr>
            <p:spPr>
              <a:xfrm>
                <a:off x="450776" y="2924820"/>
                <a:ext cx="2448272" cy="504056"/>
              </a:xfrm>
              <a:prstGeom prst="rect">
                <a:avLst/>
              </a:prstGeom>
              <a:blipFill>
                <a:blip r:embed="rId8"/>
                <a:stretch>
                  <a:fillRect b="-104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2899048" y="2924820"/>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1</m:t>
                      </m:r>
                    </m:oMath>
                  </m:oMathPara>
                </a14:m>
                <a:endParaRPr lang="en-GB" sz="2400" dirty="0"/>
              </a:p>
            </p:txBody>
          </p:sp>
        </mc:Choice>
        <mc:Fallback xmlns="">
          <p:sp>
            <p:nvSpPr>
              <p:cNvPr id="56" name="Rectangle 55"/>
              <p:cNvSpPr>
                <a:spLocks noRot="1" noChangeAspect="1" noMove="1" noResize="1" noEditPoints="1" noAdjustHandles="1" noChangeArrowheads="1" noChangeShapeType="1" noTextEdit="1"/>
              </p:cNvSpPr>
              <p:nvPr/>
            </p:nvSpPr>
            <p:spPr>
              <a:xfrm>
                <a:off x="2899048" y="2924820"/>
                <a:ext cx="2448272" cy="504056"/>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Rectangle 56"/>
              <p:cNvSpPr/>
              <p:nvPr/>
            </p:nvSpPr>
            <p:spPr>
              <a:xfrm>
                <a:off x="5347320" y="2924820"/>
                <a:ext cx="349073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𝑥</m:t>
                              </m:r>
                              <m:r>
                                <a:rPr lang="en-GB" sz="2400" i="1" dirty="0" smtClean="0">
                                  <a:latin typeface="Cambria Math" panose="02040503050406030204" pitchFamily="18" charset="0"/>
                                </a:rPr>
                                <m:t>+3</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m:t>
                      </m:r>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𝑦</m:t>
                              </m:r>
                              <m:r>
                                <a:rPr lang="en-GB" sz="2400" i="1" dirty="0" smtClean="0">
                                  <a:latin typeface="Cambria Math" panose="02040503050406030204" pitchFamily="18" charset="0"/>
                                </a:rPr>
                                <m:t>−5</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=1</m:t>
                      </m:r>
                    </m:oMath>
                  </m:oMathPara>
                </a14:m>
                <a:endParaRPr lang="en-GB" sz="2400" dirty="0"/>
              </a:p>
            </p:txBody>
          </p:sp>
        </mc:Choice>
        <mc:Fallback xmlns="">
          <p:sp>
            <p:nvSpPr>
              <p:cNvPr id="57" name="Rectangle 56"/>
              <p:cNvSpPr>
                <a:spLocks noRot="1" noChangeAspect="1" noMove="1" noResize="1" noEditPoints="1" noAdjustHandles="1" noChangeArrowheads="1" noChangeShapeType="1" noTextEdit="1"/>
              </p:cNvSpPr>
              <p:nvPr/>
            </p:nvSpPr>
            <p:spPr>
              <a:xfrm>
                <a:off x="5347320" y="2924820"/>
                <a:ext cx="3490736" cy="504056"/>
              </a:xfrm>
              <a:prstGeom prst="rect">
                <a:avLst/>
              </a:prstGeom>
              <a:blipFill>
                <a:blip r:embed="rId10"/>
                <a:stretch>
                  <a:fillRect b="-348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Rectangle 57"/>
              <p:cNvSpPr/>
              <p:nvPr/>
            </p:nvSpPr>
            <p:spPr>
              <a:xfrm>
                <a:off x="450776" y="3428876"/>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(−5,2)</m:t>
                      </m:r>
                    </m:oMath>
                  </m:oMathPara>
                </a14:m>
                <a:endParaRPr lang="en-GB" sz="2400" dirty="0"/>
              </a:p>
            </p:txBody>
          </p:sp>
        </mc:Choice>
        <mc:Fallback xmlns="">
          <p:sp>
            <p:nvSpPr>
              <p:cNvPr id="58" name="Rectangle 57"/>
              <p:cNvSpPr>
                <a:spLocks noRot="1" noChangeAspect="1" noMove="1" noResize="1" noEditPoints="1" noAdjustHandles="1" noChangeArrowheads="1" noChangeShapeType="1" noTextEdit="1"/>
              </p:cNvSpPr>
              <p:nvPr/>
            </p:nvSpPr>
            <p:spPr>
              <a:xfrm>
                <a:off x="450776" y="3428876"/>
                <a:ext cx="2448272" cy="504056"/>
              </a:xfrm>
              <a:prstGeom prst="rect">
                <a:avLst/>
              </a:prstGeom>
              <a:blipFill>
                <a:blip r:embed="rId11"/>
                <a:stretch>
                  <a:fillRect b="-91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Rectangle 68"/>
              <p:cNvSpPr/>
              <p:nvPr/>
            </p:nvSpPr>
            <p:spPr>
              <a:xfrm>
                <a:off x="2899048" y="3428876"/>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7</m:t>
                      </m:r>
                    </m:oMath>
                  </m:oMathPara>
                </a14:m>
                <a:endParaRPr lang="en-GB" sz="2400" dirty="0"/>
              </a:p>
            </p:txBody>
          </p:sp>
        </mc:Choice>
        <mc:Fallback xmlns="">
          <p:sp>
            <p:nvSpPr>
              <p:cNvPr id="69" name="Rectangle 68"/>
              <p:cNvSpPr>
                <a:spLocks noRot="1" noChangeAspect="1" noMove="1" noResize="1" noEditPoints="1" noAdjustHandles="1" noChangeArrowheads="1" noChangeShapeType="1" noTextEdit="1"/>
              </p:cNvSpPr>
              <p:nvPr/>
            </p:nvSpPr>
            <p:spPr>
              <a:xfrm>
                <a:off x="2899048" y="3428876"/>
                <a:ext cx="2448272" cy="504056"/>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Rectangle 69"/>
              <p:cNvSpPr/>
              <p:nvPr/>
            </p:nvSpPr>
            <p:spPr>
              <a:xfrm>
                <a:off x="5347320" y="3428876"/>
                <a:ext cx="349073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𝑥</m:t>
                              </m:r>
                              <m:r>
                                <a:rPr lang="en-GB" sz="2400" i="1" dirty="0" smtClean="0">
                                  <a:latin typeface="Cambria Math" panose="02040503050406030204" pitchFamily="18" charset="0"/>
                                </a:rPr>
                                <m:t>+5</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m:t>
                      </m:r>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𝑦</m:t>
                              </m:r>
                              <m:r>
                                <a:rPr lang="en-GB" sz="2400" i="1" dirty="0" smtClean="0">
                                  <a:latin typeface="Cambria Math" panose="02040503050406030204" pitchFamily="18" charset="0"/>
                                </a:rPr>
                                <m:t>−2</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=49</m:t>
                      </m:r>
                    </m:oMath>
                  </m:oMathPara>
                </a14:m>
                <a:endParaRPr lang="en-GB" sz="2400" dirty="0"/>
              </a:p>
            </p:txBody>
          </p:sp>
        </mc:Choice>
        <mc:Fallback xmlns="">
          <p:sp>
            <p:nvSpPr>
              <p:cNvPr id="70" name="Rectangle 69"/>
              <p:cNvSpPr>
                <a:spLocks noRot="1" noChangeAspect="1" noMove="1" noResize="1" noEditPoints="1" noAdjustHandles="1" noChangeArrowheads="1" noChangeShapeType="1" noTextEdit="1"/>
              </p:cNvSpPr>
              <p:nvPr/>
            </p:nvSpPr>
            <p:spPr>
              <a:xfrm>
                <a:off x="5347320" y="3428876"/>
                <a:ext cx="3490736" cy="504056"/>
              </a:xfrm>
              <a:prstGeom prst="rect">
                <a:avLst/>
              </a:prstGeom>
              <a:blipFill>
                <a:blip r:embed="rId13"/>
                <a:stretch>
                  <a:fillRect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Rectangle 70"/>
              <p:cNvSpPr/>
              <p:nvPr/>
            </p:nvSpPr>
            <p:spPr>
              <a:xfrm>
                <a:off x="450776" y="3932932"/>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(−6,</m:t>
                      </m:r>
                      <m:r>
                        <a:rPr lang="en-GB" sz="2400" b="0" i="1" dirty="0" smtClean="0">
                          <a:latin typeface="Cambria Math" panose="02040503050406030204" pitchFamily="18" charset="0"/>
                        </a:rPr>
                        <m:t>0</m:t>
                      </m:r>
                      <m:r>
                        <a:rPr lang="en-GB" sz="2400" i="1" dirty="0" smtClean="0">
                          <a:latin typeface="Cambria Math" panose="02040503050406030204" pitchFamily="18" charset="0"/>
                        </a:rPr>
                        <m:t>)</m:t>
                      </m:r>
                    </m:oMath>
                  </m:oMathPara>
                </a14:m>
                <a:endParaRPr lang="en-GB" sz="2400" dirty="0"/>
              </a:p>
            </p:txBody>
          </p:sp>
        </mc:Choice>
        <mc:Fallback xmlns="">
          <p:sp>
            <p:nvSpPr>
              <p:cNvPr id="71" name="Rectangle 70"/>
              <p:cNvSpPr>
                <a:spLocks noRot="1" noChangeAspect="1" noMove="1" noResize="1" noEditPoints="1" noAdjustHandles="1" noChangeArrowheads="1" noChangeShapeType="1" noTextEdit="1"/>
              </p:cNvSpPr>
              <p:nvPr/>
            </p:nvSpPr>
            <p:spPr>
              <a:xfrm>
                <a:off x="450776" y="3932932"/>
                <a:ext cx="2448272" cy="504056"/>
              </a:xfrm>
              <a:prstGeom prst="rect">
                <a:avLst/>
              </a:prstGeom>
              <a:blipFill>
                <a:blip r:embed="rId14"/>
                <a:stretch>
                  <a:fillRect b="-91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2" name="Rectangle 71"/>
              <p:cNvSpPr/>
              <p:nvPr/>
            </p:nvSpPr>
            <p:spPr>
              <a:xfrm>
                <a:off x="2899048" y="3932932"/>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4</m:t>
                      </m:r>
                    </m:oMath>
                  </m:oMathPara>
                </a14:m>
                <a:endParaRPr lang="en-GB" sz="2400" dirty="0"/>
              </a:p>
            </p:txBody>
          </p:sp>
        </mc:Choice>
        <mc:Fallback xmlns="">
          <p:sp>
            <p:nvSpPr>
              <p:cNvPr id="72" name="Rectangle 71"/>
              <p:cNvSpPr>
                <a:spLocks noRot="1" noChangeAspect="1" noMove="1" noResize="1" noEditPoints="1" noAdjustHandles="1" noChangeArrowheads="1" noChangeShapeType="1" noTextEdit="1"/>
              </p:cNvSpPr>
              <p:nvPr/>
            </p:nvSpPr>
            <p:spPr>
              <a:xfrm>
                <a:off x="2899048" y="3932932"/>
                <a:ext cx="2448272" cy="504056"/>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Rectangle 72"/>
              <p:cNvSpPr/>
              <p:nvPr/>
            </p:nvSpPr>
            <p:spPr>
              <a:xfrm>
                <a:off x="5347320" y="3932932"/>
                <a:ext cx="3491880"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+6</m:t>
                              </m:r>
                            </m:e>
                          </m:d>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𝑦</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=16</m:t>
                      </m:r>
                    </m:oMath>
                  </m:oMathPara>
                </a14:m>
                <a:endParaRPr lang="en-GB" sz="2400" dirty="0"/>
              </a:p>
            </p:txBody>
          </p:sp>
        </mc:Choice>
        <mc:Fallback xmlns="">
          <p:sp>
            <p:nvSpPr>
              <p:cNvPr id="73" name="Rectangle 72"/>
              <p:cNvSpPr>
                <a:spLocks noRot="1" noChangeAspect="1" noMove="1" noResize="1" noEditPoints="1" noAdjustHandles="1" noChangeArrowheads="1" noChangeShapeType="1" noTextEdit="1"/>
              </p:cNvSpPr>
              <p:nvPr/>
            </p:nvSpPr>
            <p:spPr>
              <a:xfrm>
                <a:off x="5347320" y="3932932"/>
                <a:ext cx="3491880" cy="504056"/>
              </a:xfrm>
              <a:prstGeom prst="rect">
                <a:avLst/>
              </a:prstGeom>
              <a:blipFill>
                <a:blip r:embed="rId16"/>
                <a:stretch>
                  <a:fillRect b="-34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Rectangle 73"/>
              <p:cNvSpPr/>
              <p:nvPr/>
            </p:nvSpPr>
            <p:spPr>
              <a:xfrm>
                <a:off x="450776" y="4436988"/>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(1,−1)</m:t>
                      </m:r>
                    </m:oMath>
                  </m:oMathPara>
                </a14:m>
                <a:endParaRPr lang="en-GB" sz="2400" dirty="0"/>
              </a:p>
            </p:txBody>
          </p:sp>
        </mc:Choice>
        <mc:Fallback xmlns="">
          <p:sp>
            <p:nvSpPr>
              <p:cNvPr id="74" name="Rectangle 73"/>
              <p:cNvSpPr>
                <a:spLocks noRot="1" noChangeAspect="1" noMove="1" noResize="1" noEditPoints="1" noAdjustHandles="1" noChangeArrowheads="1" noChangeShapeType="1" noTextEdit="1"/>
              </p:cNvSpPr>
              <p:nvPr/>
            </p:nvSpPr>
            <p:spPr>
              <a:xfrm>
                <a:off x="450776" y="4436988"/>
                <a:ext cx="2448272" cy="504056"/>
              </a:xfrm>
              <a:prstGeom prst="rect">
                <a:avLst/>
              </a:prstGeom>
              <a:blipFill>
                <a:blip r:embed="rId17"/>
                <a:stretch>
                  <a:fillRect b="-919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Rectangle 74"/>
              <p:cNvSpPr/>
              <p:nvPr/>
            </p:nvSpPr>
            <p:spPr>
              <a:xfrm>
                <a:off x="2899048" y="4436988"/>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3</m:t>
                          </m:r>
                        </m:e>
                      </m:rad>
                    </m:oMath>
                  </m:oMathPara>
                </a14:m>
                <a:endParaRPr lang="en-GB" sz="2400" dirty="0"/>
              </a:p>
            </p:txBody>
          </p:sp>
        </mc:Choice>
        <mc:Fallback xmlns="">
          <p:sp>
            <p:nvSpPr>
              <p:cNvPr id="75" name="Rectangle 74"/>
              <p:cNvSpPr>
                <a:spLocks noRot="1" noChangeAspect="1" noMove="1" noResize="1" noEditPoints="1" noAdjustHandles="1" noChangeArrowheads="1" noChangeShapeType="1" noTextEdit="1"/>
              </p:cNvSpPr>
              <p:nvPr/>
            </p:nvSpPr>
            <p:spPr>
              <a:xfrm>
                <a:off x="2899048" y="4436988"/>
                <a:ext cx="2448272" cy="504056"/>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Rectangle 75"/>
              <p:cNvSpPr/>
              <p:nvPr/>
            </p:nvSpPr>
            <p:spPr>
              <a:xfrm>
                <a:off x="5347320" y="4436988"/>
                <a:ext cx="349073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𝑥</m:t>
                              </m:r>
                              <m:r>
                                <a:rPr lang="en-GB" sz="2400" i="1" dirty="0" smtClean="0">
                                  <a:latin typeface="Cambria Math" panose="02040503050406030204" pitchFamily="18" charset="0"/>
                                </a:rPr>
                                <m:t>−1</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m:t>
                      </m:r>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𝑦</m:t>
                              </m:r>
                              <m:r>
                                <a:rPr lang="en-GB" sz="2400" i="1" dirty="0" smtClean="0">
                                  <a:latin typeface="Cambria Math" panose="02040503050406030204" pitchFamily="18" charset="0"/>
                                </a:rPr>
                                <m:t>+1</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=3</m:t>
                      </m:r>
                    </m:oMath>
                  </m:oMathPara>
                </a14:m>
                <a:endParaRPr lang="en-GB" sz="2400" dirty="0"/>
              </a:p>
            </p:txBody>
          </p:sp>
        </mc:Choice>
        <mc:Fallback xmlns="">
          <p:sp>
            <p:nvSpPr>
              <p:cNvPr id="76" name="Rectangle 75"/>
              <p:cNvSpPr>
                <a:spLocks noRot="1" noChangeAspect="1" noMove="1" noResize="1" noEditPoints="1" noAdjustHandles="1" noChangeArrowheads="1" noChangeShapeType="1" noTextEdit="1"/>
              </p:cNvSpPr>
              <p:nvPr/>
            </p:nvSpPr>
            <p:spPr>
              <a:xfrm>
                <a:off x="5347320" y="4436988"/>
                <a:ext cx="3490736" cy="504056"/>
              </a:xfrm>
              <a:prstGeom prst="rect">
                <a:avLst/>
              </a:prstGeom>
              <a:blipFill>
                <a:blip r:embed="rId19"/>
                <a:stretch>
                  <a:fillRect b="-2299"/>
                </a:stretch>
              </a:blipFill>
            </p:spPr>
            <p:txBody>
              <a:bodyPr/>
              <a:lstStyle/>
              <a:p>
                <a:r>
                  <a:rPr lang="en-GB">
                    <a:noFill/>
                  </a:rPr>
                  <a:t> </a:t>
                </a:r>
              </a:p>
            </p:txBody>
          </p:sp>
        </mc:Fallback>
      </mc:AlternateContent>
      <p:sp>
        <p:nvSpPr>
          <p:cNvPr id="77" name="Rectangle 76"/>
          <p:cNvSpPr/>
          <p:nvPr/>
        </p:nvSpPr>
        <p:spPr>
          <a:xfrm>
            <a:off x="5334827" y="1915350"/>
            <a:ext cx="350420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8" name="Rectangle 77"/>
          <p:cNvSpPr/>
          <p:nvPr/>
        </p:nvSpPr>
        <p:spPr>
          <a:xfrm>
            <a:off x="5334827" y="2419406"/>
            <a:ext cx="350420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9" name="Rectangle 78"/>
          <p:cNvSpPr/>
          <p:nvPr/>
        </p:nvSpPr>
        <p:spPr>
          <a:xfrm>
            <a:off x="2885582" y="2915397"/>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0" name="Rectangle 79"/>
          <p:cNvSpPr/>
          <p:nvPr/>
        </p:nvSpPr>
        <p:spPr>
          <a:xfrm>
            <a:off x="437310" y="2915397"/>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1" name="Rectangle 80"/>
          <p:cNvSpPr/>
          <p:nvPr/>
        </p:nvSpPr>
        <p:spPr>
          <a:xfrm>
            <a:off x="2885582" y="3419453"/>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2" name="Rectangle 81"/>
          <p:cNvSpPr/>
          <p:nvPr/>
        </p:nvSpPr>
        <p:spPr>
          <a:xfrm>
            <a:off x="437310" y="3419453"/>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3" name="Rectangle 82"/>
          <p:cNvSpPr/>
          <p:nvPr/>
        </p:nvSpPr>
        <p:spPr>
          <a:xfrm>
            <a:off x="2885582" y="3923509"/>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4" name="Rectangle 83"/>
          <p:cNvSpPr/>
          <p:nvPr/>
        </p:nvSpPr>
        <p:spPr>
          <a:xfrm>
            <a:off x="437310" y="3928221"/>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5" name="Rectangle 84"/>
          <p:cNvSpPr/>
          <p:nvPr/>
        </p:nvSpPr>
        <p:spPr>
          <a:xfrm>
            <a:off x="2885582" y="4427565"/>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6" name="Rectangle 85"/>
          <p:cNvSpPr/>
          <p:nvPr/>
        </p:nvSpPr>
        <p:spPr>
          <a:xfrm>
            <a:off x="437310" y="4427565"/>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87" name="Rectangle 86"/>
              <p:cNvSpPr/>
              <p:nvPr/>
            </p:nvSpPr>
            <p:spPr>
              <a:xfrm>
                <a:off x="450776" y="4941044"/>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i="1" dirty="0" smtClean="0">
                          <a:latin typeface="Cambria Math" panose="02040503050406030204" pitchFamily="18" charset="0"/>
                        </a:rPr>
                        <m:t>(−2,3)</m:t>
                      </m:r>
                    </m:oMath>
                  </m:oMathPara>
                </a14:m>
                <a:endParaRPr lang="en-GB" sz="2400" dirty="0"/>
              </a:p>
            </p:txBody>
          </p:sp>
        </mc:Choice>
        <mc:Fallback xmlns="">
          <p:sp>
            <p:nvSpPr>
              <p:cNvPr id="87" name="Rectangle 86"/>
              <p:cNvSpPr>
                <a:spLocks noRot="1" noChangeAspect="1" noMove="1" noResize="1" noEditPoints="1" noAdjustHandles="1" noChangeArrowheads="1" noChangeShapeType="1" noTextEdit="1"/>
              </p:cNvSpPr>
              <p:nvPr/>
            </p:nvSpPr>
            <p:spPr>
              <a:xfrm>
                <a:off x="450776" y="4941044"/>
                <a:ext cx="2448272" cy="504056"/>
              </a:xfrm>
              <a:prstGeom prst="rect">
                <a:avLst/>
              </a:prstGeom>
              <a:blipFill>
                <a:blip r:embed="rId20"/>
                <a:stretch>
                  <a:fillRect b="-930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8" name="Rectangle 87"/>
              <p:cNvSpPr/>
              <p:nvPr/>
            </p:nvSpPr>
            <p:spPr>
              <a:xfrm>
                <a:off x="2899048" y="4941044"/>
                <a:ext cx="2448272"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2</m:t>
                      </m:r>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2</m:t>
                          </m:r>
                        </m:e>
                      </m:rad>
                    </m:oMath>
                  </m:oMathPara>
                </a14:m>
                <a:endParaRPr lang="en-GB" sz="2400" dirty="0"/>
              </a:p>
            </p:txBody>
          </p:sp>
        </mc:Choice>
        <mc:Fallback xmlns="">
          <p:sp>
            <p:nvSpPr>
              <p:cNvPr id="88" name="Rectangle 87"/>
              <p:cNvSpPr>
                <a:spLocks noRot="1" noChangeAspect="1" noMove="1" noResize="1" noEditPoints="1" noAdjustHandles="1" noChangeArrowheads="1" noChangeShapeType="1" noTextEdit="1"/>
              </p:cNvSpPr>
              <p:nvPr/>
            </p:nvSpPr>
            <p:spPr>
              <a:xfrm>
                <a:off x="2899048" y="4941044"/>
                <a:ext cx="2448272" cy="504056"/>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9" name="Rectangle 88"/>
              <p:cNvSpPr/>
              <p:nvPr/>
            </p:nvSpPr>
            <p:spPr>
              <a:xfrm>
                <a:off x="5347320" y="4941044"/>
                <a:ext cx="349073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𝑥</m:t>
                              </m:r>
                              <m:r>
                                <a:rPr lang="en-GB" sz="2400" i="1" dirty="0" smtClean="0">
                                  <a:latin typeface="Cambria Math" panose="02040503050406030204" pitchFamily="18" charset="0"/>
                                </a:rPr>
                                <m:t>+2</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m:t>
                      </m:r>
                      <m:sSup>
                        <m:sSupPr>
                          <m:ctrlPr>
                            <a:rPr lang="en-GB" sz="2400" b="0" i="1" dirty="0" smtClean="0">
                              <a:latin typeface="Cambria Math" panose="02040503050406030204" pitchFamily="18" charset="0"/>
                            </a:rPr>
                          </m:ctrlPr>
                        </m:sSupPr>
                        <m:e>
                          <m:d>
                            <m:dPr>
                              <m:ctrlPr>
                                <a:rPr lang="en-GB" sz="2400" i="1" dirty="0" smtClean="0">
                                  <a:latin typeface="Cambria Math" panose="02040503050406030204" pitchFamily="18" charset="0"/>
                                </a:rPr>
                              </m:ctrlPr>
                            </m:dPr>
                            <m:e>
                              <m:r>
                                <a:rPr lang="en-GB" sz="2400" i="1" dirty="0" smtClean="0">
                                  <a:latin typeface="Cambria Math" panose="02040503050406030204" pitchFamily="18" charset="0"/>
                                </a:rPr>
                                <m:t>𝑦</m:t>
                              </m:r>
                              <m:r>
                                <a:rPr lang="en-GB" sz="2400" i="1" dirty="0" smtClean="0">
                                  <a:latin typeface="Cambria Math" panose="02040503050406030204" pitchFamily="18" charset="0"/>
                                </a:rPr>
                                <m:t>−3</m:t>
                              </m:r>
                            </m:e>
                          </m:d>
                        </m:e>
                        <m:sup>
                          <m:r>
                            <a:rPr lang="en-GB" sz="2400" b="0" i="1" dirty="0" smtClean="0">
                              <a:latin typeface="Cambria Math" panose="02040503050406030204" pitchFamily="18" charset="0"/>
                            </a:rPr>
                            <m:t>2</m:t>
                          </m:r>
                        </m:sup>
                      </m:sSup>
                      <m:r>
                        <a:rPr lang="en-GB" sz="2400" i="1" dirty="0" smtClean="0">
                          <a:latin typeface="Cambria Math" panose="02040503050406030204" pitchFamily="18" charset="0"/>
                        </a:rPr>
                        <m:t>=8</m:t>
                      </m:r>
                    </m:oMath>
                  </m:oMathPara>
                </a14:m>
                <a:endParaRPr lang="en-GB" sz="2400" dirty="0"/>
              </a:p>
            </p:txBody>
          </p:sp>
        </mc:Choice>
        <mc:Fallback xmlns="">
          <p:sp>
            <p:nvSpPr>
              <p:cNvPr id="89" name="Rectangle 88"/>
              <p:cNvSpPr>
                <a:spLocks noRot="1" noChangeAspect="1" noMove="1" noResize="1" noEditPoints="1" noAdjustHandles="1" noChangeArrowheads="1" noChangeShapeType="1" noTextEdit="1"/>
              </p:cNvSpPr>
              <p:nvPr/>
            </p:nvSpPr>
            <p:spPr>
              <a:xfrm>
                <a:off x="5347320" y="4941044"/>
                <a:ext cx="3490736" cy="504056"/>
              </a:xfrm>
              <a:prstGeom prst="rect">
                <a:avLst/>
              </a:prstGeom>
              <a:blipFill>
                <a:blip r:embed="rId22"/>
                <a:stretch>
                  <a:fillRect b="-3488"/>
                </a:stretch>
              </a:blipFill>
            </p:spPr>
            <p:txBody>
              <a:bodyPr/>
              <a:lstStyle/>
              <a:p>
                <a:r>
                  <a:rPr lang="en-GB">
                    <a:noFill/>
                  </a:rPr>
                  <a:t> </a:t>
                </a:r>
              </a:p>
            </p:txBody>
          </p:sp>
        </mc:Fallback>
      </mc:AlternateContent>
      <p:sp>
        <p:nvSpPr>
          <p:cNvPr id="90" name="Rectangle 89"/>
          <p:cNvSpPr/>
          <p:nvPr/>
        </p:nvSpPr>
        <p:spPr>
          <a:xfrm>
            <a:off x="2885582" y="4931621"/>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1" name="Rectangle 90"/>
          <p:cNvSpPr/>
          <p:nvPr/>
        </p:nvSpPr>
        <p:spPr>
          <a:xfrm>
            <a:off x="437310" y="4931621"/>
            <a:ext cx="244827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442860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7"/>
                                        </p:tgtEl>
                                      </p:cBhvr>
                                    </p:animEffect>
                                    <p:set>
                                      <p:cBhvr>
                                        <p:cTn id="7" dur="1" fill="hold">
                                          <p:stCondLst>
                                            <p:cond delay="4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8" restart="whenNotActive" fill="hold" evtFilter="cancelBubble" nodeType="interactiveSeq">
                <p:stCondLst>
                  <p:cond evt="onClick" delay="0">
                    <p:tgtEl>
                      <p:spTgt spid="7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8"/>
                                        </p:tgtEl>
                                      </p:cBhvr>
                                    </p:animEffect>
                                    <p:set>
                                      <p:cBhvr>
                                        <p:cTn id="13"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14" restart="whenNotActive" fill="hold" evtFilter="cancelBubble" nodeType="interactiveSeq">
                <p:stCondLst>
                  <p:cond evt="onClick" delay="0">
                    <p:tgtEl>
                      <p:spTgt spid="7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79"/>
                                        </p:tgtEl>
                                      </p:cBhvr>
                                    </p:animEffect>
                                    <p:set>
                                      <p:cBhvr>
                                        <p:cTn id="19"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20" restart="whenNotActive" fill="hold" evtFilter="cancelBubble" nodeType="interactiveSeq">
                <p:stCondLst>
                  <p:cond evt="onClick" delay="0">
                    <p:tgtEl>
                      <p:spTgt spid="8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0"/>
                                        </p:tgtEl>
                                      </p:cBhvr>
                                    </p:animEffect>
                                    <p:set>
                                      <p:cBhvr>
                                        <p:cTn id="25" dur="1" fill="hold">
                                          <p:stCondLst>
                                            <p:cond delay="4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26" restart="whenNotActive" fill="hold" evtFilter="cancelBubble" nodeType="interactiveSeq">
                <p:stCondLst>
                  <p:cond evt="onClick" delay="0">
                    <p:tgtEl>
                      <p:spTgt spid="8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81"/>
                                        </p:tgtEl>
                                      </p:cBhvr>
                                    </p:animEffect>
                                    <p:set>
                                      <p:cBhvr>
                                        <p:cTn id="31"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32" restart="whenNotActive" fill="hold" evtFilter="cancelBubble" nodeType="interactiveSeq">
                <p:stCondLst>
                  <p:cond evt="onClick" delay="0">
                    <p:tgtEl>
                      <p:spTgt spid="8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82"/>
                                        </p:tgtEl>
                                      </p:cBhvr>
                                    </p:animEffect>
                                    <p:set>
                                      <p:cBhvr>
                                        <p:cTn id="37" dur="1" fill="hold">
                                          <p:stCondLst>
                                            <p:cond delay="4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38" restart="whenNotActive" fill="hold" evtFilter="cancelBubble" nodeType="interactiveSeq">
                <p:stCondLst>
                  <p:cond evt="onClick" delay="0">
                    <p:tgtEl>
                      <p:spTgt spid="8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83"/>
                                        </p:tgtEl>
                                      </p:cBhvr>
                                    </p:animEffect>
                                    <p:set>
                                      <p:cBhvr>
                                        <p:cTn id="43"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44" restart="whenNotActive" fill="hold" evtFilter="cancelBubble" nodeType="interactiveSeq">
                <p:stCondLst>
                  <p:cond evt="onClick" delay="0">
                    <p:tgtEl>
                      <p:spTgt spid="8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84"/>
                                        </p:tgtEl>
                                      </p:cBhvr>
                                    </p:animEffect>
                                    <p:set>
                                      <p:cBhvr>
                                        <p:cTn id="49" dur="1" fill="hold">
                                          <p:stCondLst>
                                            <p:cond delay="4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50" restart="whenNotActive" fill="hold" evtFilter="cancelBubble" nodeType="interactiveSeq">
                <p:stCondLst>
                  <p:cond evt="onClick" delay="0">
                    <p:tgtEl>
                      <p:spTgt spid="8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85"/>
                                        </p:tgtEl>
                                      </p:cBhvr>
                                    </p:animEffect>
                                    <p:set>
                                      <p:cBhvr>
                                        <p:cTn id="55"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56" restart="whenNotActive" fill="hold" evtFilter="cancelBubble" nodeType="interactiveSeq">
                <p:stCondLst>
                  <p:cond evt="onClick" delay="0">
                    <p:tgtEl>
                      <p:spTgt spid="86"/>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86"/>
                                        </p:tgtEl>
                                      </p:cBhvr>
                                    </p:animEffect>
                                    <p:set>
                                      <p:cBhvr>
                                        <p:cTn id="61"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62" restart="whenNotActive" fill="hold" evtFilter="cancelBubble" nodeType="interactiveSeq">
                <p:stCondLst>
                  <p:cond evt="onClick" delay="0">
                    <p:tgtEl>
                      <p:spTgt spid="90"/>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90"/>
                                        </p:tgtEl>
                                      </p:cBhvr>
                                    </p:animEffect>
                                    <p:set>
                                      <p:cBhvr>
                                        <p:cTn id="67"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68" restart="whenNotActive" fill="hold" evtFilter="cancelBubble" nodeType="interactiveSeq">
                <p:stCondLst>
                  <p:cond evt="onClick" delay="0">
                    <p:tgtEl>
                      <p:spTgt spid="91"/>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91"/>
                                        </p:tgtEl>
                                      </p:cBhvr>
                                    </p:animEffect>
                                    <p:set>
                                      <p:cBhvr>
                                        <p:cTn id="73"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childTnLst>
        </p:cTn>
      </p:par>
    </p:tnLst>
    <p:bldLst>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90"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23989</TotalTime>
  <Words>2816</Words>
  <Application>Microsoft Office PowerPoint</Application>
  <PresentationFormat>On-screen Show (4:3)</PresentationFormat>
  <Paragraphs>417</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Cambria Math</vt:lpstr>
      <vt:lpstr>Wingdings</vt:lpstr>
      <vt:lpstr>Office Theme</vt:lpstr>
      <vt:lpstr>P1 Chapter 6 :: Circles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Jamie Frost</cp:lastModifiedBy>
  <cp:revision>935</cp:revision>
  <dcterms:created xsi:type="dcterms:W3CDTF">2013-02-28T07:36:55Z</dcterms:created>
  <dcterms:modified xsi:type="dcterms:W3CDTF">2018-07-23T14:37:04Z</dcterms:modified>
</cp:coreProperties>
</file>