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81" r:id="rId2"/>
    <p:sldId id="484" r:id="rId3"/>
    <p:sldId id="483" r:id="rId4"/>
    <p:sldId id="551" r:id="rId5"/>
    <p:sldId id="552" r:id="rId6"/>
    <p:sldId id="553" r:id="rId7"/>
    <p:sldId id="554" r:id="rId8"/>
    <p:sldId id="559" r:id="rId9"/>
    <p:sldId id="555" r:id="rId10"/>
    <p:sldId id="556" r:id="rId11"/>
    <p:sldId id="557" r:id="rId12"/>
    <p:sldId id="560" r:id="rId13"/>
    <p:sldId id="561" r:id="rId14"/>
    <p:sldId id="587" r:id="rId15"/>
    <p:sldId id="564" r:id="rId16"/>
    <p:sldId id="563" r:id="rId17"/>
    <p:sldId id="558" r:id="rId18"/>
    <p:sldId id="562" r:id="rId19"/>
    <p:sldId id="566" r:id="rId20"/>
    <p:sldId id="565" r:id="rId21"/>
    <p:sldId id="567" r:id="rId22"/>
    <p:sldId id="569" r:id="rId23"/>
    <p:sldId id="568" r:id="rId24"/>
    <p:sldId id="570" r:id="rId25"/>
    <p:sldId id="574" r:id="rId26"/>
    <p:sldId id="571" r:id="rId27"/>
    <p:sldId id="572" r:id="rId28"/>
    <p:sldId id="573" r:id="rId29"/>
    <p:sldId id="575" r:id="rId30"/>
    <p:sldId id="577" r:id="rId31"/>
    <p:sldId id="578" r:id="rId32"/>
    <p:sldId id="579" r:id="rId33"/>
    <p:sldId id="580" r:id="rId34"/>
    <p:sldId id="581" r:id="rId35"/>
    <p:sldId id="582" r:id="rId36"/>
    <p:sldId id="550" r:id="rId37"/>
    <p:sldId id="583" r:id="rId38"/>
    <p:sldId id="584" r:id="rId39"/>
    <p:sldId id="585" r:id="rId40"/>
    <p:sldId id="5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114" d="100"/>
          <a:sy n="114" d="100"/>
        </p:scale>
        <p:origin x="1500" y="9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23/07/2018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0.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14.jpe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48.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8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image" Target="../media/image50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530.png"/><Relationship Id="rId7" Type="http://schemas.openxmlformats.org/officeDocument/2006/relationships/image" Target="../media/image570.png"/><Relationship Id="rId2" Type="http://schemas.openxmlformats.org/officeDocument/2006/relationships/image" Target="../media/image520.png"/><Relationship Id="rId1" Type="http://schemas.openxmlformats.org/officeDocument/2006/relationships/slideLayout" Target="../slideLayouts/slideLayout7.xml"/><Relationship Id="rId6" Type="http://schemas.openxmlformats.org/officeDocument/2006/relationships/image" Target="../media/image560.png"/><Relationship Id="rId11" Type="http://schemas.openxmlformats.org/officeDocument/2006/relationships/image" Target="../media/image61.png"/><Relationship Id="rId5" Type="http://schemas.openxmlformats.org/officeDocument/2006/relationships/image" Target="../media/image550.png"/><Relationship Id="rId10" Type="http://schemas.openxmlformats.org/officeDocument/2006/relationships/image" Target="../media/image60.png"/><Relationship Id="rId4" Type="http://schemas.openxmlformats.org/officeDocument/2006/relationships/image" Target="../media/image540.png"/><Relationship Id="rId9" Type="http://schemas.openxmlformats.org/officeDocument/2006/relationships/image" Target="../media/image590.png"/></Relationships>
</file>

<file path=ppt/slides/_rels/slide1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69.png"/><Relationship Id="rId4" Type="http://schemas.openxmlformats.org/officeDocument/2006/relationships/image" Target="../media/image72.png"/><Relationship Id="rId9"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5.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512.png"/><Relationship Id="rId2" Type="http://schemas.openxmlformats.org/officeDocument/2006/relationships/image" Target="../media/image411.png"/><Relationship Id="rId1" Type="http://schemas.openxmlformats.org/officeDocument/2006/relationships/slideLayout" Target="../slideLayouts/slideLayout7.xml"/><Relationship Id="rId6" Type="http://schemas.openxmlformats.org/officeDocument/2006/relationships/image" Target="../media/image811.png"/><Relationship Id="rId5" Type="http://schemas.openxmlformats.org/officeDocument/2006/relationships/image" Target="../media/image710.png"/><Relationship Id="rId4" Type="http://schemas.openxmlformats.org/officeDocument/2006/relationships/image" Target="../media/image611.png"/></Relationships>
</file>

<file path=ppt/slides/_rels/slide3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33.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4.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90.png"/><Relationship Id="rId5" Type="http://schemas.openxmlformats.org/officeDocument/2006/relationships/image" Target="../media/image116.png"/><Relationship Id="rId10" Type="http://schemas.openxmlformats.org/officeDocument/2006/relationships/image" Target="../media/image89.png"/><Relationship Id="rId4" Type="http://schemas.openxmlformats.org/officeDocument/2006/relationships/image" Target="../media/image115.png"/><Relationship Id="rId9" Type="http://schemas.openxmlformats.org/officeDocument/2006/relationships/image" Target="../media/image88.png"/></Relationships>
</file>

<file path=ppt/slides/_rels/slide3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08.png"/><Relationship Id="rId7" Type="http://schemas.openxmlformats.org/officeDocument/2006/relationships/image" Target="../media/image123.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3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32.png"/></Relationships>
</file>

<file path=ppt/slides/_rels/slide3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10.png"/><Relationship Id="rId13" Type="http://schemas.openxmlformats.org/officeDocument/2006/relationships/image" Target="../media/image1510.png"/><Relationship Id="rId3" Type="http://schemas.openxmlformats.org/officeDocument/2006/relationships/image" Target="../media/image410.png"/><Relationship Id="rId7" Type="http://schemas.openxmlformats.org/officeDocument/2006/relationships/image" Target="../media/image12.png"/><Relationship Id="rId12" Type="http://schemas.openxmlformats.org/officeDocument/2006/relationships/image" Target="../media/image141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10.png"/><Relationship Id="rId11" Type="http://schemas.openxmlformats.org/officeDocument/2006/relationships/image" Target="../media/image1310.png"/><Relationship Id="rId5" Type="http://schemas.openxmlformats.org/officeDocument/2006/relationships/image" Target="../media/image11.png"/><Relationship Id="rId10" Type="http://schemas.openxmlformats.org/officeDocument/2006/relationships/image" Target="../media/image1210.png"/><Relationship Id="rId4" Type="http://schemas.openxmlformats.org/officeDocument/2006/relationships/image" Target="../media/image51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10.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P1 Chapter 5 :: </a:t>
            </a:r>
            <a:r>
              <a:rPr lang="en-GB" dirty="0"/>
              <a:t>Straight Line Graphs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endParaRPr lang="en-GB" sz="3200" baseline="-25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20700" y="908720"/>
                <a:ext cx="808374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The line joining </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2,−5</m:t>
                        </m:r>
                      </m:e>
                    </m:d>
                  </m:oMath>
                </a14:m>
                <a:r>
                  <a:rPr lang="en-GB" sz="2400" dirty="0"/>
                  <a:t> to </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4,</m:t>
                        </m:r>
                        <m:r>
                          <a:rPr lang="en-GB" sz="2400" b="0" i="1" smtClean="0">
                            <a:latin typeface="Cambria Math" panose="02040503050406030204" pitchFamily="18" charset="0"/>
                          </a:rPr>
                          <m:t>𝑎</m:t>
                        </m:r>
                      </m:e>
                    </m:d>
                  </m:oMath>
                </a14:m>
                <a:r>
                  <a:rPr lang="en-GB" sz="2400" dirty="0"/>
                  <a:t> has gradient -1. Work out the value of </a:t>
                </a:r>
                <a14:m>
                  <m:oMath xmlns:m="http://schemas.openxmlformats.org/officeDocument/2006/math">
                    <m:r>
                      <a:rPr lang="en-GB" sz="2400" b="0" i="1" smtClean="0">
                        <a:latin typeface="Cambria Math" panose="02040503050406030204" pitchFamily="18" charset="0"/>
                      </a:rPr>
                      <m:t>𝑎</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20700" y="908720"/>
                <a:ext cx="8083748" cy="830997"/>
              </a:xfrm>
              <a:prstGeom prst="rect">
                <a:avLst/>
              </a:prstGeom>
              <a:blipFill>
                <a:blip r:embed="rId2"/>
                <a:stretch>
                  <a:fillRect b="-625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55280" y="2005732"/>
                <a:ext cx="3456384" cy="2154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𝑎</m:t>
                          </m:r>
                          <m:r>
                            <a:rPr lang="en-GB" sz="2800" b="0" i="1" smtClean="0">
                              <a:latin typeface="Cambria Math" panose="02040503050406030204" pitchFamily="18" charset="0"/>
                            </a:rPr>
                            <m:t>−−5</m:t>
                          </m:r>
                        </m:num>
                        <m:den>
                          <m:r>
                            <a:rPr lang="en-GB" sz="2800" b="0" i="1" smtClean="0">
                              <a:latin typeface="Cambria Math" panose="02040503050406030204" pitchFamily="18" charset="0"/>
                            </a:rPr>
                            <m:t>4−2</m:t>
                          </m:r>
                        </m:den>
                      </m:f>
                      <m:r>
                        <a:rPr lang="en-GB" sz="2800" b="0" i="1" smtClean="0">
                          <a:latin typeface="Cambria Math" panose="02040503050406030204" pitchFamily="18" charset="0"/>
                        </a:rPr>
                        <m:t>=−1</m:t>
                      </m:r>
                    </m:oMath>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𝑎</m:t>
                          </m:r>
                          <m:r>
                            <a:rPr lang="en-GB" sz="2800" b="0" i="1" smtClean="0">
                              <a:latin typeface="Cambria Math" panose="02040503050406030204" pitchFamily="18" charset="0"/>
                            </a:rPr>
                            <m:t>+5</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=−1</m:t>
                      </m:r>
                    </m:oMath>
                    <m:oMath xmlns:m="http://schemas.openxmlformats.org/officeDocument/2006/math">
                      <m:r>
                        <a:rPr lang="en-GB" sz="2800" b="0" i="1" smtClean="0">
                          <a:latin typeface="Cambria Math" panose="02040503050406030204" pitchFamily="18" charset="0"/>
                        </a:rPr>
                        <m:t>𝑎</m:t>
                      </m:r>
                      <m:r>
                        <a:rPr lang="en-GB" sz="2800" b="0" i="1" smtClean="0">
                          <a:latin typeface="Cambria Math" panose="02040503050406030204" pitchFamily="18" charset="0"/>
                        </a:rPr>
                        <m:t>=−7</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555280" y="2005732"/>
                <a:ext cx="3456384" cy="2154051"/>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2874394" y="1934400"/>
            <a:ext cx="2904106" cy="2243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04773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734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GB" sz="3200" i="1" dirty="0" smtClean="0">
                            <a:latin typeface="Cambria Math" panose="02040503050406030204" pitchFamily="18" charset="0"/>
                          </a:rPr>
                          <m:t>𝑦</m:t>
                        </m:r>
                        <m:r>
                          <a:rPr lang="en-GB" sz="3200" i="1" dirty="0" smtClean="0">
                            <a:latin typeface="Cambria Math" panose="02040503050406030204" pitchFamily="18" charset="0"/>
                          </a:rPr>
                          <m:t>=</m:t>
                        </m:r>
                        <m:r>
                          <a:rPr lang="en-GB" sz="3200" i="1" dirty="0" err="1" smtClean="0">
                            <a:latin typeface="Cambria Math" panose="02040503050406030204" pitchFamily="18" charset="0"/>
                          </a:rPr>
                          <m:t>𝑚𝑥</m:t>
                        </m:r>
                        <m:r>
                          <a:rPr lang="en-GB" sz="3200" i="1" dirty="0" err="1" smtClean="0">
                            <a:latin typeface="Cambria Math" panose="02040503050406030204" pitchFamily="18" charset="0"/>
                          </a:rPr>
                          <m:t>+</m:t>
                        </m:r>
                        <m:r>
                          <a:rPr lang="en-GB" sz="3200" i="1" dirty="0" err="1" smtClean="0">
                            <a:latin typeface="Cambria Math" panose="02040503050406030204" pitchFamily="18" charset="0"/>
                          </a:rPr>
                          <m:t>𝑐</m:t>
                        </m:r>
                      </m:oMath>
                    </m:oMathPara>
                  </a14:m>
                  <a:endParaRPr lang="en-GB" sz="3200" baseline="-250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73427"/>
                </a:xfrm>
                <a:prstGeom prst="rect">
                  <a:avLst/>
                </a:prstGeom>
                <a:blipFill>
                  <a:blip r:embed="rId2"/>
                  <a:stretch>
                    <a:fillRect/>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91108" y="795164"/>
                <a:ext cx="8636774" cy="1754326"/>
              </a:xfrm>
              <a:prstGeom prst="rect">
                <a:avLst/>
              </a:prstGeom>
              <a:noFill/>
            </p:spPr>
            <p:txBody>
              <a:bodyPr wrap="square" rtlCol="0">
                <a:spAutoFit/>
              </a:bodyPr>
              <a:lstStyle/>
              <a:p>
                <a:r>
                  <a:rPr lang="en-GB" sz="3200" dirty="0"/>
                  <a:t>One form we can put a straight line equation in is:</a:t>
                </a:r>
              </a:p>
              <a:p>
                <a:endParaRPr lang="en-GB" sz="3200" dirty="0"/>
              </a:p>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𝑦</m:t>
                      </m:r>
                      <m:r>
                        <a:rPr lang="en-GB" sz="4400" b="0" i="1" smtClean="0">
                          <a:latin typeface="Cambria Math" panose="02040503050406030204" pitchFamily="18" charset="0"/>
                        </a:rPr>
                        <m:t>=</m:t>
                      </m:r>
                      <m:r>
                        <a:rPr lang="en-GB" sz="4400" b="0" i="1" smtClean="0">
                          <a:latin typeface="Cambria Math" panose="02040503050406030204" pitchFamily="18" charset="0"/>
                        </a:rPr>
                        <m:t>𝑚𝑥</m:t>
                      </m:r>
                      <m:r>
                        <a:rPr lang="en-GB" sz="4400" b="0" i="1" smtClean="0">
                          <a:latin typeface="Cambria Math" panose="02040503050406030204" pitchFamily="18" charset="0"/>
                        </a:rPr>
                        <m:t>+</m:t>
                      </m:r>
                      <m:r>
                        <a:rPr lang="en-GB" sz="4400" b="0" i="1" smtClean="0">
                          <a:latin typeface="Cambria Math" panose="02040503050406030204" pitchFamily="18" charset="0"/>
                        </a:rPr>
                        <m:t>𝑐</m:t>
                      </m:r>
                    </m:oMath>
                  </m:oMathPara>
                </a14:m>
                <a:endParaRPr lang="en-GB" sz="4400" dirty="0"/>
              </a:p>
            </p:txBody>
          </p:sp>
        </mc:Choice>
        <mc:Fallback xmlns="">
          <p:sp>
            <p:nvSpPr>
              <p:cNvPr id="5" name="TextBox 4"/>
              <p:cNvSpPr txBox="1">
                <a:spLocks noRot="1" noChangeAspect="1" noMove="1" noResize="1" noEditPoints="1" noAdjustHandles="1" noChangeArrowheads="1" noChangeShapeType="1" noTextEdit="1"/>
              </p:cNvSpPr>
              <p:nvPr/>
            </p:nvSpPr>
            <p:spPr>
              <a:xfrm>
                <a:off x="291108" y="795164"/>
                <a:ext cx="8636774" cy="1754326"/>
              </a:xfrm>
              <a:prstGeom prst="rect">
                <a:avLst/>
              </a:prstGeom>
              <a:blipFill>
                <a:blip r:embed="rId3"/>
                <a:stretch>
                  <a:fillRect l="-1835" t="-4514"/>
                </a:stretch>
              </a:blipFill>
            </p:spPr>
            <p:txBody>
              <a:bodyPr/>
              <a:lstStyle/>
              <a:p>
                <a:r>
                  <a:rPr lang="en-GB">
                    <a:noFill/>
                  </a:rPr>
                  <a:t> </a:t>
                </a:r>
              </a:p>
            </p:txBody>
          </p:sp>
        </mc:Fallback>
      </mc:AlternateContent>
      <p:sp>
        <p:nvSpPr>
          <p:cNvPr id="6" name="TextBox 5"/>
          <p:cNvSpPr txBox="1"/>
          <p:nvPr/>
        </p:nvSpPr>
        <p:spPr>
          <a:xfrm>
            <a:off x="3711476" y="2844552"/>
            <a:ext cx="1368152" cy="461665"/>
          </a:xfrm>
          <a:prstGeom prst="rect">
            <a:avLst/>
          </a:prstGeom>
          <a:noFill/>
        </p:spPr>
        <p:txBody>
          <a:bodyPr wrap="square" rtlCol="0">
            <a:spAutoFit/>
          </a:bodyPr>
          <a:lstStyle/>
          <a:p>
            <a:r>
              <a:rPr lang="en-GB" sz="2400" dirty="0"/>
              <a:t>Gradient</a:t>
            </a:r>
          </a:p>
        </p:txBody>
      </p:sp>
      <p:cxnSp>
        <p:nvCxnSpPr>
          <p:cNvPr id="8" name="Straight Arrow Connector 7"/>
          <p:cNvCxnSpPr/>
          <p:nvPr/>
        </p:nvCxnSpPr>
        <p:spPr>
          <a:xfrm flipV="1">
            <a:off x="4381500" y="2387600"/>
            <a:ext cx="10160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762476" y="2857500"/>
                <a:ext cx="1895624" cy="461665"/>
              </a:xfrm>
              <a:prstGeom prst="rect">
                <a:avLst/>
              </a:prstGeom>
              <a:noFill/>
            </p:spPr>
            <p:txBody>
              <a:bodyPr wrap="square" rtlCol="0">
                <a:spAutoFit/>
              </a:bodyPr>
              <a:lstStyle/>
              <a:p>
                <a14:m>
                  <m:oMath xmlns:m="http://schemas.openxmlformats.org/officeDocument/2006/math">
                    <m:r>
                      <a:rPr lang="en-GB" sz="2400" b="0" i="1" smtClean="0">
                        <a:latin typeface="Cambria Math" panose="02040503050406030204" pitchFamily="18" charset="0"/>
                      </a:rPr>
                      <m:t>𝑦</m:t>
                    </m:r>
                  </m:oMath>
                </a14:m>
                <a:r>
                  <a:rPr lang="en-GB" sz="2400" dirty="0"/>
                  <a:t>-intercept</a:t>
                </a:r>
              </a:p>
            </p:txBody>
          </p:sp>
        </mc:Choice>
        <mc:Fallback xmlns="">
          <p:sp>
            <p:nvSpPr>
              <p:cNvPr id="10" name="TextBox 9"/>
              <p:cNvSpPr txBox="1">
                <a:spLocks noRot="1" noChangeAspect="1" noMove="1" noResize="1" noEditPoints="1" noAdjustHandles="1" noChangeArrowheads="1" noChangeShapeType="1" noTextEdit="1"/>
              </p:cNvSpPr>
              <p:nvPr/>
            </p:nvSpPr>
            <p:spPr>
              <a:xfrm>
                <a:off x="5762476" y="2857500"/>
                <a:ext cx="1895624" cy="461665"/>
              </a:xfrm>
              <a:prstGeom prst="rect">
                <a:avLst/>
              </a:prstGeom>
              <a:blipFill>
                <a:blip r:embed="rId4"/>
                <a:stretch>
                  <a:fillRect l="-965" t="-10667" b="-30667"/>
                </a:stretch>
              </a:blipFill>
            </p:spPr>
            <p:txBody>
              <a:bodyPr/>
              <a:lstStyle/>
              <a:p>
                <a:r>
                  <a:rPr lang="en-GB">
                    <a:noFill/>
                  </a:rPr>
                  <a:t> </a:t>
                </a:r>
              </a:p>
            </p:txBody>
          </p:sp>
        </mc:Fallback>
      </mc:AlternateContent>
      <p:cxnSp>
        <p:nvCxnSpPr>
          <p:cNvPr id="11" name="Straight Arrow Connector 10"/>
          <p:cNvCxnSpPr/>
          <p:nvPr/>
        </p:nvCxnSpPr>
        <p:spPr>
          <a:xfrm flipH="1" flipV="1">
            <a:off x="5943600" y="2476500"/>
            <a:ext cx="356592" cy="4491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76300" y="3535040"/>
                <a:ext cx="8121600" cy="3046988"/>
              </a:xfrm>
              <a:prstGeom prst="rect">
                <a:avLst/>
              </a:prstGeom>
              <a:noFill/>
            </p:spPr>
            <p:txBody>
              <a:bodyPr wrap="square" rtlCol="0">
                <a:spAutoFit/>
              </a:bodyPr>
              <a:lstStyle/>
              <a:p>
                <a:r>
                  <a:rPr lang="en-GB" sz="2400" dirty="0"/>
                  <a:t>Why does it work?</a:t>
                </a:r>
              </a:p>
              <a:p>
                <a:pPr marL="457200" indent="-457200">
                  <a:buFont typeface="Arial" panose="020B0604020202020204" pitchFamily="34" charset="0"/>
                  <a:buChar char="•"/>
                </a:pPr>
                <a:r>
                  <a:rPr lang="en-GB" sz="2400" b="1" dirty="0"/>
                  <a:t>The </a:t>
                </a:r>
                <a14:m>
                  <m:oMath xmlns:m="http://schemas.openxmlformats.org/officeDocument/2006/math">
                    <m:r>
                      <a:rPr lang="en-GB" sz="2400" b="1" i="1" smtClean="0">
                        <a:latin typeface="Cambria Math" panose="02040503050406030204" pitchFamily="18" charset="0"/>
                      </a:rPr>
                      <m:t>𝒚</m:t>
                    </m:r>
                  </m:oMath>
                </a14:m>
                <a:r>
                  <a:rPr lang="en-GB" sz="2400" b="1" dirty="0"/>
                  <a:t>-intercept by definition is the </a:t>
                </a:r>
                <a14:m>
                  <m:oMath xmlns:m="http://schemas.openxmlformats.org/officeDocument/2006/math">
                    <m:r>
                      <a:rPr lang="en-GB" sz="2400" b="1" i="1" smtClean="0">
                        <a:latin typeface="Cambria Math" panose="02040503050406030204" pitchFamily="18" charset="0"/>
                      </a:rPr>
                      <m:t>𝒚</m:t>
                    </m:r>
                  </m:oMath>
                </a14:m>
                <a:r>
                  <a:rPr lang="en-GB" sz="2400" b="1" dirty="0"/>
                  <a:t> value when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r>
                  <a:rPr lang="en-GB" sz="2400" b="1" dirty="0"/>
                  <a:t>. Substituting:</a:t>
                </a:r>
                <a:br>
                  <a:rPr lang="en-GB" sz="2400" b="1" i="1" dirty="0">
                    <a:latin typeface="Cambria Math" panose="02040503050406030204" pitchFamily="18" charset="0"/>
                  </a:rPr>
                </a:b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𝒎</m:t>
                        </m:r>
                        <m:r>
                          <a:rPr lang="en-GB" sz="2400" b="1" i="1" smtClean="0">
                            <a:latin typeface="Cambria Math" panose="02040503050406030204" pitchFamily="18" charset="0"/>
                          </a:rPr>
                          <m:t>×</m:t>
                        </m:r>
                        <m:r>
                          <a:rPr lang="en-GB" sz="2400" b="1" i="1" smtClean="0">
                            <a:latin typeface="Cambria Math" panose="02040503050406030204" pitchFamily="18" charset="0"/>
                          </a:rPr>
                          <m:t>𝟎</m:t>
                        </m:r>
                      </m:e>
                    </m:d>
                    <m:r>
                      <a:rPr lang="en-GB" sz="2400" b="1" i="1" smtClean="0">
                        <a:latin typeface="Cambria Math" panose="02040503050406030204" pitchFamily="18" charset="0"/>
                      </a:rPr>
                      <m:t>+</m:t>
                    </m:r>
                    <m:r>
                      <a:rPr lang="en-GB" sz="2400" b="1" i="1" smtClean="0">
                        <a:latin typeface="Cambria Math" panose="02040503050406030204" pitchFamily="18" charset="0"/>
                      </a:rPr>
                      <m:t>𝒄</m:t>
                    </m:r>
                    <m:r>
                      <a:rPr lang="en-GB" sz="2400" b="1" i="1" smtClean="0">
                        <a:latin typeface="Cambria Math" panose="02040503050406030204" pitchFamily="18" charset="0"/>
                      </a:rPr>
                      <m:t>=</m:t>
                    </m:r>
                    <m:r>
                      <a:rPr lang="en-GB" sz="2400" b="1" i="1" smtClean="0">
                        <a:latin typeface="Cambria Math" panose="02040503050406030204" pitchFamily="18" charset="0"/>
                      </a:rPr>
                      <m:t>𝒄</m:t>
                    </m:r>
                  </m:oMath>
                </a14:m>
                <a:r>
                  <a:rPr lang="en-GB" sz="2400" b="1" dirty="0"/>
                  <a:t> as expected.</a:t>
                </a:r>
              </a:p>
              <a:p>
                <a:pPr marL="457200" indent="-457200">
                  <a:buFont typeface="Arial" panose="020B0604020202020204" pitchFamily="34" charset="0"/>
                  <a:buChar char="•"/>
                </a:pPr>
                <a:r>
                  <a:rPr lang="en-GB" sz="2400" b="1" dirty="0"/>
                  <a:t>By the definition of gradient, if we increase </a:t>
                </a:r>
                <a14:m>
                  <m:oMath xmlns:m="http://schemas.openxmlformats.org/officeDocument/2006/math">
                    <m:r>
                      <a:rPr lang="en-GB" sz="2400" b="1" i="1" smtClean="0">
                        <a:latin typeface="Cambria Math" panose="02040503050406030204" pitchFamily="18" charset="0"/>
                      </a:rPr>
                      <m:t>𝒙</m:t>
                    </m:r>
                  </m:oMath>
                </a14:m>
                <a:r>
                  <a:rPr lang="en-GB" sz="2400" b="1" dirty="0"/>
                  <a:t> by 1, </a:t>
                </a:r>
                <a14:m>
                  <m:oMath xmlns:m="http://schemas.openxmlformats.org/officeDocument/2006/math">
                    <m:r>
                      <a:rPr lang="en-GB" sz="2400" b="1" i="1" smtClean="0">
                        <a:latin typeface="Cambria Math" panose="02040503050406030204" pitchFamily="18" charset="0"/>
                      </a:rPr>
                      <m:t>𝒚</m:t>
                    </m:r>
                  </m:oMath>
                </a14:m>
                <a:r>
                  <a:rPr lang="en-GB" sz="2400" b="1" dirty="0"/>
                  <a:t> should increase by </a:t>
                </a:r>
                <a14:m>
                  <m:oMath xmlns:m="http://schemas.openxmlformats.org/officeDocument/2006/math">
                    <m:r>
                      <a:rPr lang="en-GB" sz="2400" b="1" i="1" smtClean="0">
                        <a:latin typeface="Cambria Math" panose="02040503050406030204" pitchFamily="18" charset="0"/>
                      </a:rPr>
                      <m:t>𝒎</m:t>
                    </m:r>
                  </m:oMath>
                </a14:m>
                <a:r>
                  <a:rPr lang="en-GB" sz="2400" b="1" dirty="0"/>
                  <a:t>:</a:t>
                </a:r>
                <a:br>
                  <a:rPr lang="en-GB" sz="2400" b="1" dirty="0"/>
                </a:b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𝒎</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r>
                      <a:rPr lang="en-GB" sz="2400" b="1" i="1" smtClean="0">
                        <a:latin typeface="Cambria Math" panose="02040503050406030204" pitchFamily="18" charset="0"/>
                      </a:rPr>
                      <m:t>+</m:t>
                    </m:r>
                    <m:r>
                      <a:rPr lang="en-GB" sz="2400" b="1" i="1" smtClean="0">
                        <a:latin typeface="Cambria Math" panose="02040503050406030204" pitchFamily="18" charset="0"/>
                      </a:rPr>
                      <m:t>𝒄</m:t>
                    </m:r>
                    <m:r>
                      <a:rPr lang="en-GB" sz="2400" b="1" i="1" smtClean="0">
                        <a:latin typeface="Cambria Math" panose="02040503050406030204" pitchFamily="18" charset="0"/>
                      </a:rPr>
                      <m:t>=</m:t>
                    </m:r>
                    <m:r>
                      <a:rPr lang="en-GB" sz="2400" b="1" i="1" smtClean="0">
                        <a:latin typeface="Cambria Math" panose="02040503050406030204" pitchFamily="18" charset="0"/>
                      </a:rPr>
                      <m:t>𝒎𝒙</m:t>
                    </m:r>
                    <m:r>
                      <a:rPr lang="en-GB" sz="2400" b="1" i="1" smtClean="0">
                        <a:latin typeface="Cambria Math" panose="02040503050406030204" pitchFamily="18" charset="0"/>
                      </a:rPr>
                      <m:t>+</m:t>
                    </m:r>
                    <m:r>
                      <a:rPr lang="en-GB" sz="2400" b="1" i="1" smtClean="0">
                        <a:latin typeface="Cambria Math" panose="02040503050406030204" pitchFamily="18" charset="0"/>
                      </a:rPr>
                      <m:t>𝒎</m:t>
                    </m:r>
                    <m:r>
                      <a:rPr lang="en-GB" sz="2400" b="1" i="1" smtClean="0">
                        <a:latin typeface="Cambria Math" panose="02040503050406030204" pitchFamily="18" charset="0"/>
                      </a:rPr>
                      <m:t>+</m:t>
                    </m:r>
                    <m:r>
                      <a:rPr lang="en-GB" sz="2400" b="1" i="1" smtClean="0">
                        <a:latin typeface="Cambria Math" panose="02040503050406030204" pitchFamily="18" charset="0"/>
                      </a:rPr>
                      <m:t>𝒄</m:t>
                    </m:r>
                  </m:oMath>
                </a14:m>
                <a:br>
                  <a:rPr lang="en-GB" sz="2400" b="1" dirty="0"/>
                </a:br>
                <a:r>
                  <a:rPr lang="en-GB" sz="2400" b="1" dirty="0"/>
                  <a:t>which indeed has increased by </a:t>
                </a:r>
                <a14:m>
                  <m:oMath xmlns:m="http://schemas.openxmlformats.org/officeDocument/2006/math">
                    <m:r>
                      <a:rPr lang="en-GB" sz="2400" b="1" i="1" smtClean="0">
                        <a:latin typeface="Cambria Math" panose="02040503050406030204" pitchFamily="18" charset="0"/>
                      </a:rPr>
                      <m:t>𝒎</m:t>
                    </m:r>
                  </m:oMath>
                </a14:m>
                <a:r>
                  <a:rPr lang="en-GB" sz="2400" b="1"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476300" y="3535040"/>
                <a:ext cx="8121600" cy="3046988"/>
              </a:xfrm>
              <a:prstGeom prst="rect">
                <a:avLst/>
              </a:prstGeom>
              <a:blipFill>
                <a:blip r:embed="rId5"/>
                <a:stretch>
                  <a:fillRect l="-1126" t="-1600" b="-3600"/>
                </a:stretch>
              </a:blipFill>
            </p:spPr>
            <p:txBody>
              <a:bodyPr/>
              <a:lstStyle/>
              <a:p>
                <a:r>
                  <a:rPr lang="en-GB">
                    <a:noFill/>
                  </a:rPr>
                  <a:t> </a:t>
                </a:r>
              </a:p>
            </p:txBody>
          </p:sp>
        </mc:Fallback>
      </mc:AlternateContent>
      <p:sp>
        <p:nvSpPr>
          <p:cNvPr id="14" name="Rectangle 13"/>
          <p:cNvSpPr/>
          <p:nvPr/>
        </p:nvSpPr>
        <p:spPr>
          <a:xfrm>
            <a:off x="550294" y="3979100"/>
            <a:ext cx="8136506" cy="266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241217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734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GB" sz="3200" i="1" dirty="0" smtClean="0">
                            <a:latin typeface="Cambria Math" panose="02040503050406030204" pitchFamily="18" charset="0"/>
                          </a:rPr>
                          <m:t>𝑦</m:t>
                        </m:r>
                        <m:r>
                          <a:rPr lang="en-GB" sz="3200" i="1" dirty="0" smtClean="0">
                            <a:latin typeface="Cambria Math" panose="02040503050406030204" pitchFamily="18" charset="0"/>
                          </a:rPr>
                          <m:t>=</m:t>
                        </m:r>
                        <m:r>
                          <a:rPr lang="en-GB" sz="3200" i="1" dirty="0" err="1" smtClean="0">
                            <a:latin typeface="Cambria Math" panose="02040503050406030204" pitchFamily="18" charset="0"/>
                          </a:rPr>
                          <m:t>𝑚𝑥</m:t>
                        </m:r>
                        <m:r>
                          <a:rPr lang="en-GB" sz="3200" i="1" dirty="0" err="1" smtClean="0">
                            <a:latin typeface="Cambria Math" panose="02040503050406030204" pitchFamily="18" charset="0"/>
                          </a:rPr>
                          <m:t>+</m:t>
                        </m:r>
                        <m:r>
                          <a:rPr lang="en-GB" sz="3200" i="1" dirty="0" err="1" smtClean="0">
                            <a:latin typeface="Cambria Math" panose="02040503050406030204" pitchFamily="18" charset="0"/>
                          </a:rPr>
                          <m:t>𝑐</m:t>
                        </m:r>
                      </m:oMath>
                    </m:oMathPara>
                  </a14:m>
                  <a:endParaRPr lang="en-GB" sz="3200" baseline="-250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73427"/>
                </a:xfrm>
                <a:prstGeom prst="rect">
                  <a:avLst/>
                </a:prstGeom>
                <a:blipFill>
                  <a:blip r:embed="rId2"/>
                  <a:stretch>
                    <a:fillRect/>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08720"/>
                <a:ext cx="828092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Determine the gradient and </a:t>
                </a:r>
                <a14:m>
                  <m:oMath xmlns:m="http://schemas.openxmlformats.org/officeDocument/2006/math">
                    <m:r>
                      <a:rPr lang="en-GB" sz="2400" b="0" i="1" smtClean="0">
                        <a:latin typeface="Cambria Math" panose="02040503050406030204" pitchFamily="18" charset="0"/>
                      </a:rPr>
                      <m:t>𝑦</m:t>
                    </m:r>
                  </m:oMath>
                </a14:m>
                <a:r>
                  <a:rPr lang="en-GB" sz="2400" dirty="0"/>
                  <a:t>-intercept of the line with equation </a:t>
                </a:r>
                <a14:m>
                  <m:oMath xmlns:m="http://schemas.openxmlformats.org/officeDocument/2006/math">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−3</m:t>
                    </m:r>
                    <m:r>
                      <a:rPr lang="en-GB" sz="2400" b="0" i="1" smtClean="0">
                        <a:latin typeface="Cambria Math" panose="02040503050406030204" pitchFamily="18" charset="0"/>
                      </a:rPr>
                      <m:t>𝑦</m:t>
                    </m:r>
                    <m:r>
                      <a:rPr lang="en-GB" sz="2400" b="0" i="1" smtClean="0">
                        <a:latin typeface="Cambria Math" panose="02040503050406030204" pitchFamily="18" charset="0"/>
                      </a:rPr>
                      <m:t>+5=0</m:t>
                    </m:r>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08720"/>
                <a:ext cx="8280920" cy="830997"/>
              </a:xfrm>
              <a:prstGeom prst="rect">
                <a:avLst/>
              </a:prstGeom>
              <a:blipFill>
                <a:blip r:embed="rId3"/>
                <a:stretch>
                  <a:fillRect b="-62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63568" y="1925340"/>
                <a:ext cx="2069232"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Make </a:t>
                </a:r>
                <a14:m>
                  <m:oMath xmlns:m="http://schemas.openxmlformats.org/officeDocument/2006/math">
                    <m:r>
                      <a:rPr lang="en-GB" sz="1600" b="0" i="1" smtClean="0">
                        <a:latin typeface="Cambria Math" panose="02040503050406030204" pitchFamily="18" charset="0"/>
                      </a:rPr>
                      <m:t>𝑦</m:t>
                    </m:r>
                  </m:oMath>
                </a14:m>
                <a:r>
                  <a:rPr lang="en-GB" sz="1600" dirty="0"/>
                  <a:t> the subject so we have the form </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Para>
                </a14:m>
                <a:endParaRPr lang="en-GB" sz="1600" dirty="0"/>
              </a:p>
              <a:p>
                <a:r>
                  <a:rPr lang="en-GB" sz="1600" dirty="0"/>
                  <a:t>Put </a:t>
                </a:r>
                <a14:m>
                  <m:oMath xmlns:m="http://schemas.openxmlformats.org/officeDocument/2006/math">
                    <m:r>
                      <a:rPr lang="en-GB" sz="1600" b="0" i="1" smtClean="0">
                        <a:latin typeface="Cambria Math" panose="02040503050406030204" pitchFamily="18" charset="0"/>
                      </a:rPr>
                      <m:t>𝑦</m:t>
                    </m:r>
                  </m:oMath>
                </a14:m>
                <a:r>
                  <a:rPr lang="en-GB" sz="1600" dirty="0"/>
                  <a:t> on the side it’s positive.</a:t>
                </a:r>
              </a:p>
            </p:txBody>
          </p:sp>
        </mc:Choice>
        <mc:Fallback xmlns="">
          <p:sp>
            <p:nvSpPr>
              <p:cNvPr id="6" name="TextBox 5"/>
              <p:cNvSpPr txBox="1">
                <a:spLocks noRot="1" noChangeAspect="1" noMove="1" noResize="1" noEditPoints="1" noAdjustHandles="1" noChangeArrowheads="1" noChangeShapeType="1" noTextEdit="1"/>
              </p:cNvSpPr>
              <p:nvPr/>
            </p:nvSpPr>
            <p:spPr>
              <a:xfrm>
                <a:off x="6363568" y="1925340"/>
                <a:ext cx="2069232" cy="1323439"/>
              </a:xfrm>
              <a:prstGeom prst="rect">
                <a:avLst/>
              </a:prstGeom>
              <a:blipFill>
                <a:blip r:embed="rId4"/>
                <a:stretch>
                  <a:fillRect l="-1166" t="-452" b="-40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50268" y="1993156"/>
                <a:ext cx="4176464" cy="25941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r>
                        <a:rPr lang="en-GB" sz="2400" b="0" i="1" smtClean="0">
                          <a:latin typeface="Cambria Math" panose="02040503050406030204" pitchFamily="18" charset="0"/>
                        </a:rPr>
                        <m:t>𝑦</m:t>
                      </m:r>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+5</m:t>
                      </m:r>
                    </m:oMath>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𝑥</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oMath>
                  </m:oMathPara>
                </a14:m>
                <a:endParaRPr lang="en-GB" dirty="0"/>
              </a:p>
              <a:p>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𝑚</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  </m:t>
                      </m:r>
                      <m:r>
                        <a:rPr lang="en-GB" sz="2400" b="0" i="1" smtClean="0">
                          <a:latin typeface="Cambria Math" panose="02040503050406030204" pitchFamily="18" charset="0"/>
                        </a:rPr>
                        <m:t>𝑐</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50268" y="1993156"/>
                <a:ext cx="4176464" cy="259417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63568" y="3407247"/>
                <a:ext cx="2069232" cy="118397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Divide </a:t>
                </a:r>
                <a:r>
                  <a:rPr lang="en-GB" sz="1600" b="1" u="sng" dirty="0"/>
                  <a:t>each</a:t>
                </a:r>
                <a:r>
                  <a:rPr lang="en-GB" sz="1600" dirty="0"/>
                  <a:t> term by 3; don’t write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+5</m:t>
                        </m:r>
                      </m:num>
                      <m:den>
                        <m:r>
                          <a:rPr lang="en-GB" sz="1600" b="0" i="1" smtClean="0">
                            <a:latin typeface="Cambria Math" panose="02040503050406030204" pitchFamily="18" charset="0"/>
                          </a:rPr>
                          <m:t>3</m:t>
                        </m:r>
                      </m:den>
                    </m:f>
                  </m:oMath>
                </a14:m>
                <a:r>
                  <a:rPr lang="en-GB" sz="1600" dirty="0"/>
                  <a:t> otherwise it’s not in the form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6363568" y="3407247"/>
                <a:ext cx="2069232" cy="1183978"/>
              </a:xfrm>
              <a:prstGeom prst="rect">
                <a:avLst/>
              </a:prstGeom>
              <a:blipFill>
                <a:blip r:embed="rId6"/>
                <a:stretch>
                  <a:fillRect l="-1166" t="-505" r="-1749" b="-5051"/>
                </a:stretch>
              </a:blipFill>
            </p:spPr>
            <p:txBody>
              <a:bodyPr/>
              <a:lstStyle/>
              <a:p>
                <a:r>
                  <a:rPr lang="en-GB">
                    <a:noFill/>
                  </a:rPr>
                  <a:t> </a:t>
                </a:r>
              </a:p>
            </p:txBody>
          </p:sp>
        </mc:Fallback>
      </mc:AlternateContent>
      <p:cxnSp>
        <p:nvCxnSpPr>
          <p:cNvPr id="10" name="Straight Arrow Connector 9"/>
          <p:cNvCxnSpPr>
            <a:stCxn id="6" idx="1"/>
          </p:cNvCxnSpPr>
          <p:nvPr/>
        </p:nvCxnSpPr>
        <p:spPr>
          <a:xfrm flipH="1" flipV="1">
            <a:off x="5508104" y="2276875"/>
            <a:ext cx="855464" cy="310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5511800" y="2921000"/>
            <a:ext cx="851768" cy="723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363568" y="4763385"/>
            <a:ext cx="2069232"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This is algebra, so use improper fractions, and not mixed numbers or recurring decimals.</a:t>
            </a:r>
          </a:p>
        </p:txBody>
      </p:sp>
      <p:cxnSp>
        <p:nvCxnSpPr>
          <p:cNvPr id="15" name="Straight Arrow Connector 14"/>
          <p:cNvCxnSpPr/>
          <p:nvPr/>
        </p:nvCxnSpPr>
        <p:spPr>
          <a:xfrm flipH="1" flipV="1">
            <a:off x="5473700" y="4191000"/>
            <a:ext cx="878408" cy="12443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1475656" y="1845500"/>
            <a:ext cx="3662536" cy="437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480478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17"/>
                  </p:tgtEl>
                </p:cond>
              </p:nextCondLst>
            </p:seq>
          </p:childTnLst>
        </p:cTn>
      </p:par>
    </p:tnLst>
    <p:bldLst>
      <p:bldP spid="8"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734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GB" sz="3200" b="0" i="1" dirty="0" smtClean="0">
                            <a:latin typeface="Cambria Math" panose="02040503050406030204" pitchFamily="18" charset="0"/>
                          </a:rPr>
                          <m:t>𝑎𝑥</m:t>
                        </m:r>
                        <m:r>
                          <a:rPr lang="en-GB" sz="3200" b="0" i="1" dirty="0" smtClean="0">
                            <a:latin typeface="Cambria Math" panose="02040503050406030204" pitchFamily="18" charset="0"/>
                          </a:rPr>
                          <m:t>+</m:t>
                        </m:r>
                        <m:r>
                          <a:rPr lang="en-GB" sz="3200" b="0" i="1" dirty="0" smtClean="0">
                            <a:latin typeface="Cambria Math" panose="02040503050406030204" pitchFamily="18" charset="0"/>
                          </a:rPr>
                          <m:t>𝑏𝑦</m:t>
                        </m:r>
                        <m:r>
                          <a:rPr lang="en-GB" sz="3200" b="0" i="1" dirty="0" smtClean="0">
                            <a:latin typeface="Cambria Math" panose="02040503050406030204" pitchFamily="18" charset="0"/>
                          </a:rPr>
                          <m:t>+</m:t>
                        </m:r>
                        <m:r>
                          <a:rPr lang="en-GB" sz="3200" b="0" i="1" dirty="0" smtClean="0">
                            <a:latin typeface="Cambria Math" panose="02040503050406030204" pitchFamily="18" charset="0"/>
                          </a:rPr>
                          <m:t>𝑐</m:t>
                        </m:r>
                        <m:r>
                          <a:rPr lang="en-GB" sz="3200" b="0" i="1" dirty="0" smtClean="0">
                            <a:latin typeface="Cambria Math" panose="02040503050406030204" pitchFamily="18" charset="0"/>
                          </a:rPr>
                          <m:t>=0</m:t>
                        </m:r>
                      </m:oMath>
                    </m:oMathPara>
                  </a14:m>
                  <a:endParaRPr lang="en-GB" sz="3200" baseline="-250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73427"/>
                </a:xfrm>
                <a:prstGeom prst="rect">
                  <a:avLst/>
                </a:prstGeom>
                <a:blipFill>
                  <a:blip r:embed="rId2"/>
                  <a:stretch>
                    <a:fillRect/>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22660" y="900336"/>
                <a:ext cx="7865764" cy="1323439"/>
              </a:xfrm>
              <a:prstGeom prst="rect">
                <a:avLst/>
              </a:prstGeom>
              <a:noFill/>
            </p:spPr>
            <p:txBody>
              <a:bodyPr wrap="square" rtlCol="0">
                <a:spAutoFit/>
              </a:bodyPr>
              <a:lstStyle/>
              <a:p>
                <a:r>
                  <a:rPr lang="en-GB" sz="2000" dirty="0"/>
                  <a:t>At GCSE, </a:t>
                </a:r>
                <a14:m>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𝒎𝒙</m:t>
                    </m:r>
                    <m:r>
                      <a:rPr lang="en-GB" sz="2000" b="1" i="1" smtClean="0">
                        <a:latin typeface="Cambria Math" panose="02040503050406030204" pitchFamily="18" charset="0"/>
                      </a:rPr>
                      <m:t>+</m:t>
                    </m:r>
                    <m:r>
                      <a:rPr lang="en-GB" sz="2000" b="1" i="1" smtClean="0">
                        <a:latin typeface="Cambria Math" panose="02040503050406030204" pitchFamily="18" charset="0"/>
                      </a:rPr>
                      <m:t>𝒄</m:t>
                    </m:r>
                  </m:oMath>
                </a14:m>
                <a:r>
                  <a:rPr lang="en-GB" sz="2000" b="1" dirty="0"/>
                  <a:t> </a:t>
                </a:r>
                <a:r>
                  <a:rPr lang="en-GB" sz="2000" dirty="0"/>
                  <a:t>was the main form you would express a straight line equation, sometimes known as the ‘</a:t>
                </a:r>
                <a:r>
                  <a:rPr lang="en-GB" sz="2000" b="1" dirty="0"/>
                  <a:t>slope-intercept form</a:t>
                </a:r>
                <a:r>
                  <a:rPr lang="en-GB" sz="2000" dirty="0"/>
                  <a:t>’. </a:t>
                </a:r>
              </a:p>
              <a:p>
                <a:r>
                  <a:rPr lang="en-GB" sz="2000" dirty="0"/>
                  <a:t>But another common form is </a:t>
                </a:r>
                <a14:m>
                  <m:oMath xmlns:m="http://schemas.openxmlformats.org/officeDocument/2006/math">
                    <m:r>
                      <a:rPr lang="en-GB" sz="2000" b="1" i="1" smtClean="0">
                        <a:latin typeface="Cambria Math" panose="02040503050406030204" pitchFamily="18" charset="0"/>
                      </a:rPr>
                      <m:t>𝒂𝒙</m:t>
                    </m:r>
                    <m:r>
                      <a:rPr lang="en-GB" sz="2000" b="1" i="1" smtClean="0">
                        <a:latin typeface="Cambria Math" panose="02040503050406030204" pitchFamily="18" charset="0"/>
                      </a:rPr>
                      <m:t>+</m:t>
                    </m:r>
                    <m:r>
                      <a:rPr lang="en-GB" sz="2000" b="1" i="1" smtClean="0">
                        <a:latin typeface="Cambria Math" panose="02040503050406030204" pitchFamily="18" charset="0"/>
                      </a:rPr>
                      <m:t>𝒃𝒚</m:t>
                    </m:r>
                    <m:r>
                      <a:rPr lang="en-GB" sz="2000" b="1" i="1" smtClean="0">
                        <a:latin typeface="Cambria Math" panose="02040503050406030204" pitchFamily="18" charset="0"/>
                      </a:rPr>
                      <m:t>+</m:t>
                    </m:r>
                    <m:r>
                      <a:rPr lang="en-GB" sz="2000" b="1" i="1" smtClean="0">
                        <a:latin typeface="Cambria Math" panose="02040503050406030204" pitchFamily="18" charset="0"/>
                      </a:rPr>
                      <m:t>𝒄</m:t>
                    </m:r>
                    <m:r>
                      <a:rPr lang="en-GB" sz="2000" b="1" i="1" smtClean="0">
                        <a:latin typeface="Cambria Math" panose="02040503050406030204" pitchFamily="18" charset="0"/>
                      </a:rPr>
                      <m:t>=</m:t>
                    </m:r>
                    <m:r>
                      <a:rPr lang="en-GB" sz="2000" b="1" i="1" smtClean="0">
                        <a:latin typeface="Cambria Math" panose="02040503050406030204" pitchFamily="18" charset="0"/>
                      </a:rPr>
                      <m:t>𝟎</m:t>
                    </m:r>
                  </m:oMath>
                </a14:m>
                <a:r>
                  <a:rPr lang="en-GB" sz="2000" dirty="0"/>
                  <a:t>, where </a:t>
                </a:r>
                <a14:m>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r>
                      <a:rPr lang="en-GB" sz="2000" b="0" i="1" smtClean="0">
                        <a:latin typeface="Cambria Math" panose="02040503050406030204" pitchFamily="18" charset="0"/>
                      </a:rPr>
                      <m:t>𝑐</m:t>
                    </m:r>
                  </m:oMath>
                </a14:m>
                <a:r>
                  <a:rPr lang="en-GB" sz="2000" dirty="0"/>
                  <a:t> are integers. This is known as the ‘</a:t>
                </a:r>
                <a:r>
                  <a:rPr lang="en-GB" sz="2000" b="1" dirty="0"/>
                  <a:t>standard</a:t>
                </a:r>
                <a:r>
                  <a:rPr lang="en-GB" sz="2000" dirty="0"/>
                  <a:t>’ form.</a:t>
                </a:r>
              </a:p>
            </p:txBody>
          </p:sp>
        </mc:Choice>
        <mc:Fallback xmlns="">
          <p:sp>
            <p:nvSpPr>
              <p:cNvPr id="5" name="TextBox 4"/>
              <p:cNvSpPr txBox="1">
                <a:spLocks noRot="1" noChangeAspect="1" noMove="1" noResize="1" noEditPoints="1" noAdjustHandles="1" noChangeArrowheads="1" noChangeShapeType="1" noTextEdit="1"/>
              </p:cNvSpPr>
              <p:nvPr/>
            </p:nvSpPr>
            <p:spPr>
              <a:xfrm>
                <a:off x="522660" y="900336"/>
                <a:ext cx="7865764" cy="1323439"/>
              </a:xfrm>
              <a:prstGeom prst="rect">
                <a:avLst/>
              </a:prstGeom>
              <a:blipFill>
                <a:blip r:embed="rId3"/>
                <a:stretch>
                  <a:fillRect l="-853" t="-2765" r="-1085" b="-73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0883" y="2502086"/>
                <a:ext cx="8316415" cy="52918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Express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𝑥</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3</m:t>
                        </m:r>
                      </m:den>
                    </m:f>
                  </m:oMath>
                </a14:m>
                <a:r>
                  <a:rPr lang="en-GB" sz="2000" dirty="0"/>
                  <a:t> in the form </a:t>
                </a:r>
                <a14:m>
                  <m:oMath xmlns:m="http://schemas.openxmlformats.org/officeDocument/2006/math">
                    <m:r>
                      <a:rPr lang="en-GB" sz="2000" b="0" i="1" smtClean="0">
                        <a:latin typeface="Cambria Math" panose="02040503050406030204" pitchFamily="18" charset="0"/>
                      </a:rPr>
                      <m:t>𝑎𝑥</m:t>
                    </m:r>
                    <m:r>
                      <a:rPr lang="en-GB" sz="2000" b="0" i="1" smtClean="0">
                        <a:latin typeface="Cambria Math" panose="02040503050406030204" pitchFamily="18" charset="0"/>
                      </a:rPr>
                      <m:t>+</m:t>
                    </m:r>
                    <m:r>
                      <a:rPr lang="en-GB" sz="2000" b="0" i="1" smtClean="0">
                        <a:latin typeface="Cambria Math" panose="02040503050406030204" pitchFamily="18" charset="0"/>
                      </a:rPr>
                      <m:t>𝑏𝑦</m:t>
                    </m:r>
                    <m:r>
                      <a:rPr lang="en-GB" sz="2000" b="0" i="1" smtClean="0">
                        <a:latin typeface="Cambria Math" panose="02040503050406030204" pitchFamily="18" charset="0"/>
                      </a:rPr>
                      <m:t>+</m:t>
                    </m:r>
                    <m:r>
                      <a:rPr lang="en-GB" sz="2000" b="0" i="1" smtClean="0">
                        <a:latin typeface="Cambria Math" panose="02040503050406030204" pitchFamily="18" charset="0"/>
                      </a:rPr>
                      <m:t>𝑐</m:t>
                    </m:r>
                    <m:r>
                      <a:rPr lang="en-GB" sz="2000" b="0" i="1" smtClean="0">
                        <a:latin typeface="Cambria Math" panose="02040503050406030204" pitchFamily="18" charset="0"/>
                      </a:rPr>
                      <m:t>=0</m:t>
                    </m:r>
                  </m:oMath>
                </a14:m>
                <a:r>
                  <a:rPr lang="en-GB" sz="2000" dirty="0"/>
                  <a:t>, where </a:t>
                </a:r>
                <a14:m>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r>
                      <a:rPr lang="en-GB" sz="2000" b="0" i="1" smtClean="0">
                        <a:latin typeface="Cambria Math" panose="02040503050406030204" pitchFamily="18" charset="0"/>
                      </a:rPr>
                      <m:t>𝑐</m:t>
                    </m:r>
                  </m:oMath>
                </a14:m>
                <a:r>
                  <a:rPr lang="en-GB" sz="2000" dirty="0"/>
                  <a:t> are integers.</a:t>
                </a:r>
              </a:p>
            </p:txBody>
          </p:sp>
        </mc:Choice>
        <mc:Fallback xmlns="">
          <p:sp>
            <p:nvSpPr>
              <p:cNvPr id="6" name="TextBox 5"/>
              <p:cNvSpPr txBox="1">
                <a:spLocks noRot="1" noChangeAspect="1" noMove="1" noResize="1" noEditPoints="1" noAdjustHandles="1" noChangeArrowheads="1" noChangeShapeType="1" noTextEdit="1"/>
              </p:cNvSpPr>
              <p:nvPr/>
            </p:nvSpPr>
            <p:spPr>
              <a:xfrm>
                <a:off x="560883" y="2502086"/>
                <a:ext cx="8316415" cy="529184"/>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75361" y="3247008"/>
                <a:ext cx="367240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3</m:t>
                      </m:r>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−2</m:t>
                      </m:r>
                    </m:oMath>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−3</m:t>
                      </m:r>
                      <m:r>
                        <a:rPr lang="en-GB" sz="2000" b="0" i="1" smtClean="0">
                          <a:latin typeface="Cambria Math" panose="02040503050406030204" pitchFamily="18" charset="0"/>
                        </a:rPr>
                        <m:t>𝑦</m:t>
                      </m:r>
                      <m:r>
                        <a:rPr lang="en-GB" sz="2000" b="0" i="1" smtClean="0">
                          <a:latin typeface="Cambria Math" panose="02040503050406030204" pitchFamily="18" charset="0"/>
                        </a:rPr>
                        <m:t>−2=0</m:t>
                      </m:r>
                    </m:oMath>
                  </m:oMathPara>
                </a14:m>
                <a:endParaRPr lang="en-GB"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275361" y="3247008"/>
                <a:ext cx="3672408" cy="707886"/>
              </a:xfrm>
              <a:prstGeom prst="rect">
                <a:avLst/>
              </a:prstGeom>
              <a:blipFill>
                <a:blip r:embed="rId5"/>
                <a:stretch>
                  <a:fillRect b="-6897"/>
                </a:stretch>
              </a:blipFill>
            </p:spPr>
            <p:txBody>
              <a:bodyPr/>
              <a:lstStyle/>
              <a:p>
                <a:r>
                  <a:rPr lang="en-GB">
                    <a:noFill/>
                  </a:rPr>
                  <a:t> </a:t>
                </a:r>
              </a:p>
            </p:txBody>
          </p:sp>
        </mc:Fallback>
      </mc:AlternateContent>
      <p:sp>
        <p:nvSpPr>
          <p:cNvPr id="8" name="TextBox 7"/>
          <p:cNvSpPr txBox="1"/>
          <p:nvPr/>
        </p:nvSpPr>
        <p:spPr>
          <a:xfrm>
            <a:off x="5202684" y="3247008"/>
            <a:ext cx="3674616" cy="584775"/>
          </a:xfrm>
          <a:prstGeom prst="rect">
            <a:avLst/>
          </a:prstGeom>
          <a:noFill/>
        </p:spPr>
        <p:txBody>
          <a:bodyPr wrap="square" rtlCol="0">
            <a:spAutoFit/>
          </a:bodyPr>
          <a:lstStyle/>
          <a:p>
            <a:r>
              <a:rPr lang="en-GB" sz="1600" dirty="0"/>
              <a:t>We don’t want fractions, so multiply by an appropriate number.</a:t>
            </a:r>
          </a:p>
        </p:txBody>
      </p:sp>
      <mc:AlternateContent xmlns:mc="http://schemas.openxmlformats.org/markup-compatibility/2006" xmlns:a14="http://schemas.microsoft.com/office/drawing/2010/main">
        <mc:Choice Requires="a14">
          <p:sp>
            <p:nvSpPr>
              <p:cNvPr id="9" name="TextBox 8"/>
              <p:cNvSpPr txBox="1"/>
              <p:nvPr/>
            </p:nvSpPr>
            <p:spPr>
              <a:xfrm>
                <a:off x="5240784" y="4058687"/>
                <a:ext cx="3674616" cy="615553"/>
              </a:xfrm>
              <a:prstGeom prst="rect">
                <a:avLst/>
              </a:prstGeom>
              <a:noFill/>
            </p:spPr>
            <p:txBody>
              <a:bodyPr wrap="square" rtlCol="0">
                <a:spAutoFit/>
              </a:bodyPr>
              <a:lstStyle/>
              <a:p>
                <a:r>
                  <a:rPr lang="en-GB" sz="1600" dirty="0"/>
                  <a:t>Put everything on either side of equation.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+2=0</m:t>
                    </m:r>
                  </m:oMath>
                </a14:m>
                <a:r>
                  <a:rPr lang="en-GB" sz="1600" dirty="0"/>
                  <a:t> would also be OK</a:t>
                </a:r>
                <a:r>
                  <a:rPr lang="en-GB"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5240784" y="4058687"/>
                <a:ext cx="3674616" cy="615553"/>
              </a:xfrm>
              <a:prstGeom prst="rect">
                <a:avLst/>
              </a:prstGeom>
              <a:blipFill>
                <a:blip r:embed="rId6"/>
                <a:stretch>
                  <a:fillRect l="-995" t="-2970" r="-498" b="-14851"/>
                </a:stretch>
              </a:blipFill>
            </p:spPr>
            <p:txBody>
              <a:bodyPr/>
              <a:lstStyle/>
              <a:p>
                <a:r>
                  <a:rPr lang="en-GB">
                    <a:noFill/>
                  </a:rPr>
                  <a:t> </a:t>
                </a:r>
              </a:p>
            </p:txBody>
          </p:sp>
        </mc:Fallback>
      </mc:AlternateContent>
      <p:cxnSp>
        <p:nvCxnSpPr>
          <p:cNvPr id="11" name="Straight Arrow Connector 10"/>
          <p:cNvCxnSpPr/>
          <p:nvPr/>
        </p:nvCxnSpPr>
        <p:spPr>
          <a:xfrm flipH="1">
            <a:off x="4355976" y="3519377"/>
            <a:ext cx="800815" cy="1256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4355976" y="3917393"/>
            <a:ext cx="738301" cy="370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529872" y="3140968"/>
            <a:ext cx="8347427" cy="15332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4" name="TextBox 13"/>
              <p:cNvSpPr txBox="1"/>
              <p:nvPr/>
            </p:nvSpPr>
            <p:spPr>
              <a:xfrm>
                <a:off x="2044080" y="5622389"/>
                <a:ext cx="500972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We’ll see on the next slide WHY we might want to put an equation in this form over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2044080" y="5622389"/>
                <a:ext cx="5009728" cy="646331"/>
              </a:xfrm>
              <a:prstGeom prst="rect">
                <a:avLst/>
              </a:prstGeom>
              <a:blipFill>
                <a:blip r:embed="rId7"/>
                <a:stretch>
                  <a:fillRect l="-726" t="-2727" b="-11818"/>
                </a:stretch>
              </a:blipFill>
            </p:spPr>
            <p:txBody>
              <a:bodyPr/>
              <a:lstStyle/>
              <a:p>
                <a:r>
                  <a:rPr lang="en-GB">
                    <a:noFill/>
                  </a:rPr>
                  <a:t> </a:t>
                </a:r>
              </a:p>
            </p:txBody>
          </p:sp>
        </mc:Fallback>
      </mc:AlternateContent>
    </p:spTree>
    <p:extLst>
      <p:ext uri="{BB962C8B-B14F-4D97-AF65-F5344CB8AC3E}">
        <p14:creationId xmlns:p14="http://schemas.microsoft.com/office/powerpoint/2010/main" val="36311970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499993" y="3109770"/>
            <a:ext cx="4569578" cy="296106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p:cNvSpPr/>
          <p:nvPr/>
        </p:nvSpPr>
        <p:spPr>
          <a:xfrm rot="3008957">
            <a:off x="4236718" y="2149814"/>
            <a:ext cx="310919" cy="142276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Arrow: Down 9"/>
          <p:cNvSpPr/>
          <p:nvPr/>
        </p:nvSpPr>
        <p:spPr>
          <a:xfrm rot="4311916">
            <a:off x="3389608" y="1168714"/>
            <a:ext cx="187357" cy="320788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8658" y="698785"/>
                <a:ext cx="6192688" cy="954107"/>
              </a:xfrm>
              <a:prstGeom prst="rect">
                <a:avLst/>
              </a:prstGeom>
              <a:noFill/>
            </p:spPr>
            <p:txBody>
              <a:bodyPr wrap="square" rtlCol="0">
                <a:spAutoFit/>
              </a:bodyPr>
              <a:lstStyle/>
              <a:p>
                <a:pPr algn="ctr"/>
                <a:r>
                  <a:rPr lang="en-GB" sz="2800" dirty="0"/>
                  <a:t>Why might we want to put a straight line equation in the form </a:t>
                </a:r>
                <a14:m>
                  <m:oMath xmlns:m="http://schemas.openxmlformats.org/officeDocument/2006/math">
                    <m:r>
                      <a:rPr lang="en-GB" sz="2800" b="0" i="1" smtClean="0">
                        <a:latin typeface="Cambria Math" panose="02040503050406030204" pitchFamily="18" charset="0"/>
                      </a:rPr>
                      <m:t>𝑎𝑥</m:t>
                    </m:r>
                    <m:r>
                      <a:rPr lang="en-GB" sz="2800" b="0" i="1" smtClean="0">
                        <a:latin typeface="Cambria Math" panose="02040503050406030204" pitchFamily="18" charset="0"/>
                      </a:rPr>
                      <m:t>+</m:t>
                    </m:r>
                    <m:r>
                      <a:rPr lang="en-GB" sz="2800" b="0" i="1" smtClean="0">
                        <a:latin typeface="Cambria Math" panose="02040503050406030204" pitchFamily="18" charset="0"/>
                      </a:rPr>
                      <m:t>𝑏𝑦</m:t>
                    </m:r>
                    <m:r>
                      <a:rPr lang="en-GB" sz="2800" b="0" i="1" smtClean="0">
                        <a:latin typeface="Cambria Math" panose="02040503050406030204" pitchFamily="18" charset="0"/>
                      </a:rPr>
                      <m:t>+</m:t>
                    </m:r>
                    <m:r>
                      <a:rPr lang="en-GB" sz="2800" b="0" i="1" smtClean="0">
                        <a:latin typeface="Cambria Math" panose="02040503050406030204" pitchFamily="18" charset="0"/>
                      </a:rPr>
                      <m:t>𝑐</m:t>
                    </m:r>
                    <m:r>
                      <a:rPr lang="en-GB" sz="2800" b="0" i="1" smtClean="0">
                        <a:latin typeface="Cambria Math" panose="02040503050406030204" pitchFamily="18" charset="0"/>
                      </a:rPr>
                      <m:t>=0</m:t>
                    </m:r>
                  </m:oMath>
                </a14:m>
                <a:r>
                  <a:rPr lang="en-GB" sz="28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8658" y="698785"/>
                <a:ext cx="6192688" cy="954107"/>
              </a:xfrm>
              <a:prstGeom prst="rect">
                <a:avLst/>
              </a:prstGeom>
              <a:blipFill>
                <a:blip r:embed="rId2"/>
                <a:stretch>
                  <a:fillRect l="-886" t="-6410" r="-2264" b="-17949"/>
                </a:stretch>
              </a:blipFill>
            </p:spPr>
            <p:txBody>
              <a:bodyPr/>
              <a:lstStyle/>
              <a:p>
                <a:r>
                  <a:rPr lang="en-GB">
                    <a:noFill/>
                  </a:rPr>
                  <a:t> </a:t>
                </a:r>
              </a:p>
            </p:txBody>
          </p:sp>
        </mc:Fallback>
      </mc:AlternateContent>
      <p:pic>
        <p:nvPicPr>
          <p:cNvPr id="6" name="Picture 2" descr="Image result for stick man scratching 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471" y="699819"/>
            <a:ext cx="691428" cy="8241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Rectangle 7"/>
              <p:cNvSpPr/>
              <p:nvPr/>
            </p:nvSpPr>
            <p:spPr>
              <a:xfrm>
                <a:off x="849419" y="1800894"/>
                <a:ext cx="2520280"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𝑚𝑥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a:p>
                <a:pPr algn="ctr"/>
                <a:r>
                  <a:rPr lang="en-GB" dirty="0"/>
                  <a:t>“Slope-Intercept Form”</a:t>
                </a:r>
              </a:p>
            </p:txBody>
          </p:sp>
        </mc:Choice>
        <mc:Fallback xmlns="">
          <p:sp>
            <p:nvSpPr>
              <p:cNvPr id="8" name="Rectangle 7"/>
              <p:cNvSpPr>
                <a:spLocks noRot="1" noChangeAspect="1" noMove="1" noResize="1" noEditPoints="1" noAdjustHandles="1" noChangeArrowheads="1" noChangeShapeType="1" noTextEdit="1"/>
              </p:cNvSpPr>
              <p:nvPr/>
            </p:nvSpPr>
            <p:spPr>
              <a:xfrm>
                <a:off x="849419" y="1800894"/>
                <a:ext cx="2520280" cy="864096"/>
              </a:xfrm>
              <a:prstGeom prst="rect">
                <a:avLst/>
              </a:prstGeom>
              <a:blipFill>
                <a:blip r:embed="rId4"/>
                <a:stretch>
                  <a:fillRect b="-20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912952" y="1816635"/>
                <a:ext cx="2520280"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𝑎𝑥</m:t>
                      </m:r>
                      <m:r>
                        <a:rPr lang="en-GB" sz="2400" b="0" i="1" smtClean="0">
                          <a:latin typeface="Cambria Math" panose="02040503050406030204" pitchFamily="18" charset="0"/>
                        </a:rPr>
                        <m:t>+</m:t>
                      </m:r>
                      <m:r>
                        <a:rPr lang="en-GB" sz="2400" b="0" i="1" smtClean="0">
                          <a:latin typeface="Cambria Math" panose="02040503050406030204" pitchFamily="18" charset="0"/>
                        </a:rPr>
                        <m:t>𝑏𝑦</m:t>
                      </m:r>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=0</m:t>
                      </m:r>
                    </m:oMath>
                  </m:oMathPara>
                </a14:m>
                <a:endParaRPr lang="en-GB" sz="2400" b="0" dirty="0"/>
              </a:p>
              <a:p>
                <a:pPr algn="ctr"/>
                <a:r>
                  <a:rPr lang="en-GB" dirty="0"/>
                  <a:t>“Standard Form”</a:t>
                </a:r>
              </a:p>
            </p:txBody>
          </p:sp>
        </mc:Choice>
        <mc:Fallback xmlns="">
          <p:sp>
            <p:nvSpPr>
              <p:cNvPr id="9" name="Rectangle 8"/>
              <p:cNvSpPr>
                <a:spLocks noRot="1" noChangeAspect="1" noMove="1" noResize="1" noEditPoints="1" noAdjustHandles="1" noChangeArrowheads="1" noChangeShapeType="1" noTextEdit="1"/>
              </p:cNvSpPr>
              <p:nvPr/>
            </p:nvSpPr>
            <p:spPr>
              <a:xfrm>
                <a:off x="4912952" y="1816635"/>
                <a:ext cx="2520280" cy="864096"/>
              </a:xfrm>
              <a:prstGeom prst="rect">
                <a:avLst/>
              </a:prstGeom>
              <a:blipFill>
                <a:blip r:embed="rId5"/>
                <a:stretch>
                  <a:fillRect b="-20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1409" y="3396849"/>
                <a:ext cx="1696295" cy="166199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b="1" dirty="0"/>
                  <a:t>Coverage</a:t>
                </a:r>
              </a:p>
              <a:p>
                <a14:m>
                  <m:oMath xmlns:m="http://schemas.openxmlformats.org/officeDocument/2006/math">
                    <m:r>
                      <a:rPr lang="en-GB" sz="1300" b="0" i="1" smtClean="0">
                        <a:latin typeface="Cambria Math" panose="02040503050406030204" pitchFamily="18" charset="0"/>
                      </a:rPr>
                      <m:t>𝑦</m:t>
                    </m:r>
                    <m:r>
                      <a:rPr lang="en-GB" sz="1300" b="0" i="1" smtClean="0">
                        <a:latin typeface="Cambria Math" panose="02040503050406030204" pitchFamily="18" charset="0"/>
                      </a:rPr>
                      <m:t>=</m:t>
                    </m:r>
                    <m:r>
                      <a:rPr lang="en-GB" sz="1300" b="0" i="1" smtClean="0">
                        <a:latin typeface="Cambria Math" panose="02040503050406030204" pitchFamily="18" charset="0"/>
                      </a:rPr>
                      <m:t>𝑚𝑥</m:t>
                    </m:r>
                    <m:r>
                      <a:rPr lang="en-GB" sz="1300" b="0" i="1" smtClean="0">
                        <a:latin typeface="Cambria Math" panose="02040503050406030204" pitchFamily="18" charset="0"/>
                      </a:rPr>
                      <m:t>+</m:t>
                    </m:r>
                    <m:r>
                      <a:rPr lang="en-GB" sz="1300" b="0" i="1" smtClean="0">
                        <a:latin typeface="Cambria Math" panose="02040503050406030204" pitchFamily="18" charset="0"/>
                      </a:rPr>
                      <m:t>𝑐</m:t>
                    </m:r>
                  </m:oMath>
                </a14:m>
                <a:r>
                  <a:rPr lang="en-GB" sz="1300" dirty="0"/>
                  <a:t> doesn’t allow you to represent vertical lines. Standard form allows us to do this by just making </a:t>
                </a:r>
                <a14:m>
                  <m:oMath xmlns:m="http://schemas.openxmlformats.org/officeDocument/2006/math">
                    <m:r>
                      <a:rPr lang="en-GB" sz="1300" b="0" i="1" smtClean="0">
                        <a:latin typeface="Cambria Math" panose="02040503050406030204" pitchFamily="18" charset="0"/>
                      </a:rPr>
                      <m:t>𝑏</m:t>
                    </m:r>
                  </m:oMath>
                </a14:m>
                <a:r>
                  <a:rPr lang="en-GB" sz="1300" dirty="0"/>
                  <a:t> zero.</a:t>
                </a:r>
              </a:p>
            </p:txBody>
          </p:sp>
        </mc:Choice>
        <mc:Fallback xmlns="">
          <p:sp>
            <p:nvSpPr>
              <p:cNvPr id="11" name="TextBox 10"/>
              <p:cNvSpPr txBox="1">
                <a:spLocks noRot="1" noChangeAspect="1" noMove="1" noResize="1" noEditPoints="1" noAdjustHandles="1" noChangeArrowheads="1" noChangeShapeType="1" noTextEdit="1"/>
              </p:cNvSpPr>
              <p:nvPr/>
            </p:nvSpPr>
            <p:spPr>
              <a:xfrm>
                <a:off x="211409" y="3396849"/>
                <a:ext cx="1696295" cy="1661993"/>
              </a:xfrm>
              <a:prstGeom prst="rect">
                <a:avLst/>
              </a:prstGeom>
              <a:blipFill>
                <a:blip r:embed="rId6"/>
                <a:stretch>
                  <a:fillRect l="-65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3" name="Straight Connector 12"/>
          <p:cNvCxnSpPr/>
          <p:nvPr/>
        </p:nvCxnSpPr>
        <p:spPr>
          <a:xfrm>
            <a:off x="1083264" y="5247310"/>
            <a:ext cx="0" cy="1152128"/>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rot="16200000">
                <a:off x="286530" y="5627960"/>
                <a:ext cx="12241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+4=0</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rot="16200000">
                <a:off x="286530" y="5627960"/>
                <a:ext cx="122413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013845" y="3409043"/>
                <a:ext cx="2150949" cy="246221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b="1" dirty="0"/>
                  <a:t>Symmetry</a:t>
                </a:r>
              </a:p>
              <a:p>
                <a:r>
                  <a:rPr lang="en-GB" sz="1300" dirty="0"/>
                  <a:t>In general, the ‘</a:t>
                </a:r>
                <a:r>
                  <a:rPr lang="en-GB" sz="1300" b="1" dirty="0"/>
                  <a:t>linear combination</a:t>
                </a:r>
                <a:r>
                  <a:rPr lang="en-GB" sz="1300" dirty="0"/>
                  <a:t>’ of two variables </a:t>
                </a:r>
                <a14:m>
                  <m:oMath xmlns:m="http://schemas.openxmlformats.org/officeDocument/2006/math">
                    <m:r>
                      <a:rPr lang="en-GB" sz="1300" i="1">
                        <a:latin typeface="Cambria Math" panose="02040503050406030204" pitchFamily="18" charset="0"/>
                      </a:rPr>
                      <m:t>𝑥</m:t>
                    </m:r>
                  </m:oMath>
                </a14:m>
                <a:r>
                  <a:rPr lang="en-GB" sz="1300" dirty="0"/>
                  <a:t> and </a:t>
                </a:r>
                <a14:m>
                  <m:oMath xmlns:m="http://schemas.openxmlformats.org/officeDocument/2006/math">
                    <m:r>
                      <a:rPr lang="en-GB" sz="1300" i="1">
                        <a:latin typeface="Cambria Math" panose="02040503050406030204" pitchFamily="18" charset="0"/>
                      </a:rPr>
                      <m:t>𝑦</m:t>
                    </m:r>
                  </m:oMath>
                </a14:m>
                <a:r>
                  <a:rPr lang="en-GB" sz="1300" dirty="0"/>
                  <a:t> is </a:t>
                </a:r>
                <a14:m>
                  <m:oMath xmlns:m="http://schemas.openxmlformats.org/officeDocument/2006/math">
                    <m:r>
                      <a:rPr lang="en-GB" sz="1300" i="1">
                        <a:latin typeface="Cambria Math" panose="02040503050406030204" pitchFamily="18" charset="0"/>
                      </a:rPr>
                      <m:t>𝑎𝑥</m:t>
                    </m:r>
                    <m:r>
                      <a:rPr lang="en-GB" sz="1300" i="1">
                        <a:latin typeface="Cambria Math" panose="02040503050406030204" pitchFamily="18" charset="0"/>
                      </a:rPr>
                      <m:t>+</m:t>
                    </m:r>
                    <m:r>
                      <a:rPr lang="en-GB" sz="1300" i="1">
                        <a:latin typeface="Cambria Math" panose="02040503050406030204" pitchFamily="18" charset="0"/>
                      </a:rPr>
                      <m:t>𝑏𝑦</m:t>
                    </m:r>
                  </m:oMath>
                </a14:m>
                <a:r>
                  <a:rPr lang="en-GB" sz="1300" dirty="0"/>
                  <a:t>, i.e. “some amount of </a:t>
                </a:r>
                <a14:m>
                  <m:oMath xmlns:m="http://schemas.openxmlformats.org/officeDocument/2006/math">
                    <m:r>
                      <a:rPr lang="en-GB" sz="1300" b="0" i="1" smtClean="0">
                        <a:latin typeface="Cambria Math" panose="02040503050406030204" pitchFamily="18" charset="0"/>
                      </a:rPr>
                      <m:t>𝑥</m:t>
                    </m:r>
                  </m:oMath>
                </a14:m>
                <a:r>
                  <a:rPr lang="en-GB" sz="1300" dirty="0"/>
                  <a:t> and some amount of </a:t>
                </a:r>
                <a14:m>
                  <m:oMath xmlns:m="http://schemas.openxmlformats.org/officeDocument/2006/math">
                    <m:r>
                      <a:rPr lang="en-GB" sz="1300" b="0" i="1" smtClean="0">
                        <a:latin typeface="Cambria Math" panose="02040503050406030204" pitchFamily="18" charset="0"/>
                      </a:rPr>
                      <m:t>𝑦</m:t>
                    </m:r>
                  </m:oMath>
                </a14:m>
                <a:r>
                  <a:rPr lang="en-GB" sz="1300" dirty="0"/>
                  <a:t>”. There is a greater elegance and symmetry to this form over </a:t>
                </a:r>
                <a14:m>
                  <m:oMath xmlns:m="http://schemas.openxmlformats.org/officeDocument/2006/math">
                    <m:r>
                      <a:rPr lang="en-GB" sz="1300" i="1">
                        <a:latin typeface="Cambria Math" panose="02040503050406030204" pitchFamily="18" charset="0"/>
                      </a:rPr>
                      <m:t>𝑦</m:t>
                    </m:r>
                    <m:r>
                      <a:rPr lang="en-GB" sz="1300" i="1">
                        <a:latin typeface="Cambria Math" panose="02040503050406030204" pitchFamily="18" charset="0"/>
                      </a:rPr>
                      <m:t>=</m:t>
                    </m:r>
                    <m:r>
                      <a:rPr lang="en-GB" sz="1300" i="1">
                        <a:latin typeface="Cambria Math" panose="02040503050406030204" pitchFamily="18" charset="0"/>
                      </a:rPr>
                      <m:t>𝑚𝑥</m:t>
                    </m:r>
                    <m:r>
                      <a:rPr lang="en-GB" sz="1300" i="1">
                        <a:latin typeface="Cambria Math" panose="02040503050406030204" pitchFamily="18" charset="0"/>
                      </a:rPr>
                      <m:t>+</m:t>
                    </m:r>
                    <m:r>
                      <a:rPr lang="en-GB" sz="1300" i="1">
                        <a:latin typeface="Cambria Math" panose="02040503050406030204" pitchFamily="18" charset="0"/>
                      </a:rPr>
                      <m:t>𝑐</m:t>
                    </m:r>
                  </m:oMath>
                </a14:m>
                <a:r>
                  <a:rPr lang="en-GB" sz="1300" dirty="0"/>
                  <a:t> because </a:t>
                </a:r>
                <a14:m>
                  <m:oMath xmlns:m="http://schemas.openxmlformats.org/officeDocument/2006/math">
                    <m:r>
                      <a:rPr lang="en-GB" sz="1300" i="1">
                        <a:latin typeface="Cambria Math" panose="02040503050406030204" pitchFamily="18" charset="0"/>
                      </a:rPr>
                      <m:t>𝑥</m:t>
                    </m:r>
                  </m:oMath>
                </a14:m>
                <a:r>
                  <a:rPr lang="en-GB" sz="1300" dirty="0"/>
                  <a:t> and </a:t>
                </a:r>
                <a14:m>
                  <m:oMath xmlns:m="http://schemas.openxmlformats.org/officeDocument/2006/math">
                    <m:r>
                      <a:rPr lang="en-GB" sz="1300" i="1">
                        <a:latin typeface="Cambria Math" panose="02040503050406030204" pitchFamily="18" charset="0"/>
                      </a:rPr>
                      <m:t>𝑦</m:t>
                    </m:r>
                  </m:oMath>
                </a14:m>
                <a:r>
                  <a:rPr lang="en-GB" sz="1300" dirty="0"/>
                  <a:t> appear similarly within the expression.</a:t>
                </a:r>
              </a:p>
            </p:txBody>
          </p:sp>
        </mc:Choice>
        <mc:Fallback xmlns="">
          <p:sp>
            <p:nvSpPr>
              <p:cNvPr id="16" name="TextBox 15"/>
              <p:cNvSpPr txBox="1">
                <a:spLocks noRot="1" noChangeAspect="1" noMove="1" noResize="1" noEditPoints="1" noAdjustHandles="1" noChangeArrowheads="1" noChangeShapeType="1" noTextEdit="1"/>
              </p:cNvSpPr>
              <p:nvPr/>
            </p:nvSpPr>
            <p:spPr>
              <a:xfrm>
                <a:off x="2013845" y="3409043"/>
                <a:ext cx="2150949" cy="2462213"/>
              </a:xfrm>
              <a:prstGeom prst="rect">
                <a:avLst/>
              </a:prstGeom>
              <a:blipFill>
                <a:blip r:embed="rId8"/>
                <a:stretch>
                  <a:fillRect l="-2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00773" y="3101977"/>
                <a:ext cx="2234637" cy="2961067"/>
              </a:xfrm>
              <a:prstGeom prst="rect">
                <a:avLst/>
              </a:prstGeom>
              <a:noFill/>
              <a:effectLst/>
            </p:spPr>
            <p:txBody>
              <a:bodyPr wrap="square" rtlCol="0">
                <a:spAutoFit/>
              </a:bodyPr>
              <a:lstStyle/>
              <a:p>
                <a:r>
                  <a:rPr lang="en-GB" sz="2400" b="1" dirty="0"/>
                  <a:t>Usefulness</a:t>
                </a:r>
              </a:p>
              <a:p>
                <a:r>
                  <a:rPr lang="en-GB" sz="1300" dirty="0"/>
                  <a:t>This more ‘elegant’ form also means it ties in with vectors and matrices. In FM, you will learn about the ‘</a:t>
                </a:r>
                <a:r>
                  <a:rPr lang="en-GB" sz="1300" b="1" dirty="0"/>
                  <a:t>dot product</a:t>
                </a:r>
                <a:r>
                  <a:rPr lang="en-GB" sz="1300" dirty="0"/>
                  <a:t>’ of two vectors:</a:t>
                </a:r>
              </a:p>
              <a:p>
                <a:pPr/>
                <a14:m>
                  <m:oMathPara xmlns:m="http://schemas.openxmlformats.org/officeDocument/2006/math">
                    <m:oMathParaPr>
                      <m:jc m:val="centerGroup"/>
                    </m:oMathParaPr>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mr>
                            <m:mr>
                              <m:e/>
                            </m:mr>
                            <m:mr>
                              <m:e/>
                            </m:mr>
                          </m:m>
                          <m:m>
                            <m:mPr>
                              <m:plcHide m:val="on"/>
                              <m:mcs>
                                <m:mc>
                                  <m:mcPr>
                                    <m:count m:val="1"/>
                                    <m:mcJc m:val="center"/>
                                  </m:mcPr>
                                </m:mc>
                              </m:mcs>
                              <m:ctrlPr>
                                <a:rPr lang="en-GB" sz="1300" b="0" i="1" smtClean="0">
                                  <a:latin typeface="Cambria Math" panose="02040503050406030204" pitchFamily="18" charset="0"/>
                                </a:rPr>
                              </m:ctrlPr>
                            </m:mPr>
                            <m:mr>
                              <m:e>
                                <m:r>
                                  <a:rPr lang="en-GB" sz="1300" b="0" i="1" smtClean="0">
                                    <a:latin typeface="Cambria Math" panose="02040503050406030204" pitchFamily="18" charset="0"/>
                                  </a:rPr>
                                  <m:t>𝑎</m:t>
                                </m:r>
                              </m:e>
                            </m:mr>
                            <m:mr>
                              <m:e>
                                <m:r>
                                  <a:rPr lang="en-GB" sz="1300" b="0" i="1" smtClean="0">
                                    <a:latin typeface="Cambria Math" panose="02040503050406030204" pitchFamily="18" charset="0"/>
                                  </a:rPr>
                                  <m:t>𝑏</m:t>
                                </m:r>
                              </m:e>
                            </m:mr>
                          </m:m>
                        </m:e>
                      </m:d>
                      <m:r>
                        <a:rPr lang="en-GB" sz="1300" i="1">
                          <a:latin typeface="Cambria Math" panose="02040503050406030204" pitchFamily="18" charset="0"/>
                        </a:rPr>
                        <m:t>⋅</m:t>
                      </m:r>
                      <m:d>
                        <m:dPr>
                          <m:ctrlPr>
                            <a:rPr lang="en-GB" sz="1300" i="1">
                              <a:latin typeface="Cambria Math" panose="02040503050406030204" pitchFamily="18" charset="0"/>
                            </a:rPr>
                          </m:ctrlPr>
                        </m:dPr>
                        <m:e>
                          <m:m>
                            <m:mPr>
                              <m:plcHide m:val="on"/>
                              <m:mcs>
                                <m:mc>
                                  <m:mcPr>
                                    <m:count m:val="1"/>
                                    <m:mcJc m:val="center"/>
                                  </m:mcPr>
                                </m:mc>
                              </m:mcs>
                              <m:ctrlPr>
                                <a:rPr lang="en-GB" sz="1300" b="0" i="1" smtClean="0">
                                  <a:latin typeface="Cambria Math" panose="02040503050406030204" pitchFamily="18" charset="0"/>
                                </a:rPr>
                              </m:ctrlPr>
                            </m:mPr>
                            <m:mr>
                              <m:e>
                                <m:r>
                                  <a:rPr lang="en-GB" sz="1300" b="0" i="1" smtClean="0">
                                    <a:latin typeface="Cambria Math" panose="02040503050406030204" pitchFamily="18" charset="0"/>
                                  </a:rPr>
                                  <m:t>𝑥</m:t>
                                </m:r>
                              </m:e>
                            </m:mr>
                            <m:mr>
                              <m:e>
                                <m:r>
                                  <a:rPr lang="en-GB" sz="1300" b="0" i="1" smtClean="0">
                                    <a:latin typeface="Cambria Math" panose="02040503050406030204" pitchFamily="18" charset="0"/>
                                  </a:rPr>
                                  <m:t>𝑦</m:t>
                                </m:r>
                              </m:e>
                            </m:mr>
                          </m:m>
                        </m:e>
                      </m:d>
                      <m:r>
                        <a:rPr lang="en-GB" sz="1300" b="0" i="1" smtClean="0">
                          <a:latin typeface="Cambria Math" panose="02040503050406030204" pitchFamily="18" charset="0"/>
                        </a:rPr>
                        <m:t>=</m:t>
                      </m:r>
                      <m:r>
                        <a:rPr lang="en-GB" sz="1300" b="0" i="1" smtClean="0">
                          <a:latin typeface="Cambria Math" panose="02040503050406030204" pitchFamily="18" charset="0"/>
                        </a:rPr>
                        <m:t>𝑎𝑥</m:t>
                      </m:r>
                      <m:r>
                        <a:rPr lang="en-GB" sz="1300" b="0" i="1" smtClean="0">
                          <a:latin typeface="Cambria Math" panose="02040503050406030204" pitchFamily="18" charset="0"/>
                        </a:rPr>
                        <m:t>+</m:t>
                      </m:r>
                      <m:r>
                        <a:rPr lang="en-GB" sz="1300" b="0" i="1" smtClean="0">
                          <a:latin typeface="Cambria Math" panose="02040503050406030204" pitchFamily="18" charset="0"/>
                        </a:rPr>
                        <m:t>𝑏𝑦</m:t>
                      </m:r>
                    </m:oMath>
                  </m:oMathPara>
                </a14:m>
                <a:endParaRPr lang="en-GB" sz="1300" dirty="0"/>
              </a:p>
              <a:p>
                <a:pPr/>
                <a:r>
                  <a:rPr lang="en-GB" sz="1300" dirty="0"/>
                  <a:t>thus since </a:t>
                </a:r>
                <a14:m>
                  <m:oMath xmlns:m="http://schemas.openxmlformats.org/officeDocument/2006/math">
                    <m:r>
                      <a:rPr lang="en-GB" sz="1300" b="0" i="1" smtClean="0">
                        <a:latin typeface="Cambria Math" panose="02040503050406030204" pitchFamily="18" charset="0"/>
                      </a:rPr>
                      <m:t>𝑎𝑥</m:t>
                    </m:r>
                    <m:r>
                      <a:rPr lang="en-GB" sz="1300" b="0" i="1" smtClean="0">
                        <a:latin typeface="Cambria Math" panose="02040503050406030204" pitchFamily="18" charset="0"/>
                      </a:rPr>
                      <m:t>+</m:t>
                    </m:r>
                    <m:r>
                      <a:rPr lang="en-GB" sz="1300" b="0" i="1" smtClean="0">
                        <a:latin typeface="Cambria Math" panose="02040503050406030204" pitchFamily="18" charset="0"/>
                      </a:rPr>
                      <m:t>𝑏𝑦</m:t>
                    </m:r>
                    <m:r>
                      <a:rPr lang="en-GB" sz="1300" b="0" i="1" smtClean="0">
                        <a:latin typeface="Cambria Math" panose="02040503050406030204" pitchFamily="18" charset="0"/>
                      </a:rPr>
                      <m:t>+</m:t>
                    </m:r>
                    <m:r>
                      <a:rPr lang="en-GB" sz="1300" b="0" i="1" smtClean="0">
                        <a:latin typeface="Cambria Math" panose="02040503050406030204" pitchFamily="18" charset="0"/>
                      </a:rPr>
                      <m:t>𝑐</m:t>
                    </m:r>
                    <m:r>
                      <a:rPr lang="en-GB" sz="1300" b="0" i="1" smtClean="0">
                        <a:latin typeface="Cambria Math" panose="02040503050406030204" pitchFamily="18" charset="0"/>
                      </a:rPr>
                      <m:t>=0</m:t>
                    </m:r>
                  </m:oMath>
                </a14:m>
                <a:r>
                  <a:rPr lang="en-GB" sz="1300" dirty="0"/>
                  <a:t>, we can represent a straight line using: </a:t>
                </a:r>
                <a:br>
                  <a:rPr lang="en-GB" sz="1300" dirty="0"/>
                </a:br>
                <a14:m>
                  <m:oMathPara xmlns:m="http://schemas.openxmlformats.org/officeDocument/2006/math">
                    <m:oMathParaPr>
                      <m:jc m:val="centerGroup"/>
                    </m:oMathParaPr>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mr>
                            <m:mr>
                              <m:e/>
                            </m:mr>
                            <m:mr>
                              <m:e/>
                            </m:mr>
                          </m:m>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
                        </m:e>
                      </m:d>
                      <m:r>
                        <a:rPr lang="en-GB" sz="1300" i="1">
                          <a:latin typeface="Cambria Math" panose="02040503050406030204" pitchFamily="18" charset="0"/>
                        </a:rPr>
                        <m:t>⋅</m:t>
                      </m:r>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𝑥</m:t>
                                </m:r>
                              </m:e>
                            </m:mr>
                            <m:mr>
                              <m:e>
                                <m:r>
                                  <a:rPr lang="en-GB" sz="1300" i="1">
                                    <a:latin typeface="Cambria Math" panose="02040503050406030204" pitchFamily="18" charset="0"/>
                                  </a:rPr>
                                  <m:t>𝑦</m:t>
                                </m:r>
                              </m:e>
                            </m:mr>
                          </m:m>
                        </m:e>
                      </m:d>
                      <m:r>
                        <a:rPr lang="en-GB" sz="1300" b="0" i="1" smtClean="0">
                          <a:latin typeface="Cambria Math" panose="02040503050406030204" pitchFamily="18" charset="0"/>
                        </a:rPr>
                        <m:t>+</m:t>
                      </m:r>
                      <m:r>
                        <a:rPr lang="en-GB" sz="1300" b="0" i="1" smtClean="0">
                          <a:latin typeface="Cambria Math" panose="02040503050406030204" pitchFamily="18" charset="0"/>
                        </a:rPr>
                        <m:t>𝑐</m:t>
                      </m:r>
                      <m:r>
                        <a:rPr lang="en-GB" sz="1300" b="0" i="1" smtClean="0">
                          <a:latin typeface="Cambria Math" panose="02040503050406030204" pitchFamily="18" charset="0"/>
                        </a:rPr>
                        <m:t>=0       (1)</m:t>
                      </m:r>
                    </m:oMath>
                  </m:oMathPara>
                </a14:m>
                <a:endParaRPr lang="en-GB" sz="13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4500773" y="3101977"/>
                <a:ext cx="2234637" cy="2961067"/>
              </a:xfrm>
              <a:prstGeom prst="rect">
                <a:avLst/>
              </a:prstGeom>
              <a:blipFill>
                <a:blip r:embed="rId9"/>
                <a:stretch>
                  <a:fillRect l="-4087" t="-1646"/>
                </a:stretch>
              </a:blipFill>
              <a:effectLst/>
            </p:spPr>
            <p:txBody>
              <a:bodyPr/>
              <a:lstStyle/>
              <a:p>
                <a:r>
                  <a:rPr lang="en-GB">
                    <a:noFill/>
                  </a:rPr>
                  <a:t> </a:t>
                </a:r>
              </a:p>
            </p:txBody>
          </p:sp>
        </mc:Fallback>
      </mc:AlternateContent>
      <p:sp>
        <p:nvSpPr>
          <p:cNvPr id="18" name="Arrow: Down 17"/>
          <p:cNvSpPr/>
          <p:nvPr/>
        </p:nvSpPr>
        <p:spPr>
          <a:xfrm rot="19791647">
            <a:off x="6236031" y="2586666"/>
            <a:ext cx="348982" cy="6899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Rectangle 18"/>
              <p:cNvSpPr/>
              <p:nvPr/>
            </p:nvSpPr>
            <p:spPr>
              <a:xfrm>
                <a:off x="6666614" y="3439379"/>
                <a:ext cx="2371059" cy="2533899"/>
              </a:xfrm>
              <a:prstGeom prst="rect">
                <a:avLst/>
              </a:prstGeom>
              <a:noFill/>
              <a:effectLst/>
            </p:spPr>
            <p:txBody>
              <a:bodyPr wrap="square">
                <a:spAutoFit/>
              </a:bodyPr>
              <a:lstStyle/>
              <a:p>
                <a:r>
                  <a:rPr lang="en-GB" sz="1300" dirty="0"/>
                  <a:t>We can extend to 3D points to get the equation of a </a:t>
                </a:r>
                <a:r>
                  <a:rPr lang="en-GB" sz="1300" b="1" dirty="0"/>
                  <a:t>plane</a:t>
                </a:r>
                <a:r>
                  <a:rPr lang="en-GB" sz="1300" dirty="0"/>
                  <a:t>:</a:t>
                </a:r>
              </a:p>
              <a:p>
                <a:pPr/>
                <a14:m>
                  <m:oMathPara xmlns:m="http://schemas.openxmlformats.org/officeDocument/2006/math">
                    <m:oMathParaPr>
                      <m:jc m:val="centerGroup"/>
                    </m:oMathParaPr>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r>
                              <m:e>
                                <m:r>
                                  <a:rPr lang="en-GB" sz="1300" i="1">
                                    <a:latin typeface="Cambria Math" panose="02040503050406030204" pitchFamily="18" charset="0"/>
                                  </a:rPr>
                                  <m:t>𝑐</m:t>
                                </m:r>
                              </m:e>
                            </m:mr>
                          </m:m>
                        </m:e>
                      </m:d>
                      <m:r>
                        <a:rPr lang="en-GB" sz="1300" i="1">
                          <a:latin typeface="Cambria Math" panose="02040503050406030204" pitchFamily="18" charset="0"/>
                        </a:rPr>
                        <m:t>⋅</m:t>
                      </m:r>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𝑥</m:t>
                                </m:r>
                              </m:e>
                            </m:mr>
                            <m:mr>
                              <m:e>
                                <m:r>
                                  <a:rPr lang="en-GB" sz="1300" i="1">
                                    <a:latin typeface="Cambria Math" panose="02040503050406030204" pitchFamily="18" charset="0"/>
                                  </a:rPr>
                                  <m:t>𝑦</m:t>
                                </m:r>
                              </m:e>
                            </m:mr>
                            <m:mr>
                              <m:e>
                                <m:r>
                                  <a:rPr lang="en-GB" sz="1300" b="0" i="1" smtClean="0">
                                    <a:latin typeface="Cambria Math" panose="02040503050406030204" pitchFamily="18" charset="0"/>
                                  </a:rPr>
                                  <m:t>𝑧</m:t>
                                </m:r>
                              </m:e>
                            </m:mr>
                          </m:m>
                        </m:e>
                      </m:d>
                      <m:r>
                        <a:rPr lang="en-GB" sz="1300" i="1">
                          <a:latin typeface="Cambria Math" panose="02040503050406030204" pitchFamily="18" charset="0"/>
                        </a:rPr>
                        <m:t>+</m:t>
                      </m:r>
                      <m:r>
                        <a:rPr lang="en-GB" sz="1300" i="1">
                          <a:latin typeface="Cambria Math" panose="02040503050406030204" pitchFamily="18" charset="0"/>
                        </a:rPr>
                        <m:t>𝑑</m:t>
                      </m:r>
                      <m:r>
                        <a:rPr lang="en-GB" sz="1300" i="1">
                          <a:latin typeface="Cambria Math" panose="02040503050406030204" pitchFamily="18" charset="0"/>
                        </a:rPr>
                        <m:t>=0        (2)</m:t>
                      </m:r>
                    </m:oMath>
                  </m:oMathPara>
                </a14:m>
                <a:endParaRPr lang="en-GB" sz="1300" b="1" dirty="0"/>
              </a:p>
              <a:p>
                <a:r>
                  <a:rPr lang="en-GB" sz="1300" dirty="0"/>
                  <a:t>Conveniently, in equation </a:t>
                </a:r>
                <a14:m>
                  <m:oMath xmlns:m="http://schemas.openxmlformats.org/officeDocument/2006/math">
                    <m:r>
                      <a:rPr lang="en-GB" sz="1300" b="0" i="1" smtClean="0">
                        <a:latin typeface="Cambria Math" panose="02040503050406030204" pitchFamily="18" charset="0"/>
                      </a:rPr>
                      <m:t>(1)</m:t>
                    </m:r>
                  </m:oMath>
                </a14:m>
                <a:r>
                  <a:rPr lang="en-GB" sz="1300" dirty="0"/>
                  <a:t>, the vector </a:t>
                </a:r>
                <a14:m>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mr>
                          <m:mr>
                            <m:e/>
                          </m:mr>
                          <m:mr>
                            <m:e/>
                          </m:mr>
                        </m:m>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
                      </m:e>
                    </m:d>
                  </m:oMath>
                </a14:m>
                <a:r>
                  <a:rPr lang="en-GB" sz="1300" dirty="0"/>
                  <a:t> is </a:t>
                </a:r>
                <a:r>
                  <a:rPr lang="en-GB" sz="1300" b="1" dirty="0"/>
                  <a:t>perpendicular to the line</a:t>
                </a:r>
                <a:r>
                  <a:rPr lang="en-GB" sz="1300" dirty="0"/>
                  <a:t>. And in equation </a:t>
                </a:r>
                <a14:m>
                  <m:oMath xmlns:m="http://schemas.openxmlformats.org/officeDocument/2006/math">
                    <m:r>
                      <a:rPr lang="en-GB" sz="1300" b="0" i="1" smtClean="0">
                        <a:latin typeface="Cambria Math" panose="02040503050406030204" pitchFamily="18" charset="0"/>
                      </a:rPr>
                      <m:t>(2)</m:t>
                    </m:r>
                  </m:oMath>
                </a14:m>
                <a:r>
                  <a:rPr lang="en-GB" sz="1300" dirty="0"/>
                  <a:t>, the vector </a:t>
                </a:r>
                <a14:m>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r>
                            <m:e>
                              <m:r>
                                <a:rPr lang="en-GB" sz="1300" i="1">
                                  <a:latin typeface="Cambria Math" panose="02040503050406030204" pitchFamily="18" charset="0"/>
                                </a:rPr>
                                <m:t>𝑐</m:t>
                              </m:r>
                            </m:e>
                          </m:mr>
                        </m:m>
                      </m:e>
                    </m:d>
                  </m:oMath>
                </a14:m>
                <a:r>
                  <a:rPr lang="en-GB" sz="1300" dirty="0"/>
                  <a:t> is perpendicular to the plane. Nice!</a:t>
                </a:r>
                <a:endParaRPr lang="en-GB" sz="1500" dirty="0"/>
              </a:p>
            </p:txBody>
          </p:sp>
        </mc:Choice>
        <mc:Fallback xmlns="">
          <p:sp>
            <p:nvSpPr>
              <p:cNvPr id="19" name="Rectangle 18"/>
              <p:cNvSpPr>
                <a:spLocks noRot="1" noChangeAspect="1" noMove="1" noResize="1" noEditPoints="1" noAdjustHandles="1" noChangeArrowheads="1" noChangeShapeType="1" noTextEdit="1"/>
              </p:cNvSpPr>
              <p:nvPr/>
            </p:nvSpPr>
            <p:spPr>
              <a:xfrm>
                <a:off x="6666614" y="3439379"/>
                <a:ext cx="2371059" cy="2533899"/>
              </a:xfrm>
              <a:prstGeom prst="rect">
                <a:avLst/>
              </a:prstGeom>
              <a:blipFill>
                <a:blip r:embed="rId10"/>
                <a:stretch>
                  <a:fillRect l="-514" t="-240" r="-1799" b="-1202"/>
                </a:stretch>
              </a:blipFill>
              <a:effectLst/>
            </p:spPr>
            <p:txBody>
              <a:bodyPr/>
              <a:lstStyle/>
              <a:p>
                <a:r>
                  <a:rPr lang="en-GB">
                    <a:noFill/>
                  </a:rPr>
                  <a:t> </a:t>
                </a:r>
              </a:p>
            </p:txBody>
          </p:sp>
        </mc:Fallback>
      </mc:AlternateContent>
      <p:sp>
        <p:nvSpPr>
          <p:cNvPr id="20" name="Rectangle 19"/>
          <p:cNvSpPr/>
          <p:nvPr/>
        </p:nvSpPr>
        <p:spPr>
          <a:xfrm>
            <a:off x="6648646" y="3109770"/>
            <a:ext cx="85984" cy="2733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a:off x="6635393" y="3432311"/>
            <a:ext cx="0" cy="249738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4285317" y="6178963"/>
                <a:ext cx="13928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=4</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285317" y="6178963"/>
                <a:ext cx="1392807" cy="369332"/>
              </a:xfrm>
              <a:prstGeom prst="rect">
                <a:avLst/>
              </a:prstGeom>
              <a:blipFill>
                <a:blip r:embed="rId11"/>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986195" y="6097495"/>
                <a:ext cx="1488493" cy="5555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𝑥</m:t>
                                </m:r>
                              </m:e>
                            </m:mr>
                            <m:mr>
                              <m:e>
                                <m:r>
                                  <a:rPr lang="en-GB" b="0" i="1" smtClean="0">
                                    <a:latin typeface="Cambria Math" panose="02040503050406030204" pitchFamily="18" charset="0"/>
                                  </a:rPr>
                                  <m:t>𝑦</m:t>
                                </m:r>
                              </m:e>
                            </m:mr>
                          </m:m>
                        </m:e>
                      </m:d>
                      <m:r>
                        <a:rPr lang="en-GB" b="0" i="1" smtClean="0">
                          <a:latin typeface="Cambria Math" panose="02040503050406030204" pitchFamily="18" charset="0"/>
                        </a:rPr>
                        <m:t>=4</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5986195" y="6097495"/>
                <a:ext cx="1488493" cy="555537"/>
              </a:xfrm>
              <a:prstGeom prst="rect">
                <a:avLst/>
              </a:prstGeom>
              <a:blipFill>
                <a:blip r:embed="rId12"/>
                <a:stretch>
                  <a:fillRect/>
                </a:stretch>
              </a:blipFill>
            </p:spPr>
            <p:txBody>
              <a:bodyPr/>
              <a:lstStyle/>
              <a:p>
                <a:r>
                  <a:rPr lang="en-GB">
                    <a:noFill/>
                  </a:rPr>
                  <a:t> </a:t>
                </a:r>
              </a:p>
            </p:txBody>
          </p:sp>
        </mc:Fallback>
      </mc:AlternateContent>
      <p:sp>
        <p:nvSpPr>
          <p:cNvPr id="27" name="Arrow: Right 26"/>
          <p:cNvSpPr/>
          <p:nvPr/>
        </p:nvSpPr>
        <p:spPr>
          <a:xfrm>
            <a:off x="5703271" y="6261491"/>
            <a:ext cx="280699" cy="1852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Arrow: Right 27"/>
          <p:cNvSpPr/>
          <p:nvPr/>
        </p:nvSpPr>
        <p:spPr>
          <a:xfrm>
            <a:off x="7528121" y="6272124"/>
            <a:ext cx="280699" cy="1852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Rectangle 28"/>
              <p:cNvSpPr/>
              <p:nvPr/>
            </p:nvSpPr>
            <p:spPr>
              <a:xfrm>
                <a:off x="8373685" y="6322864"/>
                <a:ext cx="455830" cy="3990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2</m:t>
                                </m:r>
                              </m:e>
                            </m:mr>
                            <m:mr>
                              <m:e>
                                <m:r>
                                  <a:rPr lang="en-GB" sz="1200" i="1">
                                    <a:latin typeface="Cambria Math" panose="02040503050406030204" pitchFamily="18" charset="0"/>
                                  </a:rPr>
                                  <m:t>1</m:t>
                                </m:r>
                              </m:e>
                            </m:mr>
                          </m:m>
                        </m:e>
                      </m:d>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8373685" y="6322864"/>
                <a:ext cx="455830" cy="399084"/>
              </a:xfrm>
              <a:prstGeom prst="rect">
                <a:avLst/>
              </a:prstGeom>
              <a:blipFill>
                <a:blip r:embed="rId13"/>
                <a:stretch>
                  <a:fillRect b="-1515"/>
                </a:stretch>
              </a:blipFill>
            </p:spPr>
            <p:txBody>
              <a:bodyPr/>
              <a:lstStyle/>
              <a:p>
                <a:r>
                  <a:rPr lang="en-GB">
                    <a:noFill/>
                  </a:rPr>
                  <a:t> </a:t>
                </a:r>
              </a:p>
            </p:txBody>
          </p:sp>
        </mc:Fallback>
      </mc:AlternateContent>
      <p:cxnSp>
        <p:nvCxnSpPr>
          <p:cNvPr id="31" name="Straight Connector 30"/>
          <p:cNvCxnSpPr/>
          <p:nvPr/>
        </p:nvCxnSpPr>
        <p:spPr>
          <a:xfrm>
            <a:off x="8041388" y="6177673"/>
            <a:ext cx="277112" cy="55809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rot="3786957">
                <a:off x="7651294" y="6348274"/>
                <a:ext cx="83763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2</m:t>
                      </m:r>
                      <m:r>
                        <a:rPr lang="en-GB" sz="1050" b="0" i="1" smtClean="0">
                          <a:latin typeface="Cambria Math" panose="02040503050406030204" pitchFamily="18" charset="0"/>
                        </a:rPr>
                        <m:t>𝑥</m:t>
                      </m:r>
                      <m:r>
                        <a:rPr lang="en-GB" sz="1050" b="0" i="1" smtClean="0">
                          <a:latin typeface="Cambria Math" panose="02040503050406030204" pitchFamily="18" charset="0"/>
                        </a:rPr>
                        <m:t>+</m:t>
                      </m:r>
                      <m:r>
                        <a:rPr lang="en-GB" sz="1050" b="0" i="1" smtClean="0">
                          <a:latin typeface="Cambria Math" panose="02040503050406030204" pitchFamily="18" charset="0"/>
                        </a:rPr>
                        <m:t>𝑦</m:t>
                      </m:r>
                      <m:r>
                        <a:rPr lang="en-GB" sz="1050" b="0" i="1" smtClean="0">
                          <a:latin typeface="Cambria Math" panose="02040503050406030204" pitchFamily="18" charset="0"/>
                        </a:rPr>
                        <m:t>=4</m:t>
                      </m:r>
                    </m:oMath>
                  </m:oMathPara>
                </a14:m>
                <a:endParaRPr lang="en-GB" sz="1050" dirty="0"/>
              </a:p>
            </p:txBody>
          </p:sp>
        </mc:Choice>
        <mc:Fallback xmlns="">
          <p:sp>
            <p:nvSpPr>
              <p:cNvPr id="32" name="TextBox 31"/>
              <p:cNvSpPr txBox="1">
                <a:spLocks noRot="1" noChangeAspect="1" noMove="1" noResize="1" noEditPoints="1" noAdjustHandles="1" noChangeArrowheads="1" noChangeShapeType="1" noTextEdit="1"/>
              </p:cNvSpPr>
              <p:nvPr/>
            </p:nvSpPr>
            <p:spPr>
              <a:xfrm rot="3786957">
                <a:off x="7651294" y="6348274"/>
                <a:ext cx="837637" cy="261610"/>
              </a:xfrm>
              <a:prstGeom prst="rect">
                <a:avLst/>
              </a:prstGeom>
              <a:blipFill>
                <a:blip r:embed="rId14"/>
                <a:stretch>
                  <a:fillRect/>
                </a:stretch>
              </a:blipFill>
            </p:spPr>
            <p:txBody>
              <a:bodyPr/>
              <a:lstStyle/>
              <a:p>
                <a:r>
                  <a:rPr lang="en-GB">
                    <a:noFill/>
                  </a:rPr>
                  <a:t> </a:t>
                </a:r>
              </a:p>
            </p:txBody>
          </p:sp>
        </mc:Fallback>
      </mc:AlternateContent>
      <p:cxnSp>
        <p:nvCxnSpPr>
          <p:cNvPr id="34" name="Straight Arrow Connector 33"/>
          <p:cNvCxnSpPr/>
          <p:nvPr/>
        </p:nvCxnSpPr>
        <p:spPr>
          <a:xfrm flipV="1">
            <a:off x="8205344" y="6326626"/>
            <a:ext cx="352496" cy="19162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flipV="1">
            <a:off x="8265319" y="6372225"/>
            <a:ext cx="46037" cy="91637"/>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8174831" y="6369844"/>
            <a:ext cx="88107" cy="45244"/>
          </a:xfrm>
          <a:prstGeom prst="line">
            <a:avLst/>
          </a:prstGeom>
          <a:ln>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043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1000"/>
                            </p:stCondLst>
                            <p:childTnLst>
                              <p:par>
                                <p:cTn id="57" presetID="10" presetClass="entr" presetSubtype="0" fill="hold" grpId="0" nodeType="afterEffect">
                                  <p:stCondLst>
                                    <p:cond delay="75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75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75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75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nodeType="withEffect">
                                  <p:stCondLst>
                                    <p:cond delay="75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grpId="0" nodeType="withEffect">
                                  <p:stCondLst>
                                    <p:cond delay="75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nodeType="withEffect">
                                  <p:stCondLst>
                                    <p:cond delay="7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nodeType="withEffect">
                                  <p:stCondLst>
                                    <p:cond delay="75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nodeType="withEffect">
                                  <p:stCondLst>
                                    <p:cond delay="75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0" grpId="0" animBg="1"/>
      <p:bldP spid="8" grpId="0" animBg="1"/>
      <p:bldP spid="9" grpId="0" animBg="1"/>
      <p:bldP spid="11" grpId="0" animBg="1"/>
      <p:bldP spid="14" grpId="0"/>
      <p:bldP spid="16" grpId="0" animBg="1"/>
      <p:bldP spid="17" grpId="0"/>
      <p:bldP spid="18" grpId="0" animBg="1"/>
      <p:bldP spid="19" grpId="0"/>
      <p:bldP spid="20" grpId="0"/>
      <p:bldP spid="25" grpId="0"/>
      <p:bldP spid="26" grpId="0"/>
      <p:bldP spid="27" grpId="0" animBg="1"/>
      <p:bldP spid="28" grpId="0" animBg="1"/>
      <p:bldP spid="29"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 </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83083" y="939986"/>
                <a:ext cx="8316415" cy="52950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Express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5</m:t>
                        </m:r>
                      </m:den>
                    </m:f>
                    <m:r>
                      <a:rPr lang="en-GB" sz="2000" b="0" i="1" smtClean="0">
                        <a:latin typeface="Cambria Math" panose="02040503050406030204" pitchFamily="18" charset="0"/>
                      </a:rPr>
                      <m:t>𝑥</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5</m:t>
                        </m:r>
                      </m:den>
                    </m:f>
                  </m:oMath>
                </a14:m>
                <a:r>
                  <a:rPr lang="en-GB" sz="2000" dirty="0"/>
                  <a:t> in the form </a:t>
                </a:r>
                <a14:m>
                  <m:oMath xmlns:m="http://schemas.openxmlformats.org/officeDocument/2006/math">
                    <m:r>
                      <a:rPr lang="en-GB" sz="2000" b="0" i="1" smtClean="0">
                        <a:latin typeface="Cambria Math" panose="02040503050406030204" pitchFamily="18" charset="0"/>
                      </a:rPr>
                      <m:t>𝑎𝑥</m:t>
                    </m:r>
                    <m:r>
                      <a:rPr lang="en-GB" sz="2000" b="0" i="1" smtClean="0">
                        <a:latin typeface="Cambria Math" panose="02040503050406030204" pitchFamily="18" charset="0"/>
                      </a:rPr>
                      <m:t>+</m:t>
                    </m:r>
                    <m:r>
                      <a:rPr lang="en-GB" sz="2000" b="0" i="1" smtClean="0">
                        <a:latin typeface="Cambria Math" panose="02040503050406030204" pitchFamily="18" charset="0"/>
                      </a:rPr>
                      <m:t>𝑏𝑦</m:t>
                    </m:r>
                    <m:r>
                      <a:rPr lang="en-GB" sz="2000" b="0" i="1" smtClean="0">
                        <a:latin typeface="Cambria Math" panose="02040503050406030204" pitchFamily="18" charset="0"/>
                      </a:rPr>
                      <m:t>+</m:t>
                    </m:r>
                    <m:r>
                      <a:rPr lang="en-GB" sz="2000" b="0" i="1" smtClean="0">
                        <a:latin typeface="Cambria Math" panose="02040503050406030204" pitchFamily="18" charset="0"/>
                      </a:rPr>
                      <m:t>𝑐</m:t>
                    </m:r>
                    <m:r>
                      <a:rPr lang="en-GB" sz="2000" b="0" i="1" smtClean="0">
                        <a:latin typeface="Cambria Math" panose="02040503050406030204" pitchFamily="18" charset="0"/>
                      </a:rPr>
                      <m:t>=0</m:t>
                    </m:r>
                  </m:oMath>
                </a14:m>
                <a:r>
                  <a:rPr lang="en-GB" sz="2000" dirty="0"/>
                  <a:t>, where </a:t>
                </a:r>
                <a14:m>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r>
                      <a:rPr lang="en-GB" sz="2000" b="0" i="1" smtClean="0">
                        <a:latin typeface="Cambria Math" panose="02040503050406030204" pitchFamily="18" charset="0"/>
                      </a:rPr>
                      <m:t>𝑐</m:t>
                    </m:r>
                  </m:oMath>
                </a14:m>
                <a:r>
                  <a:rPr lang="en-GB" sz="2000" dirty="0"/>
                  <a:t> are integers.</a:t>
                </a:r>
              </a:p>
            </p:txBody>
          </p:sp>
        </mc:Choice>
        <mc:Fallback xmlns="">
          <p:sp>
            <p:nvSpPr>
              <p:cNvPr id="6" name="TextBox 5"/>
              <p:cNvSpPr txBox="1">
                <a:spLocks noRot="1" noChangeAspect="1" noMove="1" noResize="1" noEditPoints="1" noAdjustHandles="1" noChangeArrowheads="1" noChangeShapeType="1" noTextEdit="1"/>
              </p:cNvSpPr>
              <p:nvPr/>
            </p:nvSpPr>
            <p:spPr>
              <a:xfrm>
                <a:off x="383083" y="939986"/>
                <a:ext cx="8316415" cy="52950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79712" y="1988840"/>
                <a:ext cx="4608512"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m:t>
                      </m:r>
                      <m:r>
                        <a:rPr lang="en-GB" sz="2400" b="0" i="1" smtClean="0">
                          <a:latin typeface="Cambria Math" panose="02040503050406030204" pitchFamily="18" charset="0"/>
                        </a:rPr>
                        <m:t>𝑦</m:t>
                      </m:r>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+3</m:t>
                      </m:r>
                    </m:oMath>
                    <m:oMath xmlns:m="http://schemas.openxmlformats.org/officeDocument/2006/math">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−5</m:t>
                      </m:r>
                      <m:r>
                        <a:rPr lang="en-GB" sz="2400" b="0" i="1" smtClean="0">
                          <a:latin typeface="Cambria Math" panose="02040503050406030204" pitchFamily="18" charset="0"/>
                        </a:rPr>
                        <m:t>𝑦</m:t>
                      </m:r>
                      <m:r>
                        <a:rPr lang="en-GB" sz="2400" b="0" i="1" smtClean="0">
                          <a:latin typeface="Cambria Math" panose="02040503050406030204" pitchFamily="18" charset="0"/>
                        </a:rPr>
                        <m:t>+3=0</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979712" y="1988840"/>
                <a:ext cx="4608512" cy="830997"/>
              </a:xfrm>
              <a:prstGeom prst="rect">
                <a:avLst/>
              </a:prstGeom>
              <a:blipFill>
                <a:blip r:embed="rId3"/>
                <a:stretch>
                  <a:fillRect b="-9489"/>
                </a:stretch>
              </a:blipFill>
            </p:spPr>
            <p:txBody>
              <a:bodyPr/>
              <a:lstStyle/>
              <a:p>
                <a:r>
                  <a:rPr lang="en-GB">
                    <a:noFill/>
                  </a:rPr>
                  <a:t> </a:t>
                </a:r>
              </a:p>
            </p:txBody>
          </p:sp>
        </mc:Fallback>
      </mc:AlternateContent>
      <p:sp>
        <p:nvSpPr>
          <p:cNvPr id="8" name="Rectangle 7"/>
          <p:cNvSpPr/>
          <p:nvPr/>
        </p:nvSpPr>
        <p:spPr>
          <a:xfrm>
            <a:off x="2333273" y="1820168"/>
            <a:ext cx="4762208"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85309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5A/5B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90-91, 92-93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996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Equations using two points/point + gradient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3083" y="939986"/>
                <a:ext cx="8316415"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equation of the line that goes through </a:t>
                </a:r>
                <a14:m>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3,5</m:t>
                        </m:r>
                      </m:e>
                    </m:d>
                  </m:oMath>
                </a14:m>
                <a:r>
                  <a:rPr lang="en-GB" sz="2000" dirty="0"/>
                  <a:t> and has gradient 2.</a:t>
                </a:r>
              </a:p>
            </p:txBody>
          </p:sp>
        </mc:Choice>
        <mc:Fallback xmlns="">
          <p:sp>
            <p:nvSpPr>
              <p:cNvPr id="5" name="TextBox 4"/>
              <p:cNvSpPr txBox="1">
                <a:spLocks noRot="1" noChangeAspect="1" noMove="1" noResize="1" noEditPoints="1" noAdjustHandles="1" noChangeArrowheads="1" noChangeShapeType="1" noTextEdit="1"/>
              </p:cNvSpPr>
              <p:nvPr/>
            </p:nvSpPr>
            <p:spPr>
              <a:xfrm>
                <a:off x="383083" y="939986"/>
                <a:ext cx="8316415" cy="400110"/>
              </a:xfrm>
              <a:prstGeom prst="rect">
                <a:avLst/>
              </a:prstGeom>
              <a:blipFill>
                <a:blip r:embed="rId2"/>
                <a:stretch>
                  <a:fillRect b="-555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83083" y="1628800"/>
            <a:ext cx="6349157" cy="461665"/>
          </a:xfrm>
          <a:prstGeom prst="rect">
            <a:avLst/>
          </a:prstGeom>
          <a:noFill/>
        </p:spPr>
        <p:txBody>
          <a:bodyPr wrap="square" rtlCol="0">
            <a:spAutoFit/>
          </a:bodyPr>
          <a:lstStyle/>
          <a:p>
            <a:r>
              <a:rPr lang="en-GB" sz="2400" dirty="0"/>
              <a:t>How would you have done this at </a:t>
            </a:r>
            <a:r>
              <a:rPr lang="en-GB" sz="2400" b="1" u="sng" dirty="0"/>
              <a:t>GCSE</a:t>
            </a:r>
            <a:r>
              <a:rPr lang="en-GB" sz="2400" dirty="0"/>
              <a:t>?</a:t>
            </a:r>
          </a:p>
        </p:txBody>
      </p:sp>
      <mc:AlternateContent xmlns:mc="http://schemas.openxmlformats.org/markup-compatibility/2006" xmlns:a14="http://schemas.microsoft.com/office/drawing/2010/main">
        <mc:Choice Requires="a14">
          <p:sp>
            <p:nvSpPr>
              <p:cNvPr id="7" name="TextBox 6"/>
              <p:cNvSpPr txBox="1"/>
              <p:nvPr/>
            </p:nvSpPr>
            <p:spPr>
              <a:xfrm>
                <a:off x="887499" y="2636912"/>
                <a:ext cx="7367858" cy="2677656"/>
              </a:xfrm>
              <a:prstGeom prst="rect">
                <a:avLst/>
              </a:prstGeom>
              <a:noFill/>
            </p:spPr>
            <p:txBody>
              <a:bodyPr wrap="square" rtlCol="0">
                <a:spAutoFit/>
              </a:bodyPr>
              <a:lstStyle/>
              <a:p>
                <a:r>
                  <a:rPr lang="en-GB" sz="2400" b="1" dirty="0"/>
                  <a:t>If gradient is 2, then equation of the line is of the form:</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𝒄</m:t>
                      </m:r>
                    </m:oMath>
                  </m:oMathPara>
                </a14:m>
                <a:endParaRPr lang="en-GB" sz="2400" b="1" dirty="0"/>
              </a:p>
              <a:p>
                <a:r>
                  <a:rPr lang="en-GB" sz="2400" b="1" dirty="0"/>
                  <a:t>Since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r>
                          <a:rPr lang="en-GB" sz="2400" b="1" i="1" smtClean="0">
                            <a:latin typeface="Cambria Math" panose="02040503050406030204" pitchFamily="18" charset="0"/>
                          </a:rPr>
                          <m:t>,</m:t>
                        </m:r>
                        <m:r>
                          <a:rPr lang="en-GB" sz="2400" b="1" i="1" smtClean="0">
                            <a:latin typeface="Cambria Math" panose="02040503050406030204" pitchFamily="18" charset="0"/>
                          </a:rPr>
                          <m:t>𝟓</m:t>
                        </m:r>
                      </m:e>
                    </m:d>
                  </m:oMath>
                </a14:m>
                <a:r>
                  <a:rPr lang="en-GB" sz="2400" b="1" dirty="0"/>
                  <a:t> is on the line, it must satisfy this equation. Therefore:</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𝟓</m:t>
                      </m:r>
                      <m:r>
                        <a:rPr lang="en-GB" sz="2400" b="1" i="1" smtClean="0">
                          <a:latin typeface="Cambria Math" panose="02040503050406030204" pitchFamily="18" charset="0"/>
                        </a:rPr>
                        <m:t>=</m:t>
                      </m:r>
                      <m:r>
                        <a:rPr lang="en-GB" sz="2400" b="1" i="1" smtClean="0">
                          <a:latin typeface="Cambria Math" panose="02040503050406030204" pitchFamily="18" charset="0"/>
                        </a:rPr>
                        <m:t>𝟐</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e>
                      </m:d>
                      <m:r>
                        <a:rPr lang="en-GB" sz="2400" b="1" i="1" smtClean="0">
                          <a:latin typeface="Cambria Math" panose="02040503050406030204" pitchFamily="18" charset="0"/>
                        </a:rPr>
                        <m:t>+</m:t>
                      </m:r>
                      <m:r>
                        <a:rPr lang="en-GB" sz="2400" b="1" i="1" smtClean="0">
                          <a:latin typeface="Cambria Math" panose="02040503050406030204" pitchFamily="18" charset="0"/>
                        </a:rPr>
                        <m:t>𝒄</m:t>
                      </m:r>
                    </m:oMath>
                    <m:oMath xmlns:m="http://schemas.openxmlformats.org/officeDocument/2006/math">
                      <m:r>
                        <a:rPr lang="en-GB" sz="2400" b="1" i="1" smtClean="0">
                          <a:latin typeface="Cambria Math" panose="02040503050406030204" pitchFamily="18" charset="0"/>
                        </a:rPr>
                        <m:t>𝒄</m:t>
                      </m:r>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Para>
                </a14:m>
                <a:endParaRPr lang="en-GB"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887499" y="2636912"/>
                <a:ext cx="7367858" cy="2677656"/>
              </a:xfrm>
              <a:prstGeom prst="rect">
                <a:avLst/>
              </a:prstGeom>
              <a:blipFill>
                <a:blip r:embed="rId3"/>
                <a:stretch>
                  <a:fillRect l="-1325" t="-1822" b="-1139"/>
                </a:stretch>
              </a:blipFill>
            </p:spPr>
            <p:txBody>
              <a:bodyPr/>
              <a:lstStyle/>
              <a:p>
                <a:r>
                  <a:rPr lang="en-GB">
                    <a:noFill/>
                  </a:rPr>
                  <a:t> </a:t>
                </a:r>
              </a:p>
            </p:txBody>
          </p:sp>
        </mc:Fallback>
      </mc:AlternateContent>
      <p:sp>
        <p:nvSpPr>
          <p:cNvPr id="8" name="Rectangle 7"/>
          <p:cNvSpPr/>
          <p:nvPr/>
        </p:nvSpPr>
        <p:spPr>
          <a:xfrm>
            <a:off x="694973" y="2531368"/>
            <a:ext cx="7560384" cy="31298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00393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 new way…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984300" y="107801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984300" y="2950220"/>
            <a:ext cx="26642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572396" y="2747020"/>
                <a:ext cx="419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572396" y="2747020"/>
                <a:ext cx="419348"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74626" y="742647"/>
                <a:ext cx="419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74626" y="742647"/>
                <a:ext cx="419348" cy="369332"/>
              </a:xfrm>
              <a:prstGeom prst="rect">
                <a:avLst/>
              </a:prstGeom>
              <a:blipFill>
                <a:blip r:embed="rId3"/>
                <a:stretch>
                  <a:fillRect b="-6667"/>
                </a:stretch>
              </a:blipFill>
            </p:spPr>
            <p:txBody>
              <a:bodyPr/>
              <a:lstStyle/>
              <a:p>
                <a:r>
                  <a:rPr lang="en-GB">
                    <a:noFill/>
                  </a:rPr>
                  <a:t> </a:t>
                </a:r>
              </a:p>
            </p:txBody>
          </p:sp>
        </mc:Fallback>
      </mc:AlternateContent>
      <p:cxnSp>
        <p:nvCxnSpPr>
          <p:cNvPr id="13" name="Straight Connector 12"/>
          <p:cNvCxnSpPr/>
          <p:nvPr/>
        </p:nvCxnSpPr>
        <p:spPr>
          <a:xfrm flipV="1">
            <a:off x="984300" y="1255499"/>
            <a:ext cx="2219548" cy="949365"/>
          </a:xfrm>
          <a:prstGeom prst="line">
            <a:avLst/>
          </a:prstGeom>
          <a:ln w="19050"/>
        </p:spPr>
        <p:style>
          <a:lnRef idx="1">
            <a:schemeClr val="dk1"/>
          </a:lnRef>
          <a:fillRef idx="0">
            <a:schemeClr val="dk1"/>
          </a:fillRef>
          <a:effectRef idx="0">
            <a:schemeClr val="dk1"/>
          </a:effectRef>
          <a:fontRef idx="minor">
            <a:schemeClr val="tx1"/>
          </a:fontRef>
        </p:style>
      </p:cxnSp>
      <p:sp>
        <p:nvSpPr>
          <p:cNvPr id="16" name="Oval 15"/>
          <p:cNvSpPr/>
          <p:nvPr/>
        </p:nvSpPr>
        <p:spPr>
          <a:xfrm>
            <a:off x="1339231" y="1959347"/>
            <a:ext cx="122857" cy="129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p:cNvSpPr/>
          <p:nvPr/>
        </p:nvSpPr>
        <p:spPr>
          <a:xfrm>
            <a:off x="2689126" y="1365151"/>
            <a:ext cx="122857" cy="129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8" name="TextBox 17"/>
              <p:cNvSpPr txBox="1"/>
              <p:nvPr/>
            </p:nvSpPr>
            <p:spPr>
              <a:xfrm>
                <a:off x="1445171" y="195934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445171" y="1959347"/>
                <a:ext cx="504056" cy="369332"/>
              </a:xfrm>
              <a:prstGeom prst="rect">
                <a:avLst/>
              </a:prstGeom>
              <a:blipFill>
                <a:blip r:embed="rId4"/>
                <a:stretch>
                  <a:fillRect r="-57831"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48297" y="146022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748297" y="1460229"/>
                <a:ext cx="504056" cy="369332"/>
              </a:xfrm>
              <a:prstGeom prst="rect">
                <a:avLst/>
              </a:prstGeom>
              <a:blipFill>
                <a:blip r:embed="rId5"/>
                <a:stretch>
                  <a:fillRect r="-2168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283968" y="927313"/>
                <a:ext cx="4176464" cy="3104953"/>
              </a:xfrm>
              <a:prstGeom prst="rect">
                <a:avLst/>
              </a:prstGeom>
              <a:noFill/>
            </p:spPr>
            <p:txBody>
              <a:bodyPr wrap="square" rtlCol="0">
                <a:spAutoFit/>
              </a:bodyPr>
              <a:lstStyle/>
              <a:p>
                <a:r>
                  <a:rPr lang="en-GB" dirty="0"/>
                  <a:t>Suppose that </a:t>
                </a:r>
                <a14:m>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a14:m>
                <a:r>
                  <a:rPr lang="en-GB" dirty="0"/>
                  <a:t> is some fixed point on the line that we specify (e.g. </a:t>
                </a:r>
                <a14:m>
                  <m:oMath xmlns:m="http://schemas.openxmlformats.org/officeDocument/2006/math">
                    <m:r>
                      <a:rPr lang="en-GB" i="1" dirty="0" smtClean="0">
                        <a:latin typeface="Cambria Math" panose="02040503050406030204" pitchFamily="18" charset="0"/>
                      </a:rPr>
                      <m:t>(3,5)</m:t>
                    </m:r>
                  </m:oMath>
                </a14:m>
                <a:r>
                  <a:rPr lang="en-GB" dirty="0"/>
                  <a:t>).</a:t>
                </a:r>
              </a:p>
              <a:p>
                <a:r>
                  <a:rPr lang="en-GB" dirty="0"/>
                  <a:t>Suppose that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oMath>
                </a14:m>
                <a:r>
                  <a:rPr lang="en-GB" dirty="0"/>
                  <a:t> represents a generic point on the line, which is allowed to change as we consider different points on this line.</a:t>
                </a:r>
              </a:p>
              <a:p>
                <a:r>
                  <a:rPr lang="en-GB" dirty="0"/>
                  <a:t>Then:</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num>
                        <m:den>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den>
                      </m:f>
                    </m:oMath>
                  </m:oMathPara>
                </a14:m>
                <a:br>
                  <a:rPr lang="en-GB" b="0" dirty="0"/>
                </a:br>
                <a:endParaRPr lang="en-GB" b="0" dirty="0"/>
              </a:p>
              <a:p>
                <a:r>
                  <a:rPr lang="en-GB" dirty="0"/>
                  <a:t>Thus:</a:t>
                </a:r>
              </a:p>
            </p:txBody>
          </p:sp>
        </mc:Choice>
        <mc:Fallback xmlns="">
          <p:sp>
            <p:nvSpPr>
              <p:cNvPr id="20" name="TextBox 19"/>
              <p:cNvSpPr txBox="1">
                <a:spLocks noRot="1" noChangeAspect="1" noMove="1" noResize="1" noEditPoints="1" noAdjustHandles="1" noChangeArrowheads="1" noChangeShapeType="1" noTextEdit="1"/>
              </p:cNvSpPr>
              <p:nvPr/>
            </p:nvSpPr>
            <p:spPr>
              <a:xfrm>
                <a:off x="4283968" y="927313"/>
                <a:ext cx="4176464" cy="3104953"/>
              </a:xfrm>
              <a:prstGeom prst="rect">
                <a:avLst/>
              </a:prstGeom>
              <a:blipFill>
                <a:blip r:embed="rId6"/>
                <a:stretch>
                  <a:fillRect l="-1314" t="-982" b="-23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99992" y="4077072"/>
                <a:ext cx="417646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latin typeface="+mj-lt"/>
                  </a:rPr>
                  <a:t> The equation of a line that has gradient </a:t>
                </a:r>
                <a14:m>
                  <m:oMath xmlns:m="http://schemas.openxmlformats.org/officeDocument/2006/math">
                    <m:r>
                      <a:rPr lang="en-GB" b="0" i="1" smtClean="0">
                        <a:latin typeface="Cambria Math" panose="02040503050406030204" pitchFamily="18" charset="0"/>
                      </a:rPr>
                      <m:t>𝑚</m:t>
                    </m:r>
                  </m:oMath>
                </a14:m>
                <a:r>
                  <a:rPr lang="en-GB" b="0" dirty="0">
                    <a:latin typeface="+mj-lt"/>
                  </a:rPr>
                  <a:t> and passes through a point </a:t>
                </a:r>
                <a14:m>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a14:m>
                <a:r>
                  <a:rPr lang="en-GB" b="0" dirty="0">
                    <a:latin typeface="+mj-lt"/>
                  </a:rPr>
                  <a:t> is: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𝑚</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499992" y="4077072"/>
                <a:ext cx="4176464" cy="923330"/>
              </a:xfrm>
              <a:prstGeom prst="rect">
                <a:avLst/>
              </a:prstGeom>
              <a:blipFill>
                <a:blip r:embed="rId7"/>
                <a:stretch>
                  <a:fillRect l="-871" t="-3226" r="-1161" b="-6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15793" y="2973567"/>
                <a:ext cx="3308176" cy="954107"/>
              </a:xfrm>
              <a:prstGeom prst="rect">
                <a:avLst/>
              </a:prstGeom>
              <a:noFill/>
            </p:spPr>
            <p:txBody>
              <a:bodyPr wrap="square" rtlCol="0">
                <a:spAutoFit/>
              </a:bodyPr>
              <a:lstStyle/>
              <a:p>
                <a:r>
                  <a:rPr lang="en-GB" sz="1400" b="1" dirty="0" err="1"/>
                  <a:t>Fro</a:t>
                </a:r>
                <a:r>
                  <a:rPr lang="en-GB" sz="1400" b="1" dirty="0"/>
                  <a:t> Notes</a:t>
                </a:r>
                <a:r>
                  <a:rPr lang="en-GB" sz="1400" dirty="0"/>
                  <a:t>: Note that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1</m:t>
                        </m:r>
                      </m:sub>
                    </m:sSub>
                  </m:oMath>
                </a14:m>
                <a:r>
                  <a:rPr lang="en-GB" sz="1400" dirty="0"/>
                  <a:t> and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𝑦</m:t>
                        </m:r>
                      </m:e>
                      <m:sub>
                        <m:r>
                          <a:rPr lang="en-GB" sz="1400" b="0" i="1" smtClean="0">
                            <a:latin typeface="Cambria Math" panose="02040503050406030204" pitchFamily="18" charset="0"/>
                          </a:rPr>
                          <m:t>1</m:t>
                        </m:r>
                      </m:sub>
                    </m:sSub>
                  </m:oMath>
                </a14:m>
                <a:r>
                  <a:rPr lang="en-GB" sz="1400" dirty="0"/>
                  <a:t> are </a:t>
                </a:r>
                <a:r>
                  <a:rPr lang="en-GB" sz="1400" u="sng" dirty="0"/>
                  <a:t>constants</a:t>
                </a:r>
                <a:r>
                  <a:rPr lang="en-GB" sz="1400" dirty="0"/>
                  <a:t> while </a:t>
                </a:r>
                <a14:m>
                  <m:oMath xmlns:m="http://schemas.openxmlformats.org/officeDocument/2006/math">
                    <m:r>
                      <a:rPr lang="en-GB" sz="1400" b="0" i="1" smtClean="0">
                        <a:latin typeface="Cambria Math" panose="02040503050406030204" pitchFamily="18" charset="0"/>
                      </a:rPr>
                      <m:t>𝑥</m:t>
                    </m:r>
                  </m:oMath>
                </a14:m>
                <a:r>
                  <a:rPr lang="en-GB" sz="1400" dirty="0"/>
                  <a:t> and </a:t>
                </a:r>
                <a14:m>
                  <m:oMath xmlns:m="http://schemas.openxmlformats.org/officeDocument/2006/math">
                    <m:r>
                      <a:rPr lang="en-GB" sz="1400" b="0" i="1" smtClean="0">
                        <a:latin typeface="Cambria Math" panose="02040503050406030204" pitchFamily="18" charset="0"/>
                      </a:rPr>
                      <m:t>𝑦</m:t>
                    </m:r>
                  </m:oMath>
                </a14:m>
                <a:r>
                  <a:rPr lang="en-GB" sz="1400" dirty="0"/>
                  <a:t> are </a:t>
                </a:r>
                <a:r>
                  <a:rPr lang="en-GB" sz="1400" u="sng" dirty="0"/>
                  <a:t>variables</a:t>
                </a:r>
                <a:r>
                  <a:rPr lang="en-GB" sz="1400" dirty="0"/>
                  <a:t>. The latter are variables because as these ‘vary’, we get different points on the line.</a:t>
                </a:r>
              </a:p>
            </p:txBody>
          </p:sp>
        </mc:Choice>
        <mc:Fallback xmlns="">
          <p:sp>
            <p:nvSpPr>
              <p:cNvPr id="22" name="TextBox 21"/>
              <p:cNvSpPr txBox="1">
                <a:spLocks noRot="1" noChangeAspect="1" noMove="1" noResize="1" noEditPoints="1" noAdjustHandles="1" noChangeArrowheads="1" noChangeShapeType="1" noTextEdit="1"/>
              </p:cNvSpPr>
              <p:nvPr/>
            </p:nvSpPr>
            <p:spPr>
              <a:xfrm>
                <a:off x="215793" y="2973567"/>
                <a:ext cx="3308176" cy="954107"/>
              </a:xfrm>
              <a:prstGeom prst="rect">
                <a:avLst/>
              </a:prstGeom>
              <a:blipFill>
                <a:blip r:embed="rId8"/>
                <a:stretch>
                  <a:fillRect l="-552" t="-1282" r="-737" b="-5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39552" y="5521033"/>
                <a:ext cx="8316415"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equation of the line that goes through </a:t>
                </a:r>
                <a14:m>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3,5</m:t>
                        </m:r>
                      </m:e>
                    </m:d>
                  </m:oMath>
                </a14:m>
                <a:r>
                  <a:rPr lang="en-GB" sz="2000" dirty="0"/>
                  <a:t> and has gradient 2.</a:t>
                </a:r>
              </a:p>
            </p:txBody>
          </p:sp>
        </mc:Choice>
        <mc:Fallback xmlns="">
          <p:sp>
            <p:nvSpPr>
              <p:cNvPr id="23" name="TextBox 22"/>
              <p:cNvSpPr txBox="1">
                <a:spLocks noRot="1" noChangeAspect="1" noMove="1" noResize="1" noEditPoints="1" noAdjustHandles="1" noChangeArrowheads="1" noChangeShapeType="1" noTextEdit="1"/>
              </p:cNvSpPr>
              <p:nvPr/>
            </p:nvSpPr>
            <p:spPr>
              <a:xfrm>
                <a:off x="539552" y="5521033"/>
                <a:ext cx="8316415" cy="400110"/>
              </a:xfrm>
              <a:prstGeom prst="rect">
                <a:avLst/>
              </a:prstGeom>
              <a:blipFill>
                <a:blip r:embed="rId9"/>
                <a:stretch>
                  <a:fillRect b="-674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4" name="TextBox 23"/>
          <p:cNvSpPr txBox="1"/>
          <p:nvPr/>
        </p:nvSpPr>
        <p:spPr>
          <a:xfrm>
            <a:off x="584502" y="5130010"/>
            <a:ext cx="1648335" cy="369332"/>
          </a:xfrm>
          <a:prstGeom prst="rect">
            <a:avLst/>
          </a:prstGeom>
          <a:noFill/>
        </p:spPr>
        <p:txBody>
          <a:bodyPr wrap="square" rtlCol="0">
            <a:spAutoFit/>
          </a:bodyPr>
          <a:lstStyle/>
          <a:p>
            <a:r>
              <a:rPr lang="en-GB" dirty="0"/>
              <a:t>Let’s revisit:</a:t>
            </a:r>
          </a:p>
        </p:txBody>
      </p:sp>
      <mc:AlternateContent xmlns:mc="http://schemas.openxmlformats.org/markup-compatibility/2006" xmlns:a14="http://schemas.microsoft.com/office/drawing/2010/main">
        <mc:Choice Requires="a14">
          <p:sp>
            <p:nvSpPr>
              <p:cNvPr id="25" name="TextBox 24"/>
              <p:cNvSpPr txBox="1"/>
              <p:nvPr/>
            </p:nvSpPr>
            <p:spPr>
              <a:xfrm>
                <a:off x="3184122" y="6023253"/>
                <a:ext cx="20480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−5=2</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184122" y="6023253"/>
                <a:ext cx="2048049" cy="369332"/>
              </a:xfrm>
              <a:prstGeom prst="rect">
                <a:avLst/>
              </a:prstGeom>
              <a:blipFill>
                <a:blip r:embed="rId10"/>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96404" y="5963370"/>
                <a:ext cx="2858767" cy="830997"/>
              </a:xfrm>
              <a:prstGeom prst="rect">
                <a:avLst/>
              </a:prstGeom>
              <a:noFill/>
            </p:spPr>
            <p:txBody>
              <a:bodyPr wrap="square" rtlCol="0">
                <a:spAutoFit/>
              </a:bodyPr>
              <a:lstStyle/>
              <a:p>
                <a:r>
                  <a:rPr lang="en-GB" sz="1200" dirty="0"/>
                  <a:t>No manipulation required! Just plug in numbers and we’re done.</a:t>
                </a:r>
              </a:p>
              <a:p>
                <a:r>
                  <a:rPr lang="en-GB" sz="1200" dirty="0"/>
                  <a:t>Again, note that </a:t>
                </a:r>
                <a14:m>
                  <m:oMath xmlns:m="http://schemas.openxmlformats.org/officeDocument/2006/math">
                    <m:r>
                      <a:rPr lang="en-GB" sz="1200" b="0" i="1" smtClean="0">
                        <a:latin typeface="Cambria Math" panose="02040503050406030204" pitchFamily="18" charset="0"/>
                      </a:rPr>
                      <m:t>𝑥</m:t>
                    </m:r>
                  </m:oMath>
                </a14:m>
                <a:r>
                  <a:rPr lang="en-GB" sz="1200" dirty="0"/>
                  <a:t> and </a:t>
                </a:r>
                <a14:m>
                  <m:oMath xmlns:m="http://schemas.openxmlformats.org/officeDocument/2006/math">
                    <m:r>
                      <a:rPr lang="en-GB" sz="1200" b="0" i="1" dirty="0" smtClean="0">
                        <a:latin typeface="Cambria Math" panose="02040503050406030204" pitchFamily="18" charset="0"/>
                      </a:rPr>
                      <m:t>𝑦</m:t>
                    </m:r>
                  </m:oMath>
                </a14:m>
                <a:r>
                  <a:rPr lang="en-GB" sz="1200" dirty="0"/>
                  <a:t> are variables so need to remain as such.</a:t>
                </a:r>
              </a:p>
            </p:txBody>
          </p:sp>
        </mc:Choice>
        <mc:Fallback xmlns="">
          <p:sp>
            <p:nvSpPr>
              <p:cNvPr id="26" name="TextBox 25"/>
              <p:cNvSpPr txBox="1">
                <a:spLocks noRot="1" noChangeAspect="1" noMove="1" noResize="1" noEditPoints="1" noAdjustHandles="1" noChangeArrowheads="1" noChangeShapeType="1" noTextEdit="1"/>
              </p:cNvSpPr>
              <p:nvPr/>
            </p:nvSpPr>
            <p:spPr>
              <a:xfrm>
                <a:off x="5296404" y="5963370"/>
                <a:ext cx="2858767" cy="830997"/>
              </a:xfrm>
              <a:prstGeom prst="rect">
                <a:avLst/>
              </a:prstGeom>
              <a:blipFill>
                <a:blip r:embed="rId11"/>
                <a:stretch>
                  <a:fillRect l="-213" b="-4380"/>
                </a:stretch>
              </a:blipFill>
            </p:spPr>
            <p:txBody>
              <a:bodyPr/>
              <a:lstStyle/>
              <a:p>
                <a:r>
                  <a:rPr lang="en-GB">
                    <a:noFill/>
                  </a:rPr>
                  <a:t> </a:t>
                </a:r>
              </a:p>
            </p:txBody>
          </p:sp>
        </mc:Fallback>
      </mc:AlternateContent>
      <p:sp>
        <p:nvSpPr>
          <p:cNvPr id="27" name="Rectangle 26"/>
          <p:cNvSpPr/>
          <p:nvPr/>
        </p:nvSpPr>
        <p:spPr>
          <a:xfrm>
            <a:off x="6277066" y="2786550"/>
            <a:ext cx="1428755" cy="10233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8" name="Rectangle 27"/>
          <p:cNvSpPr/>
          <p:nvPr/>
        </p:nvSpPr>
        <p:spPr>
          <a:xfrm>
            <a:off x="584503" y="5942835"/>
            <a:ext cx="8271464" cy="766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73074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000"/>
                            </p:stCondLst>
                            <p:childTnLst>
                              <p:par>
                                <p:cTn id="19" presetID="1" presetClass="entr" presetSubtype="0" fill="hold" grpId="1" nodeType="afterEffect">
                                  <p:stCondLst>
                                    <p:cond delay="50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1" grpId="0" animBg="1"/>
      <p:bldP spid="22" grpId="0"/>
      <p:bldP spid="23" grpId="0" animBg="1"/>
      <p:bldP spid="24" grpId="0"/>
      <p:bldP spid="25" grpId="0"/>
      <p:bldP spid="26" grpId="0"/>
      <p:bldP spid="27" grpId="0" animBg="1"/>
      <p:bldP spid="28" grpId="0" animBg="1"/>
      <p:bldP spid="2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827584" y="764704"/>
            <a:ext cx="6984776" cy="646331"/>
          </a:xfrm>
          <a:prstGeom prst="rect">
            <a:avLst/>
          </a:prstGeom>
          <a:noFill/>
        </p:spPr>
        <p:txBody>
          <a:bodyPr wrap="square" rtlCol="0">
            <a:spAutoFit/>
          </a:bodyPr>
          <a:lstStyle/>
          <a:p>
            <a:r>
              <a:rPr lang="en-GB" dirty="0"/>
              <a:t>In a nutshell: You can use this formula whenever you have (a) a gradient and (b) any point on the line.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1403648" y="1844824"/>
              <a:ext cx="6538532" cy="2459228"/>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474532">
                      <a:extLst>
                        <a:ext uri="{9D8B030D-6E8A-4147-A177-3AD203B41FA5}">
                          <a16:colId xmlns:a16="http://schemas.microsoft.com/office/drawing/2014/main" val="20002"/>
                        </a:ext>
                      </a:extLst>
                    </a:gridCol>
                  </a:tblGrid>
                  <a:tr h="370840">
                    <a:tc>
                      <a:txBody>
                        <a:bodyPr/>
                        <a:lstStyle/>
                        <a:p>
                          <a:r>
                            <a:rPr lang="en-GB" dirty="0"/>
                            <a:t>Gradient</a:t>
                          </a:r>
                        </a:p>
                      </a:txBody>
                      <a:tcPr/>
                    </a:tc>
                    <a:tc>
                      <a:txBody>
                        <a:bodyPr/>
                        <a:lstStyle/>
                        <a:p>
                          <a:r>
                            <a:rPr lang="en-GB" dirty="0"/>
                            <a:t>Point</a:t>
                          </a:r>
                        </a:p>
                      </a:txBody>
                      <a:tcPr/>
                    </a:tc>
                    <a:tc>
                      <a:txBody>
                        <a:bodyPr/>
                        <a:lstStyle/>
                        <a:p>
                          <a:r>
                            <a:rPr lang="en-GB" dirty="0"/>
                            <a:t>(</a:t>
                          </a:r>
                          <a:r>
                            <a:rPr lang="en-GB" dirty="0" err="1"/>
                            <a:t>Unsimplified</a:t>
                          </a:r>
                          <a:r>
                            <a:rPr lang="en-GB" dirty="0"/>
                            <a:t>) Equation</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1,2</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oMath>
                            </m:oMathPara>
                          </a14:m>
                          <a:endParaRPr lang="en-GB" b="1" i="1"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3,0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𝟓</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oMath>
                            </m:oMathPara>
                          </a14:m>
                          <a:endParaRPr lang="en-GB" b="1" i="1"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−3,4</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oMath>
                            </m:oMathPara>
                          </a14:m>
                          <a:endParaRPr lang="en-GB" b="1" i="1"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2</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1,−5</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oMath>
                            </m:oMathPara>
                          </a14:m>
                          <a:endParaRPr lang="en-GB" b="1" i="1"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9</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−4,−4</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𝟗</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e>
                                </m:d>
                              </m:oMath>
                            </m:oMathPara>
                          </a14:m>
                          <a:endParaRPr lang="en-GB" b="1" i="1" dirty="0"/>
                        </a:p>
                      </a:txBody>
                      <a:tcPr/>
                    </a:tc>
                    <a:extLst>
                      <a:ext uri="{0D108BD9-81ED-4DB2-BD59-A6C34878D82A}">
                        <a16:rowId xmlns:a16="http://schemas.microsoft.com/office/drawing/2014/main" val="1000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621235302"/>
                  </p:ext>
                </p:extLst>
              </p:nvPr>
            </p:nvGraphicFramePr>
            <p:xfrm>
              <a:off x="1403648" y="1844824"/>
              <a:ext cx="6538532" cy="2459228"/>
            </p:xfrm>
            <a:graphic>
              <a:graphicData uri="http://schemas.openxmlformats.org/drawingml/2006/table">
                <a:tbl>
                  <a:tblPr firstRow="1" bandRow="1">
                    <a:tableStyleId>{073A0DAA-6AF3-43AB-8588-CEC1D06C72B9}</a:tableStyleId>
                  </a:tblPr>
                  <a:tblGrid>
                    <a:gridCol w="2032000"/>
                    <a:gridCol w="2032000"/>
                    <a:gridCol w="2474532"/>
                  </a:tblGrid>
                  <a:tr h="370840">
                    <a:tc>
                      <a:txBody>
                        <a:bodyPr/>
                        <a:lstStyle/>
                        <a:p>
                          <a:r>
                            <a:rPr lang="en-GB" dirty="0" smtClean="0"/>
                            <a:t>Gradient</a:t>
                          </a:r>
                          <a:endParaRPr lang="en-GB" dirty="0"/>
                        </a:p>
                      </a:txBody>
                      <a:tcPr/>
                    </a:tc>
                    <a:tc>
                      <a:txBody>
                        <a:bodyPr/>
                        <a:lstStyle/>
                        <a:p>
                          <a:r>
                            <a:rPr lang="en-GB" dirty="0" smtClean="0"/>
                            <a:t>Point</a:t>
                          </a:r>
                          <a:endParaRPr lang="en-GB" dirty="0"/>
                        </a:p>
                      </a:txBody>
                      <a:tcPr/>
                    </a:tc>
                    <a:tc>
                      <a:txBody>
                        <a:bodyPr/>
                        <a:lstStyle/>
                        <a:p>
                          <a:r>
                            <a:rPr lang="en-GB" dirty="0" smtClean="0"/>
                            <a:t>(</a:t>
                          </a:r>
                          <a:r>
                            <a:rPr lang="en-GB" dirty="0" err="1" smtClean="0"/>
                            <a:t>Unsimplified</a:t>
                          </a:r>
                          <a:r>
                            <a:rPr lang="en-GB" dirty="0" smtClean="0"/>
                            <a:t>) Equation</a:t>
                          </a:r>
                          <a:endParaRPr lang="en-GB" dirty="0"/>
                        </a:p>
                      </a:txBody>
                      <a:tcPr/>
                    </a:tc>
                  </a:tr>
                  <a:tr h="370840">
                    <a:tc>
                      <a:txBody>
                        <a:bodyPr/>
                        <a:lstStyle/>
                        <a:p>
                          <a:endParaRPr lang="en-US"/>
                        </a:p>
                      </a:txBody>
                      <a:tcPr>
                        <a:blipFill rotWithShape="0">
                          <a:blip r:embed="rId2"/>
                          <a:stretch>
                            <a:fillRect l="-300" t="-108197" r="-223724" b="-468852"/>
                          </a:stretch>
                        </a:blipFill>
                      </a:tcPr>
                    </a:tc>
                    <a:tc>
                      <a:txBody>
                        <a:bodyPr/>
                        <a:lstStyle/>
                        <a:p>
                          <a:endParaRPr lang="en-US"/>
                        </a:p>
                      </a:txBody>
                      <a:tcPr>
                        <a:blipFill rotWithShape="0">
                          <a:blip r:embed="rId2"/>
                          <a:stretch>
                            <a:fillRect l="-100000" t="-108197" r="-123054" b="-468852"/>
                          </a:stretch>
                        </a:blipFill>
                      </a:tcPr>
                    </a:tc>
                    <a:tc>
                      <a:txBody>
                        <a:bodyPr/>
                        <a:lstStyle/>
                        <a:p>
                          <a:endParaRPr lang="en-US"/>
                        </a:p>
                      </a:txBody>
                      <a:tcPr>
                        <a:blipFill rotWithShape="0">
                          <a:blip r:embed="rId2"/>
                          <a:stretch>
                            <a:fillRect l="-164532" t="-108197" r="-1232" b="-468852"/>
                          </a:stretch>
                        </a:blipFill>
                      </a:tcPr>
                    </a:tc>
                  </a:tr>
                  <a:tr h="370840">
                    <a:tc>
                      <a:txBody>
                        <a:bodyPr/>
                        <a:lstStyle/>
                        <a:p>
                          <a:endParaRPr lang="en-US"/>
                        </a:p>
                      </a:txBody>
                      <a:tcPr>
                        <a:blipFill rotWithShape="0">
                          <a:blip r:embed="rId2"/>
                          <a:stretch>
                            <a:fillRect l="-300" t="-208197" r="-223724" b="-368852"/>
                          </a:stretch>
                        </a:blipFill>
                      </a:tcPr>
                    </a:tc>
                    <a:tc>
                      <a:txBody>
                        <a:bodyPr/>
                        <a:lstStyle/>
                        <a:p>
                          <a:endParaRPr lang="en-US"/>
                        </a:p>
                      </a:txBody>
                      <a:tcPr>
                        <a:blipFill rotWithShape="0">
                          <a:blip r:embed="rId2"/>
                          <a:stretch>
                            <a:fillRect l="-100000" t="-208197" r="-123054" b="-368852"/>
                          </a:stretch>
                        </a:blipFill>
                      </a:tcPr>
                    </a:tc>
                    <a:tc>
                      <a:txBody>
                        <a:bodyPr/>
                        <a:lstStyle/>
                        <a:p>
                          <a:endParaRPr lang="en-US"/>
                        </a:p>
                      </a:txBody>
                      <a:tcPr>
                        <a:blipFill rotWithShape="0">
                          <a:blip r:embed="rId2"/>
                          <a:stretch>
                            <a:fillRect l="-164532" t="-208197" r="-1232" b="-368852"/>
                          </a:stretch>
                        </a:blipFill>
                      </a:tcPr>
                    </a:tc>
                  </a:tr>
                  <a:tr h="370840">
                    <a:tc>
                      <a:txBody>
                        <a:bodyPr/>
                        <a:lstStyle/>
                        <a:p>
                          <a:endParaRPr lang="en-US"/>
                        </a:p>
                      </a:txBody>
                      <a:tcPr>
                        <a:blipFill rotWithShape="0">
                          <a:blip r:embed="rId2"/>
                          <a:stretch>
                            <a:fillRect l="-300" t="-308197" r="-223724" b="-268852"/>
                          </a:stretch>
                        </a:blipFill>
                      </a:tcPr>
                    </a:tc>
                    <a:tc>
                      <a:txBody>
                        <a:bodyPr/>
                        <a:lstStyle/>
                        <a:p>
                          <a:endParaRPr lang="en-US"/>
                        </a:p>
                      </a:txBody>
                      <a:tcPr>
                        <a:blipFill rotWithShape="0">
                          <a:blip r:embed="rId2"/>
                          <a:stretch>
                            <a:fillRect l="-100000" t="-308197" r="-123054" b="-268852"/>
                          </a:stretch>
                        </a:blipFill>
                      </a:tcPr>
                    </a:tc>
                    <a:tc>
                      <a:txBody>
                        <a:bodyPr/>
                        <a:lstStyle/>
                        <a:p>
                          <a:endParaRPr lang="en-US"/>
                        </a:p>
                      </a:txBody>
                      <a:tcPr>
                        <a:blipFill rotWithShape="0">
                          <a:blip r:embed="rId2"/>
                          <a:stretch>
                            <a:fillRect l="-164532" t="-308197" r="-1232" b="-268852"/>
                          </a:stretch>
                        </a:blipFill>
                      </a:tcPr>
                    </a:tc>
                  </a:tr>
                  <a:tr h="605028">
                    <a:tc>
                      <a:txBody>
                        <a:bodyPr/>
                        <a:lstStyle/>
                        <a:p>
                          <a:endParaRPr lang="en-US"/>
                        </a:p>
                      </a:txBody>
                      <a:tcPr>
                        <a:blipFill rotWithShape="0">
                          <a:blip r:embed="rId2"/>
                          <a:stretch>
                            <a:fillRect l="-300" t="-249000" r="-223724" b="-64000"/>
                          </a:stretch>
                        </a:blipFill>
                      </a:tcPr>
                    </a:tc>
                    <a:tc>
                      <a:txBody>
                        <a:bodyPr/>
                        <a:lstStyle/>
                        <a:p>
                          <a:endParaRPr lang="en-US"/>
                        </a:p>
                      </a:txBody>
                      <a:tcPr>
                        <a:blipFill rotWithShape="0">
                          <a:blip r:embed="rId2"/>
                          <a:stretch>
                            <a:fillRect l="-100000" t="-249000" r="-123054" b="-64000"/>
                          </a:stretch>
                        </a:blipFill>
                      </a:tcPr>
                    </a:tc>
                    <a:tc>
                      <a:txBody>
                        <a:bodyPr/>
                        <a:lstStyle/>
                        <a:p>
                          <a:endParaRPr lang="en-US"/>
                        </a:p>
                      </a:txBody>
                      <a:tcPr>
                        <a:blipFill rotWithShape="0">
                          <a:blip r:embed="rId2"/>
                          <a:stretch>
                            <a:fillRect l="-164532" t="-249000" r="-1232" b="-64000"/>
                          </a:stretch>
                        </a:blipFill>
                      </a:tcPr>
                    </a:tc>
                  </a:tr>
                  <a:tr h="370840">
                    <a:tc>
                      <a:txBody>
                        <a:bodyPr/>
                        <a:lstStyle/>
                        <a:p>
                          <a:endParaRPr lang="en-US"/>
                        </a:p>
                      </a:txBody>
                      <a:tcPr>
                        <a:blipFill rotWithShape="0">
                          <a:blip r:embed="rId2"/>
                          <a:stretch>
                            <a:fillRect l="-300" t="-572131" r="-223724" b="-4918"/>
                          </a:stretch>
                        </a:blipFill>
                      </a:tcPr>
                    </a:tc>
                    <a:tc>
                      <a:txBody>
                        <a:bodyPr/>
                        <a:lstStyle/>
                        <a:p>
                          <a:endParaRPr lang="en-US"/>
                        </a:p>
                      </a:txBody>
                      <a:tcPr>
                        <a:blipFill rotWithShape="0">
                          <a:blip r:embed="rId2"/>
                          <a:stretch>
                            <a:fillRect l="-100000" t="-572131" r="-123054" b="-4918"/>
                          </a:stretch>
                        </a:blipFill>
                      </a:tcPr>
                    </a:tc>
                    <a:tc>
                      <a:txBody>
                        <a:bodyPr/>
                        <a:lstStyle/>
                        <a:p>
                          <a:endParaRPr lang="en-US"/>
                        </a:p>
                      </a:txBody>
                      <a:tcPr>
                        <a:blipFill rotWithShape="0">
                          <a:blip r:embed="rId2"/>
                          <a:stretch>
                            <a:fillRect l="-164532" t="-572131" r="-1232" b="-4918"/>
                          </a:stretch>
                        </a:blipFill>
                      </a:tcPr>
                    </a:tc>
                  </a:tr>
                </a:tbl>
              </a:graphicData>
            </a:graphic>
          </p:graphicFrame>
        </mc:Fallback>
      </mc:AlternateContent>
      <p:sp>
        <p:nvSpPr>
          <p:cNvPr id="7" name="Rectangle 6"/>
          <p:cNvSpPr/>
          <p:nvPr/>
        </p:nvSpPr>
        <p:spPr>
          <a:xfrm>
            <a:off x="5478544" y="220135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5478543" y="257107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5478543" y="294079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5478543" y="3315355"/>
            <a:ext cx="2449841" cy="587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5478542" y="3902699"/>
            <a:ext cx="2449841" cy="4216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790274" y="5135413"/>
            <a:ext cx="7670157" cy="1077218"/>
          </a:xfrm>
          <a:prstGeom prst="rect">
            <a:avLst/>
          </a:prstGeom>
          <a:noFill/>
        </p:spPr>
        <p:txBody>
          <a:bodyPr wrap="square" rtlCol="0">
            <a:spAutoFit/>
          </a:bodyPr>
          <a:lstStyle/>
          <a:p>
            <a:r>
              <a:rPr lang="en-GB" sz="1600" b="1" dirty="0"/>
              <a:t>Important </a:t>
            </a:r>
            <a:r>
              <a:rPr lang="en-GB" sz="1600" b="1" dirty="0" err="1"/>
              <a:t>Fro</a:t>
            </a:r>
            <a:r>
              <a:rPr lang="en-GB" sz="1600" b="1" dirty="0"/>
              <a:t> Side Note</a:t>
            </a:r>
            <a:r>
              <a:rPr lang="en-GB" sz="1600" dirty="0"/>
              <a:t>: I’ve found that many students shun this formula and just use the GCSE method. Please persist with it – it’ll be much easier when fractions are involved.</a:t>
            </a:r>
          </a:p>
          <a:p>
            <a:r>
              <a:rPr lang="en-GB" sz="1600" dirty="0"/>
              <a:t>Further Mathematicians, </a:t>
            </a:r>
            <a:r>
              <a:rPr lang="en-GB" sz="1600" u="sng" dirty="0"/>
              <a:t>don’t even think</a:t>
            </a:r>
            <a:r>
              <a:rPr lang="en-GB" sz="1600" dirty="0"/>
              <a:t> about using the GCSE method, because you’ll encounter massive headaches when you consider algebraic points. Trust me on this one!</a:t>
            </a:r>
          </a:p>
        </p:txBody>
      </p:sp>
    </p:spTree>
    <p:extLst>
      <p:ext uri="{BB962C8B-B14F-4D97-AF65-F5344CB8AC3E}">
        <p14:creationId xmlns:p14="http://schemas.microsoft.com/office/powerpoint/2010/main" val="3658014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2 points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9" y="832928"/>
                <a:ext cx="388843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equation of the line that goes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6,2</m:t>
                        </m:r>
                      </m:e>
                    </m:d>
                  </m:oMath>
                </a14:m>
                <a:r>
                  <a:rPr lang="en-GB" dirty="0"/>
                  <a:t>, giving your equation in the form </a:t>
                </a:r>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9" y="832928"/>
                <a:ext cx="3888431"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3529" y="2480357"/>
                <a:ext cx="3934334" cy="3899529"/>
              </a:xfrm>
              <a:prstGeom prst="rect">
                <a:avLst/>
              </a:prstGeom>
              <a:noFill/>
            </p:spPr>
            <p:txBody>
              <a:bodyPr wrap="square" rtlCol="0">
                <a:spAutoFit/>
              </a:bodyPr>
              <a:lstStyle/>
              <a:p>
                <a:r>
                  <a:rPr lang="en-GB" dirty="0"/>
                  <a:t>We need to work out the gradient first before we can use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𝑚</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oMath>
                </a14:m>
                <a:r>
                  <a:rPr lang="en-GB" dirty="0"/>
                  <a:t>:</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m:oMathPara>
                </a14:m>
                <a:endParaRPr lang="en-GB" b="0" dirty="0"/>
              </a:p>
              <a:p>
                <a:endParaRPr lang="en-GB" dirty="0"/>
              </a:p>
              <a:p>
                <a:r>
                  <a:rPr lang="en-GB" dirty="0"/>
                  <a:t>Using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m:t>
                        </m:r>
                      </m:e>
                    </m:d>
                  </m:oMath>
                </a14:m>
                <a:r>
                  <a:rPr lang="en-GB" dirty="0"/>
                  <a:t> (we could have also used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6,2</m:t>
                        </m:r>
                      </m:e>
                    </m:d>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−5=−</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b="0"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−10=−3</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−10=−3</m:t>
                      </m:r>
                      <m:r>
                        <a:rPr lang="en-GB" b="0" i="1" smtClean="0">
                          <a:latin typeface="Cambria Math" panose="02040503050406030204" pitchFamily="18" charset="0"/>
                        </a:rPr>
                        <m:t>𝑥</m:t>
                      </m:r>
                      <m:r>
                        <a:rPr lang="en-GB" b="0" i="1" smtClean="0">
                          <a:latin typeface="Cambria Math" panose="02040503050406030204" pitchFamily="18" charset="0"/>
                        </a:rPr>
                        <m:t>+12</m:t>
                      </m:r>
                    </m:oMath>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−22=0</m:t>
                      </m:r>
                    </m:oMath>
                  </m:oMathPara>
                </a14:m>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23529" y="2480357"/>
                <a:ext cx="3934334" cy="3899529"/>
              </a:xfrm>
              <a:prstGeom prst="rect">
                <a:avLst/>
              </a:prstGeom>
              <a:blipFill>
                <a:blip r:embed="rId3"/>
                <a:stretch>
                  <a:fillRect l="-1240" t="-938" r="-12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99020" y="817054"/>
                <a:ext cx="3744415"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Test Your Understanding:</a:t>
                </a:r>
              </a:p>
              <a:p>
                <a:r>
                  <a:rPr lang="en-GB" dirty="0"/>
                  <a:t>Find the equation of the line that goes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−1,9</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m:t>
                        </m:r>
                      </m:e>
                    </m:d>
                  </m:oMath>
                </a14:m>
                <a:r>
                  <a:rPr lang="en-GB" dirty="0"/>
                  <a:t>, giving your equation in the form </a:t>
                </a:r>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399020" y="817054"/>
                <a:ext cx="3744415" cy="1477328"/>
              </a:xfrm>
              <a:prstGeom prst="rect">
                <a:avLst/>
              </a:prstGeom>
              <a:blipFill>
                <a:blip r:embed="rId4"/>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99020" y="2480357"/>
                <a:ext cx="4087592" cy="2793201"/>
              </a:xfrm>
              <a:prstGeom prst="rect">
                <a:avLst/>
              </a:prstGeom>
              <a:noFill/>
            </p:spPr>
            <p:txBody>
              <a:bodyPr wrap="square" rtlCol="0">
                <a:spAutoFit/>
              </a:bodyPr>
              <a:lstStyle/>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oMath>
                  </m:oMathPara>
                </a14:m>
                <a:endParaRPr lang="en-GB" b="0" dirty="0"/>
              </a:p>
              <a:p>
                <a:endParaRPr lang="en-GB" dirty="0"/>
              </a:p>
              <a:p>
                <a:r>
                  <a:rPr lang="en-GB" dirty="0"/>
                  <a:t>Using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−1,9</m:t>
                        </m:r>
                      </m:e>
                    </m:d>
                  </m:oMath>
                </a14:m>
                <a:r>
                  <a:rPr lang="en-GB" b="0" i="1" dirty="0">
                    <a:latin typeface="Cambria Math" panose="02040503050406030204" pitchFamily="18" charset="0"/>
                  </a:rPr>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𝑦</m:t>
                      </m:r>
                      <m:r>
                        <a:rPr lang="en-GB" b="0" i="1" smtClean="0">
                          <a:latin typeface="Cambria Math" panose="02040503050406030204" pitchFamily="18" charset="0"/>
                        </a:rPr>
                        <m:t>−45=−4</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𝑦</m:t>
                      </m:r>
                      <m:r>
                        <a:rPr lang="en-GB" b="0" i="1" smtClean="0">
                          <a:latin typeface="Cambria Math" panose="02040503050406030204" pitchFamily="18" charset="0"/>
                        </a:rPr>
                        <m:t>−45=−4</m:t>
                      </m:r>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+5</m:t>
                      </m:r>
                      <m:r>
                        <a:rPr lang="en-GB" b="0" i="1" smtClean="0">
                          <a:latin typeface="Cambria Math" panose="02040503050406030204" pitchFamily="18" charset="0"/>
                        </a:rPr>
                        <m:t>𝑦</m:t>
                      </m:r>
                      <m:r>
                        <a:rPr lang="en-GB" b="0" i="1" smtClean="0">
                          <a:latin typeface="Cambria Math" panose="02040503050406030204" pitchFamily="18" charset="0"/>
                        </a:rPr>
                        <m:t>−41=0</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399020" y="2480357"/>
                <a:ext cx="4087592" cy="2793201"/>
              </a:xfrm>
              <a:prstGeom prst="rect">
                <a:avLst/>
              </a:prstGeom>
              <a:blipFill>
                <a:blip r:embed="rId5"/>
                <a:stretch>
                  <a:fillRect l="-1343" b="-873"/>
                </a:stretch>
              </a:blipFill>
            </p:spPr>
            <p:txBody>
              <a:bodyPr/>
              <a:lstStyle/>
              <a:p>
                <a:r>
                  <a:rPr lang="en-GB">
                    <a:noFill/>
                  </a:rPr>
                  <a:t> </a:t>
                </a:r>
              </a:p>
            </p:txBody>
          </p:sp>
        </mc:Fallback>
      </mc:AlternateContent>
      <p:sp>
        <p:nvSpPr>
          <p:cNvPr id="9" name="Rectangle 8"/>
          <p:cNvSpPr/>
          <p:nvPr/>
        </p:nvSpPr>
        <p:spPr>
          <a:xfrm>
            <a:off x="323529" y="2033256"/>
            <a:ext cx="3888431" cy="42760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4399020" y="2325804"/>
            <a:ext cx="3744415" cy="39835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17768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94-95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709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Intersection of lines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043608" y="1340768"/>
            <a:ext cx="0" cy="3096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13" name="Straight Connector 12"/>
          <p:cNvCxnSpPr/>
          <p:nvPr/>
        </p:nvCxnSpPr>
        <p:spPr>
          <a:xfrm flipV="1">
            <a:off x="1043608" y="1327861"/>
            <a:ext cx="1152128" cy="309481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725053" y="1761434"/>
            <a:ext cx="3630923" cy="284591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20006" y="3109044"/>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520006" y="3109044"/>
                <a:ext cx="2000097" cy="369332"/>
              </a:xfrm>
              <a:prstGeom prst="rect">
                <a:avLst/>
              </a:prstGeom>
              <a:blipFill rotWithShape="0">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699745" y="1594602"/>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9745" y="1594602"/>
                <a:ext cx="1648120" cy="369332"/>
              </a:xfrm>
              <a:prstGeom prst="rect">
                <a:avLst/>
              </a:prstGeom>
              <a:blipFill rotWithShape="0">
                <a:blip r:embed="rId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186259" y="798759"/>
                <a:ext cx="3616527" cy="5967531"/>
              </a:xfrm>
              <a:prstGeom prst="rect">
                <a:avLst/>
              </a:prstGeom>
              <a:noFill/>
            </p:spPr>
            <p:txBody>
              <a:bodyPr wrap="square" rtlCol="0">
                <a:spAutoFit/>
              </a:bodyPr>
              <a:lstStyle/>
              <a:p>
                <a:r>
                  <a:rPr lang="en-GB" dirty="0"/>
                  <a:t>The diagram shows two lines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which intersect at the point </a:t>
                </a:r>
                <a14:m>
                  <m:oMath xmlns:m="http://schemas.openxmlformats.org/officeDocument/2006/math">
                    <m:r>
                      <a:rPr lang="en-GB" b="0" i="1" smtClean="0">
                        <a:latin typeface="Cambria Math" panose="02040503050406030204" pitchFamily="18" charset="0"/>
                      </a:rPr>
                      <m:t>𝑃</m:t>
                    </m:r>
                  </m:oMath>
                </a14:m>
                <a:r>
                  <a:rPr lang="en-GB" dirty="0"/>
                  <a:t>.</a:t>
                </a:r>
              </a:p>
              <a:p>
                <a:endParaRPr lang="en-GB" dirty="0"/>
              </a:p>
              <a:p>
                <a:pPr marL="342900" indent="-342900">
                  <a:buAutoNum type="alphaLcParenR"/>
                </a:pPr>
                <a:r>
                  <a:rPr lang="en-GB" dirty="0"/>
                  <a:t>Determine the coordinates of </a:t>
                </a:r>
                <a14:m>
                  <m:oMath xmlns:m="http://schemas.openxmlformats.org/officeDocument/2006/math">
                    <m:r>
                      <a:rPr lang="en-GB" b="0" i="1" smtClean="0">
                        <a:latin typeface="Cambria Math" panose="02040503050406030204" pitchFamily="18" charset="0"/>
                      </a:rPr>
                      <m:t>𝑃</m:t>
                    </m:r>
                  </m:oMath>
                </a14:m>
                <a:r>
                  <a:rPr lang="en-GB" dirty="0"/>
                  <a:t>.</a:t>
                </a:r>
                <a:br>
                  <a:rPr lang="en-GB" dirty="0"/>
                </a:br>
                <a:br>
                  <a:rPr lang="en-GB" dirty="0"/>
                </a:br>
                <a:r>
                  <a:rPr lang="en-GB" b="1" dirty="0"/>
                  <a:t>We know from Chapter 4 we can just solve two equations simultaneously.</a:t>
                </a:r>
                <a:br>
                  <a:rPr lang="en-GB" b="1" dirty="0"/>
                </a:b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𝟒</m:t>
                    </m:r>
                  </m:oMath>
                </a14:m>
                <a:br>
                  <a:rPr lang="en-GB" b="1" dirty="0"/>
                </a:br>
                <a14:m>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a14:m>
                <a:br>
                  <a:rPr lang="en-GB" b="1" dirty="0"/>
                </a:b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oMath>
                </a14:m>
                <a:br>
                  <a:rPr lang="en-GB" b="1" dirty="0"/>
                </a:b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oMath>
                </a14:m>
                <a:endParaRPr lang="en-GB" b="1" dirty="0"/>
              </a:p>
              <a:p>
                <a:endParaRPr lang="en-GB" dirty="0"/>
              </a:p>
              <a:p>
                <a:r>
                  <a:rPr lang="en-GB" dirty="0"/>
                  <a:t>b) The line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intersects the </a:t>
                </a:r>
                <a14:m>
                  <m:oMath xmlns:m="http://schemas.openxmlformats.org/officeDocument/2006/math">
                    <m:r>
                      <a:rPr lang="en-GB" b="0" i="1" smtClean="0">
                        <a:latin typeface="Cambria Math" panose="02040503050406030204" pitchFamily="18" charset="0"/>
                      </a:rPr>
                      <m:t>𝑥</m:t>
                    </m:r>
                  </m:oMath>
                </a14:m>
                <a:r>
                  <a:rPr lang="en-GB" dirty="0"/>
                  <a:t>-axis at the point </a:t>
                </a:r>
                <a14:m>
                  <m:oMath xmlns:m="http://schemas.openxmlformats.org/officeDocument/2006/math">
                    <m:r>
                      <a:rPr lang="en-GB" b="0" i="1" smtClean="0">
                        <a:latin typeface="Cambria Math" panose="02040503050406030204" pitchFamily="18" charset="0"/>
                      </a:rPr>
                      <m:t>𝑄</m:t>
                    </m:r>
                  </m:oMath>
                </a14:m>
                <a:r>
                  <a:rPr lang="en-GB" dirty="0"/>
                  <a:t>. Determine the coordinate of </a:t>
                </a:r>
                <a14:m>
                  <m:oMath xmlns:m="http://schemas.openxmlformats.org/officeDocument/2006/math">
                    <m:r>
                      <a:rPr lang="en-GB" b="0" i="1" smtClean="0">
                        <a:latin typeface="Cambria Math" panose="02040503050406030204" pitchFamily="18" charset="0"/>
                      </a:rPr>
                      <m:t>𝑄</m:t>
                    </m:r>
                  </m:oMath>
                </a14:m>
                <a:r>
                  <a:rPr lang="en-GB" dirty="0"/>
                  <a:t>.</a:t>
                </a:r>
              </a:p>
              <a:p>
                <a:r>
                  <a:rPr lang="en-GB" b="1" dirty="0"/>
                  <a:t>When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a14:m>
                <a:endParaRPr lang="en-GB" b="1" dirty="0"/>
              </a:p>
              <a:p>
                <a:r>
                  <a:rPr lang="en-GB" b="1" dirty="0"/>
                  <a:t>Area </a:t>
                </a:r>
                <a14:m>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𝟐𝟒</m:t>
                        </m:r>
                      </m:num>
                      <m:den>
                        <m:r>
                          <a:rPr lang="en-GB" b="1" i="1" smtClean="0">
                            <a:latin typeface="Cambria Math" panose="02040503050406030204" pitchFamily="18" charset="0"/>
                          </a:rPr>
                          <m:t>𝟕</m:t>
                        </m:r>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186259" y="798759"/>
                <a:ext cx="3616527" cy="5967531"/>
              </a:xfrm>
              <a:prstGeom prst="rect">
                <a:avLst/>
              </a:prstGeom>
              <a:blipFill>
                <a:blip r:embed="rId6"/>
                <a:stretch>
                  <a:fillRect l="-1518" t="-511" r="-26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25064" y="232196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25064" y="2321965"/>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726214"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726214" y="4437112"/>
                <a:ext cx="608037" cy="369332"/>
              </a:xfrm>
              <a:prstGeom prst="rect">
                <a:avLst/>
              </a:prstGeom>
              <a:blipFill rotWithShape="0">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02391"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02391" y="4437112"/>
                <a:ext cx="608037" cy="369332"/>
              </a:xfrm>
              <a:prstGeom prst="rect">
                <a:avLst/>
              </a:prstGeom>
              <a:blipFill rotWithShape="0">
                <a:blip r:embed="rId9"/>
                <a:stretch>
                  <a:fillRect/>
                </a:stretch>
              </a:blipFill>
            </p:spPr>
            <p:txBody>
              <a:bodyPr/>
              <a:lstStyle/>
              <a:p>
                <a:r>
                  <a:rPr lang="en-GB">
                    <a:noFill/>
                  </a:rPr>
                  <a:t> </a:t>
                </a:r>
              </a:p>
            </p:txBody>
          </p:sp>
        </mc:Fallback>
      </mc:AlternateContent>
      <p:sp>
        <p:nvSpPr>
          <p:cNvPr id="23" name="Rectangle 22"/>
          <p:cNvSpPr/>
          <p:nvPr/>
        </p:nvSpPr>
        <p:spPr>
          <a:xfrm>
            <a:off x="5526076" y="2421873"/>
            <a:ext cx="3276710" cy="25192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5265098" y="6062781"/>
            <a:ext cx="3458847" cy="784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328405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1296262"/>
            <a:ext cx="6762750" cy="18669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926930"/>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C1 Edexcel May 2013 Q6</a:t>
            </a:r>
          </a:p>
        </p:txBody>
      </p:sp>
      <p:pic>
        <p:nvPicPr>
          <p:cNvPr id="7" name="Picture 6"/>
          <p:cNvPicPr>
            <a:picLocks noChangeAspect="1"/>
          </p:cNvPicPr>
          <p:nvPr/>
        </p:nvPicPr>
        <p:blipFill>
          <a:blip r:embed="rId3"/>
          <a:stretch>
            <a:fillRect/>
          </a:stretch>
        </p:blipFill>
        <p:spPr>
          <a:xfrm>
            <a:off x="1122310" y="3217592"/>
            <a:ext cx="5692147" cy="1854648"/>
          </a:xfrm>
          <a:prstGeom prst="rect">
            <a:avLst/>
          </a:prstGeom>
        </p:spPr>
      </p:pic>
      <p:pic>
        <p:nvPicPr>
          <p:cNvPr id="8" name="Picture 7"/>
          <p:cNvPicPr>
            <a:picLocks noChangeAspect="1"/>
          </p:cNvPicPr>
          <p:nvPr/>
        </p:nvPicPr>
        <p:blipFill>
          <a:blip r:embed="rId4"/>
          <a:stretch>
            <a:fillRect/>
          </a:stretch>
        </p:blipFill>
        <p:spPr>
          <a:xfrm>
            <a:off x="806223" y="4943475"/>
            <a:ext cx="6638925" cy="1847850"/>
          </a:xfrm>
          <a:prstGeom prst="rect">
            <a:avLst/>
          </a:prstGeom>
        </p:spPr>
      </p:pic>
      <p:sp>
        <p:nvSpPr>
          <p:cNvPr id="9" name="Rectangle 8"/>
          <p:cNvSpPr/>
          <p:nvPr/>
        </p:nvSpPr>
        <p:spPr>
          <a:xfrm>
            <a:off x="1541905" y="3222171"/>
            <a:ext cx="5882152" cy="1708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1541905" y="4930282"/>
            <a:ext cx="5882152" cy="18732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62250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365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4</a:t>
            </a:r>
          </a:p>
          <a:p>
            <a:pPr algn="r"/>
            <a:endParaRPr lang="en-GB" sz="3300" dirty="0"/>
          </a:p>
          <a:p>
            <a:pPr algn="r"/>
            <a:r>
              <a:rPr lang="en-GB" sz="1400" dirty="0"/>
              <a:t>3</a:t>
            </a:r>
          </a:p>
          <a:p>
            <a:pPr algn="r"/>
            <a:endParaRPr lang="en-GB" sz="3300" dirty="0"/>
          </a:p>
          <a:p>
            <a:pPr algn="r"/>
            <a:r>
              <a:rPr lang="en-GB" sz="1400" dirty="0"/>
              <a:t>2</a:t>
            </a:r>
          </a:p>
          <a:p>
            <a:pPr algn="r"/>
            <a:endParaRPr lang="en-GB" sz="3300" dirty="0"/>
          </a:p>
          <a:p>
            <a:pPr algn="r"/>
            <a:r>
              <a:rPr lang="en-GB" sz="1400" dirty="0"/>
              <a:t>1</a:t>
            </a:r>
          </a:p>
          <a:p>
            <a:pPr algn="r"/>
            <a:endParaRPr lang="en-GB" sz="3300" dirty="0"/>
          </a:p>
          <a:p>
            <a:pPr algn="r"/>
            <a:endParaRPr lang="en-GB" sz="1400" dirty="0"/>
          </a:p>
          <a:p>
            <a:pPr algn="r"/>
            <a:endParaRPr lang="en-GB" sz="3300" dirty="0"/>
          </a:p>
          <a:p>
            <a:pPr algn="r"/>
            <a:r>
              <a:rPr lang="en-GB" sz="1400" dirty="0"/>
              <a:t>-1</a:t>
            </a:r>
          </a:p>
          <a:p>
            <a:pPr algn="r"/>
            <a:endParaRPr lang="en-GB" sz="3300" dirty="0"/>
          </a:p>
          <a:p>
            <a:pPr algn="r"/>
            <a:r>
              <a:rPr lang="en-GB" sz="1400" dirty="0"/>
              <a:t>-2</a:t>
            </a:r>
          </a:p>
          <a:p>
            <a:pPr algn="r"/>
            <a:endParaRPr lang="en-GB" sz="3300" dirty="0"/>
          </a:p>
          <a:p>
            <a:pPr algn="r"/>
            <a:r>
              <a:rPr lang="en-GB" sz="1400" dirty="0"/>
              <a:t>-3</a:t>
            </a:r>
          </a:p>
          <a:p>
            <a:pPr algn="r"/>
            <a:endParaRPr lang="en-GB" sz="3300" dirty="0"/>
          </a:p>
          <a:p>
            <a:pPr algn="r"/>
            <a:r>
              <a:rPr lang="en-GB" sz="1400" dirty="0"/>
              <a:t>-4</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0"/>
          <p:cNvSpPr>
            <a:spLocks noChangeShapeType="1"/>
          </p:cNvSpPr>
          <p:nvPr/>
        </p:nvSpPr>
        <p:spPr bwMode="auto">
          <a:xfrm flipV="1">
            <a:off x="-103366" y="-71563"/>
            <a:ext cx="7386762" cy="3673503"/>
          </a:xfrm>
          <a:prstGeom prst="line">
            <a:avLst/>
          </a:prstGeom>
          <a:ln w="76200">
            <a:headEnd/>
            <a:tailEnd/>
          </a:ln>
          <a:extLst/>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2" name="TextBox 1"/>
          <p:cNvSpPr txBox="1"/>
          <p:nvPr/>
        </p:nvSpPr>
        <p:spPr>
          <a:xfrm>
            <a:off x="5796136" y="4941168"/>
            <a:ext cx="3148410" cy="1569660"/>
          </a:xfrm>
          <a:prstGeom prst="rect">
            <a:avLst/>
          </a:prstGeom>
          <a:solidFill>
            <a:schemeClr val="bg1">
              <a:alpha val="87000"/>
            </a:schemeClr>
          </a:solidFill>
        </p:spPr>
        <p:txBody>
          <a:bodyPr wrap="square" rtlCol="0">
            <a:spAutoFit/>
          </a:bodyPr>
          <a:lstStyle/>
          <a:p>
            <a:r>
              <a:rPr lang="en-GB" sz="2400" dirty="0"/>
              <a:t>Find the gradients of each pair of </a:t>
            </a:r>
            <a:r>
              <a:rPr lang="en-GB" sz="2400" b="1" dirty="0"/>
              <a:t>perpendicular</a:t>
            </a:r>
            <a:r>
              <a:rPr lang="en-GB" sz="2400" dirty="0"/>
              <a:t> lines. What do you notice?</a:t>
            </a:r>
          </a:p>
        </p:txBody>
      </p:sp>
      <p:sp>
        <p:nvSpPr>
          <p:cNvPr id="31" name="Line 20"/>
          <p:cNvSpPr>
            <a:spLocks noChangeShapeType="1"/>
          </p:cNvSpPr>
          <p:nvPr/>
        </p:nvSpPr>
        <p:spPr bwMode="auto">
          <a:xfrm>
            <a:off x="142241" y="-396240"/>
            <a:ext cx="3722094" cy="7464949"/>
          </a:xfrm>
          <a:prstGeom prst="line">
            <a:avLst/>
          </a:prstGeom>
          <a:ln w="76200">
            <a:headEnd/>
            <a:tailEnd/>
          </a:ln>
          <a:extLst/>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32" name="Line 20"/>
          <p:cNvSpPr>
            <a:spLocks noChangeShapeType="1"/>
          </p:cNvSpPr>
          <p:nvPr/>
        </p:nvSpPr>
        <p:spPr bwMode="auto">
          <a:xfrm>
            <a:off x="2339752" y="-171400"/>
            <a:ext cx="7176482" cy="2380526"/>
          </a:xfrm>
          <a:prstGeom prst="line">
            <a:avLst/>
          </a:prstGeom>
          <a:ln w="76200">
            <a:solidFill>
              <a:schemeClr val="accent2"/>
            </a:solidFill>
            <a:headEnd/>
            <a:tailEnd/>
          </a:ln>
          <a:extLst/>
        </p:spPr>
        <p:style>
          <a:lnRef idx="3">
            <a:schemeClr val="accent5"/>
          </a:lnRef>
          <a:fillRef idx="0">
            <a:schemeClr val="accent5"/>
          </a:fillRef>
          <a:effectRef idx="2">
            <a:schemeClr val="accent5"/>
          </a:effectRef>
          <a:fontRef idx="minor">
            <a:schemeClr val="tx1"/>
          </a:fontRef>
        </p:style>
        <p:txBody>
          <a:bodyPr/>
          <a:lstStyle/>
          <a:p>
            <a:endParaRPr lang="en-GB"/>
          </a:p>
        </p:txBody>
      </p:sp>
      <p:sp>
        <p:nvSpPr>
          <p:cNvPr id="33" name="Line 20"/>
          <p:cNvSpPr>
            <a:spLocks noChangeShapeType="1"/>
          </p:cNvSpPr>
          <p:nvPr/>
        </p:nvSpPr>
        <p:spPr bwMode="auto">
          <a:xfrm flipV="1">
            <a:off x="4822852" y="-210394"/>
            <a:ext cx="2411428" cy="7201911"/>
          </a:xfrm>
          <a:prstGeom prst="line">
            <a:avLst/>
          </a:prstGeom>
          <a:ln w="76200">
            <a:solidFill>
              <a:schemeClr val="accent2"/>
            </a:solidFill>
            <a:headEnd/>
            <a:tailEnd/>
          </a:ln>
          <a:extLst/>
        </p:spPr>
        <p:style>
          <a:lnRef idx="3">
            <a:schemeClr val="accent5"/>
          </a:lnRef>
          <a:fillRef idx="0">
            <a:schemeClr val="accent5"/>
          </a:fillRef>
          <a:effectRef idx="2">
            <a:schemeClr val="accent5"/>
          </a:effectRef>
          <a:fontRef idx="minor">
            <a:schemeClr val="tx1"/>
          </a:fontRef>
        </p:style>
        <p:txBody>
          <a:bodyPr/>
          <a:lstStyle/>
          <a:p>
            <a:endParaRPr lang="en-GB"/>
          </a:p>
        </p:txBody>
      </p:sp>
      <mc:AlternateContent xmlns:mc="http://schemas.openxmlformats.org/markup-compatibility/2006" xmlns:a14="http://schemas.microsoft.com/office/drawing/2010/main">
        <mc:Choice Requires="a14">
          <p:sp>
            <p:nvSpPr>
              <p:cNvPr id="34" name="TextBox 33"/>
              <p:cNvSpPr txBox="1"/>
              <p:nvPr/>
            </p:nvSpPr>
            <p:spPr>
              <a:xfrm>
                <a:off x="2713743" y="4249553"/>
                <a:ext cx="1296144" cy="461665"/>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=−2</m:t>
                      </m:r>
                    </m:oMath>
                  </m:oMathPara>
                </a14:m>
                <a:endParaRPr lang="en-GB"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713743" y="4249553"/>
                <a:ext cx="1296144" cy="46166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570290" y="921544"/>
                <a:ext cx="1152128" cy="783804"/>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m:oMathPara>
                </a14:m>
                <a:endParaRPr lang="en-GB"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570290" y="921544"/>
                <a:ext cx="1152128" cy="78380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596336" y="849536"/>
                <a:ext cx="1368152" cy="786177"/>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m:oMathPara>
                </a14:m>
                <a:endParaRPr lang="en-GB"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596336" y="849536"/>
                <a:ext cx="1368152" cy="7861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299629" y="2751899"/>
                <a:ext cx="1296144" cy="461665"/>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=3</m:t>
                      </m:r>
                    </m:oMath>
                  </m:oMathPara>
                </a14:m>
                <a:endParaRPr lang="en-GB"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299629" y="2751899"/>
                <a:ext cx="1296144" cy="461665"/>
              </a:xfrm>
              <a:prstGeom prst="rect">
                <a:avLst/>
              </a:prstGeom>
              <a:blipFill>
                <a:blip r:embed="rId5"/>
                <a:stretch>
                  <a:fillRect/>
                </a:stretch>
              </a:blipFill>
            </p:spPr>
            <p:txBody>
              <a:bodyPr/>
              <a:lstStyle/>
              <a:p>
                <a:r>
                  <a:rPr lang="en-GB">
                    <a:noFill/>
                  </a:rPr>
                  <a:t> </a:t>
                </a:r>
              </a:p>
            </p:txBody>
          </p:sp>
        </mc:Fallback>
      </mc:AlternateContent>
      <p:sp>
        <p:nvSpPr>
          <p:cNvPr id="49" name="Rectangle 48"/>
          <p:cNvSpPr/>
          <p:nvPr/>
        </p:nvSpPr>
        <p:spPr>
          <a:xfrm>
            <a:off x="3477629" y="4104580"/>
            <a:ext cx="687971" cy="6561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3322590" y="921247"/>
            <a:ext cx="552724" cy="7624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8389239" y="804619"/>
            <a:ext cx="682190" cy="850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7155138" y="2607344"/>
            <a:ext cx="711605" cy="629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 name="Straight Connector 3"/>
          <p:cNvCxnSpPr/>
          <p:nvPr/>
        </p:nvCxnSpPr>
        <p:spPr>
          <a:xfrm>
            <a:off x="1692275" y="2708275"/>
            <a:ext cx="217206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60800" y="1611086"/>
            <a:ext cx="14514" cy="113211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803698" y="2644480"/>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2803698" y="2644480"/>
                <a:ext cx="288032" cy="369332"/>
              </a:xfrm>
              <a:prstGeom prst="rect">
                <a:avLst/>
              </a:prstGeom>
              <a:blipFill>
                <a:blip r:embed="rId6"/>
                <a:stretch>
                  <a:fillRect r="-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899284" y="1974335"/>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3899284" y="1974335"/>
                <a:ext cx="288032" cy="369332"/>
              </a:xfrm>
              <a:prstGeom prst="rect">
                <a:avLst/>
              </a:prstGeom>
              <a:blipFill>
                <a:blip r:embed="rId7"/>
                <a:stretch>
                  <a:fillRect r="-10638"/>
                </a:stretch>
              </a:blipFill>
            </p:spPr>
            <p:txBody>
              <a:bodyPr/>
              <a:lstStyle/>
              <a:p>
                <a:r>
                  <a:rPr lang="en-GB">
                    <a:noFill/>
                  </a:rPr>
                  <a:t> </a:t>
                </a:r>
              </a:p>
            </p:txBody>
          </p:sp>
        </mc:Fallback>
      </mc:AlternateContent>
      <p:cxnSp>
        <p:nvCxnSpPr>
          <p:cNvPr id="47" name="Straight Connector 46"/>
          <p:cNvCxnSpPr/>
          <p:nvPr/>
        </p:nvCxnSpPr>
        <p:spPr>
          <a:xfrm flipV="1">
            <a:off x="1690577" y="2732568"/>
            <a:ext cx="0" cy="215840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717668" y="4868863"/>
            <a:ext cx="1068062" cy="84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1368437" y="3689737"/>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1368437" y="3689737"/>
                <a:ext cx="288032" cy="369332"/>
              </a:xfrm>
              <a:prstGeom prst="rect">
                <a:avLst/>
              </a:prstGeom>
              <a:blipFill>
                <a:blip r:embed="rId8"/>
                <a:stretch>
                  <a:fillRect r="-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072011" y="4890977"/>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2072011" y="4890977"/>
                <a:ext cx="288032" cy="369332"/>
              </a:xfrm>
              <a:prstGeom prst="rect">
                <a:avLst/>
              </a:prstGeom>
              <a:blipFill>
                <a:blip r:embed="rId9"/>
                <a:stretch>
                  <a:fillRect r="-1063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64906" y="5458959"/>
                <a:ext cx="4883209" cy="1050672"/>
              </a:xfrm>
              <a:prstGeom prst="rect">
                <a:avLst/>
              </a:prstGeom>
              <a:solidFill>
                <a:schemeClr val="bg1"/>
              </a:solidFill>
            </p:spPr>
            <p:txBody>
              <a:bodyPr wrap="square" rtlCol="0">
                <a:spAutoFit/>
              </a:bodyPr>
              <a:lstStyle/>
              <a:p>
                <a:r>
                  <a:rPr lang="en-GB" b="1" dirty="0"/>
                  <a:t>Using the changes above, we can see the gradient of one line is </a:t>
                </a:r>
                <a14:m>
                  <m:oMath xmlns:m="http://schemas.openxmlformats.org/officeDocument/2006/math">
                    <m:r>
                      <a:rPr lang="en-GB" b="1" i="1" smtClean="0">
                        <a:latin typeface="Cambria Math" panose="02040503050406030204" pitchFamily="18" charset="0"/>
                      </a:rPr>
                      <m:t>𝒎</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𝒃</m:t>
                        </m:r>
                      </m:num>
                      <m:den>
                        <m:r>
                          <a:rPr lang="en-GB" b="1" i="1" smtClean="0">
                            <a:latin typeface="Cambria Math" panose="02040503050406030204" pitchFamily="18" charset="0"/>
                          </a:rPr>
                          <m:t>𝒂</m:t>
                        </m:r>
                      </m:den>
                    </m:f>
                  </m:oMath>
                </a14:m>
                <a:r>
                  <a:rPr lang="en-GB" b="1" dirty="0"/>
                  <a:t>  and the other </a:t>
                </a:r>
                <a14:m>
                  <m:oMath xmlns:m="http://schemas.openxmlformats.org/officeDocument/2006/math">
                    <m:r>
                      <a:rPr lang="en-GB" b="1" i="1" smtClean="0">
                        <a:latin typeface="Cambria Math" panose="02040503050406030204" pitchFamily="18" charset="0"/>
                      </a:rPr>
                      <m:t>𝒎</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𝒂</m:t>
                        </m:r>
                      </m:num>
                      <m:den>
                        <m:r>
                          <a:rPr lang="en-GB" b="1" i="1" smtClean="0">
                            <a:latin typeface="Cambria Math" panose="02040503050406030204" pitchFamily="18" charset="0"/>
                          </a:rPr>
                          <m:t>𝒃</m:t>
                        </m:r>
                      </m:den>
                    </m:f>
                  </m:oMath>
                </a14:m>
                <a:r>
                  <a:rPr lang="en-GB" b="1" dirty="0"/>
                  <a:t>. One is the ‘negative reciprocal’ of the other.</a:t>
                </a:r>
              </a:p>
            </p:txBody>
          </p:sp>
        </mc:Choice>
        <mc:Fallback>
          <p:sp>
            <p:nvSpPr>
              <p:cNvPr id="11" name="TextBox 10"/>
              <p:cNvSpPr txBox="1">
                <a:spLocks noRot="1" noChangeAspect="1" noMove="1" noResize="1" noEditPoints="1" noAdjustHandles="1" noChangeArrowheads="1" noChangeShapeType="1" noTextEdit="1"/>
              </p:cNvSpPr>
              <p:nvPr/>
            </p:nvSpPr>
            <p:spPr>
              <a:xfrm>
                <a:off x="264906" y="5458959"/>
                <a:ext cx="4883209" cy="1050672"/>
              </a:xfrm>
              <a:prstGeom prst="rect">
                <a:avLst/>
              </a:prstGeom>
              <a:blipFill>
                <a:blip r:embed="rId10"/>
                <a:stretch>
                  <a:fillRect l="-998" t="-2890" r="-1746" b="-8092"/>
                </a:stretch>
              </a:blipFill>
            </p:spPr>
            <p:txBody>
              <a:bodyPr/>
              <a:lstStyle/>
              <a:p>
                <a:r>
                  <a:rPr lang="en-GB">
                    <a:noFill/>
                  </a:rPr>
                  <a:t> </a:t>
                </a:r>
              </a:p>
            </p:txBody>
          </p:sp>
        </mc:Fallback>
      </mc:AlternateContent>
    </p:spTree>
    <p:extLst>
      <p:ext uri="{BB962C8B-B14F-4D97-AF65-F5344CB8AC3E}">
        <p14:creationId xmlns:p14="http://schemas.microsoft.com/office/powerpoint/2010/main" val="371359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par>
                                <p:cTn id="15" presetID="10"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childTnLst>
              </p:cTn>
              <p:nextCondLst>
                <p:cond evt="onClick" delay="0">
                  <p:tgtEl>
                    <p:spTgt spid="49"/>
                  </p:tgtEl>
                </p:cond>
              </p:nextCondLst>
            </p:seq>
            <p:seq concurrent="1" nextAc="seek">
              <p:cTn id="36" restart="whenNotActive" fill="hold" evtFilter="cancelBubble" nodeType="interactiveSeq">
                <p:stCondLst>
                  <p:cond evt="onClick" delay="0">
                    <p:tgtEl>
                      <p:spTgt spid="38"/>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9"/>
                                        </p:tgtEl>
                                      </p:cBhvr>
                                    </p:animEffect>
                                    <p:set>
                                      <p:cBhvr>
                                        <p:cTn id="4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8" restart="whenNotActive" fill="hold" evtFilter="cancelBubble" nodeType="interactiveSeq">
                <p:stCondLst>
                  <p:cond evt="onClick" delay="0">
                    <p:tgtEl>
                      <p:spTgt spid="40"/>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40"/>
                                        </p:tgtEl>
                                      </p:cBhvr>
                                    </p:animEffect>
                                    <p:set>
                                      <p:cBhvr>
                                        <p:cTn id="5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49" grpId="0" animBg="1"/>
      <p:bldP spid="38" grpId="0" animBg="1"/>
      <p:bldP spid="39" grpId="0" animBg="1"/>
      <p:bldP spid="40" grpId="0" animBg="1"/>
      <p:bldP spid="7" grpId="0"/>
      <p:bldP spid="46" grpId="0"/>
      <p:bldP spid="53" grpId="0"/>
      <p:bldP spid="54"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Perpendicular Lines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6" name="Group 14"/>
          <p:cNvGrpSpPr/>
          <p:nvPr/>
        </p:nvGrpSpPr>
        <p:grpSpPr>
          <a:xfrm rot="1761958">
            <a:off x="7071858" y="1037475"/>
            <a:ext cx="1584176" cy="1800200"/>
            <a:chOff x="6588224" y="1916832"/>
            <a:chExt cx="1584176" cy="1800200"/>
          </a:xfrm>
        </p:grpSpPr>
        <p:cxnSp>
          <p:nvCxnSpPr>
            <p:cNvPr id="7" name="Straight Connector 6"/>
            <p:cNvCxnSpPr/>
            <p:nvPr/>
          </p:nvCxnSpPr>
          <p:spPr>
            <a:xfrm>
              <a:off x="6588224" y="2780928"/>
              <a:ext cx="1584176"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7380312" y="1916832"/>
              <a:ext cx="0" cy="1800200"/>
            </a:xfrm>
            <a:prstGeom prst="line">
              <a:avLst/>
            </a:prstGeom>
          </p:spPr>
          <p:style>
            <a:lnRef idx="2">
              <a:schemeClr val="dk1"/>
            </a:lnRef>
            <a:fillRef idx="0">
              <a:schemeClr val="dk1"/>
            </a:fillRef>
            <a:effectRef idx="1">
              <a:schemeClr val="dk1"/>
            </a:effectRef>
            <a:fontRef idx="minor">
              <a:schemeClr val="tx1"/>
            </a:fontRef>
          </p:style>
        </p:cxnSp>
        <p:sp>
          <p:nvSpPr>
            <p:cNvPr id="14" name="Rectangle 13"/>
            <p:cNvSpPr/>
            <p:nvPr/>
          </p:nvSpPr>
          <p:spPr>
            <a:xfrm>
              <a:off x="7380312" y="2564904"/>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nvPr>
            </p:nvGraphicFramePr>
            <p:xfrm>
              <a:off x="1096243" y="2791250"/>
              <a:ext cx="6096000" cy="4011804"/>
            </p:xfrm>
            <a:graphic>
              <a:graphicData uri="http://schemas.openxmlformats.org/drawingml/2006/table">
                <a:tbl>
                  <a:tblPr firstRow="1" bandRow="1">
                    <a:tableStyleId>{073A0DAA-6AF3-43AB-8588-CEC1D06C72B9}</a:tableStyleId>
                  </a:tblPr>
                  <a:tblGrid>
                    <a:gridCol w="2088232">
                      <a:extLst>
                        <a:ext uri="{9D8B030D-6E8A-4147-A177-3AD203B41FA5}">
                          <a16:colId xmlns:a16="http://schemas.microsoft.com/office/drawing/2014/main" val="20000"/>
                        </a:ext>
                      </a:extLst>
                    </a:gridCol>
                    <a:gridCol w="4007768">
                      <a:extLst>
                        <a:ext uri="{9D8B030D-6E8A-4147-A177-3AD203B41FA5}">
                          <a16:colId xmlns:a16="http://schemas.microsoft.com/office/drawing/2014/main" val="20001"/>
                        </a:ext>
                      </a:extLst>
                    </a:gridCol>
                  </a:tblGrid>
                  <a:tr h="370840">
                    <a:tc>
                      <a:txBody>
                        <a:bodyPr/>
                        <a:lstStyle/>
                        <a:p>
                          <a:r>
                            <a:rPr lang="en-GB" dirty="0"/>
                            <a:t>Gradient</a:t>
                          </a:r>
                        </a:p>
                      </a:txBody>
                      <a:tcPr/>
                    </a:tc>
                    <a:tc>
                      <a:txBody>
                        <a:bodyPr/>
                        <a:lstStyle/>
                        <a:p>
                          <a:r>
                            <a:rPr lang="en-GB" dirty="0"/>
                            <a:t>Gradient of Perpendicular Line</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oMath>
                            </m:oMathPara>
                          </a14:m>
                          <a:endParaRPr lang="en-GB" dirty="0"/>
                        </a:p>
                      </a:txBody>
                      <a:tcPr/>
                    </a:tc>
                    <a:tc>
                      <a:txBody>
                        <a:bodyPr/>
                        <a:lstStyle/>
                        <a:p>
                          <a:r>
                            <a:rPr lang="en-GB" dirty="0"/>
                            <a:t>-4</a:t>
                          </a:r>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5</m:t>
                                    </m:r>
                                  </m:den>
                                </m:f>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7</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oMath>
                            </m:oMathPara>
                          </a14:m>
                          <a:endParaRPr lang="en-GB"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5</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7</m:t>
                                    </m:r>
                                  </m:den>
                                </m:f>
                              </m:oMath>
                            </m:oMathPara>
                          </a14:m>
                          <a:endParaRPr lang="en-GB" dirty="0"/>
                        </a:p>
                      </a:txBody>
                      <a:tcPr/>
                    </a:tc>
                    <a:extLst>
                      <a:ext uri="{0D108BD9-81ED-4DB2-BD59-A6C34878D82A}">
                        <a16:rowId xmlns:a16="http://schemas.microsoft.com/office/drawing/2014/main" val="10006"/>
                      </a:ext>
                    </a:extLst>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1974005115"/>
                  </p:ext>
                </p:extLst>
              </p:nvPr>
            </p:nvGraphicFramePr>
            <p:xfrm>
              <a:off x="1096243" y="2791250"/>
              <a:ext cx="6096000" cy="4011804"/>
            </p:xfrm>
            <a:graphic>
              <a:graphicData uri="http://schemas.openxmlformats.org/drawingml/2006/table">
                <a:tbl>
                  <a:tblPr firstRow="1" bandRow="1">
                    <a:tableStyleId>{073A0DAA-6AF3-43AB-8588-CEC1D06C72B9}</a:tableStyleId>
                  </a:tblPr>
                  <a:tblGrid>
                    <a:gridCol w="2088232"/>
                    <a:gridCol w="4007768"/>
                  </a:tblGrid>
                  <a:tr h="370840">
                    <a:tc>
                      <a:txBody>
                        <a:bodyPr/>
                        <a:lstStyle/>
                        <a:p>
                          <a:r>
                            <a:rPr lang="en-GB" dirty="0" smtClean="0"/>
                            <a:t>Gradient</a:t>
                          </a:r>
                          <a:endParaRPr lang="en-GB" dirty="0"/>
                        </a:p>
                      </a:txBody>
                      <a:tcPr/>
                    </a:tc>
                    <a:tc>
                      <a:txBody>
                        <a:bodyPr/>
                        <a:lstStyle/>
                        <a:p>
                          <a:r>
                            <a:rPr lang="en-GB" dirty="0" smtClean="0"/>
                            <a:t>Gradient of Perpendicular Line</a:t>
                          </a:r>
                          <a:endParaRPr lang="en-GB" dirty="0"/>
                        </a:p>
                      </a:txBody>
                      <a:tcPr/>
                    </a:tc>
                  </a:tr>
                  <a:tr h="605028">
                    <a:tc>
                      <a:txBody>
                        <a:bodyPr/>
                        <a:lstStyle/>
                        <a:p>
                          <a:endParaRPr lang="en-US"/>
                        </a:p>
                      </a:txBody>
                      <a:tcPr>
                        <a:blipFill rotWithShape="1">
                          <a:blip r:embed="rId2"/>
                          <a:stretch>
                            <a:fillRect l="-292" t="-66667" r="-191545" b="-503030"/>
                          </a:stretch>
                        </a:blipFill>
                      </a:tcPr>
                    </a:tc>
                    <a:tc>
                      <a:txBody>
                        <a:bodyPr/>
                        <a:lstStyle/>
                        <a:p>
                          <a:endParaRPr lang="en-US"/>
                        </a:p>
                      </a:txBody>
                      <a:tcPr>
                        <a:blipFill rotWithShape="1">
                          <a:blip r:embed="rId2"/>
                          <a:stretch>
                            <a:fillRect l="-52359" t="-66667" b="-503030"/>
                          </a:stretch>
                        </a:blipFill>
                      </a:tcPr>
                    </a:tc>
                  </a:tr>
                  <a:tr h="606806">
                    <a:tc>
                      <a:txBody>
                        <a:bodyPr/>
                        <a:lstStyle/>
                        <a:p>
                          <a:endParaRPr lang="en-US"/>
                        </a:p>
                      </a:txBody>
                      <a:tcPr>
                        <a:blipFill rotWithShape="1">
                          <a:blip r:embed="rId2"/>
                          <a:stretch>
                            <a:fillRect l="-292" t="-165000" r="-191545" b="-398000"/>
                          </a:stretch>
                        </a:blipFill>
                      </a:tcPr>
                    </a:tc>
                    <a:tc>
                      <a:txBody>
                        <a:bodyPr/>
                        <a:lstStyle/>
                        <a:p>
                          <a:endParaRPr lang="en-US"/>
                        </a:p>
                      </a:txBody>
                      <a:tcPr>
                        <a:blipFill rotWithShape="1">
                          <a:blip r:embed="rId2"/>
                          <a:stretch>
                            <a:fillRect l="-52359" t="-165000" b="-398000"/>
                          </a:stretch>
                        </a:blipFill>
                      </a:tcPr>
                    </a:tc>
                  </a:tr>
                  <a:tr h="605028">
                    <a:tc>
                      <a:txBody>
                        <a:bodyPr/>
                        <a:lstStyle/>
                        <a:p>
                          <a:endParaRPr lang="en-US"/>
                        </a:p>
                      </a:txBody>
                      <a:tcPr>
                        <a:blipFill rotWithShape="1">
                          <a:blip r:embed="rId2"/>
                          <a:stretch>
                            <a:fillRect l="-292" t="-267677" r="-191545" b="-302020"/>
                          </a:stretch>
                        </a:blipFill>
                      </a:tcPr>
                    </a:tc>
                    <a:tc>
                      <a:txBody>
                        <a:bodyPr/>
                        <a:lstStyle/>
                        <a:p>
                          <a:r>
                            <a:rPr lang="en-GB" dirty="0" smtClean="0"/>
                            <a:t>-4</a:t>
                          </a:r>
                          <a:endParaRPr lang="en-GB" dirty="0"/>
                        </a:p>
                      </a:txBody>
                      <a:tcPr/>
                    </a:tc>
                  </a:tr>
                  <a:tr h="606870">
                    <a:tc>
                      <a:txBody>
                        <a:bodyPr/>
                        <a:lstStyle/>
                        <a:p>
                          <a:endParaRPr lang="en-US"/>
                        </a:p>
                      </a:txBody>
                      <a:tcPr>
                        <a:blipFill rotWithShape="1">
                          <a:blip r:embed="rId2"/>
                          <a:stretch>
                            <a:fillRect l="-292" t="-367677" r="-191545" b="-202020"/>
                          </a:stretch>
                        </a:blipFill>
                      </a:tcPr>
                    </a:tc>
                    <a:tc>
                      <a:txBody>
                        <a:bodyPr/>
                        <a:lstStyle/>
                        <a:p>
                          <a:endParaRPr lang="en-US"/>
                        </a:p>
                      </a:txBody>
                      <a:tcPr>
                        <a:blipFill rotWithShape="1">
                          <a:blip r:embed="rId2"/>
                          <a:stretch>
                            <a:fillRect l="-52359" t="-367677" b="-202020"/>
                          </a:stretch>
                        </a:blipFill>
                      </a:tcPr>
                    </a:tc>
                  </a:tr>
                  <a:tr h="605854">
                    <a:tc>
                      <a:txBody>
                        <a:bodyPr/>
                        <a:lstStyle/>
                        <a:p>
                          <a:endParaRPr lang="en-US"/>
                        </a:p>
                      </a:txBody>
                      <a:tcPr>
                        <a:blipFill rotWithShape="1">
                          <a:blip r:embed="rId2"/>
                          <a:stretch>
                            <a:fillRect l="-292" t="-463000" r="-191545" b="-100000"/>
                          </a:stretch>
                        </a:blipFill>
                      </a:tcPr>
                    </a:tc>
                    <a:tc>
                      <a:txBody>
                        <a:bodyPr/>
                        <a:lstStyle/>
                        <a:p>
                          <a:endParaRPr lang="en-US"/>
                        </a:p>
                      </a:txBody>
                      <a:tcPr>
                        <a:blipFill rotWithShape="1">
                          <a:blip r:embed="rId2"/>
                          <a:stretch>
                            <a:fillRect l="-52359" t="-463000" b="-100000"/>
                          </a:stretch>
                        </a:blipFill>
                      </a:tcPr>
                    </a:tc>
                  </a:tr>
                  <a:tr h="611378">
                    <a:tc>
                      <a:txBody>
                        <a:bodyPr/>
                        <a:lstStyle/>
                        <a:p>
                          <a:endParaRPr lang="en-US"/>
                        </a:p>
                      </a:txBody>
                      <a:tcPr>
                        <a:blipFill rotWithShape="1">
                          <a:blip r:embed="rId2"/>
                          <a:stretch>
                            <a:fillRect l="-292" t="-563000" r="-191545"/>
                          </a:stretch>
                        </a:blipFill>
                      </a:tcPr>
                    </a:tc>
                    <a:tc>
                      <a:txBody>
                        <a:bodyPr/>
                        <a:lstStyle/>
                        <a:p>
                          <a:endParaRPr lang="en-US"/>
                        </a:p>
                      </a:txBody>
                      <a:tcPr>
                        <a:blipFill rotWithShape="1">
                          <a:blip r:embed="rId2"/>
                          <a:stretch>
                            <a:fillRect l="-52359" t="-563000"/>
                          </a:stretch>
                        </a:blipFill>
                      </a:tcPr>
                    </a:tc>
                  </a:tr>
                </a:tbl>
              </a:graphicData>
            </a:graphic>
          </p:graphicFrame>
        </mc:Fallback>
      </mc:AlternateContent>
      <p:sp>
        <p:nvSpPr>
          <p:cNvPr id="21" name="Rectangle 20"/>
          <p:cNvSpPr/>
          <p:nvPr/>
        </p:nvSpPr>
        <p:spPr>
          <a:xfrm>
            <a:off x="3201442" y="3140968"/>
            <a:ext cx="3989851"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3201441" y="3781318"/>
            <a:ext cx="3989851" cy="5837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3201440" y="4344782"/>
            <a:ext cx="3989851" cy="617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3201442" y="4962293"/>
            <a:ext cx="3989851" cy="626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p:cNvSpPr/>
          <p:nvPr/>
        </p:nvSpPr>
        <p:spPr>
          <a:xfrm>
            <a:off x="3201439" y="5589240"/>
            <a:ext cx="3989851"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p:cNvSpPr/>
          <p:nvPr/>
        </p:nvSpPr>
        <p:spPr>
          <a:xfrm>
            <a:off x="3201438" y="6171687"/>
            <a:ext cx="3989851" cy="6305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8" name="TextBox 17"/>
              <p:cNvSpPr txBox="1"/>
              <p:nvPr/>
            </p:nvSpPr>
            <p:spPr>
              <a:xfrm>
                <a:off x="899592" y="834900"/>
                <a:ext cx="5976664" cy="185711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The gradients of parallel lines are equal.</a:t>
                </a:r>
              </a:p>
              <a:p>
                <a:r>
                  <a:rPr lang="en-GB" sz="1600" dirty="0"/>
                  <a:t>If two lines are perpendicular, then the gradient of one is the </a:t>
                </a:r>
                <a:r>
                  <a:rPr lang="en-GB" sz="1600" b="1" dirty="0"/>
                  <a:t>negative reciprocal </a:t>
                </a:r>
                <a:r>
                  <a:rPr lang="en-GB" sz="1600" dirty="0"/>
                  <a:t>of the other.</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den>
                      </m:f>
                    </m:oMath>
                  </m:oMathPara>
                </a14:m>
                <a:endParaRPr lang="en-GB" sz="1600" dirty="0"/>
              </a:p>
              <a:p>
                <a:r>
                  <a:rPr lang="en-GB" sz="1600" dirty="0"/>
                  <a:t>To </a:t>
                </a:r>
                <a:r>
                  <a:rPr lang="en-GB" sz="1600" b="1" u="sng" dirty="0"/>
                  <a:t>show</a:t>
                </a:r>
                <a:r>
                  <a:rPr lang="en-GB" sz="1600" dirty="0"/>
                  <a:t> that two lines are perpendicular:</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r>
                        <a:rPr lang="en-GB" sz="1600" b="0" i="1" smtClean="0">
                          <a:latin typeface="Cambria Math"/>
                        </a:rPr>
                        <m:t>=−1</m:t>
                      </m:r>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99592" y="834900"/>
                <a:ext cx="5976664" cy="1857111"/>
              </a:xfrm>
              <a:prstGeom prst="rect">
                <a:avLst/>
              </a:prstGeom>
              <a:blipFill rotWithShape="0">
                <a:blip r:embed="rId3"/>
                <a:stretch>
                  <a:fillRect l="-407" t="-324" r="-711"/>
                </a:stretch>
              </a:blipFill>
            </p:spPr>
            <p:txBody>
              <a:bodyPr/>
              <a:lstStyle/>
              <a:p>
                <a:r>
                  <a:rPr lang="en-GB">
                    <a:noFill/>
                  </a:rPr>
                  <a:t> </a:t>
                </a:r>
              </a:p>
            </p:txBody>
          </p:sp>
        </mc:Fallback>
      </mc:AlternateContent>
      <p:sp>
        <p:nvSpPr>
          <p:cNvPr id="19" name="TextBox 18"/>
          <p:cNvSpPr txBox="1"/>
          <p:nvPr/>
        </p:nvSpPr>
        <p:spPr>
          <a:xfrm>
            <a:off x="395536" y="834900"/>
            <a:ext cx="648072" cy="461665"/>
          </a:xfrm>
          <a:prstGeom prst="rect">
            <a:avLst/>
          </a:prstGeom>
          <a:noFill/>
        </p:spPr>
        <p:txBody>
          <a:bodyPr wrap="square" rtlCol="0">
            <a:spAutoFit/>
          </a:bodyPr>
          <a:lstStyle/>
          <a:p>
            <a:r>
              <a:rPr lang="en-GB" sz="2400" dirty="0">
                <a:latin typeface="Wingdings" pitchFamily="2" charset="2"/>
              </a:rPr>
              <a:t>!</a:t>
            </a:r>
            <a:endParaRPr lang="en-GB" dirty="0">
              <a:latin typeface="Wingdings" pitchFamily="2" charset="2"/>
            </a:endParaRPr>
          </a:p>
        </p:txBody>
      </p:sp>
    </p:spTree>
    <p:extLst>
      <p:ext uri="{BB962C8B-B14F-4D97-AF65-F5344CB8AC3E}">
        <p14:creationId xmlns:p14="http://schemas.microsoft.com/office/powerpoint/2010/main" val="3485469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Problems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043608" y="908720"/>
                <a:ext cx="7704856" cy="4015458"/>
              </a:xfrm>
              <a:prstGeom prst="rect">
                <a:avLst/>
              </a:prstGeom>
              <a:noFill/>
            </p:spPr>
            <p:txBody>
              <a:bodyPr wrap="square" rtlCol="0">
                <a:spAutoFit/>
              </a:bodyPr>
              <a:lstStyle/>
              <a:p>
                <a:r>
                  <a:rPr lang="en-GB" dirty="0"/>
                  <a:t>A line is goes through the point (9,10) and is perpendicular to another line with equation </a:t>
                </a:r>
                <a14:m>
                  <m:oMath xmlns:m="http://schemas.openxmlformats.org/officeDocument/2006/math">
                    <m:r>
                      <a:rPr lang="en-GB" b="0" i="1" smtClean="0">
                        <a:latin typeface="Cambria Math"/>
                      </a:rPr>
                      <m:t>𝑦</m:t>
                    </m:r>
                    <m:r>
                      <a:rPr lang="en-GB" b="0" i="1" smtClean="0">
                        <a:latin typeface="Cambria Math"/>
                      </a:rPr>
                      <m:t>=3</m:t>
                    </m:r>
                    <m:r>
                      <a:rPr lang="en-GB" b="0" i="1" smtClean="0">
                        <a:latin typeface="Cambria Math"/>
                      </a:rPr>
                      <m:t>𝑥</m:t>
                    </m:r>
                    <m:r>
                      <a:rPr lang="en-GB" b="0" i="1" smtClean="0">
                        <a:latin typeface="Cambria Math"/>
                      </a:rPr>
                      <m:t>+2</m:t>
                    </m:r>
                  </m:oMath>
                </a14:m>
                <a:r>
                  <a:rPr lang="en-GB" dirty="0"/>
                  <a:t>. What is the equation of the line?</a:t>
                </a:r>
              </a:p>
              <a:p>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1" i="1" smtClean="0">
                          <a:latin typeface="Cambria Math"/>
                        </a:rPr>
                        <m:t>−</m:t>
                      </m:r>
                      <m:r>
                        <a:rPr lang="en-GB" b="1" i="1" smtClean="0">
                          <a:latin typeface="Cambria Math"/>
                        </a:rPr>
                        <m:t>𝟏𝟎</m:t>
                      </m:r>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𝟑</m:t>
                          </m:r>
                        </m:den>
                      </m:f>
                      <m:d>
                        <m:dPr>
                          <m:ctrlPr>
                            <a:rPr lang="en-GB" b="1" i="1" smtClean="0">
                              <a:latin typeface="Cambria Math" panose="02040503050406030204" pitchFamily="18" charset="0"/>
                            </a:rPr>
                          </m:ctrlPr>
                        </m:dPr>
                        <m:e>
                          <m:r>
                            <a:rPr lang="en-GB" b="1" i="1" smtClean="0">
                              <a:latin typeface="Cambria Math"/>
                            </a:rPr>
                            <m:t>𝒙</m:t>
                          </m:r>
                          <m:r>
                            <a:rPr lang="en-GB" b="1" i="1" smtClean="0">
                              <a:latin typeface="Cambria Math"/>
                            </a:rPr>
                            <m:t>−</m:t>
                          </m:r>
                          <m:r>
                            <a:rPr lang="en-GB" b="1" i="1" smtClean="0">
                              <a:latin typeface="Cambria Math"/>
                            </a:rPr>
                            <m:t>𝟗</m:t>
                          </m:r>
                        </m:e>
                      </m:d>
                    </m:oMath>
                  </m:oMathPara>
                </a14:m>
                <a:endParaRPr lang="en-GB" b="1" dirty="0"/>
              </a:p>
              <a:p>
                <a:endParaRPr lang="en-GB" dirty="0"/>
              </a:p>
              <a:p>
                <a:r>
                  <a:rPr lang="en-GB" dirty="0"/>
                  <a:t>A line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1</m:t>
                        </m:r>
                      </m:sub>
                    </m:sSub>
                  </m:oMath>
                </a14:m>
                <a:r>
                  <a:rPr lang="en-GB" dirty="0"/>
                  <a:t> goes through the points </a:t>
                </a:r>
                <a14:m>
                  <m:oMath xmlns:m="http://schemas.openxmlformats.org/officeDocument/2006/math">
                    <m:r>
                      <a:rPr lang="en-GB" b="0" i="1" smtClean="0">
                        <a:latin typeface="Cambria Math"/>
                      </a:rPr>
                      <m:t>𝐴</m:t>
                    </m:r>
                    <m:d>
                      <m:dPr>
                        <m:ctrlPr>
                          <a:rPr lang="en-GB" b="0" i="1" smtClean="0">
                            <a:latin typeface="Cambria Math" panose="02040503050406030204" pitchFamily="18" charset="0"/>
                          </a:rPr>
                        </m:ctrlPr>
                      </m:dPr>
                      <m:e>
                        <m:r>
                          <a:rPr lang="en-GB" b="0" i="1" smtClean="0">
                            <a:latin typeface="Cambria Math"/>
                          </a:rPr>
                          <m:t>1,3</m:t>
                        </m:r>
                      </m:e>
                    </m:d>
                  </m:oMath>
                </a14:m>
                <a:r>
                  <a:rPr lang="en-GB" dirty="0"/>
                  <a:t> and </a:t>
                </a:r>
                <a14:m>
                  <m:oMath xmlns:m="http://schemas.openxmlformats.org/officeDocument/2006/math">
                    <m:r>
                      <a:rPr lang="en-GB" b="0" i="1" smtClean="0">
                        <a:latin typeface="Cambria Math"/>
                      </a:rPr>
                      <m:t>𝐵</m:t>
                    </m:r>
                    <m:d>
                      <m:dPr>
                        <m:ctrlPr>
                          <a:rPr lang="en-GB" b="0" i="1" smtClean="0">
                            <a:latin typeface="Cambria Math" panose="02040503050406030204" pitchFamily="18" charset="0"/>
                          </a:rPr>
                        </m:ctrlPr>
                      </m:dPr>
                      <m:e>
                        <m:r>
                          <a:rPr lang="en-GB" b="0" i="1" smtClean="0">
                            <a:latin typeface="Cambria Math"/>
                          </a:rPr>
                          <m:t>3,−1</m:t>
                        </m:r>
                      </m:e>
                    </m:d>
                  </m:oMath>
                </a14:m>
                <a:r>
                  <a:rPr lang="en-GB" dirty="0"/>
                  <a:t>. A second line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2</m:t>
                        </m:r>
                      </m:sub>
                    </m:sSub>
                  </m:oMath>
                </a14:m>
                <a:r>
                  <a:rPr lang="en-GB" dirty="0"/>
                  <a:t> is perpendicular to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1</m:t>
                        </m:r>
                      </m:sub>
                    </m:sSub>
                  </m:oMath>
                </a14:m>
                <a:r>
                  <a:rPr lang="en-GB" dirty="0"/>
                  <a:t> and passes through point B. Where does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2</m:t>
                        </m:r>
                      </m:sub>
                    </m:sSub>
                  </m:oMath>
                </a14:m>
                <a:r>
                  <a:rPr lang="en-GB" dirty="0"/>
                  <a:t> cross the x-axis?</a:t>
                </a:r>
              </a:p>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r>
                            <a:rPr lang="en-GB" b="1" i="1" smtClean="0">
                              <a:latin typeface="Cambria Math"/>
                            </a:rPr>
                            <m:t>𝟓</m:t>
                          </m:r>
                          <m:r>
                            <a:rPr lang="en-GB" b="1" i="1" smtClean="0">
                              <a:latin typeface="Cambria Math"/>
                            </a:rPr>
                            <m:t>,</m:t>
                          </m:r>
                          <m:r>
                            <a:rPr lang="en-GB" b="1" i="1" smtClean="0">
                              <a:latin typeface="Cambria Math"/>
                            </a:rPr>
                            <m:t>𝟎</m:t>
                          </m:r>
                        </m:e>
                      </m:d>
                    </m:oMath>
                  </m:oMathPara>
                </a14:m>
                <a:endParaRPr lang="en-GB" b="1" dirty="0"/>
              </a:p>
              <a:p>
                <a:endParaRPr lang="en-GB" b="1" dirty="0"/>
              </a:p>
              <a:p>
                <a:r>
                  <a:rPr lang="en-GB" dirty="0"/>
                  <a:t>Are the following lines parallel, perpendicular, or neither?</a:t>
                </a:r>
              </a:p>
              <a:p>
                <a:pP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𝑥</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rPr>
                        <m:t>𝑥</m:t>
                      </m:r>
                      <m:r>
                        <a:rPr lang="en-GB" b="0" i="1" smtClean="0">
                          <a:latin typeface="Cambria Math"/>
                        </a:rPr>
                        <m:t>−</m:t>
                      </m:r>
                      <m:r>
                        <a:rPr lang="en-GB" b="0" i="1" smtClean="0">
                          <a:latin typeface="Cambria Math"/>
                        </a:rPr>
                        <m:t>𝑦</m:t>
                      </m:r>
                      <m:r>
                        <a:rPr lang="en-GB" b="0" i="1" smtClean="0">
                          <a:latin typeface="Cambria Math"/>
                        </a:rPr>
                        <m:t>+4=0</m:t>
                      </m:r>
                    </m:oMath>
                  </m:oMathPara>
                </a14:m>
                <a:endParaRPr lang="en-GB" dirty="0"/>
              </a:p>
              <a:p>
                <a:r>
                  <a:rPr lang="en-GB" b="1" dirty="0"/>
                  <a:t>Neither. Gradients are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𝟐</m:t>
                        </m:r>
                      </m:den>
                    </m:f>
                  </m:oMath>
                </a14:m>
                <a:r>
                  <a:rPr lang="en-GB" b="1" dirty="0"/>
                  <a:t> and </a:t>
                </a:r>
                <a14:m>
                  <m:oMath xmlns:m="http://schemas.openxmlformats.org/officeDocument/2006/math">
                    <m:r>
                      <a:rPr lang="en-GB" b="1" i="1" smtClean="0">
                        <a:latin typeface="Cambria Math"/>
                      </a:rPr>
                      <m:t>𝟐</m:t>
                    </m:r>
                  </m:oMath>
                </a14:m>
                <a:r>
                  <a:rPr lang="en-GB" b="1" dirty="0"/>
                  <a:t>. But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𝟐</m:t>
                        </m:r>
                      </m:den>
                    </m:f>
                    <m:r>
                      <a:rPr lang="en-GB" b="1" i="1" smtClean="0">
                        <a:latin typeface="Cambria Math"/>
                      </a:rPr>
                      <m:t>×</m:t>
                    </m:r>
                    <m:r>
                      <a:rPr lang="en-GB" b="1" i="1" smtClean="0">
                        <a:latin typeface="Cambria Math"/>
                      </a:rPr>
                      <m:t>𝟐</m:t>
                    </m:r>
                    <m:r>
                      <a:rPr lang="en-GB" b="1" i="1" smtClean="0">
                        <a:latin typeface="Cambria Math"/>
                      </a:rPr>
                      <m:t>=</m:t>
                    </m:r>
                    <m:r>
                      <a:rPr lang="en-GB" b="1" i="1" smtClean="0">
                        <a:latin typeface="Cambria Math"/>
                      </a:rPr>
                      <m:t>𝟏</m:t>
                    </m:r>
                  </m:oMath>
                </a14:m>
                <a:r>
                  <a:rPr lang="en-GB" b="1" dirty="0"/>
                  <a:t>, not -1, so not perpendicular.</a:t>
                </a:r>
              </a:p>
            </p:txBody>
          </p:sp>
        </mc:Choice>
        <mc:Fallback xmlns="">
          <p:sp>
            <p:nvSpPr>
              <p:cNvPr id="5" name="TextBox 4"/>
              <p:cNvSpPr txBox="1">
                <a:spLocks noRot="1" noChangeAspect="1" noMove="1" noResize="1" noEditPoints="1" noAdjustHandles="1" noChangeArrowheads="1" noChangeShapeType="1" noTextEdit="1"/>
              </p:cNvSpPr>
              <p:nvPr/>
            </p:nvSpPr>
            <p:spPr>
              <a:xfrm>
                <a:off x="1043608" y="908720"/>
                <a:ext cx="7704856" cy="4015458"/>
              </a:xfrm>
              <a:prstGeom prst="rect">
                <a:avLst/>
              </a:prstGeom>
              <a:blipFill rotWithShape="1">
                <a:blip r:embed="rId2" cstate="print"/>
                <a:stretch>
                  <a:fillRect l="-633" t="-759" r="-316" b="-303"/>
                </a:stretch>
              </a:blipFill>
            </p:spPr>
            <p:txBody>
              <a:bodyPr/>
              <a:lstStyle/>
              <a:p>
                <a:r>
                  <a:rPr lang="en-GB">
                    <a:noFill/>
                  </a:rPr>
                  <a:t> </a:t>
                </a:r>
              </a:p>
            </p:txBody>
          </p:sp>
        </mc:Fallback>
      </mc:AlternateContent>
      <p:sp>
        <p:nvSpPr>
          <p:cNvPr id="6" name="Rectangle 5"/>
          <p:cNvSpPr/>
          <p:nvPr/>
        </p:nvSpPr>
        <p:spPr>
          <a:xfrm>
            <a:off x="3635897" y="1484784"/>
            <a:ext cx="273630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 name="Rectangle 6"/>
          <p:cNvSpPr/>
          <p:nvPr/>
        </p:nvSpPr>
        <p:spPr>
          <a:xfrm>
            <a:off x="3657779" y="2852936"/>
            <a:ext cx="2736304"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1043608" y="4437112"/>
            <a:ext cx="7632848" cy="4870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TextBox 8"/>
          <p:cNvSpPr txBox="1"/>
          <p:nvPr/>
        </p:nvSpPr>
        <p:spPr>
          <a:xfrm>
            <a:off x="533400" y="908720"/>
            <a:ext cx="36619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p:sp>
        <p:nvSpPr>
          <p:cNvPr id="10" name="TextBox 9"/>
          <p:cNvSpPr txBox="1"/>
          <p:nvPr/>
        </p:nvSpPr>
        <p:spPr>
          <a:xfrm>
            <a:off x="523874" y="2277180"/>
            <a:ext cx="37571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p:sp>
        <p:nvSpPr>
          <p:cNvPr id="11" name="TextBox 10"/>
          <p:cNvSpPr txBox="1"/>
          <p:nvPr/>
        </p:nvSpPr>
        <p:spPr>
          <a:xfrm>
            <a:off x="523874" y="3429000"/>
            <a:ext cx="37571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3</a:t>
            </a:r>
          </a:p>
        </p:txBody>
      </p:sp>
    </p:spTree>
    <p:extLst>
      <p:ext uri="{BB962C8B-B14F-4D97-AF65-F5344CB8AC3E}">
        <p14:creationId xmlns:p14="http://schemas.microsoft.com/office/powerpoint/2010/main" val="3497338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480404" y="886259"/>
                <a:ext cx="2664296" cy="369332"/>
              </a:xfrm>
              <a:prstGeom prst="rect">
                <a:avLst/>
              </a:prstGeom>
              <a:noFill/>
            </p:spPr>
            <p:txBody>
              <a:bodyPr wrap="square" rtlCol="0">
                <a:spAutoFit/>
              </a:bodyPr>
              <a:lstStyle/>
              <a:p>
                <a:r>
                  <a:rPr lang="en-GB" dirty="0"/>
                  <a:t>Determine the point </a:t>
                </a:r>
                <a14:m>
                  <m:oMath xmlns:m="http://schemas.openxmlformats.org/officeDocument/2006/math">
                    <m:r>
                      <a:rPr lang="en-GB" b="0" i="1" smtClean="0">
                        <a:latin typeface="Cambria Math" panose="02040503050406030204" pitchFamily="18" charset="0"/>
                      </a:rPr>
                      <m:t>𝐴</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480404" y="886259"/>
                <a:ext cx="2664296" cy="369332"/>
              </a:xfrm>
              <a:prstGeom prst="rect">
                <a:avLst/>
              </a:prstGeom>
              <a:blipFill rotWithShape="0">
                <a:blip r:embed="rId2"/>
                <a:stretch>
                  <a:fillRect l="-2059" t="-8197" b="-24590"/>
                </a:stretch>
              </a:blipFill>
            </p:spPr>
            <p:txBody>
              <a:bodyPr/>
              <a:lstStyle/>
              <a:p>
                <a:r>
                  <a:rPr lang="en-GB">
                    <a:noFill/>
                  </a:rPr>
                  <a:t> </a:t>
                </a:r>
              </a:p>
            </p:txBody>
          </p:sp>
        </mc:Fallback>
      </mc:AlternateContent>
      <p:cxnSp>
        <p:nvCxnSpPr>
          <p:cNvPr id="6" name="Straight Arrow Connector 5"/>
          <p:cNvCxnSpPr/>
          <p:nvPr/>
        </p:nvCxnSpPr>
        <p:spPr>
          <a:xfrm flipV="1">
            <a:off x="4928406" y="1572130"/>
            <a:ext cx="3634" cy="26159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4915222" y="4188119"/>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8571503" y="398901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571503" y="3989019"/>
                <a:ext cx="360040" cy="3693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2020" y="118989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752020" y="1189891"/>
                <a:ext cx="360040" cy="369332"/>
              </a:xfrm>
              <a:prstGeom prst="rect">
                <a:avLst/>
              </a:prstGeom>
              <a:blipFill rotWithShape="0">
                <a:blip r:embed="rId4"/>
                <a:stretch>
                  <a:fillRect b="-6557"/>
                </a:stretch>
              </a:blipFill>
            </p:spPr>
            <p:txBody>
              <a:bodyPr/>
              <a:lstStyle/>
              <a:p>
                <a:r>
                  <a:rPr lang="en-GB">
                    <a:noFill/>
                  </a:rPr>
                  <a:t> </a:t>
                </a:r>
              </a:p>
            </p:txBody>
          </p:sp>
        </mc:Fallback>
      </mc:AlternateContent>
      <p:cxnSp>
        <p:nvCxnSpPr>
          <p:cNvPr id="11" name="Straight Connector 10"/>
          <p:cNvCxnSpPr/>
          <p:nvPr/>
        </p:nvCxnSpPr>
        <p:spPr>
          <a:xfrm flipV="1">
            <a:off x="4915222" y="2580086"/>
            <a:ext cx="964907" cy="1608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928406" y="1964265"/>
            <a:ext cx="3443200" cy="2223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78456" y="2753075"/>
            <a:ext cx="192776" cy="12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971233" y="2700995"/>
            <a:ext cx="101599" cy="1778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15941">
                <a:off x="6366716" y="2750317"/>
                <a:ext cx="1366293"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𝑥</m:t>
                      </m:r>
                      <m:r>
                        <a:rPr lang="en-GB" sz="1400" b="0" i="1" smtClean="0">
                          <a:latin typeface="Cambria Math" panose="02040503050406030204" pitchFamily="18" charset="0"/>
                        </a:rPr>
                        <m:t>+4</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rot="1915941">
                <a:off x="6366716" y="2750317"/>
                <a:ext cx="1366293" cy="49564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824227" y="2264880"/>
                <a:ext cx="3029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𝐴</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824227" y="2264880"/>
                <a:ext cx="302928" cy="30777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130975" y="4440994"/>
                <a:ext cx="3333971" cy="2205860"/>
              </a:xfrm>
              <a:prstGeom prst="rect">
                <a:avLst/>
              </a:prstGeom>
              <a:noFill/>
            </p:spPr>
            <p:txBody>
              <a:bodyPr wrap="square" rtlCol="0">
                <a:spAutoFit/>
              </a:bodyPr>
              <a:lstStyle/>
              <a:p>
                <a:r>
                  <a:rPr lang="en-GB" b="1" dirty="0"/>
                  <a:t>Equation of other line: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𝟒</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oMath>
                    <m:oMath xmlns:m="http://schemas.openxmlformats.org/officeDocument/2006/math">
                      <m:r>
                        <a:rPr lang="en-GB" b="1" i="1" smtClean="0">
                          <a:latin typeface="Cambria Math" panose="02040503050406030204" pitchFamily="18" charset="0"/>
                        </a:rPr>
                        <m:t>𝟓</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𝟓</m:t>
                          </m:r>
                        </m:den>
                      </m:f>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𝟏𝟔</m:t>
                          </m:r>
                        </m:num>
                        <m:den>
                          <m:r>
                            <a:rPr lang="en-GB" b="1" i="1" smtClean="0">
                              <a:latin typeface="Cambria Math" panose="02040503050406030204" pitchFamily="18" charset="0"/>
                            </a:rPr>
                            <m:t>𝟓</m:t>
                          </m:r>
                        </m:den>
                      </m:f>
                    </m:oMath>
                  </m:oMathPara>
                </a14:m>
                <a:endParaRPr lang="en-GB"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5130975" y="4440994"/>
                <a:ext cx="3333971" cy="2205860"/>
              </a:xfrm>
              <a:prstGeom prst="rect">
                <a:avLst/>
              </a:prstGeom>
              <a:blipFill rotWithShape="0">
                <a:blip r:embed="rId7"/>
                <a:stretch>
                  <a:fillRect l="-1645" t="-16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29139" y="891535"/>
                <a:ext cx="3058913" cy="3380926"/>
              </a:xfrm>
              <a:prstGeom prst="rect">
                <a:avLst/>
              </a:prstGeom>
            </p:spPr>
            <p:txBody>
              <a:bodyPr wrap="square">
                <a:spAutoFit/>
              </a:bodyPr>
              <a:lstStyle/>
              <a:p>
                <a:r>
                  <a:rPr lang="en-GB" dirty="0"/>
                  <a:t>A line goes through the point (4,7) and is perpendicular to another line with equation </a:t>
                </a:r>
                <a14:m>
                  <m:oMath xmlns:m="http://schemas.openxmlformats.org/officeDocument/2006/math">
                    <m:r>
                      <a:rPr lang="en-GB" i="1">
                        <a:latin typeface="Cambria Math"/>
                      </a:rPr>
                      <m:t>𝑦</m:t>
                    </m:r>
                    <m:r>
                      <a:rPr lang="en-GB" i="1">
                        <a:latin typeface="Cambria Math"/>
                      </a:rPr>
                      <m:t>=2</m:t>
                    </m:r>
                    <m:r>
                      <a:rPr lang="en-GB" i="1">
                        <a:latin typeface="Cambria Math"/>
                      </a:rPr>
                      <m:t>𝑥</m:t>
                    </m:r>
                    <m:r>
                      <a:rPr lang="en-GB" i="1">
                        <a:latin typeface="Cambria Math"/>
                      </a:rPr>
                      <m:t>+2</m:t>
                    </m:r>
                  </m:oMath>
                </a14:m>
                <a:r>
                  <a:rPr lang="en-GB" dirty="0"/>
                  <a:t>. What is the equation of the line? Put your answer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are integers.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𝟗</m:t>
                      </m:r>
                    </m:oMath>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𝟏𝟖</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𝟏𝟖</m:t>
                      </m:r>
                      <m:r>
                        <a:rPr lang="en-GB" b="1"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p:txBody>
          </p:sp>
        </mc:Choice>
        <mc:Fallback xmlns="">
          <p:sp>
            <p:nvSpPr>
              <p:cNvPr id="29" name="Rectangle 28"/>
              <p:cNvSpPr>
                <a:spLocks noRot="1" noChangeAspect="1" noMove="1" noResize="1" noEditPoints="1" noAdjustHandles="1" noChangeArrowheads="1" noChangeShapeType="1" noTextEdit="1"/>
              </p:cNvSpPr>
              <p:nvPr/>
            </p:nvSpPr>
            <p:spPr>
              <a:xfrm>
                <a:off x="829139" y="891535"/>
                <a:ext cx="3058913" cy="3380926"/>
              </a:xfrm>
              <a:prstGeom prst="rect">
                <a:avLst/>
              </a:prstGeom>
              <a:blipFill rotWithShape="0">
                <a:blip r:embed="rId8"/>
                <a:stretch>
                  <a:fillRect l="-1594" t="-901" r="-199" b="-360"/>
                </a:stretch>
              </a:blipFill>
            </p:spPr>
            <p:txBody>
              <a:bodyPr/>
              <a:lstStyle/>
              <a:p>
                <a:r>
                  <a:rPr lang="en-GB">
                    <a:noFill/>
                  </a:rPr>
                  <a:t> </a:t>
                </a:r>
              </a:p>
            </p:txBody>
          </p:sp>
        </mc:Fallback>
      </mc:AlternateContent>
      <p:sp>
        <p:nvSpPr>
          <p:cNvPr id="30" name="TextBox 29"/>
          <p:cNvSpPr txBox="1"/>
          <p:nvPr/>
        </p:nvSpPr>
        <p:spPr>
          <a:xfrm>
            <a:off x="421035" y="990823"/>
            <a:ext cx="30087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p:sp>
        <p:nvSpPr>
          <p:cNvPr id="31" name="TextBox 30"/>
          <p:cNvSpPr txBox="1"/>
          <p:nvPr/>
        </p:nvSpPr>
        <p:spPr>
          <a:xfrm>
            <a:off x="4098235" y="990823"/>
            <a:ext cx="30087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p:sp>
        <p:nvSpPr>
          <p:cNvPr id="32" name="Rectangle 31"/>
          <p:cNvSpPr/>
          <p:nvPr/>
        </p:nvSpPr>
        <p:spPr>
          <a:xfrm>
            <a:off x="968897" y="3142134"/>
            <a:ext cx="2583928" cy="11250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5082369" y="4381175"/>
            <a:ext cx="3385356" cy="23339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67959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5E/5F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1022" y="1829746"/>
            <a:ext cx="2952328" cy="369332"/>
          </a:xfrm>
          <a:prstGeom prst="rect">
            <a:avLst/>
          </a:prstGeom>
          <a:noFill/>
        </p:spPr>
        <p:txBody>
          <a:bodyPr wrap="square" rtlCol="0">
            <a:spAutoFit/>
          </a:bodyPr>
          <a:lstStyle/>
          <a:p>
            <a:r>
              <a:rPr lang="en-GB" b="1" dirty="0"/>
              <a:t>Extension Problems</a:t>
            </a:r>
          </a:p>
        </p:txBody>
      </p:sp>
      <mc:AlternateContent xmlns:mc="http://schemas.openxmlformats.org/markup-compatibility/2006" xmlns:a14="http://schemas.microsoft.com/office/drawing/2010/main">
        <mc:Choice Requires="a14">
          <p:sp>
            <p:nvSpPr>
              <p:cNvPr id="8" name="TextBox 7"/>
              <p:cNvSpPr txBox="1"/>
              <p:nvPr/>
            </p:nvSpPr>
            <p:spPr>
              <a:xfrm>
                <a:off x="381021" y="2141021"/>
                <a:ext cx="3362843" cy="3370731"/>
              </a:xfrm>
              <a:prstGeom prst="rect">
                <a:avLst/>
              </a:prstGeom>
              <a:noFill/>
            </p:spPr>
            <p:txBody>
              <a:bodyPr wrap="square" rtlCol="0">
                <a:spAutoFit/>
              </a:bodyPr>
              <a:lstStyle/>
              <a:p>
                <a:r>
                  <a:rPr lang="en-GB" sz="1600" i="1" dirty="0"/>
                  <a:t>[MAT 2004 1D]</a:t>
                </a:r>
              </a:p>
              <a:p>
                <a:r>
                  <a:rPr lang="en-GB" sz="1600" dirty="0"/>
                  <a:t>What is the reflection of the point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3,4</m:t>
                        </m:r>
                      </m:e>
                    </m:d>
                  </m:oMath>
                </a14:m>
                <a:r>
                  <a:rPr lang="en-GB" sz="1600" dirty="0"/>
                  <a:t> in the line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+4</m:t>
                    </m:r>
                    <m:r>
                      <a:rPr lang="en-GB" sz="1600" b="0" i="1" smtClean="0">
                        <a:latin typeface="Cambria Math" panose="02040503050406030204" pitchFamily="18" charset="0"/>
                      </a:rPr>
                      <m:t>𝑦</m:t>
                    </m:r>
                    <m:r>
                      <a:rPr lang="en-GB" sz="1600" b="0" i="1" smtClean="0">
                        <a:latin typeface="Cambria Math" panose="02040503050406030204" pitchFamily="18" charset="0"/>
                      </a:rPr>
                      <m:t>=50</m:t>
                    </m:r>
                  </m:oMath>
                </a14:m>
                <a:r>
                  <a:rPr lang="en-GB" sz="1600" dirty="0"/>
                  <a:t>?</a:t>
                </a:r>
              </a:p>
              <a:p>
                <a:r>
                  <a:rPr lang="en-GB" sz="1600" b="1" dirty="0"/>
                  <a:t>Gradient of </a:t>
                </a:r>
                <a14:m>
                  <m:oMath xmlns:m="http://schemas.openxmlformats.org/officeDocument/2006/math">
                    <m:r>
                      <a:rPr lang="en-GB" sz="1600" b="1" i="1" smtClean="0">
                        <a:latin typeface="Cambria Math" panose="02040503050406030204" pitchFamily="18" charset="0"/>
                      </a:rPr>
                      <m:t>𝟑</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𝟓𝟎</m:t>
                    </m:r>
                  </m:oMath>
                </a14:m>
                <a:r>
                  <a:rPr lang="en-GB" sz="1600" b="1" dirty="0"/>
                  <a:t> is </a:t>
                </a:r>
                <a14:m>
                  <m:oMath xmlns:m="http://schemas.openxmlformats.org/officeDocument/2006/math">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𝟒</m:t>
                        </m:r>
                      </m:den>
                    </m:f>
                  </m:oMath>
                </a14:m>
                <a:r>
                  <a:rPr lang="en-GB" sz="1600" b="1" dirty="0"/>
                  <a:t>.</a:t>
                </a:r>
              </a:p>
              <a:p>
                <a14:m>
                  <m:oMath xmlns:m="http://schemas.openxmlformats.org/officeDocument/2006/math">
                    <m:r>
                      <a:rPr lang="en-GB" sz="1600" b="1" i="1" smtClean="0">
                        <a:latin typeface="Cambria Math" panose="02040503050406030204" pitchFamily="18" charset="0"/>
                      </a:rPr>
                      <m:t>∴</m:t>
                    </m:r>
                  </m:oMath>
                </a14:m>
                <a:r>
                  <a:rPr lang="en-GB" sz="1600" b="1" dirty="0"/>
                  <a:t> Equation of line passing through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m:t>
                    </m:r>
                  </m:oMath>
                </a14:m>
                <a:r>
                  <a:rPr lang="en-GB" sz="1600" b="1" dirty="0"/>
                  <a:t> perpendicular to </a:t>
                </a:r>
                <a:r>
                  <a:rPr lang="en-GB" sz="1600" b="1" dirty="0" err="1"/>
                  <a:t>ths</a:t>
                </a:r>
                <a:r>
                  <a:rPr lang="en-GB" sz="1600" b="1" dirty="0"/>
                  <a:t> line:</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oMath>
                  </m:oMathPara>
                </a14:m>
                <a:endParaRPr lang="en-GB" sz="1600" b="1" dirty="0"/>
              </a:p>
              <a:p>
                <a:r>
                  <a:rPr lang="en-GB" sz="1600" b="1" dirty="0"/>
                  <a:t>Find intersection of two lines to get closest point of </a:t>
                </a:r>
                <a14:m>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𝟒</m:t>
                        </m:r>
                      </m:e>
                    </m:d>
                  </m:oMath>
                </a14:m>
                <a:r>
                  <a:rPr lang="en-GB" sz="1600" b="1" dirty="0"/>
                  <a:t> to original line:</a:t>
                </a:r>
              </a:p>
              <a:p>
                <a:pPr/>
                <a14:m>
                  <m:oMathPara xmlns:m="http://schemas.openxmlformats.org/officeDocument/2006/math">
                    <m:oMathParaPr>
                      <m:jc m:val="centerGroup"/>
                    </m:oMathParaPr>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𝟖</m:t>
                          </m:r>
                        </m:e>
                      </m:d>
                    </m:oMath>
                  </m:oMathPara>
                </a14:m>
                <a:endParaRPr lang="en-GB" sz="1600" b="1" dirty="0"/>
              </a:p>
              <a:p>
                <a:r>
                  <a:rPr lang="en-GB" sz="1600" b="1" dirty="0"/>
                  <a:t>Thus reflected point is </a:t>
                </a:r>
                <a14:m>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𝟗</m:t>
                        </m:r>
                        <m:r>
                          <a:rPr lang="en-GB" sz="1600" b="1" i="1" smtClean="0">
                            <a:latin typeface="Cambria Math" panose="02040503050406030204" pitchFamily="18" charset="0"/>
                          </a:rPr>
                          <m:t>,</m:t>
                        </m:r>
                        <m:r>
                          <a:rPr lang="en-GB" sz="1600" b="1" i="1" smtClean="0">
                            <a:latin typeface="Cambria Math" panose="02040503050406030204" pitchFamily="18" charset="0"/>
                          </a:rPr>
                          <m:t>𝟏𝟐</m:t>
                        </m:r>
                      </m:e>
                    </m:d>
                  </m:oMath>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81021" y="2141021"/>
                <a:ext cx="3362843" cy="3370731"/>
              </a:xfrm>
              <a:prstGeom prst="rect">
                <a:avLst/>
              </a:prstGeom>
              <a:blipFill>
                <a:blip r:embed="rId2"/>
                <a:stretch>
                  <a:fillRect l="-1089" t="-542" b="-1447"/>
                </a:stretch>
              </a:blipFill>
            </p:spPr>
            <p:txBody>
              <a:bodyPr/>
              <a:lstStyle/>
              <a:p>
                <a:r>
                  <a:rPr lang="en-GB">
                    <a:noFill/>
                  </a:rPr>
                  <a:t> </a:t>
                </a:r>
              </a:p>
            </p:txBody>
          </p:sp>
        </mc:Fallback>
      </mc:AlternateContent>
      <p:cxnSp>
        <p:nvCxnSpPr>
          <p:cNvPr id="10" name="Straight Connector 9"/>
          <p:cNvCxnSpPr/>
          <p:nvPr/>
        </p:nvCxnSpPr>
        <p:spPr>
          <a:xfrm>
            <a:off x="899592" y="5567023"/>
            <a:ext cx="1512168" cy="12909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rot="2574543">
                <a:off x="1226096" y="6209974"/>
                <a:ext cx="1807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+4</m:t>
                      </m:r>
                      <m:r>
                        <a:rPr lang="en-GB" sz="1400" b="0" i="1" smtClean="0">
                          <a:latin typeface="Cambria Math" panose="02040503050406030204" pitchFamily="18" charset="0"/>
                        </a:rPr>
                        <m:t>𝑦</m:t>
                      </m:r>
                      <m:r>
                        <a:rPr lang="en-GB" sz="1400" b="0" i="1" smtClean="0">
                          <a:latin typeface="Cambria Math" panose="02040503050406030204" pitchFamily="18" charset="0"/>
                        </a:rPr>
                        <m:t>=50 </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rot="2574543">
                <a:off x="1226096" y="6209974"/>
                <a:ext cx="1807390" cy="307777"/>
              </a:xfrm>
              <a:prstGeom prst="rect">
                <a:avLst/>
              </a:prstGeom>
              <a:blipFill>
                <a:blip r:embed="rId3"/>
                <a:stretch>
                  <a:fillRect/>
                </a:stretch>
              </a:blipFill>
            </p:spPr>
            <p:txBody>
              <a:bodyPr/>
              <a:lstStyle/>
              <a:p>
                <a:r>
                  <a:rPr lang="en-GB">
                    <a:noFill/>
                  </a:rPr>
                  <a:t> </a:t>
                </a:r>
              </a:p>
            </p:txBody>
          </p:sp>
        </mc:Fallback>
      </mc:AlternateContent>
      <p:sp>
        <p:nvSpPr>
          <p:cNvPr id="12" name="Oval 11"/>
          <p:cNvSpPr/>
          <p:nvPr/>
        </p:nvSpPr>
        <p:spPr>
          <a:xfrm>
            <a:off x="1280569" y="5905500"/>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974702" y="6241724"/>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591110" y="5556647"/>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1047750" y="5600700"/>
            <a:ext cx="622300" cy="70485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60760" y="6302793"/>
                <a:ext cx="52509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3,4</m:t>
                          </m:r>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60760" y="6302793"/>
                <a:ext cx="525090"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20044" y="5825016"/>
                <a:ext cx="52509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6,8</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820044" y="5825016"/>
                <a:ext cx="525090"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75405" y="1795152"/>
                <a:ext cx="4854612" cy="1558375"/>
              </a:xfrm>
              <a:prstGeom prst="rect">
                <a:avLst/>
              </a:prstGeom>
              <a:noFill/>
            </p:spPr>
            <p:txBody>
              <a:bodyPr wrap="square" rtlCol="0">
                <a:spAutoFit/>
              </a:bodyPr>
              <a:lstStyle/>
              <a:p>
                <a:r>
                  <a:rPr lang="en-GB" i="1" dirty="0"/>
                  <a:t>[MAT 2014 1D] </a:t>
                </a:r>
                <a:r>
                  <a:rPr lang="en-GB" dirty="0"/>
                  <a:t>The reflection of 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1,0</m:t>
                        </m:r>
                      </m:e>
                    </m:d>
                  </m:oMath>
                </a14:m>
                <a:r>
                  <a:rPr lang="en-GB" dirty="0"/>
                  <a:t> in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oMath>
                </a14:m>
                <a:r>
                  <a:rPr lang="en-GB" dirty="0"/>
                  <a:t> has coordinates: (in terms of </a:t>
                </a:r>
                <a14:m>
                  <m:oMath xmlns:m="http://schemas.openxmlformats.org/officeDocument/2006/math">
                    <m:r>
                      <a:rPr lang="en-GB" b="0" i="1" smtClean="0">
                        <a:latin typeface="Cambria Math" panose="02040503050406030204" pitchFamily="18" charset="0"/>
                      </a:rPr>
                      <m:t>𝑚</m:t>
                    </m:r>
                  </m:oMath>
                </a14:m>
                <a:r>
                  <a:rPr lang="en-GB" dirty="0"/>
                  <a:t>)</a:t>
                </a:r>
              </a:p>
              <a:p>
                <a:r>
                  <a:rPr lang="en-GB" b="1" dirty="0"/>
                  <a:t>Using a similar method:</a:t>
                </a:r>
              </a:p>
              <a:p>
                <a:pPr/>
                <a14:m>
                  <m:oMathPara xmlns:m="http://schemas.openxmlformats.org/officeDocument/2006/math">
                    <m:oMathParaPr>
                      <m:jc m:val="centerGroup"/>
                    </m:oMathParaPr>
                    <m:oMath xmlns:m="http://schemas.openxmlformats.org/officeDocument/2006/math">
                      <m:d>
                        <m:dPr>
                          <m:ctrlPr>
                            <a:rPr lang="en-GB" b="1" i="1">
                              <a:latin typeface="Cambria Math" panose="02040503050406030204" pitchFamily="18" charset="0"/>
                            </a:rPr>
                          </m:ctrlPr>
                        </m:dPr>
                        <m:e>
                          <m:f>
                            <m:fPr>
                              <m:ctrlPr>
                                <a:rPr lang="en-GB" b="1" i="1">
                                  <a:latin typeface="Cambria Math" panose="02040503050406030204" pitchFamily="18" charset="0"/>
                                </a:rPr>
                              </m:ctrlPr>
                            </m:fPr>
                            <m:num>
                              <m:r>
                                <a:rPr lang="en-GB" b="1" i="1">
                                  <a:latin typeface="Cambria Math" panose="02040503050406030204" pitchFamily="18" charset="0"/>
                                </a:rPr>
                                <m:t>𝟏</m:t>
                              </m:r>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𝒎</m:t>
                                  </m:r>
                                </m:e>
                                <m:sup>
                                  <m:r>
                                    <a:rPr lang="en-GB" b="1" i="1">
                                      <a:latin typeface="Cambria Math" panose="02040503050406030204" pitchFamily="18" charset="0"/>
                                    </a:rPr>
                                    <m:t>𝟐</m:t>
                                  </m:r>
                                </m:sup>
                              </m:sSup>
                            </m:num>
                            <m:den>
                              <m:r>
                                <a:rPr lang="en-GB" b="1" i="1">
                                  <a:latin typeface="Cambria Math" panose="02040503050406030204" pitchFamily="18" charset="0"/>
                                </a:rPr>
                                <m:t>𝟏</m:t>
                              </m:r>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𝒎</m:t>
                                  </m:r>
                                </m:e>
                                <m:sup>
                                  <m:r>
                                    <a:rPr lang="en-GB" b="1" i="1">
                                      <a:latin typeface="Cambria Math" panose="02040503050406030204" pitchFamily="18" charset="0"/>
                                    </a:rPr>
                                    <m:t>𝟐</m:t>
                                  </m:r>
                                </m:sup>
                              </m:sSup>
                            </m:den>
                          </m:f>
                          <m:r>
                            <a:rPr lang="en-GB" b="1" i="1">
                              <a:latin typeface="Cambria Math" panose="02040503050406030204" pitchFamily="18" charset="0"/>
                            </a:rPr>
                            <m:t>,</m:t>
                          </m:r>
                          <m:f>
                            <m:fPr>
                              <m:ctrlPr>
                                <a:rPr lang="en-GB" b="1" i="1">
                                  <a:latin typeface="Cambria Math" panose="02040503050406030204" pitchFamily="18" charset="0"/>
                                </a:rPr>
                              </m:ctrlPr>
                            </m:fPr>
                            <m:num>
                              <m:r>
                                <a:rPr lang="en-GB" b="1" i="1">
                                  <a:latin typeface="Cambria Math" panose="02040503050406030204" pitchFamily="18" charset="0"/>
                                </a:rPr>
                                <m:t>𝟐</m:t>
                              </m:r>
                              <m:r>
                                <a:rPr lang="en-GB" b="1" i="1">
                                  <a:latin typeface="Cambria Math" panose="02040503050406030204" pitchFamily="18" charset="0"/>
                                </a:rPr>
                                <m:t>𝒎</m:t>
                              </m:r>
                            </m:num>
                            <m:den>
                              <m:r>
                                <a:rPr lang="en-GB" b="1" i="1">
                                  <a:latin typeface="Cambria Math" panose="02040503050406030204" pitchFamily="18" charset="0"/>
                                </a:rPr>
                                <m:t>𝟏</m:t>
                              </m:r>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𝒎</m:t>
                                  </m:r>
                                </m:e>
                                <m:sup>
                                  <m:r>
                                    <a:rPr lang="en-GB" b="1" i="1">
                                      <a:latin typeface="Cambria Math" panose="02040503050406030204" pitchFamily="18" charset="0"/>
                                    </a:rPr>
                                    <m:t>𝟐</m:t>
                                  </m:r>
                                </m:sup>
                              </m:sSup>
                            </m:den>
                          </m:f>
                        </m:e>
                      </m:d>
                    </m:oMath>
                  </m:oMathPara>
                </a14:m>
                <a:endParaRPr lang="en-GB"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3875405" y="1795152"/>
                <a:ext cx="4854612" cy="1558375"/>
              </a:xfrm>
              <a:prstGeom prst="rect">
                <a:avLst/>
              </a:prstGeom>
              <a:blipFill>
                <a:blip r:embed="rId6"/>
                <a:stretch>
                  <a:fillRect l="-1131" t="-1953" r="-16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830129" y="3597425"/>
                <a:ext cx="5312728" cy="3236463"/>
              </a:xfrm>
              <a:prstGeom prst="rect">
                <a:avLst/>
              </a:prstGeom>
              <a:noFill/>
            </p:spPr>
            <p:txBody>
              <a:bodyPr wrap="square" rtlCol="0">
                <a:spAutoFit/>
              </a:bodyPr>
              <a:lstStyle/>
              <a:p>
                <a:r>
                  <a:rPr lang="en-GB" sz="1700" i="1" dirty="0"/>
                  <a:t>[STEP I 2004 Q6] </a:t>
                </a:r>
                <a:r>
                  <a:rPr lang="en-GB" sz="1700" dirty="0"/>
                  <a:t>The three points </a:t>
                </a:r>
                <a14:m>
                  <m:oMath xmlns:m="http://schemas.openxmlformats.org/officeDocument/2006/math">
                    <m:r>
                      <a:rPr lang="en-GB" sz="1700" b="0" i="1" smtClean="0">
                        <a:latin typeface="Cambria Math" panose="02040503050406030204" pitchFamily="18" charset="0"/>
                      </a:rPr>
                      <m:t>𝐴</m:t>
                    </m:r>
                    <m:r>
                      <a:rPr lang="en-GB" sz="1700" b="0" i="1" smtClean="0">
                        <a:latin typeface="Cambria Math" panose="02040503050406030204" pitchFamily="18" charset="0"/>
                      </a:rPr>
                      <m:t>,</m:t>
                    </m:r>
                    <m:r>
                      <a:rPr lang="en-GB" sz="1700" b="0" i="1" smtClean="0">
                        <a:latin typeface="Cambria Math" panose="02040503050406030204" pitchFamily="18" charset="0"/>
                      </a:rPr>
                      <m:t>𝐵</m:t>
                    </m:r>
                    <m:r>
                      <a:rPr lang="en-GB" sz="1700" b="0" i="1" smtClean="0">
                        <a:latin typeface="Cambria Math" panose="02040503050406030204" pitchFamily="18" charset="0"/>
                      </a:rPr>
                      <m:t>,</m:t>
                    </m:r>
                    <m:r>
                      <a:rPr lang="en-GB" sz="1700" b="0" i="1" smtClean="0">
                        <a:latin typeface="Cambria Math" panose="02040503050406030204" pitchFamily="18" charset="0"/>
                      </a:rPr>
                      <m:t>𝐶</m:t>
                    </m:r>
                  </m:oMath>
                </a14:m>
                <a:r>
                  <a:rPr lang="en-GB" sz="1700" dirty="0"/>
                  <a:t> have coordinates </a:t>
                </a:r>
                <a14:m>
                  <m:oMath xmlns:m="http://schemas.openxmlformats.org/officeDocument/2006/math">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1</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1</m:t>
                            </m:r>
                          </m:sub>
                        </m:sSub>
                      </m:e>
                    </m:d>
                    <m:r>
                      <a:rPr lang="en-GB" sz="1700" b="0" i="1" smtClean="0">
                        <a:latin typeface="Cambria Math" panose="02040503050406030204" pitchFamily="18" charset="0"/>
                      </a:rPr>
                      <m:t>,</m:t>
                    </m:r>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2</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2</m:t>
                            </m:r>
                          </m:sub>
                        </m:sSub>
                      </m:e>
                    </m:d>
                  </m:oMath>
                </a14:m>
                <a:r>
                  <a:rPr lang="en-GB" sz="1700" dirty="0"/>
                  <a:t> and </a:t>
                </a:r>
                <a14:m>
                  <m:oMath xmlns:m="http://schemas.openxmlformats.org/officeDocument/2006/math">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3</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3</m:t>
                            </m:r>
                          </m:sub>
                        </m:sSub>
                      </m:e>
                    </m:d>
                  </m:oMath>
                </a14:m>
                <a:r>
                  <a:rPr lang="en-GB" sz="1700" dirty="0"/>
                  <a:t>, respectively. Find the point of intersection of the line joining </a:t>
                </a:r>
                <a14:m>
                  <m:oMath xmlns:m="http://schemas.openxmlformats.org/officeDocument/2006/math">
                    <m:r>
                      <a:rPr lang="en-GB" sz="1700" b="0" i="1" smtClean="0">
                        <a:latin typeface="Cambria Math" panose="02040503050406030204" pitchFamily="18" charset="0"/>
                      </a:rPr>
                      <m:t>𝐴</m:t>
                    </m:r>
                  </m:oMath>
                </a14:m>
                <a:r>
                  <a:rPr lang="en-GB" sz="1700" dirty="0"/>
                  <a:t> to the midpoint of </a:t>
                </a:r>
                <a14:m>
                  <m:oMath xmlns:m="http://schemas.openxmlformats.org/officeDocument/2006/math">
                    <m:r>
                      <a:rPr lang="en-GB" sz="1700" b="0" i="1" smtClean="0">
                        <a:latin typeface="Cambria Math" panose="02040503050406030204" pitchFamily="18" charset="0"/>
                      </a:rPr>
                      <m:t>𝐵𝐶</m:t>
                    </m:r>
                  </m:oMath>
                </a14:m>
                <a:r>
                  <a:rPr lang="en-GB" sz="1700" dirty="0"/>
                  <a:t>, and the line joining </a:t>
                </a:r>
                <a14:m>
                  <m:oMath xmlns:m="http://schemas.openxmlformats.org/officeDocument/2006/math">
                    <m:r>
                      <a:rPr lang="en-GB" sz="1700" b="0" i="1" smtClean="0">
                        <a:latin typeface="Cambria Math" panose="02040503050406030204" pitchFamily="18" charset="0"/>
                      </a:rPr>
                      <m:t>𝐵</m:t>
                    </m:r>
                  </m:oMath>
                </a14:m>
                <a:r>
                  <a:rPr lang="en-GB" sz="1700" dirty="0"/>
                  <a:t> to the midpoint of </a:t>
                </a:r>
                <a14:m>
                  <m:oMath xmlns:m="http://schemas.openxmlformats.org/officeDocument/2006/math">
                    <m:r>
                      <a:rPr lang="en-GB" sz="1700" b="0" i="1" smtClean="0">
                        <a:latin typeface="Cambria Math" panose="02040503050406030204" pitchFamily="18" charset="0"/>
                      </a:rPr>
                      <m:t>𝐴𝐶</m:t>
                    </m:r>
                  </m:oMath>
                </a14:m>
                <a:r>
                  <a:rPr lang="en-GB" sz="1700" dirty="0"/>
                  <a:t>. Verify that this point lies on the line joining </a:t>
                </a:r>
                <a14:m>
                  <m:oMath xmlns:m="http://schemas.openxmlformats.org/officeDocument/2006/math">
                    <m:r>
                      <a:rPr lang="en-GB" sz="1700" b="0" i="1" smtClean="0">
                        <a:latin typeface="Cambria Math" panose="02040503050406030204" pitchFamily="18" charset="0"/>
                      </a:rPr>
                      <m:t>𝐶</m:t>
                    </m:r>
                  </m:oMath>
                </a14:m>
                <a:r>
                  <a:rPr lang="en-GB" sz="1700" dirty="0"/>
                  <a:t> to the midpoint of </a:t>
                </a:r>
                <a14:m>
                  <m:oMath xmlns:m="http://schemas.openxmlformats.org/officeDocument/2006/math">
                    <m:r>
                      <a:rPr lang="en-GB" sz="1700" b="0" i="1" smtClean="0">
                        <a:latin typeface="Cambria Math" panose="02040503050406030204" pitchFamily="18" charset="0"/>
                      </a:rPr>
                      <m:t>𝐴𝐵</m:t>
                    </m:r>
                  </m:oMath>
                </a14:m>
                <a:r>
                  <a:rPr lang="en-GB" sz="1700" dirty="0"/>
                  <a:t>.</a:t>
                </a:r>
              </a:p>
              <a:p>
                <a:r>
                  <a:rPr lang="en-GB" sz="1700" dirty="0"/>
                  <a:t>The point </a:t>
                </a:r>
                <a14:m>
                  <m:oMath xmlns:m="http://schemas.openxmlformats.org/officeDocument/2006/math">
                    <m:r>
                      <a:rPr lang="en-GB" sz="1700" b="0" i="1" smtClean="0">
                        <a:latin typeface="Cambria Math" panose="02040503050406030204" pitchFamily="18" charset="0"/>
                      </a:rPr>
                      <m:t>𝐻</m:t>
                    </m:r>
                  </m:oMath>
                </a14:m>
                <a:r>
                  <a:rPr lang="en-GB" sz="1700" dirty="0"/>
                  <a:t> has coordinates </a:t>
                </a:r>
                <a14:m>
                  <m:oMath xmlns:m="http://schemas.openxmlformats.org/officeDocument/2006/math">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1</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2</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3</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1</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2</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3</m:t>
                            </m:r>
                          </m:sub>
                        </m:sSub>
                      </m:e>
                    </m:d>
                  </m:oMath>
                </a14:m>
                <a:r>
                  <a:rPr lang="en-GB" sz="1700" dirty="0"/>
                  <a:t>. Show that if the line </a:t>
                </a:r>
                <a14:m>
                  <m:oMath xmlns:m="http://schemas.openxmlformats.org/officeDocument/2006/math">
                    <m:r>
                      <a:rPr lang="en-GB" sz="1700" b="0" i="1" smtClean="0">
                        <a:latin typeface="Cambria Math" panose="02040503050406030204" pitchFamily="18" charset="0"/>
                      </a:rPr>
                      <m:t>𝐴𝐻</m:t>
                    </m:r>
                  </m:oMath>
                </a14:m>
                <a:r>
                  <a:rPr lang="en-GB" sz="1700" dirty="0"/>
                  <a:t> intersects the line </a:t>
                </a:r>
                <a14:m>
                  <m:oMath xmlns:m="http://schemas.openxmlformats.org/officeDocument/2006/math">
                    <m:r>
                      <a:rPr lang="en-GB" sz="1700" b="0" i="1" smtClean="0">
                        <a:latin typeface="Cambria Math" panose="02040503050406030204" pitchFamily="18" charset="0"/>
                      </a:rPr>
                      <m:t>𝐵𝐶</m:t>
                    </m:r>
                  </m:oMath>
                </a14:m>
                <a:r>
                  <a:rPr lang="en-GB" sz="1700" dirty="0"/>
                  <a:t> at right angles, then </a:t>
                </a:r>
                <a14:m>
                  <m:oMath xmlns:m="http://schemas.openxmlformats.org/officeDocument/2006/math">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𝑝</m:t>
                        </m:r>
                      </m:e>
                      <m:sub>
                        <m:r>
                          <a:rPr lang="en-GB" sz="1700" b="0" i="1" smtClean="0">
                            <a:latin typeface="Cambria Math" panose="02040503050406030204" pitchFamily="18" charset="0"/>
                          </a:rPr>
                          <m:t>2</m:t>
                        </m:r>
                      </m:sub>
                      <m:sup>
                        <m:r>
                          <a:rPr lang="en-GB" sz="1700" b="0" i="1" smtClean="0">
                            <a:latin typeface="Cambria Math" panose="02040503050406030204" pitchFamily="18" charset="0"/>
                          </a:rPr>
                          <m:t>2</m:t>
                        </m:r>
                      </m:sup>
                    </m:sSubSup>
                    <m:r>
                      <a:rPr lang="en-GB" sz="1700" b="0" i="1" smtClean="0">
                        <a:latin typeface="Cambria Math" panose="02040503050406030204" pitchFamily="18" charset="0"/>
                      </a:rPr>
                      <m:t>+</m:t>
                    </m:r>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𝑞</m:t>
                        </m:r>
                      </m:e>
                      <m:sub>
                        <m:r>
                          <a:rPr lang="en-GB" sz="1700" b="0" i="1" smtClean="0">
                            <a:latin typeface="Cambria Math" panose="02040503050406030204" pitchFamily="18" charset="0"/>
                          </a:rPr>
                          <m:t>2</m:t>
                        </m:r>
                      </m:sub>
                      <m:sup>
                        <m:r>
                          <a:rPr lang="en-GB" sz="1700" b="0" i="1" smtClean="0">
                            <a:latin typeface="Cambria Math" panose="02040503050406030204" pitchFamily="18" charset="0"/>
                          </a:rPr>
                          <m:t>2</m:t>
                        </m:r>
                      </m:sup>
                    </m:sSubSup>
                    <m:r>
                      <a:rPr lang="en-GB" sz="1700" b="0" i="1" smtClean="0">
                        <a:latin typeface="Cambria Math" panose="02040503050406030204" pitchFamily="18" charset="0"/>
                      </a:rPr>
                      <m:t>=</m:t>
                    </m:r>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𝑝</m:t>
                        </m:r>
                      </m:e>
                      <m:sub>
                        <m:r>
                          <a:rPr lang="en-GB" sz="1700" b="0" i="1" smtClean="0">
                            <a:latin typeface="Cambria Math" panose="02040503050406030204" pitchFamily="18" charset="0"/>
                          </a:rPr>
                          <m:t>3</m:t>
                        </m:r>
                      </m:sub>
                      <m:sup>
                        <m:r>
                          <a:rPr lang="en-GB" sz="1700" b="0" i="1" smtClean="0">
                            <a:latin typeface="Cambria Math" panose="02040503050406030204" pitchFamily="18" charset="0"/>
                          </a:rPr>
                          <m:t>2</m:t>
                        </m:r>
                      </m:sup>
                    </m:sSubSup>
                    <m:r>
                      <a:rPr lang="en-GB" sz="1700" b="0" i="1" smtClean="0">
                        <a:latin typeface="Cambria Math" panose="02040503050406030204" pitchFamily="18" charset="0"/>
                      </a:rPr>
                      <m:t>+</m:t>
                    </m:r>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𝑞</m:t>
                        </m:r>
                      </m:e>
                      <m:sub>
                        <m:r>
                          <a:rPr lang="en-GB" sz="1700" b="0" i="1" smtClean="0">
                            <a:latin typeface="Cambria Math" panose="02040503050406030204" pitchFamily="18" charset="0"/>
                          </a:rPr>
                          <m:t>3</m:t>
                        </m:r>
                      </m:sub>
                      <m:sup>
                        <m:r>
                          <a:rPr lang="en-GB" sz="1700" b="0" i="1" smtClean="0">
                            <a:latin typeface="Cambria Math" panose="02040503050406030204" pitchFamily="18" charset="0"/>
                          </a:rPr>
                          <m:t>2</m:t>
                        </m:r>
                      </m:sup>
                    </m:sSubSup>
                  </m:oMath>
                </a14:m>
                <a:r>
                  <a:rPr lang="en-GB" sz="1700" dirty="0"/>
                  <a:t>, and write down a similar result if the line </a:t>
                </a:r>
                <a14:m>
                  <m:oMath xmlns:m="http://schemas.openxmlformats.org/officeDocument/2006/math">
                    <m:r>
                      <a:rPr lang="en-GB" sz="1700" b="0" i="1" smtClean="0">
                        <a:latin typeface="Cambria Math" panose="02040503050406030204" pitchFamily="18" charset="0"/>
                      </a:rPr>
                      <m:t>𝐵𝐻</m:t>
                    </m:r>
                  </m:oMath>
                </a14:m>
                <a:r>
                  <a:rPr lang="en-GB" sz="1700" dirty="0"/>
                  <a:t> intersects the line </a:t>
                </a:r>
                <a14:m>
                  <m:oMath xmlns:m="http://schemas.openxmlformats.org/officeDocument/2006/math">
                    <m:r>
                      <a:rPr lang="en-GB" sz="1700" b="0" i="1" smtClean="0">
                        <a:latin typeface="Cambria Math" panose="02040503050406030204" pitchFamily="18" charset="0"/>
                      </a:rPr>
                      <m:t>𝐴𝐶</m:t>
                    </m:r>
                  </m:oMath>
                </a14:m>
                <a:r>
                  <a:rPr lang="en-GB" sz="1700" dirty="0"/>
                  <a:t> at right angles.</a:t>
                </a:r>
              </a:p>
              <a:p>
                <a:r>
                  <a:rPr lang="en-GB" sz="1700" dirty="0"/>
                  <a:t>Deduce that if </a:t>
                </a:r>
                <a14:m>
                  <m:oMath xmlns:m="http://schemas.openxmlformats.org/officeDocument/2006/math">
                    <m:r>
                      <a:rPr lang="en-GB" sz="1700" b="0" i="1" smtClean="0">
                        <a:latin typeface="Cambria Math" panose="02040503050406030204" pitchFamily="18" charset="0"/>
                      </a:rPr>
                      <m:t>𝐴𝐻</m:t>
                    </m:r>
                  </m:oMath>
                </a14:m>
                <a:r>
                  <a:rPr lang="en-GB" sz="1700" dirty="0"/>
                  <a:t> is perpendicular to </a:t>
                </a:r>
                <a14:m>
                  <m:oMath xmlns:m="http://schemas.openxmlformats.org/officeDocument/2006/math">
                    <m:r>
                      <a:rPr lang="en-GB" sz="1700" b="0" i="1" smtClean="0">
                        <a:latin typeface="Cambria Math" panose="02040503050406030204" pitchFamily="18" charset="0"/>
                      </a:rPr>
                      <m:t>𝐵𝐶</m:t>
                    </m:r>
                  </m:oMath>
                </a14:m>
                <a:r>
                  <a:rPr lang="en-GB" sz="1700" dirty="0"/>
                  <a:t> and also </a:t>
                </a:r>
                <a14:m>
                  <m:oMath xmlns:m="http://schemas.openxmlformats.org/officeDocument/2006/math">
                    <m:r>
                      <a:rPr lang="en-GB" sz="1700" b="0" i="1" smtClean="0">
                        <a:latin typeface="Cambria Math" panose="02040503050406030204" pitchFamily="18" charset="0"/>
                      </a:rPr>
                      <m:t>𝐵𝐻</m:t>
                    </m:r>
                  </m:oMath>
                </a14:m>
                <a:r>
                  <a:rPr lang="en-GB" sz="1700" dirty="0"/>
                  <a:t> is perpendicular to </a:t>
                </a:r>
                <a14:m>
                  <m:oMath xmlns:m="http://schemas.openxmlformats.org/officeDocument/2006/math">
                    <m:r>
                      <a:rPr lang="en-GB" sz="1700" b="0" i="1" smtClean="0">
                        <a:latin typeface="Cambria Math" panose="02040503050406030204" pitchFamily="18" charset="0"/>
                      </a:rPr>
                      <m:t>𝐴𝐶</m:t>
                    </m:r>
                  </m:oMath>
                </a14:m>
                <a:r>
                  <a:rPr lang="en-GB" sz="1700" dirty="0"/>
                  <a:t>, then </a:t>
                </a:r>
                <a14:m>
                  <m:oMath xmlns:m="http://schemas.openxmlformats.org/officeDocument/2006/math">
                    <m:r>
                      <a:rPr lang="en-GB" sz="1700" b="0" i="1" smtClean="0">
                        <a:latin typeface="Cambria Math" panose="02040503050406030204" pitchFamily="18" charset="0"/>
                      </a:rPr>
                      <m:t>𝐶𝐻</m:t>
                    </m:r>
                  </m:oMath>
                </a14:m>
                <a:r>
                  <a:rPr lang="en-GB" sz="1700" dirty="0"/>
                  <a:t> is perpendicular to </a:t>
                </a:r>
                <a14:m>
                  <m:oMath xmlns:m="http://schemas.openxmlformats.org/officeDocument/2006/math">
                    <m:r>
                      <a:rPr lang="en-GB" sz="1700" b="0" i="1" smtClean="0">
                        <a:latin typeface="Cambria Math" panose="02040503050406030204" pitchFamily="18" charset="0"/>
                      </a:rPr>
                      <m:t>𝐴𝐵</m:t>
                    </m:r>
                  </m:oMath>
                </a14:m>
                <a:r>
                  <a:rPr lang="en-GB" sz="1700"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3830129" y="3597425"/>
                <a:ext cx="5312728" cy="3236463"/>
              </a:xfrm>
              <a:prstGeom prst="rect">
                <a:avLst/>
              </a:prstGeom>
              <a:blipFill>
                <a:blip r:embed="rId7"/>
                <a:stretch>
                  <a:fillRect l="-1835" t="-565" r="-1261" b="-1695"/>
                </a:stretch>
              </a:blipFill>
            </p:spPr>
            <p:txBody>
              <a:bodyPr/>
              <a:lstStyle/>
              <a:p>
                <a:r>
                  <a:rPr lang="en-GB">
                    <a:noFill/>
                  </a:rPr>
                  <a:t> </a:t>
                </a:r>
              </a:p>
            </p:txBody>
          </p:sp>
        </mc:Fallback>
      </mc:AlternateContent>
      <p:sp>
        <p:nvSpPr>
          <p:cNvPr id="22" name="Rectangle 21"/>
          <p:cNvSpPr/>
          <p:nvPr/>
        </p:nvSpPr>
        <p:spPr>
          <a:xfrm>
            <a:off x="165225" y="2213365"/>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3" name="Rectangle 22"/>
          <p:cNvSpPr/>
          <p:nvPr/>
        </p:nvSpPr>
        <p:spPr>
          <a:xfrm>
            <a:off x="3628620" y="1897009"/>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4" name="Rectangle 23"/>
          <p:cNvSpPr/>
          <p:nvPr/>
        </p:nvSpPr>
        <p:spPr>
          <a:xfrm>
            <a:off x="3630409" y="3664681"/>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5" name="Rectangle 24"/>
          <p:cNvSpPr/>
          <p:nvPr/>
        </p:nvSpPr>
        <p:spPr>
          <a:xfrm>
            <a:off x="422796" y="3187700"/>
            <a:ext cx="3171303" cy="3632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p:cNvSpPr/>
          <p:nvPr/>
        </p:nvSpPr>
        <p:spPr>
          <a:xfrm>
            <a:off x="3978953" y="2446444"/>
            <a:ext cx="3831547" cy="8682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587001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136904" cy="369332"/>
          </a:xfrm>
          <a:prstGeom prst="rect">
            <a:avLst/>
          </a:prstGeom>
          <a:noFill/>
        </p:spPr>
        <p:txBody>
          <a:bodyPr wrap="square" rtlCol="0">
            <a:spAutoFit/>
          </a:bodyPr>
          <a:lstStyle/>
          <a:p>
            <a:r>
              <a:rPr lang="en-GB" dirty="0"/>
              <a:t>There is little new theory since GCSE, but the algebraic manipulation is harder.</a:t>
            </a:r>
          </a:p>
        </p:txBody>
      </p:sp>
      <mc:AlternateContent xmlns:mc="http://schemas.openxmlformats.org/markup-compatibility/2006" xmlns:a14="http://schemas.microsoft.com/office/drawing/2010/main">
        <mc:Choice Requires="a14">
          <p:sp>
            <p:nvSpPr>
              <p:cNvPr id="6" name="TextBox 5"/>
              <p:cNvSpPr txBox="1"/>
              <p:nvPr/>
            </p:nvSpPr>
            <p:spPr>
              <a:xfrm>
                <a:off x="282840" y="1837430"/>
                <a:ext cx="515106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equation of the line passing through </a:t>
                </a:r>
                <a14:m>
                  <m:oMath xmlns:m="http://schemas.openxmlformats.org/officeDocument/2006/math">
                    <m:r>
                      <a:rPr lang="en-GB" b="0" i="1" smtClean="0">
                        <a:latin typeface="Cambria Math" panose="02040503050406030204" pitchFamily="18" charset="0"/>
                      </a:rPr>
                      <m:t>(2,3)</m:t>
                    </m:r>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7,5</m:t>
                        </m:r>
                      </m:e>
                    </m:d>
                  </m:oMath>
                </a14:m>
                <a:r>
                  <a:rPr lang="en-GB" dirty="0"/>
                  <a:t>, giving your equation in the form </a:t>
                </a:r>
              </a:p>
              <a:p>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are integers.</a:t>
                </a:r>
              </a:p>
            </p:txBody>
          </p:sp>
        </mc:Choice>
        <mc:Fallback xmlns="">
          <p:sp>
            <p:nvSpPr>
              <p:cNvPr id="6" name="TextBox 5"/>
              <p:cNvSpPr txBox="1">
                <a:spLocks noRot="1" noChangeAspect="1" noMove="1" noResize="1" noEditPoints="1" noAdjustHandles="1" noChangeArrowheads="1" noChangeShapeType="1" noTextEdit="1"/>
              </p:cNvSpPr>
              <p:nvPr/>
            </p:nvSpPr>
            <p:spPr>
              <a:xfrm>
                <a:off x="282840" y="1837430"/>
                <a:ext cx="5151061"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4616" y="1446540"/>
                <a:ext cx="51314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 Gradient &amp; Determining Equations</a:t>
                </a:r>
              </a:p>
            </p:txBody>
          </p:sp>
        </mc:Choice>
        <mc:Fallback xmlns="">
          <p:sp>
            <p:nvSpPr>
              <p:cNvPr id="7" name="TextBox 6"/>
              <p:cNvSpPr txBox="1">
                <a:spLocks noRot="1" noChangeAspect="1" noMove="1" noResize="1" noEditPoints="1" noAdjustHandles="1" noChangeArrowheads="1" noChangeShapeType="1" noTextEdit="1"/>
              </p:cNvSpPr>
              <p:nvPr/>
            </p:nvSpPr>
            <p:spPr>
              <a:xfrm>
                <a:off x="304616" y="1446540"/>
                <a:ext cx="5131480" cy="369332"/>
              </a:xfrm>
              <a:prstGeom prst="rect">
                <a:avLst/>
              </a:prstGeom>
              <a:blipFill>
                <a:blip r:embed="rId3"/>
                <a:stretch>
                  <a:fillRect l="-827" t="-4615"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5681" y="4365104"/>
                <a:ext cx="3024336"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line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+3</m:t>
                    </m:r>
                    <m:r>
                      <a:rPr lang="en-GB" b="0" i="1" smtClean="0">
                        <a:latin typeface="Cambria Math" panose="02040503050406030204" pitchFamily="18" charset="0"/>
                      </a:rPr>
                      <m:t>𝑦</m:t>
                    </m:r>
                    <m:r>
                      <a:rPr lang="en-GB" b="0" i="1" smtClean="0">
                        <a:latin typeface="Cambria Math" panose="02040503050406030204" pitchFamily="18" charset="0"/>
                      </a:rPr>
                      <m:t>=6</m:t>
                    </m:r>
                  </m:oMath>
                </a14:m>
                <a:r>
                  <a:rPr lang="en-GB" dirty="0"/>
                  <a:t> crosses the </a:t>
                </a:r>
                <a14:m>
                  <m:oMath xmlns:m="http://schemas.openxmlformats.org/officeDocument/2006/math">
                    <m:r>
                      <a:rPr lang="en-GB" b="0" i="1" smtClean="0">
                        <a:latin typeface="Cambria Math" panose="02040503050406030204" pitchFamily="18" charset="0"/>
                      </a:rPr>
                      <m:t>𝑥</m:t>
                    </m:r>
                  </m:oMath>
                </a14:m>
                <a:r>
                  <a:rPr lang="en-GB" dirty="0"/>
                  <a:t>-axis and </a:t>
                </a:r>
                <a14:m>
                  <m:oMath xmlns:m="http://schemas.openxmlformats.org/officeDocument/2006/math">
                    <m:r>
                      <a:rPr lang="en-GB" b="0" i="1" smtClean="0">
                        <a:latin typeface="Cambria Math" panose="02040503050406030204" pitchFamily="18" charset="0"/>
                      </a:rPr>
                      <m:t>𝑦</m:t>
                    </m:r>
                  </m:oMath>
                </a14:m>
                <a:r>
                  <a:rPr lang="en-GB" dirty="0"/>
                  <a:t>-axis at the points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respectively.</a:t>
                </a:r>
              </a:p>
              <a:p>
                <a:r>
                  <a:rPr lang="en-GB" dirty="0"/>
                  <a:t>Determine:</a:t>
                </a:r>
              </a:p>
              <a:p>
                <a:r>
                  <a:rPr lang="en-GB" dirty="0"/>
                  <a:t>(a) The length </a:t>
                </a:r>
                <a14:m>
                  <m:oMath xmlns:m="http://schemas.openxmlformats.org/officeDocument/2006/math">
                    <m:r>
                      <a:rPr lang="en-GB" b="0" i="1" smtClean="0">
                        <a:latin typeface="Cambria Math" panose="02040503050406030204" pitchFamily="18" charset="0"/>
                      </a:rPr>
                      <m:t>𝐴𝐵</m:t>
                    </m:r>
                  </m:oMath>
                </a14:m>
                <a:r>
                  <a:rPr lang="en-GB" dirty="0"/>
                  <a:t> and</a:t>
                </a:r>
              </a:p>
              <a:p>
                <a:r>
                  <a:rPr lang="en-GB" dirty="0"/>
                  <a:t>(b) The area </a:t>
                </a:r>
                <a14:m>
                  <m:oMath xmlns:m="http://schemas.openxmlformats.org/officeDocument/2006/math">
                    <m:r>
                      <a:rPr lang="en-GB" b="0" i="1" smtClean="0">
                        <a:latin typeface="Cambria Math" panose="02040503050406030204" pitchFamily="18" charset="0"/>
                      </a:rPr>
                      <m:t>𝑂𝐴𝐵</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85681" y="4365104"/>
                <a:ext cx="3024336" cy="1754326"/>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85681" y="4005064"/>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Lengths and Areas</a:t>
            </a:r>
          </a:p>
        </p:txBody>
      </p:sp>
      <p:sp>
        <p:nvSpPr>
          <p:cNvPr id="15" name="TextBox 14"/>
          <p:cNvSpPr txBox="1"/>
          <p:nvPr/>
        </p:nvSpPr>
        <p:spPr>
          <a:xfrm>
            <a:off x="4355976" y="4355812"/>
            <a:ext cx="3096344"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plumber charges a fixed cost plus a unit cost per day. If he charges £840 for 2 days work and …</a:t>
            </a:r>
          </a:p>
        </p:txBody>
      </p:sp>
      <p:sp>
        <p:nvSpPr>
          <p:cNvPr id="16" name="TextBox 15"/>
          <p:cNvSpPr txBox="1"/>
          <p:nvPr/>
        </p:nvSpPr>
        <p:spPr>
          <a:xfrm>
            <a:off x="4355976" y="3995772"/>
            <a:ext cx="30963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Modelling</a:t>
            </a:r>
          </a:p>
        </p:txBody>
      </p:sp>
      <mc:AlternateContent xmlns:mc="http://schemas.openxmlformats.org/markup-compatibility/2006" xmlns:a14="http://schemas.microsoft.com/office/drawing/2010/main">
        <mc:Choice Requires="a14">
          <p:sp>
            <p:nvSpPr>
              <p:cNvPr id="19" name="TextBox 18"/>
              <p:cNvSpPr txBox="1"/>
              <p:nvPr/>
            </p:nvSpPr>
            <p:spPr>
              <a:xfrm>
                <a:off x="5796137" y="1853285"/>
                <a:ext cx="316835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is perpendicular to </a:t>
                </a:r>
                <a:br>
                  <a:rPr lang="en-GB" dirty="0"/>
                </a:b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+8</m:t>
                    </m:r>
                    <m:r>
                      <a:rPr lang="en-GB" b="0" i="1" smtClean="0">
                        <a:latin typeface="Cambria Math" panose="02040503050406030204" pitchFamily="18" charset="0"/>
                      </a:rPr>
                      <m:t>𝑦</m:t>
                    </m:r>
                    <m:r>
                      <a:rPr lang="en-GB" b="0" i="1" smtClean="0">
                        <a:latin typeface="Cambria Math" panose="02040503050406030204" pitchFamily="18" charset="0"/>
                      </a:rPr>
                      <m:t>−11=0</m:t>
                    </m:r>
                  </m:oMath>
                </a14:m>
                <a:r>
                  <a:rPr lang="en-GB" dirty="0"/>
                  <a:t> and passes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0,−8</m:t>
                        </m:r>
                      </m:e>
                    </m:d>
                  </m:oMath>
                </a14:m>
                <a:r>
                  <a:rPr lang="en-GB" dirty="0"/>
                  <a:t>. Find the equation of the line.</a:t>
                </a:r>
              </a:p>
            </p:txBody>
          </p:sp>
        </mc:Choice>
        <mc:Fallback xmlns="">
          <p:sp>
            <p:nvSpPr>
              <p:cNvPr id="19" name="TextBox 18"/>
              <p:cNvSpPr txBox="1">
                <a:spLocks noRot="1" noChangeAspect="1" noMove="1" noResize="1" noEditPoints="1" noAdjustHandles="1" noChangeArrowheads="1" noChangeShapeType="1" noTextEdit="1"/>
              </p:cNvSpPr>
              <p:nvPr/>
            </p:nvSpPr>
            <p:spPr>
              <a:xfrm>
                <a:off x="5796137" y="1853285"/>
                <a:ext cx="3168351"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5796137" y="1493245"/>
            <a:ext cx="31683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Parallel/Perpendicular Lines</a:t>
            </a:r>
          </a:p>
        </p:txBody>
      </p:sp>
      <mc:AlternateContent xmlns:mc="http://schemas.openxmlformats.org/markup-compatibility/2006" xmlns:a14="http://schemas.microsoft.com/office/drawing/2010/main">
        <mc:Choice Requires="a14">
          <p:sp>
            <p:nvSpPr>
              <p:cNvPr id="22" name="TextBox 21"/>
              <p:cNvSpPr txBox="1"/>
              <p:nvPr/>
            </p:nvSpPr>
            <p:spPr>
              <a:xfrm>
                <a:off x="874954" y="2826486"/>
                <a:ext cx="3960440" cy="738664"/>
              </a:xfrm>
              <a:prstGeom prst="rect">
                <a:avLst/>
              </a:prstGeom>
              <a:noFill/>
            </p:spPr>
            <p:txBody>
              <a:bodyPr wrap="square" rtlCol="0">
                <a:spAutoFit/>
              </a:bodyPr>
              <a:lstStyle/>
              <a:p>
                <a:r>
                  <a:rPr lang="en-GB" sz="1400" b="1" dirty="0"/>
                  <a:t>NEW! since GCSE</a:t>
                </a:r>
              </a:p>
              <a:p>
                <a:r>
                  <a:rPr lang="en-GB" sz="1400" dirty="0"/>
                  <a:t>The equation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𝑦</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𝑚</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1</m:t>
                            </m:r>
                          </m:sub>
                        </m:sSub>
                      </m:e>
                    </m:d>
                  </m:oMath>
                </a14:m>
                <a:r>
                  <a:rPr lang="en-GB" sz="1400" dirty="0"/>
                  <a:t> for a line with given gradient and going through a given point.</a:t>
                </a:r>
              </a:p>
            </p:txBody>
          </p:sp>
        </mc:Choice>
        <mc:Fallback xmlns="">
          <p:sp>
            <p:nvSpPr>
              <p:cNvPr id="22" name="TextBox 21"/>
              <p:cNvSpPr txBox="1">
                <a:spLocks noRot="1" noChangeAspect="1" noMove="1" noResize="1" noEditPoints="1" noAdjustHandles="1" noChangeArrowheads="1" noChangeShapeType="1" noTextEdit="1"/>
              </p:cNvSpPr>
              <p:nvPr/>
            </p:nvSpPr>
            <p:spPr>
              <a:xfrm>
                <a:off x="874954" y="2826486"/>
                <a:ext cx="3960440" cy="738664"/>
              </a:xfrm>
              <a:prstGeom prst="rect">
                <a:avLst/>
              </a:prstGeom>
              <a:blipFill>
                <a:blip r:embed="rId6"/>
                <a:stretch>
                  <a:fillRect l="-462" t="-1653" b="-7438"/>
                </a:stretch>
              </a:blipFill>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Distances between points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401383" y="3286075"/>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Oval 5"/>
          <p:cNvSpPr/>
          <p:nvPr/>
        </p:nvSpPr>
        <p:spPr>
          <a:xfrm>
            <a:off x="3641743" y="165511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329375" y="350209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(1,6)</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29375" y="3502099"/>
                <a:ext cx="648072" cy="369332"/>
              </a:xfrm>
              <a:prstGeom prst="rect">
                <a:avLst/>
              </a:prstGeom>
              <a:blipFill rotWithShape="0">
                <a:blip r:embed="rId2"/>
                <a:stretch>
                  <a:fillRect l="-2830" r="-8491"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22638" y="149873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(5,9)</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822638" y="1498739"/>
                <a:ext cx="648072" cy="369332"/>
              </a:xfrm>
              <a:prstGeom prst="rect">
                <a:avLst/>
              </a:prstGeom>
              <a:blipFill rotWithShape="0">
                <a:blip r:embed="rId3"/>
                <a:stretch>
                  <a:fillRect l="-2830" r="-8491" b="-13333"/>
                </a:stretch>
              </a:blipFill>
            </p:spPr>
            <p:txBody>
              <a:bodyPr/>
              <a:lstStyle/>
              <a:p>
                <a:r>
                  <a:rPr lang="en-GB">
                    <a:noFill/>
                  </a:rPr>
                  <a:t> </a:t>
                </a:r>
              </a:p>
            </p:txBody>
          </p:sp>
        </mc:Fallback>
      </mc:AlternateContent>
      <p:cxnSp>
        <p:nvCxnSpPr>
          <p:cNvPr id="10" name="Straight Connector 9"/>
          <p:cNvCxnSpPr/>
          <p:nvPr/>
        </p:nvCxnSpPr>
        <p:spPr>
          <a:xfrm flipV="1">
            <a:off x="502803" y="1769851"/>
            <a:ext cx="3256384" cy="1632857"/>
          </a:xfrm>
          <a:prstGeom prst="line">
            <a:avLst/>
          </a:prstGeom>
          <a:ln w="762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5292080" y="1124744"/>
                <a:ext cx="3024336" cy="2585323"/>
              </a:xfrm>
              <a:prstGeom prst="rect">
                <a:avLst/>
              </a:prstGeom>
              <a:noFill/>
            </p:spPr>
            <p:txBody>
              <a:bodyPr wrap="square" rtlCol="0">
                <a:spAutoFit/>
              </a:bodyPr>
              <a:lstStyle/>
              <a:p>
                <a:r>
                  <a:rPr lang="en-GB" dirty="0"/>
                  <a:t>How could we find the </a:t>
                </a:r>
                <a:r>
                  <a:rPr lang="en-GB" b="1" dirty="0"/>
                  <a:t>distance</a:t>
                </a:r>
                <a:r>
                  <a:rPr lang="en-GB" dirty="0"/>
                  <a:t> between these two points?</a:t>
                </a:r>
              </a:p>
              <a:p>
                <a:r>
                  <a:rPr lang="en-GB" sz="1400" dirty="0"/>
                  <a:t>Hint: Pythagoras</a:t>
                </a:r>
              </a:p>
              <a:p>
                <a:endParaRPr lang="en-GB" dirty="0"/>
              </a:p>
              <a:p>
                <a:r>
                  <a:rPr lang="en-GB" dirty="0"/>
                  <a:t>Form a right-angled triangle using the change in </a:t>
                </a:r>
                <a14:m>
                  <m:oMath xmlns:m="http://schemas.openxmlformats.org/officeDocument/2006/math">
                    <m:r>
                      <a:rPr lang="en-GB" b="0" i="1" smtClean="0">
                        <a:latin typeface="Cambria Math" panose="02040503050406030204" pitchFamily="18" charset="0"/>
                      </a:rPr>
                      <m:t>𝑥</m:t>
                    </m:r>
                  </m:oMath>
                </a14:m>
                <a:r>
                  <a:rPr lang="en-GB" dirty="0"/>
                  <a:t> and change in </a:t>
                </a:r>
                <a14:m>
                  <m:oMath xmlns:m="http://schemas.openxmlformats.org/officeDocument/2006/math">
                    <m:r>
                      <a:rPr lang="en-GB" b="0" i="1" smtClean="0">
                        <a:latin typeface="Cambria Math" panose="02040503050406030204" pitchFamily="18" charset="0"/>
                      </a:rPr>
                      <m:t>𝑦</m:t>
                    </m:r>
                  </m:oMath>
                </a14:m>
                <a:r>
                  <a:rPr lang="en-GB" dirty="0"/>
                  <a:t>, then use Pythagoras.</a:t>
                </a:r>
              </a:p>
            </p:txBody>
          </p:sp>
        </mc:Choice>
        <mc:Fallback xmlns="">
          <p:sp>
            <p:nvSpPr>
              <p:cNvPr id="13" name="TextBox 12"/>
              <p:cNvSpPr txBox="1">
                <a:spLocks noRot="1" noChangeAspect="1" noMove="1" noResize="1" noEditPoints="1" noAdjustHandles="1" noChangeArrowheads="1" noChangeShapeType="1" noTextEdit="1"/>
              </p:cNvSpPr>
              <p:nvPr/>
            </p:nvSpPr>
            <p:spPr>
              <a:xfrm>
                <a:off x="5292080" y="1124744"/>
                <a:ext cx="3024336" cy="2585323"/>
              </a:xfrm>
              <a:prstGeom prst="rect">
                <a:avLst/>
              </a:prstGeom>
              <a:blipFill rotWithShape="0">
                <a:blip r:embed="rId4"/>
                <a:stretch>
                  <a:fillRect l="-1613" t="-1415" b="-472"/>
                </a:stretch>
              </a:blipFill>
            </p:spPr>
            <p:txBody>
              <a:bodyPr/>
              <a:lstStyle/>
              <a:p>
                <a:r>
                  <a:rPr lang="en-GB">
                    <a:noFill/>
                  </a:rPr>
                  <a:t> </a:t>
                </a:r>
              </a:p>
            </p:txBody>
          </p:sp>
        </mc:Fallback>
      </mc:AlternateContent>
      <p:sp>
        <p:nvSpPr>
          <p:cNvPr id="14" name="Rectangle 13"/>
          <p:cNvSpPr/>
          <p:nvPr/>
        </p:nvSpPr>
        <p:spPr>
          <a:xfrm>
            <a:off x="5764993" y="2015413"/>
            <a:ext cx="897064" cy="2519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5316460" y="2445431"/>
            <a:ext cx="2855939" cy="12646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grpSp>
        <p:nvGrpSpPr>
          <p:cNvPr id="9" name="Group 8"/>
          <p:cNvGrpSpPr/>
          <p:nvPr/>
        </p:nvGrpSpPr>
        <p:grpSpPr>
          <a:xfrm>
            <a:off x="598042" y="1872521"/>
            <a:ext cx="3166160" cy="1540900"/>
            <a:chOff x="617407" y="1871138"/>
            <a:chExt cx="3166160" cy="1540900"/>
          </a:xfrm>
        </p:grpSpPr>
        <p:cxnSp>
          <p:nvCxnSpPr>
            <p:cNvPr id="16" name="Straight Connector 15"/>
            <p:cNvCxnSpPr>
              <a:stCxn id="5" idx="6"/>
            </p:cNvCxnSpPr>
            <p:nvPr/>
          </p:nvCxnSpPr>
          <p:spPr>
            <a:xfrm>
              <a:off x="617407" y="3394087"/>
              <a:ext cx="3166160" cy="8621"/>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19" name="Straight Connector 18"/>
            <p:cNvCxnSpPr>
              <a:stCxn id="6" idx="4"/>
            </p:cNvCxnSpPr>
            <p:nvPr/>
          </p:nvCxnSpPr>
          <p:spPr>
            <a:xfrm flipH="1">
              <a:off x="3740526" y="1871138"/>
              <a:ext cx="9229" cy="1540900"/>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3398582" y="3028100"/>
              <a:ext cx="2434" cy="373226"/>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3398583" y="3046761"/>
              <a:ext cx="345232" cy="0"/>
            </a:xfrm>
            <a:prstGeom prst="line">
              <a:avLst/>
            </a:prstGeom>
            <a:ln w="76200">
              <a:prstDash val="sysDot"/>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7" name="TextBox 16"/>
              <p:cNvSpPr txBox="1"/>
              <p:nvPr/>
            </p:nvSpPr>
            <p:spPr>
              <a:xfrm>
                <a:off x="1679139" y="3560340"/>
                <a:ext cx="1042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𝑥</m:t>
                      </m:r>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679139" y="3560340"/>
                <a:ext cx="1042696"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753220" y="2541554"/>
                <a:ext cx="9108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𝑦</m:t>
                      </m:r>
                      <m:r>
                        <a:rPr lang="en-GB" b="0" i="0" smtClean="0">
                          <a:latin typeface="Cambria Math" panose="02040503050406030204" pitchFamily="18" charset="0"/>
                        </a:rPr>
                        <m:t>=3</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753220" y="2541554"/>
                <a:ext cx="910883" cy="369332"/>
              </a:xfrm>
              <a:prstGeom prst="rect">
                <a:avLst/>
              </a:prstGeom>
              <a:blipFill rotWithShape="0">
                <a:blip r:embed="rId6"/>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44231" y="212489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44231" y="2124899"/>
                <a:ext cx="648072" cy="369332"/>
              </a:xfrm>
              <a:prstGeom prst="rect">
                <a:avLst/>
              </a:prstGeom>
              <a:blipFill rotWithShape="0">
                <a:blip r:embed="rId7"/>
                <a:stretch>
                  <a:fillRect/>
                </a:stretch>
              </a:blipFill>
            </p:spPr>
            <p:txBody>
              <a:bodyPr/>
              <a:lstStyle/>
              <a:p>
                <a:r>
                  <a:rPr lang="en-GB">
                    <a:noFill/>
                  </a:rPr>
                  <a:t> </a:t>
                </a:r>
              </a:p>
            </p:txBody>
          </p:sp>
        </mc:Fallback>
      </mc:AlternateContent>
      <p:sp>
        <p:nvSpPr>
          <p:cNvPr id="21" name="Rectangle 20"/>
          <p:cNvSpPr/>
          <p:nvPr/>
        </p:nvSpPr>
        <p:spPr>
          <a:xfrm>
            <a:off x="2383002" y="3553979"/>
            <a:ext cx="616255" cy="457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4355976" y="2445431"/>
            <a:ext cx="571234" cy="457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1634798" y="1929335"/>
            <a:ext cx="692429" cy="538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1" name="TextBox 10"/>
              <p:cNvSpPr txBox="1"/>
              <p:nvPr/>
            </p:nvSpPr>
            <p:spPr>
              <a:xfrm>
                <a:off x="202991" y="823733"/>
                <a:ext cx="4248472" cy="369332"/>
              </a:xfrm>
              <a:prstGeom prst="rect">
                <a:avLst/>
              </a:prstGeom>
              <a:noFill/>
            </p:spPr>
            <p:txBody>
              <a:bodyPr wrap="square" rtlCol="0">
                <a:spAutoFit/>
              </a:bodyPr>
              <a:lstStyle/>
              <a:p>
                <a:r>
                  <a:rPr lang="en-GB" b="0" dirty="0"/>
                  <a:t>Recall: </a:t>
                </a:r>
                <a14:m>
                  <m:oMath xmlns:m="http://schemas.openxmlformats.org/officeDocument/2006/math">
                    <m:r>
                      <m:rPr>
                        <m:sty m:val="p"/>
                      </m:rPr>
                      <a:rPr lang="en-GB" b="0" i="0" smtClean="0">
                        <a:latin typeface="Cambria Math" panose="02040503050406030204" pitchFamily="18" charset="0"/>
                      </a:rPr>
                      <m:t>Δ</m:t>
                    </m:r>
                  </m:oMath>
                </a14:m>
                <a:r>
                  <a:rPr lang="en-GB" dirty="0"/>
                  <a:t> (said ‘delta’) means “change in”.</a:t>
                </a:r>
              </a:p>
            </p:txBody>
          </p:sp>
        </mc:Choice>
        <mc:Fallback xmlns="">
          <p:sp>
            <p:nvSpPr>
              <p:cNvPr id="11" name="TextBox 10"/>
              <p:cNvSpPr txBox="1">
                <a:spLocks noRot="1" noChangeAspect="1" noMove="1" noResize="1" noEditPoints="1" noAdjustHandles="1" noChangeArrowheads="1" noChangeShapeType="1" noTextEdit="1"/>
              </p:cNvSpPr>
              <p:nvPr/>
            </p:nvSpPr>
            <p:spPr>
              <a:xfrm>
                <a:off x="202991" y="823733"/>
                <a:ext cx="4248472" cy="369332"/>
              </a:xfrm>
              <a:prstGeom prst="rect">
                <a:avLst/>
              </a:prstGeom>
              <a:blipFill>
                <a:blip r:embed="rId8"/>
                <a:stretch>
                  <a:fillRect l="-1148"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73215" y="4571094"/>
                <a:ext cx="4907989" cy="9089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Distance between two points:</a:t>
                </a:r>
              </a:p>
              <a:p>
                <a:pPr/>
                <a14:m>
                  <m:oMathPara xmlns:m="http://schemas.openxmlformats.org/officeDocument/2006/math">
                    <m:oMathParaPr>
                      <m:jc m:val="centerGroup"/>
                    </m:oMathParaPr>
                    <m:oMath xmlns:m="http://schemas.openxmlformats.org/officeDocument/2006/math">
                      <m:rad>
                        <m:radPr>
                          <m:degHide m:val="on"/>
                          <m:ctrlPr>
                            <a:rPr lang="en-GB" sz="2400" b="0" i="1" smtClean="0">
                              <a:latin typeface="Cambria Math" panose="02040503050406030204" pitchFamily="18" charset="0"/>
                            </a:rPr>
                          </m:ctrlPr>
                        </m:radPr>
                        <m:deg/>
                        <m:e>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m:rPr>
                                      <m:sty m:val="p"/>
                                    </m:rPr>
                                    <a:rPr lang="en-GB" sz="2400">
                                      <a:latin typeface="Cambria Math" panose="02040503050406030204" pitchFamily="18" charset="0"/>
                                    </a:rPr>
                                    <m:t>Δ</m:t>
                                  </m:r>
                                  <m:r>
                                    <a:rPr lang="en-GB" sz="2400" i="1">
                                      <a:latin typeface="Cambria Math" panose="02040503050406030204" pitchFamily="18" charset="0"/>
                                    </a:rPr>
                                    <m:t>𝑥</m:t>
                                  </m:r>
                                </m:e>
                              </m:d>
                            </m:e>
                            <m:sup>
                              <m:r>
                                <a:rPr lang="en-GB" sz="2400" i="1">
                                  <a:latin typeface="Cambria Math" panose="02040503050406030204" pitchFamily="18" charset="0"/>
                                </a:rPr>
                                <m:t>2</m:t>
                              </m:r>
                            </m:sup>
                          </m:sSup>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m:rPr>
                                      <m:sty m:val="p"/>
                                    </m:rPr>
                                    <a:rPr lang="en-GB" sz="2400">
                                      <a:latin typeface="Cambria Math" panose="02040503050406030204" pitchFamily="18" charset="0"/>
                                    </a:rPr>
                                    <m:t>Δ</m:t>
                                  </m:r>
                                  <m:r>
                                    <a:rPr lang="en-GB" sz="2400" b="0" i="1" smtClean="0">
                                      <a:latin typeface="Cambria Math" panose="02040503050406030204" pitchFamily="18" charset="0"/>
                                    </a:rPr>
                                    <m:t>𝑦</m:t>
                                  </m:r>
                                </m:e>
                              </m:d>
                            </m:e>
                            <m:sup>
                              <m:r>
                                <a:rPr lang="en-GB" sz="2400" i="1">
                                  <a:latin typeface="Cambria Math" panose="02040503050406030204" pitchFamily="18" charset="0"/>
                                </a:rPr>
                                <m:t>2</m:t>
                              </m:r>
                            </m:sup>
                          </m:sSup>
                        </m:e>
                      </m:rad>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73215" y="4571094"/>
                <a:ext cx="4907989" cy="908903"/>
              </a:xfrm>
              <a:prstGeom prst="rect">
                <a:avLst/>
              </a:prstGeom>
              <a:blipFill rotWithShape="0">
                <a:blip r:embed="rId9"/>
                <a:stretch>
                  <a:fillRect l="-1731" t="-4575"/>
                </a:stretch>
              </a:blipFill>
            </p:spPr>
            <p:txBody>
              <a:bodyPr/>
              <a:lstStyle/>
              <a:p>
                <a:r>
                  <a:rPr lang="en-GB">
                    <a:noFill/>
                  </a:rPr>
                  <a:t> </a:t>
                </a:r>
              </a:p>
            </p:txBody>
          </p:sp>
        </mc:Fallback>
      </mc:AlternateContent>
    </p:spTree>
    <p:extLst>
      <p:ext uri="{BB962C8B-B14F-4D97-AF65-F5344CB8AC3E}">
        <p14:creationId xmlns:p14="http://schemas.microsoft.com/office/powerpoint/2010/main" val="989493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ntr" presetSubtype="0" fill="hold" grpId="1"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par>
                          <p:cTn id="50" fill="hold">
                            <p:stCondLst>
                              <p:cond delay="500"/>
                            </p:stCondLst>
                            <p:childTnLst>
                              <p:par>
                                <p:cTn id="51" presetID="6" presetClass="entr" presetSubtype="1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1000"/>
                                        <p:tgtEl>
                                          <p:spTgt spid="12"/>
                                        </p:tgtEl>
                                      </p:cBhvr>
                                    </p:animEffect>
                                  </p:childTnLst>
                                </p:cTn>
                              </p:par>
                            </p:childTnLst>
                          </p:cTn>
                        </p:par>
                      </p:childTnLst>
                    </p:cTn>
                  </p:par>
                </p:childTnLst>
              </p:cTn>
              <p:nextCondLst>
                <p:cond evt="onClick" delay="0">
                  <p:tgtEl>
                    <p:spTgt spid="24"/>
                  </p:tgtEl>
                </p:cond>
              </p:nextCondLst>
            </p:seq>
          </p:childTnLst>
        </p:cTn>
      </p:par>
    </p:tnLst>
    <p:bldLst>
      <p:bldP spid="14" grpId="0" animBg="1"/>
      <p:bldP spid="15" grpId="0" animBg="1"/>
      <p:bldP spid="17" grpId="0"/>
      <p:bldP spid="18" grpId="0"/>
      <p:bldP spid="20" grpId="0"/>
      <p:bldP spid="21" grpId="0" animBg="1"/>
      <p:bldP spid="21" grpId="1" animBg="1"/>
      <p:bldP spid="22" grpId="0" animBg="1"/>
      <p:bldP spid="22" grpId="1" animBg="1"/>
      <p:bldP spid="24" grpId="0" animBg="1"/>
      <p:bldP spid="24" grpId="1" animBg="1"/>
      <p:bldP spid="11"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5472608" cy="1640449"/>
              </a:xfrm>
              <a:prstGeom prst="rect">
                <a:avLst/>
              </a:prstGeom>
              <a:noFill/>
            </p:spPr>
            <p:txBody>
              <a:bodyPr wrap="square" rtlCol="0">
                <a:spAutoFit/>
              </a:bodyPr>
              <a:lstStyle/>
              <a:p>
                <a:r>
                  <a:rPr lang="en-GB" b="1" dirty="0"/>
                  <a:t>Distance between:</a:t>
                </a:r>
              </a:p>
              <a:p>
                <a:endParaRPr lang="en-GB" dirty="0"/>
              </a:p>
              <a:p>
                <a14:m>
                  <m:oMath xmlns:m="http://schemas.openxmlformats.org/officeDocument/2006/math">
                    <m:r>
                      <a:rPr lang="en-GB" b="0" i="1" smtClean="0">
                        <a:latin typeface="Cambria Math" panose="02040503050406030204" pitchFamily="18" charset="0"/>
                      </a:rPr>
                      <m:t>(3,4)</m:t>
                    </m:r>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5,7</m:t>
                        </m:r>
                      </m:e>
                    </m:d>
                  </m:oMath>
                </a14:m>
                <a:r>
                  <a:rPr lang="en-GB" dirty="0"/>
                  <a:t>   		</a:t>
                </a:r>
                <a14:m>
                  <m:oMath xmlns:m="http://schemas.openxmlformats.org/officeDocument/2006/math">
                    <m:rad>
                      <m:radPr>
                        <m:degHide m:val="on"/>
                        <m:ctrlPr>
                          <a:rPr lang="en-GB" b="0" i="1" dirty="0" smtClean="0">
                            <a:latin typeface="Cambria Math" panose="02040503050406030204" pitchFamily="18" charset="0"/>
                          </a:rPr>
                        </m:ctrlPr>
                      </m:radPr>
                      <m:deg/>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2</m:t>
                            </m:r>
                          </m:e>
                          <m:sup>
                            <m:r>
                              <a:rPr lang="en-GB" b="0" i="1" dirty="0" smtClean="0">
                                <a:latin typeface="Cambria Math" panose="02040503050406030204" pitchFamily="18" charset="0"/>
                              </a:rPr>
                              <m:t>2</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3</m:t>
                            </m:r>
                          </m:e>
                          <m:sup>
                            <m:r>
                              <a:rPr lang="en-GB" b="0" i="1" dirty="0" smtClean="0">
                                <a:latin typeface="Cambria Math" panose="02040503050406030204" pitchFamily="18" charset="0"/>
                              </a:rPr>
                              <m:t>2</m:t>
                            </m:r>
                          </m:sup>
                        </m:sSup>
                      </m:e>
                    </m:rad>
                    <m:r>
                      <a:rPr lang="en-GB" b="0" i="1" dirty="0" smtClean="0">
                        <a:latin typeface="Cambria Math" panose="02040503050406030204" pitchFamily="18" charset="0"/>
                      </a:rPr>
                      <m:t>=</m:t>
                    </m:r>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13</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5</m:t>
                    </m:r>
                    <m:r>
                      <a:rPr lang="en-GB" i="1">
                        <a:latin typeface="Cambria Math" panose="02040503050406030204" pitchFamily="18" charset="0"/>
                      </a:rPr>
                      <m:t>,</m:t>
                    </m:r>
                    <m:r>
                      <a:rPr lang="en-GB" b="0" i="1" smtClean="0">
                        <a:latin typeface="Cambria Math" panose="02040503050406030204" pitchFamily="18" charset="0"/>
                      </a:rPr>
                      <m:t>1</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6</m:t>
                        </m:r>
                        <m:r>
                          <a:rPr lang="en-GB" i="1">
                            <a:latin typeface="Cambria Math" panose="02040503050406030204" pitchFamily="18" charset="0"/>
                          </a:rPr>
                          <m:t>,</m:t>
                        </m:r>
                        <m:r>
                          <a:rPr lang="en-GB" b="0" i="1" smtClean="0">
                            <a:latin typeface="Cambria Math" panose="02040503050406030204" pitchFamily="18" charset="0"/>
                          </a:rPr>
                          <m:t>−3</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1</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4</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i="1" dirty="0">
                            <a:latin typeface="Cambria Math" panose="02040503050406030204" pitchFamily="18" charset="0"/>
                          </a:rPr>
                          <m:t>1</m:t>
                        </m:r>
                        <m:r>
                          <a:rPr lang="en-GB" b="0" i="1" dirty="0" smtClean="0">
                            <a:latin typeface="Cambria Math" panose="02040503050406030204" pitchFamily="18" charset="0"/>
                          </a:rPr>
                          <m:t>7</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0</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−1</m:t>
                        </m:r>
                        <m:r>
                          <a:rPr lang="en-GB" i="1">
                            <a:latin typeface="Cambria Math" panose="02040503050406030204" pitchFamily="18" charset="0"/>
                          </a:rPr>
                          <m:t>,</m:t>
                        </m:r>
                        <m:r>
                          <a:rPr lang="en-GB" b="0" i="1" smtClean="0">
                            <a:latin typeface="Cambria Math" panose="02040503050406030204" pitchFamily="18" charset="0"/>
                          </a:rPr>
                          <m:t>3</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i="1" dirty="0">
                                <a:latin typeface="Cambria Math" panose="02040503050406030204" pitchFamily="18" charset="0"/>
                              </a:rPr>
                              <m:t>1</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5</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b="0" i="1" dirty="0" smtClean="0">
                            <a:latin typeface="Cambria Math" panose="02040503050406030204" pitchFamily="18" charset="0"/>
                          </a:rPr>
                          <m:t>26</m:t>
                        </m:r>
                      </m:e>
                    </m:ra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5472608" cy="1640449"/>
              </a:xfrm>
              <a:prstGeom prst="rect">
                <a:avLst/>
              </a:prstGeom>
              <a:blipFill rotWithShape="0">
                <a:blip r:embed="rId2"/>
                <a:stretch>
                  <a:fillRect l="-891" t="-1859" b="-1487"/>
                </a:stretch>
              </a:blipFill>
            </p:spPr>
            <p:txBody>
              <a:bodyPr/>
              <a:lstStyle/>
              <a:p>
                <a:r>
                  <a:rPr lang="en-GB">
                    <a:noFill/>
                  </a:rPr>
                  <a:t> </a:t>
                </a:r>
              </a:p>
            </p:txBody>
          </p:sp>
        </mc:Fallback>
      </mc:AlternateContent>
      <p:sp>
        <p:nvSpPr>
          <p:cNvPr id="6" name="TextBox 5"/>
          <p:cNvSpPr txBox="1"/>
          <p:nvPr/>
        </p:nvSpPr>
        <p:spPr>
          <a:xfrm>
            <a:off x="5864957" y="1872435"/>
            <a:ext cx="3024336"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Note</a:t>
            </a:r>
            <a:r>
              <a:rPr lang="en-GB" sz="1600" dirty="0"/>
              <a:t>: Unlike with gradient, we don’t care if the difference is positive or negative (it’s being squared to make it positive anyway!)</a:t>
            </a:r>
          </a:p>
        </p:txBody>
      </p:sp>
      <p:cxnSp>
        <p:nvCxnSpPr>
          <p:cNvPr id="8" name="Straight Arrow Connector 7"/>
          <p:cNvCxnSpPr>
            <a:stCxn id="6" idx="1"/>
          </p:cNvCxnSpPr>
          <p:nvPr/>
        </p:nvCxnSpPr>
        <p:spPr>
          <a:xfrm flipH="1" flipV="1">
            <a:off x="5004048" y="1916832"/>
            <a:ext cx="860909" cy="6173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3029803" y="1286724"/>
            <a:ext cx="2015922" cy="4098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3029803" y="1711895"/>
            <a:ext cx="2015922"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3038499" y="2094528"/>
            <a:ext cx="2015922"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2" name="TextBox 11"/>
              <p:cNvSpPr txBox="1"/>
              <p:nvPr/>
            </p:nvSpPr>
            <p:spPr>
              <a:xfrm>
                <a:off x="367595" y="4162487"/>
                <a:ext cx="5472608" cy="1640449"/>
              </a:xfrm>
              <a:prstGeom prst="rect">
                <a:avLst/>
              </a:prstGeom>
              <a:noFill/>
            </p:spPr>
            <p:txBody>
              <a:bodyPr wrap="square" rtlCol="0">
                <a:spAutoFit/>
              </a:bodyPr>
              <a:lstStyle/>
              <a:p>
                <a:r>
                  <a:rPr lang="en-GB" b="1" dirty="0"/>
                  <a:t>Distance between:</a:t>
                </a:r>
              </a:p>
              <a:p>
                <a:endParaRPr lang="en-GB" dirty="0"/>
              </a:p>
              <a:p>
                <a14:m>
                  <m:oMath xmlns:m="http://schemas.openxmlformats.org/officeDocument/2006/math">
                    <m:r>
                      <a:rPr lang="en-GB" b="0" i="1" smtClean="0">
                        <a:latin typeface="Cambria Math" panose="02040503050406030204" pitchFamily="18" charset="0"/>
                      </a:rPr>
                      <m:t>(1,10)</m:t>
                    </m:r>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4,14</m:t>
                        </m:r>
                      </m:e>
                    </m:d>
                  </m:oMath>
                </a14:m>
                <a:r>
                  <a:rPr lang="en-GB" dirty="0"/>
                  <a:t>   	</a:t>
                </a:r>
                <a14:m>
                  <m:oMath xmlns:m="http://schemas.openxmlformats.org/officeDocument/2006/math">
                    <m:rad>
                      <m:radPr>
                        <m:degHide m:val="on"/>
                        <m:ctrlPr>
                          <a:rPr lang="en-GB" b="0" i="1" dirty="0" smtClean="0">
                            <a:latin typeface="Cambria Math" panose="02040503050406030204" pitchFamily="18" charset="0"/>
                          </a:rPr>
                        </m:ctrlPr>
                      </m:radPr>
                      <m:deg/>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3</m:t>
                            </m:r>
                          </m:e>
                          <m:sup>
                            <m:r>
                              <a:rPr lang="en-GB" b="0" i="1" dirty="0" smtClean="0">
                                <a:latin typeface="Cambria Math" panose="02040503050406030204" pitchFamily="18" charset="0"/>
                              </a:rPr>
                              <m:t>2</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4</m:t>
                            </m:r>
                          </m:e>
                          <m:sup>
                            <m:r>
                              <a:rPr lang="en-GB" b="0" i="1" dirty="0" smtClean="0">
                                <a:latin typeface="Cambria Math" panose="02040503050406030204" pitchFamily="18" charset="0"/>
                              </a:rPr>
                              <m:t>2</m:t>
                            </m:r>
                          </m:sup>
                        </m:sSup>
                      </m:e>
                    </m:rad>
                    <m:r>
                      <a:rPr lang="en-GB" b="0" i="1" dirty="0" smtClean="0">
                        <a:latin typeface="Cambria Math" panose="02040503050406030204" pitchFamily="18" charset="0"/>
                      </a:rPr>
                      <m:t>=5</m:t>
                    </m:r>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m:t>
                    </m:r>
                    <m:r>
                      <a:rPr lang="en-GB" b="0" i="1" smtClean="0">
                        <a:latin typeface="Cambria Math" panose="02040503050406030204" pitchFamily="18" charset="0"/>
                      </a:rPr>
                      <m:t>−1</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0</m:t>
                        </m:r>
                        <m:r>
                          <a:rPr lang="en-GB" i="1">
                            <a:latin typeface="Cambria Math" panose="02040503050406030204" pitchFamily="18" charset="0"/>
                          </a:rPr>
                          <m:t>,</m:t>
                        </m:r>
                        <m:r>
                          <a:rPr lang="en-GB" b="0" i="1" smtClean="0">
                            <a:latin typeface="Cambria Math" panose="02040503050406030204" pitchFamily="18" charset="0"/>
                          </a:rPr>
                          <m:t>1</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3</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2</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i="1" dirty="0" smtClean="0">
                            <a:latin typeface="Cambria Math" panose="02040503050406030204" pitchFamily="18" charset="0"/>
                          </a:rPr>
                          <m:t>1</m:t>
                        </m:r>
                        <m:r>
                          <a:rPr lang="en-GB" b="0" i="1" dirty="0" smtClean="0">
                            <a:latin typeface="Cambria Math" panose="02040503050406030204" pitchFamily="18" charset="0"/>
                          </a:rPr>
                          <m:t>3</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−4</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−12</m:t>
                        </m:r>
                        <m:r>
                          <a:rPr lang="en-GB" i="1">
                            <a:latin typeface="Cambria Math" panose="02040503050406030204" pitchFamily="18" charset="0"/>
                          </a:rPr>
                          <m:t>,</m:t>
                        </m:r>
                        <m:r>
                          <a:rPr lang="en-GB" b="0" i="1" smtClean="0">
                            <a:latin typeface="Cambria Math" panose="02040503050406030204" pitchFamily="18" charset="0"/>
                          </a:rPr>
                          <m:t>4</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8</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b="0" i="1" dirty="0" smtClean="0">
                                <a:latin typeface="Cambria Math" panose="02040503050406030204" pitchFamily="18" charset="0"/>
                              </a:rPr>
                            </m:ctrlPr>
                          </m:sSupPr>
                          <m:e>
                            <m:r>
                              <a:rPr lang="en-GB" i="1" dirty="0" smtClean="0">
                                <a:latin typeface="Cambria Math" panose="02040503050406030204" pitchFamily="18" charset="0"/>
                              </a:rPr>
                              <m:t>6</m:t>
                            </m:r>
                          </m:e>
                          <m:sup>
                            <m:r>
                              <a:rPr lang="en-GB" b="0" i="1" dirty="0" smtClean="0">
                                <a:latin typeface="Cambria Math" panose="02040503050406030204" pitchFamily="18" charset="0"/>
                              </a:rPr>
                              <m:t>2</m:t>
                            </m:r>
                          </m:sup>
                        </m:sSup>
                      </m:e>
                    </m:rad>
                    <m:r>
                      <a:rPr lang="en-GB" i="1" dirty="0">
                        <a:latin typeface="Cambria Math" panose="02040503050406030204" pitchFamily="18" charset="0"/>
                      </a:rPr>
                      <m:t>=</m:t>
                    </m:r>
                    <m:r>
                      <a:rPr lang="en-GB" i="1" dirty="0" smtClean="0">
                        <a:latin typeface="Cambria Math" panose="02040503050406030204" pitchFamily="18" charset="0"/>
                      </a:rPr>
                      <m:t>1</m:t>
                    </m:r>
                    <m:r>
                      <a:rPr lang="en-GB" b="0" i="1" dirty="0" smtClean="0">
                        <a:latin typeface="Cambria Math" panose="02040503050406030204" pitchFamily="18" charset="0"/>
                      </a:rPr>
                      <m:t>0</m:t>
                    </m:r>
                  </m:oMath>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67595" y="4162487"/>
                <a:ext cx="5472608" cy="1640449"/>
              </a:xfrm>
              <a:prstGeom prst="rect">
                <a:avLst/>
              </a:prstGeom>
              <a:blipFill rotWithShape="0">
                <a:blip r:embed="rId3"/>
                <a:stretch>
                  <a:fillRect l="-891" t="-2230" b="-1487"/>
                </a:stretch>
              </a:blipFill>
            </p:spPr>
            <p:txBody>
              <a:bodyPr/>
              <a:lstStyle/>
              <a:p>
                <a:r>
                  <a:rPr lang="en-GB">
                    <a:noFill/>
                  </a:rPr>
                  <a:t> </a:t>
                </a:r>
              </a:p>
            </p:txBody>
          </p:sp>
        </mc:Fallback>
      </mc:AlternateContent>
      <p:sp>
        <p:nvSpPr>
          <p:cNvPr id="13" name="TextBox 12"/>
          <p:cNvSpPr txBox="1"/>
          <p:nvPr/>
        </p:nvSpPr>
        <p:spPr>
          <a:xfrm>
            <a:off x="323528" y="3573016"/>
            <a:ext cx="252028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err="1"/>
              <a:t>Quickfire</a:t>
            </a:r>
            <a:r>
              <a:rPr lang="en-GB" dirty="0"/>
              <a:t> Questions:</a:t>
            </a:r>
          </a:p>
        </p:txBody>
      </p:sp>
      <p:sp>
        <p:nvSpPr>
          <p:cNvPr id="14" name="Rectangle 13"/>
          <p:cNvSpPr/>
          <p:nvPr/>
        </p:nvSpPr>
        <p:spPr>
          <a:xfrm>
            <a:off x="3111690" y="4612551"/>
            <a:ext cx="1960780" cy="4098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3111690" y="5037722"/>
            <a:ext cx="1960780"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3120386" y="5420355"/>
            <a:ext cx="1960780"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372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animBg="1"/>
      <p:bldP spid="9" grpId="0" animBg="1"/>
      <p:bldP spid="10" grpId="0" animBg="1"/>
      <p:bldP spid="11"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Area of Shapes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043608" y="1340768"/>
            <a:ext cx="0" cy="3096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13" name="Straight Connector 12"/>
          <p:cNvCxnSpPr/>
          <p:nvPr/>
        </p:nvCxnSpPr>
        <p:spPr>
          <a:xfrm flipV="1">
            <a:off x="1043608" y="1327861"/>
            <a:ext cx="1152128" cy="309481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725053" y="1761434"/>
            <a:ext cx="3630923" cy="284591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20006" y="3109044"/>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520006" y="3109044"/>
                <a:ext cx="2000097" cy="369332"/>
              </a:xfrm>
              <a:prstGeom prst="rect">
                <a:avLst/>
              </a:prstGeom>
              <a:blipFill rotWithShape="0">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699745" y="1594602"/>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9745" y="1594602"/>
                <a:ext cx="1648120" cy="369332"/>
              </a:xfrm>
              <a:prstGeom prst="rect">
                <a:avLst/>
              </a:prstGeom>
              <a:blipFill rotWithShape="0">
                <a:blip r:embed="rId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281447" y="691884"/>
                <a:ext cx="3616527" cy="5967531"/>
              </a:xfrm>
              <a:prstGeom prst="rect">
                <a:avLst/>
              </a:prstGeom>
              <a:noFill/>
            </p:spPr>
            <p:txBody>
              <a:bodyPr wrap="square" rtlCol="0">
                <a:spAutoFit/>
              </a:bodyPr>
              <a:lstStyle/>
              <a:p>
                <a:r>
                  <a:rPr lang="en-GB" dirty="0"/>
                  <a:t>The diagram shows two lines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which intersect at the point </a:t>
                </a:r>
                <a14:m>
                  <m:oMath xmlns:m="http://schemas.openxmlformats.org/officeDocument/2006/math">
                    <m:r>
                      <a:rPr lang="en-GB" b="0" i="1" smtClean="0">
                        <a:latin typeface="Cambria Math" panose="02040503050406030204" pitchFamily="18" charset="0"/>
                      </a:rPr>
                      <m:t>𝑃</m:t>
                    </m:r>
                  </m:oMath>
                </a14:m>
                <a:r>
                  <a:rPr lang="en-GB" dirty="0"/>
                  <a:t>.</a:t>
                </a:r>
              </a:p>
              <a:p>
                <a:endParaRPr lang="en-GB" dirty="0"/>
              </a:p>
              <a:p>
                <a:pPr marL="342900" indent="-342900">
                  <a:buAutoNum type="alphaLcParenR"/>
                </a:pPr>
                <a:r>
                  <a:rPr lang="en-GB" dirty="0"/>
                  <a:t>Determine the coordinates of </a:t>
                </a:r>
                <a14:m>
                  <m:oMath xmlns:m="http://schemas.openxmlformats.org/officeDocument/2006/math">
                    <m:r>
                      <a:rPr lang="en-GB" b="0" i="1" smtClean="0">
                        <a:latin typeface="Cambria Math" panose="02040503050406030204" pitchFamily="18" charset="0"/>
                      </a:rPr>
                      <m:t>𝑃</m:t>
                    </m:r>
                  </m:oMath>
                </a14:m>
                <a:r>
                  <a:rPr lang="en-GB" dirty="0"/>
                  <a:t>.</a:t>
                </a:r>
                <a:br>
                  <a:rPr lang="en-GB" dirty="0"/>
                </a:br>
                <a:br>
                  <a:rPr lang="en-GB" dirty="0"/>
                </a:br>
                <a:r>
                  <a:rPr lang="en-GB" i="1" dirty="0"/>
                  <a:t>(We did this in a previous lesson)</a:t>
                </a:r>
              </a:p>
              <a:p>
                <a:pPr/>
                <a:r>
                  <a:rPr lang="en-GB" b="1" dirty="0"/>
                  <a:t>     Just solve two equations</a:t>
                </a:r>
                <a:br>
                  <a:rPr lang="en-GB" b="1" dirty="0"/>
                </a:br>
                <a:r>
                  <a:rPr lang="en-GB" b="1" dirty="0"/>
                  <a:t>     simultaneously.</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oMath>
                  </m:oMathPara>
                </a14:m>
                <a:endParaRPr lang="en-GB" b="1" dirty="0"/>
              </a:p>
              <a:p>
                <a:endParaRPr lang="en-GB" dirty="0"/>
              </a:p>
              <a:p>
                <a:r>
                  <a:rPr lang="en-GB" dirty="0"/>
                  <a:t>b) The line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intersects the </a:t>
                </a:r>
                <a14:m>
                  <m:oMath xmlns:m="http://schemas.openxmlformats.org/officeDocument/2006/math">
                    <m:r>
                      <a:rPr lang="en-GB" b="0" i="1" smtClean="0">
                        <a:latin typeface="Cambria Math" panose="02040503050406030204" pitchFamily="18" charset="0"/>
                      </a:rPr>
                      <m:t>𝑥</m:t>
                    </m:r>
                  </m:oMath>
                </a14:m>
                <a:r>
                  <a:rPr lang="en-GB" dirty="0"/>
                  <a:t>-axis at the point </a:t>
                </a:r>
                <a14:m>
                  <m:oMath xmlns:m="http://schemas.openxmlformats.org/officeDocument/2006/math">
                    <m:r>
                      <a:rPr lang="en-GB" b="0" i="1" smtClean="0">
                        <a:latin typeface="Cambria Math" panose="02040503050406030204" pitchFamily="18" charset="0"/>
                      </a:rPr>
                      <m:t>𝑄</m:t>
                    </m:r>
                  </m:oMath>
                </a14:m>
                <a:r>
                  <a:rPr lang="en-GB" dirty="0"/>
                  <a:t>. Determine the area of the triangle </a:t>
                </a:r>
                <a14:m>
                  <m:oMath xmlns:m="http://schemas.openxmlformats.org/officeDocument/2006/math">
                    <m:r>
                      <a:rPr lang="en-GB" b="0" i="1" smtClean="0">
                        <a:latin typeface="Cambria Math" panose="02040503050406030204" pitchFamily="18" charset="0"/>
                      </a:rPr>
                      <m:t>𝑂𝑃𝑄</m:t>
                    </m:r>
                  </m:oMath>
                </a14:m>
                <a:r>
                  <a:rPr lang="en-GB" dirty="0"/>
                  <a:t>.</a:t>
                </a:r>
              </a:p>
              <a:p>
                <a:r>
                  <a:rPr lang="en-GB" b="1" dirty="0"/>
                  <a:t>When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a14:m>
                <a:endParaRPr lang="en-GB" b="1" dirty="0"/>
              </a:p>
              <a:p>
                <a:r>
                  <a:rPr lang="en-GB" b="1" dirty="0"/>
                  <a:t>Area </a:t>
                </a:r>
                <a14:m>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𝟐𝟒</m:t>
                        </m:r>
                      </m:num>
                      <m:den>
                        <m:r>
                          <a:rPr lang="en-GB" b="1" i="1" smtClean="0">
                            <a:latin typeface="Cambria Math" panose="02040503050406030204" pitchFamily="18" charset="0"/>
                          </a:rPr>
                          <m:t>𝟕</m:t>
                        </m:r>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281447" y="691884"/>
                <a:ext cx="3616527" cy="5967531"/>
              </a:xfrm>
              <a:prstGeom prst="rect">
                <a:avLst/>
              </a:prstGeom>
              <a:blipFill>
                <a:blip r:embed="rId6"/>
                <a:stretch>
                  <a:fillRect l="-1347" t="-511" r="-8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25064" y="232196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25064" y="2321965"/>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726214"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726214" y="4437112"/>
                <a:ext cx="608037" cy="369332"/>
              </a:xfrm>
              <a:prstGeom prst="rect">
                <a:avLst/>
              </a:prstGeom>
              <a:blipFill rotWithShape="0">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02391"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02391" y="4437112"/>
                <a:ext cx="608037" cy="369332"/>
              </a:xfrm>
              <a:prstGeom prst="rect">
                <a:avLst/>
              </a:prstGeom>
              <a:blipFill rotWithShape="0">
                <a:blip r:embed="rId9"/>
                <a:stretch>
                  <a:fillRect/>
                </a:stretch>
              </a:blipFill>
            </p:spPr>
            <p:txBody>
              <a:bodyPr/>
              <a:lstStyle/>
              <a:p>
                <a:r>
                  <a:rPr lang="en-GB">
                    <a:noFill/>
                  </a:rPr>
                  <a:t> </a:t>
                </a:r>
              </a:p>
            </p:txBody>
          </p:sp>
        </mc:Fallback>
      </mc:AlternateContent>
      <p:sp>
        <p:nvSpPr>
          <p:cNvPr id="24" name="Rectangle 23"/>
          <p:cNvSpPr/>
          <p:nvPr/>
        </p:nvSpPr>
        <p:spPr>
          <a:xfrm>
            <a:off x="5333766" y="5897099"/>
            <a:ext cx="3458847" cy="784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2477027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V="1">
            <a:off x="1043608" y="1340768"/>
            <a:ext cx="0" cy="3096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9" name="Straight Connector 8"/>
          <p:cNvCxnSpPr/>
          <p:nvPr/>
        </p:nvCxnSpPr>
        <p:spPr>
          <a:xfrm flipH="1" flipV="1">
            <a:off x="539552" y="1594603"/>
            <a:ext cx="3186662" cy="327455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666044" y="1844824"/>
            <a:ext cx="3854060" cy="184664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993155" y="1499428"/>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+4</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993155" y="1499428"/>
                <a:ext cx="2000097" cy="369332"/>
              </a:xfrm>
              <a:prstGeom prst="rect">
                <a:avLst/>
              </a:prstGeom>
              <a:blipFill rotWithShape="0">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52461" y="3537003"/>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=8</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452461" y="3537003"/>
                <a:ext cx="1648120" cy="369332"/>
              </a:xfrm>
              <a:prstGeom prst="rect">
                <a:avLst/>
              </a:prstGeom>
              <a:blipFill rotWithShape="0">
                <a:blip r:embed="rId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718100" y="2710404"/>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1718100" y="2710404"/>
                <a:ext cx="608037"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02391"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702391" y="4437112"/>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77386" y="321996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77386" y="3219962"/>
                <a:ext cx="608037" cy="369332"/>
              </a:xfrm>
              <a:prstGeom prst="rect">
                <a:avLst/>
              </a:prstGeom>
              <a:blipFill rotWithShape="0">
                <a:blip r:embed="rId8"/>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483466" y="771055"/>
                <a:ext cx="3168352" cy="4313425"/>
              </a:xfrm>
              <a:prstGeom prst="rect">
                <a:avLst/>
              </a:prstGeom>
              <a:noFill/>
            </p:spPr>
            <p:txBody>
              <a:bodyPr wrap="square" rtlCol="0">
                <a:spAutoFit/>
              </a:bodyPr>
              <a:lstStyle/>
              <a:p>
                <a:r>
                  <a:rPr lang="en-GB" dirty="0"/>
                  <a:t>Determine the length of </a:t>
                </a:r>
                <a14:m>
                  <m:oMath xmlns:m="http://schemas.openxmlformats.org/officeDocument/2006/math">
                    <m:r>
                      <a:rPr lang="en-GB" b="0" i="1" smtClean="0">
                        <a:latin typeface="Cambria Math" panose="02040503050406030204" pitchFamily="18" charset="0"/>
                      </a:rPr>
                      <m:t>𝑃𝑄</m:t>
                    </m:r>
                  </m:oMath>
                </a14:m>
                <a:r>
                  <a:rPr lang="en-GB" dirty="0"/>
                  <a:t>.</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𝒚</m:t>
                      </m:r>
                    </m:oMath>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𝟏𝟐</m:t>
                      </m:r>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  →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oMath>
                  </m:oMathPara>
                </a14:m>
                <a:endParaRPr lang="en-GB" b="1" dirty="0"/>
              </a:p>
              <a:p>
                <a:endParaRPr lang="en-GB" b="1" dirty="0"/>
              </a:p>
              <a:p>
                <a:r>
                  <a:rPr lang="en-GB" b="1" dirty="0"/>
                  <a:t>When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oMath>
                    <m:oMath xmlns:m="http://schemas.openxmlformats.org/officeDocument/2006/math">
                      <m:r>
                        <a:rPr lang="en-GB" b="1" i="1" smtClean="0">
                          <a:latin typeface="Cambria Math" panose="02040503050406030204" pitchFamily="18" charset="0"/>
                        </a:rPr>
                        <m:t>𝑸</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oMath>
                  </m:oMathPara>
                </a14:m>
                <a:endParaRPr lang="en-GB" b="1" dirty="0"/>
              </a:p>
              <a:p>
                <a:endParaRPr lang="en-GB" b="1" dirty="0"/>
              </a:p>
              <a:p>
                <a:r>
                  <a:rPr lang="en-GB" b="1" dirty="0"/>
                  <a:t>Distance </a:t>
                </a:r>
                <a14:m>
                  <m:oMath xmlns:m="http://schemas.openxmlformats.org/officeDocument/2006/math">
                    <m:r>
                      <a:rPr lang="en-GB" b="1" i="1" smtClean="0">
                        <a:latin typeface="Cambria Math" panose="02040503050406030204" pitchFamily="18" charset="0"/>
                      </a:rPr>
                      <m:t>𝑷𝑸</m:t>
                    </m:r>
                  </m:oMath>
                </a14:m>
                <a:r>
                  <a:rPr lang="en-GB" b="1" dirty="0"/>
                  <a:t>:</a:t>
                </a:r>
              </a:p>
              <a:p>
                <a:pPr/>
                <a14:m>
                  <m:oMathPara xmlns:m="http://schemas.openxmlformats.org/officeDocument/2006/math">
                    <m:oMathParaPr>
                      <m:jc m:val="centerGroup"/>
                    </m:oMathParaPr>
                    <m:oMath xmlns:m="http://schemas.openxmlformats.org/officeDocument/2006/math">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𝟒</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𝟐𝟎</m:t>
                          </m:r>
                        </m:e>
                      </m:rad>
                    </m:oMath>
                  </m:oMathPara>
                </a14:m>
                <a:endParaRPr lang="en-GB"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5483466" y="771055"/>
                <a:ext cx="3168352" cy="4313425"/>
              </a:xfrm>
              <a:prstGeom prst="rect">
                <a:avLst/>
              </a:prstGeom>
              <a:blipFill>
                <a:blip r:embed="rId9"/>
                <a:stretch>
                  <a:fillRect l="-1734" t="-706"/>
                </a:stretch>
              </a:blipFill>
            </p:spPr>
            <p:txBody>
              <a:bodyPr/>
              <a:lstStyle/>
              <a:p>
                <a:r>
                  <a:rPr lang="en-GB">
                    <a:noFill/>
                  </a:rPr>
                  <a:t> </a:t>
                </a:r>
              </a:p>
            </p:txBody>
          </p:sp>
        </mc:Fallback>
      </mc:AlternateContent>
      <p:sp>
        <p:nvSpPr>
          <p:cNvPr id="24" name="Rectangle 23"/>
          <p:cNvSpPr/>
          <p:nvPr/>
        </p:nvSpPr>
        <p:spPr>
          <a:xfrm>
            <a:off x="5575627" y="1257711"/>
            <a:ext cx="3279062" cy="37714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8" name="TextBox 17"/>
              <p:cNvSpPr txBox="1"/>
              <p:nvPr/>
            </p:nvSpPr>
            <p:spPr>
              <a:xfrm>
                <a:off x="619917" y="200673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19917" y="2006732"/>
                <a:ext cx="608037"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525996" y="5205515"/>
                <a:ext cx="3168352" cy="1441933"/>
              </a:xfrm>
              <a:prstGeom prst="rect">
                <a:avLst/>
              </a:prstGeom>
              <a:noFill/>
            </p:spPr>
            <p:txBody>
              <a:bodyPr wrap="square" rtlCol="0">
                <a:spAutoFit/>
              </a:bodyPr>
              <a:lstStyle/>
              <a:p>
                <a:r>
                  <a:rPr lang="en-GB" dirty="0"/>
                  <a:t>Determine the area </a:t>
                </a:r>
                <a14:m>
                  <m:oMath xmlns:m="http://schemas.openxmlformats.org/officeDocument/2006/math">
                    <m:r>
                      <a:rPr lang="en-GB" b="0" i="1" smtClean="0">
                        <a:latin typeface="Cambria Math" panose="02040503050406030204" pitchFamily="18" charset="0"/>
                      </a:rPr>
                      <m:t>𝑃𝑄𝑅</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m:t>
                          </m:r>
                        </m:e>
                      </m:d>
                    </m:oMath>
                  </m:oMathPara>
                </a14:m>
                <a:endParaRPr lang="en-GB" b="1" dirty="0"/>
              </a:p>
              <a:p>
                <a:pPr/>
                <a:r>
                  <a:rPr lang="en-GB" b="1" dirty="0"/>
                  <a:t>Use </a:t>
                </a:r>
                <a14:m>
                  <m:oMath xmlns:m="http://schemas.openxmlformats.org/officeDocument/2006/math">
                    <m:r>
                      <a:rPr lang="en-GB" b="1" i="1" smtClean="0">
                        <a:latin typeface="Cambria Math" panose="02040503050406030204" pitchFamily="18" charset="0"/>
                      </a:rPr>
                      <m:t>𝑹𝑸</m:t>
                    </m:r>
                  </m:oMath>
                </a14:m>
                <a:r>
                  <a:rPr lang="en-GB" b="1" dirty="0"/>
                  <a:t> as the base:</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𝟏𝟐</m:t>
                      </m:r>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525996" y="5205515"/>
                <a:ext cx="3168352" cy="1441933"/>
              </a:xfrm>
              <a:prstGeom prst="rect">
                <a:avLst/>
              </a:prstGeom>
              <a:blipFill>
                <a:blip r:embed="rId11"/>
                <a:stretch>
                  <a:fillRect l="-1538" t="-2542"/>
                </a:stretch>
              </a:blipFill>
            </p:spPr>
            <p:txBody>
              <a:bodyPr/>
              <a:lstStyle/>
              <a:p>
                <a:r>
                  <a:rPr lang="en-GB">
                    <a:noFill/>
                  </a:rPr>
                  <a:t> </a:t>
                </a:r>
              </a:p>
            </p:txBody>
          </p:sp>
        </mc:Fallback>
      </mc:AlternateContent>
      <p:sp>
        <p:nvSpPr>
          <p:cNvPr id="20" name="Rectangle 19"/>
          <p:cNvSpPr/>
          <p:nvPr/>
        </p:nvSpPr>
        <p:spPr>
          <a:xfrm>
            <a:off x="5599593" y="5507665"/>
            <a:ext cx="3279062" cy="1225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5148064" y="813585"/>
            <a:ext cx="288032" cy="30334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5" name="Rectangle 24"/>
          <p:cNvSpPr/>
          <p:nvPr/>
        </p:nvSpPr>
        <p:spPr>
          <a:xfrm>
            <a:off x="5148064" y="5215064"/>
            <a:ext cx="288032" cy="30334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6" name="TextBox 25"/>
          <p:cNvSpPr txBox="1"/>
          <p:nvPr/>
        </p:nvSpPr>
        <p:spPr>
          <a:xfrm>
            <a:off x="937282" y="5169422"/>
            <a:ext cx="3023823"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When finding areas of triangles in exam questions, one line is often vertical or horizontal. You should generally choose this to be the ‘base’ of your triangle.</a:t>
            </a:r>
          </a:p>
        </p:txBody>
      </p:sp>
    </p:spTree>
    <p:extLst>
      <p:ext uri="{BB962C8B-B14F-4D97-AF65-F5344CB8AC3E}">
        <p14:creationId xmlns:p14="http://schemas.microsoft.com/office/powerpoint/2010/main" val="2532960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4"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V="1">
            <a:off x="1043608" y="1340768"/>
            <a:ext cx="0" cy="43204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9" name="Straight Connector 8"/>
          <p:cNvCxnSpPr/>
          <p:nvPr/>
        </p:nvCxnSpPr>
        <p:spPr>
          <a:xfrm flipH="1" flipV="1">
            <a:off x="539552" y="1594604"/>
            <a:ext cx="4321026" cy="190640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755576" y="1868760"/>
            <a:ext cx="3960440" cy="370328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102852" y="1684094"/>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02852" y="1684094"/>
                <a:ext cx="2000097" cy="369332"/>
              </a:xfrm>
              <a:prstGeom prst="rect">
                <a:avLst/>
              </a:prstGeom>
              <a:blipFill rotWithShape="0">
                <a:blip r:embed="rId4"/>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1056" y="1665471"/>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=12</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121056" y="1665471"/>
                <a:ext cx="1648120" cy="369332"/>
              </a:xfrm>
              <a:prstGeom prst="rect">
                <a:avLst/>
              </a:prstGeom>
              <a:blipFill rotWithShape="0">
                <a:blip r:embed="rId5"/>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75856" y="2547806"/>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275856" y="2547806"/>
                <a:ext cx="608037"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11014" y="430618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11014" y="4306185"/>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06426" y="1736338"/>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06426" y="1736338"/>
                <a:ext cx="608037" cy="369332"/>
              </a:xfrm>
              <a:prstGeom prst="rect">
                <a:avLst/>
              </a:prstGeom>
              <a:blipFill rotWithShape="0">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292080" y="1340768"/>
                <a:ext cx="3672408" cy="3724033"/>
              </a:xfrm>
              <a:prstGeom prst="rect">
                <a:avLst/>
              </a:prstGeom>
              <a:noFill/>
            </p:spPr>
            <p:txBody>
              <a:bodyPr wrap="square" rtlCol="0">
                <a:spAutoFit/>
              </a:bodyPr>
              <a:lstStyle/>
              <a:p>
                <a:r>
                  <a:rPr lang="en-GB" dirty="0"/>
                  <a:t>a) Determine the coordinate of </a:t>
                </a:r>
                <a14:m>
                  <m:oMath xmlns:m="http://schemas.openxmlformats.org/officeDocument/2006/math">
                    <m:r>
                      <a:rPr lang="en-GB" b="0" i="1" smtClean="0">
                        <a:latin typeface="Cambria Math" panose="02040503050406030204" pitchFamily="18" charset="0"/>
                      </a:rPr>
                      <m:t>𝑃</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𝟏𝟐</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   →  </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oMath>
                  </m:oMathPara>
                </a14:m>
                <a:endParaRPr lang="en-GB" b="1" dirty="0"/>
              </a:p>
              <a:p>
                <a:endParaRPr lang="en-GB" dirty="0"/>
              </a:p>
              <a:p>
                <a:r>
                  <a:rPr lang="en-GB" dirty="0"/>
                  <a:t>b) Determine the area of </a:t>
                </a:r>
                <a14:m>
                  <m:oMath xmlns:m="http://schemas.openxmlformats.org/officeDocument/2006/math">
                    <m:r>
                      <a:rPr lang="en-GB" b="0" i="1" smtClean="0">
                        <a:latin typeface="Cambria Math" panose="02040503050406030204" pitchFamily="18" charset="0"/>
                      </a:rPr>
                      <m:t>𝑃𝑄𝑅</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𝟑</m:t>
                          </m:r>
                        </m:e>
                      </m:d>
                    </m:oMath>
                    <m:oMath xmlns:m="http://schemas.openxmlformats.org/officeDocument/2006/math">
                      <m:r>
                        <a:rPr lang="en-GB" b="1" i="1" smtClean="0">
                          <a:latin typeface="Cambria Math" panose="02040503050406030204" pitchFamily="18" charset="0"/>
                        </a:rPr>
                        <m:t>𝑸</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e>
                      </m:d>
                    </m:oMath>
                    <m:oMath xmlns:m="http://schemas.openxmlformats.org/officeDocument/2006/math">
                      <m:r>
                        <a:rPr lang="en-GB" b="1" i="1" smtClean="0">
                          <a:latin typeface="Cambria Math" panose="02040503050406030204" pitchFamily="18" charset="0"/>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𝟐𝟕</m:t>
                      </m:r>
                    </m:oMath>
                  </m:oMathPara>
                </a14:m>
                <a:endParaRPr lang="en-GB" b="1" dirty="0"/>
              </a:p>
              <a:p>
                <a:endParaRPr lang="en-GB" dirty="0"/>
              </a:p>
              <a:p>
                <a:r>
                  <a:rPr lang="en-GB" dirty="0"/>
                  <a:t>c) Determine the length </a:t>
                </a:r>
                <a14:m>
                  <m:oMath xmlns:m="http://schemas.openxmlformats.org/officeDocument/2006/math">
                    <m:r>
                      <a:rPr lang="en-GB" b="0" i="1" smtClean="0">
                        <a:latin typeface="Cambria Math" panose="02040503050406030204" pitchFamily="18" charset="0"/>
                      </a:rPr>
                      <m:t>𝑃𝑄</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   </m:t>
                      </m:r>
                      <m:r>
                        <a:rPr lang="en-GB" b="1" i="1" smtClean="0">
                          <a:latin typeface="Cambria Math" panose="02040503050406030204" pitchFamily="18" charset="0"/>
                        </a:rPr>
                        <m:t>𝑸</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e>
                      </m:d>
                    </m:oMath>
                    <m:oMath xmlns:m="http://schemas.openxmlformats.org/officeDocument/2006/math">
                      <m:r>
                        <a:rPr lang="en-GB" b="1" i="1" smtClean="0">
                          <a:latin typeface="Cambria Math" panose="02040503050406030204" pitchFamily="18" charset="0"/>
                        </a:rPr>
                        <m:t>𝑫𝒊𝒔𝒕</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𝟔</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𝟒𝟓</m:t>
                          </m:r>
                        </m:e>
                      </m:rad>
                    </m:oMath>
                  </m:oMathPara>
                </a14:m>
                <a:endParaRPr lang="en-GB"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292080" y="1340768"/>
                <a:ext cx="3672408" cy="3724033"/>
              </a:xfrm>
              <a:prstGeom prst="rect">
                <a:avLst/>
              </a:prstGeom>
              <a:blipFill rotWithShape="0">
                <a:blip r:embed="rId9"/>
                <a:stretch>
                  <a:fillRect l="-1327" t="-9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15591" y="507596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15591" y="5075965"/>
                <a:ext cx="608037" cy="369332"/>
              </a:xfrm>
              <a:prstGeom prst="rect">
                <a:avLst/>
              </a:prstGeom>
              <a:blipFill rotWithShape="0">
                <a:blip r:embed="rId10"/>
                <a:stretch>
                  <a:fillRect/>
                </a:stretch>
              </a:blipFill>
            </p:spPr>
            <p:txBody>
              <a:bodyPr/>
              <a:lstStyle/>
              <a:p>
                <a:r>
                  <a:rPr lang="en-GB">
                    <a:noFill/>
                  </a:rPr>
                  <a:t> </a:t>
                </a:r>
              </a:p>
            </p:txBody>
          </p:sp>
        </mc:Fallback>
      </mc:AlternateContent>
      <p:sp>
        <p:nvSpPr>
          <p:cNvPr id="18" name="Rectangle 17"/>
          <p:cNvSpPr/>
          <p:nvPr/>
        </p:nvSpPr>
        <p:spPr>
          <a:xfrm>
            <a:off x="5613818" y="1691043"/>
            <a:ext cx="2942353" cy="622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5621648" y="2754971"/>
            <a:ext cx="2942353" cy="1098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5621648" y="4393572"/>
            <a:ext cx="2942353" cy="8409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658640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8" grpId="0" animBg="1"/>
      <p:bldP spid="19"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102-103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1022" y="1829746"/>
            <a:ext cx="2952328" cy="369332"/>
          </a:xfrm>
          <a:prstGeom prst="rect">
            <a:avLst/>
          </a:prstGeom>
          <a:noFill/>
        </p:spPr>
        <p:txBody>
          <a:bodyPr wrap="square" rtlCol="0">
            <a:spAutoFit/>
          </a:bodyPr>
          <a:lstStyle/>
          <a:p>
            <a:r>
              <a:rPr lang="en-GB" b="1" dirty="0"/>
              <a:t>Extension Problems</a:t>
            </a:r>
          </a:p>
        </p:txBody>
      </p:sp>
      <mc:AlternateContent xmlns:mc="http://schemas.openxmlformats.org/markup-compatibility/2006" xmlns:a14="http://schemas.microsoft.com/office/drawing/2010/main">
        <mc:Choice Requires="a14">
          <p:sp>
            <p:nvSpPr>
              <p:cNvPr id="8" name="TextBox 7"/>
              <p:cNvSpPr txBox="1"/>
              <p:nvPr/>
            </p:nvSpPr>
            <p:spPr>
              <a:xfrm>
                <a:off x="381021" y="2141021"/>
                <a:ext cx="6639251" cy="2990755"/>
              </a:xfrm>
              <a:prstGeom prst="rect">
                <a:avLst/>
              </a:prstGeom>
              <a:noFill/>
            </p:spPr>
            <p:txBody>
              <a:bodyPr wrap="square" rtlCol="0">
                <a:spAutoFit/>
              </a:bodyPr>
              <a:lstStyle/>
              <a:p>
                <a:r>
                  <a:rPr lang="en-GB" sz="1600" i="1" dirty="0"/>
                  <a:t>[MAT 2001 1C]</a:t>
                </a:r>
              </a:p>
              <a:p>
                <a:r>
                  <a:rPr lang="en-GB" sz="1600" dirty="0"/>
                  <a:t>The shortest distance from the origin to the line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+4</m:t>
                    </m:r>
                    <m:r>
                      <a:rPr lang="en-GB" sz="1600" b="0" i="1" smtClean="0">
                        <a:latin typeface="Cambria Math" panose="02040503050406030204" pitchFamily="18" charset="0"/>
                      </a:rPr>
                      <m:t>𝑦</m:t>
                    </m:r>
                    <m:r>
                      <a:rPr lang="en-GB" sz="1600" b="0" i="1" smtClean="0">
                        <a:latin typeface="Cambria Math" panose="02040503050406030204" pitchFamily="18" charset="0"/>
                      </a:rPr>
                      <m:t>=25</m:t>
                    </m:r>
                  </m:oMath>
                </a14:m>
                <a:r>
                  <a:rPr lang="en-GB" dirty="0"/>
                  <a:t> is what?</a:t>
                </a:r>
              </a:p>
              <a:p>
                <a:endParaRPr lang="en-GB" b="1" dirty="0"/>
              </a:p>
              <a:p>
                <a:r>
                  <a:rPr lang="en-GB" b="1" dirty="0"/>
                  <a:t>Gradient of </a:t>
                </a:r>
                <a14:m>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𝟐𝟓</m:t>
                    </m:r>
                  </m:oMath>
                </a14:m>
                <a:r>
                  <a:rPr lang="en-GB" b="1" dirty="0"/>
                  <a:t> is </a:t>
                </a:r>
                <a14:m>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den>
                    </m:f>
                  </m:oMath>
                </a14:m>
                <a:r>
                  <a:rPr lang="en-GB" b="1" dirty="0"/>
                  <a:t>. Therefore gradient of line going through origin and closest point is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𝟑</m:t>
                        </m:r>
                      </m:den>
                    </m:f>
                  </m:oMath>
                </a14:m>
                <a:r>
                  <a:rPr lang="en-GB" b="1" dirty="0"/>
                  <a:t> (see diagram). This line therefore has equation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𝟑</m:t>
                        </m:r>
                      </m:den>
                    </m:f>
                    <m:r>
                      <a:rPr lang="en-GB" b="1" i="1" smtClean="0">
                        <a:latin typeface="Cambria Math" panose="02040503050406030204" pitchFamily="18" charset="0"/>
                      </a:rPr>
                      <m:t>𝒙</m:t>
                    </m:r>
                  </m:oMath>
                </a14:m>
                <a:endParaRPr lang="en-GB" b="1" dirty="0"/>
              </a:p>
              <a:p>
                <a:r>
                  <a:rPr lang="en-GB" b="1" dirty="0"/>
                  <a:t>Solving two equations simultaneously, we get point of intersection </a:t>
                </a:r>
                <a14:m>
                  <m:oMath xmlns:m="http://schemas.openxmlformats.org/officeDocument/2006/math">
                    <m:r>
                      <a:rPr lang="en-GB" b="1" i="1" smtClean="0">
                        <a:latin typeface="Cambria Math" panose="02040503050406030204" pitchFamily="18" charset="0"/>
                      </a:rPr>
                      <m:t>𝑨</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oMath>
                </a14:m>
                <a:r>
                  <a:rPr lang="en-GB" b="1" dirty="0"/>
                  <a:t>.</a:t>
                </a:r>
              </a:p>
              <a:p>
                <a:r>
                  <a:rPr lang="en-GB" b="1" dirty="0"/>
                  <a:t>Therefore distance </a:t>
                </a:r>
                <a14:m>
                  <m:oMath xmlns:m="http://schemas.openxmlformats.org/officeDocument/2006/math">
                    <m:r>
                      <a:rPr lang="en-GB" b="1" i="1" smtClean="0">
                        <a:latin typeface="Cambria Math" panose="02040503050406030204" pitchFamily="18" charset="0"/>
                      </a:rPr>
                      <m:t>𝑶𝑨</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𝟒</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381021" y="2141021"/>
                <a:ext cx="6639251" cy="2990755"/>
              </a:xfrm>
              <a:prstGeom prst="rect">
                <a:avLst/>
              </a:prstGeom>
              <a:blipFill>
                <a:blip r:embed="rId2"/>
                <a:stretch>
                  <a:fillRect l="-826" t="-611" b="-2240"/>
                </a:stretch>
              </a:blipFill>
            </p:spPr>
            <p:txBody>
              <a:bodyPr/>
              <a:lstStyle/>
              <a:p>
                <a:r>
                  <a:rPr lang="en-GB">
                    <a:noFill/>
                  </a:rPr>
                  <a:t> </a:t>
                </a:r>
              </a:p>
            </p:txBody>
          </p:sp>
        </mc:Fallback>
      </mc:AlternateContent>
      <p:cxnSp>
        <p:nvCxnSpPr>
          <p:cNvPr id="10" name="Straight Connector 9"/>
          <p:cNvCxnSpPr/>
          <p:nvPr/>
        </p:nvCxnSpPr>
        <p:spPr>
          <a:xfrm>
            <a:off x="1257745" y="5427512"/>
            <a:ext cx="1512168" cy="12909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rot="2574543">
                <a:off x="1482648" y="5968862"/>
                <a:ext cx="1807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+4</m:t>
                      </m:r>
                      <m:r>
                        <a:rPr lang="en-GB" sz="1400" b="0" i="1" smtClean="0">
                          <a:latin typeface="Cambria Math" panose="02040503050406030204" pitchFamily="18" charset="0"/>
                        </a:rPr>
                        <m:t>𝑦</m:t>
                      </m:r>
                      <m:r>
                        <a:rPr lang="en-GB" sz="1400" b="0" i="1" smtClean="0">
                          <a:latin typeface="Cambria Math" panose="02040503050406030204" pitchFamily="18" charset="0"/>
                        </a:rPr>
                        <m:t>=25</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rot="2574543">
                <a:off x="1482648" y="5968862"/>
                <a:ext cx="1807390" cy="307777"/>
              </a:xfrm>
              <a:prstGeom prst="rect">
                <a:avLst/>
              </a:prstGeom>
              <a:blipFill>
                <a:blip r:embed="rId3"/>
                <a:stretch>
                  <a:fillRect/>
                </a:stretch>
              </a:blipFill>
            </p:spPr>
            <p:txBody>
              <a:bodyPr/>
              <a:lstStyle/>
              <a:p>
                <a:r>
                  <a:rPr lang="en-GB">
                    <a:noFill/>
                  </a:rPr>
                  <a:t> </a:t>
                </a:r>
              </a:p>
            </p:txBody>
          </p:sp>
        </mc:Fallback>
      </mc:AlternateContent>
      <p:sp>
        <p:nvSpPr>
          <p:cNvPr id="12" name="Oval 11"/>
          <p:cNvSpPr/>
          <p:nvPr/>
        </p:nvSpPr>
        <p:spPr>
          <a:xfrm>
            <a:off x="940222" y="6375589"/>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593663" y="5671136"/>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1024903" y="5715189"/>
            <a:ext cx="622300" cy="70485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517797" y="6142705"/>
                <a:ext cx="52509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0,0</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17797" y="6142705"/>
                <a:ext cx="525090" cy="276999"/>
              </a:xfrm>
              <a:prstGeom prst="rect">
                <a:avLst/>
              </a:prstGeom>
              <a:blipFill>
                <a:blip r:embed="rId4"/>
                <a:stretch>
                  <a:fillRect/>
                </a:stretch>
              </a:blipFill>
            </p:spPr>
            <p:txBody>
              <a:bodyPr/>
              <a:lstStyle/>
              <a:p>
                <a:r>
                  <a:rPr lang="en-GB">
                    <a:noFill/>
                  </a:rPr>
                  <a:t> </a:t>
                </a:r>
              </a:p>
            </p:txBody>
          </p:sp>
        </mc:Fallback>
      </mc:AlternateContent>
      <p:sp>
        <p:nvSpPr>
          <p:cNvPr id="22" name="Rectangle 21"/>
          <p:cNvSpPr/>
          <p:nvPr/>
        </p:nvSpPr>
        <p:spPr>
          <a:xfrm>
            <a:off x="165225" y="2213365"/>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5" name="Rectangle 24"/>
          <p:cNvSpPr/>
          <p:nvPr/>
        </p:nvSpPr>
        <p:spPr>
          <a:xfrm>
            <a:off x="427970" y="2922825"/>
            <a:ext cx="6448286" cy="3795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3353696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What’s the point of straight line equations?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25014" y="823660"/>
            <a:ext cx="8179434" cy="1200329"/>
          </a:xfrm>
          <a:prstGeom prst="rect">
            <a:avLst/>
          </a:prstGeom>
          <a:noFill/>
        </p:spPr>
        <p:txBody>
          <a:bodyPr wrap="square" rtlCol="0">
            <a:spAutoFit/>
          </a:bodyPr>
          <a:lstStyle/>
          <a:p>
            <a:r>
              <a:rPr lang="en-GB" dirty="0"/>
              <a:t>We saw in Chapter 2 that lots of things in real life have a ‘quadratic’ relationship, e.g. vertical height with time. Lots of real life variables have a ‘linear’ relationship, i.e. </a:t>
            </a:r>
            <a:r>
              <a:rPr lang="en-GB" b="1" dirty="0"/>
              <a:t>there is a fixed increase/decrease in one variable each time the other variable goes up by 1 unit.</a:t>
            </a:r>
          </a:p>
        </p:txBody>
      </p:sp>
      <p:sp>
        <p:nvSpPr>
          <p:cNvPr id="6" name="TextBox 5"/>
          <p:cNvSpPr txBox="1"/>
          <p:nvPr/>
        </p:nvSpPr>
        <p:spPr>
          <a:xfrm>
            <a:off x="433226" y="2206944"/>
            <a:ext cx="151216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Examples</a:t>
            </a:r>
          </a:p>
        </p:txBody>
      </p:sp>
      <p:sp>
        <p:nvSpPr>
          <p:cNvPr id="7" name="TextBox 6"/>
          <p:cNvSpPr txBox="1"/>
          <p:nvPr/>
        </p:nvSpPr>
        <p:spPr>
          <a:xfrm>
            <a:off x="683568" y="2632192"/>
            <a:ext cx="2520280" cy="646331"/>
          </a:xfrm>
          <a:prstGeom prst="rect">
            <a:avLst/>
          </a:prstGeom>
          <a:noFill/>
        </p:spPr>
        <p:txBody>
          <a:bodyPr wrap="square" rtlCol="0">
            <a:spAutoFit/>
          </a:bodyPr>
          <a:lstStyle/>
          <a:p>
            <a:r>
              <a:rPr lang="en-GB" dirty="0"/>
              <a:t>Car sales made and take home pay.</a:t>
            </a:r>
          </a:p>
        </p:txBody>
      </p:sp>
      <p:sp>
        <p:nvSpPr>
          <p:cNvPr id="8" name="TextBox 7"/>
          <p:cNvSpPr txBox="1"/>
          <p:nvPr/>
        </p:nvSpPr>
        <p:spPr>
          <a:xfrm>
            <a:off x="5472394" y="2210086"/>
            <a:ext cx="2520280" cy="923330"/>
          </a:xfrm>
          <a:prstGeom prst="rect">
            <a:avLst/>
          </a:prstGeom>
          <a:noFill/>
        </p:spPr>
        <p:txBody>
          <a:bodyPr wrap="square" rtlCol="0">
            <a:spAutoFit/>
          </a:bodyPr>
          <a:lstStyle/>
          <a:p>
            <a:r>
              <a:rPr lang="en-GB" dirty="0"/>
              <a:t>The relationship between Celsius and Fahrenheit.</a:t>
            </a:r>
          </a:p>
        </p:txBody>
      </p:sp>
      <p:sp>
        <p:nvSpPr>
          <p:cNvPr id="9" name="TextBox 8"/>
          <p:cNvSpPr txBox="1"/>
          <p:nvPr/>
        </p:nvSpPr>
        <p:spPr>
          <a:xfrm>
            <a:off x="2915816" y="4293096"/>
            <a:ext cx="2520280" cy="923330"/>
          </a:xfrm>
          <a:prstGeom prst="rect">
            <a:avLst/>
          </a:prstGeom>
          <a:noFill/>
        </p:spPr>
        <p:txBody>
          <a:bodyPr wrap="square" rtlCol="0">
            <a:spAutoFit/>
          </a:bodyPr>
          <a:lstStyle/>
          <a:p>
            <a:r>
              <a:rPr lang="en-GB" dirty="0"/>
              <a:t>Temperature and altitude (in a particular location)</a:t>
            </a:r>
          </a:p>
        </p:txBody>
      </p:sp>
      <p:pic>
        <p:nvPicPr>
          <p:cNvPr id="10" name="Picture 9"/>
          <p:cNvPicPr>
            <a:picLocks noChangeAspect="1"/>
          </p:cNvPicPr>
          <p:nvPr/>
        </p:nvPicPr>
        <p:blipFill>
          <a:blip r:embed="rId2"/>
          <a:stretch>
            <a:fillRect/>
          </a:stretch>
        </p:blipFill>
        <p:spPr>
          <a:xfrm>
            <a:off x="3203848" y="5281704"/>
            <a:ext cx="1543050" cy="1085850"/>
          </a:xfrm>
          <a:prstGeom prst="rect">
            <a:avLst/>
          </a:prstGeom>
        </p:spPr>
      </p:pic>
      <p:pic>
        <p:nvPicPr>
          <p:cNvPr id="11" name="Picture 10"/>
          <p:cNvPicPr>
            <a:picLocks noChangeAspect="1"/>
          </p:cNvPicPr>
          <p:nvPr/>
        </p:nvPicPr>
        <p:blipFill>
          <a:blip r:embed="rId3"/>
          <a:stretch>
            <a:fillRect/>
          </a:stretch>
        </p:blipFill>
        <p:spPr>
          <a:xfrm>
            <a:off x="5796136" y="3182045"/>
            <a:ext cx="1174742" cy="1111051"/>
          </a:xfrm>
          <a:prstGeom prst="rect">
            <a:avLst/>
          </a:prstGeom>
        </p:spPr>
      </p:pic>
      <p:pic>
        <p:nvPicPr>
          <p:cNvPr id="12" name="Picture 11"/>
          <p:cNvPicPr>
            <a:picLocks noChangeAspect="1"/>
          </p:cNvPicPr>
          <p:nvPr/>
        </p:nvPicPr>
        <p:blipFill>
          <a:blip r:embed="rId4"/>
          <a:stretch>
            <a:fillRect/>
          </a:stretch>
        </p:blipFill>
        <p:spPr>
          <a:xfrm>
            <a:off x="830115" y="3301741"/>
            <a:ext cx="1933575" cy="82867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5768210" y="4941168"/>
                <a:ext cx="2520280" cy="1569660"/>
              </a:xfrm>
              <a:prstGeom prst="rect">
                <a:avLst/>
              </a:prstGeom>
              <a:noFill/>
            </p:spPr>
            <p:txBody>
              <a:bodyPr wrap="square" rtlCol="0">
                <a:spAutoFit/>
              </a:bodyPr>
              <a:lstStyle/>
              <a:p>
                <a:r>
                  <a:rPr lang="en-GB" i="1" dirty="0"/>
                  <a:t>(And a pure maths one:)</a:t>
                </a:r>
              </a:p>
              <a:p>
                <a:r>
                  <a:rPr lang="en-GB" dirty="0"/>
                  <a:t>The </a:t>
                </a:r>
                <a14:m>
                  <m:oMath xmlns:m="http://schemas.openxmlformats.org/officeDocument/2006/math">
                    <m:r>
                      <a:rPr lang="en-GB" i="1" dirty="0" smtClean="0">
                        <a:latin typeface="Cambria Math" panose="02040503050406030204" pitchFamily="18" charset="0"/>
                      </a:rPr>
                      <m:t>𝑛</m:t>
                    </m:r>
                  </m:oMath>
                </a14:m>
                <a:r>
                  <a:rPr lang="en-GB" dirty="0"/>
                  <a:t>th term of an arithmetic series.</a:t>
                </a:r>
              </a:p>
              <a:p>
                <a:endParaRPr lang="en-GB" dirty="0"/>
              </a:p>
              <a:p>
                <a:r>
                  <a:rPr lang="en-GB" sz="2400" dirty="0"/>
                  <a:t>3, 5, 8, 11, 14, …</a:t>
                </a:r>
              </a:p>
            </p:txBody>
          </p:sp>
        </mc:Choice>
        <mc:Fallback xmlns="">
          <p:sp>
            <p:nvSpPr>
              <p:cNvPr id="13" name="TextBox 12"/>
              <p:cNvSpPr txBox="1">
                <a:spLocks noRot="1" noChangeAspect="1" noMove="1" noResize="1" noEditPoints="1" noAdjustHandles="1" noChangeArrowheads="1" noChangeShapeType="1" noTextEdit="1"/>
              </p:cNvSpPr>
              <p:nvPr/>
            </p:nvSpPr>
            <p:spPr>
              <a:xfrm>
                <a:off x="5768210" y="4941168"/>
                <a:ext cx="2520280" cy="1569660"/>
              </a:xfrm>
              <a:prstGeom prst="rect">
                <a:avLst/>
              </a:prstGeom>
              <a:blipFill>
                <a:blip r:embed="rId5"/>
                <a:stretch>
                  <a:fillRect l="-3623" t="-2335" b="-8171"/>
                </a:stretch>
              </a:blipFill>
            </p:spPr>
            <p:txBody>
              <a:bodyPr/>
              <a:lstStyle/>
              <a:p>
                <a:r>
                  <a:rPr lang="en-GB">
                    <a:noFill/>
                  </a:rPr>
                  <a:t> </a:t>
                </a:r>
              </a:p>
            </p:txBody>
          </p:sp>
        </mc:Fallback>
      </mc:AlternateContent>
    </p:spTree>
    <p:extLst>
      <p:ext uri="{BB962C8B-B14F-4D97-AF65-F5344CB8AC3E}">
        <p14:creationId xmlns:p14="http://schemas.microsoft.com/office/powerpoint/2010/main" val="2564013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Modelling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691680" y="1268760"/>
            <a:ext cx="0" cy="23762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1691680" y="3645024"/>
            <a:ext cx="3024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Oval 9"/>
          <p:cNvSpPr/>
          <p:nvPr/>
        </p:nvSpPr>
        <p:spPr>
          <a:xfrm>
            <a:off x="2153245" y="217323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483768" y="2343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699792" y="191421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843808" y="210123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987824" y="217323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064235" y="17921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275856" y="195021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491880" y="17394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697249" y="187820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923928" y="15567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201305" y="19268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051720" y="284058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2305950" y="26202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575732" y="26237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701825" y="1528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450566" y="161393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728910" y="170349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381097" y="207091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162516" y="197420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052852" y="202222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136049" y="209822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844577" y="222192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671248" y="22465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671900" y="3206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1835696" y="3645024"/>
            <a:ext cx="2735732" cy="369332"/>
          </a:xfrm>
          <a:prstGeom prst="rect">
            <a:avLst/>
          </a:prstGeom>
          <a:noFill/>
        </p:spPr>
        <p:txBody>
          <a:bodyPr wrap="square" rtlCol="0">
            <a:spAutoFit/>
          </a:bodyPr>
          <a:lstStyle/>
          <a:p>
            <a:r>
              <a:rPr lang="en-GB" dirty="0"/>
              <a:t>    20       40      60    80   100</a:t>
            </a:r>
          </a:p>
        </p:txBody>
      </p:sp>
      <p:sp>
        <p:nvSpPr>
          <p:cNvPr id="36" name="TextBox 35"/>
          <p:cNvSpPr txBox="1"/>
          <p:nvPr/>
        </p:nvSpPr>
        <p:spPr>
          <a:xfrm>
            <a:off x="2359943" y="4004831"/>
            <a:ext cx="2031082" cy="369332"/>
          </a:xfrm>
          <a:prstGeom prst="rect">
            <a:avLst/>
          </a:prstGeom>
          <a:noFill/>
        </p:spPr>
        <p:txBody>
          <a:bodyPr wrap="square" rtlCol="0">
            <a:spAutoFit/>
          </a:bodyPr>
          <a:lstStyle/>
          <a:p>
            <a:r>
              <a:rPr lang="en-GB" dirty="0"/>
              <a:t>GCSE Maths mark</a:t>
            </a:r>
          </a:p>
        </p:txBody>
      </p:sp>
      <p:sp>
        <p:nvSpPr>
          <p:cNvPr id="37" name="TextBox 36"/>
          <p:cNvSpPr txBox="1"/>
          <p:nvPr/>
        </p:nvSpPr>
        <p:spPr>
          <a:xfrm rot="16200000">
            <a:off x="103312" y="2291431"/>
            <a:ext cx="2031082" cy="369332"/>
          </a:xfrm>
          <a:prstGeom prst="rect">
            <a:avLst/>
          </a:prstGeom>
          <a:noFill/>
        </p:spPr>
        <p:txBody>
          <a:bodyPr wrap="square" rtlCol="0">
            <a:spAutoFit/>
          </a:bodyPr>
          <a:lstStyle/>
          <a:p>
            <a:r>
              <a:rPr lang="en-GB" dirty="0"/>
              <a:t>A Level Maths Mark</a:t>
            </a:r>
          </a:p>
        </p:txBody>
      </p:sp>
      <p:sp>
        <p:nvSpPr>
          <p:cNvPr id="38" name="TextBox 37"/>
          <p:cNvSpPr txBox="1"/>
          <p:nvPr/>
        </p:nvSpPr>
        <p:spPr>
          <a:xfrm>
            <a:off x="1107438" y="1261604"/>
            <a:ext cx="605295" cy="2169825"/>
          </a:xfrm>
          <a:prstGeom prst="rect">
            <a:avLst/>
          </a:prstGeom>
          <a:noFill/>
        </p:spPr>
        <p:txBody>
          <a:bodyPr wrap="square" rtlCol="0">
            <a:spAutoFit/>
          </a:bodyPr>
          <a:lstStyle/>
          <a:p>
            <a:pPr algn="r"/>
            <a:r>
              <a:rPr lang="en-GB" dirty="0"/>
              <a:t>100</a:t>
            </a:r>
          </a:p>
          <a:p>
            <a:pPr algn="r"/>
            <a:endParaRPr lang="en-GB" sz="1100" dirty="0"/>
          </a:p>
          <a:p>
            <a:pPr algn="r"/>
            <a:r>
              <a:rPr lang="en-GB" dirty="0"/>
              <a:t>80</a:t>
            </a:r>
          </a:p>
          <a:p>
            <a:pPr algn="r"/>
            <a:endParaRPr lang="en-GB" sz="1100" dirty="0"/>
          </a:p>
          <a:p>
            <a:pPr algn="r"/>
            <a:r>
              <a:rPr lang="en-GB" dirty="0"/>
              <a:t>60</a:t>
            </a:r>
          </a:p>
          <a:p>
            <a:pPr algn="r"/>
            <a:endParaRPr lang="en-GB" sz="1100" dirty="0"/>
          </a:p>
          <a:p>
            <a:pPr algn="r"/>
            <a:r>
              <a:rPr lang="en-GB" dirty="0"/>
              <a:t>40</a:t>
            </a:r>
          </a:p>
          <a:p>
            <a:pPr algn="r"/>
            <a:endParaRPr lang="en-GB" sz="1100" dirty="0"/>
          </a:p>
          <a:p>
            <a:pPr algn="r"/>
            <a:r>
              <a:rPr lang="en-GB" dirty="0"/>
              <a:t>20</a:t>
            </a:r>
          </a:p>
        </p:txBody>
      </p:sp>
      <mc:AlternateContent xmlns:mc="http://schemas.openxmlformats.org/markup-compatibility/2006" xmlns:a14="http://schemas.microsoft.com/office/drawing/2010/main">
        <mc:Choice Requires="a14">
          <p:sp>
            <p:nvSpPr>
              <p:cNvPr id="39" name="TextBox 38"/>
              <p:cNvSpPr txBox="1"/>
              <p:nvPr/>
            </p:nvSpPr>
            <p:spPr>
              <a:xfrm>
                <a:off x="4617715" y="3444925"/>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39" name="TextBox 38"/>
              <p:cNvSpPr txBox="1">
                <a:spLocks noRot="1" noChangeAspect="1" noMove="1" noResize="1" noEditPoints="1" noAdjustHandles="1" noChangeArrowheads="1" noChangeShapeType="1" noTextEdit="1"/>
              </p:cNvSpPr>
              <p:nvPr/>
            </p:nvSpPr>
            <p:spPr>
              <a:xfrm>
                <a:off x="4617715" y="3444925"/>
                <a:ext cx="544835"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440315" y="863343"/>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1440315" y="863343"/>
                <a:ext cx="544835" cy="369332"/>
              </a:xfrm>
              <a:prstGeom prst="rect">
                <a:avLst/>
              </a:prstGeom>
              <a:blipFill>
                <a:blip r:embed="rId3"/>
                <a:stretch>
                  <a:fillRect b="-6667"/>
                </a:stretch>
              </a:blipFill>
            </p:spPr>
            <p:txBody>
              <a:bodyPr/>
              <a:lstStyle/>
              <a:p>
                <a:r>
                  <a:rPr lang="en-GB">
                    <a:noFill/>
                  </a:rPr>
                  <a:t> </a:t>
                </a:r>
              </a:p>
            </p:txBody>
          </p:sp>
        </mc:Fallback>
      </mc:AlternateContent>
      <p:sp>
        <p:nvSpPr>
          <p:cNvPr id="41" name="TextBox 40"/>
          <p:cNvSpPr txBox="1"/>
          <p:nvPr/>
        </p:nvSpPr>
        <p:spPr>
          <a:xfrm>
            <a:off x="5403850" y="1181875"/>
            <a:ext cx="2721818"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mathematical model is an attempt to model a real-life situation based on mathematical concepts.</a:t>
            </a:r>
          </a:p>
        </p:txBody>
      </p:sp>
      <mc:AlternateContent xmlns:mc="http://schemas.openxmlformats.org/markup-compatibility/2006" xmlns:a14="http://schemas.microsoft.com/office/drawing/2010/main">
        <mc:Choice Requires="a14">
          <p:sp>
            <p:nvSpPr>
              <p:cNvPr id="42" name="TextBox 41"/>
              <p:cNvSpPr txBox="1"/>
              <p:nvPr/>
            </p:nvSpPr>
            <p:spPr>
              <a:xfrm>
                <a:off x="5317604" y="2582391"/>
                <a:ext cx="3419996" cy="1477328"/>
              </a:xfrm>
              <a:prstGeom prst="rect">
                <a:avLst/>
              </a:prstGeom>
              <a:noFill/>
            </p:spPr>
            <p:txBody>
              <a:bodyPr wrap="square" rtlCol="0">
                <a:spAutoFit/>
              </a:bodyPr>
              <a:lstStyle/>
              <a:p>
                <a:r>
                  <a:rPr lang="en-GB" dirty="0"/>
                  <a:t>For this example, </a:t>
                </a:r>
                <a:r>
                  <a:rPr lang="en-GB" b="1" dirty="0"/>
                  <a:t>our model might be a linear model with equation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𝒎𝒙</m:t>
                    </m:r>
                    <m:r>
                      <a:rPr lang="en-GB" b="1" i="1" smtClean="0">
                        <a:latin typeface="Cambria Math" panose="02040503050406030204" pitchFamily="18" charset="0"/>
                      </a:rPr>
                      <m:t>+</m:t>
                    </m:r>
                    <m:r>
                      <a:rPr lang="en-GB" b="1" i="1" smtClean="0">
                        <a:latin typeface="Cambria Math" panose="02040503050406030204" pitchFamily="18" charset="0"/>
                      </a:rPr>
                      <m:t>𝒄</m:t>
                    </m:r>
                  </m:oMath>
                </a14:m>
                <a:r>
                  <a:rPr lang="en-GB" b="1" dirty="0"/>
                  <a:t> </a:t>
                </a:r>
                <a:r>
                  <a:rPr lang="en-GB" dirty="0"/>
                  <a:t>where </a:t>
                </a:r>
                <a14:m>
                  <m:oMath xmlns:m="http://schemas.openxmlformats.org/officeDocument/2006/math">
                    <m:r>
                      <a:rPr lang="en-GB" b="0" i="1" smtClean="0">
                        <a:latin typeface="Cambria Math" panose="02040503050406030204" pitchFamily="18" charset="0"/>
                      </a:rPr>
                      <m:t>𝑥</m:t>
                    </m:r>
                  </m:oMath>
                </a14:m>
                <a:r>
                  <a:rPr lang="en-GB" dirty="0"/>
                  <a:t> is a student’s GCSE mark and </a:t>
                </a:r>
                <a14:m>
                  <m:oMath xmlns:m="http://schemas.openxmlformats.org/officeDocument/2006/math">
                    <m:r>
                      <a:rPr lang="en-GB" b="0" i="1" smtClean="0">
                        <a:latin typeface="Cambria Math" panose="02040503050406030204" pitchFamily="18" charset="0"/>
                      </a:rPr>
                      <m:t>𝑦</m:t>
                    </m:r>
                  </m:oMath>
                </a14:m>
                <a:r>
                  <a:rPr lang="en-GB" dirty="0"/>
                  <a:t> is the predicted A Level mark.</a:t>
                </a:r>
              </a:p>
            </p:txBody>
          </p:sp>
        </mc:Choice>
        <mc:Fallback xmlns="">
          <p:sp>
            <p:nvSpPr>
              <p:cNvPr id="42" name="TextBox 41"/>
              <p:cNvSpPr txBox="1">
                <a:spLocks noRot="1" noChangeAspect="1" noMove="1" noResize="1" noEditPoints="1" noAdjustHandles="1" noChangeArrowheads="1" noChangeShapeType="1" noTextEdit="1"/>
              </p:cNvSpPr>
              <p:nvPr/>
            </p:nvSpPr>
            <p:spPr>
              <a:xfrm>
                <a:off x="5317604" y="2582391"/>
                <a:ext cx="3419996" cy="1477328"/>
              </a:xfrm>
              <a:prstGeom prst="rect">
                <a:avLst/>
              </a:prstGeom>
              <a:blipFill>
                <a:blip r:embed="rId4"/>
                <a:stretch>
                  <a:fillRect l="-1426" t="-2479" r="-2496"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22783" y="4526489"/>
                <a:ext cx="3754140" cy="2308324"/>
              </a:xfrm>
              <a:prstGeom prst="rect">
                <a:avLst/>
              </a:prstGeom>
              <a:noFill/>
            </p:spPr>
            <p:txBody>
              <a:bodyPr wrap="square" rtlCol="0">
                <a:spAutoFit/>
              </a:bodyPr>
              <a:lstStyle/>
              <a:p>
                <a:r>
                  <a:rPr lang="en-GB" sz="1600" b="1" dirty="0"/>
                  <a:t>Such a linear model can be drawn as a line of best fit.</a:t>
                </a:r>
              </a:p>
              <a:p>
                <a:r>
                  <a:rPr lang="en-GB" sz="1600" dirty="0"/>
                  <a:t>The data obviously doesn’t fit this line exactly. This chosen model may only partially fit the data (and the further the points are away from the line, the less suitable this model is).</a:t>
                </a:r>
              </a:p>
              <a:p>
                <a:r>
                  <a:rPr lang="en-GB" sz="1600" dirty="0"/>
                  <a:t>We might decide another model, e.g. </a:t>
                </a:r>
              </a:p>
              <a:p>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𝑏𝑥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is more appropriate.</a:t>
                </a:r>
              </a:p>
            </p:txBody>
          </p:sp>
        </mc:Choice>
        <mc:Fallback xmlns="">
          <p:sp>
            <p:nvSpPr>
              <p:cNvPr id="43" name="TextBox 42"/>
              <p:cNvSpPr txBox="1">
                <a:spLocks noRot="1" noChangeAspect="1" noMove="1" noResize="1" noEditPoints="1" noAdjustHandles="1" noChangeArrowheads="1" noChangeShapeType="1" noTextEdit="1"/>
              </p:cNvSpPr>
              <p:nvPr/>
            </p:nvSpPr>
            <p:spPr>
              <a:xfrm>
                <a:off x="322783" y="4526489"/>
                <a:ext cx="3754140" cy="2308324"/>
              </a:xfrm>
              <a:prstGeom prst="rect">
                <a:avLst/>
              </a:prstGeom>
              <a:blipFill>
                <a:blip r:embed="rId5"/>
                <a:stretch>
                  <a:fillRect l="-974" t="-794" r="-1948" b="-2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525516" y="4541242"/>
                <a:ext cx="4248472" cy="2308324"/>
              </a:xfrm>
              <a:prstGeom prst="rect">
                <a:avLst/>
              </a:prstGeom>
              <a:noFill/>
            </p:spPr>
            <p:txBody>
              <a:bodyPr wrap="square" rtlCol="0">
                <a:spAutoFit/>
              </a:bodyPr>
              <a:lstStyle/>
              <a:p>
                <a:r>
                  <a:rPr lang="en-GB" sz="1600" dirty="0"/>
                  <a:t>But if we choose a well-known model such as a linear one, then we can use </a:t>
                </a:r>
                <a:r>
                  <a:rPr lang="en-GB" sz="1600" b="1" dirty="0"/>
                  <a:t>established mathematical theory </a:t>
                </a:r>
                <a:r>
                  <a:rPr lang="en-GB" sz="1600" dirty="0"/>
                  <a:t>in useful ways:</a:t>
                </a:r>
              </a:p>
              <a:p>
                <a:pPr marL="285750" indent="-285750">
                  <a:buFont typeface="Arial" panose="020B0604020202020204" pitchFamily="34" charset="0"/>
                  <a:buChar char="•"/>
                </a:pPr>
                <a:r>
                  <a:rPr lang="en-GB" sz="1600" dirty="0"/>
                  <a:t>We need to choose the most appropriate ‘parameters’ </a:t>
                </a:r>
                <a14:m>
                  <m:oMath xmlns:m="http://schemas.openxmlformats.org/officeDocument/2006/math">
                    <m:r>
                      <a:rPr lang="en-GB" sz="1600" b="0" i="1" smtClean="0">
                        <a:latin typeface="Cambria Math" panose="02040503050406030204" pitchFamily="18" charset="0"/>
                      </a:rPr>
                      <m:t>𝑚</m:t>
                    </m:r>
                  </m:oMath>
                </a14:m>
                <a:r>
                  <a:rPr lang="en-GB" sz="1600" dirty="0"/>
                  <a:t> and </a:t>
                </a:r>
                <a14:m>
                  <m:oMath xmlns:m="http://schemas.openxmlformats.org/officeDocument/2006/math">
                    <m:r>
                      <a:rPr lang="en-GB" sz="1600" b="0" i="1" smtClean="0">
                        <a:latin typeface="Cambria Math" panose="02040503050406030204" pitchFamily="18" charset="0"/>
                      </a:rPr>
                      <m:t>𝑐</m:t>
                    </m:r>
                  </m:oMath>
                </a14:m>
                <a:r>
                  <a:rPr lang="en-GB" sz="1600" dirty="0"/>
                  <a:t> so the model best matches the data. You will learn in S1 there are existing techniques to do this.</a:t>
                </a:r>
              </a:p>
              <a:p>
                <a:pPr marL="285750" indent="-285750">
                  <a:buFont typeface="Arial" panose="020B0604020202020204" pitchFamily="34" charset="0"/>
                  <a:buChar char="•"/>
                </a:pPr>
                <a:r>
                  <a:rPr lang="en-GB" sz="1600" dirty="0"/>
                  <a:t>We can then predict a student’s A Level mark based on their maths mark.</a:t>
                </a:r>
              </a:p>
            </p:txBody>
          </p:sp>
        </mc:Choice>
        <mc:Fallback xmlns="">
          <p:sp>
            <p:nvSpPr>
              <p:cNvPr id="44" name="TextBox 43"/>
              <p:cNvSpPr txBox="1">
                <a:spLocks noRot="1" noChangeAspect="1" noMove="1" noResize="1" noEditPoints="1" noAdjustHandles="1" noChangeArrowheads="1" noChangeShapeType="1" noTextEdit="1"/>
              </p:cNvSpPr>
              <p:nvPr/>
            </p:nvSpPr>
            <p:spPr>
              <a:xfrm>
                <a:off x="4525516" y="4541242"/>
                <a:ext cx="4248472" cy="2308324"/>
              </a:xfrm>
              <a:prstGeom prst="rect">
                <a:avLst/>
              </a:prstGeom>
              <a:blipFill>
                <a:blip r:embed="rId6"/>
                <a:stretch>
                  <a:fillRect l="-717" t="-792" r="-430" b="-2375"/>
                </a:stretch>
              </a:blipFill>
            </p:spPr>
            <p:txBody>
              <a:bodyPr/>
              <a:lstStyle/>
              <a:p>
                <a:r>
                  <a:rPr lang="en-GB">
                    <a:noFill/>
                  </a:rPr>
                  <a:t> </a:t>
                </a:r>
              </a:p>
            </p:txBody>
          </p:sp>
        </mc:Fallback>
      </mc:AlternateContent>
      <p:cxnSp>
        <p:nvCxnSpPr>
          <p:cNvPr id="46" name="Straight Connector 45"/>
          <p:cNvCxnSpPr/>
          <p:nvPr/>
        </p:nvCxnSpPr>
        <p:spPr>
          <a:xfrm flipV="1">
            <a:off x="1835696" y="1460556"/>
            <a:ext cx="2555329" cy="1231704"/>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57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2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3190280" y="1090960"/>
            <a:ext cx="0" cy="23762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3190280" y="3467224"/>
            <a:ext cx="3024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Oval 7"/>
          <p:cNvSpPr/>
          <p:nvPr/>
        </p:nvSpPr>
        <p:spPr>
          <a:xfrm>
            <a:off x="3704232" y="17858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982368" y="2166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007892" y="19173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342408" y="192343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643586" y="23812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377700" y="236322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417268" y="245821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833317" y="27427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038686" y="288150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265365" y="2560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542742" y="29301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269332" y="15054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804550" y="24424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074332" y="24459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043262" y="25314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792003" y="261723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070347" y="270679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951134" y="24931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475981" y="254523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366317" y="259325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625124" y="21775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228877" y="212032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741223" y="212113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170500" y="30290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334296" y="3467224"/>
            <a:ext cx="2738844" cy="369332"/>
          </a:xfrm>
          <a:prstGeom prst="rect">
            <a:avLst/>
          </a:prstGeom>
          <a:noFill/>
        </p:spPr>
        <p:txBody>
          <a:bodyPr wrap="square" rtlCol="0">
            <a:spAutoFit/>
          </a:bodyPr>
          <a:lstStyle/>
          <a:p>
            <a:r>
              <a:rPr lang="en-GB" dirty="0"/>
              <a:t>   50     100   150   200   250</a:t>
            </a:r>
          </a:p>
        </p:txBody>
      </p:sp>
      <p:sp>
        <p:nvSpPr>
          <p:cNvPr id="33" name="TextBox 32"/>
          <p:cNvSpPr txBox="1"/>
          <p:nvPr/>
        </p:nvSpPr>
        <p:spPr>
          <a:xfrm>
            <a:off x="3720319" y="3763235"/>
            <a:ext cx="2031082" cy="307777"/>
          </a:xfrm>
          <a:prstGeom prst="rect">
            <a:avLst/>
          </a:prstGeom>
          <a:noFill/>
        </p:spPr>
        <p:txBody>
          <a:bodyPr wrap="square" rtlCol="0">
            <a:spAutoFit/>
          </a:bodyPr>
          <a:lstStyle/>
          <a:p>
            <a:pPr algn="ctr"/>
            <a:r>
              <a:rPr lang="en-GB" sz="1400" dirty="0"/>
              <a:t>Altitude (m)</a:t>
            </a:r>
          </a:p>
        </p:txBody>
      </p:sp>
      <mc:AlternateContent xmlns:mc="http://schemas.openxmlformats.org/markup-compatibility/2006" xmlns:a14="http://schemas.microsoft.com/office/drawing/2010/main">
        <mc:Choice Requires="a14">
          <p:sp>
            <p:nvSpPr>
              <p:cNvPr id="34" name="TextBox 33"/>
              <p:cNvSpPr txBox="1"/>
              <p:nvPr/>
            </p:nvSpPr>
            <p:spPr>
              <a:xfrm rot="16200000">
                <a:off x="1633811" y="1921123"/>
                <a:ext cx="2031082" cy="307777"/>
              </a:xfrm>
              <a:prstGeom prst="rect">
                <a:avLst/>
              </a:prstGeom>
              <a:noFill/>
            </p:spPr>
            <p:txBody>
              <a:bodyPr wrap="square" rtlCol="0">
                <a:spAutoFit/>
              </a:bodyPr>
              <a:lstStyle/>
              <a:p>
                <a:pPr algn="ctr"/>
                <a:r>
                  <a:rPr lang="en-GB" sz="1400" dirty="0"/>
                  <a:t>Temperature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𝐹</m:t>
                    </m:r>
                  </m:oMath>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rot="16200000">
                <a:off x="1633811" y="1921123"/>
                <a:ext cx="2031082" cy="307777"/>
              </a:xfrm>
              <a:prstGeom prst="rect">
                <a:avLst/>
              </a:prstGeom>
              <a:blipFill>
                <a:blip r:embed="rId2"/>
                <a:stretch>
                  <a:fillRect l="-1961" r="-19608"/>
                </a:stretch>
              </a:blipFill>
            </p:spPr>
            <p:txBody>
              <a:bodyPr/>
              <a:lstStyle/>
              <a:p>
                <a:r>
                  <a:rPr lang="en-GB">
                    <a:noFill/>
                  </a:rPr>
                  <a:t> </a:t>
                </a:r>
              </a:p>
            </p:txBody>
          </p:sp>
        </mc:Fallback>
      </mc:AlternateContent>
      <p:sp>
        <p:nvSpPr>
          <p:cNvPr id="35" name="TextBox 34"/>
          <p:cNvSpPr txBox="1"/>
          <p:nvPr/>
        </p:nvSpPr>
        <p:spPr>
          <a:xfrm>
            <a:off x="2574140" y="998744"/>
            <a:ext cx="605295" cy="2169825"/>
          </a:xfrm>
          <a:prstGeom prst="rect">
            <a:avLst/>
          </a:prstGeom>
          <a:noFill/>
        </p:spPr>
        <p:txBody>
          <a:bodyPr wrap="square" rtlCol="0">
            <a:spAutoFit/>
          </a:bodyPr>
          <a:lstStyle/>
          <a:p>
            <a:pPr algn="r"/>
            <a:r>
              <a:rPr lang="en-GB" dirty="0"/>
              <a:t>100</a:t>
            </a:r>
          </a:p>
          <a:p>
            <a:pPr algn="r"/>
            <a:endParaRPr lang="en-GB" sz="1100" dirty="0"/>
          </a:p>
          <a:p>
            <a:pPr algn="r"/>
            <a:r>
              <a:rPr lang="en-GB" dirty="0"/>
              <a:t>80</a:t>
            </a:r>
          </a:p>
          <a:p>
            <a:pPr algn="r"/>
            <a:endParaRPr lang="en-GB" sz="1100" dirty="0"/>
          </a:p>
          <a:p>
            <a:pPr algn="r"/>
            <a:r>
              <a:rPr lang="en-GB" dirty="0"/>
              <a:t>60</a:t>
            </a:r>
          </a:p>
          <a:p>
            <a:pPr algn="r"/>
            <a:endParaRPr lang="en-GB" sz="1100" dirty="0"/>
          </a:p>
          <a:p>
            <a:pPr algn="r"/>
            <a:r>
              <a:rPr lang="en-GB" dirty="0"/>
              <a:t>40</a:t>
            </a:r>
          </a:p>
          <a:p>
            <a:pPr algn="r"/>
            <a:endParaRPr lang="en-GB" sz="1100" dirty="0"/>
          </a:p>
          <a:p>
            <a:pPr algn="r"/>
            <a:r>
              <a:rPr lang="en-GB" dirty="0"/>
              <a:t>20</a:t>
            </a:r>
          </a:p>
        </p:txBody>
      </p:sp>
      <mc:AlternateContent xmlns:mc="http://schemas.openxmlformats.org/markup-compatibility/2006" xmlns:a14="http://schemas.microsoft.com/office/drawing/2010/main">
        <mc:Choice Requires="a14">
          <p:sp>
            <p:nvSpPr>
              <p:cNvPr id="36" name="TextBox 35"/>
              <p:cNvSpPr txBox="1"/>
              <p:nvPr/>
            </p:nvSpPr>
            <p:spPr>
              <a:xfrm>
                <a:off x="6116315" y="3267125"/>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6116315" y="3267125"/>
                <a:ext cx="544835"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938915" y="685543"/>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938915" y="685543"/>
                <a:ext cx="544835" cy="369332"/>
              </a:xfrm>
              <a:prstGeom prst="rect">
                <a:avLst/>
              </a:prstGeom>
              <a:blipFill>
                <a:blip r:embed="rId4"/>
                <a:stretch>
                  <a:fillRect b="-6557"/>
                </a:stretch>
              </a:blipFill>
            </p:spPr>
            <p:txBody>
              <a:bodyPr/>
              <a:lstStyle/>
              <a:p>
                <a:r>
                  <a:rPr lang="en-GB">
                    <a:noFill/>
                  </a:rPr>
                  <a:t> </a:t>
                </a:r>
              </a:p>
            </p:txBody>
          </p:sp>
        </mc:Fallback>
      </mc:AlternateContent>
      <p:cxnSp>
        <p:nvCxnSpPr>
          <p:cNvPr id="38" name="Straight Connector 37"/>
          <p:cNvCxnSpPr/>
          <p:nvPr/>
        </p:nvCxnSpPr>
        <p:spPr>
          <a:xfrm>
            <a:off x="3195638" y="1800225"/>
            <a:ext cx="2562225" cy="1276350"/>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9" name="TextBox 38"/>
              <p:cNvSpPr txBox="1"/>
              <p:nvPr/>
            </p:nvSpPr>
            <p:spPr>
              <a:xfrm>
                <a:off x="512987" y="4154275"/>
                <a:ext cx="7884740" cy="2770951"/>
              </a:xfrm>
              <a:prstGeom prst="rect">
                <a:avLst/>
              </a:prstGeom>
              <a:noFill/>
            </p:spPr>
            <p:txBody>
              <a:bodyPr wrap="square" rtlCol="0">
                <a:spAutoFit/>
              </a:bodyPr>
              <a:lstStyle/>
              <a:p>
                <a:r>
                  <a:rPr lang="en-GB" sz="1600" dirty="0"/>
                  <a:t>The temperature </a:t>
                </a:r>
                <a14:m>
                  <m:oMath xmlns:m="http://schemas.openxmlformats.org/officeDocument/2006/math">
                    <m:r>
                      <a:rPr lang="en-GB" sz="1600" b="0" i="1" smtClean="0">
                        <a:latin typeface="Cambria Math" panose="02040503050406030204" pitchFamily="18" charset="0"/>
                      </a:rPr>
                      <m:t>𝑦</m:t>
                    </m:r>
                  </m:oMath>
                </a14:m>
                <a:r>
                  <a:rPr lang="en-GB" sz="1600" dirty="0"/>
                  <a:t> at different points on a mountain is recorded at different altitudes </a:t>
                </a:r>
                <a14:m>
                  <m:oMath xmlns:m="http://schemas.openxmlformats.org/officeDocument/2006/math">
                    <m:r>
                      <a:rPr lang="en-GB" sz="1600" b="0" i="1" smtClean="0">
                        <a:latin typeface="Cambria Math" panose="02040503050406030204" pitchFamily="18" charset="0"/>
                      </a:rPr>
                      <m:t>𝑥</m:t>
                    </m:r>
                  </m:oMath>
                </a14:m>
                <a:r>
                  <a:rPr lang="en-GB" sz="1600" dirty="0"/>
                  <a:t>.</a:t>
                </a:r>
              </a:p>
              <a:p>
                <a:r>
                  <a:rPr lang="en-GB" sz="1600" dirty="0"/>
                  <a:t>Suppose we were to use a linear model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a:t>
                </a:r>
              </a:p>
              <a:p>
                <a:endParaRPr lang="en-GB" sz="1600" dirty="0"/>
              </a:p>
              <a:p>
                <a:r>
                  <a:rPr lang="en-GB" sz="1600" dirty="0"/>
                  <a:t>Determine </a:t>
                </a:r>
                <a14:m>
                  <m:oMath xmlns:m="http://schemas.openxmlformats.org/officeDocument/2006/math">
                    <m:r>
                      <a:rPr lang="en-GB" sz="1600" b="0" i="1" smtClean="0">
                        <a:latin typeface="Cambria Math" panose="02040503050406030204" pitchFamily="18" charset="0"/>
                      </a:rPr>
                      <m:t>𝑚</m:t>
                    </m:r>
                  </m:oMath>
                </a14:m>
                <a:r>
                  <a:rPr lang="en-GB" sz="1600" dirty="0"/>
                  <a:t> and </a:t>
                </a:r>
                <a14:m>
                  <m:oMath xmlns:m="http://schemas.openxmlformats.org/officeDocument/2006/math">
                    <m:r>
                      <a:rPr lang="en-GB" sz="1600" b="0" i="1" smtClean="0">
                        <a:latin typeface="Cambria Math" panose="02040503050406030204" pitchFamily="18" charset="0"/>
                      </a:rPr>
                      <m:t>𝑐</m:t>
                    </m:r>
                  </m:oMath>
                </a14:m>
                <a:r>
                  <a:rPr lang="en-GB" sz="1600" dirty="0"/>
                  <a:t> (you can assume the line goes through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0,70</m:t>
                        </m:r>
                      </m:e>
                    </m:d>
                  </m:oMath>
                </a14:m>
                <a:r>
                  <a:rPr lang="en-GB" sz="1600" dirty="0"/>
                  <a:t> and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250,20</m:t>
                        </m:r>
                      </m:e>
                    </m:d>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𝒎</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𝟎</m:t>
                          </m:r>
                        </m:num>
                        <m:den>
                          <m:r>
                            <a:rPr lang="en-GB" sz="1600" b="1" i="1" smtClean="0">
                              <a:latin typeface="Cambria Math" panose="02040503050406030204" pitchFamily="18" charset="0"/>
                            </a:rPr>
                            <m:t>𝟐𝟓𝟎</m:t>
                          </m:r>
                        </m:den>
                      </m:f>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         </m:t>
                      </m:r>
                      <m:r>
                        <a:rPr lang="en-GB" sz="1600" b="1" i="1" smtClean="0">
                          <a:latin typeface="Cambria Math" panose="02040503050406030204" pitchFamily="18" charset="0"/>
                        </a:rPr>
                        <m:t>𝒄</m:t>
                      </m:r>
                      <m:r>
                        <a:rPr lang="en-GB" sz="1600" b="1" i="1" smtClean="0">
                          <a:latin typeface="Cambria Math" panose="02040503050406030204" pitchFamily="18" charset="0"/>
                        </a:rPr>
                        <m:t>=</m:t>
                      </m:r>
                      <m:r>
                        <a:rPr lang="en-GB" sz="1600" b="1" i="1" smtClean="0">
                          <a:latin typeface="Cambria Math" panose="02040503050406030204" pitchFamily="18" charset="0"/>
                        </a:rPr>
                        <m:t>𝟕𝟎</m:t>
                      </m:r>
                    </m:oMath>
                  </m:oMathPara>
                </a14:m>
                <a:endParaRPr lang="en-GB" sz="1600" b="1" dirty="0"/>
              </a:p>
              <a:p>
                <a:r>
                  <a:rPr lang="en-GB" sz="1600" b="1" u="sng" dirty="0"/>
                  <a:t>Interpret</a:t>
                </a:r>
                <a:r>
                  <a:rPr lang="en-GB" sz="1600" dirty="0"/>
                  <a:t> the meaning of </a:t>
                </a:r>
                <a14:m>
                  <m:oMath xmlns:m="http://schemas.openxmlformats.org/officeDocument/2006/math">
                    <m:r>
                      <a:rPr lang="en-GB" sz="1600" b="0" i="1" smtClean="0">
                        <a:latin typeface="Cambria Math" panose="02040503050406030204" pitchFamily="18" charset="0"/>
                      </a:rPr>
                      <m:t>𝑚</m:t>
                    </m:r>
                  </m:oMath>
                </a14:m>
                <a:r>
                  <a:rPr lang="en-GB" sz="1600" dirty="0"/>
                  <a:t> and </a:t>
                </a:r>
                <a14:m>
                  <m:oMath xmlns:m="http://schemas.openxmlformats.org/officeDocument/2006/math">
                    <m:r>
                      <a:rPr lang="en-GB" sz="1600" b="0" i="1" smtClean="0">
                        <a:latin typeface="Cambria Math" panose="02040503050406030204" pitchFamily="18" charset="0"/>
                      </a:rPr>
                      <m:t>𝑐</m:t>
                    </m:r>
                  </m:oMath>
                </a14:m>
                <a:r>
                  <a:rPr lang="en-GB" sz="1600" dirty="0"/>
                  <a:t> </a:t>
                </a:r>
                <a:r>
                  <a:rPr lang="en-GB" sz="1600" b="1" u="sng" dirty="0"/>
                  <a:t>in this context</a:t>
                </a:r>
                <a:r>
                  <a:rPr lang="en-GB" sz="1600" dirty="0"/>
                  <a:t>.</a:t>
                </a:r>
              </a:p>
              <a:p>
                <a:r>
                  <a:rPr lang="en-GB" sz="1600" b="1" dirty="0"/>
                  <a:t>The temperature at sea level is </a:t>
                </a:r>
                <a14:m>
                  <m:oMath xmlns:m="http://schemas.openxmlformats.org/officeDocument/2006/math">
                    <m:r>
                      <a:rPr lang="en-GB" sz="1600" b="1" i="1" smtClean="0">
                        <a:latin typeface="Cambria Math" panose="02040503050406030204" pitchFamily="18" charset="0"/>
                      </a:rPr>
                      <m:t>𝟕𝟎</m:t>
                    </m:r>
                    <m:r>
                      <a:rPr lang="en-GB" sz="1600" b="1" i="1" smtClean="0">
                        <a:latin typeface="Cambria Math" panose="02040503050406030204" pitchFamily="18" charset="0"/>
                      </a:rPr>
                      <m:t>°</m:t>
                    </m:r>
                    <m:r>
                      <a:rPr lang="en-GB" sz="1600" b="1" i="1" smtClean="0">
                        <a:latin typeface="Cambria Math" panose="02040503050406030204" pitchFamily="18" charset="0"/>
                      </a:rPr>
                      <m:t>𝑭</m:t>
                    </m:r>
                  </m:oMath>
                </a14:m>
                <a:r>
                  <a:rPr lang="en-GB" sz="1600" b="1" dirty="0"/>
                  <a:t>. The temperature goes down </a:t>
                </a:r>
                <a14:m>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𝑭</m:t>
                    </m:r>
                  </m:oMath>
                </a14:m>
                <a:r>
                  <a:rPr lang="en-GB" sz="1600" b="1" dirty="0"/>
                  <a:t> for each extra metre in altitude.</a:t>
                </a:r>
              </a:p>
              <a:p>
                <a:r>
                  <a:rPr lang="en-GB" sz="1600" dirty="0"/>
                  <a:t>Predict at what altitude the temperature reaches </a:t>
                </a:r>
                <a14:m>
                  <m:oMath xmlns:m="http://schemas.openxmlformats.org/officeDocument/2006/math">
                    <m:r>
                      <a:rPr lang="en-GB" sz="1600" b="0" i="1" smtClean="0">
                        <a:latin typeface="Cambria Math" panose="02040503050406030204" pitchFamily="18" charset="0"/>
                      </a:rPr>
                      <m:t>0°</m:t>
                    </m:r>
                    <m:r>
                      <a:rPr lang="en-GB" sz="1600" b="0" i="1" smtClean="0">
                        <a:latin typeface="Cambria Math" panose="02040503050406030204" pitchFamily="18" charset="0"/>
                      </a:rPr>
                      <m:t>𝐹</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𝟕𝟎</m:t>
                      </m:r>
                      <m:r>
                        <a:rPr lang="en-GB" sz="1600" b="1" i="1" smtClean="0">
                          <a:latin typeface="Cambria Math" panose="02040503050406030204" pitchFamily="18" charset="0"/>
                        </a:rPr>
                        <m:t>    →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𝟑𝟓𝟎</m:t>
                      </m:r>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p:txBody>
          </p:sp>
        </mc:Choice>
        <mc:Fallback>
          <p:sp>
            <p:nvSpPr>
              <p:cNvPr id="39" name="TextBox 38"/>
              <p:cNvSpPr txBox="1">
                <a:spLocks noRot="1" noChangeAspect="1" noMove="1" noResize="1" noEditPoints="1" noAdjustHandles="1" noChangeArrowheads="1" noChangeShapeType="1" noTextEdit="1"/>
              </p:cNvSpPr>
              <p:nvPr/>
            </p:nvSpPr>
            <p:spPr>
              <a:xfrm>
                <a:off x="512987" y="4154275"/>
                <a:ext cx="7884740" cy="2770951"/>
              </a:xfrm>
              <a:prstGeom prst="rect">
                <a:avLst/>
              </a:prstGeom>
              <a:blipFill>
                <a:blip r:embed="rId5"/>
                <a:stretch>
                  <a:fillRect l="-386" t="-659"/>
                </a:stretch>
              </a:blipFill>
            </p:spPr>
            <p:txBody>
              <a:bodyPr/>
              <a:lstStyle/>
              <a:p>
                <a:r>
                  <a:rPr lang="en-GB">
                    <a:noFill/>
                  </a:rPr>
                  <a:t> </a:t>
                </a:r>
              </a:p>
            </p:txBody>
          </p:sp>
        </mc:Fallback>
      </mc:AlternateContent>
      <p:cxnSp>
        <p:nvCxnSpPr>
          <p:cNvPr id="50" name="Straight Connector 49"/>
          <p:cNvCxnSpPr/>
          <p:nvPr/>
        </p:nvCxnSpPr>
        <p:spPr>
          <a:xfrm>
            <a:off x="3706031" y="3400425"/>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24920"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23599"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236944"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49595"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31071" y="3002856"/>
            <a:ext cx="140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30228" y="2514460"/>
            <a:ext cx="140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128988" y="2053578"/>
            <a:ext cx="140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128988" y="1577503"/>
            <a:ext cx="140344"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663579" y="5175679"/>
            <a:ext cx="3144570" cy="498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4" name="Rectangle 63"/>
          <p:cNvSpPr/>
          <p:nvPr/>
        </p:nvSpPr>
        <p:spPr>
          <a:xfrm>
            <a:off x="589309" y="5922565"/>
            <a:ext cx="7440441" cy="4122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5" name="Rectangle 64"/>
          <p:cNvSpPr/>
          <p:nvPr/>
        </p:nvSpPr>
        <p:spPr>
          <a:xfrm>
            <a:off x="2647507" y="6624084"/>
            <a:ext cx="3487480" cy="21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6" name="Rectangle 65"/>
          <p:cNvSpPr/>
          <p:nvPr/>
        </p:nvSpPr>
        <p:spPr>
          <a:xfrm>
            <a:off x="198358" y="4928135"/>
            <a:ext cx="261467" cy="2513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67" name="Rectangle 66"/>
          <p:cNvSpPr/>
          <p:nvPr/>
        </p:nvSpPr>
        <p:spPr>
          <a:xfrm>
            <a:off x="213652" y="5655233"/>
            <a:ext cx="261467" cy="2513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68" name="Rectangle 67"/>
          <p:cNvSpPr/>
          <p:nvPr/>
        </p:nvSpPr>
        <p:spPr>
          <a:xfrm>
            <a:off x="224939" y="6382331"/>
            <a:ext cx="261467" cy="2513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cxnSp>
        <p:nvCxnSpPr>
          <p:cNvPr id="70" name="Straight Connector 69"/>
          <p:cNvCxnSpPr/>
          <p:nvPr/>
        </p:nvCxnSpPr>
        <p:spPr>
          <a:xfrm>
            <a:off x="0" y="4797152"/>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7563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8" restart="whenNotActive" fill="hold" evtFilter="cancelBubble" nodeType="interactiveSeq">
                <p:stCondLst>
                  <p:cond evt="onClick" delay="0">
                    <p:tgtEl>
                      <p:spTgt spid="6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4"/>
                                        </p:tgtEl>
                                      </p:cBhvr>
                                    </p:animEffect>
                                    <p:set>
                                      <p:cBhvr>
                                        <p:cTn id="1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5"/>
                                        </p:tgtEl>
                                      </p:cBhvr>
                                    </p:animEffect>
                                    <p:set>
                                      <p:cBhvr>
                                        <p:cTn id="19"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63" grpId="0" animBg="1"/>
      <p:bldP spid="64" grpId="0" animBg="1"/>
      <p:bldP spid="6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Evaluating if a linear model is most suitable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7056784" cy="1200329"/>
              </a:xfrm>
              <a:prstGeom prst="rect">
                <a:avLst/>
              </a:prstGeom>
              <a:noFill/>
            </p:spPr>
            <p:txBody>
              <a:bodyPr wrap="square" rtlCol="0">
                <a:spAutoFit/>
              </a:bodyPr>
              <a:lstStyle/>
              <a:p>
                <a:r>
                  <a:rPr lang="en-GB" dirty="0"/>
                  <a:t>Choosing a model for our data usually involves making </a:t>
                </a:r>
                <a:r>
                  <a:rPr lang="en-GB" b="1" dirty="0"/>
                  <a:t>simplifying assumptions</a:t>
                </a:r>
                <a:r>
                  <a:rPr lang="en-GB" dirty="0"/>
                  <a:t>. For a linear model we are assuming:</a:t>
                </a:r>
              </a:p>
              <a:p>
                <a:endParaRPr lang="en-GB" dirty="0"/>
              </a:p>
              <a:p>
                <a:r>
                  <a:rPr lang="en-GB" dirty="0"/>
                  <a:t>The </a:t>
                </a:r>
                <a14:m>
                  <m:oMath xmlns:m="http://schemas.openxmlformats.org/officeDocument/2006/math">
                    <m:r>
                      <a:rPr lang="en-GB" b="0" i="1" smtClean="0">
                        <a:latin typeface="Cambria Math" panose="02040503050406030204" pitchFamily="18" charset="0"/>
                      </a:rPr>
                      <m:t>𝑦</m:t>
                    </m:r>
                  </m:oMath>
                </a14:m>
                <a:r>
                  <a:rPr lang="en-GB" dirty="0"/>
                  <a:t> value goes up the same amount for each unit increase in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7056784" cy="1200329"/>
              </a:xfrm>
              <a:prstGeom prst="rect">
                <a:avLst/>
              </a:prstGeom>
              <a:blipFill>
                <a:blip r:embed="rId2"/>
                <a:stretch>
                  <a:fillRect l="-778" t="-3046" b="-7107"/>
                </a:stretch>
              </a:blipFill>
            </p:spPr>
            <p:txBody>
              <a:bodyPr/>
              <a:lstStyle/>
              <a:p>
                <a:r>
                  <a:rPr lang="en-GB">
                    <a:noFill/>
                  </a:rPr>
                  <a:t> </a:t>
                </a:r>
              </a:p>
            </p:txBody>
          </p:sp>
        </mc:Fallback>
      </mc:AlternateContent>
      <p:sp>
        <p:nvSpPr>
          <p:cNvPr id="6" name="TextBox 5"/>
          <p:cNvSpPr txBox="1"/>
          <p:nvPr/>
        </p:nvSpPr>
        <p:spPr>
          <a:xfrm>
            <a:off x="600927" y="4690827"/>
            <a:ext cx="7056784" cy="369332"/>
          </a:xfrm>
          <a:prstGeom prst="rect">
            <a:avLst/>
          </a:prstGeom>
          <a:noFill/>
        </p:spPr>
        <p:txBody>
          <a:bodyPr wrap="square" rtlCol="0">
            <a:spAutoFit/>
          </a:bodyPr>
          <a:lstStyle/>
          <a:p>
            <a:r>
              <a:rPr lang="en-GB" dirty="0"/>
              <a:t>The population is unlikely to increase by the same amount each year. </a:t>
            </a:r>
          </a:p>
        </p:txBody>
      </p:sp>
      <mc:AlternateContent xmlns:mc="http://schemas.openxmlformats.org/markup-compatibility/2006" xmlns:a14="http://schemas.microsoft.com/office/drawing/2010/main">
        <mc:Choice Requires="a14">
          <p:sp>
            <p:nvSpPr>
              <p:cNvPr id="7" name="Rectangle 6"/>
              <p:cNvSpPr/>
              <p:nvPr/>
            </p:nvSpPr>
            <p:spPr>
              <a:xfrm>
                <a:off x="596089" y="2785201"/>
                <a:ext cx="7632848" cy="1754326"/>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The current population of Bickerstonia is 26000. This year (2017) the population increased by 150. Matt decides to model the population </a:t>
                </a:r>
                <a14:m>
                  <m:oMath xmlns:m="http://schemas.openxmlformats.org/officeDocument/2006/math">
                    <m:r>
                      <a:rPr lang="en-GB" i="1">
                        <a:latin typeface="Cambria Math" panose="02040503050406030204" pitchFamily="18" charset="0"/>
                      </a:rPr>
                      <m:t>𝑃</m:t>
                    </m:r>
                  </m:oMath>
                </a14:m>
                <a:r>
                  <a:rPr lang="en-GB" dirty="0"/>
                  <a:t> based on the years </a:t>
                </a:r>
                <a14:m>
                  <m:oMath xmlns:m="http://schemas.openxmlformats.org/officeDocument/2006/math">
                    <m:r>
                      <a:rPr lang="en-GB" i="1">
                        <a:latin typeface="Cambria Math" panose="02040503050406030204" pitchFamily="18" charset="0"/>
                      </a:rPr>
                      <m:t>𝑡</m:t>
                    </m:r>
                  </m:oMath>
                </a14:m>
                <a:r>
                  <a:rPr lang="en-GB" dirty="0"/>
                  <a:t> after 2017 by the linear model:</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𝑚𝑡</m:t>
                      </m:r>
                      <m:r>
                        <a:rPr lang="en-GB" i="1">
                          <a:latin typeface="Cambria Math" panose="02040503050406030204" pitchFamily="18" charset="0"/>
                        </a:rPr>
                        <m:t>+</m:t>
                      </m:r>
                      <m:r>
                        <a:rPr lang="en-GB" i="1">
                          <a:latin typeface="Cambria Math" panose="02040503050406030204" pitchFamily="18" charset="0"/>
                        </a:rPr>
                        <m:t>𝑐</m:t>
                      </m:r>
                    </m:oMath>
                  </m:oMathPara>
                </a14:m>
                <a:endParaRPr lang="en-GB" dirty="0"/>
              </a:p>
              <a:p>
                <a:endParaRPr lang="en-GB" dirty="0"/>
              </a:p>
              <a:p>
                <a:r>
                  <a:rPr lang="en-GB" dirty="0"/>
                  <a:t>Why might this not be a suitable model?</a:t>
                </a:r>
              </a:p>
            </p:txBody>
          </p:sp>
        </mc:Choice>
        <mc:Fallback xmlns="">
          <p:sp>
            <p:nvSpPr>
              <p:cNvPr id="7" name="Rectangle 6"/>
              <p:cNvSpPr>
                <a:spLocks noRot="1" noChangeAspect="1" noMove="1" noResize="1" noEditPoints="1" noAdjustHandles="1" noChangeArrowheads="1" noChangeShapeType="1" noTextEdit="1"/>
              </p:cNvSpPr>
              <p:nvPr/>
            </p:nvSpPr>
            <p:spPr>
              <a:xfrm>
                <a:off x="596089" y="2785201"/>
                <a:ext cx="7632848" cy="175432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TextBox 7"/>
          <p:cNvSpPr txBox="1"/>
          <p:nvPr/>
        </p:nvSpPr>
        <p:spPr>
          <a:xfrm>
            <a:off x="7126597" y="5226780"/>
            <a:ext cx="1512168" cy="646331"/>
          </a:xfrm>
          <a:prstGeom prst="rect">
            <a:avLst/>
          </a:prstGeom>
          <a:noFill/>
        </p:spPr>
        <p:txBody>
          <a:bodyPr wrap="square" rtlCol="0">
            <a:spAutoFit/>
          </a:bodyPr>
          <a:lstStyle/>
          <a:p>
            <a:r>
              <a:rPr lang="en-GB" sz="1200" dirty="0"/>
              <a:t>i.e. the assumption of a linear model is violated.</a:t>
            </a:r>
          </a:p>
        </p:txBody>
      </p:sp>
      <p:cxnSp>
        <p:nvCxnSpPr>
          <p:cNvPr id="10" name="Straight Arrow Connector 9"/>
          <p:cNvCxnSpPr>
            <a:stCxn id="8" idx="1"/>
          </p:cNvCxnSpPr>
          <p:nvPr/>
        </p:nvCxnSpPr>
        <p:spPr>
          <a:xfrm flipH="1" flipV="1">
            <a:off x="6516216" y="5060159"/>
            <a:ext cx="610381" cy="489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220888" y="5437587"/>
                <a:ext cx="4318136"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Note:</a:t>
                </a:r>
                <a:r>
                  <a:rPr lang="en-GB" sz="1200" dirty="0"/>
                  <a:t> Population tends to grow/decline by a percentage each year. Therefore a better model would be an </a:t>
                </a:r>
                <a:r>
                  <a:rPr lang="en-GB" sz="1200" b="1" dirty="0"/>
                  <a:t>exponential</a:t>
                </a:r>
                <a:r>
                  <a:rPr lang="en-GB" sz="1200" dirty="0"/>
                  <a:t> function </a:t>
                </a:r>
                <a14:m>
                  <m:oMath xmlns:m="http://schemas.openxmlformats.org/officeDocument/2006/math">
                    <m:r>
                      <a:rPr lang="en-GB" sz="1200" b="0" i="1" smtClean="0">
                        <a:latin typeface="Cambria Math" panose="02040503050406030204" pitchFamily="18" charset="0"/>
                      </a:rPr>
                      <m:t>𝑃</m:t>
                    </m:r>
                    <m:r>
                      <a:rPr lang="en-GB" sz="1200" b="0" i="1" smtClean="0">
                        <a:latin typeface="Cambria Math" panose="02040503050406030204" pitchFamily="18" charset="0"/>
                      </a:rPr>
                      <m:t>=</m:t>
                    </m:r>
                    <m:r>
                      <a:rPr lang="en-GB" sz="1200" b="0" i="1" smtClean="0">
                        <a:latin typeface="Cambria Math" panose="02040503050406030204" pitchFamily="18" charset="0"/>
                      </a:rPr>
                      <m:t>𝑎</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𝑏</m:t>
                        </m:r>
                      </m:e>
                      <m:sup>
                        <m:r>
                          <a:rPr lang="en-GB" sz="1200" b="0" i="1" smtClean="0">
                            <a:latin typeface="Cambria Math" panose="02040503050406030204" pitchFamily="18" charset="0"/>
                          </a:rPr>
                          <m:t>𝑡</m:t>
                        </m:r>
                      </m:sup>
                    </m:sSup>
                  </m:oMath>
                </a14:m>
                <a:r>
                  <a:rPr lang="en-GB" sz="1200" dirty="0"/>
                  <a:t> where </a:t>
                </a:r>
                <a14:m>
                  <m:oMath xmlns:m="http://schemas.openxmlformats.org/officeDocument/2006/math">
                    <m:r>
                      <a:rPr lang="en-GB" sz="1200" b="0" i="1" smtClean="0">
                        <a:latin typeface="Cambria Math" panose="02040503050406030204" pitchFamily="18" charset="0"/>
                      </a:rPr>
                      <m:t>𝑎</m:t>
                    </m:r>
                    <m:r>
                      <a:rPr lang="en-GB" sz="1200" b="0" i="1" smtClean="0">
                        <a:latin typeface="Cambria Math" panose="02040503050406030204" pitchFamily="18" charset="0"/>
                      </a:rPr>
                      <m:t>,</m:t>
                    </m:r>
                    <m:r>
                      <a:rPr lang="en-GB" sz="1200" b="0" i="1" smtClean="0">
                        <a:latin typeface="Cambria Math" panose="02040503050406030204" pitchFamily="18" charset="0"/>
                      </a:rPr>
                      <m:t>𝑏</m:t>
                    </m:r>
                  </m:oMath>
                </a14:m>
                <a:r>
                  <a:rPr lang="en-GB" sz="1200" dirty="0"/>
                  <a:t> are constants. The </a:t>
                </a:r>
                <a14:m>
                  <m:oMath xmlns:m="http://schemas.openxmlformats.org/officeDocument/2006/math">
                    <m:r>
                      <a:rPr lang="en-GB" sz="1200" b="0" i="1" smtClean="0">
                        <a:latin typeface="Cambria Math" panose="02040503050406030204" pitchFamily="18" charset="0"/>
                      </a:rPr>
                      <m:t>𝑎</m:t>
                    </m:r>
                  </m:oMath>
                </a14:m>
                <a:r>
                  <a:rPr lang="en-GB" sz="1200" dirty="0"/>
                  <a:t> would be the initial population and the </a:t>
                </a:r>
                <a14:m>
                  <m:oMath xmlns:m="http://schemas.openxmlformats.org/officeDocument/2006/math">
                    <m:r>
                      <a:rPr lang="en-GB" sz="1200" b="0" i="1" smtClean="0">
                        <a:latin typeface="Cambria Math" panose="02040503050406030204" pitchFamily="18" charset="0"/>
                      </a:rPr>
                      <m:t>𝑏</m:t>
                    </m:r>
                  </m:oMath>
                </a14:m>
                <a:r>
                  <a:rPr lang="en-GB" sz="1200" dirty="0"/>
                  <a:t> the factor increase each year, e.g. </a:t>
                </a:r>
                <a14:m>
                  <m:oMath xmlns:m="http://schemas.openxmlformats.org/officeDocument/2006/math">
                    <m:r>
                      <a:rPr lang="en-GB" sz="1200" b="0" i="1" smtClean="0">
                        <a:latin typeface="Cambria Math" panose="02040503050406030204" pitchFamily="18" charset="0"/>
                      </a:rPr>
                      <m:t>𝑏</m:t>
                    </m:r>
                    <m:r>
                      <a:rPr lang="en-GB" sz="1200" b="0" i="1" smtClean="0">
                        <a:latin typeface="Cambria Math" panose="02040503050406030204" pitchFamily="18" charset="0"/>
                      </a:rPr>
                      <m:t>=1.1</m:t>
                    </m:r>
                  </m:oMath>
                </a14:m>
                <a:r>
                  <a:rPr lang="en-GB" sz="1200" dirty="0"/>
                  <a:t> would be a 10% annual growth.</a:t>
                </a:r>
              </a:p>
            </p:txBody>
          </p:sp>
        </mc:Choice>
        <mc:Fallback xmlns="">
          <p:sp>
            <p:nvSpPr>
              <p:cNvPr id="11" name="TextBox 10"/>
              <p:cNvSpPr txBox="1">
                <a:spLocks noRot="1" noChangeAspect="1" noMove="1" noResize="1" noEditPoints="1" noAdjustHandles="1" noChangeArrowheads="1" noChangeShapeType="1" noTextEdit="1"/>
              </p:cNvSpPr>
              <p:nvPr/>
            </p:nvSpPr>
            <p:spPr>
              <a:xfrm>
                <a:off x="2220888" y="5437587"/>
                <a:ext cx="4318136" cy="1015663"/>
              </a:xfrm>
              <a:prstGeom prst="rect">
                <a:avLst/>
              </a:prstGeom>
              <a:blipFill>
                <a:blip r:embed="rId4"/>
                <a:stretch>
                  <a:fillRect b="-2339"/>
                </a:stretch>
              </a:blipFill>
            </p:spPr>
            <p:txBody>
              <a:bodyPr/>
              <a:lstStyle/>
              <a:p>
                <a:r>
                  <a:rPr lang="en-GB">
                    <a:noFill/>
                  </a:rPr>
                  <a:t> </a:t>
                </a:r>
              </a:p>
            </p:txBody>
          </p:sp>
        </mc:Fallback>
      </mc:AlternateContent>
      <p:sp>
        <p:nvSpPr>
          <p:cNvPr id="12" name="Rectangle 11"/>
          <p:cNvSpPr/>
          <p:nvPr/>
        </p:nvSpPr>
        <p:spPr>
          <a:xfrm>
            <a:off x="598090" y="4667692"/>
            <a:ext cx="7862341" cy="19296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852108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4</a:t>
            </a:r>
          </a:p>
          <a:p>
            <a:pPr algn="r"/>
            <a:endParaRPr lang="en-GB" sz="3300" dirty="0"/>
          </a:p>
          <a:p>
            <a:pPr algn="r"/>
            <a:r>
              <a:rPr lang="en-GB" sz="1400" dirty="0"/>
              <a:t>3</a:t>
            </a:r>
          </a:p>
          <a:p>
            <a:pPr algn="r"/>
            <a:endParaRPr lang="en-GB" sz="3300" dirty="0"/>
          </a:p>
          <a:p>
            <a:pPr algn="r"/>
            <a:r>
              <a:rPr lang="en-GB" sz="1400" dirty="0"/>
              <a:t>2</a:t>
            </a:r>
          </a:p>
          <a:p>
            <a:pPr algn="r"/>
            <a:endParaRPr lang="en-GB" sz="3300" dirty="0"/>
          </a:p>
          <a:p>
            <a:pPr algn="r"/>
            <a:r>
              <a:rPr lang="en-GB" sz="1400" dirty="0"/>
              <a:t>1</a:t>
            </a:r>
          </a:p>
          <a:p>
            <a:pPr algn="r"/>
            <a:endParaRPr lang="en-GB" sz="3300" dirty="0"/>
          </a:p>
          <a:p>
            <a:pPr algn="r"/>
            <a:endParaRPr lang="en-GB" sz="1400" dirty="0"/>
          </a:p>
          <a:p>
            <a:pPr algn="r"/>
            <a:endParaRPr lang="en-GB" sz="3300" dirty="0"/>
          </a:p>
          <a:p>
            <a:pPr algn="r"/>
            <a:r>
              <a:rPr lang="en-GB" sz="1400" dirty="0"/>
              <a:t>-1</a:t>
            </a:r>
          </a:p>
          <a:p>
            <a:pPr algn="r"/>
            <a:endParaRPr lang="en-GB" sz="3300" dirty="0"/>
          </a:p>
          <a:p>
            <a:pPr algn="r"/>
            <a:r>
              <a:rPr lang="en-GB" sz="1400" dirty="0"/>
              <a:t>-2</a:t>
            </a:r>
          </a:p>
          <a:p>
            <a:pPr algn="r"/>
            <a:endParaRPr lang="en-GB" sz="3300" dirty="0"/>
          </a:p>
          <a:p>
            <a:pPr algn="r"/>
            <a:r>
              <a:rPr lang="en-GB" sz="1400" dirty="0"/>
              <a:t>-3</a:t>
            </a:r>
          </a:p>
          <a:p>
            <a:pPr algn="r"/>
            <a:endParaRPr lang="en-GB" sz="3300" dirty="0"/>
          </a:p>
          <a:p>
            <a:pPr algn="r"/>
            <a:r>
              <a:rPr lang="en-GB" sz="1400" dirty="0"/>
              <a:t>-4</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0"/>
          <p:cNvSpPr>
            <a:spLocks noChangeShapeType="1"/>
          </p:cNvSpPr>
          <p:nvPr/>
        </p:nvSpPr>
        <p:spPr bwMode="auto">
          <a:xfrm flipV="1">
            <a:off x="6011862" y="0"/>
            <a:ext cx="1" cy="6858000"/>
          </a:xfrm>
          <a:prstGeom prst="line">
            <a:avLst/>
          </a:prstGeom>
          <a:ln w="76200">
            <a:headEnd/>
            <a:tailEnd/>
          </a:ln>
          <a:extLst/>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2" name="TextBox 1"/>
          <p:cNvSpPr txBox="1"/>
          <p:nvPr/>
        </p:nvSpPr>
        <p:spPr>
          <a:xfrm>
            <a:off x="467543" y="188640"/>
            <a:ext cx="3796482" cy="2246769"/>
          </a:xfrm>
          <a:prstGeom prst="rect">
            <a:avLst/>
          </a:prstGeom>
          <a:solidFill>
            <a:schemeClr val="bg1">
              <a:alpha val="87000"/>
            </a:schemeClr>
          </a:solidFill>
        </p:spPr>
        <p:txBody>
          <a:bodyPr wrap="square" rtlCol="0">
            <a:spAutoFit/>
          </a:bodyPr>
          <a:lstStyle/>
          <a:p>
            <a:r>
              <a:rPr lang="en-GB" sz="2800" b="1" dirty="0"/>
              <a:t>Let’s start simple…</a:t>
            </a:r>
          </a:p>
          <a:p>
            <a:r>
              <a:rPr lang="en-GB" sz="2800" dirty="0"/>
              <a:t>What is the equation of this line?</a:t>
            </a:r>
          </a:p>
          <a:p>
            <a:r>
              <a:rPr lang="en-GB" sz="2800" dirty="0"/>
              <a:t>And more importantly, why is it that?</a:t>
            </a:r>
          </a:p>
        </p:txBody>
      </p:sp>
      <mc:AlternateContent xmlns:mc="http://schemas.openxmlformats.org/markup-compatibility/2006" xmlns:a14="http://schemas.microsoft.com/office/drawing/2010/main">
        <mc:Choice Requires="a14">
          <p:sp>
            <p:nvSpPr>
              <p:cNvPr id="3" name="TextBox 2"/>
              <p:cNvSpPr txBox="1"/>
              <p:nvPr/>
            </p:nvSpPr>
            <p:spPr>
              <a:xfrm>
                <a:off x="971550" y="5589588"/>
                <a:ext cx="2016274"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𝑥</m:t>
                      </m:r>
                      <m:r>
                        <a:rPr lang="en-GB" sz="4000" b="0" i="1" smtClean="0">
                          <a:latin typeface="Cambria Math"/>
                        </a:rPr>
                        <m:t>=2</m:t>
                      </m:r>
                    </m:oMath>
                  </m:oMathPara>
                </a14:m>
                <a:endParaRPr lang="en-GB"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971550" y="5589588"/>
                <a:ext cx="2016274" cy="707886"/>
              </a:xfrm>
              <a:prstGeom prst="rect">
                <a:avLst/>
              </a:prstGeom>
              <a:blipFill rotWithShape="1">
                <a:blip r:embed="rId2"/>
                <a:stretch>
                  <a:fillRect/>
                </a:stretch>
              </a:blipFill>
            </p:spPr>
            <p:txBody>
              <a:bodyPr/>
              <a:lstStyle/>
              <a:p>
                <a:r>
                  <a:rPr lang="en-GB">
                    <a:noFill/>
                  </a:rPr>
                  <a:t> </a:t>
                </a:r>
              </a:p>
            </p:txBody>
          </p:sp>
        </mc:Fallback>
      </mc:AlternateContent>
      <p:sp>
        <p:nvSpPr>
          <p:cNvPr id="49" name="Rectangle 48"/>
          <p:cNvSpPr/>
          <p:nvPr/>
        </p:nvSpPr>
        <p:spPr>
          <a:xfrm>
            <a:off x="971550" y="5589588"/>
            <a:ext cx="201627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 name="TextBox 3"/>
              <p:cNvSpPr txBox="1"/>
              <p:nvPr/>
            </p:nvSpPr>
            <p:spPr>
              <a:xfrm>
                <a:off x="5038041" y="5763904"/>
                <a:ext cx="388227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For any point we pick on the line, the </a:t>
                </a:r>
                <a14:m>
                  <m:oMath xmlns:m="http://schemas.openxmlformats.org/officeDocument/2006/math">
                    <m:r>
                      <a:rPr lang="en-GB" sz="2400" b="0" i="1" smtClean="0">
                        <a:latin typeface="Cambria Math" panose="02040503050406030204" pitchFamily="18" charset="0"/>
                      </a:rPr>
                      <m:t>𝑥</m:t>
                    </m:r>
                  </m:oMath>
                </a14:m>
                <a:r>
                  <a:rPr lang="en-GB" sz="2400" dirty="0"/>
                  <a:t> value is always 2.</a:t>
                </a:r>
              </a:p>
            </p:txBody>
          </p:sp>
        </mc:Choice>
        <mc:Fallback xmlns="">
          <p:sp>
            <p:nvSpPr>
              <p:cNvPr id="4" name="TextBox 3"/>
              <p:cNvSpPr txBox="1">
                <a:spLocks noRot="1" noChangeAspect="1" noMove="1" noResize="1" noEditPoints="1" noAdjustHandles="1" noChangeArrowheads="1" noChangeShapeType="1" noTextEdit="1"/>
              </p:cNvSpPr>
              <p:nvPr/>
            </p:nvSpPr>
            <p:spPr>
              <a:xfrm>
                <a:off x="5038041" y="5763904"/>
                <a:ext cx="3882270" cy="830997"/>
              </a:xfrm>
              <a:prstGeom prst="rect">
                <a:avLst/>
              </a:prstGeom>
              <a:blipFill rotWithShape="0">
                <a:blip r:embed="rId3"/>
                <a:stretch>
                  <a:fillRect l="-2028" t="-4286" b="-14286"/>
                </a:stretch>
              </a:blipFill>
            </p:spPr>
            <p:txBody>
              <a:bodyPr/>
              <a:lstStyle/>
              <a:p>
                <a:r>
                  <a:rPr lang="en-GB">
                    <a:noFill/>
                  </a:rPr>
                  <a:t> </a:t>
                </a:r>
              </a:p>
            </p:txBody>
          </p:sp>
        </mc:Fallback>
      </mc:AlternateContent>
    </p:spTree>
    <p:extLst>
      <p:ext uri="{BB962C8B-B14F-4D97-AF65-F5344CB8AC3E}">
        <p14:creationId xmlns:p14="http://schemas.microsoft.com/office/powerpoint/2010/main" val="3083716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nextCondLst>
                <p:cond evt="onClick" delay="0">
                  <p:tgtEl>
                    <p:spTgt spid="49"/>
                  </p:tgtEl>
                </p:cond>
              </p:nextCondLst>
            </p:seq>
          </p:childTnLst>
        </p:cTn>
      </p:par>
    </p:tnLst>
    <p:bldLst>
      <p:bldP spid="49"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5H</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106-108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796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038132" y="2363295"/>
            <a:ext cx="965079" cy="1244444"/>
          </a:xfrm>
          <a:prstGeom prst="rect">
            <a:avLst/>
          </a:prstGeom>
        </p:spPr>
      </p:pic>
      <p:cxnSp>
        <p:nvCxnSpPr>
          <p:cNvPr id="24" name="Straight Connector 23"/>
          <p:cNvCxnSpPr/>
          <p:nvPr/>
        </p:nvCxnSpPr>
        <p:spPr>
          <a:xfrm>
            <a:off x="2053682" y="155541"/>
            <a:ext cx="7090318" cy="6945867"/>
          </a:xfrm>
          <a:prstGeom prst="line">
            <a:avLst/>
          </a:prstGeom>
          <a:ln w="644525"/>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251520" y="764704"/>
                <a:ext cx="8568952" cy="830997"/>
              </a:xfrm>
              <a:prstGeom prst="rect">
                <a:avLst/>
              </a:prstGeom>
              <a:solidFill>
                <a:schemeClr val="bg1"/>
              </a:solidFill>
              <a:effectLst>
                <a:outerShdw blurRad="50800" dist="38100" algn="l" rotWithShape="0">
                  <a:prstClr val="black">
                    <a:alpha val="40000"/>
                  </a:prstClr>
                </a:outerShdw>
              </a:effectLst>
            </p:spPr>
            <p:txBody>
              <a:bodyPr wrap="square" rtlCol="0">
                <a:spAutoFit/>
              </a:bodyPr>
              <a:lstStyle/>
              <a:p>
                <a:pPr marL="342900" indent="-342900">
                  <a:buFont typeface="Wingdings" panose="05000000000000000000" pitchFamily="2" charset="2"/>
                  <a:buChar char="!"/>
                </a:pPr>
                <a:r>
                  <a:rPr lang="en-GB" sz="2400" dirty="0"/>
                  <a:t>A line consists of all points which satisfy some equation in terms of </a:t>
                </a:r>
                <a14:m>
                  <m:oMath xmlns:m="http://schemas.openxmlformats.org/officeDocument/2006/math">
                    <m:r>
                      <a:rPr lang="en-GB" sz="2400" b="0" i="1" smtClean="0">
                        <a:latin typeface="Cambria Math" panose="02040503050406030204" pitchFamily="18" charset="0"/>
                      </a:rPr>
                      <m:t>𝑥</m:t>
                    </m:r>
                  </m:oMath>
                </a14:m>
                <a:r>
                  <a:rPr lang="en-GB" sz="2400" dirty="0"/>
                  <a:t> and/or </a:t>
                </a:r>
                <a14:m>
                  <m:oMath xmlns:m="http://schemas.openxmlformats.org/officeDocument/2006/math">
                    <m:r>
                      <a:rPr lang="en-GB" sz="2400" b="0" i="1" smtClean="0">
                        <a:latin typeface="Cambria Math" panose="02040503050406030204" pitchFamily="18" charset="0"/>
                      </a:rPr>
                      <m:t>𝑦</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64704"/>
                <a:ext cx="8568952" cy="830997"/>
              </a:xfrm>
              <a:prstGeom prst="rect">
                <a:avLst/>
              </a:prstGeom>
              <a:blipFill rotWithShape="0">
                <a:blip r:embed="rId3"/>
                <a:stretch>
                  <a:fillRect/>
                </a:stretch>
              </a:blipFill>
              <a:effectLst>
                <a:outerShdw blurRad="50800" dist="38100" algn="l" rotWithShape="0">
                  <a:prstClr val="black">
                    <a:alpha val="40000"/>
                  </a:prstClr>
                </a:outerShdw>
              </a:effectLst>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Lines and Equations of Lines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Rectangle 21"/>
          <p:cNvSpPr/>
          <p:nvPr/>
        </p:nvSpPr>
        <p:spPr>
          <a:xfrm>
            <a:off x="6180846" y="4043503"/>
            <a:ext cx="72008" cy="13357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Rectangle 19"/>
              <p:cNvSpPr/>
              <p:nvPr/>
            </p:nvSpPr>
            <p:spPr>
              <a:xfrm>
                <a:off x="5172734" y="3441314"/>
                <a:ext cx="2088232" cy="859893"/>
              </a:xfrm>
              <a:prstGeom prst="rect">
                <a:avLst/>
              </a:prstGeom>
              <a:scene3d>
                <a:camera prst="perspectiveContrastingLeftFacing">
                  <a:rot lat="623785" lon="1800000" rev="21386789"/>
                </a:camera>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Anirudh’s Line Club</a:t>
                </a:r>
              </a:p>
              <a:p>
                <a:pPr algn="ctr"/>
                <a:r>
                  <a:rPr lang="en-GB" sz="1400" dirty="0"/>
                  <a:t>Membership Rules: </a:t>
                </a:r>
                <a:br>
                  <a:rPr lang="en-GB" sz="14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=5</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5172734" y="3441314"/>
                <a:ext cx="2088232" cy="859893"/>
              </a:xfrm>
              <a:prstGeom prst="rect">
                <a:avLst/>
              </a:prstGeom>
              <a:blipFill rotWithShape="0">
                <a:blip r:embed="rId4"/>
                <a:stretch>
                  <a:fillRect/>
                </a:stretch>
              </a:blipFill>
            </p:spPr>
            <p:txBody>
              <a:bodyPr/>
              <a:lstStyle/>
              <a:p>
                <a:r>
                  <a:rPr lang="en-GB">
                    <a:noFill/>
                  </a:rPr>
                  <a:t> </a:t>
                </a:r>
              </a:p>
            </p:txBody>
          </p:sp>
        </mc:Fallback>
      </mc:AlternateContent>
      <p:grpSp>
        <p:nvGrpSpPr>
          <p:cNvPr id="49" name="Group 48"/>
          <p:cNvGrpSpPr/>
          <p:nvPr/>
        </p:nvGrpSpPr>
        <p:grpSpPr>
          <a:xfrm>
            <a:off x="-1587733" y="4043503"/>
            <a:ext cx="992330" cy="1495200"/>
            <a:chOff x="856244" y="3120255"/>
            <a:chExt cx="992330" cy="1495200"/>
          </a:xfrm>
        </p:grpSpPr>
        <p:pic>
          <p:nvPicPr>
            <p:cNvPr id="11" name="Picture 10"/>
            <p:cNvPicPr>
              <a:picLocks noChangeAspect="1"/>
            </p:cNvPicPr>
            <p:nvPr/>
          </p:nvPicPr>
          <p:blipFill>
            <a:blip r:embed="rId5"/>
            <a:stretch>
              <a:fillRect/>
            </a:stretch>
          </p:blipFill>
          <p:spPr>
            <a:xfrm>
              <a:off x="856244" y="3120255"/>
              <a:ext cx="939683" cy="1180952"/>
            </a:xfrm>
            <a:prstGeom prst="rect">
              <a:avLst/>
            </a:prstGeom>
          </p:spPr>
        </p:pic>
        <mc:AlternateContent xmlns:mc="http://schemas.openxmlformats.org/markup-compatibility/2006" xmlns:a14="http://schemas.microsoft.com/office/drawing/2010/main">
          <mc:Choice Requires="a14">
            <p:sp>
              <p:nvSpPr>
                <p:cNvPr id="47" name="TextBox 46"/>
                <p:cNvSpPr txBox="1"/>
                <p:nvPr/>
              </p:nvSpPr>
              <p:spPr>
                <a:xfrm>
                  <a:off x="952239" y="4246123"/>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0,5</m:t>
                            </m:r>
                          </m:e>
                        </m:d>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952239" y="4246123"/>
                  <a:ext cx="896335" cy="369332"/>
                </a:xfrm>
                <a:prstGeom prst="rect">
                  <a:avLst/>
                </a:prstGeom>
                <a:blipFill rotWithShape="0">
                  <a:blip r:embed="rId6"/>
                  <a:stretch>
                    <a:fillRect/>
                  </a:stretch>
                </a:blipFill>
              </p:spPr>
              <p:txBody>
                <a:bodyPr/>
                <a:lstStyle/>
                <a:p>
                  <a:r>
                    <a:rPr lang="en-GB">
                      <a:noFill/>
                    </a:rPr>
                    <a:t> </a:t>
                  </a:r>
                </a:p>
              </p:txBody>
            </p:sp>
          </mc:Fallback>
        </mc:AlternateContent>
      </p:grpSp>
      <p:grpSp>
        <p:nvGrpSpPr>
          <p:cNvPr id="50" name="Group 49"/>
          <p:cNvGrpSpPr/>
          <p:nvPr/>
        </p:nvGrpSpPr>
        <p:grpSpPr>
          <a:xfrm>
            <a:off x="-1290779" y="2363295"/>
            <a:ext cx="939683" cy="1646587"/>
            <a:chOff x="-1188640" y="3434109"/>
            <a:chExt cx="939683" cy="1646587"/>
          </a:xfrm>
        </p:grpSpPr>
        <p:pic>
          <p:nvPicPr>
            <p:cNvPr id="7" name="Picture 6"/>
            <p:cNvPicPr>
              <a:picLocks noChangeAspect="1"/>
            </p:cNvPicPr>
            <p:nvPr/>
          </p:nvPicPr>
          <p:blipFill>
            <a:blip r:embed="rId7"/>
            <a:stretch>
              <a:fillRect/>
            </a:stretch>
          </p:blipFill>
          <p:spPr>
            <a:xfrm>
              <a:off x="-1188640" y="3434109"/>
              <a:ext cx="939683" cy="1295238"/>
            </a:xfrm>
            <a:prstGeom prst="rect">
              <a:avLst/>
            </a:prstGeom>
          </p:spPr>
        </p:pic>
        <mc:AlternateContent xmlns:mc="http://schemas.openxmlformats.org/markup-compatibility/2006" xmlns:a14="http://schemas.microsoft.com/office/drawing/2010/main">
          <mc:Choice Requires="a14">
            <p:sp>
              <p:nvSpPr>
                <p:cNvPr id="48" name="TextBox 47"/>
                <p:cNvSpPr txBox="1"/>
                <p:nvPr/>
              </p:nvSpPr>
              <p:spPr>
                <a:xfrm>
                  <a:off x="-1166967" y="4711364"/>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m:oMathPara>
                  </a14:m>
                  <a:endParaRPr lang="en-GB" dirty="0"/>
                </a:p>
              </p:txBody>
            </p:sp>
          </mc:Choice>
          <mc:Fallback xmlns="">
            <p:sp>
              <p:nvSpPr>
                <p:cNvPr id="48" name="TextBox 47"/>
                <p:cNvSpPr txBox="1">
                  <a:spLocks noRot="1" noChangeAspect="1" noMove="1" noResize="1" noEditPoints="1" noAdjustHandles="1" noChangeArrowheads="1" noChangeShapeType="1" noTextEdit="1"/>
                </p:cNvSpPr>
                <p:nvPr/>
              </p:nvSpPr>
              <p:spPr>
                <a:xfrm>
                  <a:off x="-1166967" y="4711364"/>
                  <a:ext cx="896335" cy="369332"/>
                </a:xfrm>
                <a:prstGeom prst="rect">
                  <a:avLst/>
                </a:prstGeom>
                <a:blipFill rotWithShape="0">
                  <a:blip r:embed="rId8"/>
                  <a:stretch>
                    <a:fillRect/>
                  </a:stretch>
                </a:blipFill>
              </p:spPr>
              <p:txBody>
                <a:bodyPr/>
                <a:lstStyle/>
                <a:p>
                  <a:r>
                    <a:rPr lang="en-GB">
                      <a:noFill/>
                    </a:rPr>
                    <a:t> </a:t>
                  </a:r>
                </a:p>
              </p:txBody>
            </p:sp>
          </mc:Fallback>
        </mc:AlternateContent>
      </p:grpSp>
      <p:grpSp>
        <p:nvGrpSpPr>
          <p:cNvPr id="53" name="Group 52"/>
          <p:cNvGrpSpPr/>
          <p:nvPr/>
        </p:nvGrpSpPr>
        <p:grpSpPr>
          <a:xfrm>
            <a:off x="-2553098" y="5169371"/>
            <a:ext cx="964032" cy="1467462"/>
            <a:chOff x="2395699" y="4297395"/>
            <a:chExt cx="964032" cy="1467462"/>
          </a:xfrm>
        </p:grpSpPr>
        <p:pic>
          <p:nvPicPr>
            <p:cNvPr id="51" name="Picture 50"/>
            <p:cNvPicPr>
              <a:picLocks noChangeAspect="1"/>
            </p:cNvPicPr>
            <p:nvPr/>
          </p:nvPicPr>
          <p:blipFill>
            <a:blip r:embed="rId9"/>
            <a:stretch>
              <a:fillRect/>
            </a:stretch>
          </p:blipFill>
          <p:spPr>
            <a:xfrm>
              <a:off x="2395699" y="4297395"/>
              <a:ext cx="921974" cy="1210091"/>
            </a:xfrm>
            <a:prstGeom prst="rect">
              <a:avLst/>
            </a:prstGeom>
          </p:spPr>
        </p:pic>
        <mc:AlternateContent xmlns:mc="http://schemas.openxmlformats.org/markup-compatibility/2006" xmlns:a14="http://schemas.microsoft.com/office/drawing/2010/main">
          <mc:Choice Requires="a14">
            <p:sp>
              <p:nvSpPr>
                <p:cNvPr id="52" name="TextBox 51"/>
                <p:cNvSpPr txBox="1"/>
                <p:nvPr/>
              </p:nvSpPr>
              <p:spPr>
                <a:xfrm>
                  <a:off x="2463396" y="5395525"/>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3,−1</m:t>
                            </m:r>
                          </m:e>
                        </m:d>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2463396" y="5395525"/>
                  <a:ext cx="896335" cy="369332"/>
                </a:xfrm>
                <a:prstGeom prst="rect">
                  <a:avLst/>
                </a:prstGeom>
                <a:blipFill rotWithShape="0">
                  <a:blip r:embed="rId10"/>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4" name="Rounded Rectangular Callout 53"/>
              <p:cNvSpPr/>
              <p:nvPr/>
            </p:nvSpPr>
            <p:spPr>
              <a:xfrm>
                <a:off x="7260966" y="1844824"/>
                <a:ext cx="1703522" cy="1008112"/>
              </a:xfrm>
              <a:prstGeom prst="wedgeRoundRectCallout">
                <a:avLst>
                  <a:gd name="adj1" fmla="val -54914"/>
                  <a:gd name="adj2" fmla="val 725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Yes, you can join as:</a:t>
                </a:r>
              </a:p>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+5=5</m:t>
                      </m:r>
                    </m:oMath>
                  </m:oMathPara>
                </a14:m>
                <a:endParaRPr lang="en-GB" dirty="0"/>
              </a:p>
            </p:txBody>
          </p:sp>
        </mc:Choice>
        <mc:Fallback xmlns="">
          <p:sp>
            <p:nvSpPr>
              <p:cNvPr id="54" name="Rounded Rectangular Callout 53"/>
              <p:cNvSpPr>
                <a:spLocks noRot="1" noChangeAspect="1" noMove="1" noResize="1" noEditPoints="1" noAdjustHandles="1" noChangeArrowheads="1" noChangeShapeType="1" noTextEdit="1"/>
              </p:cNvSpPr>
              <p:nvPr/>
            </p:nvSpPr>
            <p:spPr>
              <a:xfrm>
                <a:off x="7260966" y="1844824"/>
                <a:ext cx="1703522" cy="1008112"/>
              </a:xfrm>
              <a:prstGeom prst="wedgeRoundRectCallout">
                <a:avLst>
                  <a:gd name="adj1" fmla="val -54914"/>
                  <a:gd name="adj2" fmla="val 72578"/>
                  <a:gd name="adj3" fmla="val 16667"/>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ounded Rectangular Callout 54"/>
              <p:cNvSpPr/>
              <p:nvPr/>
            </p:nvSpPr>
            <p:spPr>
              <a:xfrm>
                <a:off x="7188602" y="1844824"/>
                <a:ext cx="1703522" cy="1257235"/>
              </a:xfrm>
              <a:prstGeom prst="wedgeRoundRectCallout">
                <a:avLst>
                  <a:gd name="adj1" fmla="val -54914"/>
                  <a:gd name="adj2" fmla="val 725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Sorry, you can’t join as </a:t>
                </a:r>
                <a14:m>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b="0" i="1" smtClean="0">
                        <a:latin typeface="Cambria Math" panose="02040503050406030204" pitchFamily="18" charset="0"/>
                      </a:rPr>
                      <m:t>+2=8</m:t>
                    </m:r>
                  </m:oMath>
                </a14:m>
                <a:endParaRPr lang="en-GB" dirty="0"/>
              </a:p>
              <a:p>
                <a:pPr algn="ctr"/>
                <a:r>
                  <a:rPr lang="en-GB" dirty="0"/>
                  <a:t>Get lost.</a:t>
                </a:r>
              </a:p>
            </p:txBody>
          </p:sp>
        </mc:Choice>
        <mc:Fallback xmlns="">
          <p:sp>
            <p:nvSpPr>
              <p:cNvPr id="55" name="Rounded Rectangular Callout 54"/>
              <p:cNvSpPr>
                <a:spLocks noRot="1" noChangeAspect="1" noMove="1" noResize="1" noEditPoints="1" noAdjustHandles="1" noChangeArrowheads="1" noChangeShapeType="1" noTextEdit="1"/>
              </p:cNvSpPr>
              <p:nvPr/>
            </p:nvSpPr>
            <p:spPr>
              <a:xfrm>
                <a:off x="7188602" y="1844824"/>
                <a:ext cx="1703522" cy="1257235"/>
              </a:xfrm>
              <a:prstGeom prst="wedgeRoundRectCallout">
                <a:avLst>
                  <a:gd name="adj1" fmla="val -54914"/>
                  <a:gd name="adj2" fmla="val 72578"/>
                  <a:gd name="adj3" fmla="val 16667"/>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ounded Rectangular Callout 55"/>
              <p:cNvSpPr/>
              <p:nvPr/>
            </p:nvSpPr>
            <p:spPr>
              <a:xfrm>
                <a:off x="7081211" y="2045102"/>
                <a:ext cx="1984789" cy="1056957"/>
              </a:xfrm>
              <a:prstGeom prst="wedgeRoundRectCallout">
                <a:avLst>
                  <a:gd name="adj1" fmla="val -56376"/>
                  <a:gd name="adj2" fmla="val 802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r>
                        <a:rPr lang="en-GB" b="0" i="1" smtClean="0">
                          <a:latin typeface="Cambria Math" panose="02040503050406030204" pitchFamily="18" charset="0"/>
                        </a:rPr>
                        <m:t>=5</m:t>
                      </m:r>
                    </m:oMath>
                  </m:oMathPara>
                </a14:m>
                <a:endParaRPr lang="en-GB" b="0" dirty="0"/>
              </a:p>
              <a:p>
                <a:pPr algn="ctr"/>
                <a:r>
                  <a:rPr lang="en-GB" dirty="0"/>
                  <a:t>so you can join.</a:t>
                </a:r>
              </a:p>
            </p:txBody>
          </p:sp>
        </mc:Choice>
        <mc:Fallback xmlns="">
          <p:sp>
            <p:nvSpPr>
              <p:cNvPr id="56" name="Rounded Rectangular Callout 55"/>
              <p:cNvSpPr>
                <a:spLocks noRot="1" noChangeAspect="1" noMove="1" noResize="1" noEditPoints="1" noAdjustHandles="1" noChangeArrowheads="1" noChangeShapeType="1" noTextEdit="1"/>
              </p:cNvSpPr>
              <p:nvPr/>
            </p:nvSpPr>
            <p:spPr>
              <a:xfrm>
                <a:off x="7081211" y="2045102"/>
                <a:ext cx="1984789" cy="1056957"/>
              </a:xfrm>
              <a:prstGeom prst="wedgeRoundRectCallout">
                <a:avLst>
                  <a:gd name="adj1" fmla="val -56376"/>
                  <a:gd name="adj2" fmla="val 80259"/>
                  <a:gd name="adj3" fmla="val 16667"/>
                </a:avLst>
              </a:prstGeom>
              <a:blipFill rotWithShape="0">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0803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1.11111E-6 L 0.56406 0.05023 " pathEditMode="relative" rAng="0" ptsTypes="AA">
                                      <p:cBhvr>
                                        <p:cTn id="6" dur="2000" fill="hold"/>
                                        <p:tgtEl>
                                          <p:spTgt spid="49"/>
                                        </p:tgtEl>
                                        <p:attrNameLst>
                                          <p:attrName>ppt_x</p:attrName>
                                          <p:attrName>ppt_y</p:attrName>
                                        </p:attrNameLst>
                                      </p:cBhvr>
                                      <p:rCtr x="28194" y="25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56406 0.05023 L 0.57465 -0.32454 " pathEditMode="relative" rAng="0" ptsTypes="AA">
                                      <p:cBhvr>
                                        <p:cTn id="15" dur="2000" fill="hold"/>
                                        <p:tgtEl>
                                          <p:spTgt spid="49"/>
                                        </p:tgtEl>
                                        <p:attrNameLst>
                                          <p:attrName>ppt_x</p:attrName>
                                          <p:attrName>ppt_y</p:attrName>
                                        </p:attrNameLst>
                                      </p:cBhvr>
                                      <p:rCtr x="521" y="-18750"/>
                                    </p:animMotion>
                                  </p:childTnLst>
                                </p:cTn>
                              </p:par>
                            </p:childTnLst>
                          </p:cTn>
                        </p:par>
                        <p:par>
                          <p:cTn id="16" fill="hold">
                            <p:stCondLst>
                              <p:cond delay="2000"/>
                            </p:stCondLst>
                            <p:childTnLst>
                              <p:par>
                                <p:cTn id="17" presetID="10" presetClass="exit" presetSubtype="0" fill="hold" grpId="1" nodeType="after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05556E-6 -3.33333E-6 L 0.61337 0.34306 " pathEditMode="relative" rAng="0" ptsTypes="AA">
                                      <p:cBhvr>
                                        <p:cTn id="23" dur="2000" fill="hold"/>
                                        <p:tgtEl>
                                          <p:spTgt spid="50"/>
                                        </p:tgtEl>
                                        <p:attrNameLst>
                                          <p:attrName>ppt_x</p:attrName>
                                          <p:attrName>ppt_y</p:attrName>
                                        </p:attrNameLst>
                                      </p:cBhvr>
                                      <p:rCtr x="30660" y="17153"/>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61337 0.34306 L -0.11111 -0.07986 " pathEditMode="relative" rAng="0" ptsTypes="AA">
                                      <p:cBhvr>
                                        <p:cTn id="32" dur="2000" fill="hold"/>
                                        <p:tgtEl>
                                          <p:spTgt spid="50"/>
                                        </p:tgtEl>
                                        <p:attrNameLst>
                                          <p:attrName>ppt_x</p:attrName>
                                          <p:attrName>ppt_y</p:attrName>
                                        </p:attrNameLst>
                                      </p:cBhvr>
                                      <p:rCtr x="-36233" y="-21157"/>
                                    </p:animMotion>
                                  </p:childTnLst>
                                </p:cTn>
                              </p:par>
                            </p:childTnLst>
                          </p:cTn>
                        </p:par>
                        <p:par>
                          <p:cTn id="33" fill="hold">
                            <p:stCondLst>
                              <p:cond delay="2000"/>
                            </p:stCondLst>
                            <p:childTnLst>
                              <p:par>
                                <p:cTn id="34" presetID="10" presetClass="exit" presetSubtype="0" fill="hold" grpId="1" nodeType="afterEffect">
                                  <p:stCondLst>
                                    <p:cond delay="0"/>
                                  </p:stCondLst>
                                  <p:childTnLst>
                                    <p:animEffect transition="out" filter="fade">
                                      <p:cBhvr>
                                        <p:cTn id="35" dur="500"/>
                                        <p:tgtEl>
                                          <p:spTgt spid="55"/>
                                        </p:tgtEl>
                                      </p:cBhvr>
                                    </p:animEffect>
                                    <p:set>
                                      <p:cBhvr>
                                        <p:cTn id="36" dur="1" fill="hold">
                                          <p:stCondLst>
                                            <p:cond delay="499"/>
                                          </p:stCondLst>
                                        </p:cTn>
                                        <p:tgtEl>
                                          <p:spTgt spid="5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1.11111E-6 1.85185E-6 L 0.65556 -0.01412 " pathEditMode="relative" rAng="0" ptsTypes="AA">
                                      <p:cBhvr>
                                        <p:cTn id="40" dur="2000" fill="hold"/>
                                        <p:tgtEl>
                                          <p:spTgt spid="53"/>
                                        </p:tgtEl>
                                        <p:attrNameLst>
                                          <p:attrName>ppt_x</p:attrName>
                                          <p:attrName>ppt_y</p:attrName>
                                        </p:attrNameLst>
                                      </p:cBhvr>
                                      <p:rCtr x="32778" y="-718"/>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0.65556 -0.01412 L 1.04132 0.00694 " pathEditMode="relative" rAng="0" ptsTypes="AA">
                                      <p:cBhvr>
                                        <p:cTn id="49" dur="2000" fill="hold"/>
                                        <p:tgtEl>
                                          <p:spTgt spid="53"/>
                                        </p:tgtEl>
                                        <p:attrNameLst>
                                          <p:attrName>ppt_x</p:attrName>
                                          <p:attrName>ppt_y</p:attrName>
                                        </p:attrNameLst>
                                      </p:cBhvr>
                                      <p:rCtr x="19288" y="1042"/>
                                    </p:animMotion>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56"/>
                                        </p:tgtEl>
                                      </p:cBhvr>
                                    </p:animEffect>
                                    <p:set>
                                      <p:cBhvr>
                                        <p:cTn id="53" dur="1" fill="hold">
                                          <p:stCondLst>
                                            <p:cond delay="499"/>
                                          </p:stCondLst>
                                        </p:cTn>
                                        <p:tgtEl>
                                          <p:spTgt spid="5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4" grpId="0" animBg="1"/>
      <p:bldP spid="54" grpId="1" animBg="1"/>
      <p:bldP spid="55" grpId="0" animBg="1"/>
      <p:bldP spid="55" grpId="1" animBg="1"/>
      <p:bldP spid="56" grpId="0" animBg="1"/>
      <p:bldP spid="5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568952" cy="707886"/>
          </a:xfrm>
          <a:prstGeom prst="rect">
            <a:avLst/>
          </a:prstGeom>
          <a:noFill/>
        </p:spPr>
        <p:txBody>
          <a:bodyPr wrap="square" rtlCol="0">
            <a:spAutoFit/>
          </a:bodyPr>
          <a:lstStyle/>
          <a:p>
            <a:r>
              <a:rPr lang="en-GB" sz="2000" dirty="0"/>
              <a:t>This means we can </a:t>
            </a:r>
            <a:r>
              <a:rPr lang="en-GB" sz="2000" b="1" u="sng" dirty="0"/>
              <a:t>substitute</a:t>
            </a:r>
            <a:r>
              <a:rPr lang="en-GB" sz="2000" dirty="0"/>
              <a:t> the values of a coordinate into our equation whenever we know the point lies on the line.</a:t>
            </a:r>
          </a:p>
        </p:txBody>
      </p:sp>
      <mc:AlternateContent xmlns:mc="http://schemas.openxmlformats.org/markup-compatibility/2006" xmlns:a14="http://schemas.microsoft.com/office/drawing/2010/main">
        <mc:Choice Requires="a14">
          <p:sp>
            <p:nvSpPr>
              <p:cNvPr id="6" name="TextBox 5"/>
              <p:cNvSpPr txBox="1"/>
              <p:nvPr/>
            </p:nvSpPr>
            <p:spPr>
              <a:xfrm>
                <a:off x="467544" y="3717032"/>
                <a:ext cx="784887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coordinate of the point where the line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=5</m:t>
                    </m:r>
                  </m:oMath>
                </a14:m>
                <a:r>
                  <a:rPr lang="en-GB" dirty="0"/>
                  <a:t> cuts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6" name="TextBox 5"/>
              <p:cNvSpPr txBox="1">
                <a:spLocks noRot="1" noChangeAspect="1" noMove="1" noResize="1" noEditPoints="1" noAdjustHandles="1" noChangeArrowheads="1" noChangeShapeType="1" noTextEdit="1"/>
              </p:cNvSpPr>
              <p:nvPr/>
            </p:nvSpPr>
            <p:spPr>
              <a:xfrm>
                <a:off x="467544" y="3717032"/>
                <a:ext cx="7848872" cy="369332"/>
              </a:xfrm>
              <a:prstGeom prst="rect">
                <a:avLst/>
              </a:prstGeom>
              <a:blipFill rotWithShape="0">
                <a:blip r:embed="rId2"/>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67644" y="4221088"/>
                <a:ext cx="6048672" cy="1268681"/>
              </a:xfrm>
              <a:prstGeom prst="rect">
                <a:avLst/>
              </a:prstGeom>
              <a:noFill/>
            </p:spPr>
            <p:txBody>
              <a:bodyPr wrap="square" rtlCol="0">
                <a:spAutoFit/>
              </a:bodyPr>
              <a:lstStyle/>
              <a:p>
                <a:r>
                  <a:rPr lang="en-GB" dirty="0"/>
                  <a:t>On the </a:t>
                </a:r>
                <a14:m>
                  <m:oMath xmlns:m="http://schemas.openxmlformats.org/officeDocument/2006/math">
                    <m:r>
                      <a:rPr lang="en-GB" b="0" i="1" smtClean="0">
                        <a:latin typeface="Cambria Math" panose="02040503050406030204" pitchFamily="18" charset="0"/>
                      </a:rPr>
                      <m:t>𝑥</m:t>
                    </m:r>
                  </m:oMath>
                </a14:m>
                <a:r>
                  <a:rPr lang="en-GB" dirty="0"/>
                  <a:t>-axis,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=0</m:t>
                    </m:r>
                  </m:oMath>
                </a14:m>
                <a:r>
                  <a:rPr lang="en-GB" dirty="0"/>
                  <a:t>. Substituting:</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+0=5</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1" smtClean="0">
                          <a:latin typeface="Cambria Math" panose="02040503050406030204" pitchFamily="18" charset="0"/>
                        </a:rPr>
                        <m:t>   →   </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1" smtClean="0">
                              <a:latin typeface="Cambria Math" panose="02040503050406030204" pitchFamily="18" charset="0"/>
                            </a:rPr>
                            <m:t>, 0</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367644" y="4221088"/>
                <a:ext cx="6048672" cy="1268681"/>
              </a:xfrm>
              <a:prstGeom prst="rect">
                <a:avLst/>
              </a:prstGeom>
              <a:blipFill rotWithShape="0">
                <a:blip r:embed="rId3"/>
                <a:stretch>
                  <a:fillRect l="-806" t="-23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26638" y="1772816"/>
                <a:ext cx="8133793"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m:t>
                        </m:r>
                        <m:r>
                          <a:rPr lang="en-GB" b="0" i="1" smtClean="0">
                            <a:latin typeface="Cambria Math" panose="02040503050406030204" pitchFamily="18" charset="0"/>
                          </a:rPr>
                          <m:t>𝑎</m:t>
                        </m:r>
                      </m:e>
                    </m:d>
                  </m:oMath>
                </a14:m>
                <a:r>
                  <a:rPr lang="en-GB" dirty="0"/>
                  <a:t> lies on the line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Determine the value of </a:t>
                </a:r>
                <a14:m>
                  <m:oMath xmlns:m="http://schemas.openxmlformats.org/officeDocument/2006/math">
                    <m:r>
                      <a:rPr lang="en-GB" b="0" i="1" smtClean="0">
                        <a:latin typeface="Cambria Math" panose="02040503050406030204" pitchFamily="18" charset="0"/>
                      </a:rPr>
                      <m:t>𝑎</m:t>
                    </m:r>
                  </m:oMath>
                </a14:m>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326638" y="1772816"/>
                <a:ext cx="8133793" cy="369332"/>
              </a:xfrm>
              <a:prstGeom prst="rect">
                <a:avLst/>
              </a:prstGeom>
              <a:blipFill rotWithShape="0">
                <a:blip r:embed="rId4"/>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49321" y="2323909"/>
                <a:ext cx="6048672" cy="923330"/>
              </a:xfrm>
              <a:prstGeom prst="rect">
                <a:avLst/>
              </a:prstGeom>
              <a:noFill/>
            </p:spPr>
            <p:txBody>
              <a:bodyPr wrap="square" rtlCol="0">
                <a:spAutoFit/>
              </a:bodyPr>
              <a:lstStyle/>
              <a:p>
                <a:r>
                  <a:rPr lang="en-GB" dirty="0"/>
                  <a:t>Substituting in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value: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=3</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=17</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349321" y="2323909"/>
                <a:ext cx="6048672" cy="923330"/>
              </a:xfrm>
              <a:prstGeom prst="rect">
                <a:avLst/>
              </a:prstGeom>
              <a:blipFill rotWithShape="0">
                <a:blip r:embed="rId5"/>
                <a:stretch>
                  <a:fillRect l="-806" t="-3289"/>
                </a:stretch>
              </a:blipFill>
            </p:spPr>
            <p:txBody>
              <a:bodyPr/>
              <a:lstStyle/>
              <a:p>
                <a:r>
                  <a:rPr lang="en-GB">
                    <a:noFill/>
                  </a:rPr>
                  <a:t> </a:t>
                </a:r>
              </a:p>
            </p:txBody>
          </p:sp>
        </mc:Fallback>
      </mc:AlternateContent>
      <p:sp>
        <p:nvSpPr>
          <p:cNvPr id="10" name="Rectangle 9"/>
          <p:cNvSpPr/>
          <p:nvPr/>
        </p:nvSpPr>
        <p:spPr>
          <a:xfrm>
            <a:off x="1421492" y="2251301"/>
            <a:ext cx="4662675" cy="9959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421492" y="4221088"/>
            <a:ext cx="4662675" cy="12686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38528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3200" baseline="-25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7560840" cy="3660361"/>
              </a:xfrm>
              <a:prstGeom prst="rect">
                <a:avLst/>
              </a:prstGeom>
              <a:noFill/>
            </p:spPr>
            <p:txBody>
              <a:bodyPr wrap="square" rtlCol="0">
                <a:spAutoFit/>
              </a:bodyPr>
              <a:lstStyle/>
              <a:p>
                <a:r>
                  <a:rPr lang="en-GB" sz="2400" dirty="0"/>
                  <a:t>Determine where the line </a:t>
                </a:r>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+2</m:t>
                    </m:r>
                    <m:r>
                      <a:rPr lang="en-GB" sz="2400" b="0" i="1" smtClean="0">
                        <a:latin typeface="Cambria Math" panose="02040503050406030204" pitchFamily="18" charset="0"/>
                      </a:rPr>
                      <m:t>𝑦</m:t>
                    </m:r>
                    <m:r>
                      <a:rPr lang="en-GB" sz="2400" b="0" i="1" smtClean="0">
                        <a:latin typeface="Cambria Math" panose="02040503050406030204" pitchFamily="18" charset="0"/>
                      </a:rPr>
                      <m:t>=3</m:t>
                    </m:r>
                  </m:oMath>
                </a14:m>
                <a:r>
                  <a:rPr lang="en-GB" sz="2400" dirty="0"/>
                  <a:t> crosses the:</a:t>
                </a:r>
              </a:p>
              <a:p>
                <a:endParaRPr lang="en-GB" sz="2400" dirty="0"/>
              </a:p>
              <a:p>
                <a:pPr marL="342900" indent="-342900">
                  <a:buAutoNum type="alphaLcParenR"/>
                </a:pPr>
                <a:r>
                  <a:rPr lang="en-GB" sz="2400" b="0" dirty="0"/>
                  <a:t> </a:t>
                </a:r>
                <a14:m>
                  <m:oMath xmlns:m="http://schemas.openxmlformats.org/officeDocument/2006/math">
                    <m:r>
                      <a:rPr lang="en-GB" sz="2400" b="0" i="1" smtClean="0">
                        <a:latin typeface="Cambria Math" panose="02040503050406030204" pitchFamily="18" charset="0"/>
                      </a:rPr>
                      <m:t>𝑦</m:t>
                    </m:r>
                  </m:oMath>
                </a14:m>
                <a:r>
                  <a:rPr lang="en-GB" sz="2400" dirty="0"/>
                  <a:t>-axis:            </a:t>
                </a:r>
                <a:r>
                  <a:rPr lang="en-GB" sz="2400" b="1" dirty="0"/>
                  <a:t>Let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r>
                  <a:rPr lang="en-GB" sz="2400" b="1" dirty="0"/>
                  <a:t>.</a:t>
                </a:r>
                <a:br>
                  <a:rPr lang="en-GB" sz="2400" b="1" dirty="0"/>
                </a:br>
                <a:r>
                  <a:rPr lang="en-GB" sz="2400" b="1" dirty="0"/>
                  <a:t>                            </a:t>
                </a:r>
                <a14:m>
                  <m:oMath xmlns:m="http://schemas.openxmlformats.org/officeDocument/2006/math">
                    <m:r>
                      <a:rPr lang="en-GB" sz="2400" b="1" i="1" smtClean="0">
                        <a:latin typeface="Cambria Math" panose="02040503050406030204" pitchFamily="18" charset="0"/>
                      </a:rPr>
                      <m:t>𝟐</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𝟑</m:t>
                    </m:r>
                    <m:r>
                      <a:rPr lang="en-GB" sz="2400" b="1" i="1" smtClean="0">
                        <a:latin typeface="Cambria Math" panose="02040503050406030204" pitchFamily="18" charset="0"/>
                      </a:rPr>
                      <m:t>      →  </m:t>
                    </m:r>
                    <m:r>
                      <a:rPr lang="en-GB" sz="2400" b="1" i="1" smtClean="0">
                        <a:latin typeface="Cambria Math" panose="02040503050406030204" pitchFamily="18" charset="0"/>
                      </a:rPr>
                      <m:t>𝒚</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oMath>
                </a14:m>
                <a:br>
                  <a:rPr lang="en-GB" sz="2400" b="1" dirty="0"/>
                </a:br>
                <a:r>
                  <a:rPr lang="en-GB" sz="2400" b="1" dirty="0"/>
                  <a:t>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𝟎</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e>
                    </m:d>
                  </m:oMath>
                </a14:m>
                <a:endParaRPr lang="en-GB" sz="2400" b="1" dirty="0"/>
              </a:p>
              <a:p>
                <a:pPr marL="342900" indent="-342900">
                  <a:buAutoNum type="alphaLcParenR"/>
                </a:pPr>
                <a:r>
                  <a:rPr lang="en-GB" sz="2400" b="0" dirty="0"/>
                  <a:t> </a:t>
                </a:r>
                <a14:m>
                  <m:oMath xmlns:m="http://schemas.openxmlformats.org/officeDocument/2006/math">
                    <m:r>
                      <a:rPr lang="en-GB" sz="2400" b="0" i="1" smtClean="0">
                        <a:latin typeface="Cambria Math" panose="02040503050406030204" pitchFamily="18" charset="0"/>
                      </a:rPr>
                      <m:t>𝑥</m:t>
                    </m:r>
                  </m:oMath>
                </a14:m>
                <a:r>
                  <a:rPr lang="en-GB" sz="2400" dirty="0"/>
                  <a:t>-axis:          </a:t>
                </a:r>
                <a:r>
                  <a:rPr lang="en-GB" sz="2400" b="1" dirty="0"/>
                  <a:t>Let </a:t>
                </a: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br>
                  <a:rPr lang="en-GB" sz="2400" b="1" dirty="0"/>
                </a:br>
                <a:r>
                  <a:rPr lang="en-GB" sz="2400" b="1" dirty="0"/>
                  <a:t>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r>
                      <a:rPr lang="en-GB" sz="2400" b="1" i="1" smtClean="0">
                        <a:latin typeface="Cambria Math" panose="02040503050406030204" pitchFamily="18" charset="0"/>
                      </a:rPr>
                      <m:t>=</m:t>
                    </m:r>
                    <m:r>
                      <a:rPr lang="en-GB" sz="2400" b="1" i="1" smtClean="0">
                        <a:latin typeface="Cambria Math" panose="02040503050406030204" pitchFamily="18" charset="0"/>
                      </a:rPr>
                      <m:t>𝟑</m:t>
                    </m:r>
                  </m:oMath>
                </a14:m>
                <a:br>
                  <a:rPr lang="en-GB" sz="2400" b="1" dirty="0"/>
                </a:br>
                <a:r>
                  <a:rPr lang="en-GB" sz="2400" b="1" dirty="0"/>
                  <a:t>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r>
                          <a:rPr lang="en-GB" sz="2400" b="1" i="1" smtClean="0">
                            <a:latin typeface="Cambria Math" panose="02040503050406030204" pitchFamily="18" charset="0"/>
                          </a:rPr>
                          <m:t>,</m:t>
                        </m:r>
                        <m:r>
                          <a:rPr lang="en-GB" sz="2400" b="1" i="1" smtClean="0">
                            <a:latin typeface="Cambria Math" panose="02040503050406030204" pitchFamily="18" charset="0"/>
                          </a:rPr>
                          <m:t>𝟎</m:t>
                        </m:r>
                      </m:e>
                    </m:d>
                  </m:oMath>
                </a14:m>
                <a:endParaRPr lang="en-GB" b="1" dirty="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7560840" cy="3660361"/>
              </a:xfrm>
              <a:prstGeom prst="rect">
                <a:avLst/>
              </a:prstGeom>
              <a:blipFill rotWithShape="0">
                <a:blip r:embed="rId2"/>
                <a:stretch>
                  <a:fillRect l="-1290" t="-1331"/>
                </a:stretch>
              </a:blipFill>
            </p:spPr>
            <p:txBody>
              <a:bodyPr/>
              <a:lstStyle/>
              <a:p>
                <a:r>
                  <a:rPr lang="en-GB">
                    <a:noFill/>
                  </a:rPr>
                  <a:t> </a:t>
                </a:r>
              </a:p>
            </p:txBody>
          </p:sp>
        </mc:Fallback>
      </mc:AlternateContent>
      <p:sp>
        <p:nvSpPr>
          <p:cNvPr id="6" name="Rectangle 5"/>
          <p:cNvSpPr/>
          <p:nvPr/>
        </p:nvSpPr>
        <p:spPr>
          <a:xfrm>
            <a:off x="2253258" y="1628800"/>
            <a:ext cx="4118942" cy="1512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 name="Rectangle 6"/>
          <p:cNvSpPr/>
          <p:nvPr/>
        </p:nvSpPr>
        <p:spPr>
          <a:xfrm>
            <a:off x="2253258" y="3212976"/>
            <a:ext cx="4118942" cy="1008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8" name="Straight Connector 7"/>
          <p:cNvCxnSpPr/>
          <p:nvPr/>
        </p:nvCxnSpPr>
        <p:spPr>
          <a:xfrm>
            <a:off x="0" y="4365104"/>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67544" y="4569081"/>
                <a:ext cx="7344816" cy="923330"/>
              </a:xfrm>
              <a:prstGeom prst="rect">
                <a:avLst/>
              </a:prstGeom>
              <a:noFill/>
            </p:spPr>
            <p:txBody>
              <a:bodyPr wrap="square" rtlCol="0">
                <a:spAutoFit/>
              </a:bodyPr>
              <a:lstStyle/>
              <a:p>
                <a:r>
                  <a:rPr lang="en-GB" dirty="0"/>
                  <a:t>What mistakes do you think it’s easy to make?</a:t>
                </a:r>
              </a:p>
              <a:p>
                <a:pPr marL="285750" indent="-285750">
                  <a:buFont typeface="Arial" panose="020B0604020202020204" pitchFamily="34" charset="0"/>
                  <a:buChar char="•"/>
                </a:pPr>
                <a:r>
                  <a:rPr lang="en-GB" b="1" dirty="0"/>
                  <a:t>Mixing up </a:t>
                </a:r>
                <a14:m>
                  <m:oMath xmlns:m="http://schemas.openxmlformats.org/officeDocument/2006/math">
                    <m:r>
                      <a:rPr lang="en-GB" b="1" i="1" dirty="0" smtClean="0">
                        <a:latin typeface="Cambria Math" panose="02040503050406030204" pitchFamily="18" charset="0"/>
                      </a:rPr>
                      <m:t>𝒙</m:t>
                    </m:r>
                  </m:oMath>
                </a14:m>
                <a:r>
                  <a:rPr lang="en-GB" b="1" dirty="0"/>
                  <a:t>/</a:t>
                </a:r>
                <a14:m>
                  <m:oMath xmlns:m="http://schemas.openxmlformats.org/officeDocument/2006/math">
                    <m:r>
                      <a:rPr lang="en-GB" b="1" i="1" dirty="0" smtClean="0">
                        <a:latin typeface="Cambria Math" panose="02040503050406030204" pitchFamily="18" charset="0"/>
                      </a:rPr>
                      <m:t>𝒚</m:t>
                    </m:r>
                  </m:oMath>
                </a14:m>
                <a:r>
                  <a:rPr lang="en-GB" b="1" dirty="0"/>
                  <a:t>: Putting answer as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oMath>
                </a14:m>
                <a:r>
                  <a:rPr lang="en-GB" b="1" dirty="0"/>
                  <a:t> rather than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oMath>
                </a14:m>
                <a:r>
                  <a:rPr lang="en-GB" b="1" dirty="0"/>
                  <a:t>.</a:t>
                </a:r>
              </a:p>
              <a:p>
                <a:pPr marL="285750" indent="-285750">
                  <a:buFont typeface="Arial" panose="020B0604020202020204" pitchFamily="34" charset="0"/>
                  <a:buChar char="•"/>
                </a:pPr>
                <a:r>
                  <a:rPr lang="en-GB" b="1" dirty="0"/>
                  <a:t>Setting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 to find the </a:t>
                </a:r>
                <a14:m>
                  <m:oMath xmlns:m="http://schemas.openxmlformats.org/officeDocument/2006/math">
                    <m:r>
                      <a:rPr lang="en-GB" b="1" i="1" smtClean="0">
                        <a:latin typeface="Cambria Math" panose="02040503050406030204" pitchFamily="18" charset="0"/>
                      </a:rPr>
                      <m:t>𝒚</m:t>
                    </m:r>
                  </m:oMath>
                </a14:m>
                <a:r>
                  <a:rPr lang="en-GB" b="1" dirty="0"/>
                  <a:t>-intercept, or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 to find the </a:t>
                </a:r>
                <a14:m>
                  <m:oMath xmlns:m="http://schemas.openxmlformats.org/officeDocument/2006/math">
                    <m:r>
                      <a:rPr lang="en-GB" b="1" i="1" smtClean="0">
                        <a:latin typeface="Cambria Math" panose="02040503050406030204" pitchFamily="18" charset="0"/>
                      </a:rPr>
                      <m:t>𝒙</m:t>
                    </m:r>
                  </m:oMath>
                </a14:m>
                <a:r>
                  <a:rPr lang="en-GB" b="1" dirty="0"/>
                  <a:t>-intercept.</a:t>
                </a:r>
              </a:p>
            </p:txBody>
          </p:sp>
        </mc:Choice>
        <mc:Fallback xmlns="">
          <p:sp>
            <p:nvSpPr>
              <p:cNvPr id="11" name="TextBox 10"/>
              <p:cNvSpPr txBox="1">
                <a:spLocks noRot="1" noChangeAspect="1" noMove="1" noResize="1" noEditPoints="1" noAdjustHandles="1" noChangeArrowheads="1" noChangeShapeType="1" noTextEdit="1"/>
              </p:cNvSpPr>
              <p:nvPr/>
            </p:nvSpPr>
            <p:spPr>
              <a:xfrm>
                <a:off x="467544" y="4569081"/>
                <a:ext cx="7344816" cy="923330"/>
              </a:xfrm>
              <a:prstGeom prst="rect">
                <a:avLst/>
              </a:prstGeom>
              <a:blipFill>
                <a:blip r:embed="rId3"/>
                <a:stretch>
                  <a:fillRect l="-747" t="-3974" b="-9934"/>
                </a:stretch>
              </a:blipFill>
            </p:spPr>
            <p:txBody>
              <a:bodyPr/>
              <a:lstStyle/>
              <a:p>
                <a:r>
                  <a:rPr lang="en-GB">
                    <a:noFill/>
                  </a:rPr>
                  <a:t> </a:t>
                </a:r>
              </a:p>
            </p:txBody>
          </p:sp>
        </mc:Fallback>
      </mc:AlternateContent>
      <p:sp>
        <p:nvSpPr>
          <p:cNvPr id="12" name="Rectangle 11"/>
          <p:cNvSpPr/>
          <p:nvPr/>
        </p:nvSpPr>
        <p:spPr>
          <a:xfrm>
            <a:off x="774058" y="4888313"/>
            <a:ext cx="6984776" cy="6137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169579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8" y="587744"/>
            <a:ext cx="9142856" cy="0"/>
          </a:xfrm>
          <a:prstGeom prst="line">
            <a:avLst/>
          </a:prstGeom>
          <a:effectLst/>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251520" y="746701"/>
                <a:ext cx="8496944" cy="954107"/>
              </a:xfrm>
              <a:prstGeom prst="rect">
                <a:avLst/>
              </a:prstGeom>
              <a:noFill/>
            </p:spPr>
            <p:txBody>
              <a:bodyPr wrap="square" rtlCol="0">
                <a:spAutoFit/>
              </a:bodyPr>
              <a:lstStyle/>
              <a:p>
                <a:r>
                  <a:rPr lang="en-GB" sz="2800" dirty="0"/>
                  <a:t>The steepness of a line is known as the </a:t>
                </a:r>
                <a:r>
                  <a:rPr lang="en-GB" sz="2800" b="1" dirty="0"/>
                  <a:t>gradient</a:t>
                </a:r>
                <a:r>
                  <a:rPr lang="en-GB" sz="2800" dirty="0"/>
                  <a:t>.</a:t>
                </a:r>
              </a:p>
              <a:p>
                <a:r>
                  <a:rPr lang="en-GB" sz="2800" dirty="0"/>
                  <a:t>It tells us what </a:t>
                </a:r>
                <a14:m>
                  <m:oMath xmlns:m="http://schemas.openxmlformats.org/officeDocument/2006/math">
                    <m:r>
                      <a:rPr lang="en-GB" sz="2800" b="0" i="1" smtClean="0">
                        <a:latin typeface="Cambria Math"/>
                      </a:rPr>
                      <m:t>𝑦</m:t>
                    </m:r>
                  </m:oMath>
                </a14:m>
                <a:r>
                  <a:rPr lang="en-GB" sz="2800" dirty="0"/>
                  <a:t> changes by as </a:t>
                </a:r>
                <a14:m>
                  <m:oMath xmlns:m="http://schemas.openxmlformats.org/officeDocument/2006/math">
                    <m:r>
                      <a:rPr lang="en-GB" sz="2800" b="0" i="1" smtClean="0">
                        <a:latin typeface="Cambria Math"/>
                      </a:rPr>
                      <m:t>𝑥</m:t>
                    </m:r>
                  </m:oMath>
                </a14:m>
                <a:r>
                  <a:rPr lang="en-GB" sz="2800" dirty="0"/>
                  <a:t> increases by 1.</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46701"/>
                <a:ext cx="8496944" cy="954107"/>
              </a:xfrm>
              <a:prstGeom prst="rect">
                <a:avLst/>
              </a:prstGeom>
              <a:blipFill rotWithShape="0">
                <a:blip r:embed="rId2"/>
                <a:stretch>
                  <a:fillRect l="-1435" t="-5732" b="-17197"/>
                </a:stretch>
              </a:blipFill>
            </p:spPr>
            <p:txBody>
              <a:bodyPr/>
              <a:lstStyle/>
              <a:p>
                <a:r>
                  <a:rPr lang="en-GB">
                    <a:noFill/>
                  </a:rPr>
                  <a:t> </a:t>
                </a:r>
              </a:p>
            </p:txBody>
          </p:sp>
        </mc:Fallback>
      </mc:AlternateContent>
      <p:cxnSp>
        <p:nvCxnSpPr>
          <p:cNvPr id="9" name="Straight Arrow Connector 8"/>
          <p:cNvCxnSpPr/>
          <p:nvPr/>
        </p:nvCxnSpPr>
        <p:spPr>
          <a:xfrm flipV="1">
            <a:off x="1786270" y="1881514"/>
            <a:ext cx="21436" cy="31264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1041991" y="3897738"/>
            <a:ext cx="2924617" cy="256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1637414" y="1881514"/>
            <a:ext cx="1119916" cy="3158319"/>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a:off x="2253274" y="3321674"/>
            <a:ext cx="504056"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2757330" y="2025530"/>
            <a:ext cx="0" cy="1296144"/>
          </a:xfrm>
          <a:prstGeom prst="line">
            <a:avLst/>
          </a:prstGeom>
          <a:ln>
            <a:prstDash val="sysDot"/>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361286" y="332167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1</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361286" y="3321674"/>
                <a:ext cx="288032" cy="369332"/>
              </a:xfrm>
              <a:prstGeom prst="rect">
                <a:avLst/>
              </a:prstGeom>
              <a:blipFill>
                <a:blip r:embed="rId3"/>
                <a:stretch>
                  <a:fillRect r="-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757330" y="2673602"/>
                <a:ext cx="4553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757330" y="2673602"/>
                <a:ext cx="455341"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111326" y="3683741"/>
                <a:ext cx="3011948" cy="10175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𝑚</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m:rPr>
                              <m:sty m:val="p"/>
                            </m:rPr>
                            <a:rPr lang="en-GB" sz="3200" b="0" i="0" smtClean="0">
                              <a:latin typeface="Cambria Math" panose="02040503050406030204" pitchFamily="18" charset="0"/>
                            </a:rPr>
                            <m:t>Δ</m:t>
                          </m:r>
                          <m:r>
                            <a:rPr lang="en-GB" sz="3200" b="0" i="1" smtClean="0">
                              <a:latin typeface="Cambria Math" panose="02040503050406030204" pitchFamily="18" charset="0"/>
                            </a:rPr>
                            <m:t>𝑦</m:t>
                          </m:r>
                        </m:num>
                        <m:den>
                          <m:r>
                            <m:rPr>
                              <m:sty m:val="p"/>
                            </m:rPr>
                            <a:rPr lang="en-GB" sz="3200" b="0" i="0" smtClean="0">
                              <a:latin typeface="Cambria Math" panose="02040503050406030204" pitchFamily="18" charset="0"/>
                            </a:rPr>
                            <m:t>Δ</m:t>
                          </m:r>
                          <m:r>
                            <a:rPr lang="en-GB" sz="3200" b="0" i="1" smtClean="0">
                              <a:latin typeface="Cambria Math" panose="02040503050406030204" pitchFamily="18" charset="0"/>
                            </a:rPr>
                            <m:t>𝑥</m:t>
                          </m:r>
                        </m:den>
                      </m:f>
                    </m:oMath>
                  </m:oMathPara>
                </a14:m>
                <a:endParaRPr lang="en-GB"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111326" y="3683741"/>
                <a:ext cx="3011948" cy="1017523"/>
              </a:xfrm>
              <a:prstGeom prst="rect">
                <a:avLst/>
              </a:prstGeom>
              <a:blipFill>
                <a:blip r:embed="rId5"/>
                <a:stretch>
                  <a:fillRect/>
                </a:stretch>
              </a:blipFill>
            </p:spPr>
            <p:txBody>
              <a:bodyPr/>
              <a:lstStyle/>
              <a:p>
                <a:r>
                  <a:rPr lang="en-GB">
                    <a:noFill/>
                  </a:rPr>
                  <a:t> </a:t>
                </a:r>
              </a:p>
            </p:txBody>
          </p:sp>
        </mc:Fallback>
      </mc:AlternateContent>
      <p:grpSp>
        <p:nvGrpSpPr>
          <p:cNvPr id="18" name="Group 17"/>
          <p:cNvGrpSpPr/>
          <p:nvPr/>
        </p:nvGrpSpPr>
        <p:grpSpPr>
          <a:xfrm>
            <a:off x="0" y="0"/>
            <a:ext cx="9144000" cy="599127"/>
            <a:chOff x="0" y="13335"/>
            <a:chExt cx="9144218" cy="599127"/>
          </a:xfrm>
        </p:grpSpPr>
        <p:sp>
          <p:nvSpPr>
            <p:cNvPr id="1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Recap of gradient</a:t>
              </a:r>
              <a:endParaRPr lang="en-GB" sz="3200" baseline="-25000" dirty="0"/>
            </a:p>
          </p:txBody>
        </p:sp>
        <p:cxnSp>
          <p:nvCxnSpPr>
            <p:cNvPr id="23" name="Straight Connector 2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6007395" y="4939850"/>
                <a:ext cx="2764465" cy="523220"/>
              </a:xfrm>
              <a:prstGeom prst="rect">
                <a:avLst/>
              </a:prstGeom>
              <a:noFill/>
            </p:spPr>
            <p:txBody>
              <a:bodyPr wrap="square" rtlCol="0">
                <a:spAutoFit/>
              </a:bodyPr>
              <a:lstStyle/>
              <a:p>
                <a14:m>
                  <m:oMath xmlns:m="http://schemas.openxmlformats.org/officeDocument/2006/math">
                    <m:r>
                      <m:rPr>
                        <m:sty m:val="p"/>
                      </m:rPr>
                      <a:rPr lang="en-GB" sz="1400" b="0" i="0" smtClean="0">
                        <a:latin typeface="Cambria Math" panose="02040503050406030204" pitchFamily="18" charset="0"/>
                      </a:rPr>
                      <m:t>Δ</m:t>
                    </m:r>
                  </m:oMath>
                </a14:m>
                <a:r>
                  <a:rPr lang="en-GB" sz="1400" dirty="0"/>
                  <a:t> is the (capital) Greek letter “delta” and means </a:t>
                </a:r>
                <a:r>
                  <a:rPr lang="en-GB" sz="1400" b="1" dirty="0"/>
                  <a:t>“change in</a:t>
                </a:r>
                <a:r>
                  <a:rPr lang="en-GB" sz="1400"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6007395" y="4939850"/>
                <a:ext cx="2764465" cy="523220"/>
              </a:xfrm>
              <a:prstGeom prst="rect">
                <a:avLst/>
              </a:prstGeom>
              <a:blipFill>
                <a:blip r:embed="rId6"/>
                <a:stretch>
                  <a:fillRect l="-661" t="-1163" b="-11628"/>
                </a:stretch>
              </a:blipFill>
            </p:spPr>
            <p:txBody>
              <a:bodyPr/>
              <a:lstStyle/>
              <a:p>
                <a:r>
                  <a:rPr lang="en-GB">
                    <a:noFill/>
                  </a:rPr>
                  <a:t> </a:t>
                </a:r>
              </a:p>
            </p:txBody>
          </p:sp>
        </mc:Fallback>
      </mc:AlternateContent>
      <p:cxnSp>
        <p:nvCxnSpPr>
          <p:cNvPr id="6" name="Straight Arrow Connector 5"/>
          <p:cNvCxnSpPr/>
          <p:nvPr/>
        </p:nvCxnSpPr>
        <p:spPr>
          <a:xfrm flipH="1" flipV="1">
            <a:off x="7070651" y="4774018"/>
            <a:ext cx="255182" cy="159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458414" y="1920205"/>
                <a:ext cx="4176464" cy="1477328"/>
              </a:xfrm>
              <a:prstGeom prst="rect">
                <a:avLst/>
              </a:prstGeom>
              <a:noFill/>
            </p:spPr>
            <p:txBody>
              <a:bodyPr wrap="square" rtlCol="0">
                <a:spAutoFit/>
              </a:bodyPr>
              <a:lstStyle/>
              <a:p>
                <a:r>
                  <a:rPr lang="en-GB" dirty="0"/>
                  <a:t>So if the </a:t>
                </a:r>
                <a14:m>
                  <m:oMath xmlns:m="http://schemas.openxmlformats.org/officeDocument/2006/math">
                    <m:r>
                      <a:rPr lang="en-GB" b="0" i="1" smtClean="0">
                        <a:latin typeface="Cambria Math" panose="02040503050406030204" pitchFamily="18" charset="0"/>
                      </a:rPr>
                      <m:t>𝑦</m:t>
                    </m:r>
                  </m:oMath>
                </a14:m>
                <a:r>
                  <a:rPr lang="en-GB" dirty="0"/>
                  <a:t> value increased by 6 as the </a:t>
                </a:r>
                <a14:m>
                  <m:oMath xmlns:m="http://schemas.openxmlformats.org/officeDocument/2006/math">
                    <m:r>
                      <a:rPr lang="en-GB" b="0" i="1" smtClean="0">
                        <a:latin typeface="Cambria Math" panose="02040503050406030204" pitchFamily="18" charset="0"/>
                      </a:rPr>
                      <m:t>𝑥</m:t>
                    </m:r>
                  </m:oMath>
                </a14:m>
                <a:r>
                  <a:rPr lang="en-GB" dirty="0"/>
                  <a:t> value increased by 2, what is </a:t>
                </a:r>
                <a14:m>
                  <m:oMath xmlns:m="http://schemas.openxmlformats.org/officeDocument/2006/math">
                    <m:r>
                      <a:rPr lang="en-GB" b="0" i="1" smtClean="0">
                        <a:latin typeface="Cambria Math" panose="02040503050406030204" pitchFamily="18" charset="0"/>
                      </a:rPr>
                      <m:t>𝑦</m:t>
                    </m:r>
                  </m:oMath>
                </a14:m>
                <a:r>
                  <a:rPr lang="en-GB" dirty="0"/>
                  <a:t> increasing by for each unit increase of </a:t>
                </a:r>
                <a14:m>
                  <m:oMath xmlns:m="http://schemas.openxmlformats.org/officeDocument/2006/math">
                    <m:r>
                      <a:rPr lang="en-GB" b="0" i="1" smtClean="0">
                        <a:latin typeface="Cambria Math" panose="02040503050406030204" pitchFamily="18" charset="0"/>
                      </a:rPr>
                      <m:t>𝑥</m:t>
                    </m:r>
                  </m:oMath>
                </a14:m>
                <a:r>
                  <a:rPr lang="en-GB" dirty="0"/>
                  <a:t>?</a:t>
                </a:r>
              </a:p>
              <a:p>
                <a:r>
                  <a:rPr lang="en-GB" dirty="0"/>
                  <a:t>How would that give us a suitable formula for the gradient </a:t>
                </a:r>
                <a14:m>
                  <m:oMath xmlns:m="http://schemas.openxmlformats.org/officeDocument/2006/math">
                    <m:r>
                      <a:rPr lang="en-GB" b="0" i="1" smtClean="0">
                        <a:latin typeface="Cambria Math" panose="02040503050406030204" pitchFamily="18" charset="0"/>
                      </a:rPr>
                      <m:t>𝑚</m:t>
                    </m:r>
                  </m:oMath>
                </a14:m>
                <a:r>
                  <a:rPr lang="en-GB"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4458414" y="1920205"/>
                <a:ext cx="4176464" cy="1477328"/>
              </a:xfrm>
              <a:prstGeom prst="rect">
                <a:avLst/>
              </a:prstGeom>
              <a:blipFill>
                <a:blip r:embed="rId7"/>
                <a:stretch>
                  <a:fillRect l="-1168" t="-2479" r="-438"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5282" y="5305533"/>
                <a:ext cx="7968475" cy="1469313"/>
              </a:xfrm>
              <a:prstGeom prst="rect">
                <a:avLst/>
              </a:prstGeom>
              <a:noFill/>
            </p:spPr>
            <p:txBody>
              <a:bodyPr wrap="square" rtlCol="0">
                <a:spAutoFit/>
              </a:bodyPr>
              <a:lstStyle/>
              <a:p>
                <a:r>
                  <a:rPr lang="en-GB" sz="1200" b="1" dirty="0"/>
                  <a:t>Textbook Note:</a:t>
                </a:r>
              </a:p>
              <a:p>
                <a:r>
                  <a:rPr lang="en-GB" sz="1200" dirty="0"/>
                  <a:t>The textbook uses </a:t>
                </a:r>
                <a14:m>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1</m:t>
                            </m:r>
                          </m:sub>
                        </m:sSub>
                      </m:num>
                      <m:den>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1</m:t>
                            </m:r>
                          </m:sub>
                        </m:sSub>
                      </m:den>
                    </m:f>
                  </m:oMath>
                </a14:m>
                <a:r>
                  <a:rPr lang="en-GB" sz="1200" dirty="0"/>
                  <a:t> for two points </a:t>
                </a:r>
                <a14:m>
                  <m:oMath xmlns:m="http://schemas.openxmlformats.org/officeDocument/2006/math">
                    <m:d>
                      <m:dPr>
                        <m:ctrlPr>
                          <a:rPr lang="en-GB" sz="1200" b="0" i="1" smtClean="0">
                            <a:latin typeface="Cambria Math" panose="02040503050406030204" pitchFamily="18" charset="0"/>
                          </a:rPr>
                        </m:ctrlPr>
                      </m:dPr>
                      <m:e>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1</m:t>
                            </m:r>
                          </m:sub>
                        </m:sSub>
                      </m:e>
                    </m:d>
                  </m:oMath>
                </a14:m>
                <a:r>
                  <a:rPr lang="en-GB" sz="1200" dirty="0"/>
                  <a:t> and </a:t>
                </a:r>
                <a14:m>
                  <m:oMath xmlns:m="http://schemas.openxmlformats.org/officeDocument/2006/math">
                    <m:d>
                      <m:dPr>
                        <m:ctrlPr>
                          <a:rPr lang="en-GB" sz="1200" b="0" i="1" smtClean="0">
                            <a:latin typeface="Cambria Math" panose="02040503050406030204" pitchFamily="18" charset="0"/>
                          </a:rPr>
                        </m:ctrlPr>
                      </m:dPr>
                      <m:e>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2</m:t>
                            </m:r>
                          </m:sub>
                        </m:sSub>
                      </m:e>
                    </m:d>
                  </m:oMath>
                </a14:m>
                <a:r>
                  <a:rPr lang="en-GB" sz="1200" dirty="0"/>
                  <a:t>. Reasons I don’t use it for non-algebraic coordinates:</a:t>
                </a:r>
              </a:p>
              <a:p>
                <a:pPr marL="285750" indent="-285750">
                  <a:buFont typeface="Arial" panose="020B0604020202020204" pitchFamily="34" charset="0"/>
                  <a:buChar char="•"/>
                </a:pPr>
                <a:r>
                  <a:rPr lang="en-GB" sz="1200" dirty="0"/>
                  <a:t>Students often get the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1</m:t>
                        </m:r>
                      </m:sub>
                    </m:sSub>
                  </m:oMath>
                </a14:m>
                <a:r>
                  <a:rPr lang="en-GB" sz="1200" dirty="0"/>
                  <a:t> and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2</m:t>
                        </m:r>
                      </m:sub>
                    </m:sSub>
                  </m:oMath>
                </a14:m>
                <a:r>
                  <a:rPr lang="en-GB" sz="1200" dirty="0"/>
                  <a:t> the wrong way round (or with the </a:t>
                </a:r>
                <a14:m>
                  <m:oMath xmlns:m="http://schemas.openxmlformats.org/officeDocument/2006/math">
                    <m:r>
                      <a:rPr lang="en-GB" sz="1200" b="0" i="1" smtClean="0">
                        <a:latin typeface="Cambria Math" panose="02040503050406030204" pitchFamily="18" charset="0"/>
                      </a:rPr>
                      <m:t>𝑥</m:t>
                    </m:r>
                  </m:oMath>
                </a14:m>
                <a:r>
                  <a:rPr lang="en-GB" sz="1200" dirty="0"/>
                  <a:t>’s)</a:t>
                </a:r>
              </a:p>
              <a:p>
                <a:pPr marL="285750" indent="-285750">
                  <a:buFont typeface="Arial" panose="020B0604020202020204" pitchFamily="34" charset="0"/>
                  <a:buChar char="•"/>
                </a:pPr>
                <a:r>
                  <a:rPr lang="en-GB" sz="1200" dirty="0"/>
                  <a:t>Students often make sign errors when dealing with negatives, e.g. </a:t>
                </a:r>
                <a14:m>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−3</m:t>
                        </m:r>
                      </m:e>
                    </m:d>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−4</m:t>
                        </m:r>
                      </m:e>
                    </m:d>
                  </m:oMath>
                </a14:m>
                <a:endParaRPr lang="en-GB" sz="1200" dirty="0"/>
              </a:p>
              <a:p>
                <a:pPr marL="285750" indent="-285750">
                  <a:buFont typeface="Arial" panose="020B0604020202020204" pitchFamily="34" charset="0"/>
                  <a:buChar char="•"/>
                </a:pPr>
                <a:r>
                  <a:rPr lang="en-GB" sz="1200" dirty="0"/>
                  <a:t>It can’t be done as easily mentally,</a:t>
                </a:r>
              </a:p>
              <a:p>
                <a:pPr marL="285750" indent="-285750">
                  <a:buFont typeface="Arial" panose="020B0604020202020204" pitchFamily="34" charset="0"/>
                  <a:buChar char="•"/>
                </a:pPr>
                <a:r>
                  <a:rPr lang="en-GB" sz="1200" dirty="0"/>
                  <a:t>Students see it as “yet another formula to learn” when really all you need is to appreciate is what gradient is, i.e. “</a:t>
                </a:r>
                <a14:m>
                  <m:oMath xmlns:m="http://schemas.openxmlformats.org/officeDocument/2006/math">
                    <m:r>
                      <a:rPr lang="en-GB" sz="1200" b="0" i="1" smtClean="0">
                        <a:latin typeface="Cambria Math" panose="02040503050406030204" pitchFamily="18" charset="0"/>
                      </a:rPr>
                      <m:t>𝑦</m:t>
                    </m:r>
                  </m:oMath>
                </a14:m>
                <a:r>
                  <a:rPr lang="en-GB" sz="1200" dirty="0"/>
                  <a:t> change per </a:t>
                </a:r>
                <a14:m>
                  <m:oMath xmlns:m="http://schemas.openxmlformats.org/officeDocument/2006/math">
                    <m:r>
                      <a:rPr lang="en-GB" sz="1200" b="0" i="1" smtClean="0">
                        <a:latin typeface="Cambria Math" panose="02040503050406030204" pitchFamily="18" charset="0"/>
                      </a:rPr>
                      <m:t>𝑥</m:t>
                    </m:r>
                  </m:oMath>
                </a14:m>
                <a:r>
                  <a:rPr lang="en-GB" sz="1200" dirty="0"/>
                  <a:t> change”.</a:t>
                </a:r>
              </a:p>
            </p:txBody>
          </p:sp>
        </mc:Choice>
        <mc:Fallback xmlns="">
          <p:sp>
            <p:nvSpPr>
              <p:cNvPr id="12" name="TextBox 11"/>
              <p:cNvSpPr txBox="1">
                <a:spLocks noRot="1" noChangeAspect="1" noMove="1" noResize="1" noEditPoints="1" noAdjustHandles="1" noChangeArrowheads="1" noChangeShapeType="1" noTextEdit="1"/>
              </p:cNvSpPr>
              <p:nvPr/>
            </p:nvSpPr>
            <p:spPr>
              <a:xfrm>
                <a:off x="835282" y="5305533"/>
                <a:ext cx="7968475" cy="1469313"/>
              </a:xfrm>
              <a:prstGeom prst="rect">
                <a:avLst/>
              </a:prstGeom>
              <a:blipFill>
                <a:blip r:embed="rId8"/>
                <a:stretch>
                  <a:fillRect b="-2490"/>
                </a:stretch>
              </a:blipFill>
            </p:spPr>
            <p:txBody>
              <a:bodyPr/>
              <a:lstStyle/>
              <a:p>
                <a:r>
                  <a:rPr lang="en-GB">
                    <a:noFill/>
                  </a:rPr>
                  <a:t> </a:t>
                </a:r>
              </a:p>
            </p:txBody>
          </p:sp>
        </mc:Fallback>
      </mc:AlternateContent>
      <p:sp>
        <p:nvSpPr>
          <p:cNvPr id="24" name="Rectangle 23"/>
          <p:cNvSpPr/>
          <p:nvPr/>
        </p:nvSpPr>
        <p:spPr>
          <a:xfrm>
            <a:off x="6747562" y="3718780"/>
            <a:ext cx="844085" cy="9701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1983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nextCondLst>
                <p:cond evt="onClick" delay="0">
                  <p:tgtEl>
                    <p:spTgt spid="24"/>
                  </p:tgtEl>
                </p:cond>
              </p:nextCondLst>
            </p:seq>
          </p:childTnLst>
        </p:cTn>
      </p:par>
    </p:tnLst>
    <p:bldLst>
      <p:bldP spid="2" grpId="0"/>
      <p:bldP spid="1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19336" y="1180278"/>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1, 4</m:t>
                          </m:r>
                        </m:e>
                      </m:d>
                      <m:r>
                        <a:rPr lang="en-GB" sz="4000" b="0" i="1" smtClean="0">
                          <a:latin typeface="Cambria Math"/>
                        </a:rPr>
                        <m:t>    (3, 10)</m:t>
                      </m:r>
                    </m:oMath>
                  </m:oMathPara>
                </a14:m>
                <a:endParaRPr lang="en-GB" sz="4000" dirty="0"/>
              </a:p>
            </p:txBody>
          </p:sp>
        </mc:Choice>
        <mc:Fallback xmlns="">
          <p:sp>
            <p:nvSpPr>
              <p:cNvPr id="2" name="TextBox 1"/>
              <p:cNvSpPr txBox="1">
                <a:spLocks noRot="1" noChangeAspect="1" noMove="1" noResize="1" noEditPoints="1" noAdjustHandles="1" noChangeArrowheads="1" noChangeShapeType="1" noTextEdit="1"/>
              </p:cNvSpPr>
              <p:nvPr/>
            </p:nvSpPr>
            <p:spPr>
              <a:xfrm>
                <a:off x="319336" y="1180278"/>
                <a:ext cx="4595886" cy="70788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347270" y="1246189"/>
                <a:ext cx="280831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=3</m:t>
                      </m:r>
                    </m:oMath>
                  </m:oMathPara>
                </a14:m>
                <a:endParaRPr lang="en-GB"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5347270" y="1246189"/>
                <a:ext cx="2808312" cy="70788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491286" y="2030775"/>
                <a:ext cx="280831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=−2</m:t>
                      </m:r>
                    </m:oMath>
                  </m:oMathPara>
                </a14:m>
                <a:endParaRPr lang="en-GB"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5491286" y="2030775"/>
                <a:ext cx="2808312" cy="70788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0726" y="3112300"/>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2, 2</m:t>
                          </m:r>
                        </m:e>
                      </m:d>
                      <m:r>
                        <a:rPr lang="en-GB" sz="4000" b="0" i="1" smtClean="0">
                          <a:latin typeface="Cambria Math"/>
                        </a:rPr>
                        <m:t>    (−1, 10)</m:t>
                      </m:r>
                    </m:oMath>
                  </m:oMathPara>
                </a14:m>
                <a:endParaRPr lang="en-GB"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450726" y="3112300"/>
                <a:ext cx="4595886" cy="7078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526450" y="2773055"/>
                <a:ext cx="2808312"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m:t>
                      </m:r>
                      <m:f>
                        <m:fPr>
                          <m:ctrlPr>
                            <a:rPr lang="en-GB" sz="4000" b="0" i="1" smtClean="0">
                              <a:latin typeface="Cambria Math" panose="02040503050406030204" pitchFamily="18" charset="0"/>
                            </a:rPr>
                          </m:ctrlPr>
                        </m:fPr>
                        <m:num>
                          <m:r>
                            <a:rPr lang="en-GB" sz="4000" b="0" i="1" smtClean="0">
                              <a:latin typeface="Cambria Math"/>
                            </a:rPr>
                            <m:t>8</m:t>
                          </m:r>
                        </m:num>
                        <m:den>
                          <m:r>
                            <a:rPr lang="en-GB" sz="4000" b="0" i="1" smtClean="0">
                              <a:latin typeface="Cambria Math"/>
                            </a:rPr>
                            <m:t>3</m:t>
                          </m:r>
                        </m:den>
                      </m:f>
                    </m:oMath>
                  </m:oMathPara>
                </a14:m>
                <a:endParaRPr lang="en-GB" sz="4000" dirty="0"/>
              </a:p>
            </p:txBody>
          </p:sp>
        </mc:Choice>
        <mc:Fallback xmlns="">
          <p:sp>
            <p:nvSpPr>
              <p:cNvPr id="6" name="TextBox 5"/>
              <p:cNvSpPr txBox="1">
                <a:spLocks noRot="1" noChangeAspect="1" noMove="1" noResize="1" noEditPoints="1" noAdjustHandles="1" noChangeArrowheads="1" noChangeShapeType="1" noTextEdit="1"/>
              </p:cNvSpPr>
              <p:nvPr/>
            </p:nvSpPr>
            <p:spPr>
              <a:xfrm>
                <a:off x="5526450" y="2773055"/>
                <a:ext cx="2808312" cy="1248803"/>
              </a:xfrm>
              <a:prstGeom prst="rect">
                <a:avLst/>
              </a:prstGeom>
              <a:blipFill>
                <a:blip r:embed="rId6"/>
                <a:stretch>
                  <a:fillRect/>
                </a:stretch>
              </a:blipFill>
            </p:spPr>
            <p:txBody>
              <a:bodyPr/>
              <a:lstStyle/>
              <a:p>
                <a:r>
                  <a:rPr lang="en-GB">
                    <a:noFill/>
                  </a:rPr>
                  <a:t> </a:t>
                </a:r>
              </a:p>
            </p:txBody>
          </p:sp>
        </mc:Fallback>
      </mc:AlternateContent>
      <p:sp>
        <p:nvSpPr>
          <p:cNvPr id="7" name="Rectangle 6"/>
          <p:cNvSpPr/>
          <p:nvPr/>
        </p:nvSpPr>
        <p:spPr>
          <a:xfrm>
            <a:off x="7078094" y="1312100"/>
            <a:ext cx="828093"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7075462" y="2096686"/>
            <a:ext cx="828093"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7062761" y="2825972"/>
            <a:ext cx="828093" cy="1172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0" name="TextBox 9"/>
              <p:cNvSpPr txBox="1"/>
              <p:nvPr/>
            </p:nvSpPr>
            <p:spPr>
              <a:xfrm>
                <a:off x="153883" y="2176196"/>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5, 7</m:t>
                          </m:r>
                        </m:e>
                      </m:d>
                      <m:r>
                        <a:rPr lang="en-GB" sz="4000" b="0" i="1" smtClean="0">
                          <a:latin typeface="Cambria Math"/>
                        </a:rPr>
                        <m:t>    (8, 1)</m:t>
                      </m:r>
                    </m:oMath>
                  </m:oMathPara>
                </a14:m>
                <a:endParaRPr lang="en-GB" sz="4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53883" y="2176196"/>
                <a:ext cx="4595886" cy="707886"/>
              </a:xfrm>
              <a:prstGeom prst="rect">
                <a:avLst/>
              </a:prstGeom>
              <a:blipFill>
                <a:blip r:embed="rId7"/>
                <a:stretch>
                  <a:fillRect/>
                </a:stretch>
              </a:blipFill>
            </p:spPr>
            <p:txBody>
              <a:bodyPr/>
              <a:lstStyle/>
              <a:p>
                <a:r>
                  <a:rPr lang="en-GB">
                    <a:noFill/>
                  </a:rPr>
                  <a:t> </a:t>
                </a:r>
              </a:p>
            </p:txBody>
          </p:sp>
        </mc:Fallback>
      </mc:AlternateContent>
      <p:grpSp>
        <p:nvGrpSpPr>
          <p:cNvPr id="11" name="Group 10"/>
          <p:cNvGrpSpPr/>
          <p:nvPr/>
        </p:nvGrpSpPr>
        <p:grpSpPr>
          <a:xfrm>
            <a:off x="0" y="0"/>
            <a:ext cx="9144000"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endParaRPr lang="en-GB" sz="3200" baseline="-25000" dirty="0"/>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1002045" y="4130387"/>
                <a:ext cx="7113157" cy="2194447"/>
              </a:xfrm>
              <a:prstGeom prst="rect">
                <a:avLst/>
              </a:prstGeom>
              <a:noFill/>
            </p:spPr>
            <p:txBody>
              <a:bodyPr wrap="square" rtlCol="0">
                <a:spAutoFit/>
              </a:bodyPr>
              <a:lstStyle/>
              <a:p>
                <a:r>
                  <a:rPr lang="en-GB" sz="2800" dirty="0"/>
                  <a:t>Show that the points </a:t>
                </a:r>
                <a14:m>
                  <m:oMath xmlns:m="http://schemas.openxmlformats.org/officeDocument/2006/math">
                    <m:r>
                      <m:rPr>
                        <m:sty m:val="p"/>
                      </m:rPr>
                      <a:rPr lang="en-GB" sz="2800" b="0" i="0" smtClean="0">
                        <a:latin typeface="Cambria Math" panose="02040503050406030204" pitchFamily="18" charset="0"/>
                      </a:rPr>
                      <m:t>A</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3,4</m:t>
                        </m:r>
                      </m:e>
                    </m:d>
                    <m:r>
                      <a:rPr lang="en-GB" sz="2800" b="0" i="1" smtClean="0">
                        <a:latin typeface="Cambria Math" panose="02040503050406030204" pitchFamily="18" charset="0"/>
                      </a:rPr>
                      <m:t>,</m:t>
                    </m:r>
                    <m:r>
                      <a:rPr lang="en-GB" sz="2800" b="0" i="1" smtClean="0">
                        <a:latin typeface="Cambria Math" panose="02040503050406030204" pitchFamily="18" charset="0"/>
                      </a:rPr>
                      <m:t>𝐵</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5,5</m:t>
                        </m:r>
                      </m:e>
                    </m:d>
                    <m:r>
                      <a:rPr lang="en-GB" sz="2800" b="0" i="1" smtClean="0">
                        <a:latin typeface="Cambria Math" panose="02040503050406030204" pitchFamily="18" charset="0"/>
                      </a:rPr>
                      <m:t>,</m:t>
                    </m:r>
                    <m:r>
                      <a:rPr lang="en-GB" sz="2800" b="0" i="1" smtClean="0">
                        <a:latin typeface="Cambria Math" panose="02040503050406030204" pitchFamily="18" charset="0"/>
                      </a:rPr>
                      <m:t>𝐶</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11,8</m:t>
                        </m:r>
                      </m:e>
                    </m:d>
                  </m:oMath>
                </a14:m>
                <a:r>
                  <a:rPr lang="en-GB" sz="2800" dirty="0"/>
                  <a:t> all lie on a straight line.</a:t>
                </a:r>
              </a:p>
              <a:p>
                <a:pPr/>
                <a14:m>
                  <m:oMathPara xmlns:m="http://schemas.openxmlformats.org/officeDocument/2006/math">
                    <m:oMathParaPr>
                      <m:jc m:val="centerGroup"/>
                    </m:oMathParaPr>
                    <m:oMath xmlns:m="http://schemas.openxmlformats.org/officeDocument/2006/math">
                      <m:sSub>
                        <m:sSubPr>
                          <m:ctrlPr>
                            <a:rPr lang="en-GB" sz="2800" b="1" i="1" smtClean="0">
                              <a:latin typeface="Cambria Math" panose="02040503050406030204" pitchFamily="18" charset="0"/>
                            </a:rPr>
                          </m:ctrlPr>
                        </m:sSubPr>
                        <m:e>
                          <m:r>
                            <a:rPr lang="en-GB" sz="2800" b="1" i="1" smtClean="0">
                              <a:latin typeface="Cambria Math" panose="02040503050406030204" pitchFamily="18" charset="0"/>
                            </a:rPr>
                            <m:t>𝒎</m:t>
                          </m:r>
                        </m:e>
                        <m:sub>
                          <m:r>
                            <a:rPr lang="en-GB" sz="2800" b="1" i="1" smtClean="0">
                              <a:latin typeface="Cambria Math" panose="02040503050406030204" pitchFamily="18" charset="0"/>
                            </a:rPr>
                            <m:t>𝑨𝑩</m:t>
                          </m:r>
                        </m:sub>
                      </m:sSub>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𝟐</m:t>
                          </m:r>
                        </m:den>
                      </m:f>
                      <m:r>
                        <a:rPr lang="en-GB" sz="2800" b="1" i="1" smtClean="0">
                          <a:latin typeface="Cambria Math" panose="02040503050406030204" pitchFamily="18" charset="0"/>
                        </a:rPr>
                        <m:t>      </m:t>
                      </m:r>
                      <m:sSub>
                        <m:sSubPr>
                          <m:ctrlPr>
                            <a:rPr lang="en-GB" sz="2800" b="1" i="1" smtClean="0">
                              <a:latin typeface="Cambria Math" panose="02040503050406030204" pitchFamily="18" charset="0"/>
                            </a:rPr>
                          </m:ctrlPr>
                        </m:sSubPr>
                        <m:e>
                          <m:r>
                            <a:rPr lang="en-GB" sz="2800" b="1" i="1" smtClean="0">
                              <a:latin typeface="Cambria Math" panose="02040503050406030204" pitchFamily="18" charset="0"/>
                            </a:rPr>
                            <m:t>𝒎</m:t>
                          </m:r>
                        </m:e>
                        <m:sub>
                          <m:r>
                            <a:rPr lang="en-GB" sz="2800" b="1" i="1" smtClean="0">
                              <a:latin typeface="Cambria Math" panose="02040503050406030204" pitchFamily="18" charset="0"/>
                            </a:rPr>
                            <m:t>𝑩𝑪</m:t>
                          </m:r>
                        </m:sub>
                      </m:sSub>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m:t>
                          </m:r>
                        </m:num>
                        <m:den>
                          <m:r>
                            <a:rPr lang="en-GB" sz="2800" b="1" i="1" smtClean="0">
                              <a:latin typeface="Cambria Math" panose="02040503050406030204" pitchFamily="18" charset="0"/>
                            </a:rPr>
                            <m:t>𝟔</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𝟐</m:t>
                          </m:r>
                        </m:den>
                      </m:f>
                    </m:oMath>
                  </m:oMathPara>
                </a14:m>
                <a:endParaRPr lang="en-GB" sz="2800" b="1" dirty="0"/>
              </a:p>
              <a:p>
                <a:r>
                  <a:rPr lang="en-GB" sz="2800" b="1" dirty="0"/>
                  <a:t>Gradients the same </a:t>
                </a:r>
                <a14:m>
                  <m:oMath xmlns:m="http://schemas.openxmlformats.org/officeDocument/2006/math">
                    <m:r>
                      <a:rPr lang="en-GB" sz="2800" b="1" i="1" smtClean="0">
                        <a:latin typeface="Cambria Math" panose="02040503050406030204" pitchFamily="18" charset="0"/>
                      </a:rPr>
                      <m:t>∴</m:t>
                    </m:r>
                  </m:oMath>
                </a14:m>
                <a:r>
                  <a:rPr lang="en-GB" sz="2800" b="1" dirty="0"/>
                  <a:t> ‘collinear’.</a:t>
                </a:r>
              </a:p>
            </p:txBody>
          </p:sp>
        </mc:Choice>
        <mc:Fallback xmlns="">
          <p:sp>
            <p:nvSpPr>
              <p:cNvPr id="14" name="TextBox 13"/>
              <p:cNvSpPr txBox="1">
                <a:spLocks noRot="1" noChangeAspect="1" noMove="1" noResize="1" noEditPoints="1" noAdjustHandles="1" noChangeArrowheads="1" noChangeShapeType="1" noTextEdit="1"/>
              </p:cNvSpPr>
              <p:nvPr/>
            </p:nvSpPr>
            <p:spPr>
              <a:xfrm>
                <a:off x="1002045" y="4130387"/>
                <a:ext cx="7113157" cy="2194447"/>
              </a:xfrm>
              <a:prstGeom prst="rect">
                <a:avLst/>
              </a:prstGeom>
              <a:blipFill>
                <a:blip r:embed="rId8"/>
                <a:stretch>
                  <a:fillRect l="-1714" t="-2778" b="-6944"/>
                </a:stretch>
              </a:blipFill>
            </p:spPr>
            <p:txBody>
              <a:bodyPr/>
              <a:lstStyle/>
              <a:p>
                <a:r>
                  <a:rPr lang="en-GB">
                    <a:noFill/>
                  </a:rPr>
                  <a:t> </a:t>
                </a:r>
              </a:p>
            </p:txBody>
          </p:sp>
        </mc:Fallback>
      </mc:AlternateContent>
      <p:sp>
        <p:nvSpPr>
          <p:cNvPr id="15" name="Rectangle 14"/>
          <p:cNvSpPr/>
          <p:nvPr/>
        </p:nvSpPr>
        <p:spPr>
          <a:xfrm>
            <a:off x="395536" y="1337500"/>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6" name="Rectangle 15"/>
          <p:cNvSpPr/>
          <p:nvPr/>
        </p:nvSpPr>
        <p:spPr>
          <a:xfrm>
            <a:off x="395535" y="2317733"/>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7" name="Rectangle 16"/>
          <p:cNvSpPr/>
          <p:nvPr/>
        </p:nvSpPr>
        <p:spPr>
          <a:xfrm>
            <a:off x="395535" y="3255779"/>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8" name="TextBox 17"/>
          <p:cNvSpPr txBox="1"/>
          <p:nvPr/>
        </p:nvSpPr>
        <p:spPr>
          <a:xfrm>
            <a:off x="252745" y="743496"/>
            <a:ext cx="6363955" cy="400110"/>
          </a:xfrm>
          <a:prstGeom prst="rect">
            <a:avLst/>
          </a:prstGeom>
          <a:noFill/>
        </p:spPr>
        <p:txBody>
          <a:bodyPr wrap="square" rtlCol="0">
            <a:spAutoFit/>
          </a:bodyPr>
          <a:lstStyle/>
          <a:p>
            <a:r>
              <a:rPr lang="en-GB" sz="2000" dirty="0"/>
              <a:t>Find the gradient of the line that goes through the points:</a:t>
            </a:r>
          </a:p>
        </p:txBody>
      </p:sp>
      <p:sp>
        <p:nvSpPr>
          <p:cNvPr id="19" name="Rectangle 18"/>
          <p:cNvSpPr/>
          <p:nvPr/>
        </p:nvSpPr>
        <p:spPr>
          <a:xfrm>
            <a:off x="382834" y="4171718"/>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20" name="TextBox 19"/>
          <p:cNvSpPr txBox="1"/>
          <p:nvPr/>
        </p:nvSpPr>
        <p:spPr>
          <a:xfrm>
            <a:off x="6884961" y="5529932"/>
            <a:ext cx="1852639" cy="830997"/>
          </a:xfrm>
          <a:prstGeom prst="rect">
            <a:avLst/>
          </a:prstGeom>
          <a:noFill/>
        </p:spPr>
        <p:txBody>
          <a:bodyPr wrap="square" rtlCol="0">
            <a:spAutoFit/>
          </a:bodyPr>
          <a:lstStyle/>
          <a:p>
            <a:r>
              <a:rPr lang="en-GB" sz="1600" dirty="0"/>
              <a:t>If points are ‘collinear’ they lie on the same line.</a:t>
            </a:r>
          </a:p>
        </p:txBody>
      </p:sp>
      <p:cxnSp>
        <p:nvCxnSpPr>
          <p:cNvPr id="22" name="Straight Arrow Connector 21"/>
          <p:cNvCxnSpPr/>
          <p:nvPr/>
        </p:nvCxnSpPr>
        <p:spPr>
          <a:xfrm flipH="1">
            <a:off x="6070600" y="5945430"/>
            <a:ext cx="814361" cy="112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1115616" y="5029200"/>
            <a:ext cx="7456884" cy="1397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832162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7" grpId="0" animBg="1"/>
      <p:bldP spid="8" grpId="0" animBg="1"/>
      <p:bldP spid="9"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22153</TotalTime>
  <Words>3828</Words>
  <Application>Microsoft Office PowerPoint</Application>
  <PresentationFormat>On-screen Show (4:3)</PresentationFormat>
  <Paragraphs>599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 Math</vt:lpstr>
      <vt:lpstr>Wingdings</vt:lpstr>
      <vt:lpstr>Office Theme</vt:lpstr>
      <vt:lpstr>P1 Chapter 5 :: Straight Line 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862</cp:revision>
  <dcterms:created xsi:type="dcterms:W3CDTF">2013-02-28T07:36:55Z</dcterms:created>
  <dcterms:modified xsi:type="dcterms:W3CDTF">2018-07-23T11:33:55Z</dcterms:modified>
</cp:coreProperties>
</file>