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81" r:id="rId2"/>
    <p:sldId id="484" r:id="rId3"/>
    <p:sldId id="483" r:id="rId4"/>
    <p:sldId id="685" r:id="rId5"/>
    <p:sldId id="680" r:id="rId6"/>
    <p:sldId id="681" r:id="rId7"/>
    <p:sldId id="682" r:id="rId8"/>
    <p:sldId id="683" r:id="rId9"/>
    <p:sldId id="691" r:id="rId10"/>
    <p:sldId id="692" r:id="rId11"/>
    <p:sldId id="618" r:id="rId12"/>
    <p:sldId id="686" r:id="rId13"/>
    <p:sldId id="687" r:id="rId14"/>
    <p:sldId id="688" r:id="rId15"/>
    <p:sldId id="689" r:id="rId16"/>
    <p:sldId id="690" r:id="rId17"/>
    <p:sldId id="684" r:id="rId18"/>
    <p:sldId id="693" r:id="rId19"/>
    <p:sldId id="694" r:id="rId20"/>
    <p:sldId id="696" r:id="rId21"/>
    <p:sldId id="695" r:id="rId22"/>
    <p:sldId id="697" r:id="rId23"/>
    <p:sldId id="698" r:id="rId24"/>
    <p:sldId id="699" r:id="rId25"/>
    <p:sldId id="700" r:id="rId26"/>
    <p:sldId id="701" r:id="rId27"/>
    <p:sldId id="702" r:id="rId28"/>
    <p:sldId id="7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88534" autoAdjust="0"/>
  </p:normalViewPr>
  <p:slideViewPr>
    <p:cSldViewPr>
      <p:cViewPr varScale="1">
        <p:scale>
          <a:sx n="114" d="100"/>
          <a:sy n="114" d="100"/>
        </p:scale>
        <p:origin x="1578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03/05/2020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125.png"/><Relationship Id="rId7" Type="http://schemas.openxmlformats.org/officeDocument/2006/relationships/image" Target="../media/image7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131.png"/><Relationship Id="rId5" Type="http://schemas.openxmlformats.org/officeDocument/2006/relationships/image" Target="../media/image127.png"/><Relationship Id="rId10" Type="http://schemas.openxmlformats.org/officeDocument/2006/relationships/image" Target="../media/image130.png"/><Relationship Id="rId4" Type="http://schemas.openxmlformats.org/officeDocument/2006/relationships/image" Target="../media/image126.png"/><Relationship Id="rId9" Type="http://schemas.openxmlformats.org/officeDocument/2006/relationships/image" Target="../media/image1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0.png"/><Relationship Id="rId4" Type="http://schemas.openxmlformats.org/officeDocument/2006/relationships/image" Target="../media/image1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9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6.png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2.png"/><Relationship Id="rId7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8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10 :: </a:t>
            </a:r>
            <a:r>
              <a:rPr lang="en-GB" dirty="0"/>
              <a:t>Trigonometric Identities &amp; Equations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3</a:t>
            </a:r>
            <a:r>
              <a:rPr lang="en-GB" baseline="30000" dirty="0"/>
              <a:t>rd</a:t>
            </a:r>
            <a:r>
              <a:rPr lang="en-GB" dirty="0"/>
              <a:t> May 2020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836712"/>
            <a:ext cx="756084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Without a calculator, work out the value of each below.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9306" y="1499078"/>
                <a:ext cx="5183662" cy="354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315°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420°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−120°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2400" b="0" dirty="0"/>
              </a:p>
              <a:p>
                <a:pPr/>
                <a:br>
                  <a:rPr lang="en-GB" sz="24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−45°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135°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6" y="1499078"/>
                <a:ext cx="5183662" cy="3544432"/>
              </a:xfrm>
              <a:prstGeom prst="rect">
                <a:avLst/>
              </a:prstGeom>
              <a:blipFill>
                <a:blip r:embed="rId2"/>
                <a:stretch>
                  <a:fillRect l="-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521932" y="1465927"/>
            <a:ext cx="2145761" cy="8413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9403" y="2340415"/>
            <a:ext cx="2060700" cy="711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9270" y="3051545"/>
            <a:ext cx="2214870" cy="5316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04901" y="3682714"/>
            <a:ext cx="2328605" cy="5316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79403" y="4214168"/>
            <a:ext cx="2198923" cy="8150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56176" y="1517961"/>
                <a:ext cx="2677060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180−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360−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 repeat every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600" dirty="0"/>
                  <a:t> but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600" dirty="0"/>
                  <a:t> every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517961"/>
                <a:ext cx="2677060" cy="1077218"/>
              </a:xfrm>
              <a:prstGeom prst="rect">
                <a:avLst/>
              </a:prstGeom>
              <a:blipFill>
                <a:blip r:embed="rId3"/>
                <a:stretch>
                  <a:fillRect l="-451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0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10A/B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207, 209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Trigonometric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ight Triangle 4"/>
          <p:cNvSpPr/>
          <p:nvPr/>
        </p:nvSpPr>
        <p:spPr>
          <a:xfrm flipH="1">
            <a:off x="2555776" y="764704"/>
            <a:ext cx="2808312" cy="223224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1576" y="2564904"/>
            <a:ext cx="4125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63888" y="1124744"/>
                <a:ext cx="5760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124744"/>
                <a:ext cx="57606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65308" y="2906728"/>
                <a:ext cx="26642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i="1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08" y="2906728"/>
                <a:ext cx="266429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69120" y="1684916"/>
                <a:ext cx="21797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120" y="1684916"/>
                <a:ext cx="217977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3178408" y="2485648"/>
            <a:ext cx="233680" cy="508000"/>
          </a:xfrm>
          <a:custGeom>
            <a:avLst/>
            <a:gdLst>
              <a:gd name="connsiteX0" fmla="*/ 233680 w 233680"/>
              <a:gd name="connsiteY0" fmla="*/ 508000 h 508000"/>
              <a:gd name="connsiteX1" fmla="*/ 193040 w 233680"/>
              <a:gd name="connsiteY1" fmla="*/ 304800 h 508000"/>
              <a:gd name="connsiteX2" fmla="*/ 91440 w 233680"/>
              <a:gd name="connsiteY2" fmla="*/ 121920 h 508000"/>
              <a:gd name="connsiteX3" fmla="*/ 0 w 233680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0" h="508000">
                <a:moveTo>
                  <a:pt x="233680" y="508000"/>
                </a:moveTo>
                <a:cubicBezTo>
                  <a:pt x="225213" y="438573"/>
                  <a:pt x="216747" y="369147"/>
                  <a:pt x="193040" y="304800"/>
                </a:cubicBezTo>
                <a:cubicBezTo>
                  <a:pt x="169333" y="240453"/>
                  <a:pt x="123613" y="172720"/>
                  <a:pt x="91440" y="121920"/>
                </a:cubicBezTo>
                <a:cubicBezTo>
                  <a:pt x="59267" y="71120"/>
                  <a:pt x="29633" y="35560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29434" y="2265721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34" y="2265721"/>
                <a:ext cx="86409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2640" y="4293096"/>
                <a:ext cx="4104456" cy="717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Then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den>
                    </m:f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0" y="4293096"/>
                <a:ext cx="4104456" cy="717376"/>
              </a:xfrm>
              <a:prstGeom prst="rect">
                <a:avLst/>
              </a:prstGeom>
              <a:blipFill rotWithShape="0">
                <a:blip r:embed="rId6"/>
                <a:stretch>
                  <a:fillRect l="-3120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83088" y="4365104"/>
            <a:ext cx="46754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576" y="5589240"/>
            <a:ext cx="46754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8744" y="551723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Pythagoras gives you...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4648" y="5373216"/>
            <a:ext cx="754604" cy="99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>
            <a:off x="3794675" y="5982879"/>
            <a:ext cx="875771" cy="3839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29604" y="5462614"/>
                <a:ext cx="3642852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𝒔𝒊</m:t>
                      </m:r>
                      <m:sSup>
                        <m:sSupPr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𝒄𝒐</m:t>
                      </m:r>
                      <m:sSup>
                        <m:sSupPr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604" y="5462614"/>
                <a:ext cx="3642852" cy="5959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912374" y="4058856"/>
            <a:ext cx="1082680" cy="11247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22892" y="1535682"/>
            <a:ext cx="1394102" cy="6913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68257" y="3077654"/>
            <a:ext cx="144016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413" y="709928"/>
            <a:ext cx="329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Returning to our point on the unit circle…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06537" y="5950269"/>
                <a:ext cx="42677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 is a shorthand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. It does NOT mean the sin is being squared – this does not make sense as sin is a function, and not a quantity that we can square!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37" y="5950269"/>
                <a:ext cx="4267769" cy="738664"/>
              </a:xfrm>
              <a:prstGeom prst="rect">
                <a:avLst/>
              </a:prstGeom>
              <a:blipFill>
                <a:blip r:embed="rId9"/>
                <a:stretch>
                  <a:fillRect l="-429" t="-826" r="-429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959315" y="5397944"/>
            <a:ext cx="4113141" cy="1282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10319" y="2730644"/>
                <a:ext cx="5760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319" y="2730644"/>
                <a:ext cx="576064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00810" y="525229"/>
                <a:ext cx="5760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810" y="525229"/>
                <a:ext cx="576064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214972" y="720099"/>
            <a:ext cx="230083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473640" y="2895947"/>
            <a:ext cx="230083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539" y="6376910"/>
            <a:ext cx="168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You are really uncool if you get this reference.</a:t>
            </a:r>
          </a:p>
        </p:txBody>
      </p:sp>
      <p:cxnSp>
        <p:nvCxnSpPr>
          <p:cNvPr id="39936" name="Straight Arrow Connector 39935"/>
          <p:cNvCxnSpPr/>
          <p:nvPr/>
        </p:nvCxnSpPr>
        <p:spPr>
          <a:xfrm flipV="1">
            <a:off x="647574" y="6177776"/>
            <a:ext cx="188768" cy="232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5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Application of identities #1</a:t>
              </a:r>
              <a:r>
                <a:rPr lang="en-GB" sz="3200" dirty="0"/>
                <a:t>: Proofs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908720"/>
                <a:ext cx="705678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Prove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7056784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8144" y="1525090"/>
                <a:ext cx="2989657" cy="95231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525090"/>
                <a:ext cx="2989657" cy="952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8144" y="2693662"/>
                <a:ext cx="2994346" cy="20621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GB" sz="1600" dirty="0"/>
                  <a:t> means ‘equivalent to’, and just means the LHS is </a:t>
                </a:r>
                <a:r>
                  <a:rPr lang="en-GB" sz="1600" b="1" u="sng" dirty="0"/>
                  <a:t>always</a:t>
                </a:r>
                <a:r>
                  <a:rPr lang="en-GB" sz="1600" dirty="0"/>
                  <a:t> equal to the RHS for all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From Chapter 7 (‘Proofs’) we saw that usually the best method is to manipulate one side (e.g. LHS) until we get to the other (RHS).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693662"/>
                <a:ext cx="2994346" cy="2062103"/>
              </a:xfrm>
              <a:prstGeom prst="rect">
                <a:avLst/>
              </a:prstGeom>
              <a:blipFill>
                <a:blip r:embed="rId4"/>
                <a:stretch>
                  <a:fillRect l="-808" t="-292" r="-808"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8" y="1752804"/>
                <a:ext cx="3528392" cy="252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𝐿𝐻𝑆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br>
                  <a:rPr lang="en-GB" sz="2000" b="0" dirty="0"/>
                </a:br>
                <a:br>
                  <a:rPr lang="en-GB" sz="2000" b="0" dirty="0"/>
                </a:br>
                <a:endParaRPr lang="en-GB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𝑅𝐻𝑆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52804"/>
                <a:ext cx="3528392" cy="25219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417593" y="2693663"/>
            <a:ext cx="2608142" cy="904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7593" y="3586390"/>
            <a:ext cx="2608142" cy="3454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17593" y="3931792"/>
            <a:ext cx="2608142" cy="4969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6330" y="1589200"/>
            <a:ext cx="18002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Tip #1</a:t>
            </a:r>
            <a:r>
              <a:rPr lang="en-GB" sz="1200" dirty="0"/>
              <a:t>: Turn any tan’s into sin’s and cos’s.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63888" y="1844824"/>
            <a:ext cx="28803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17592" y="1524116"/>
            <a:ext cx="4208937" cy="10155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5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003" y="1154973"/>
                <a:ext cx="4053713" cy="5286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03" y="1154973"/>
                <a:ext cx="4053713" cy="528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5003" y="774259"/>
            <a:ext cx="34563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June 2012 Paper 1 Q16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144" y="5668557"/>
            <a:ext cx="3384376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 #2</a:t>
            </a:r>
            <a:r>
              <a:rPr lang="en-GB" sz="1400" dirty="0"/>
              <a:t>: In any addition/subtraction involving at least one fraction (with trig functions), always combine algebraically into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3858" y="1933257"/>
                <a:ext cx="4031876" cy="335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𝐿𝐻𝑆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br>
                  <a:rPr lang="en-GB" b="0" dirty="0"/>
                </a:br>
                <a:br>
                  <a:rPr lang="en-GB" b="0" i="1" dirty="0">
                    <a:latin typeface="Cambria Math" panose="02040503050406030204" pitchFamily="18" charset="0"/>
                  </a:rPr>
                </a:br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0" dirty="0"/>
              </a:p>
              <a:p>
                <a:pPr/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𝑅𝐻𝑆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8" y="1933257"/>
                <a:ext cx="4031876" cy="33552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25581" y="1832578"/>
            <a:ext cx="1645723" cy="8715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0906" y="2934110"/>
            <a:ext cx="2682471" cy="829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0905" y="3777824"/>
            <a:ext cx="2682471" cy="829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905" y="4621538"/>
            <a:ext cx="2682471" cy="829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1428" y="1143591"/>
                <a:ext cx="4053713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Simplify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5−5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1143591"/>
                <a:ext cx="4053713" cy="400110"/>
              </a:xfrm>
              <a:prstGeom prst="rect">
                <a:avLst/>
              </a:prstGeom>
              <a:blipFill>
                <a:blip r:embed="rId4"/>
                <a:stretch>
                  <a:fillRect b="-67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67120" y="3120485"/>
                <a:ext cx="403244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</a:t>
                </a:r>
                <a:r>
                  <a:rPr lang="en-GB" sz="1400" b="1" dirty="0" err="1"/>
                  <a:t>ro</a:t>
                </a:r>
                <a:r>
                  <a:rPr lang="en-GB" sz="1400" b="1" dirty="0"/>
                  <a:t> Tip #3</a:t>
                </a:r>
                <a:r>
                  <a:rPr lang="en-GB" sz="1400" dirty="0"/>
                  <a:t>: Look out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Students often don’t spot that these can be simplified.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120" y="3120485"/>
                <a:ext cx="4032448" cy="738664"/>
              </a:xfrm>
              <a:prstGeom prst="rect">
                <a:avLst/>
              </a:prstGeom>
              <a:blipFill>
                <a:blip r:embed="rId5"/>
                <a:stretch>
                  <a:fillRect l="-150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1832578"/>
                <a:ext cx="23762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≡5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32578"/>
                <a:ext cx="237626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562912" y="1555668"/>
            <a:ext cx="4049460" cy="12513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1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3665698"/>
                <a:ext cx="7056784" cy="5285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65698"/>
                <a:ext cx="7056784" cy="528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1520" y="3284984"/>
            <a:ext cx="38884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AQA IGCSE Further Maths Worksheet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846" y="4238677"/>
                <a:ext cx="5256584" cy="210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𝐿𝐻𝑆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sz="105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sz="105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𝑅𝐻𝑆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6" y="4238677"/>
                <a:ext cx="5256584" cy="2106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906024"/>
                <a:ext cx="3147526" cy="5389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rad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6024"/>
                <a:ext cx="3147526" cy="538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2052" y="1626339"/>
                <a:ext cx="3326813" cy="842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𝐿𝐻𝑆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52" y="1626339"/>
                <a:ext cx="3326813" cy="842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67544" y="1461014"/>
            <a:ext cx="3147526" cy="1263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4194241"/>
            <a:ext cx="7056784" cy="22058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55976" y="873772"/>
                <a:ext cx="4165543" cy="571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≡1−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873772"/>
                <a:ext cx="4165543" cy="5711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29740" y="1595500"/>
                <a:ext cx="4869712" cy="148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𝐿𝐻𝑆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≡1−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𝑅𝐻𝑆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740" y="1595500"/>
                <a:ext cx="4869712" cy="14810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355975" y="1456336"/>
            <a:ext cx="4165543" cy="16202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62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211-212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51680" y="2282120"/>
                <a:ext cx="360097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2008 1C] </a:t>
                </a:r>
                <a:r>
                  <a:rPr lang="en-GB" dirty="0"/>
                  <a:t>The simultaneous equations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are solvable: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 range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except for one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  <a:p>
                <a:pPr marL="342900" indent="-342900">
                  <a:buFontTx/>
                  <a:buAutoNum type="alphaUcParenR"/>
                </a:pPr>
                <a:r>
                  <a:rPr lang="en-GB" dirty="0"/>
                  <a:t>except for two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 range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  <a:p>
                <a:pPr marL="342900" indent="-342900">
                  <a:buFontTx/>
                  <a:buAutoNum type="alphaUcParenR"/>
                </a:pPr>
                <a:r>
                  <a:rPr lang="en-GB" dirty="0"/>
                  <a:t>except for three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 range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0" y="2282120"/>
                <a:ext cx="3600972" cy="3693319"/>
              </a:xfrm>
              <a:prstGeom prst="rect">
                <a:avLst/>
              </a:prstGeom>
              <a:blipFill>
                <a:blip r:embed="rId2"/>
                <a:stretch>
                  <a:fillRect l="-1354" t="-825" b="-1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03824" y="2020254"/>
                <a:ext cx="4572000" cy="44202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b="1" dirty="0"/>
                  <a:t>For convenience let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GB" b="1" dirty="0"/>
                  <a:t>. As we’d usually do for simultaneous equations, we could make coefficients of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terms the same: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𝒔𝒄𝒙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𝒔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𝒔𝒄𝒙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Then subtracting: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𝒔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Similarly making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terms the same, we yield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are defined for every value of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b="1" dirty="0"/>
                  <a:t>, so the answer is (A). Why might it have not been (A)? Suppose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func>
                        <m:r>
                          <a:rPr lang="en-GB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𝜽</m:t>
                        </m:r>
                      </m:num>
                      <m:den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GB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GB" b="1" dirty="0"/>
                  <a:t>. This would not be defined whenever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24" y="2020254"/>
                <a:ext cx="4572000" cy="4420249"/>
              </a:xfrm>
              <a:prstGeom prst="rect">
                <a:avLst/>
              </a:prstGeom>
              <a:blipFill>
                <a:blip r:embed="rId3"/>
                <a:stretch>
                  <a:fillRect l="-1067" t="-689" r="-533" b="-1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3760" y="1820998"/>
            <a:ext cx="140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475" y="1913535"/>
            <a:ext cx="4432425" cy="46999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82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Trigonometric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5543" y="901272"/>
                <a:ext cx="2677060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latin typeface="+mj-lt"/>
                  </a:rPr>
                  <a:t>Reminder of ‘trig laws’: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180−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360−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 repeat every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600" dirty="0"/>
                  <a:t> but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600" dirty="0"/>
                  <a:t> every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543" y="901272"/>
                <a:ext cx="2677060" cy="1323439"/>
              </a:xfrm>
              <a:prstGeom prst="rect">
                <a:avLst/>
              </a:prstGeom>
              <a:blipFill>
                <a:blip r:embed="rId2"/>
                <a:stretch>
                  <a:fillRect l="-677" t="-452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3528" y="84811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those trigonometric angle laws (on the right) earlier this chapter? They’re about to become </a:t>
            </a:r>
            <a:r>
              <a:rPr lang="en-GB" b="1" dirty="0"/>
              <a:t>super freakin’</a:t>
            </a:r>
            <a:r>
              <a:rPr lang="en-GB" dirty="0"/>
              <a:t> </a:t>
            </a:r>
            <a:r>
              <a:rPr lang="en-GB" b="1" dirty="0"/>
              <a:t>useful</a:t>
            </a:r>
            <a:r>
              <a:rPr lang="en-GB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492896"/>
                <a:ext cx="5197629" cy="5269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92896"/>
                <a:ext cx="5197629" cy="526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81561" y="3154974"/>
                <a:ext cx="3672408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=30°</m:t>
                      </m:r>
                    </m:oMath>
                  </m:oMathPara>
                </a14:m>
                <a:br>
                  <a:rPr lang="en-GB" b="0" dirty="0"/>
                </a:br>
                <a:r>
                  <a:rPr lang="en-GB" b="0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=180°−30°=150°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561" y="3154974"/>
                <a:ext cx="3672408" cy="991682"/>
              </a:xfrm>
              <a:prstGeom prst="rect">
                <a:avLst/>
              </a:prstGeom>
              <a:blipFill>
                <a:blip r:embed="rId4"/>
                <a:stretch>
                  <a:fillRect l="-1495" b="-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03947" y="3138033"/>
                <a:ext cx="2677060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latin typeface="+mj-lt"/>
                  </a:rPr>
                  <a:t>Froculator Note:</a:t>
                </a:r>
              </a:p>
              <a:p>
                <a:r>
                  <a:rPr lang="en-GB" sz="1400" dirty="0">
                    <a:latin typeface="+mj-lt"/>
                  </a:rPr>
                  <a:t>When you do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𝑐𝑜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𝑡𝑎</m:t>
                    </m:r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+mj-lt"/>
                  </a:rPr>
                  <a:t> on a calculator, it gives you only one value, known as the </a:t>
                </a:r>
                <a:r>
                  <a:rPr lang="en-GB" sz="1400" b="1" dirty="0">
                    <a:latin typeface="+mj-lt"/>
                  </a:rPr>
                  <a:t>principal value</a:t>
                </a:r>
                <a:r>
                  <a:rPr lang="en-GB" sz="14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947" y="3138033"/>
                <a:ext cx="2677060" cy="1169551"/>
              </a:xfrm>
              <a:prstGeom prst="rect">
                <a:avLst/>
              </a:prstGeom>
              <a:blipFill>
                <a:blip r:embed="rId5"/>
                <a:stretch>
                  <a:fillRect l="-226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4562283"/>
                <a:ext cx="5997051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−180°≤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&lt;180°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62283"/>
                <a:ext cx="5997051" cy="400110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88323" y="5155177"/>
                <a:ext cx="2794169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latin typeface="+mj-lt"/>
                  </a:rPr>
                  <a:t>Fro Tip: </a:t>
                </a:r>
                <a:r>
                  <a:rPr lang="en-GB" sz="1400" dirty="0">
                    <a:latin typeface="+mj-lt"/>
                  </a:rPr>
                  <a:t>Look out for the solution range required.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−180≤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&lt;180°</m:t>
                    </m:r>
                  </m:oMath>
                </a14:m>
                <a:r>
                  <a:rPr lang="en-GB" sz="1400" dirty="0">
                    <a:latin typeface="+mj-lt"/>
                  </a:rPr>
                  <a:t> is a particularly common one.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323" y="5155177"/>
                <a:ext cx="2794169" cy="738664"/>
              </a:xfrm>
              <a:prstGeom prst="rect">
                <a:avLst/>
              </a:prstGeom>
              <a:blipFill>
                <a:blip r:embed="rId7"/>
                <a:stretch>
                  <a:fillRect l="-216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54063" y="5150733"/>
                <a:ext cx="4076885" cy="116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)=63.4°  (1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=63.4°−180°=−116.6° 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63" y="5150733"/>
                <a:ext cx="4076885" cy="1166794"/>
              </a:xfrm>
              <a:prstGeom prst="rect">
                <a:avLst/>
              </a:prstGeom>
              <a:blipFill>
                <a:blip r:embed="rId8"/>
                <a:stretch>
                  <a:fillRect l="-1196" b="-78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42666" y="6062352"/>
                <a:ext cx="2601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400" dirty="0"/>
                  <a:t> repeats every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GB" sz="1400" dirty="0"/>
                  <a:t>, so can add/subtract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GB" sz="1400" dirty="0"/>
                  <a:t> as we please.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66" y="6062352"/>
                <a:ext cx="2601604" cy="523220"/>
              </a:xfrm>
              <a:prstGeom prst="rect">
                <a:avLst/>
              </a:prstGeom>
              <a:blipFill>
                <a:blip r:embed="rId9"/>
                <a:stretch>
                  <a:fillRect l="-703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5613992" y="6134988"/>
            <a:ext cx="428674" cy="188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69950" y="3136279"/>
            <a:ext cx="3927083" cy="1068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9950" y="5199658"/>
            <a:ext cx="3927083" cy="1068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94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Slightly Harder Ones…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381" y="1248887"/>
                <a:ext cx="5197629" cy="5269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81" y="1248887"/>
                <a:ext cx="5197629" cy="526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1929745"/>
                <a:ext cx="3672408" cy="126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=−30°</m:t>
                      </m:r>
                    </m:oMath>
                  </m:oMathPara>
                </a14:m>
                <a:br>
                  <a:rPr lang="en-GB" b="0" dirty="0"/>
                </a:br>
                <a:r>
                  <a:rPr lang="en-GB" b="0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=180°−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−30°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=210°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=−30°+360°=330°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29745"/>
                <a:ext cx="3672408" cy="1268681"/>
              </a:xfrm>
              <a:prstGeom prst="rect">
                <a:avLst/>
              </a:prstGeom>
              <a:blipFill>
                <a:blip r:embed="rId3"/>
                <a:stretch>
                  <a:fillRect l="-1327" b="-6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0374" y="1918030"/>
                <a:ext cx="3600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is not in range. In general you should have 2 solutions per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400" dirty="0"/>
                  <a:t> (except when at a peak or trough of the trig graph)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74" y="1918030"/>
                <a:ext cx="3600400" cy="738664"/>
              </a:xfrm>
              <a:prstGeom prst="rect">
                <a:avLst/>
              </a:prstGeom>
              <a:blipFill>
                <a:blip r:embed="rId4"/>
                <a:stretch>
                  <a:fillRect l="-508" t="-1653" r="-508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89109" y="2750936"/>
                <a:ext cx="36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Note that we’ve had to use a second law, i.e.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400" dirty="0"/>
                  <a:t> repeats every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109" y="2750936"/>
                <a:ext cx="3600400" cy="523220"/>
              </a:xfrm>
              <a:prstGeom prst="rect">
                <a:avLst/>
              </a:prstGeom>
              <a:blipFill>
                <a:blip r:embed="rId5"/>
                <a:stretch>
                  <a:fillRect l="-508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4136065" y="2287362"/>
            <a:ext cx="974309" cy="30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497572" y="2966484"/>
            <a:ext cx="603123" cy="1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14769" y="1871004"/>
            <a:ext cx="7340133" cy="14463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4381" y="3686690"/>
                <a:ext cx="6120241" cy="4290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81" y="3686690"/>
                <a:ext cx="6120241" cy="429092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12979" y="4308327"/>
                <a:ext cx="3672408" cy="197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b="0" dirty="0"/>
              </a:p>
              <a:p>
                <a:pPr/>
                <a:br>
                  <a:rPr lang="en-GB" sz="105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=60° 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=60°+180°=240°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979" y="4308327"/>
                <a:ext cx="3672408" cy="1972207"/>
              </a:xfrm>
              <a:prstGeom prst="rect">
                <a:avLst/>
              </a:prstGeom>
              <a:blipFill>
                <a:blip r:embed="rId7"/>
                <a:stretch>
                  <a:fillRect l="-1495" b="-4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46808" y="4741520"/>
            <a:ext cx="304682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Hint:</a:t>
            </a:r>
            <a:r>
              <a:rPr lang="en-GB" sz="1400" dirty="0">
                <a:latin typeface="+mj-lt"/>
              </a:rPr>
              <a:t> The problem here is that we have two different trig functions. Is there anything we can divide both sides by so we only have one trig function?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14769" y="4308327"/>
            <a:ext cx="3866831" cy="21142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31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924" y="1020287"/>
                <a:ext cx="5626244" cy="4290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4" y="1020287"/>
                <a:ext cx="5626244" cy="429092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87014" y="1606961"/>
                <a:ext cx="3672408" cy="160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=30°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=360°−30°=330°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014" y="1606961"/>
                <a:ext cx="3672408" cy="1605183"/>
              </a:xfrm>
              <a:prstGeom prst="rect">
                <a:avLst/>
              </a:prstGeom>
              <a:blipFill>
                <a:blip r:embed="rId3"/>
                <a:stretch>
                  <a:fillRect l="-1327" b="-5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5" y="3717032"/>
                <a:ext cx="6266522" cy="4290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180°≤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≤180°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3717032"/>
                <a:ext cx="6266522" cy="429092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4431" y="4293096"/>
                <a:ext cx="3672408" cy="1563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=30°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=30°−180°=−150°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31" y="4293096"/>
                <a:ext cx="3672408" cy="1563954"/>
              </a:xfrm>
              <a:prstGeom prst="rect">
                <a:avLst/>
              </a:prstGeom>
              <a:blipFill>
                <a:blip r:embed="rId5"/>
                <a:stretch>
                  <a:fillRect l="-1495" b="-5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478055" y="1544432"/>
            <a:ext cx="4988059" cy="18736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8055" y="4313245"/>
            <a:ext cx="4988059" cy="18736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25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215-216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00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6204" y="4028125"/>
                <a:ext cx="4568310" cy="280076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Froflections</a:t>
                </a:r>
                <a:r>
                  <a:rPr lang="en-GB" sz="1600" dirty="0"/>
                  <a:t>: As mentioned before, in general you tend to get a </a:t>
                </a:r>
                <a:r>
                  <a:rPr lang="en-GB" sz="1600" u="sng" dirty="0"/>
                  <a:t>pair</a:t>
                </a:r>
                <a:r>
                  <a:rPr lang="en-GB" sz="1600" dirty="0"/>
                  <a:t> of values per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600" dirty="0"/>
                  <a:t> (for any of sin/cos/tan), except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=±1</m:t>
                        </m:r>
                      </m:e>
                    </m:func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Thus once getting your first pair of values (e.g.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180−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⁡(360−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to get the second value), keep adding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600" dirty="0"/>
                  <a:t> to generate new pairs.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04" y="4028125"/>
                <a:ext cx="4568310" cy="2800767"/>
              </a:xfrm>
              <a:prstGeom prst="rect">
                <a:avLst/>
              </a:prstGeom>
              <a:blipFill>
                <a:blip r:embed="rId2"/>
                <a:stretch>
                  <a:fillRect l="-398" t="-216" b="-1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Harder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158" y="757444"/>
                <a:ext cx="6120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Harder questions replace the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with a linear expression.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8" y="757444"/>
                <a:ext cx="6120680" cy="369332"/>
              </a:xfrm>
              <a:prstGeom prst="rect">
                <a:avLst/>
              </a:prstGeom>
              <a:blipFill>
                <a:blip r:embed="rId3"/>
                <a:stretch>
                  <a:fillRect l="-79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1285093"/>
                <a:ext cx="7272808" cy="5269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85093"/>
                <a:ext cx="7272808" cy="526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8144" y="2056763"/>
                <a:ext cx="2808312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STEP 1</a:t>
                </a:r>
                <a:r>
                  <a:rPr lang="en-GB" sz="1600" dirty="0"/>
                  <a:t>: Adjust the range of values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 to match the expression inside the cos.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056763"/>
                <a:ext cx="2808312" cy="830997"/>
              </a:xfrm>
              <a:prstGeom prst="rect">
                <a:avLst/>
              </a:prstGeom>
              <a:blipFill>
                <a:blip r:embed="rId5"/>
                <a:stretch>
                  <a:fillRect l="-862" t="-709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2071" y="2142658"/>
                <a:ext cx="4736617" cy="1707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0≤3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&lt;1080°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=120°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=120°,240°,480°,600°,840°,960°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=40°,80°,160°,200°,280°,320°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71" y="2142658"/>
                <a:ext cx="4736617" cy="17071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68144" y="3137969"/>
            <a:ext cx="2808312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STEP 2</a:t>
            </a:r>
            <a:r>
              <a:rPr lang="en-GB" sz="1600" dirty="0"/>
              <a:t>: Immediately after applying an inverse trig function (and BEFORE dividing by 3!), find all solutions up to the end of the interval.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8144" y="4704320"/>
            <a:ext cx="280831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STEP 3</a:t>
            </a:r>
            <a:r>
              <a:rPr lang="en-GB" sz="1600" dirty="0"/>
              <a:t>: </a:t>
            </a:r>
            <a:r>
              <a:rPr lang="en-GB" sz="1600" u="sng" dirty="0"/>
              <a:t>Then</a:t>
            </a:r>
            <a:r>
              <a:rPr lang="en-GB" sz="1600" dirty="0"/>
              <a:t> do final manipulation to each value.</a:t>
            </a:r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 flipV="1">
            <a:off x="5092995" y="2349795"/>
            <a:ext cx="775149" cy="122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135526" y="3359888"/>
            <a:ext cx="732618" cy="20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092995" y="3678865"/>
            <a:ext cx="828311" cy="1254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7962" y="1948470"/>
            <a:ext cx="4539973" cy="18736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529916" y="5015581"/>
            <a:ext cx="6871" cy="95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45019" y="5521492"/>
            <a:ext cx="1743075" cy="47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21681" y="4908738"/>
                <a:ext cx="87289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5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681" y="4908738"/>
                <a:ext cx="872898" cy="2539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40013" y="5466406"/>
                <a:ext cx="29357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13" y="5466406"/>
                <a:ext cx="293575" cy="230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08141" y="5389971"/>
                <a:ext cx="29807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141" y="5389971"/>
                <a:ext cx="298076" cy="253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 flipV="1">
            <a:off x="1533525" y="5272088"/>
            <a:ext cx="1558925" cy="476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/>
          <p:cNvSpPr/>
          <p:nvPr/>
        </p:nvSpPr>
        <p:spPr>
          <a:xfrm>
            <a:off x="1533525" y="5116575"/>
            <a:ext cx="1489710" cy="827053"/>
          </a:xfrm>
          <a:custGeom>
            <a:avLst/>
            <a:gdLst>
              <a:gd name="connsiteX0" fmla="*/ 0 w 1123950"/>
              <a:gd name="connsiteY0" fmla="*/ 0 h 796943"/>
              <a:gd name="connsiteX1" fmla="*/ 365125 w 1123950"/>
              <a:gd name="connsiteY1" fmla="*/ 384175 h 796943"/>
              <a:gd name="connsiteX2" fmla="*/ 752475 w 1123950"/>
              <a:gd name="connsiteY2" fmla="*/ 796925 h 796943"/>
              <a:gd name="connsiteX3" fmla="*/ 1123950 w 1123950"/>
              <a:gd name="connsiteY3" fmla="*/ 368300 h 796943"/>
              <a:gd name="connsiteX0" fmla="*/ 0 w 1123950"/>
              <a:gd name="connsiteY0" fmla="*/ 12 h 796955"/>
              <a:gd name="connsiteX1" fmla="*/ 365125 w 1123950"/>
              <a:gd name="connsiteY1" fmla="*/ 384187 h 796955"/>
              <a:gd name="connsiteX2" fmla="*/ 752475 w 1123950"/>
              <a:gd name="connsiteY2" fmla="*/ 796937 h 796955"/>
              <a:gd name="connsiteX3" fmla="*/ 1123950 w 1123950"/>
              <a:gd name="connsiteY3" fmla="*/ 368312 h 796955"/>
              <a:gd name="connsiteX0" fmla="*/ 0 w 1123950"/>
              <a:gd name="connsiteY0" fmla="*/ 17 h 796962"/>
              <a:gd name="connsiteX1" fmla="*/ 365125 w 1123950"/>
              <a:gd name="connsiteY1" fmla="*/ 384192 h 796962"/>
              <a:gd name="connsiteX2" fmla="*/ 752475 w 1123950"/>
              <a:gd name="connsiteY2" fmla="*/ 796942 h 796962"/>
              <a:gd name="connsiteX3" fmla="*/ 1123950 w 1123950"/>
              <a:gd name="connsiteY3" fmla="*/ 368317 h 796962"/>
              <a:gd name="connsiteX0" fmla="*/ 0 w 1123950"/>
              <a:gd name="connsiteY0" fmla="*/ 17 h 797765"/>
              <a:gd name="connsiteX1" fmla="*/ 365125 w 1123950"/>
              <a:gd name="connsiteY1" fmla="*/ 384192 h 797765"/>
              <a:gd name="connsiteX2" fmla="*/ 752475 w 1123950"/>
              <a:gd name="connsiteY2" fmla="*/ 796942 h 797765"/>
              <a:gd name="connsiteX3" fmla="*/ 1052195 w 1123950"/>
              <a:gd name="connsiteY3" fmla="*/ 487062 h 797765"/>
              <a:gd name="connsiteX4" fmla="*/ 1123950 w 1123950"/>
              <a:gd name="connsiteY4" fmla="*/ 368317 h 797765"/>
              <a:gd name="connsiteX0" fmla="*/ 0 w 1482090"/>
              <a:gd name="connsiteY0" fmla="*/ 20320 h 818068"/>
              <a:gd name="connsiteX1" fmla="*/ 365125 w 1482090"/>
              <a:gd name="connsiteY1" fmla="*/ 404495 h 818068"/>
              <a:gd name="connsiteX2" fmla="*/ 752475 w 1482090"/>
              <a:gd name="connsiteY2" fmla="*/ 817245 h 818068"/>
              <a:gd name="connsiteX3" fmla="*/ 1052195 w 1482090"/>
              <a:gd name="connsiteY3" fmla="*/ 507365 h 818068"/>
              <a:gd name="connsiteX4" fmla="*/ 1482090 w 1482090"/>
              <a:gd name="connsiteY4" fmla="*/ 0 h 818068"/>
              <a:gd name="connsiteX0" fmla="*/ 0 w 1482090"/>
              <a:gd name="connsiteY0" fmla="*/ 20320 h 817274"/>
              <a:gd name="connsiteX1" fmla="*/ 365125 w 1482090"/>
              <a:gd name="connsiteY1" fmla="*/ 404495 h 817274"/>
              <a:gd name="connsiteX2" fmla="*/ 752475 w 1482090"/>
              <a:gd name="connsiteY2" fmla="*/ 817245 h 817274"/>
              <a:gd name="connsiteX3" fmla="*/ 1097915 w 1482090"/>
              <a:gd name="connsiteY3" fmla="*/ 385445 h 817274"/>
              <a:gd name="connsiteX4" fmla="*/ 1482090 w 1482090"/>
              <a:gd name="connsiteY4" fmla="*/ 0 h 817274"/>
              <a:gd name="connsiteX0" fmla="*/ 0 w 1283970"/>
              <a:gd name="connsiteY0" fmla="*/ 18 h 796972"/>
              <a:gd name="connsiteX1" fmla="*/ 365125 w 1283970"/>
              <a:gd name="connsiteY1" fmla="*/ 384193 h 796972"/>
              <a:gd name="connsiteX2" fmla="*/ 752475 w 1283970"/>
              <a:gd name="connsiteY2" fmla="*/ 796943 h 796972"/>
              <a:gd name="connsiteX3" fmla="*/ 1097915 w 1283970"/>
              <a:gd name="connsiteY3" fmla="*/ 365143 h 796972"/>
              <a:gd name="connsiteX4" fmla="*/ 1283970 w 1283970"/>
              <a:gd name="connsiteY4" fmla="*/ 33038 h 796972"/>
              <a:gd name="connsiteX0" fmla="*/ 0 w 1489710"/>
              <a:gd name="connsiteY0" fmla="*/ 27940 h 824894"/>
              <a:gd name="connsiteX1" fmla="*/ 365125 w 1489710"/>
              <a:gd name="connsiteY1" fmla="*/ 412115 h 824894"/>
              <a:gd name="connsiteX2" fmla="*/ 752475 w 1489710"/>
              <a:gd name="connsiteY2" fmla="*/ 824865 h 824894"/>
              <a:gd name="connsiteX3" fmla="*/ 1097915 w 1489710"/>
              <a:gd name="connsiteY3" fmla="*/ 393065 h 824894"/>
              <a:gd name="connsiteX4" fmla="*/ 1489710 w 1489710"/>
              <a:gd name="connsiteY4" fmla="*/ 0 h 824894"/>
              <a:gd name="connsiteX0" fmla="*/ 0 w 1489710"/>
              <a:gd name="connsiteY0" fmla="*/ 29866 h 826820"/>
              <a:gd name="connsiteX1" fmla="*/ 365125 w 1489710"/>
              <a:gd name="connsiteY1" fmla="*/ 414041 h 826820"/>
              <a:gd name="connsiteX2" fmla="*/ 752475 w 1489710"/>
              <a:gd name="connsiteY2" fmla="*/ 826791 h 826820"/>
              <a:gd name="connsiteX3" fmla="*/ 1097915 w 1489710"/>
              <a:gd name="connsiteY3" fmla="*/ 394991 h 826820"/>
              <a:gd name="connsiteX4" fmla="*/ 1489710 w 1489710"/>
              <a:gd name="connsiteY4" fmla="*/ 1926 h 826820"/>
              <a:gd name="connsiteX0" fmla="*/ 0 w 1489710"/>
              <a:gd name="connsiteY0" fmla="*/ 30099 h 827053"/>
              <a:gd name="connsiteX1" fmla="*/ 365125 w 1489710"/>
              <a:gd name="connsiteY1" fmla="*/ 414274 h 827053"/>
              <a:gd name="connsiteX2" fmla="*/ 752475 w 1489710"/>
              <a:gd name="connsiteY2" fmla="*/ 827024 h 827053"/>
              <a:gd name="connsiteX3" fmla="*/ 1097915 w 1489710"/>
              <a:gd name="connsiteY3" fmla="*/ 395224 h 827053"/>
              <a:gd name="connsiteX4" fmla="*/ 1489710 w 1489710"/>
              <a:gd name="connsiteY4" fmla="*/ 2159 h 827053"/>
              <a:gd name="connsiteX0" fmla="*/ 0 w 1489710"/>
              <a:gd name="connsiteY0" fmla="*/ 30099 h 827053"/>
              <a:gd name="connsiteX1" fmla="*/ 365125 w 1489710"/>
              <a:gd name="connsiteY1" fmla="*/ 414274 h 827053"/>
              <a:gd name="connsiteX2" fmla="*/ 752475 w 1489710"/>
              <a:gd name="connsiteY2" fmla="*/ 827024 h 827053"/>
              <a:gd name="connsiteX3" fmla="*/ 1097915 w 1489710"/>
              <a:gd name="connsiteY3" fmla="*/ 395224 h 827053"/>
              <a:gd name="connsiteX4" fmla="*/ 1489710 w 1489710"/>
              <a:gd name="connsiteY4" fmla="*/ 2159 h 82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710" h="827053">
                <a:moveTo>
                  <a:pt x="0" y="30099"/>
                </a:moveTo>
                <a:cubicBezTo>
                  <a:pt x="280458" y="27982"/>
                  <a:pt x="268817" y="216366"/>
                  <a:pt x="365125" y="414274"/>
                </a:cubicBezTo>
                <a:cubicBezTo>
                  <a:pt x="445058" y="578532"/>
                  <a:pt x="630343" y="830199"/>
                  <a:pt x="752475" y="827024"/>
                </a:cubicBezTo>
                <a:cubicBezTo>
                  <a:pt x="874607" y="823849"/>
                  <a:pt x="1039177" y="526987"/>
                  <a:pt x="1097915" y="395224"/>
                </a:cubicBezTo>
                <a:cubicBezTo>
                  <a:pt x="1131253" y="282511"/>
                  <a:pt x="1242801" y="-28850"/>
                  <a:pt x="1489710" y="2159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85975" y="5469771"/>
                <a:ext cx="29357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75" y="5469771"/>
                <a:ext cx="293575" cy="230832"/>
              </a:xfrm>
              <a:prstGeom prst="rect">
                <a:avLst/>
              </a:prstGeom>
              <a:blipFill>
                <a:blip r:embed="rId10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1758950" y="5226050"/>
            <a:ext cx="63500" cy="82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749425" y="5235575"/>
            <a:ext cx="73025" cy="63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00809" y="5225512"/>
            <a:ext cx="63500" cy="82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91284" y="5235037"/>
            <a:ext cx="73025" cy="63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42508" y="5463575"/>
                <a:ext cx="29357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270</m:t>
                      </m:r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08" y="5463575"/>
                <a:ext cx="293575" cy="230832"/>
              </a:xfrm>
              <a:prstGeom prst="rect">
                <a:avLst/>
              </a:prstGeom>
              <a:blipFill>
                <a:blip r:embed="rId11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766898" y="5466164"/>
                <a:ext cx="29357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360</m:t>
                      </m:r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898" y="5466164"/>
                <a:ext cx="293575" cy="230832"/>
              </a:xfrm>
              <a:prstGeom prst="rect">
                <a:avLst/>
              </a:prstGeom>
              <a:blipFill>
                <a:blip r:embed="rId12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74905" y="4812005"/>
                <a:ext cx="29807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05" y="4812005"/>
                <a:ext cx="298076" cy="2539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9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22" grpId="0"/>
      <p:bldP spid="23" grpId="0"/>
      <p:bldP spid="25" grpId="0"/>
      <p:bldP spid="29" grpId="0" animBg="1"/>
      <p:bldP spid="30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4457"/>
                <a:ext cx="8207785" cy="5456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+30°)=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4457"/>
                <a:ext cx="8207785" cy="545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4793" y="1558660"/>
                <a:ext cx="50405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30°≤2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+30°≤750°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+30°=45°, 135°, 405°,495°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=15°,105°,375°,465°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=7.5°,52.5°,187.5°,232.5°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3" y="1558660"/>
                <a:ext cx="504056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50994" y="1547527"/>
                <a:ext cx="29523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 get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+30°</m:t>
                    </m:r>
                  </m:oMath>
                </a14:m>
                <a:r>
                  <a:rPr lang="en-GB" dirty="0"/>
                  <a:t> we double and add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dirty="0"/>
                  <a:t>. So do the same to the upper and lower bound!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994" y="1547527"/>
                <a:ext cx="2952328" cy="1200329"/>
              </a:xfrm>
              <a:prstGeom prst="rect">
                <a:avLst/>
              </a:prstGeom>
              <a:blipFill>
                <a:blip r:embed="rId4"/>
                <a:stretch>
                  <a:fillRect l="-1653" t="-3046" r="-2479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5220073" y="1695032"/>
            <a:ext cx="415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5536" y="1412776"/>
            <a:ext cx="8207785" cy="24523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1872" y="4011030"/>
                <a:ext cx="8207785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&lt;300°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72" y="4011030"/>
                <a:ext cx="8207785" cy="400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576" y="4725144"/>
                <a:ext cx="3672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=63.43°, 243.43°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25144"/>
                <a:ext cx="367240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8024" y="4725144"/>
                <a:ext cx="3378076" cy="1477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By dividing both sides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dirty="0"/>
                  <a:t>,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becomes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and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disappears, leaving a trig equation helpfully only in terms of one trig function.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725144"/>
                <a:ext cx="3378076" cy="1477328"/>
              </a:xfrm>
              <a:prstGeom prst="rect">
                <a:avLst/>
              </a:prstGeom>
              <a:blipFill>
                <a:blip r:embed="rId7"/>
                <a:stretch>
                  <a:fillRect l="-1073" t="-122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4283968" y="4941168"/>
            <a:ext cx="516632" cy="4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4091" y="4405630"/>
            <a:ext cx="8248409" cy="21094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62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7" y="817539"/>
            <a:ext cx="255789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Jan 2013 Q4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212060"/>
            <a:ext cx="7233859" cy="14248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74" y="2708919"/>
            <a:ext cx="4815420" cy="41422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9524" y="4147944"/>
            <a:ext cx="1092716" cy="3021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567450" y="4780067"/>
            <a:ext cx="1013825" cy="18245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67449" y="5120738"/>
            <a:ext cx="1013825" cy="18245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23527" y="2643216"/>
            <a:ext cx="7233859" cy="420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13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218-219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91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Quadratics in sin/cos/tan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2060848"/>
                <a:ext cx="8207785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60848"/>
                <a:ext cx="8207785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908720"/>
                <a:ext cx="7704856" cy="92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that an equation can be ‘quadratic in’ something,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GB" dirty="0"/>
                  <a:t> is ‘quadratic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’, meaning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 could be replaced with another variable, say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to produce a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7704856" cy="929485"/>
              </a:xfrm>
              <a:prstGeom prst="rect">
                <a:avLst/>
              </a:prstGeom>
              <a:blipFill>
                <a:blip r:embed="rId3"/>
                <a:stretch>
                  <a:fillRect l="-712" t="-2614" b="-91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780928"/>
                <a:ext cx="3168352" cy="3072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Method 1: Use a substitution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b="0" dirty="0"/>
              </a:p>
              <a:p>
                <a:pPr/>
                <a:r>
                  <a:rPr lang="en-GB" dirty="0"/>
                  <a:t>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𝟏𝟓𝟔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°,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80928"/>
                <a:ext cx="3168352" cy="3072251"/>
              </a:xfrm>
              <a:prstGeom prst="rect">
                <a:avLst/>
              </a:prstGeom>
              <a:blipFill>
                <a:blip r:embed="rId4"/>
                <a:stretch>
                  <a:fillRect l="-1734" t="-9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420" y="2780928"/>
                <a:ext cx="4249036" cy="296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Method 2: Factorise without substitution.</a:t>
                </a:r>
              </a:p>
              <a:p>
                <a:endParaRPr lang="en-GB" b="1" dirty="0"/>
              </a:p>
              <a:p>
                <a:r>
                  <a:rPr lang="en-GB" dirty="0"/>
                  <a:t>This is the same, but we ‘imagine’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as a single variable and hence factorise immediately.</a:t>
                </a:r>
              </a:p>
              <a:p>
                <a:endParaRPr lang="en-GB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𝑜𝑟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𝟏𝟓𝟔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°,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𝟐𝟕𝟎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420" y="2780928"/>
                <a:ext cx="4249036" cy="2967287"/>
              </a:xfrm>
              <a:prstGeom prst="rect">
                <a:avLst/>
              </a:prstGeom>
              <a:blipFill>
                <a:blip r:embed="rId5"/>
                <a:stretch>
                  <a:fillRect l="-1148" t="-1027" r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717204" y="6076404"/>
            <a:ext cx="604249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Fropinion</a:t>
            </a:r>
            <a:r>
              <a:rPr lang="en-GB" dirty="0"/>
              <a:t>: I’d definitely advocate Method 2 provided you feel confident with it. Method 1 feels clunky.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9" y="3299926"/>
            <a:ext cx="3528392" cy="2553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3728" y="3299926"/>
            <a:ext cx="4262728" cy="2553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8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628" y="930548"/>
                <a:ext cx="8207785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28" y="930548"/>
                <a:ext cx="8207785" cy="400110"/>
              </a:xfrm>
              <a:prstGeom prst="rect">
                <a:avLst/>
              </a:prstGeom>
              <a:blipFill>
                <a:blip r:embed="rId2"/>
                <a:stretch>
                  <a:fillRect b="-67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1772816"/>
                <a:ext cx="43204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=63.4°, 243.4°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=−63.4°, 116.6°,296.6°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432048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38204" y="2132881"/>
                <a:ext cx="2630140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−63.4°</m:t>
                    </m:r>
                  </m:oMath>
                </a14:m>
                <a:r>
                  <a:rPr lang="en-GB" sz="1400" dirty="0"/>
                  <a:t> was outside the range so we had to add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GB" sz="1400" dirty="0"/>
                  <a:t> twice.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204" y="2132881"/>
                <a:ext cx="2630140" cy="523220"/>
              </a:xfrm>
              <a:prstGeom prst="rect">
                <a:avLst/>
              </a:prstGeom>
              <a:blipFill>
                <a:blip r:embed="rId4"/>
                <a:stretch>
                  <a:fillRect l="-229"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4427984" y="2394491"/>
            <a:ext cx="610220" cy="98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1972" y="1502069"/>
            <a:ext cx="302433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Missing the negative case would result in the loss of multiple marks. Beware!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54500" y="1731363"/>
            <a:ext cx="952996" cy="224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1627" y="1330659"/>
            <a:ext cx="8207785" cy="20983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1626" y="3730747"/>
                <a:ext cx="8207785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+9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/>
                  <a:t>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−180°≤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≤180°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26" y="3730747"/>
                <a:ext cx="8207785" cy="400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82803" y="4365104"/>
                <a:ext cx="2376264" cy="20313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Tip</a:t>
                </a:r>
                <a:r>
                  <a:rPr lang="en-GB" dirty="0"/>
                  <a:t>: We have an identity involving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so it makes sense to change the </a:t>
                </a:r>
                <a:r>
                  <a:rPr lang="en-GB" u="sng" dirty="0"/>
                  <a:t>squared one </a:t>
                </a:r>
                <a:r>
                  <a:rPr lang="en-GB" dirty="0"/>
                  <a:t>that would </a:t>
                </a:r>
                <a:r>
                  <a:rPr lang="en-GB" u="sng" dirty="0"/>
                  <a:t>match all the others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803" y="4365104"/>
                <a:ext cx="2376264" cy="2031325"/>
              </a:xfrm>
              <a:prstGeom prst="rect">
                <a:avLst/>
              </a:prstGeom>
              <a:blipFill>
                <a:blip r:embed="rId6"/>
                <a:stretch>
                  <a:fillRect l="-1523" t="-890" b="-3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6644" y="4314304"/>
                <a:ext cx="3850456" cy="199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2−2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func>
                        <m:funcPr>
                          <m:ctrlPr>
                            <a:rPr lang="en-GB" b="0" i="1" strike="sngStrike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trike="sngStrike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trike="sngStrike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trike="sngStrike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=−168.5°, −11.5°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44" y="4314304"/>
                <a:ext cx="3850456" cy="19977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50711" y="4155538"/>
            <a:ext cx="5013378" cy="2375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64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186871"/>
            <a:ext cx="7705725" cy="2562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4048125"/>
            <a:ext cx="7319979" cy="1895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6578" y="3933056"/>
            <a:ext cx="7299797" cy="2088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7" y="817539"/>
            <a:ext cx="255789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Jan 2010 Q2</a:t>
            </a:r>
          </a:p>
        </p:txBody>
      </p:sp>
    </p:spTree>
    <p:extLst>
      <p:ext uri="{BB962C8B-B14F-4D97-AF65-F5344CB8AC3E}">
        <p14:creationId xmlns:p14="http://schemas.microsoft.com/office/powerpoint/2010/main" val="378596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221-222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19888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2492896"/>
                <a:ext cx="417646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2010 1C] </a:t>
                </a:r>
                <a:r>
                  <a:rPr lang="en-GB" dirty="0"/>
                  <a:t>In the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how many solutions?</a:t>
                </a:r>
              </a:p>
              <a:p>
                <a:endParaRPr lang="en-GB" dirty="0"/>
              </a:p>
              <a:p>
                <a:r>
                  <a:rPr lang="en-GB" b="1" dirty="0"/>
                  <a:t>There are multiple ways to do this, including factorising LHS to </a:t>
                </a:r>
                <a:br>
                  <a:rPr lang="en-GB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)(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, but dividing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b="1" dirty="0"/>
                  <a:t> gives: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tan </a:t>
                </a:r>
                <a:r>
                  <a:rPr lang="en-GB" b="1" u="sng" dirty="0"/>
                  <a:t>always</a:t>
                </a:r>
                <a:r>
                  <a:rPr lang="en-GB" b="1" dirty="0"/>
                  <a:t> gives a pair of solutions per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𝟑𝟔𝟎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b="1" dirty="0"/>
                  <a:t>, so there are 4 solutions.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92896"/>
                <a:ext cx="4176464" cy="3970318"/>
              </a:xfrm>
              <a:prstGeom prst="rect">
                <a:avLst/>
              </a:prstGeom>
              <a:blipFill>
                <a:blip r:embed="rId2"/>
                <a:stretch>
                  <a:fillRect l="-1314" t="-922" r="-1752" b="-1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43004" y="2485172"/>
                <a:ext cx="3661296" cy="355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2014 1E] </a:t>
                </a:r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varies over the real numbers, the largest value taken by the function </a:t>
                </a:r>
                <a:br>
                  <a:rPr lang="en-GB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equals what?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𝐜𝐨𝐬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𝐜𝐨𝐬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func>
                                        <m:funcPr>
                                          <m:ctrlP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GB" b="1" i="0" smtClean="0">
                                              <a:latin typeface="Cambria Math" panose="02040503050406030204" pitchFamily="18" charset="0"/>
                                            </a:rPr>
                                            <m:t>𝐜𝐨𝐬</m:t>
                                          </m:r>
                                        </m:fName>
                                        <m:e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br>
                  <a:rPr lang="en-GB" b="1" dirty="0"/>
                </a:br>
                <a:endParaRPr lang="en-GB" b="1" dirty="0"/>
              </a:p>
              <a:p>
                <a:r>
                  <a:rPr lang="en-GB" b="1" dirty="0"/>
                  <a:t>We can make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b="1" dirty="0"/>
                  <a:t>, thus giving a maximum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004" y="2485172"/>
                <a:ext cx="3661296" cy="3559501"/>
              </a:xfrm>
              <a:prstGeom prst="rect">
                <a:avLst/>
              </a:prstGeom>
              <a:blipFill>
                <a:blip r:embed="rId3"/>
                <a:stretch>
                  <a:fillRect l="-1331" t="-1027" r="-1664" b="-18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9512" y="258814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4048" y="258814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3779282"/>
            <a:ext cx="4254254" cy="2779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2864" y="4051300"/>
            <a:ext cx="3639616" cy="2546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38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1915340"/>
                <a:ext cx="2771829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1</a:t>
                </a:r>
                <a:r>
                  <a:rPr lang="en-GB" dirty="0"/>
                  <a:t>:: Know exact trig values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30°, 45°, 60°</m:t>
                    </m:r>
                  </m:oMath>
                </a14:m>
                <a:r>
                  <a:rPr lang="en-GB" dirty="0"/>
                  <a:t> and understand unit circle.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15340"/>
                <a:ext cx="2771829" cy="923330"/>
              </a:xfrm>
              <a:prstGeom prst="rect">
                <a:avLst/>
              </a:prstGeom>
              <a:blipFill>
                <a:blip r:embed="rId2"/>
                <a:stretch>
                  <a:fillRect l="-1528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302813" y="4286315"/>
            <a:ext cx="350954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Solve equations which are quadratic in sin/cos/tan.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02813" y="4932646"/>
                <a:ext cx="3509547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Solve,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i="1" dirty="0"/>
                  <a:t>, </a:t>
                </a:r>
                <a:r>
                  <a:rPr lang="en-GB" dirty="0"/>
                  <a:t>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13" y="4932646"/>
                <a:ext cx="350954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2813" y="1852375"/>
                <a:ext cx="4248472" cy="77226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2</a:t>
                </a:r>
                <a:r>
                  <a:rPr lang="en-GB" dirty="0"/>
                  <a:t>:: Use identities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:br>
                  <a:rPr lang="en-GB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13" y="1852375"/>
                <a:ext cx="4248472" cy="772263"/>
              </a:xfrm>
              <a:prstGeom prst="rect">
                <a:avLst/>
              </a:prstGeom>
              <a:blipFill>
                <a:blip r:embed="rId4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5536" y="836712"/>
                <a:ext cx="81557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Those who did IGCSE Further Maths or Additional Maths will be familiar with this content. Exact trigonometric values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30°,45°,90°</m:t>
                    </m:r>
                  </m:oMath>
                </a14:m>
                <a:r>
                  <a:rPr lang="en-GB" dirty="0"/>
                  <a:t> were in the GCSE syllabus.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8155749" cy="646331"/>
              </a:xfrm>
              <a:prstGeom prst="rect">
                <a:avLst/>
              </a:prstGeom>
              <a:blipFill>
                <a:blip r:embed="rId5"/>
                <a:stretch>
                  <a:fillRect l="-673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02813" y="2624638"/>
                <a:ext cx="424847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+7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can be written in the form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+7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GB" i="1" dirty="0"/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13" y="2624638"/>
                <a:ext cx="424847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5536" y="3808167"/>
                <a:ext cx="330459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3</a:t>
                </a:r>
                <a:r>
                  <a:rPr lang="en-GB" dirty="0"/>
                  <a:t>:: Solve equations of the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08167"/>
                <a:ext cx="3304594" cy="646331"/>
              </a:xfrm>
              <a:prstGeom prst="rect">
                <a:avLst/>
              </a:prstGeom>
              <a:blipFill>
                <a:blip r:embed="rId7"/>
                <a:stretch>
                  <a:fillRect l="-1282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6179" y="4488097"/>
                <a:ext cx="3373951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i="1" dirty="0"/>
                  <a:t>, </a:t>
                </a:r>
                <a:r>
                  <a:rPr lang="en-GB" dirty="0"/>
                  <a:t>for</a:t>
                </a:r>
                <a:r>
                  <a:rPr lang="en-GB" i="1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i="1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9" y="4488097"/>
                <a:ext cx="3373951" cy="646331"/>
              </a:xfrm>
              <a:prstGeom prst="rect">
                <a:avLst/>
              </a:prstGeom>
              <a:blipFill>
                <a:blip r:embed="rId8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sin/cos/tan of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30°, 45°, 60°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0533" y="801086"/>
                <a:ext cx="87603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You will frequently encounter angles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30°, 60°, 45°</m:t>
                    </m:r>
                  </m:oMath>
                </a14:m>
                <a:r>
                  <a:rPr lang="en-GB" sz="2000" dirty="0"/>
                  <a:t> in geometric problems. Why? </a:t>
                </a:r>
              </a:p>
              <a:p>
                <a:r>
                  <a:rPr lang="en-GB" sz="2000" b="1" dirty="0"/>
                  <a:t>We see these angles in equilateral triangles and half squares.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33" y="801086"/>
                <a:ext cx="8760340" cy="707886"/>
              </a:xfrm>
              <a:prstGeom prst="rect">
                <a:avLst/>
              </a:prstGeom>
              <a:blipFill>
                <a:blip r:embed="rId3"/>
                <a:stretch>
                  <a:fillRect l="-696" t="-4274" r="-487" b="-13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3169" y="1180379"/>
            <a:ext cx="8527904" cy="4802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533" y="1897311"/>
            <a:ext cx="8715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Although you will always have a calculator, you need to know how to derive these.</a:t>
            </a:r>
          </a:p>
          <a:p>
            <a:r>
              <a:rPr lang="en-GB" sz="2000" b="1" dirty="0"/>
              <a:t>All you need to remember: </a:t>
            </a:r>
          </a:p>
          <a:p>
            <a:r>
              <a:rPr lang="en-GB" sz="2000" b="1" dirty="0">
                <a:latin typeface="Wingdings" panose="05000000000000000000" pitchFamily="2" charset="2"/>
              </a:rPr>
              <a:t>!</a:t>
            </a:r>
            <a:r>
              <a:rPr lang="en-GB" sz="2000" b="1" dirty="0"/>
              <a:t> Draw half a unit square and half an equilateral triangle of side 2.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79944" y="3356156"/>
            <a:ext cx="1629852" cy="1727243"/>
            <a:chOff x="899592" y="3486025"/>
            <a:chExt cx="2232248" cy="2376960"/>
          </a:xfrm>
        </p:grpSpPr>
        <p:sp>
          <p:nvSpPr>
            <p:cNvPr id="9" name="Right Triangle 8"/>
            <p:cNvSpPr/>
            <p:nvPr/>
          </p:nvSpPr>
          <p:spPr>
            <a:xfrm>
              <a:off x="899592" y="3486025"/>
              <a:ext cx="2232248" cy="237626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9592" y="5574953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9765" y="3932193"/>
                <a:ext cx="532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65" y="3932193"/>
                <a:ext cx="53287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6111" y="5068103"/>
                <a:ext cx="532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11" y="5068103"/>
                <a:ext cx="53287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47608" y="3741834"/>
                <a:ext cx="718698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608" y="3741834"/>
                <a:ext cx="718698" cy="5739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580110" y="3490036"/>
            <a:ext cx="1212576" cy="2189890"/>
            <a:chOff x="899588" y="3486025"/>
            <a:chExt cx="2232252" cy="2376960"/>
          </a:xfrm>
        </p:grpSpPr>
        <p:sp>
          <p:nvSpPr>
            <p:cNvPr id="17" name="Right Triangle 16"/>
            <p:cNvSpPr/>
            <p:nvPr/>
          </p:nvSpPr>
          <p:spPr>
            <a:xfrm>
              <a:off x="899592" y="3486025"/>
              <a:ext cx="2232248" cy="237626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99588" y="5652927"/>
              <a:ext cx="332486" cy="2100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" name="Straight Connector 19"/>
          <p:cNvCxnSpPr>
            <a:stCxn id="17" idx="0"/>
          </p:cNvCxnSpPr>
          <p:nvPr/>
        </p:nvCxnSpPr>
        <p:spPr>
          <a:xfrm flipH="1">
            <a:off x="4355976" y="3490036"/>
            <a:ext cx="1224136" cy="2189249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73881" y="5684520"/>
            <a:ext cx="1203959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84907" y="5679285"/>
                <a:ext cx="532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07" y="5679285"/>
                <a:ext cx="53287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32371" y="4061441"/>
                <a:ext cx="532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71" y="4061441"/>
                <a:ext cx="53287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6920" y="4584660"/>
                <a:ext cx="718698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920" y="4584660"/>
                <a:ext cx="718698" cy="5739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63990" y="3357207"/>
                <a:ext cx="2088232" cy="167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990" y="3357207"/>
                <a:ext cx="2088232" cy="167161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27"/>
          <p:cNvSpPr/>
          <p:nvPr/>
        </p:nvSpPr>
        <p:spPr>
          <a:xfrm>
            <a:off x="1831462" y="4762500"/>
            <a:ext cx="149738" cy="333375"/>
          </a:xfrm>
          <a:custGeom>
            <a:avLst/>
            <a:gdLst>
              <a:gd name="connsiteX0" fmla="*/ 6863 w 149738"/>
              <a:gd name="connsiteY0" fmla="*/ 333375 h 333375"/>
              <a:gd name="connsiteX1" fmla="*/ 16388 w 149738"/>
              <a:gd name="connsiteY1" fmla="*/ 209550 h 333375"/>
              <a:gd name="connsiteX2" fmla="*/ 149738 w 149738"/>
              <a:gd name="connsiteY2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38" h="333375">
                <a:moveTo>
                  <a:pt x="6863" y="333375"/>
                </a:moveTo>
                <a:cubicBezTo>
                  <a:pt x="-281" y="299243"/>
                  <a:pt x="-7424" y="265112"/>
                  <a:pt x="16388" y="209550"/>
                </a:cubicBezTo>
                <a:cubicBezTo>
                  <a:pt x="40200" y="153988"/>
                  <a:pt x="94969" y="76994"/>
                  <a:pt x="149738" y="0"/>
                </a:cubicBezTo>
              </a:path>
            </a:pathLst>
          </a:cu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6477000" y="5391150"/>
            <a:ext cx="161925" cy="285750"/>
          </a:xfrm>
          <a:custGeom>
            <a:avLst/>
            <a:gdLst>
              <a:gd name="connsiteX0" fmla="*/ 0 w 161925"/>
              <a:gd name="connsiteY0" fmla="*/ 285750 h 285750"/>
              <a:gd name="connsiteX1" fmla="*/ 57150 w 161925"/>
              <a:gd name="connsiteY1" fmla="*/ 104775 h 285750"/>
              <a:gd name="connsiteX2" fmla="*/ 161925 w 161925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285750">
                <a:moveTo>
                  <a:pt x="0" y="285750"/>
                </a:moveTo>
                <a:cubicBezTo>
                  <a:pt x="15081" y="219075"/>
                  <a:pt x="30163" y="152400"/>
                  <a:pt x="57150" y="104775"/>
                </a:cubicBezTo>
                <a:cubicBezTo>
                  <a:pt x="84137" y="57150"/>
                  <a:pt x="123031" y="28575"/>
                  <a:pt x="161925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5591175" y="3895725"/>
            <a:ext cx="219075" cy="52207"/>
          </a:xfrm>
          <a:custGeom>
            <a:avLst/>
            <a:gdLst>
              <a:gd name="connsiteX0" fmla="*/ 0 w 219075"/>
              <a:gd name="connsiteY0" fmla="*/ 47625 h 52207"/>
              <a:gd name="connsiteX1" fmla="*/ 104775 w 219075"/>
              <a:gd name="connsiteY1" fmla="*/ 47625 h 52207"/>
              <a:gd name="connsiteX2" fmla="*/ 219075 w 219075"/>
              <a:gd name="connsiteY2" fmla="*/ 0 h 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" h="52207">
                <a:moveTo>
                  <a:pt x="0" y="47625"/>
                </a:moveTo>
                <a:cubicBezTo>
                  <a:pt x="34131" y="51593"/>
                  <a:pt x="68263" y="55562"/>
                  <a:pt x="104775" y="47625"/>
                </a:cubicBezTo>
                <a:cubicBezTo>
                  <a:pt x="141287" y="39688"/>
                  <a:pt x="180181" y="19844"/>
                  <a:pt x="219075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03749" y="3097640"/>
                <a:ext cx="2088232" cy="3515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49" y="3097640"/>
                <a:ext cx="2088232" cy="35153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9929" y="3888081"/>
            <a:ext cx="570015" cy="567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90221" y="3718991"/>
            <a:ext cx="570015" cy="567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71652" y="5084479"/>
            <a:ext cx="570015" cy="567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23865" y="4617304"/>
                <a:ext cx="532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65" y="4617304"/>
                <a:ext cx="53287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45608" y="4081654"/>
                <a:ext cx="532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608" y="4081654"/>
                <a:ext cx="53287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56800" y="5221991"/>
                <a:ext cx="532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800" y="5221991"/>
                <a:ext cx="53287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636314" y="3384108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36314" y="4037458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36862" y="4658633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44971" y="4595751"/>
            <a:ext cx="519455" cy="4161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78229" y="3105823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278229" y="3746565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78229" y="4365302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78229" y="5007143"/>
            <a:ext cx="567551" cy="629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278229" y="5648984"/>
            <a:ext cx="567551" cy="538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278229" y="6199133"/>
            <a:ext cx="567551" cy="538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000528" y="4658633"/>
            <a:ext cx="567551" cy="538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51463" y="3974840"/>
            <a:ext cx="567551" cy="538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902623" y="5696791"/>
            <a:ext cx="567551" cy="538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94831" y="4083304"/>
            <a:ext cx="425960" cy="381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83413" y="5189645"/>
            <a:ext cx="425960" cy="381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08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2" grpId="0"/>
      <p:bldP spid="1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7" grpId="0"/>
      <p:bldP spid="38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Unit Circle and Trigonometry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8054" y="908720"/>
                <a:ext cx="274348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 the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&lt;90°</m:t>
                    </m:r>
                  </m:oMath>
                </a14:m>
                <a:r>
                  <a:rPr lang="en-GB" dirty="0"/>
                  <a:t>, you 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are lengths on a right-angled triangle: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54" y="908720"/>
                <a:ext cx="2743489" cy="1477328"/>
              </a:xfrm>
              <a:prstGeom prst="rect">
                <a:avLst/>
              </a:prstGeom>
              <a:blipFill>
                <a:blip r:embed="rId2"/>
                <a:stretch>
                  <a:fillRect l="-2000" t="-2066" r="-288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 flipH="1">
            <a:off x="827584" y="2715477"/>
            <a:ext cx="1512168" cy="1008112"/>
            <a:chOff x="683568" y="1052736"/>
            <a:chExt cx="2520280" cy="1440160"/>
          </a:xfrm>
        </p:grpSpPr>
        <p:sp>
          <p:nvSpPr>
            <p:cNvPr id="7" name="Right Triangle 6"/>
            <p:cNvSpPr/>
            <p:nvPr/>
          </p:nvSpPr>
          <p:spPr>
            <a:xfrm>
              <a:off x="683568" y="1052736"/>
              <a:ext cx="2520280" cy="144016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3568" y="2204864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1530" y="2842303"/>
                <a:ext cx="468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530" y="2842303"/>
                <a:ext cx="4680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7613" y="3404371"/>
                <a:ext cx="468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13" y="3404371"/>
                <a:ext cx="4680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/>
          <p:cNvSpPr/>
          <p:nvPr/>
        </p:nvSpPr>
        <p:spPr>
          <a:xfrm>
            <a:off x="1350335" y="3359888"/>
            <a:ext cx="116556" cy="361507"/>
          </a:xfrm>
          <a:custGeom>
            <a:avLst/>
            <a:gdLst>
              <a:gd name="connsiteX0" fmla="*/ 0 w 116556"/>
              <a:gd name="connsiteY0" fmla="*/ 0 h 361507"/>
              <a:gd name="connsiteX1" fmla="*/ 106325 w 116556"/>
              <a:gd name="connsiteY1" fmla="*/ 170121 h 361507"/>
              <a:gd name="connsiteX2" fmla="*/ 106325 w 116556"/>
              <a:gd name="connsiteY2" fmla="*/ 361507 h 3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56" h="361507">
                <a:moveTo>
                  <a:pt x="0" y="0"/>
                </a:moveTo>
                <a:cubicBezTo>
                  <a:pt x="44302" y="54935"/>
                  <a:pt x="88604" y="109870"/>
                  <a:pt x="106325" y="170121"/>
                </a:cubicBezTo>
                <a:cubicBezTo>
                  <a:pt x="124046" y="230372"/>
                  <a:pt x="115185" y="295939"/>
                  <a:pt x="106325" y="36150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56027" y="3026969"/>
                <a:ext cx="695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027" y="3026969"/>
                <a:ext cx="6955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47038" y="3729465"/>
                <a:ext cx="695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38" y="3729465"/>
                <a:ext cx="695517" cy="369332"/>
              </a:xfrm>
              <a:prstGeom prst="rect">
                <a:avLst/>
              </a:prstGeom>
              <a:blipFill>
                <a:blip r:embed="rId6"/>
                <a:stretch>
                  <a:fillRect r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>
            <a:stCxn id="7" idx="4"/>
            <a:endCxn id="7" idx="0"/>
          </p:cNvCxnSpPr>
          <p:nvPr/>
        </p:nvCxnSpPr>
        <p:spPr>
          <a:xfrm flipV="1">
            <a:off x="827584" y="2715477"/>
            <a:ext cx="1512168" cy="1008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2651" y="4346815"/>
                <a:ext cx="2924029" cy="1883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And what would be the </a:t>
                </a:r>
                <a:r>
                  <a:rPr lang="en-GB" b="1" dirty="0"/>
                  <a:t>gradient</a:t>
                </a:r>
                <a:r>
                  <a:rPr lang="en-GB" dirty="0"/>
                  <a:t> of the bold line?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But also: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𝒐𝒑𝒑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𝒂𝒅𝒋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func>
                      </m:den>
                    </m:f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1" y="4346815"/>
                <a:ext cx="2924029" cy="1883401"/>
              </a:xfrm>
              <a:prstGeom prst="rect">
                <a:avLst/>
              </a:prstGeom>
              <a:blipFill>
                <a:blip r:embed="rId7"/>
                <a:stretch>
                  <a:fillRect l="-1875" t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3419872" y="908720"/>
            <a:ext cx="0" cy="53214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89224" y="2877033"/>
            <a:ext cx="896236" cy="642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281" y="4967342"/>
            <a:ext cx="2987751" cy="13271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23928" y="908720"/>
                <a:ext cx="4680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But how do we get the rest of the graph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90°≤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908720"/>
                <a:ext cx="4680520" cy="646331"/>
              </a:xfrm>
              <a:prstGeom prst="rect">
                <a:avLst/>
              </a:prstGeom>
              <a:blipFill>
                <a:blip r:embed="rId8"/>
                <a:stretch>
                  <a:fillRect l="-1173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291961" y="3771508"/>
            <a:ext cx="834551" cy="4177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51920" y="1772816"/>
                <a:ext cx="4464496" cy="313932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/>
                  <a:t>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on a unit circle,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GB" dirty="0"/>
                  <a:t> makes an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with the positive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-axis,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.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has gradient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772816"/>
                <a:ext cx="4464496" cy="3139321"/>
              </a:xfrm>
              <a:prstGeom prst="rect">
                <a:avLst/>
              </a:prstGeom>
              <a:blipFill>
                <a:blip r:embed="rId9"/>
                <a:stretch>
                  <a:fillRect l="-679" t="-7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6011334" y="3139540"/>
            <a:ext cx="0" cy="14737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65682" y="3943438"/>
            <a:ext cx="1368152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11334" y="3422444"/>
            <a:ext cx="593079" cy="520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38584" y="3771640"/>
                <a:ext cx="336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584" y="3771640"/>
                <a:ext cx="33641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43125" y="2876769"/>
                <a:ext cx="336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125" y="2876769"/>
                <a:ext cx="336418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92863" y="3210495"/>
                <a:ext cx="11631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863" y="3210495"/>
                <a:ext cx="1163143" cy="307777"/>
              </a:xfrm>
              <a:prstGeom prst="rect">
                <a:avLst/>
              </a:prstGeom>
              <a:blipFill>
                <a:blip r:embed="rId12"/>
                <a:stretch>
                  <a:fillRect r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6562733" y="3365294"/>
            <a:ext cx="84609" cy="82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/>
          <p:cNvSpPr/>
          <p:nvPr/>
        </p:nvSpPr>
        <p:spPr>
          <a:xfrm>
            <a:off x="6333017" y="3690827"/>
            <a:ext cx="100627" cy="247650"/>
          </a:xfrm>
          <a:custGeom>
            <a:avLst/>
            <a:gdLst>
              <a:gd name="connsiteX0" fmla="*/ 100013 w 100627"/>
              <a:gd name="connsiteY0" fmla="*/ 247650 h 247650"/>
              <a:gd name="connsiteX1" fmla="*/ 85725 w 100627"/>
              <a:gd name="connsiteY1" fmla="*/ 138113 h 247650"/>
              <a:gd name="connsiteX2" fmla="*/ 0 w 100627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27" h="247650">
                <a:moveTo>
                  <a:pt x="100013" y="247650"/>
                </a:moveTo>
                <a:cubicBezTo>
                  <a:pt x="101203" y="213519"/>
                  <a:pt x="102394" y="179388"/>
                  <a:pt x="85725" y="138113"/>
                </a:cubicBezTo>
                <a:cubicBezTo>
                  <a:pt x="69056" y="96838"/>
                  <a:pt x="34528" y="48419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19160" y="3692221"/>
                <a:ext cx="336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160" y="3692221"/>
                <a:ext cx="33641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36366" y="3358033"/>
                <a:ext cx="336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66" y="3358033"/>
                <a:ext cx="33641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868253" y="496634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Angles are always measured </a:t>
            </a:r>
            <a:r>
              <a:rPr lang="en-GB" sz="1400" b="1" dirty="0"/>
              <a:t>anticlockwise</a:t>
            </a:r>
            <a:r>
              <a:rPr lang="en-GB" sz="1400" dirty="0"/>
              <a:t>.</a:t>
            </a:r>
            <a:br>
              <a:rPr lang="en-GB" sz="1100" dirty="0"/>
            </a:br>
            <a:r>
              <a:rPr lang="en-GB" sz="1100" dirty="0"/>
              <a:t>(Further Mathematicians will encounter the same when they get to Complex Numbers)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34086" y="5762862"/>
                <a:ext cx="4680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can consider the coordinate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increases from 0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dirty="0"/>
                  <a:t>…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086" y="5762862"/>
                <a:ext cx="4680520" cy="646331"/>
              </a:xfrm>
              <a:prstGeom prst="rect">
                <a:avLst/>
              </a:prstGeom>
              <a:blipFill>
                <a:blip r:embed="rId15"/>
                <a:stretch>
                  <a:fillRect l="-1172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70144" y="3903393"/>
                <a:ext cx="5050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144" y="3903393"/>
                <a:ext cx="505006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8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0" grpId="1" animBg="1"/>
      <p:bldP spid="20" grpId="2" animBg="1"/>
      <p:bldP spid="21" grpId="0"/>
      <p:bldP spid="22" grpId="0" animBg="1"/>
      <p:bldP spid="23" grpId="0" animBg="1"/>
      <p:bldP spid="31" grpId="0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Mini-Exercise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6151" y="1932836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1" y="1932836"/>
                <a:ext cx="115681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4986" y="3179557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6" y="3179557"/>
                <a:ext cx="15841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16851" y="1525847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851" y="1525847"/>
                <a:ext cx="115681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55357" y="1526639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57" y="1526639"/>
                <a:ext cx="11568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93863" y="1525847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863" y="1525847"/>
                <a:ext cx="11568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94986" y="1895179"/>
            <a:ext cx="46206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816851" y="1525848"/>
            <a:ext cx="0" cy="468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856" y="622763"/>
                <a:ext cx="88954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Use the unit circle to determine each value in the table, </a:t>
                </a:r>
                <a:r>
                  <a:rPr lang="en-GB" sz="1500" b="1" dirty="0"/>
                  <a:t>using either “0”, “+</a:t>
                </a:r>
                <a:r>
                  <a:rPr lang="en-GB" sz="1500" b="1" dirty="0" err="1"/>
                  <a:t>ve</a:t>
                </a:r>
                <a:r>
                  <a:rPr lang="en-GB" sz="1500" b="1" dirty="0"/>
                  <a:t>”, “-</a:t>
                </a:r>
                <a:r>
                  <a:rPr lang="en-GB" sz="1500" b="1" dirty="0" err="1"/>
                  <a:t>ve</a:t>
                </a:r>
                <a:r>
                  <a:rPr lang="en-GB" sz="1500" b="1" dirty="0"/>
                  <a:t>”, “1”, “-1” or “undefined”</a:t>
                </a:r>
                <a:r>
                  <a:rPr lang="en-GB" sz="1500" dirty="0"/>
                  <a:t>. Recall that the point on the unit circle has coordinate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500" dirty="0"/>
                  <a:t> and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GB" sz="1500" dirty="0"/>
                  <a:t> has gradient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5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56" y="622763"/>
                <a:ext cx="8895469" cy="553998"/>
              </a:xfrm>
              <a:prstGeom prst="rect">
                <a:avLst/>
              </a:prstGeom>
              <a:blipFill>
                <a:blip r:embed="rId7"/>
                <a:stretch>
                  <a:fillRect l="-274" t="-2198" b="-12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906271" y="3701839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9724" y="4046561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12956" y="3851858"/>
            <a:ext cx="207627" cy="197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29837" y="3908416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837" y="3908416"/>
                <a:ext cx="33641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0941" y="3489000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41" y="3489000"/>
                <a:ext cx="273443" cy="2580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30098" y="3645922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98" y="3645922"/>
                <a:ext cx="338324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1096849" y="3814014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Freeform: Shape 22"/>
          <p:cNvSpPr/>
          <p:nvPr/>
        </p:nvSpPr>
        <p:spPr>
          <a:xfrm>
            <a:off x="1075096" y="3928058"/>
            <a:ext cx="45719" cy="107508"/>
          </a:xfrm>
          <a:custGeom>
            <a:avLst/>
            <a:gdLst>
              <a:gd name="connsiteX0" fmla="*/ 100013 w 100627"/>
              <a:gd name="connsiteY0" fmla="*/ 247650 h 247650"/>
              <a:gd name="connsiteX1" fmla="*/ 85725 w 100627"/>
              <a:gd name="connsiteY1" fmla="*/ 138113 h 247650"/>
              <a:gd name="connsiteX2" fmla="*/ 0 w 100627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27" h="247650">
                <a:moveTo>
                  <a:pt x="100013" y="247650"/>
                </a:moveTo>
                <a:cubicBezTo>
                  <a:pt x="101203" y="213519"/>
                  <a:pt x="102394" y="179388"/>
                  <a:pt x="85725" y="138113"/>
                </a:cubicBezTo>
                <a:cubicBezTo>
                  <a:pt x="69056" y="96838"/>
                  <a:pt x="34528" y="48419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18561" y="3889610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61" y="3889610"/>
                <a:ext cx="230149" cy="2154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1416" y="3713174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16" y="3713174"/>
                <a:ext cx="336418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887049" y="2405677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60502" y="2750399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10615" y="2612254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15" y="2612254"/>
                <a:ext cx="33641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51719" y="2192838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19" y="2192838"/>
                <a:ext cx="273443" cy="2580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39403" y="2508282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03" y="2508282"/>
                <a:ext cx="338324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1075246" y="2727402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882334" y="2752837"/>
            <a:ext cx="223342" cy="2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6666" y="3117901"/>
            <a:ext cx="46206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5148" y="4388641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8" y="4388641"/>
                <a:ext cx="158417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866433" y="4910923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39886" y="5255645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865170" y="5045980"/>
            <a:ext cx="2381" cy="211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89999" y="5117500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99" y="5117500"/>
                <a:ext cx="336418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31103" y="4698084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03" y="4698084"/>
                <a:ext cx="273443" cy="2580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37936" y="5008810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17728" y="5022950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28" y="5022950"/>
                <a:ext cx="230149" cy="2154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>
            <a:off x="155563" y="4412046"/>
            <a:ext cx="46206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reeform: Shape 63"/>
          <p:cNvSpPr/>
          <p:nvPr/>
        </p:nvSpPr>
        <p:spPr>
          <a:xfrm>
            <a:off x="888982" y="5105512"/>
            <a:ext cx="121444" cy="147637"/>
          </a:xfrm>
          <a:custGeom>
            <a:avLst/>
            <a:gdLst>
              <a:gd name="connsiteX0" fmla="*/ 121444 w 121444"/>
              <a:gd name="connsiteY0" fmla="*/ 147637 h 147637"/>
              <a:gd name="connsiteX1" fmla="*/ 85725 w 121444"/>
              <a:gd name="connsiteY1" fmla="*/ 45243 h 147637"/>
              <a:gd name="connsiteX2" fmla="*/ 0 w 121444"/>
              <a:gd name="connsiteY2" fmla="*/ 0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444" h="147637">
                <a:moveTo>
                  <a:pt x="121444" y="147637"/>
                </a:moveTo>
                <a:cubicBezTo>
                  <a:pt x="113705" y="108743"/>
                  <a:pt x="105966" y="69849"/>
                  <a:pt x="85725" y="45243"/>
                </a:cubicBezTo>
                <a:cubicBezTo>
                  <a:pt x="65484" y="20637"/>
                  <a:pt x="32742" y="10318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8912" y="4920801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2" y="4920801"/>
                <a:ext cx="338324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7625" y="5672775"/>
                <a:ext cx="1747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90°&lt;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5672775"/>
                <a:ext cx="174775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>
          <a:xfrm flipV="1">
            <a:off x="890735" y="6125207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64188" y="6469929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628650" y="6293644"/>
            <a:ext cx="268770" cy="1789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119228" y="6330900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228" y="6330900"/>
                <a:ext cx="33641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61755" y="5931418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55" y="5931418"/>
                <a:ext cx="273443" cy="25808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16868" y="6069290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68" y="6069290"/>
                <a:ext cx="338324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607444" y="6268339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50315" y="6164888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15" y="6164888"/>
                <a:ext cx="230149" cy="21544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/>
          <p:cNvCxnSpPr/>
          <p:nvPr/>
        </p:nvCxnSpPr>
        <p:spPr>
          <a:xfrm>
            <a:off x="213830" y="5630169"/>
            <a:ext cx="46206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Freeform: Shape 80"/>
          <p:cNvSpPr/>
          <p:nvPr/>
        </p:nvSpPr>
        <p:spPr>
          <a:xfrm>
            <a:off x="766763" y="6328826"/>
            <a:ext cx="288131" cy="138649"/>
          </a:xfrm>
          <a:custGeom>
            <a:avLst/>
            <a:gdLst>
              <a:gd name="connsiteX0" fmla="*/ 288131 w 288131"/>
              <a:gd name="connsiteY0" fmla="*/ 138649 h 138649"/>
              <a:gd name="connsiteX1" fmla="*/ 164306 w 288131"/>
              <a:gd name="connsiteY1" fmla="*/ 7680 h 138649"/>
              <a:gd name="connsiteX2" fmla="*/ 0 w 288131"/>
              <a:gd name="connsiteY2" fmla="*/ 26730 h 13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31" h="138649">
                <a:moveTo>
                  <a:pt x="288131" y="138649"/>
                </a:moveTo>
                <a:cubicBezTo>
                  <a:pt x="250229" y="82491"/>
                  <a:pt x="212328" y="26333"/>
                  <a:pt x="164306" y="7680"/>
                </a:cubicBezTo>
                <a:cubicBezTo>
                  <a:pt x="116284" y="-10973"/>
                  <a:pt x="58142" y="7878"/>
                  <a:pt x="0" y="2673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2195736" y="2302168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781088" y="1293907"/>
                <a:ext cx="668868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-value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88" y="1293907"/>
                <a:ext cx="668868" cy="276999"/>
              </a:xfrm>
              <a:prstGeom prst="rect">
                <a:avLst/>
              </a:prstGeom>
              <a:blipFill>
                <a:blip r:embed="rId2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662921" y="1281142"/>
                <a:ext cx="668868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-value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921" y="1281142"/>
                <a:ext cx="668868" cy="276999"/>
              </a:xfrm>
              <a:prstGeom prst="rect">
                <a:avLst/>
              </a:prstGeom>
              <a:blipFill>
                <a:blip r:embed="rId2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537134" y="1324284"/>
                <a:ext cx="1176596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Gradient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134" y="1324284"/>
                <a:ext cx="1176596" cy="276999"/>
              </a:xfrm>
              <a:prstGeom prst="rect">
                <a:avLst/>
              </a:prstGeom>
              <a:blipFill>
                <a:blip r:embed="rId2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3047228" y="2295047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883295" y="2302168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076451" y="3577257"/>
            <a:ext cx="57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905126" y="3579661"/>
            <a:ext cx="60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3781425" y="3586782"/>
            <a:ext cx="54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2111127" y="4861314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962619" y="4854193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570085" y="4823214"/>
            <a:ext cx="135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Undefined</a:t>
            </a:r>
          </a:p>
          <a:p>
            <a:r>
              <a:rPr lang="en-GB" sz="900" dirty="0"/>
              <a:t>(vertical lines don’t have a well-defined gradient)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2649880" y="1532703"/>
            <a:ext cx="133326" cy="17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3522193" y="1457636"/>
            <a:ext cx="133326" cy="17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4389081" y="1450729"/>
            <a:ext cx="133326" cy="17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107200" y="5928253"/>
            <a:ext cx="57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2935875" y="5930657"/>
            <a:ext cx="60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100" name="TextBox 99"/>
          <p:cNvSpPr txBox="1"/>
          <p:nvPr/>
        </p:nvSpPr>
        <p:spPr>
          <a:xfrm>
            <a:off x="3812174" y="5937778"/>
            <a:ext cx="54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099097" y="1932836"/>
                <a:ext cx="11568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=180°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97" y="1932836"/>
                <a:ext cx="1156817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812916" y="3168924"/>
                <a:ext cx="18962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80°&lt;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&lt;270°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916" y="3168924"/>
                <a:ext cx="1896227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551740" y="1525847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740" y="1525847"/>
                <a:ext cx="1156817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305186" y="1516006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186" y="1516006"/>
                <a:ext cx="1156817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122427" y="1515215"/>
                <a:ext cx="115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427" y="1515215"/>
                <a:ext cx="1156817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/>
          <p:cNvCxnSpPr/>
          <p:nvPr/>
        </p:nvCxnSpPr>
        <p:spPr>
          <a:xfrm>
            <a:off x="4929875" y="1895179"/>
            <a:ext cx="42129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551740" y="1525848"/>
            <a:ext cx="0" cy="468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5641160" y="3701839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5314613" y="4046561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5462588" y="4049260"/>
            <a:ext cx="185257" cy="251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864726" y="3908416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26" y="3908416"/>
                <a:ext cx="336418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505830" y="3489000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30" y="3489000"/>
                <a:ext cx="273443" cy="2580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207774" y="4157891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74" y="4157891"/>
                <a:ext cx="338324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Oval 113"/>
          <p:cNvSpPr/>
          <p:nvPr/>
        </p:nvSpPr>
        <p:spPr>
          <a:xfrm>
            <a:off x="5441213" y="4264070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5441519" y="3777691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19" y="3777691"/>
                <a:ext cx="230149" cy="21544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Arrow Connector 117"/>
          <p:cNvCxnSpPr/>
          <p:nvPr/>
        </p:nvCxnSpPr>
        <p:spPr>
          <a:xfrm flipV="1">
            <a:off x="5621938" y="2405677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295391" y="2750399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845504" y="2612254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504" y="2612254"/>
                <a:ext cx="33641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5486608" y="2192838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08" y="2192838"/>
                <a:ext cx="273443" cy="2580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164705" y="2527332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705" y="2527332"/>
                <a:ext cx="338324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/>
          <p:cNvSpPr/>
          <p:nvPr/>
        </p:nvSpPr>
        <p:spPr>
          <a:xfrm>
            <a:off x="5362460" y="2727402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flipH="1">
            <a:off x="5376863" y="2755557"/>
            <a:ext cx="240360" cy="1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951555" y="3117901"/>
            <a:ext cx="41913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4900669" y="4399274"/>
                <a:ext cx="1584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=270°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669" y="4399274"/>
                <a:ext cx="1584176" cy="33855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/>
          <p:cNvCxnSpPr/>
          <p:nvPr/>
        </p:nvCxnSpPr>
        <p:spPr>
          <a:xfrm flipV="1">
            <a:off x="5601322" y="4910923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5274775" y="5255645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5598319" y="5257912"/>
            <a:ext cx="4122" cy="242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824888" y="5117500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888" y="5117500"/>
                <a:ext cx="336418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5465992" y="4698084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92" y="4698084"/>
                <a:ext cx="273443" cy="2580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Oval 131"/>
          <p:cNvSpPr/>
          <p:nvPr/>
        </p:nvSpPr>
        <p:spPr>
          <a:xfrm>
            <a:off x="5575207" y="5485060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5335709" y="4993500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709" y="4993500"/>
                <a:ext cx="230149" cy="21544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Connector 133"/>
          <p:cNvCxnSpPr/>
          <p:nvPr/>
        </p:nvCxnSpPr>
        <p:spPr>
          <a:xfrm>
            <a:off x="4890452" y="4412046"/>
            <a:ext cx="42524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5336657" y="5366094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57" y="5366094"/>
                <a:ext cx="338324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4867575" y="5662142"/>
                <a:ext cx="17477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270°&lt;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575" y="5662142"/>
                <a:ext cx="1747751" cy="338554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Arrow Connector 137"/>
          <p:cNvCxnSpPr/>
          <p:nvPr/>
        </p:nvCxnSpPr>
        <p:spPr>
          <a:xfrm flipV="1">
            <a:off x="5625624" y="6125207"/>
            <a:ext cx="0" cy="6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5299077" y="6469929"/>
            <a:ext cx="671828" cy="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5632309" y="6472628"/>
            <a:ext cx="192229" cy="2663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854117" y="6330900"/>
                <a:ext cx="3364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17" y="6330900"/>
                <a:ext cx="336418" cy="2616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5496644" y="5931418"/>
                <a:ext cx="273443" cy="2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644" y="5931418"/>
                <a:ext cx="273443" cy="25808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5151757" y="6069290"/>
                <a:ext cx="33832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57" y="6069290"/>
                <a:ext cx="338324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Oval 143"/>
          <p:cNvSpPr/>
          <p:nvPr/>
        </p:nvSpPr>
        <p:spPr>
          <a:xfrm>
            <a:off x="5813820" y="6701726"/>
            <a:ext cx="49930" cy="473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5349461" y="6217276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61" y="6217276"/>
                <a:ext cx="230149" cy="21544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/>
          <p:cNvCxnSpPr/>
          <p:nvPr/>
        </p:nvCxnSpPr>
        <p:spPr>
          <a:xfrm flipV="1">
            <a:off x="4948719" y="5627704"/>
            <a:ext cx="4194137" cy="2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6930625" y="2302168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-1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782117" y="2295047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618184" y="2302168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811340" y="3577257"/>
            <a:ext cx="57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152" name="TextBox 151"/>
          <p:cNvSpPr txBox="1"/>
          <p:nvPr/>
        </p:nvSpPr>
        <p:spPr>
          <a:xfrm>
            <a:off x="7640015" y="3579661"/>
            <a:ext cx="60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153" name="TextBox 152"/>
          <p:cNvSpPr txBox="1"/>
          <p:nvPr/>
        </p:nvSpPr>
        <p:spPr>
          <a:xfrm>
            <a:off x="8516314" y="3586782"/>
            <a:ext cx="54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154" name="TextBox 153"/>
          <p:cNvSpPr txBox="1"/>
          <p:nvPr/>
        </p:nvSpPr>
        <p:spPr>
          <a:xfrm>
            <a:off x="6846016" y="4861314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697508" y="4854193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-1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49793" y="4855112"/>
            <a:ext cx="135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Undefined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842089" y="5928253"/>
            <a:ext cx="57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158" name="TextBox 157"/>
          <p:cNvSpPr txBox="1"/>
          <p:nvPr/>
        </p:nvSpPr>
        <p:spPr>
          <a:xfrm>
            <a:off x="7670764" y="5930657"/>
            <a:ext cx="60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</p:txBody>
      </p:sp>
      <p:sp>
        <p:nvSpPr>
          <p:cNvPr id="159" name="TextBox 158"/>
          <p:cNvSpPr txBox="1"/>
          <p:nvPr/>
        </p:nvSpPr>
        <p:spPr>
          <a:xfrm>
            <a:off x="8547063" y="5937778"/>
            <a:ext cx="54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108247" y="1897476"/>
            <a:ext cx="0" cy="468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924424" y="1895179"/>
            <a:ext cx="0" cy="468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Freeform: Shape 162"/>
          <p:cNvSpPr/>
          <p:nvPr/>
        </p:nvSpPr>
        <p:spPr>
          <a:xfrm>
            <a:off x="5472113" y="2619374"/>
            <a:ext cx="300037" cy="123825"/>
          </a:xfrm>
          <a:custGeom>
            <a:avLst/>
            <a:gdLst>
              <a:gd name="connsiteX0" fmla="*/ 300037 w 300037"/>
              <a:gd name="connsiteY0" fmla="*/ 152506 h 152506"/>
              <a:gd name="connsiteX1" fmla="*/ 142875 w 300037"/>
              <a:gd name="connsiteY1" fmla="*/ 106 h 152506"/>
              <a:gd name="connsiteX2" fmla="*/ 0 w 300037"/>
              <a:gd name="connsiteY2" fmla="*/ 133456 h 1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037" h="152506">
                <a:moveTo>
                  <a:pt x="300037" y="152506"/>
                </a:moveTo>
                <a:cubicBezTo>
                  <a:pt x="246459" y="77893"/>
                  <a:pt x="192881" y="3281"/>
                  <a:pt x="142875" y="106"/>
                </a:cubicBezTo>
                <a:cubicBezTo>
                  <a:pt x="92869" y="-3069"/>
                  <a:pt x="46434" y="65193"/>
                  <a:pt x="0" y="13345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5572100" y="2475223"/>
                <a:ext cx="2301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00" y="2475223"/>
                <a:ext cx="230149" cy="21544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Freeform: Shape 165"/>
          <p:cNvSpPr/>
          <p:nvPr/>
        </p:nvSpPr>
        <p:spPr>
          <a:xfrm>
            <a:off x="5500909" y="3893345"/>
            <a:ext cx="295054" cy="259556"/>
          </a:xfrm>
          <a:custGeom>
            <a:avLst/>
            <a:gdLst>
              <a:gd name="connsiteX0" fmla="*/ 298332 w 298332"/>
              <a:gd name="connsiteY0" fmla="*/ 150019 h 250031"/>
              <a:gd name="connsiteX1" fmla="*/ 148313 w 298332"/>
              <a:gd name="connsiteY1" fmla="*/ 0 h 250031"/>
              <a:gd name="connsiteX2" fmla="*/ 5438 w 298332"/>
              <a:gd name="connsiteY2" fmla="*/ 150019 h 250031"/>
              <a:gd name="connsiteX3" fmla="*/ 43538 w 298332"/>
              <a:gd name="connsiteY3" fmla="*/ 250031 h 250031"/>
              <a:gd name="connsiteX0" fmla="*/ 299840 w 299840"/>
              <a:gd name="connsiteY0" fmla="*/ 150019 h 273844"/>
              <a:gd name="connsiteX1" fmla="*/ 149821 w 299840"/>
              <a:gd name="connsiteY1" fmla="*/ 0 h 273844"/>
              <a:gd name="connsiteX2" fmla="*/ 6946 w 299840"/>
              <a:gd name="connsiteY2" fmla="*/ 150019 h 273844"/>
              <a:gd name="connsiteX3" fmla="*/ 37902 w 299840"/>
              <a:gd name="connsiteY3" fmla="*/ 273844 h 273844"/>
              <a:gd name="connsiteX0" fmla="*/ 296498 w 296498"/>
              <a:gd name="connsiteY0" fmla="*/ 150019 h 252413"/>
              <a:gd name="connsiteX1" fmla="*/ 146479 w 296498"/>
              <a:gd name="connsiteY1" fmla="*/ 0 h 252413"/>
              <a:gd name="connsiteX2" fmla="*/ 3604 w 296498"/>
              <a:gd name="connsiteY2" fmla="*/ 150019 h 252413"/>
              <a:gd name="connsiteX3" fmla="*/ 53610 w 296498"/>
              <a:gd name="connsiteY3" fmla="*/ 252413 h 252413"/>
              <a:gd name="connsiteX0" fmla="*/ 295252 w 295252"/>
              <a:gd name="connsiteY0" fmla="*/ 150019 h 252413"/>
              <a:gd name="connsiteX1" fmla="*/ 145233 w 295252"/>
              <a:gd name="connsiteY1" fmla="*/ 0 h 252413"/>
              <a:gd name="connsiteX2" fmla="*/ 2358 w 295252"/>
              <a:gd name="connsiteY2" fmla="*/ 150019 h 252413"/>
              <a:gd name="connsiteX3" fmla="*/ 64270 w 295252"/>
              <a:gd name="connsiteY3" fmla="*/ 252413 h 252413"/>
              <a:gd name="connsiteX0" fmla="*/ 295054 w 295054"/>
              <a:gd name="connsiteY0" fmla="*/ 150019 h 259556"/>
              <a:gd name="connsiteX1" fmla="*/ 145035 w 295054"/>
              <a:gd name="connsiteY1" fmla="*/ 0 h 259556"/>
              <a:gd name="connsiteX2" fmla="*/ 2160 w 295054"/>
              <a:gd name="connsiteY2" fmla="*/ 150019 h 259556"/>
              <a:gd name="connsiteX3" fmla="*/ 66453 w 295054"/>
              <a:gd name="connsiteY3" fmla="*/ 259556 h 2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054" h="259556">
                <a:moveTo>
                  <a:pt x="295054" y="150019"/>
                </a:moveTo>
                <a:cubicBezTo>
                  <a:pt x="244452" y="75009"/>
                  <a:pt x="193851" y="0"/>
                  <a:pt x="145035" y="0"/>
                </a:cubicBezTo>
                <a:cubicBezTo>
                  <a:pt x="96219" y="0"/>
                  <a:pt x="15257" y="106760"/>
                  <a:pt x="2160" y="150019"/>
                </a:cubicBezTo>
                <a:cubicBezTo>
                  <a:pt x="-10937" y="193278"/>
                  <a:pt x="38672" y="230386"/>
                  <a:pt x="66453" y="25955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Freeform: Shape 167"/>
          <p:cNvSpPr/>
          <p:nvPr/>
        </p:nvSpPr>
        <p:spPr>
          <a:xfrm>
            <a:off x="5400972" y="5086345"/>
            <a:ext cx="368797" cy="315327"/>
          </a:xfrm>
          <a:custGeom>
            <a:avLst/>
            <a:gdLst>
              <a:gd name="connsiteX0" fmla="*/ 362011 w 362011"/>
              <a:gd name="connsiteY0" fmla="*/ 169073 h 332951"/>
              <a:gd name="connsiteX1" fmla="*/ 197705 w 362011"/>
              <a:gd name="connsiteY1" fmla="*/ 4 h 332951"/>
              <a:gd name="connsiteX2" fmla="*/ 2442 w 362011"/>
              <a:gd name="connsiteY2" fmla="*/ 164310 h 332951"/>
              <a:gd name="connsiteX3" fmla="*/ 92930 w 362011"/>
              <a:gd name="connsiteY3" fmla="*/ 311948 h 332951"/>
              <a:gd name="connsiteX4" fmla="*/ 164367 w 362011"/>
              <a:gd name="connsiteY4" fmla="*/ 328617 h 332951"/>
              <a:gd name="connsiteX0" fmla="*/ 368476 w 368476"/>
              <a:gd name="connsiteY0" fmla="*/ 169073 h 331536"/>
              <a:gd name="connsiteX1" fmla="*/ 204170 w 368476"/>
              <a:gd name="connsiteY1" fmla="*/ 4 h 331536"/>
              <a:gd name="connsiteX2" fmla="*/ 8907 w 368476"/>
              <a:gd name="connsiteY2" fmla="*/ 164310 h 331536"/>
              <a:gd name="connsiteX3" fmla="*/ 47007 w 368476"/>
              <a:gd name="connsiteY3" fmla="*/ 307185 h 331536"/>
              <a:gd name="connsiteX4" fmla="*/ 170832 w 368476"/>
              <a:gd name="connsiteY4" fmla="*/ 328617 h 331536"/>
              <a:gd name="connsiteX0" fmla="*/ 369874 w 369874"/>
              <a:gd name="connsiteY0" fmla="*/ 169073 h 331085"/>
              <a:gd name="connsiteX1" fmla="*/ 205568 w 369874"/>
              <a:gd name="connsiteY1" fmla="*/ 4 h 331085"/>
              <a:gd name="connsiteX2" fmla="*/ 10305 w 369874"/>
              <a:gd name="connsiteY2" fmla="*/ 164310 h 331085"/>
              <a:gd name="connsiteX3" fmla="*/ 48405 w 369874"/>
              <a:gd name="connsiteY3" fmla="*/ 307185 h 331085"/>
              <a:gd name="connsiteX4" fmla="*/ 172230 w 369874"/>
              <a:gd name="connsiteY4" fmla="*/ 328617 h 331085"/>
              <a:gd name="connsiteX0" fmla="*/ 368635 w 368635"/>
              <a:gd name="connsiteY0" fmla="*/ 169073 h 319063"/>
              <a:gd name="connsiteX1" fmla="*/ 204329 w 368635"/>
              <a:gd name="connsiteY1" fmla="*/ 4 h 319063"/>
              <a:gd name="connsiteX2" fmla="*/ 9066 w 368635"/>
              <a:gd name="connsiteY2" fmla="*/ 164310 h 319063"/>
              <a:gd name="connsiteX3" fmla="*/ 47166 w 368635"/>
              <a:gd name="connsiteY3" fmla="*/ 307185 h 319063"/>
              <a:gd name="connsiteX4" fmla="*/ 178135 w 368635"/>
              <a:gd name="connsiteY4" fmla="*/ 307186 h 319063"/>
              <a:gd name="connsiteX0" fmla="*/ 368797 w 368797"/>
              <a:gd name="connsiteY0" fmla="*/ 169073 h 315327"/>
              <a:gd name="connsiteX1" fmla="*/ 204491 w 368797"/>
              <a:gd name="connsiteY1" fmla="*/ 4 h 315327"/>
              <a:gd name="connsiteX2" fmla="*/ 9228 w 368797"/>
              <a:gd name="connsiteY2" fmla="*/ 164310 h 315327"/>
              <a:gd name="connsiteX3" fmla="*/ 47328 w 368797"/>
              <a:gd name="connsiteY3" fmla="*/ 307185 h 315327"/>
              <a:gd name="connsiteX4" fmla="*/ 185441 w 368797"/>
              <a:gd name="connsiteY4" fmla="*/ 295280 h 31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797" h="315327">
                <a:moveTo>
                  <a:pt x="368797" y="169073"/>
                </a:moveTo>
                <a:cubicBezTo>
                  <a:pt x="316608" y="84935"/>
                  <a:pt x="264419" y="798"/>
                  <a:pt x="204491" y="4"/>
                </a:cubicBezTo>
                <a:cubicBezTo>
                  <a:pt x="144563" y="-790"/>
                  <a:pt x="35422" y="113113"/>
                  <a:pt x="9228" y="164310"/>
                </a:cubicBezTo>
                <a:cubicBezTo>
                  <a:pt x="-16966" y="215507"/>
                  <a:pt x="17959" y="285357"/>
                  <a:pt x="47328" y="307185"/>
                </a:cubicBezTo>
                <a:cubicBezTo>
                  <a:pt x="76697" y="329013"/>
                  <a:pt x="163216" y="300638"/>
                  <a:pt x="185441" y="29528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Freeform: Shape 170"/>
          <p:cNvSpPr/>
          <p:nvPr/>
        </p:nvSpPr>
        <p:spPr>
          <a:xfrm>
            <a:off x="5472109" y="6312666"/>
            <a:ext cx="304804" cy="307242"/>
          </a:xfrm>
          <a:custGeom>
            <a:avLst/>
            <a:gdLst>
              <a:gd name="connsiteX0" fmla="*/ 304804 w 304804"/>
              <a:gd name="connsiteY0" fmla="*/ 152428 h 307242"/>
              <a:gd name="connsiteX1" fmla="*/ 261941 w 304804"/>
              <a:gd name="connsiteY1" fmla="*/ 40509 h 307242"/>
              <a:gd name="connsiteX2" fmla="*/ 154785 w 304804"/>
              <a:gd name="connsiteY2" fmla="*/ 28 h 307242"/>
              <a:gd name="connsiteX3" fmla="*/ 50010 w 304804"/>
              <a:gd name="connsiteY3" fmla="*/ 45272 h 307242"/>
              <a:gd name="connsiteX4" fmla="*/ 4 w 304804"/>
              <a:gd name="connsiteY4" fmla="*/ 157190 h 307242"/>
              <a:gd name="connsiteX5" fmla="*/ 52391 w 304804"/>
              <a:gd name="connsiteY5" fmla="*/ 276253 h 307242"/>
              <a:gd name="connsiteX6" fmla="*/ 145260 w 304804"/>
              <a:gd name="connsiteY6" fmla="*/ 307209 h 307242"/>
              <a:gd name="connsiteX7" fmla="*/ 226222 w 304804"/>
              <a:gd name="connsiteY7" fmla="*/ 281015 h 3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4" h="307242">
                <a:moveTo>
                  <a:pt x="304804" y="152428"/>
                </a:moveTo>
                <a:cubicBezTo>
                  <a:pt x="295874" y="109168"/>
                  <a:pt x="286944" y="65909"/>
                  <a:pt x="261941" y="40509"/>
                </a:cubicBezTo>
                <a:cubicBezTo>
                  <a:pt x="236938" y="15109"/>
                  <a:pt x="190107" y="-766"/>
                  <a:pt x="154785" y="28"/>
                </a:cubicBezTo>
                <a:cubicBezTo>
                  <a:pt x="119463" y="822"/>
                  <a:pt x="75807" y="19078"/>
                  <a:pt x="50010" y="45272"/>
                </a:cubicBezTo>
                <a:cubicBezTo>
                  <a:pt x="24213" y="71466"/>
                  <a:pt x="-393" y="118693"/>
                  <a:pt x="4" y="157190"/>
                </a:cubicBezTo>
                <a:cubicBezTo>
                  <a:pt x="401" y="195687"/>
                  <a:pt x="28182" y="251250"/>
                  <a:pt x="52391" y="276253"/>
                </a:cubicBezTo>
                <a:cubicBezTo>
                  <a:pt x="76600" y="301256"/>
                  <a:pt x="116288" y="306415"/>
                  <a:pt x="145260" y="307209"/>
                </a:cubicBezTo>
                <a:cubicBezTo>
                  <a:pt x="174232" y="308003"/>
                  <a:pt x="200227" y="294509"/>
                  <a:pt x="226222" y="28101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/>
          <p:cNvSpPr/>
          <p:nvPr/>
        </p:nvSpPr>
        <p:spPr>
          <a:xfrm>
            <a:off x="1824023" y="3120767"/>
            <a:ext cx="3011474" cy="12987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1824507" y="4419494"/>
            <a:ext cx="3011474" cy="12032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824023" y="5630163"/>
            <a:ext cx="3011474" cy="1155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6554982" y="3120760"/>
            <a:ext cx="2557120" cy="12987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49624" y="4421925"/>
            <a:ext cx="2557120" cy="12032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554982" y="5630155"/>
            <a:ext cx="2557120" cy="115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6554982" y="1902618"/>
            <a:ext cx="2557120" cy="12181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114738" y="4740804"/>
            <a:ext cx="1703894" cy="90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114738" y="5983159"/>
            <a:ext cx="1703894" cy="800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4932649" y="3571290"/>
            <a:ext cx="1623885" cy="8488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4922873" y="4740804"/>
            <a:ext cx="1637221" cy="90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4922873" y="5983159"/>
            <a:ext cx="1637221" cy="800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4929875" y="2262122"/>
            <a:ext cx="1630219" cy="8488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08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Unit Circle and Trigonometry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130" y="803042"/>
                <a:ext cx="87244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unit circles explains the behaviour of these trigonometric graphs beyond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However, the easiest way to remember whether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are positive or negative is to just do a </a:t>
                </a:r>
                <a:r>
                  <a:rPr lang="en-GB" b="1" dirty="0"/>
                  <a:t>very quick sketch (preferably mentally!) </a:t>
                </a:r>
                <a:r>
                  <a:rPr lang="en-GB" dirty="0"/>
                  <a:t>of the corresponding graph.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0" y="803042"/>
                <a:ext cx="8724484" cy="923330"/>
              </a:xfrm>
              <a:prstGeom prst="rect">
                <a:avLst/>
              </a:prstGeom>
              <a:blipFill>
                <a:blip r:embed="rId2"/>
                <a:stretch>
                  <a:fillRect l="-559" t="-3974" r="-279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234232" y="2692797"/>
            <a:ext cx="0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34232" y="4149080"/>
            <a:ext cx="3841824" cy="17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89795" y="413955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95" y="4139555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07630" y="414908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630" y="4149080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 r="-29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03811" y="413955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270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811" y="4139555"/>
                <a:ext cx="432048" cy="369332"/>
              </a:xfrm>
              <a:prstGeom prst="rect">
                <a:avLst/>
              </a:prstGeom>
              <a:blipFill>
                <a:blip r:embed="rId5"/>
                <a:stretch>
                  <a:fillRect r="-29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18223" y="413955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360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223" y="4139555"/>
                <a:ext cx="432048" cy="369332"/>
              </a:xfrm>
              <a:prstGeom prst="rect">
                <a:avLst/>
              </a:prstGeom>
              <a:blipFill>
                <a:blip r:embed="rId6"/>
                <a:stretch>
                  <a:fillRect r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03366" y="394067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366" y="3940671"/>
                <a:ext cx="4320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5632" y="232956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32" y="2329567"/>
                <a:ext cx="432048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/>
          <p:cNvSpPr/>
          <p:nvPr/>
        </p:nvSpPr>
        <p:spPr>
          <a:xfrm>
            <a:off x="1231776" y="3013323"/>
            <a:ext cx="3476625" cy="2362209"/>
          </a:xfrm>
          <a:custGeom>
            <a:avLst/>
            <a:gdLst>
              <a:gd name="connsiteX0" fmla="*/ 0 w 3476625"/>
              <a:gd name="connsiteY0" fmla="*/ 1152525 h 2362209"/>
              <a:gd name="connsiteX1" fmla="*/ 885825 w 3476625"/>
              <a:gd name="connsiteY1" fmla="*/ 0 h 2362209"/>
              <a:gd name="connsiteX2" fmla="*/ 1752600 w 3476625"/>
              <a:gd name="connsiteY2" fmla="*/ 1152525 h 2362209"/>
              <a:gd name="connsiteX3" fmla="*/ 2657475 w 3476625"/>
              <a:gd name="connsiteY3" fmla="*/ 2362200 h 2362209"/>
              <a:gd name="connsiteX4" fmla="*/ 3476625 w 3476625"/>
              <a:gd name="connsiteY4" fmla="*/ 1133475 h 236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6625" h="2362209">
                <a:moveTo>
                  <a:pt x="0" y="1152525"/>
                </a:moveTo>
                <a:cubicBezTo>
                  <a:pt x="296862" y="576262"/>
                  <a:pt x="593725" y="0"/>
                  <a:pt x="885825" y="0"/>
                </a:cubicBezTo>
                <a:cubicBezTo>
                  <a:pt x="1177925" y="0"/>
                  <a:pt x="1752600" y="1152525"/>
                  <a:pt x="1752600" y="1152525"/>
                </a:cubicBezTo>
                <a:cubicBezTo>
                  <a:pt x="2047875" y="1546225"/>
                  <a:pt x="2370138" y="2365375"/>
                  <a:pt x="2657475" y="2362200"/>
                </a:cubicBezTo>
                <a:cubicBezTo>
                  <a:pt x="2944812" y="2359025"/>
                  <a:pt x="3210718" y="1746250"/>
                  <a:pt x="3476625" y="11334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74539" y="2312779"/>
                <a:ext cx="18946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positive</a:t>
                </a:r>
              </a:p>
              <a:p>
                <a:pPr algn="ctr"/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&lt;180°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39" y="2312779"/>
                <a:ext cx="1894681" cy="584775"/>
              </a:xfrm>
              <a:prstGeom prst="rect">
                <a:avLst/>
              </a:prstGeom>
              <a:blipFill>
                <a:blip r:embed="rId9"/>
                <a:stretch>
                  <a:fillRect t="-5208"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72494" y="5429101"/>
                <a:ext cx="18946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negative</a:t>
                </a:r>
              </a:p>
              <a:p>
                <a:pPr algn="ctr"/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180°&lt;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494" y="5429101"/>
                <a:ext cx="1894681" cy="584775"/>
              </a:xfrm>
              <a:prstGeom prst="rect">
                <a:avLst/>
              </a:prstGeom>
              <a:blipFill>
                <a:blip r:embed="rId10"/>
                <a:stretch>
                  <a:fillRect t="-6250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26320" y="3121918"/>
                <a:ext cx="1922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320" y="3121918"/>
                <a:ext cx="192286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796136" y="4725144"/>
            <a:ext cx="3048367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Note:</a:t>
            </a:r>
            <a:r>
              <a:rPr lang="en-GB" sz="1600" dirty="0"/>
              <a:t> The textbook uses something called ‘</a:t>
            </a:r>
            <a:r>
              <a:rPr lang="en-GB" sz="1600" i="1" dirty="0"/>
              <a:t>CAST diagrams</a:t>
            </a:r>
            <a:r>
              <a:rPr lang="en-GB" sz="1600" dirty="0"/>
              <a:t>’. I will not be using them in these slides, but you may wish to look at these technique as an alternative approach to various problems in the chapter.</a:t>
            </a:r>
          </a:p>
        </p:txBody>
      </p:sp>
    </p:spTree>
    <p:extLst>
      <p:ext uri="{BB962C8B-B14F-4D97-AF65-F5344CB8AC3E}">
        <p14:creationId xmlns:p14="http://schemas.microsoft.com/office/powerpoint/2010/main" val="308414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Few Trigonometric Angle Laws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3627" y="674804"/>
            <a:ext cx="864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following are all easily derivable using a quick sketch of a trigonometric graph, and are merely a </a:t>
            </a:r>
            <a:r>
              <a:rPr lang="en-GB" u="sng" dirty="0"/>
              <a:t>convenience</a:t>
            </a:r>
            <a:r>
              <a:rPr lang="en-GB" dirty="0"/>
              <a:t> so you don’t always have to draw out a graph every time.</a:t>
            </a:r>
          </a:p>
          <a:p>
            <a:r>
              <a:rPr lang="en-GB" dirty="0"/>
              <a:t>You are highly encouraged to </a:t>
            </a:r>
            <a:r>
              <a:rPr lang="en-GB" b="1" dirty="0"/>
              <a:t>memorise these </a:t>
            </a:r>
            <a:r>
              <a:rPr lang="en-GB" dirty="0"/>
              <a:t>so that you can do exam questions faster.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1267" y="2092746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180°−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67" y="2092746"/>
                <a:ext cx="345638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4061" y="2177807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930254" y="1870224"/>
            <a:ext cx="6871" cy="95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943306" y="2597150"/>
            <a:ext cx="1270169" cy="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reeform: Shape 12"/>
          <p:cNvSpPr/>
          <p:nvPr/>
        </p:nvSpPr>
        <p:spPr>
          <a:xfrm>
            <a:off x="4927601" y="2016125"/>
            <a:ext cx="996950" cy="581025"/>
          </a:xfrm>
          <a:custGeom>
            <a:avLst/>
            <a:gdLst>
              <a:gd name="connsiteX0" fmla="*/ 0 w 1057275"/>
              <a:gd name="connsiteY0" fmla="*/ 581025 h 581025"/>
              <a:gd name="connsiteX1" fmla="*/ 571500 w 1057275"/>
              <a:gd name="connsiteY1" fmla="*/ 0 h 581025"/>
              <a:gd name="connsiteX2" fmla="*/ 1057275 w 1057275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7275" h="581025">
                <a:moveTo>
                  <a:pt x="0" y="581025"/>
                </a:moveTo>
                <a:cubicBezTo>
                  <a:pt x="197644" y="290512"/>
                  <a:pt x="395288" y="0"/>
                  <a:pt x="571500" y="0"/>
                </a:cubicBezTo>
                <a:cubicBezTo>
                  <a:pt x="747712" y="0"/>
                  <a:pt x="902493" y="290512"/>
                  <a:pt x="1057275" y="5810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23483" y="2586112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83" y="2586112"/>
                <a:ext cx="499517" cy="2539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0704" y="1834818"/>
                <a:ext cx="87289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5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704" y="1834818"/>
                <a:ext cx="872898" cy="253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44680" y="2579811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680" y="2579811"/>
                <a:ext cx="499517" cy="253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68962" y="2579811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150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62" y="2579811"/>
                <a:ext cx="499517" cy="253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5175250" y="2249487"/>
            <a:ext cx="138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33008" y="2249487"/>
            <a:ext cx="138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927600" y="2254250"/>
            <a:ext cx="806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72249" y="2069684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 saw this in the previous chapter when covering the ‘ambiguous case’ when using the sine rule.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1267" y="3232570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360°−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67" y="3232570"/>
                <a:ext cx="345638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24061" y="3317631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4942953" y="2989990"/>
            <a:ext cx="6871" cy="95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940765" y="3521075"/>
            <a:ext cx="2301410" cy="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53414" y="3487756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414" y="3487756"/>
                <a:ext cx="499517" cy="2539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92503" y="2911722"/>
                <a:ext cx="87289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5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503" y="2911722"/>
                <a:ext cx="872898" cy="253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81180" y="3470977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180" y="3470977"/>
                <a:ext cx="499517" cy="253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15149" y="3488439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360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9" y="3488439"/>
                <a:ext cx="499517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5118100" y="3154363"/>
            <a:ext cx="3174" cy="364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722021" y="3125788"/>
            <a:ext cx="1042" cy="392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954587" y="3154363"/>
            <a:ext cx="1949451" cy="10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: Shape 43"/>
          <p:cNvSpPr/>
          <p:nvPr/>
        </p:nvSpPr>
        <p:spPr>
          <a:xfrm>
            <a:off x="4942839" y="3106316"/>
            <a:ext cx="2008823" cy="828143"/>
          </a:xfrm>
          <a:custGeom>
            <a:avLst/>
            <a:gdLst>
              <a:gd name="connsiteX0" fmla="*/ 0 w 1645920"/>
              <a:gd name="connsiteY0" fmla="*/ 30480 h 845820"/>
              <a:gd name="connsiteX1" fmla="*/ 472440 w 1645920"/>
              <a:gd name="connsiteY1" fmla="*/ 434340 h 845820"/>
              <a:gd name="connsiteX2" fmla="*/ 922020 w 1645920"/>
              <a:gd name="connsiteY2" fmla="*/ 845820 h 845820"/>
              <a:gd name="connsiteX3" fmla="*/ 1318260 w 1645920"/>
              <a:gd name="connsiteY3" fmla="*/ 434340 h 845820"/>
              <a:gd name="connsiteX4" fmla="*/ 1645920 w 1645920"/>
              <a:gd name="connsiteY4" fmla="*/ 0 h 845820"/>
              <a:gd name="connsiteX0" fmla="*/ 0 w 1645920"/>
              <a:gd name="connsiteY0" fmla="*/ 38632 h 853972"/>
              <a:gd name="connsiteX1" fmla="*/ 472440 w 1645920"/>
              <a:gd name="connsiteY1" fmla="*/ 442492 h 853972"/>
              <a:gd name="connsiteX2" fmla="*/ 922020 w 1645920"/>
              <a:gd name="connsiteY2" fmla="*/ 853972 h 853972"/>
              <a:gd name="connsiteX3" fmla="*/ 1318260 w 1645920"/>
              <a:gd name="connsiteY3" fmla="*/ 442492 h 853972"/>
              <a:gd name="connsiteX4" fmla="*/ 1645920 w 1645920"/>
              <a:gd name="connsiteY4" fmla="*/ 8152 h 853972"/>
              <a:gd name="connsiteX0" fmla="*/ 0 w 1645920"/>
              <a:gd name="connsiteY0" fmla="*/ 38217 h 853557"/>
              <a:gd name="connsiteX1" fmla="*/ 472440 w 1645920"/>
              <a:gd name="connsiteY1" fmla="*/ 442077 h 853557"/>
              <a:gd name="connsiteX2" fmla="*/ 922020 w 1645920"/>
              <a:gd name="connsiteY2" fmla="*/ 853557 h 853557"/>
              <a:gd name="connsiteX3" fmla="*/ 1318260 w 1645920"/>
              <a:gd name="connsiteY3" fmla="*/ 442077 h 853557"/>
              <a:gd name="connsiteX4" fmla="*/ 1645920 w 1645920"/>
              <a:gd name="connsiteY4" fmla="*/ 7737 h 853557"/>
              <a:gd name="connsiteX0" fmla="*/ 0 w 1645920"/>
              <a:gd name="connsiteY0" fmla="*/ 38217 h 853557"/>
              <a:gd name="connsiteX1" fmla="*/ 472440 w 1645920"/>
              <a:gd name="connsiteY1" fmla="*/ 442077 h 853557"/>
              <a:gd name="connsiteX2" fmla="*/ 922020 w 1645920"/>
              <a:gd name="connsiteY2" fmla="*/ 853557 h 853557"/>
              <a:gd name="connsiteX3" fmla="*/ 1318260 w 1645920"/>
              <a:gd name="connsiteY3" fmla="*/ 442077 h 853557"/>
              <a:gd name="connsiteX4" fmla="*/ 1645920 w 1645920"/>
              <a:gd name="connsiteY4" fmla="*/ 7737 h 853557"/>
              <a:gd name="connsiteX0" fmla="*/ 0 w 1645920"/>
              <a:gd name="connsiteY0" fmla="*/ 38217 h 853557"/>
              <a:gd name="connsiteX1" fmla="*/ 472440 w 1645920"/>
              <a:gd name="connsiteY1" fmla="*/ 442077 h 853557"/>
              <a:gd name="connsiteX2" fmla="*/ 922020 w 1645920"/>
              <a:gd name="connsiteY2" fmla="*/ 853557 h 853557"/>
              <a:gd name="connsiteX3" fmla="*/ 1318260 w 1645920"/>
              <a:gd name="connsiteY3" fmla="*/ 442077 h 853557"/>
              <a:gd name="connsiteX4" fmla="*/ 1645920 w 1645920"/>
              <a:gd name="connsiteY4" fmla="*/ 7737 h 853557"/>
              <a:gd name="connsiteX0" fmla="*/ 0 w 1645920"/>
              <a:gd name="connsiteY0" fmla="*/ 38217 h 853557"/>
              <a:gd name="connsiteX1" fmla="*/ 472440 w 1645920"/>
              <a:gd name="connsiteY1" fmla="*/ 442077 h 853557"/>
              <a:gd name="connsiteX2" fmla="*/ 922020 w 1645920"/>
              <a:gd name="connsiteY2" fmla="*/ 853557 h 853557"/>
              <a:gd name="connsiteX3" fmla="*/ 1286593 w 1645920"/>
              <a:gd name="connsiteY3" fmla="*/ 442077 h 853557"/>
              <a:gd name="connsiteX4" fmla="*/ 1645920 w 1645920"/>
              <a:gd name="connsiteY4" fmla="*/ 7737 h 853557"/>
              <a:gd name="connsiteX0" fmla="*/ 0 w 1622169"/>
              <a:gd name="connsiteY0" fmla="*/ 15233 h 830573"/>
              <a:gd name="connsiteX1" fmla="*/ 472440 w 1622169"/>
              <a:gd name="connsiteY1" fmla="*/ 419093 h 830573"/>
              <a:gd name="connsiteX2" fmla="*/ 922020 w 1622169"/>
              <a:gd name="connsiteY2" fmla="*/ 830573 h 830573"/>
              <a:gd name="connsiteX3" fmla="*/ 1286593 w 1622169"/>
              <a:gd name="connsiteY3" fmla="*/ 419093 h 830573"/>
              <a:gd name="connsiteX4" fmla="*/ 1622169 w 1622169"/>
              <a:gd name="connsiteY4" fmla="*/ 8566 h 830573"/>
              <a:gd name="connsiteX0" fmla="*/ 0 w 1622169"/>
              <a:gd name="connsiteY0" fmla="*/ 6667 h 822007"/>
              <a:gd name="connsiteX1" fmla="*/ 472440 w 1622169"/>
              <a:gd name="connsiteY1" fmla="*/ 410527 h 822007"/>
              <a:gd name="connsiteX2" fmla="*/ 922020 w 1622169"/>
              <a:gd name="connsiteY2" fmla="*/ 822007 h 822007"/>
              <a:gd name="connsiteX3" fmla="*/ 1286593 w 1622169"/>
              <a:gd name="connsiteY3" fmla="*/ 410527 h 822007"/>
              <a:gd name="connsiteX4" fmla="*/ 1622169 w 1622169"/>
              <a:gd name="connsiteY4" fmla="*/ 0 h 822007"/>
              <a:gd name="connsiteX0" fmla="*/ 0 w 1622169"/>
              <a:gd name="connsiteY0" fmla="*/ 6667 h 822007"/>
              <a:gd name="connsiteX1" fmla="*/ 472440 w 1622169"/>
              <a:gd name="connsiteY1" fmla="*/ 410527 h 822007"/>
              <a:gd name="connsiteX2" fmla="*/ 922020 w 1622169"/>
              <a:gd name="connsiteY2" fmla="*/ 822007 h 822007"/>
              <a:gd name="connsiteX3" fmla="*/ 1286593 w 1622169"/>
              <a:gd name="connsiteY3" fmla="*/ 410527 h 822007"/>
              <a:gd name="connsiteX4" fmla="*/ 1622169 w 1622169"/>
              <a:gd name="connsiteY4" fmla="*/ 0 h 822007"/>
              <a:gd name="connsiteX0" fmla="*/ 0 w 1669670"/>
              <a:gd name="connsiteY0" fmla="*/ 11430 h 826770"/>
              <a:gd name="connsiteX1" fmla="*/ 472440 w 1669670"/>
              <a:gd name="connsiteY1" fmla="*/ 415290 h 826770"/>
              <a:gd name="connsiteX2" fmla="*/ 922020 w 1669670"/>
              <a:gd name="connsiteY2" fmla="*/ 826770 h 826770"/>
              <a:gd name="connsiteX3" fmla="*/ 1286593 w 1669670"/>
              <a:gd name="connsiteY3" fmla="*/ 415290 h 826770"/>
              <a:gd name="connsiteX4" fmla="*/ 1669670 w 1669670"/>
              <a:gd name="connsiteY4" fmla="*/ 0 h 826770"/>
              <a:gd name="connsiteX0" fmla="*/ 0 w 1669670"/>
              <a:gd name="connsiteY0" fmla="*/ 12763 h 828103"/>
              <a:gd name="connsiteX1" fmla="*/ 472440 w 1669670"/>
              <a:gd name="connsiteY1" fmla="*/ 416623 h 828103"/>
              <a:gd name="connsiteX2" fmla="*/ 922020 w 1669670"/>
              <a:gd name="connsiteY2" fmla="*/ 828103 h 828103"/>
              <a:gd name="connsiteX3" fmla="*/ 1286593 w 1669670"/>
              <a:gd name="connsiteY3" fmla="*/ 416623 h 828103"/>
              <a:gd name="connsiteX4" fmla="*/ 1669670 w 1669670"/>
              <a:gd name="connsiteY4" fmla="*/ 1333 h 828103"/>
              <a:gd name="connsiteX0" fmla="*/ 0 w 1669670"/>
              <a:gd name="connsiteY0" fmla="*/ 12803 h 828143"/>
              <a:gd name="connsiteX1" fmla="*/ 472440 w 1669670"/>
              <a:gd name="connsiteY1" fmla="*/ 416663 h 828143"/>
              <a:gd name="connsiteX2" fmla="*/ 922020 w 1669670"/>
              <a:gd name="connsiteY2" fmla="*/ 828143 h 828143"/>
              <a:gd name="connsiteX3" fmla="*/ 1286593 w 1669670"/>
              <a:gd name="connsiteY3" fmla="*/ 416663 h 828143"/>
              <a:gd name="connsiteX4" fmla="*/ 1669670 w 1669670"/>
              <a:gd name="connsiteY4" fmla="*/ 1373 h 828143"/>
              <a:gd name="connsiteX0" fmla="*/ 0 w 1669670"/>
              <a:gd name="connsiteY0" fmla="*/ 12803 h 828143"/>
              <a:gd name="connsiteX1" fmla="*/ 472440 w 1669670"/>
              <a:gd name="connsiteY1" fmla="*/ 416663 h 828143"/>
              <a:gd name="connsiteX2" fmla="*/ 922020 w 1669670"/>
              <a:gd name="connsiteY2" fmla="*/ 828143 h 828143"/>
              <a:gd name="connsiteX3" fmla="*/ 1286593 w 1669670"/>
              <a:gd name="connsiteY3" fmla="*/ 416663 h 828143"/>
              <a:gd name="connsiteX4" fmla="*/ 1669670 w 1669670"/>
              <a:gd name="connsiteY4" fmla="*/ 1373 h 82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670" h="828143">
                <a:moveTo>
                  <a:pt x="0" y="12803"/>
                </a:moveTo>
                <a:cubicBezTo>
                  <a:pt x="235585" y="-13232"/>
                  <a:pt x="364490" y="204573"/>
                  <a:pt x="472440" y="416663"/>
                </a:cubicBezTo>
                <a:cubicBezTo>
                  <a:pt x="580390" y="628753"/>
                  <a:pt x="786328" y="828143"/>
                  <a:pt x="922020" y="828143"/>
                </a:cubicBezTo>
                <a:cubicBezTo>
                  <a:pt x="1057712" y="828143"/>
                  <a:pt x="1213445" y="573508"/>
                  <a:pt x="1286593" y="416663"/>
                </a:cubicBezTo>
                <a:cubicBezTo>
                  <a:pt x="1347866" y="269343"/>
                  <a:pt x="1310846" y="-22439"/>
                  <a:pt x="1669670" y="137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39612" y="2490470"/>
                <a:ext cx="2848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150°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12" y="2490470"/>
                <a:ext cx="2848188" cy="338554"/>
              </a:xfrm>
              <a:prstGeom prst="rect">
                <a:avLst/>
              </a:prstGeom>
              <a:blipFill>
                <a:blip r:embed="rId11"/>
                <a:stretch>
                  <a:fillRect l="-1285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150462" y="3655222"/>
                <a:ext cx="2888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330°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62" y="3655222"/>
                <a:ext cx="2888138" cy="338554"/>
              </a:xfrm>
              <a:prstGeom prst="rect">
                <a:avLst/>
              </a:prstGeom>
              <a:blipFill>
                <a:blip r:embed="rId12"/>
                <a:stretch>
                  <a:fillRect l="-1266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17327" y="4183046"/>
                <a:ext cx="41520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2400" dirty="0"/>
                  <a:t> repeat every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but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2400" dirty="0"/>
                  <a:t> every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27" y="4183046"/>
                <a:ext cx="4152007" cy="830997"/>
              </a:xfrm>
              <a:prstGeom prst="rect">
                <a:avLst/>
              </a:prstGeom>
              <a:blipFill>
                <a:blip r:embed="rId13"/>
                <a:stretch>
                  <a:fillRect l="-2203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428576" y="4343155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58731" y="4956877"/>
                <a:ext cx="2888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390°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731" y="4956877"/>
                <a:ext cx="2888138" cy="338554"/>
              </a:xfrm>
              <a:prstGeom prst="rect">
                <a:avLst/>
              </a:prstGeom>
              <a:blipFill>
                <a:blip r:embed="rId14"/>
                <a:stretch>
                  <a:fillRect l="-1055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H="1" flipV="1">
            <a:off x="5056049" y="4213727"/>
            <a:ext cx="6871" cy="95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053861" y="4724400"/>
            <a:ext cx="3080489" cy="21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534099" y="4192609"/>
                <a:ext cx="87289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5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099" y="4192609"/>
                <a:ext cx="872898" cy="2539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032376" y="4720114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376" y="4720114"/>
                <a:ext cx="499517" cy="2539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247220" y="4693126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360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220" y="4693126"/>
                <a:ext cx="499517" cy="2539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reeform: Shape 64"/>
          <p:cNvSpPr/>
          <p:nvPr/>
        </p:nvSpPr>
        <p:spPr>
          <a:xfrm>
            <a:off x="5067176" y="4349999"/>
            <a:ext cx="1463799" cy="796676"/>
          </a:xfrm>
          <a:custGeom>
            <a:avLst/>
            <a:gdLst>
              <a:gd name="connsiteX0" fmla="*/ 0 w 3476625"/>
              <a:gd name="connsiteY0" fmla="*/ 1152525 h 2362209"/>
              <a:gd name="connsiteX1" fmla="*/ 885825 w 3476625"/>
              <a:gd name="connsiteY1" fmla="*/ 0 h 2362209"/>
              <a:gd name="connsiteX2" fmla="*/ 1752600 w 3476625"/>
              <a:gd name="connsiteY2" fmla="*/ 1152525 h 2362209"/>
              <a:gd name="connsiteX3" fmla="*/ 2657475 w 3476625"/>
              <a:gd name="connsiteY3" fmla="*/ 2362200 h 2362209"/>
              <a:gd name="connsiteX4" fmla="*/ 3476625 w 3476625"/>
              <a:gd name="connsiteY4" fmla="*/ 1133475 h 236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6625" h="2362209">
                <a:moveTo>
                  <a:pt x="0" y="1152525"/>
                </a:moveTo>
                <a:cubicBezTo>
                  <a:pt x="296862" y="576262"/>
                  <a:pt x="593725" y="0"/>
                  <a:pt x="885825" y="0"/>
                </a:cubicBezTo>
                <a:cubicBezTo>
                  <a:pt x="1177925" y="0"/>
                  <a:pt x="1752600" y="1152525"/>
                  <a:pt x="1752600" y="1152525"/>
                </a:cubicBezTo>
                <a:cubicBezTo>
                  <a:pt x="2047875" y="1546225"/>
                  <a:pt x="2370138" y="2365375"/>
                  <a:pt x="2657475" y="2362200"/>
                </a:cubicBezTo>
                <a:cubicBezTo>
                  <a:pt x="2944812" y="2359025"/>
                  <a:pt x="3210718" y="1746250"/>
                  <a:pt x="3476625" y="11334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: Shape 65"/>
          <p:cNvSpPr/>
          <p:nvPr/>
        </p:nvSpPr>
        <p:spPr>
          <a:xfrm>
            <a:off x="6531977" y="4349999"/>
            <a:ext cx="1463799" cy="796676"/>
          </a:xfrm>
          <a:custGeom>
            <a:avLst/>
            <a:gdLst>
              <a:gd name="connsiteX0" fmla="*/ 0 w 3476625"/>
              <a:gd name="connsiteY0" fmla="*/ 1152525 h 2362209"/>
              <a:gd name="connsiteX1" fmla="*/ 885825 w 3476625"/>
              <a:gd name="connsiteY1" fmla="*/ 0 h 2362209"/>
              <a:gd name="connsiteX2" fmla="*/ 1752600 w 3476625"/>
              <a:gd name="connsiteY2" fmla="*/ 1152525 h 2362209"/>
              <a:gd name="connsiteX3" fmla="*/ 2657475 w 3476625"/>
              <a:gd name="connsiteY3" fmla="*/ 2362200 h 2362209"/>
              <a:gd name="connsiteX4" fmla="*/ 3476625 w 3476625"/>
              <a:gd name="connsiteY4" fmla="*/ 1133475 h 236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6625" h="2362209">
                <a:moveTo>
                  <a:pt x="0" y="1152525"/>
                </a:moveTo>
                <a:cubicBezTo>
                  <a:pt x="296862" y="576262"/>
                  <a:pt x="593725" y="0"/>
                  <a:pt x="885825" y="0"/>
                </a:cubicBezTo>
                <a:cubicBezTo>
                  <a:pt x="1177925" y="0"/>
                  <a:pt x="1752600" y="1152525"/>
                  <a:pt x="1752600" y="1152525"/>
                </a:cubicBezTo>
                <a:cubicBezTo>
                  <a:pt x="2047875" y="1546225"/>
                  <a:pt x="2370138" y="2365375"/>
                  <a:pt x="2657475" y="2362200"/>
                </a:cubicBezTo>
                <a:cubicBezTo>
                  <a:pt x="2944812" y="2359025"/>
                  <a:pt x="3210718" y="1746250"/>
                  <a:pt x="3476625" y="11334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503490" y="4696693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390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90" y="4696693"/>
                <a:ext cx="499517" cy="2539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/>
          <p:cNvCxnSpPr/>
          <p:nvPr/>
        </p:nvCxnSpPr>
        <p:spPr>
          <a:xfrm>
            <a:off x="5272609" y="4447930"/>
            <a:ext cx="4241" cy="290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739049" y="4453117"/>
            <a:ext cx="4241" cy="290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679178" y="4706227"/>
                <a:ext cx="49951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720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178" y="4706227"/>
                <a:ext cx="499517" cy="2539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15503" y="5587402"/>
                <a:ext cx="4152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90°−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03" y="5587402"/>
                <a:ext cx="4152007" cy="461665"/>
              </a:xfrm>
              <a:prstGeom prst="rect">
                <a:avLst/>
              </a:prstGeom>
              <a:blipFill>
                <a:blip r:embed="rId20"/>
                <a:stretch>
                  <a:fillRect l="-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/>
          <p:cNvSpPr/>
          <p:nvPr/>
        </p:nvSpPr>
        <p:spPr>
          <a:xfrm>
            <a:off x="424061" y="567421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93799" y="5523425"/>
            <a:ext cx="3733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Remember from the previous chapter that “cosine” by definition is the sine of the “complementary” angle.</a:t>
            </a:r>
          </a:p>
          <a:p>
            <a:r>
              <a:rPr lang="en-GB" sz="1200" dirty="0"/>
              <a:t>This was/is never covered in the textbook but caught everyone by surprise when it came up in a C3 exam.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116653" y="6031666"/>
                <a:ext cx="2888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50°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40°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53" y="6031666"/>
                <a:ext cx="2888138" cy="338554"/>
              </a:xfrm>
              <a:prstGeom prst="rect">
                <a:avLst/>
              </a:prstGeom>
              <a:blipFill>
                <a:blip r:embed="rId21"/>
                <a:stretch>
                  <a:fillRect l="-1055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2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 animBg="1"/>
      <p:bldP spid="15" grpId="0"/>
      <p:bldP spid="16" grpId="0"/>
      <p:bldP spid="17" grpId="0"/>
      <p:bldP spid="18" grpId="0"/>
      <p:bldP spid="28" grpId="0"/>
      <p:bldP spid="29" grpId="0"/>
      <p:bldP spid="30" grpId="0" animBg="1"/>
      <p:bldP spid="34" grpId="0"/>
      <p:bldP spid="35" grpId="0"/>
      <p:bldP spid="36" grpId="0"/>
      <p:bldP spid="37" grpId="0"/>
      <p:bldP spid="44" grpId="0" animBg="1"/>
      <p:bldP spid="50" grpId="0"/>
      <p:bldP spid="51" grpId="0"/>
      <p:bldP spid="52" grpId="0"/>
      <p:bldP spid="53" grpId="0" animBg="1"/>
      <p:bldP spid="54" grpId="0"/>
      <p:bldP spid="58" grpId="0"/>
      <p:bldP spid="59" grpId="0"/>
      <p:bldP spid="60" grpId="0"/>
      <p:bldP spid="65" grpId="0" animBg="1"/>
      <p:bldP spid="66" grpId="0" animBg="1"/>
      <p:bldP spid="68" grpId="0"/>
      <p:bldP spid="75" grpId="0"/>
      <p:bldP spid="76" grpId="0"/>
      <p:bldP spid="77" grpId="0" animBg="1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836712"/>
            <a:ext cx="756084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Without a calculator, work out the value of each below.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64921" y="1658776"/>
                <a:ext cx="2677060" cy="20621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Use the ‘laws’ where you can, but otherwise just draw out a quick sketch of the graph.</a:t>
                </a:r>
              </a:p>
              <a:p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180−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360−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 repeat every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600" dirty="0"/>
                  <a:t> but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600" dirty="0"/>
                  <a:t> every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921" y="1658776"/>
                <a:ext cx="2677060" cy="2062103"/>
              </a:xfrm>
              <a:prstGeom prst="rect">
                <a:avLst/>
              </a:prstGeom>
              <a:blipFill>
                <a:blip r:embed="rId2"/>
                <a:stretch>
                  <a:fillRect l="-903" t="-292" r="-903"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7167" y="1849952"/>
                <a:ext cx="3522086" cy="3650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225°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210°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150°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300°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−45°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750°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120°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67" y="1849952"/>
                <a:ext cx="3522086" cy="3650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4598" y="1491530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200" dirty="0"/>
                  <a:t> repeats every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GB" sz="1200" dirty="0"/>
                  <a:t> so can subtract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98" y="1491530"/>
                <a:ext cx="1728192" cy="461665"/>
              </a:xfrm>
              <a:prstGeom prst="rect">
                <a:avLst/>
              </a:prstGeom>
              <a:blipFill>
                <a:blip r:embed="rId4"/>
                <a:stretch>
                  <a:fillRect l="-353"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753832" y="1701097"/>
            <a:ext cx="481399" cy="10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39952" y="2495487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200" dirty="0"/>
                  <a:t> we can subtract from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495487"/>
                <a:ext cx="1728192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3434316" y="2722645"/>
            <a:ext cx="623472" cy="190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60645" y="3259214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200" dirty="0"/>
                  <a:t> we can subtract from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645" y="3259214"/>
                <a:ext cx="1728192" cy="461665"/>
              </a:xfrm>
              <a:prstGeom prst="rect">
                <a:avLst/>
              </a:prstGeom>
              <a:blipFill>
                <a:blip r:embed="rId6"/>
                <a:stretch>
                  <a:fillRect l="-353"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3285460" y="3498192"/>
            <a:ext cx="818707" cy="84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55976" y="3903122"/>
            <a:ext cx="3033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 have to resort to a sketch for this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68111" y="4142492"/>
                <a:ext cx="2561589" cy="16312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000" b="1" dirty="0"/>
                  <a:t>Froflections</a:t>
                </a:r>
                <a:r>
                  <a:rPr lang="en-GB" sz="1000" dirty="0"/>
                  <a:t>: It’s not hard to see from the graph that in general,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000" dirty="0"/>
                  <a:t>.</a:t>
                </a:r>
              </a:p>
              <a:p>
                <a:r>
                  <a:rPr lang="en-GB" sz="1000" dirty="0"/>
                  <a:t>Even more generally, a function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000" dirty="0"/>
                  <a:t> is known as an ‘</a:t>
                </a:r>
                <a:r>
                  <a:rPr lang="en-GB" sz="1000" b="1" u="sng" dirty="0"/>
                  <a:t>odd function</a:t>
                </a:r>
                <a:r>
                  <a:rPr lang="en-GB" sz="1000" dirty="0"/>
                  <a:t>’ if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0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000" dirty="0"/>
                  <a:t> is similarly ‘odd’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000" dirty="0"/>
                  <a:t>.</a:t>
                </a:r>
              </a:p>
              <a:p>
                <a:endParaRPr lang="en-GB" sz="1000" dirty="0"/>
              </a:p>
              <a:p>
                <a:r>
                  <a:rPr lang="en-GB" sz="1000" dirty="0"/>
                  <a:t>A function is </a:t>
                </a:r>
                <a:r>
                  <a:rPr lang="en-GB" sz="1000" b="1" u="sng" dirty="0"/>
                  <a:t>even</a:t>
                </a:r>
                <a:r>
                  <a:rPr lang="en-GB" sz="1000" dirty="0"/>
                  <a:t> if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000" dirty="0"/>
                  <a:t>. Examples are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000" dirty="0"/>
                  <a:t> and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000" dirty="0"/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000" dirty="0"/>
                  <a:t>. You do not need to know this for the exam.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111" y="4142492"/>
                <a:ext cx="2561589" cy="1631216"/>
              </a:xfrm>
              <a:prstGeom prst="rect">
                <a:avLst/>
              </a:prstGeom>
              <a:blipFill>
                <a:blip r:embed="rId7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4421705" y="4133244"/>
            <a:ext cx="2074960" cy="1069287"/>
            <a:chOff x="4421705" y="4133244"/>
            <a:chExt cx="2074960" cy="1069287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5235252" y="4201987"/>
              <a:ext cx="6871" cy="9555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421705" y="4717423"/>
              <a:ext cx="1743075" cy="47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623767" y="4133244"/>
                  <a:ext cx="87289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05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767" y="4133244"/>
                  <a:ext cx="872898" cy="25391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726211" y="4671862"/>
                  <a:ext cx="499517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−45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6211" y="4671862"/>
                  <a:ext cx="499517" cy="25391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Freeform: Shape 22"/>
            <p:cNvSpPr/>
            <p:nvPr/>
          </p:nvSpPr>
          <p:spPr>
            <a:xfrm>
              <a:off x="4507920" y="4711009"/>
              <a:ext cx="725884" cy="414401"/>
            </a:xfrm>
            <a:custGeom>
              <a:avLst/>
              <a:gdLst>
                <a:gd name="connsiteX0" fmla="*/ 0 w 3476625"/>
                <a:gd name="connsiteY0" fmla="*/ 1152525 h 2362209"/>
                <a:gd name="connsiteX1" fmla="*/ 885825 w 3476625"/>
                <a:gd name="connsiteY1" fmla="*/ 0 h 2362209"/>
                <a:gd name="connsiteX2" fmla="*/ 1752600 w 3476625"/>
                <a:gd name="connsiteY2" fmla="*/ 1152525 h 2362209"/>
                <a:gd name="connsiteX3" fmla="*/ 2657475 w 3476625"/>
                <a:gd name="connsiteY3" fmla="*/ 2362200 h 2362209"/>
                <a:gd name="connsiteX4" fmla="*/ 3476625 w 3476625"/>
                <a:gd name="connsiteY4" fmla="*/ 1133475 h 2362209"/>
                <a:gd name="connsiteX0" fmla="*/ 0 w 2590800"/>
                <a:gd name="connsiteY0" fmla="*/ 0 h 2362209"/>
                <a:gd name="connsiteX1" fmla="*/ 866775 w 2590800"/>
                <a:gd name="connsiteY1" fmla="*/ 1152525 h 2362209"/>
                <a:gd name="connsiteX2" fmla="*/ 1771650 w 2590800"/>
                <a:gd name="connsiteY2" fmla="*/ 2362200 h 2362209"/>
                <a:gd name="connsiteX3" fmla="*/ 2590800 w 2590800"/>
                <a:gd name="connsiteY3" fmla="*/ 1133475 h 2362209"/>
                <a:gd name="connsiteX0" fmla="*/ 0 w 1724025"/>
                <a:gd name="connsiteY0" fmla="*/ 19049 h 1228733"/>
                <a:gd name="connsiteX1" fmla="*/ 904875 w 1724025"/>
                <a:gd name="connsiteY1" fmla="*/ 1228724 h 1228733"/>
                <a:gd name="connsiteX2" fmla="*/ 1724025 w 1724025"/>
                <a:gd name="connsiteY2" fmla="*/ -1 h 1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025" h="1228733">
                  <a:moveTo>
                    <a:pt x="0" y="19049"/>
                  </a:moveTo>
                  <a:cubicBezTo>
                    <a:pt x="295275" y="412749"/>
                    <a:pt x="617538" y="1231899"/>
                    <a:pt x="904875" y="1228724"/>
                  </a:cubicBezTo>
                  <a:cubicBezTo>
                    <a:pt x="1192212" y="1225549"/>
                    <a:pt x="1458118" y="612774"/>
                    <a:pt x="1724025" y="-1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5234804" y="4328733"/>
              <a:ext cx="737915" cy="388699"/>
            </a:xfrm>
            <a:custGeom>
              <a:avLst/>
              <a:gdLst>
                <a:gd name="connsiteX0" fmla="*/ 0 w 3476625"/>
                <a:gd name="connsiteY0" fmla="*/ 1152525 h 2362209"/>
                <a:gd name="connsiteX1" fmla="*/ 885825 w 3476625"/>
                <a:gd name="connsiteY1" fmla="*/ 0 h 2362209"/>
                <a:gd name="connsiteX2" fmla="*/ 1752600 w 3476625"/>
                <a:gd name="connsiteY2" fmla="*/ 1152525 h 2362209"/>
                <a:gd name="connsiteX3" fmla="*/ 2657475 w 3476625"/>
                <a:gd name="connsiteY3" fmla="*/ 2362200 h 2362209"/>
                <a:gd name="connsiteX4" fmla="*/ 3476625 w 3476625"/>
                <a:gd name="connsiteY4" fmla="*/ 1133475 h 2362209"/>
                <a:gd name="connsiteX0" fmla="*/ 0 w 2657475"/>
                <a:gd name="connsiteY0" fmla="*/ 1152525 h 2362209"/>
                <a:gd name="connsiteX1" fmla="*/ 885825 w 2657475"/>
                <a:gd name="connsiteY1" fmla="*/ 0 h 2362209"/>
                <a:gd name="connsiteX2" fmla="*/ 1752600 w 2657475"/>
                <a:gd name="connsiteY2" fmla="*/ 1152525 h 2362209"/>
                <a:gd name="connsiteX3" fmla="*/ 2657475 w 2657475"/>
                <a:gd name="connsiteY3" fmla="*/ 2362200 h 2362209"/>
                <a:gd name="connsiteX0" fmla="*/ 0 w 1752600"/>
                <a:gd name="connsiteY0" fmla="*/ 1152525 h 1152524"/>
                <a:gd name="connsiteX1" fmla="*/ 885825 w 1752600"/>
                <a:gd name="connsiteY1" fmla="*/ 0 h 1152524"/>
                <a:gd name="connsiteX2" fmla="*/ 1752600 w 1752600"/>
                <a:gd name="connsiteY2" fmla="*/ 1152525 h 11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2600" h="1152524">
                  <a:moveTo>
                    <a:pt x="0" y="1152525"/>
                  </a:moveTo>
                  <a:cubicBezTo>
                    <a:pt x="296862" y="576262"/>
                    <a:pt x="593725" y="0"/>
                    <a:pt x="885825" y="0"/>
                  </a:cubicBezTo>
                  <a:cubicBezTo>
                    <a:pt x="1177925" y="0"/>
                    <a:pt x="1752600" y="1152525"/>
                    <a:pt x="1752600" y="1152525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206318" y="4675428"/>
                  <a:ext cx="499517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6318" y="4675428"/>
                  <a:ext cx="499517" cy="25391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>
            <a:xfrm>
              <a:off x="5046999" y="4726703"/>
              <a:ext cx="4241" cy="290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41877" y="4431852"/>
              <a:ext cx="4241" cy="290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084827" y="4585902"/>
                  <a:ext cx="29807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827" y="4585902"/>
                  <a:ext cx="298076" cy="25391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/>
            <p:cNvCxnSpPr/>
            <p:nvPr/>
          </p:nvCxnSpPr>
          <p:spPr>
            <a:xfrm flipH="1">
              <a:off x="5231330" y="4436435"/>
              <a:ext cx="204787" cy="4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909318" y="4303340"/>
                  <a:ext cx="499517" cy="314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9318" y="4303340"/>
                  <a:ext cx="499517" cy="31489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9711" y="4887637"/>
                  <a:ext cx="499517" cy="314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7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9711" y="4887637"/>
                  <a:ext cx="499517" cy="31489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/>
            <p:cNvCxnSpPr/>
            <p:nvPr/>
          </p:nvCxnSpPr>
          <p:spPr>
            <a:xfrm>
              <a:off x="5057498" y="5012698"/>
              <a:ext cx="1785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 flipH="1" flipV="1">
            <a:off x="3746053" y="4007031"/>
            <a:ext cx="570766" cy="86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685820" y="5344360"/>
            <a:ext cx="365185" cy="41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33149" y="5462490"/>
            <a:ext cx="2078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Again, let’s just use a graph.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4501716" y="5777581"/>
            <a:ext cx="6871" cy="95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316819" y="6283492"/>
            <a:ext cx="1743075" cy="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18881" y="5699313"/>
                <a:ext cx="87289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5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881" y="5699313"/>
                <a:ext cx="872898" cy="2539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11813" y="6228406"/>
                <a:ext cx="29357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813" y="6228406"/>
                <a:ext cx="293575" cy="2308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5015932" y="6288009"/>
            <a:ext cx="1362" cy="234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979941" y="6151971"/>
                <a:ext cx="29807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941" y="6151971"/>
                <a:ext cx="298076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/>
          <p:nvPr/>
        </p:nvCxnSpPr>
        <p:spPr>
          <a:xfrm flipH="1">
            <a:off x="4505325" y="6031079"/>
            <a:ext cx="256788" cy="3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05640" y="5886169"/>
                <a:ext cx="499517" cy="29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640" y="5886169"/>
                <a:ext cx="499517" cy="2940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V="1">
            <a:off x="4752587" y="6031706"/>
            <a:ext cx="388" cy="251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/>
          <p:cNvSpPr/>
          <p:nvPr/>
        </p:nvSpPr>
        <p:spPr>
          <a:xfrm>
            <a:off x="4505325" y="5908658"/>
            <a:ext cx="1123950" cy="796962"/>
          </a:xfrm>
          <a:custGeom>
            <a:avLst/>
            <a:gdLst>
              <a:gd name="connsiteX0" fmla="*/ 0 w 1123950"/>
              <a:gd name="connsiteY0" fmla="*/ 0 h 796943"/>
              <a:gd name="connsiteX1" fmla="*/ 365125 w 1123950"/>
              <a:gd name="connsiteY1" fmla="*/ 384175 h 796943"/>
              <a:gd name="connsiteX2" fmla="*/ 752475 w 1123950"/>
              <a:gd name="connsiteY2" fmla="*/ 796925 h 796943"/>
              <a:gd name="connsiteX3" fmla="*/ 1123950 w 1123950"/>
              <a:gd name="connsiteY3" fmla="*/ 368300 h 796943"/>
              <a:gd name="connsiteX0" fmla="*/ 0 w 1123950"/>
              <a:gd name="connsiteY0" fmla="*/ 12 h 796955"/>
              <a:gd name="connsiteX1" fmla="*/ 365125 w 1123950"/>
              <a:gd name="connsiteY1" fmla="*/ 384187 h 796955"/>
              <a:gd name="connsiteX2" fmla="*/ 752475 w 1123950"/>
              <a:gd name="connsiteY2" fmla="*/ 796937 h 796955"/>
              <a:gd name="connsiteX3" fmla="*/ 1123950 w 1123950"/>
              <a:gd name="connsiteY3" fmla="*/ 368312 h 796955"/>
              <a:gd name="connsiteX0" fmla="*/ 0 w 1123950"/>
              <a:gd name="connsiteY0" fmla="*/ 17 h 796962"/>
              <a:gd name="connsiteX1" fmla="*/ 365125 w 1123950"/>
              <a:gd name="connsiteY1" fmla="*/ 384192 h 796962"/>
              <a:gd name="connsiteX2" fmla="*/ 752475 w 1123950"/>
              <a:gd name="connsiteY2" fmla="*/ 796942 h 796962"/>
              <a:gd name="connsiteX3" fmla="*/ 1123950 w 1123950"/>
              <a:gd name="connsiteY3" fmla="*/ 368317 h 79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950" h="796962">
                <a:moveTo>
                  <a:pt x="0" y="17"/>
                </a:moveTo>
                <a:cubicBezTo>
                  <a:pt x="280458" y="-2100"/>
                  <a:pt x="268817" y="186284"/>
                  <a:pt x="365125" y="384192"/>
                </a:cubicBezTo>
                <a:cubicBezTo>
                  <a:pt x="445058" y="548450"/>
                  <a:pt x="626004" y="799588"/>
                  <a:pt x="752475" y="796942"/>
                </a:cubicBezTo>
                <a:cubicBezTo>
                  <a:pt x="878946" y="794296"/>
                  <a:pt x="1001448" y="581306"/>
                  <a:pt x="1123950" y="36831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057775" y="6231771"/>
                <a:ext cx="29357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6231771"/>
                <a:ext cx="293575" cy="230832"/>
              </a:xfrm>
              <a:prstGeom prst="rect">
                <a:avLst/>
              </a:prstGeom>
              <a:blipFill>
                <a:blip r:embed="rId17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834035" y="6136499"/>
                <a:ext cx="2935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2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035" y="6136499"/>
                <a:ext cx="293575" cy="21544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91047" y="6227661"/>
                <a:ext cx="2935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2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47" y="6227661"/>
                <a:ext cx="293575" cy="21544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266239" y="5945701"/>
                <a:ext cx="2078468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The graph is rotationally symmetric about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GB" sz="1050" dirty="0"/>
                  <a:t>. Since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120°</m:t>
                    </m:r>
                  </m:oMath>
                </a14:m>
                <a:r>
                  <a:rPr lang="en-GB" sz="1050" dirty="0"/>
                  <a:t> is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050" dirty="0"/>
                  <a:t> above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GB" sz="1050" dirty="0"/>
                  <a:t>, we get the same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/>
                  <a:t> value for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90°−30°=60°</m:t>
                    </m:r>
                  </m:oMath>
                </a14:m>
                <a:r>
                  <a:rPr lang="en-GB" sz="1050" dirty="0"/>
                  <a:t>, except negative.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239" y="5945701"/>
                <a:ext cx="2078468" cy="900246"/>
              </a:xfrm>
              <a:prstGeom prst="rect">
                <a:avLst/>
              </a:prstGeom>
              <a:blipFill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345569" y="4397636"/>
                <a:ext cx="1010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cos repeats every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569" y="4397636"/>
                <a:ext cx="1010407" cy="461665"/>
              </a:xfrm>
              <a:prstGeom prst="rect">
                <a:avLst/>
              </a:prstGeom>
              <a:blipFill>
                <a:blip r:embed="rId21"/>
                <a:stretch>
                  <a:fillRect l="-602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>
          <a:xfrm flipH="1">
            <a:off x="3248025" y="4628468"/>
            <a:ext cx="193431" cy="19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735123" y="1838068"/>
            <a:ext cx="1465277" cy="3241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735123" y="2174059"/>
            <a:ext cx="1541477" cy="5596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675746" y="2733675"/>
            <a:ext cx="1534180" cy="523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723041" y="3252225"/>
            <a:ext cx="1534180" cy="523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751279" y="3776100"/>
            <a:ext cx="1877745" cy="5291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711564" y="4347716"/>
            <a:ext cx="1536462" cy="567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731786" y="4925259"/>
            <a:ext cx="1849613" cy="567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3" name="Freeform: Shape 82"/>
          <p:cNvSpPr/>
          <p:nvPr/>
        </p:nvSpPr>
        <p:spPr>
          <a:xfrm>
            <a:off x="4748213" y="6024563"/>
            <a:ext cx="261937" cy="490537"/>
          </a:xfrm>
          <a:custGeom>
            <a:avLst/>
            <a:gdLst>
              <a:gd name="connsiteX0" fmla="*/ 0 w 261937"/>
              <a:gd name="connsiteY0" fmla="*/ 0 h 490537"/>
              <a:gd name="connsiteX1" fmla="*/ 66675 w 261937"/>
              <a:gd name="connsiteY1" fmla="*/ 133350 h 490537"/>
              <a:gd name="connsiteX2" fmla="*/ 114300 w 261937"/>
              <a:gd name="connsiteY2" fmla="*/ 266700 h 490537"/>
              <a:gd name="connsiteX3" fmla="*/ 176212 w 261937"/>
              <a:gd name="connsiteY3" fmla="*/ 385762 h 490537"/>
              <a:gd name="connsiteX4" fmla="*/ 261937 w 261937"/>
              <a:gd name="connsiteY4" fmla="*/ 490537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937" h="490537">
                <a:moveTo>
                  <a:pt x="0" y="0"/>
                </a:moveTo>
                <a:cubicBezTo>
                  <a:pt x="23812" y="44450"/>
                  <a:pt x="47625" y="88900"/>
                  <a:pt x="66675" y="133350"/>
                </a:cubicBezTo>
                <a:cubicBezTo>
                  <a:pt x="85725" y="177800"/>
                  <a:pt x="96044" y="224631"/>
                  <a:pt x="114300" y="266700"/>
                </a:cubicBezTo>
                <a:cubicBezTo>
                  <a:pt x="132556" y="308769"/>
                  <a:pt x="151606" y="348456"/>
                  <a:pt x="176212" y="385762"/>
                </a:cubicBezTo>
                <a:cubicBezTo>
                  <a:pt x="200818" y="423068"/>
                  <a:pt x="231377" y="456802"/>
                  <a:pt x="261937" y="4905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9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31" grpId="0" animBg="1"/>
      <p:bldP spid="46" grpId="0"/>
      <p:bldP spid="50" grpId="0"/>
      <p:bldP spid="51" grpId="0"/>
      <p:bldP spid="57" grpId="0"/>
      <p:bldP spid="59" grpId="0"/>
      <p:bldP spid="62" grpId="0" animBg="1"/>
      <p:bldP spid="64" grpId="0"/>
      <p:bldP spid="65" grpId="0"/>
      <p:bldP spid="68" grpId="0"/>
      <p:bldP spid="72" grpId="0"/>
      <p:bldP spid="73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30589</TotalTime>
  <Words>2764</Words>
  <Application>Microsoft Office PowerPoint</Application>
  <PresentationFormat>On-screen Show (4:3)</PresentationFormat>
  <Paragraphs>495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Wingdings</vt:lpstr>
      <vt:lpstr>Office Theme</vt:lpstr>
      <vt:lpstr>P1 Chapter 10 :: Trigonometric Identities &amp;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1162</cp:revision>
  <dcterms:created xsi:type="dcterms:W3CDTF">2013-02-28T07:36:55Z</dcterms:created>
  <dcterms:modified xsi:type="dcterms:W3CDTF">2020-05-03T06:23:07Z</dcterms:modified>
</cp:coreProperties>
</file>