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81" r:id="rId2"/>
    <p:sldId id="484" r:id="rId3"/>
    <p:sldId id="515" r:id="rId4"/>
    <p:sldId id="569" r:id="rId5"/>
    <p:sldId id="570" r:id="rId6"/>
    <p:sldId id="571" r:id="rId7"/>
    <p:sldId id="572" r:id="rId8"/>
    <p:sldId id="573" r:id="rId9"/>
    <p:sldId id="517" r:id="rId10"/>
    <p:sldId id="574" r:id="rId11"/>
    <p:sldId id="577" r:id="rId12"/>
    <p:sldId id="576" r:id="rId13"/>
    <p:sldId id="575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4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>
        <p:scale>
          <a:sx n="100" d="100"/>
          <a:sy n="100" d="100"/>
        </p:scale>
        <p:origin x="2010" y="4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8 :: </a:t>
            </a:r>
            <a:r>
              <a:rPr lang="en-GB" dirty="0"/>
              <a:t>Further Kinematics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4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  <p:pic>
        <p:nvPicPr>
          <p:cNvPr id="7" name="Picture 2" descr="E:\TiffinSchoolLogoSmall.png">
            <a:extLst>
              <a:ext uri="{FF2B5EF4-FFF2-40B4-BE49-F238E27FC236}">
                <a16:creationId xmlns:a16="http://schemas.microsoft.com/office/drawing/2014/main" id="{1C31B10D-5273-426E-8D4F-C85A66BD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769043-5A17-4386-8306-93F2D5756BF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9A7969D-6002-41AD-8952-E509A64EB1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methods for projectiles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889542-6B6B-4C88-A463-34482760D43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78F905-CC49-433B-950A-616016698367}"/>
              </a:ext>
            </a:extLst>
          </p:cNvPr>
          <p:cNvSpPr txBox="1"/>
          <p:nvPr/>
        </p:nvSpPr>
        <p:spPr>
          <a:xfrm>
            <a:off x="343718" y="765845"/>
            <a:ext cx="780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Previously we considered the initial speed of the projectile and the angle of projection. But we could also </a:t>
            </a:r>
            <a:r>
              <a:rPr lang="en-GB" b="1" dirty="0"/>
              <a:t>use a velocity vector to represent the initial projection</a:t>
            </a:r>
            <a:r>
              <a:rPr lang="en-GB" dirty="0"/>
              <a:t> (vectors have both direction and magnitude) and subsequent motion.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A5FED7-4EAA-4DD4-93EF-11782CAADDA3}"/>
                  </a:ext>
                </a:extLst>
              </p:cNvPr>
              <p:cNvSpPr txBox="1"/>
              <p:nvPr/>
            </p:nvSpPr>
            <p:spPr>
              <a:xfrm>
                <a:off x="368099" y="1868438"/>
                <a:ext cx="4488511" cy="46166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ball is struck by a racket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which has position vector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 m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speed of the ball 1.5 seconds after being struck.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an expression for the position vector,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, of the ball 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 determine 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pPr marL="342900" indent="-342900">
                  <a:buAutoNum type="alphaLcParenBoth"/>
                </a:pPr>
                <a:endParaRPr lang="en-GB" sz="1400" dirty="0"/>
              </a:p>
              <a:p>
                <a:endParaRPr lang="en-GB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A5FED7-4EAA-4DD4-93EF-11782CAA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99" y="1868438"/>
                <a:ext cx="4488511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EFC922-C16F-48E9-B66F-471B4365C1D7}"/>
              </a:ext>
            </a:extLst>
          </p:cNvPr>
          <p:cNvSpPr/>
          <p:nvPr/>
        </p:nvSpPr>
        <p:spPr>
          <a:xfrm>
            <a:off x="1475656" y="4797152"/>
            <a:ext cx="1952625" cy="1410005"/>
          </a:xfrm>
          <a:custGeom>
            <a:avLst/>
            <a:gdLst>
              <a:gd name="connsiteX0" fmla="*/ 0 w 1952625"/>
              <a:gd name="connsiteY0" fmla="*/ 585370 h 1442620"/>
              <a:gd name="connsiteX1" fmla="*/ 647700 w 1952625"/>
              <a:gd name="connsiteY1" fmla="*/ 32920 h 1442620"/>
              <a:gd name="connsiteX2" fmla="*/ 1952625 w 1952625"/>
              <a:gd name="connsiteY2" fmla="*/ 1442620 h 1442620"/>
              <a:gd name="connsiteX0" fmla="*/ 0 w 1952625"/>
              <a:gd name="connsiteY0" fmla="*/ 552755 h 1410005"/>
              <a:gd name="connsiteX1" fmla="*/ 647700 w 1952625"/>
              <a:gd name="connsiteY1" fmla="*/ 305 h 1410005"/>
              <a:gd name="connsiteX2" fmla="*/ 1952625 w 1952625"/>
              <a:gd name="connsiteY2" fmla="*/ 1410005 h 14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1410005">
                <a:moveTo>
                  <a:pt x="0" y="552755"/>
                </a:moveTo>
                <a:cubicBezTo>
                  <a:pt x="161131" y="205092"/>
                  <a:pt x="274638" y="-9220"/>
                  <a:pt x="647700" y="305"/>
                </a:cubicBezTo>
                <a:cubicBezTo>
                  <a:pt x="1020762" y="9830"/>
                  <a:pt x="1462881" y="776592"/>
                  <a:pt x="1952625" y="1410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04C42E-1E7F-4509-875F-1D61A94F7D05}"/>
              </a:ext>
            </a:extLst>
          </p:cNvPr>
          <p:cNvCxnSpPr/>
          <p:nvPr/>
        </p:nvCxnSpPr>
        <p:spPr>
          <a:xfrm>
            <a:off x="1475656" y="6222454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44DB4D-16A1-4C5F-9072-37274E178D21}"/>
              </a:ext>
            </a:extLst>
          </p:cNvPr>
          <p:cNvCxnSpPr>
            <a:cxnSpLocks/>
          </p:cNvCxnSpPr>
          <p:nvPr/>
        </p:nvCxnSpPr>
        <p:spPr>
          <a:xfrm flipV="1">
            <a:off x="1475656" y="4781855"/>
            <a:ext cx="0" cy="1440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6844E-8034-4002-9C59-3EB0EF04BD77}"/>
                  </a:ext>
                </a:extLst>
              </p:cNvPr>
              <p:cNvSpPr txBox="1"/>
              <p:nvPr/>
            </p:nvSpPr>
            <p:spPr>
              <a:xfrm>
                <a:off x="1132384" y="5210150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6844E-8034-4002-9C59-3EB0EF04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4" y="5210150"/>
                <a:ext cx="43204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23894-ACA8-4AD6-86B9-7D3F342EE8B4}"/>
                  </a:ext>
                </a:extLst>
              </p:cNvPr>
              <p:cNvSpPr txBox="1"/>
              <p:nvPr/>
            </p:nvSpPr>
            <p:spPr>
              <a:xfrm>
                <a:off x="1109562" y="6068657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F23894-ACA8-4AD6-86B9-7D3F342E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62" y="6068657"/>
                <a:ext cx="43204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7C6CD-6959-466B-962C-6DF503370324}"/>
                  </a:ext>
                </a:extLst>
              </p:cNvPr>
              <p:cNvSpPr txBox="1"/>
              <p:nvPr/>
            </p:nvSpPr>
            <p:spPr>
              <a:xfrm>
                <a:off x="932595" y="564485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C7C6CD-6959-466B-962C-6DF50337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95" y="5644855"/>
                <a:ext cx="43204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59ABE2-B7C5-42B3-A965-9E8CF5B48DEA}"/>
              </a:ext>
            </a:extLst>
          </p:cNvPr>
          <p:cNvCxnSpPr>
            <a:cxnSpLocks/>
          </p:cNvCxnSpPr>
          <p:nvPr/>
        </p:nvCxnSpPr>
        <p:spPr>
          <a:xfrm>
            <a:off x="1390650" y="5486400"/>
            <a:ext cx="1" cy="6667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C8B9E2-8E41-4749-9F01-ED1F4D7ADF48}"/>
              </a:ext>
            </a:extLst>
          </p:cNvPr>
          <p:cNvCxnSpPr>
            <a:cxnSpLocks/>
          </p:cNvCxnSpPr>
          <p:nvPr/>
        </p:nvCxnSpPr>
        <p:spPr>
          <a:xfrm flipV="1">
            <a:off x="1477802" y="4677261"/>
            <a:ext cx="321518" cy="662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93A369-BF43-4678-88B1-AD939FE83C88}"/>
                  </a:ext>
                </a:extLst>
              </p:cNvPr>
              <p:cNvSpPr txBox="1"/>
              <p:nvPr/>
            </p:nvSpPr>
            <p:spPr>
              <a:xfrm>
                <a:off x="3212257" y="619855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93A369-BF43-4678-88B1-AD939FE83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57" y="6198559"/>
                <a:ext cx="43204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8C28-59C6-4744-ADE2-BDC22874259F}"/>
                  </a:ext>
                </a:extLst>
              </p:cNvPr>
              <p:cNvSpPr txBox="1"/>
              <p:nvPr/>
            </p:nvSpPr>
            <p:spPr>
              <a:xfrm>
                <a:off x="1697782" y="4501877"/>
                <a:ext cx="1291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38C28-59C6-4744-ADE2-BDC22874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2" y="4501877"/>
                <a:ext cx="1291158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7837FB-11EA-4543-A54E-83E31641CC12}"/>
                  </a:ext>
                </a:extLst>
              </p:cNvPr>
              <p:cNvSpPr txBox="1"/>
              <p:nvPr/>
            </p:nvSpPr>
            <p:spPr>
              <a:xfrm>
                <a:off x="5562599" y="1851298"/>
                <a:ext cx="3533775" cy="4680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8−9.8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=1.5,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−6.7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/>
                <a:r>
                  <a:rPr lang="en-GB" sz="1600" dirty="0"/>
                  <a:t>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6.7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=8.4</m:t>
                    </m:r>
                  </m:oMath>
                </a14:m>
                <a:r>
                  <a:rPr lang="en-GB" sz="1600" dirty="0"/>
                  <a:t>ms</a:t>
                </a:r>
                <a:r>
                  <a:rPr lang="en-GB" sz="1600" baseline="30000" dirty="0"/>
                  <a:t>-1</a:t>
                </a:r>
                <a:endParaRPr lang="en-GB" sz="1600" dirty="0"/>
              </a:p>
              <a:p>
                <a:pPr/>
                <a:endParaRPr lang="en-GB" sz="1600" dirty="0"/>
              </a:p>
              <a:p>
                <a:pPr/>
                <a:r>
                  <a:rPr lang="en-GB" sz="1600" dirty="0"/>
                  <a:t>Displacement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−9.8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:r>
                  <a:rPr lang="en-GB" sz="1600" dirty="0"/>
                  <a:t>So position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−4.9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+20 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/>
                  <a:t>-component is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=2.995…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b="0" dirty="0"/>
                  <a:t>-component: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sz="1600" b="0" dirty="0"/>
                  <a:t> m (2sf)</a:t>
                </a:r>
                <a:endParaRPr lang="en-GB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7837FB-11EA-4543-A54E-83E31641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9" y="1851298"/>
                <a:ext cx="3533775" cy="4680897"/>
              </a:xfrm>
              <a:prstGeom prst="rect">
                <a:avLst/>
              </a:prstGeom>
              <a:blipFill>
                <a:blip r:embed="rId8"/>
                <a:stretch>
                  <a:fillRect l="-862" b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93F8360-159D-462B-A01B-6372C81220A6}"/>
              </a:ext>
            </a:extLst>
          </p:cNvPr>
          <p:cNvSpPr/>
          <p:nvPr/>
        </p:nvSpPr>
        <p:spPr>
          <a:xfrm>
            <a:off x="5265577" y="186279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A281D-26A0-4BAB-BED4-474212A7F448}"/>
              </a:ext>
            </a:extLst>
          </p:cNvPr>
          <p:cNvSpPr/>
          <p:nvPr/>
        </p:nvSpPr>
        <p:spPr>
          <a:xfrm>
            <a:off x="5265577" y="3429000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1205A7-1761-4B2A-A03E-C530919A0BFA}"/>
              </a:ext>
            </a:extLst>
          </p:cNvPr>
          <p:cNvSpPr/>
          <p:nvPr/>
        </p:nvSpPr>
        <p:spPr>
          <a:xfrm>
            <a:off x="5246738" y="5754779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55FD26-DEBB-4EFE-AE74-D338BFD6DABE}"/>
              </a:ext>
            </a:extLst>
          </p:cNvPr>
          <p:cNvSpPr/>
          <p:nvPr/>
        </p:nvSpPr>
        <p:spPr>
          <a:xfrm>
            <a:off x="5481602" y="1869742"/>
            <a:ext cx="3443324" cy="1444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207BBD-0DF9-42F8-91ED-0B985794CE01}"/>
              </a:ext>
            </a:extLst>
          </p:cNvPr>
          <p:cNvSpPr/>
          <p:nvPr/>
        </p:nvSpPr>
        <p:spPr>
          <a:xfrm>
            <a:off x="5481602" y="3429000"/>
            <a:ext cx="3443324" cy="2266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1F273F-AB4C-4A14-A758-A2872A5E55E8}"/>
              </a:ext>
            </a:extLst>
          </p:cNvPr>
          <p:cNvSpPr/>
          <p:nvPr/>
        </p:nvSpPr>
        <p:spPr>
          <a:xfrm>
            <a:off x="5481601" y="5708681"/>
            <a:ext cx="3443325" cy="996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3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CA41FF-2642-492B-BC86-AE41F879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05" y="2184555"/>
            <a:ext cx="3524794" cy="3298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7FD17-ED42-4E2C-97A5-0EAE4E18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821"/>
            <a:ext cx="5367685" cy="4781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1E6F2A-9350-42FA-8F1D-1159DEC269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BBBA2A72-BFEF-48FD-BB8D-F885E633F15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7364FE-C1C4-4E06-9CC3-CEBD56A9CD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134F10B-0663-47E1-A25E-3D8855A6DC6D}"/>
              </a:ext>
            </a:extLst>
          </p:cNvPr>
          <p:cNvSpPr txBox="1"/>
          <p:nvPr/>
        </p:nvSpPr>
        <p:spPr>
          <a:xfrm>
            <a:off x="251520" y="789343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Jan 2012 Q7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82DCE-9032-487C-80AC-F97FA71ABC31}"/>
              </a:ext>
            </a:extLst>
          </p:cNvPr>
          <p:cNvSpPr/>
          <p:nvPr/>
        </p:nvSpPr>
        <p:spPr>
          <a:xfrm>
            <a:off x="5910227" y="2145967"/>
            <a:ext cx="3195673" cy="1715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6501A-AE64-4CD3-92A8-A93F1F6EFCBC}"/>
              </a:ext>
            </a:extLst>
          </p:cNvPr>
          <p:cNvSpPr/>
          <p:nvPr/>
        </p:nvSpPr>
        <p:spPr>
          <a:xfrm>
            <a:off x="5909084" y="3861049"/>
            <a:ext cx="3195673" cy="939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0B5FF-F49C-4272-977C-5B8F172630BB}"/>
              </a:ext>
            </a:extLst>
          </p:cNvPr>
          <p:cNvSpPr/>
          <p:nvPr/>
        </p:nvSpPr>
        <p:spPr>
          <a:xfrm>
            <a:off x="5909084" y="4778872"/>
            <a:ext cx="3195673" cy="939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80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166-167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8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BD561D-0245-4CB7-96BA-F1226E1FE76F}"/>
              </a:ext>
            </a:extLst>
          </p:cNvPr>
          <p:cNvSpPr/>
          <p:nvPr/>
        </p:nvSpPr>
        <p:spPr>
          <a:xfrm>
            <a:off x="1424720" y="1346015"/>
            <a:ext cx="110465" cy="491174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C07027-FDC2-45D9-B4A1-E5CD62EC4EA8}"/>
              </a:ext>
            </a:extLst>
          </p:cNvPr>
          <p:cNvSpPr/>
          <p:nvPr/>
        </p:nvSpPr>
        <p:spPr>
          <a:xfrm>
            <a:off x="1449887" y="1932877"/>
            <a:ext cx="127243" cy="483152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BBCC67-1857-4E1E-AF01-E71BDB159EA9}"/>
              </a:ext>
            </a:extLst>
          </p:cNvPr>
          <p:cNvSpPr/>
          <p:nvPr/>
        </p:nvSpPr>
        <p:spPr>
          <a:xfrm rot="10800000">
            <a:off x="1048624" y="1947236"/>
            <a:ext cx="154485" cy="493960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9EC7B7-38BC-47E3-B9FB-AF9AB15E56B3}"/>
              </a:ext>
            </a:extLst>
          </p:cNvPr>
          <p:cNvSpPr/>
          <p:nvPr/>
        </p:nvSpPr>
        <p:spPr>
          <a:xfrm rot="10800000">
            <a:off x="1040235" y="1322733"/>
            <a:ext cx="134759" cy="531234"/>
          </a:xfrm>
          <a:custGeom>
            <a:avLst/>
            <a:gdLst>
              <a:gd name="connsiteX0" fmla="*/ 0 w 109690"/>
              <a:gd name="connsiteY0" fmla="*/ 0 h 381000"/>
              <a:gd name="connsiteX1" fmla="*/ 109538 w 109690"/>
              <a:gd name="connsiteY1" fmla="*/ 185738 h 381000"/>
              <a:gd name="connsiteX2" fmla="*/ 19050 w 10969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90" h="381000">
                <a:moveTo>
                  <a:pt x="0" y="0"/>
                </a:moveTo>
                <a:cubicBezTo>
                  <a:pt x="53181" y="61119"/>
                  <a:pt x="106363" y="122238"/>
                  <a:pt x="109538" y="185738"/>
                </a:cubicBezTo>
                <a:cubicBezTo>
                  <a:pt x="112713" y="249238"/>
                  <a:pt x="65881" y="315119"/>
                  <a:pt x="19050" y="3810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6D4E-1F76-427F-9EFE-E869878EEFB0}"/>
                  </a:ext>
                </a:extLst>
              </p:cNvPr>
              <p:cNvSpPr txBox="1"/>
              <p:nvPr/>
            </p:nvSpPr>
            <p:spPr>
              <a:xfrm>
                <a:off x="1587236" y="1313799"/>
                <a:ext cx="322308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6D4E-1F76-427F-9EFE-E869878E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36" y="1313799"/>
                <a:ext cx="322308" cy="442942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041E1-11F6-438F-8E2F-275DFD4F8615}"/>
                  </a:ext>
                </a:extLst>
              </p:cNvPr>
              <p:cNvSpPr txBox="1"/>
              <p:nvPr/>
            </p:nvSpPr>
            <p:spPr>
              <a:xfrm>
                <a:off x="1681261" y="1995602"/>
                <a:ext cx="322308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041E1-11F6-438F-8E2F-275DFD4F8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61" y="1995602"/>
                <a:ext cx="322308" cy="442942"/>
              </a:xfrm>
              <a:prstGeom prst="rect">
                <a:avLst/>
              </a:prstGeom>
              <a:blipFill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96B36-8E1F-4EA1-88C9-CEABE7BABFA6}"/>
                  </a:ext>
                </a:extLst>
              </p:cNvPr>
              <p:cNvSpPr txBox="1"/>
              <p:nvPr/>
            </p:nvSpPr>
            <p:spPr>
              <a:xfrm>
                <a:off x="477007" y="2023170"/>
                <a:ext cx="322308" cy="2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296B36-8E1F-4EA1-88C9-CEABE7BA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7" y="2023170"/>
                <a:ext cx="322308" cy="284052"/>
              </a:xfrm>
              <a:prstGeom prst="rect">
                <a:avLst/>
              </a:prstGeom>
              <a:blipFill>
                <a:blip r:embed="rId4"/>
                <a:stretch>
                  <a:fillRect r="-6792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016AD-65F9-4009-BE5A-E57DE23EAEC2}"/>
                  </a:ext>
                </a:extLst>
              </p:cNvPr>
              <p:cNvSpPr txBox="1"/>
              <p:nvPr/>
            </p:nvSpPr>
            <p:spPr>
              <a:xfrm>
                <a:off x="481551" y="1436335"/>
                <a:ext cx="322308" cy="2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016AD-65F9-4009-BE5A-E57DE23EA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51" y="1436335"/>
                <a:ext cx="322308" cy="284052"/>
              </a:xfrm>
              <a:prstGeom prst="rect">
                <a:avLst/>
              </a:prstGeom>
              <a:blipFill>
                <a:blip r:embed="rId5"/>
                <a:stretch>
                  <a:fillRect r="-6603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AEA60-0ECE-4EDE-ABED-12CB2A2718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86369965-B473-4141-8F60-058EBB8091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Variable Acceleration in One Dimension</a:t>
              </a:r>
              <a:endParaRPr lang="en-GB" sz="32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451440-B33F-466C-A6FD-B726C7C766B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DAAB6-730D-41F6-9716-97D278DA01CD}"/>
                  </a:ext>
                </a:extLst>
              </p:cNvPr>
              <p:cNvSpPr txBox="1"/>
              <p:nvPr/>
            </p:nvSpPr>
            <p:spPr>
              <a:xfrm>
                <a:off x="1116271" y="1018523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DAAB6-730D-41F6-9716-97D278DA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71" y="1018523"/>
                <a:ext cx="3451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98CC00-C0F5-4800-BFC9-CF31C9997251}"/>
                  </a:ext>
                </a:extLst>
              </p:cNvPr>
              <p:cNvSpPr txBox="1"/>
              <p:nvPr/>
            </p:nvSpPr>
            <p:spPr>
              <a:xfrm>
                <a:off x="1134675" y="1689697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98CC00-C0F5-4800-BFC9-CF31C999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75" y="1689697"/>
                <a:ext cx="3451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CFFD1-2B40-428A-9282-1F3BF2FF8DA2}"/>
                  </a:ext>
                </a:extLst>
              </p:cNvPr>
              <p:cNvSpPr txBox="1"/>
              <p:nvPr/>
            </p:nvSpPr>
            <p:spPr>
              <a:xfrm>
                <a:off x="1150807" y="2275354"/>
                <a:ext cx="34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BCFFD1-2B40-428A-9282-1F3BF2FF8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07" y="2275354"/>
                <a:ext cx="3451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D9870-F46C-4DF7-A3EE-ACD0DDBFD712}"/>
                  </a:ext>
                </a:extLst>
              </p:cNvPr>
              <p:cNvSpPr txBox="1"/>
              <p:nvPr/>
            </p:nvSpPr>
            <p:spPr>
              <a:xfrm>
                <a:off x="2676088" y="869582"/>
                <a:ext cx="5996875" cy="215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Mechanics Yr1 we saw that velocity was the rate of change of displacement, and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dirty="0"/>
                  <a:t>. Similarly acceleration is the rate of change of velocity, and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Let’s stick to one-dimension for the moment, but you may need to </a:t>
                </a:r>
                <a:r>
                  <a:rPr lang="en-GB" b="1" dirty="0"/>
                  <a:t>differentiate more complex functions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 that use Pure Year 2 techniques</a:t>
                </a:r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D9870-F46C-4DF7-A3EE-ACD0DDBFD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88" y="869582"/>
                <a:ext cx="5996875" cy="2159822"/>
              </a:xfrm>
              <a:prstGeom prst="rect">
                <a:avLst/>
              </a:prstGeom>
              <a:blipFill>
                <a:blip r:embed="rId9"/>
                <a:stretch>
                  <a:fillRect l="-915" t="-1695" r="-203" b="-3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C7B2A-4E6A-402E-A062-3AF52494CCEB}"/>
                  </a:ext>
                </a:extLst>
              </p:cNvPr>
              <p:cNvSpPr txBox="1"/>
              <p:nvPr/>
            </p:nvSpPr>
            <p:spPr>
              <a:xfrm>
                <a:off x="323529" y="3396531"/>
                <a:ext cx="4343722" cy="16903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moving in a straight line with acceleration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velocity of the particle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an expression for the velocity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maximum speed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travelled in the first 3 seconds.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AC7B2A-4E6A-402E-A062-3AF52494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3396531"/>
                <a:ext cx="4343722" cy="1690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5AE226-4D4E-48CC-9366-A6726D454376}"/>
                  </a:ext>
                </a:extLst>
              </p:cNvPr>
              <p:cNvSpPr txBox="1"/>
              <p:nvPr/>
            </p:nvSpPr>
            <p:spPr>
              <a:xfrm>
                <a:off x="5082530" y="3155826"/>
                <a:ext cx="3380883" cy="3665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Maximum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is 1, so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×1+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=…=0.477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5AE226-4D4E-48CC-9366-A6726D45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30" y="3155826"/>
                <a:ext cx="3380883" cy="3665555"/>
              </a:xfrm>
              <a:prstGeom prst="rect">
                <a:avLst/>
              </a:prstGeom>
              <a:blipFill>
                <a:blip r:embed="rId11"/>
                <a:stretch>
                  <a:fillRect l="-9928" t="-2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5670064-0BB5-4818-91A8-4285C81C215F}"/>
              </a:ext>
            </a:extLst>
          </p:cNvPr>
          <p:cNvSpPr txBox="1"/>
          <p:nvPr/>
        </p:nvSpPr>
        <p:spPr>
          <a:xfrm>
            <a:off x="7120854" y="3314700"/>
            <a:ext cx="1832645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Remember with ‘reverse chain rule’, we divide by constant in front of variable.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EBCBCE-9925-4FDD-BBB1-BFA521906E32}"/>
              </a:ext>
            </a:extLst>
          </p:cNvPr>
          <p:cNvCxnSpPr>
            <a:stCxn id="21" idx="1"/>
          </p:cNvCxnSpPr>
          <p:nvPr/>
        </p:nvCxnSpPr>
        <p:spPr>
          <a:xfrm flipH="1">
            <a:off x="6819900" y="3614782"/>
            <a:ext cx="300954" cy="11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8927CA-6415-436E-B773-75950757E729}"/>
              </a:ext>
            </a:extLst>
          </p:cNvPr>
          <p:cNvSpPr txBox="1"/>
          <p:nvPr/>
        </p:nvSpPr>
        <p:spPr>
          <a:xfrm>
            <a:off x="7804822" y="6131576"/>
            <a:ext cx="1297904" cy="600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Can tidy up integral by factorising out common factor.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79B11C-3781-492D-9F35-285B039795CA}"/>
              </a:ext>
            </a:extLst>
          </p:cNvPr>
          <p:cNvCxnSpPr>
            <a:cxnSpLocks/>
          </p:cNvCxnSpPr>
          <p:nvPr/>
        </p:nvCxnSpPr>
        <p:spPr>
          <a:xfrm flipH="1">
            <a:off x="7554482" y="5702560"/>
            <a:ext cx="220846" cy="5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4E44B3-F486-4044-AC02-BDB0137D24E1}"/>
              </a:ext>
            </a:extLst>
          </p:cNvPr>
          <p:cNvSpPr txBox="1"/>
          <p:nvPr/>
        </p:nvSpPr>
        <p:spPr>
          <a:xfrm>
            <a:off x="7769624" y="5531412"/>
            <a:ext cx="1374375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Finding area under velocity-time graph.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6B804D-83A5-4694-851C-B7143651BE5B}"/>
              </a:ext>
            </a:extLst>
          </p:cNvPr>
          <p:cNvCxnSpPr>
            <a:cxnSpLocks/>
          </p:cNvCxnSpPr>
          <p:nvPr/>
        </p:nvCxnSpPr>
        <p:spPr>
          <a:xfrm flipH="1" flipV="1">
            <a:off x="7537391" y="5999148"/>
            <a:ext cx="267431" cy="24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D11E80-6585-4450-8992-716F65CBAC5F}"/>
              </a:ext>
            </a:extLst>
          </p:cNvPr>
          <p:cNvSpPr/>
          <p:nvPr/>
        </p:nvSpPr>
        <p:spPr>
          <a:xfrm>
            <a:off x="4808377" y="31772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BF405A-4E20-4A1D-8D26-B5E7337ACCBE}"/>
              </a:ext>
            </a:extLst>
          </p:cNvPr>
          <p:cNvSpPr/>
          <p:nvPr/>
        </p:nvSpPr>
        <p:spPr>
          <a:xfrm>
            <a:off x="4808377" y="4868709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54D8E8-0ACD-4DFE-8A28-E12B13AB8E57}"/>
              </a:ext>
            </a:extLst>
          </p:cNvPr>
          <p:cNvSpPr/>
          <p:nvPr/>
        </p:nvSpPr>
        <p:spPr>
          <a:xfrm>
            <a:off x="4808377" y="5582666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1F12CE-FCB7-4373-AE46-72A89ACDD8A5}"/>
              </a:ext>
            </a:extLst>
          </p:cNvPr>
          <p:cNvSpPr/>
          <p:nvPr/>
        </p:nvSpPr>
        <p:spPr>
          <a:xfrm>
            <a:off x="5024401" y="3183302"/>
            <a:ext cx="4033874" cy="1579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873DB3-3DF0-4424-8C0B-0E077CD09A89}"/>
              </a:ext>
            </a:extLst>
          </p:cNvPr>
          <p:cNvSpPr/>
          <p:nvPr/>
        </p:nvSpPr>
        <p:spPr>
          <a:xfrm>
            <a:off x="5024400" y="4871403"/>
            <a:ext cx="4118456" cy="711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31EDB1-CE0F-4968-85E1-D5811A546B36}"/>
              </a:ext>
            </a:extLst>
          </p:cNvPr>
          <p:cNvSpPr/>
          <p:nvPr/>
        </p:nvSpPr>
        <p:spPr>
          <a:xfrm>
            <a:off x="5024400" y="5575389"/>
            <a:ext cx="4118456" cy="1245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9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E0A8DC-0051-49C3-AD6D-2F9218FEFF2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D1EAC13-7393-4F80-BF73-1F41A9799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183FFA-5727-4C09-BA10-F69F7A2D92F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6628C-190C-4E24-B319-58DFDDBFB943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6052863" cy="18172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of mass 6kg is moving on the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the displacement,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, of the particle from the origin is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(a) Find the velocity of the particle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N which acts in the direction of the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-axis,</a:t>
                </a:r>
              </a:p>
              <a:p>
                <a:r>
                  <a:rPr lang="en-GB" sz="1400" dirty="0"/>
                  <a:t>(b)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6628C-190C-4E24-B319-58DFDDBF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6052863" cy="1817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C170F-4388-403E-8150-6C663BDDC73A}"/>
                  </a:ext>
                </a:extLst>
              </p:cNvPr>
              <p:cNvSpPr txBox="1"/>
              <p:nvPr/>
            </p:nvSpPr>
            <p:spPr>
              <a:xfrm>
                <a:off x="1115616" y="3068960"/>
                <a:ext cx="4752528" cy="241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dirty="0"/>
                  <a:t> seconds: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=3.64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=1.0850…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=6×1.0850…=6.51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C170F-4388-403E-8150-6C663BDDC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68960"/>
                <a:ext cx="4752528" cy="2413994"/>
              </a:xfrm>
              <a:prstGeom prst="rect">
                <a:avLst/>
              </a:prstGeom>
              <a:blipFill>
                <a:blip r:embed="rId3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20A22E2-5FC7-4C9A-A405-F043AC9D24FD}"/>
              </a:ext>
            </a:extLst>
          </p:cNvPr>
          <p:cNvSpPr/>
          <p:nvPr/>
        </p:nvSpPr>
        <p:spPr>
          <a:xfrm>
            <a:off x="693577" y="31010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CE867-DC33-4270-BC17-E9B42F8CAB93}"/>
              </a:ext>
            </a:extLst>
          </p:cNvPr>
          <p:cNvSpPr/>
          <p:nvPr/>
        </p:nvSpPr>
        <p:spPr>
          <a:xfrm>
            <a:off x="706532" y="45811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2A388-BAA6-446A-99F6-0DCDF9C29508}"/>
              </a:ext>
            </a:extLst>
          </p:cNvPr>
          <p:cNvSpPr/>
          <p:nvPr/>
        </p:nvSpPr>
        <p:spPr>
          <a:xfrm>
            <a:off x="922556" y="3101043"/>
            <a:ext cx="4752528" cy="1264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BAE95-9B7D-4E40-87A3-91216293A387}"/>
              </a:ext>
            </a:extLst>
          </p:cNvPr>
          <p:cNvSpPr/>
          <p:nvPr/>
        </p:nvSpPr>
        <p:spPr>
          <a:xfrm>
            <a:off x="922556" y="4576936"/>
            <a:ext cx="4752528" cy="1264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4EF93D-7734-4B47-BF6B-5192FA0D92AF}"/>
                  </a:ext>
                </a:extLst>
              </p:cNvPr>
              <p:cNvSpPr txBox="1"/>
              <p:nvPr/>
            </p:nvSpPr>
            <p:spPr>
              <a:xfrm>
                <a:off x="6376391" y="3071700"/>
                <a:ext cx="2444081" cy="7167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Recap</a:t>
                </a:r>
                <a:r>
                  <a:rPr lang="en-GB" sz="1400" dirty="0"/>
                  <a:t>: Due to the chain rule,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4EF93D-7734-4B47-BF6B-5192FA0D9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391" y="3071700"/>
                <a:ext cx="2444081" cy="716799"/>
              </a:xfrm>
              <a:prstGeom prst="rect">
                <a:avLst/>
              </a:prstGeom>
              <a:blipFill>
                <a:blip r:embed="rId4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168-170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6256C2-7464-4F00-9998-A8F95A5D03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F81AA1-0AE5-46BE-ADF7-10FF195DB9A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Vectors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4D9BBC-4675-453A-94C8-BA7278A7E8E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17AEA-453F-4E6C-9918-535E889DD320}"/>
                  </a:ext>
                </a:extLst>
              </p:cNvPr>
              <p:cNvSpPr txBox="1"/>
              <p:nvPr/>
            </p:nvSpPr>
            <p:spPr>
              <a:xfrm>
                <a:off x="467543" y="980728"/>
                <a:ext cx="7066731" cy="1392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What would be the acceleration?</a:t>
                </a:r>
              </a:p>
              <a:p>
                <a:r>
                  <a:rPr lang="en-GB" b="1" dirty="0"/>
                  <a:t>We can simply differentiate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components independently: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17AEA-453F-4E6C-9918-535E889D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980728"/>
                <a:ext cx="7066731" cy="1392561"/>
              </a:xfrm>
              <a:prstGeom prst="rect">
                <a:avLst/>
              </a:prstGeom>
              <a:blipFill>
                <a:blip r:embed="rId2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E73459-A016-4178-98E5-BE39892B3A87}"/>
                  </a:ext>
                </a:extLst>
              </p:cNvPr>
              <p:cNvSpPr txBox="1"/>
              <p:nvPr/>
            </p:nvSpPr>
            <p:spPr>
              <a:xfrm>
                <a:off x="405495" y="2514439"/>
                <a:ext cx="4957080" cy="9231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br>
                  <a:rPr lang="en-GB" b="1" dirty="0"/>
                </a:br>
                <a:r>
                  <a:rPr lang="en-GB" dirty="0"/>
                  <a:t>                           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̈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E73459-A016-4178-98E5-BE39892B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5" y="2514439"/>
                <a:ext cx="4957080" cy="923138"/>
              </a:xfrm>
              <a:prstGeom prst="rect">
                <a:avLst/>
              </a:prstGeom>
              <a:blipFill>
                <a:blip r:embed="rId3"/>
                <a:stretch>
                  <a:fillRect l="-857"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B7F3D-82A3-42E2-BD01-F451816C6068}"/>
                  </a:ext>
                </a:extLst>
              </p:cNvPr>
              <p:cNvSpPr txBox="1"/>
              <p:nvPr/>
            </p:nvSpPr>
            <p:spPr>
              <a:xfrm>
                <a:off x="5594970" y="2697857"/>
                <a:ext cx="3240360" cy="72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Notational note</a:t>
                </a:r>
                <a:r>
                  <a:rPr lang="en-GB" sz="1200" dirty="0"/>
                  <a:t>: Dot notation is a short-hand for differentiation </a:t>
                </a:r>
                <a:r>
                  <a:rPr lang="en-GB" sz="1200" u="sng" dirty="0"/>
                  <a:t>with respect to time</a:t>
                </a:r>
                <a:r>
                  <a:rPr lang="en-GB" sz="12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200" dirty="0"/>
              </a:p>
              <a:p>
                <a:r>
                  <a:rPr lang="en-GB" sz="1200" dirty="0"/>
                  <a:t>Its use is common in Physics.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B7F3D-82A3-42E2-BD01-F451816C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70" y="2697857"/>
                <a:ext cx="3240360" cy="727635"/>
              </a:xfrm>
              <a:prstGeom prst="rect">
                <a:avLst/>
              </a:prstGeom>
              <a:blipFill>
                <a:blip r:embed="rId4"/>
                <a:stretch>
                  <a:fillRect l="-188" t="-840" r="-377" b="-6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3689809-13EB-437D-8149-B99DA468F82A}"/>
              </a:ext>
            </a:extLst>
          </p:cNvPr>
          <p:cNvSpPr/>
          <p:nvPr/>
        </p:nvSpPr>
        <p:spPr>
          <a:xfrm>
            <a:off x="539552" y="1550263"/>
            <a:ext cx="7830919" cy="8613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95332-745A-4A92-B7F6-B75CCD94C62B}"/>
                  </a:ext>
                </a:extLst>
              </p:cNvPr>
              <p:cNvSpPr txBox="1"/>
              <p:nvPr/>
            </p:nvSpPr>
            <p:spPr>
              <a:xfrm>
                <a:off x="222920" y="3856206"/>
                <a:ext cx="4488511" cy="19123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GB" sz="1400" dirty="0"/>
                  <a:t> N.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metres, where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as a vector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95332-745A-4A92-B7F6-B75CCD94C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0" y="3856206"/>
                <a:ext cx="4488511" cy="1912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AA24A0-D28A-450B-8700-BF18681B3247}"/>
                  </a:ext>
                </a:extLst>
              </p:cNvPr>
              <p:cNvSpPr txBox="1"/>
              <p:nvPr/>
            </p:nvSpPr>
            <p:spPr>
              <a:xfrm>
                <a:off x="5512295" y="3741906"/>
                <a:ext cx="3446859" cy="28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sSup>
                                <m:sSupPr>
                                  <m:ctrlP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14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dirty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GB" sz="1400" b="0" dirty="0"/>
                </a:br>
                <a:r>
                  <a:rPr lang="en-GB" sz="1400" b="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r>
                  <a:rPr lang="en-GB" sz="1400" dirty="0"/>
                  <a:t>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=96.1</m:t>
                    </m:r>
                    <m:sSup>
                      <m:sSupPr>
                        <m:ctrlPr>
                          <a:rPr lang="en-GB" sz="1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GB" sz="1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6.6291…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=0.8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6.6291…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19.2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5.30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AA24A0-D28A-450B-8700-BF18681B3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295" y="3741906"/>
                <a:ext cx="3446859" cy="2809615"/>
              </a:xfrm>
              <a:prstGeom prst="rect">
                <a:avLst/>
              </a:prstGeom>
              <a:blipFill>
                <a:blip r:embed="rId6"/>
                <a:stretch>
                  <a:fillRect l="-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E6CD950-9D1A-497F-B1CE-6C1D99F7B170}"/>
              </a:ext>
            </a:extLst>
          </p:cNvPr>
          <p:cNvSpPr/>
          <p:nvPr/>
        </p:nvSpPr>
        <p:spPr>
          <a:xfrm>
            <a:off x="5132227" y="37868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42F40-773F-43FC-B495-77523481024C}"/>
              </a:ext>
            </a:extLst>
          </p:cNvPr>
          <p:cNvSpPr/>
          <p:nvPr/>
        </p:nvSpPr>
        <p:spPr>
          <a:xfrm>
            <a:off x="5122702" y="5183034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345F3-9301-4EA4-9B3B-057CB82F624C}"/>
              </a:ext>
            </a:extLst>
          </p:cNvPr>
          <p:cNvSpPr/>
          <p:nvPr/>
        </p:nvSpPr>
        <p:spPr>
          <a:xfrm>
            <a:off x="5122702" y="5773166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8E63-9CD2-4245-AC45-2D794F1F9AAE}"/>
              </a:ext>
            </a:extLst>
          </p:cNvPr>
          <p:cNvSpPr/>
          <p:nvPr/>
        </p:nvSpPr>
        <p:spPr>
          <a:xfrm>
            <a:off x="5343525" y="3782323"/>
            <a:ext cx="3390900" cy="138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14624-6CFC-4A16-9A7A-26CF8DC1A2E2}"/>
              </a:ext>
            </a:extLst>
          </p:cNvPr>
          <p:cNvSpPr/>
          <p:nvPr/>
        </p:nvSpPr>
        <p:spPr>
          <a:xfrm>
            <a:off x="5343525" y="5172076"/>
            <a:ext cx="3390900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327083-9091-448E-B910-BB24BA375564}"/>
              </a:ext>
            </a:extLst>
          </p:cNvPr>
          <p:cNvSpPr/>
          <p:nvPr/>
        </p:nvSpPr>
        <p:spPr>
          <a:xfrm>
            <a:off x="5348251" y="5762625"/>
            <a:ext cx="3390900" cy="7810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3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171-173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8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E39E3F-9848-417F-B9CD-AB8841CD749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F51FF1C-B928-4286-A974-B7695216488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Integrating Vectors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5ED57BD-9C0D-43DA-8D10-79F1FDB7FC9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4B4A1-F18E-4E99-AB57-AD47439BDFF5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7632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similarly integrate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components to get from acceleration to velocity and velocity to displacement.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4B4A1-F18E-4E99-AB57-AD47439B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632848" cy="646331"/>
              </a:xfrm>
              <a:prstGeom prst="rect">
                <a:avLst/>
              </a:prstGeom>
              <a:blipFill>
                <a:blip r:embed="rId2"/>
                <a:stretch>
                  <a:fillRect l="-71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0DB1FC-BD0A-425F-9CC1-4C54A80C2BD0}"/>
                  </a:ext>
                </a:extLst>
              </p:cNvPr>
              <p:cNvSpPr txBox="1"/>
              <p:nvPr/>
            </p:nvSpPr>
            <p:spPr>
              <a:xfrm>
                <a:off x="395536" y="1683050"/>
                <a:ext cx="7828541" cy="129202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seconds, its velocity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is given by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with respect to a fixed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m. Find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0DB1FC-BD0A-425F-9CC1-4C54A80C2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83050"/>
                <a:ext cx="7828541" cy="1292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4705C-110F-4829-83D4-538CE56203BA}"/>
                  </a:ext>
                </a:extLst>
              </p:cNvPr>
              <p:cNvSpPr txBox="1"/>
              <p:nvPr/>
            </p:nvSpPr>
            <p:spPr>
              <a:xfrm>
                <a:off x="1403648" y="3284984"/>
                <a:ext cx="5022319" cy="280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br>
                  <a:rPr lang="en-GB" b="1" dirty="0"/>
                </a:br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4705C-110F-4829-83D4-538CE562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84984"/>
                <a:ext cx="5022319" cy="2801793"/>
              </a:xfrm>
              <a:prstGeom prst="rect">
                <a:avLst/>
              </a:prstGeom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672309-3CFE-4619-BA58-470313D6980F}"/>
              </a:ext>
            </a:extLst>
          </p:cNvPr>
          <p:cNvSpPr txBox="1"/>
          <p:nvPr/>
        </p:nvSpPr>
        <p:spPr>
          <a:xfrm>
            <a:off x="6283413" y="3353499"/>
            <a:ext cx="193779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constant of integration is a vector.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33D1C6-CA39-4D39-8189-29176B02AD21}"/>
              </a:ext>
            </a:extLst>
          </p:cNvPr>
          <p:cNvCxnSpPr/>
          <p:nvPr/>
        </p:nvCxnSpPr>
        <p:spPr>
          <a:xfrm flipH="1">
            <a:off x="5652120" y="3573016"/>
            <a:ext cx="631293" cy="30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2E2A6-A3D8-44AF-BEDA-4A31FB1D7535}"/>
              </a:ext>
            </a:extLst>
          </p:cNvPr>
          <p:cNvSpPr/>
          <p:nvPr/>
        </p:nvSpPr>
        <p:spPr>
          <a:xfrm>
            <a:off x="395536" y="2987381"/>
            <a:ext cx="7830919" cy="3393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84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6838B5-2F41-4939-A566-1877088FCA2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96D68E-7C43-493A-B007-8D7A16B6B71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722636-6467-4DB4-A502-C784CA8E76E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AF4A2-6BB3-44F0-A815-83D76CECFE19}"/>
                  </a:ext>
                </a:extLst>
              </p:cNvPr>
              <p:cNvSpPr txBox="1"/>
              <p:nvPr/>
            </p:nvSpPr>
            <p:spPr>
              <a:xfrm>
                <a:off x="424111" y="873425"/>
                <a:ext cx="7828541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seconds, its acceleration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, the velocity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(20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 with respect to a fixed origin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distance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AF4A2-6BB3-44F0-A815-83D76CEC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1" y="873425"/>
                <a:ext cx="7828541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FD28F-2497-492C-8CDD-1E21A9A15151}"/>
                  </a:ext>
                </a:extLst>
              </p:cNvPr>
              <p:cNvSpPr txBox="1"/>
              <p:nvPr/>
            </p:nvSpPr>
            <p:spPr>
              <a:xfrm>
                <a:off x="539552" y="2471162"/>
                <a:ext cx="4225395" cy="210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direction of motion is the velocity: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=∫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=2,</m:t>
                    </m:r>
                  </m:oMath>
                </a14:m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FD28F-2497-492C-8CDD-1E21A9A1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71162"/>
                <a:ext cx="4225395" cy="2106923"/>
              </a:xfrm>
              <a:prstGeom prst="rect">
                <a:avLst/>
              </a:prstGeom>
              <a:blipFill>
                <a:blip r:embed="rId3"/>
                <a:stretch>
                  <a:fillRect l="-433" t="-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17042-2799-46A3-8924-948C38D7B596}"/>
                  </a:ext>
                </a:extLst>
              </p:cNvPr>
              <p:cNvSpPr txBox="1"/>
              <p:nvPr/>
            </p:nvSpPr>
            <p:spPr>
              <a:xfrm>
                <a:off x="3790450" y="3021432"/>
                <a:ext cx="15281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Use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100" dirty="0"/>
                  <a:t> to get constant of integration.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17042-2799-46A3-8924-948C38D7B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50" y="3021432"/>
                <a:ext cx="1528170" cy="43088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A42081-1CBD-4663-96CA-F7F6282F2CAC}"/>
              </a:ext>
            </a:extLst>
          </p:cNvPr>
          <p:cNvCxnSpPr/>
          <p:nvPr/>
        </p:nvCxnSpPr>
        <p:spPr>
          <a:xfrm flipH="1">
            <a:off x="3422708" y="3227664"/>
            <a:ext cx="381743" cy="4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D8004E8-5ED0-4850-9743-665CB422B2EA}"/>
              </a:ext>
            </a:extLst>
          </p:cNvPr>
          <p:cNvSpPr/>
          <p:nvPr/>
        </p:nvSpPr>
        <p:spPr>
          <a:xfrm flipH="1">
            <a:off x="976526" y="4622386"/>
            <a:ext cx="583826" cy="788513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C07A5A-DEC8-4440-894C-AFF0FEA064A1}"/>
              </a:ext>
            </a:extLst>
          </p:cNvPr>
          <p:cNvSpPr/>
          <p:nvPr/>
        </p:nvSpPr>
        <p:spPr>
          <a:xfrm>
            <a:off x="1143000" y="5189220"/>
            <a:ext cx="106680" cy="220980"/>
          </a:xfrm>
          <a:custGeom>
            <a:avLst/>
            <a:gdLst>
              <a:gd name="connsiteX0" fmla="*/ 0 w 106680"/>
              <a:gd name="connsiteY0" fmla="*/ 0 h 220980"/>
              <a:gd name="connsiteX1" fmla="*/ 83820 w 106680"/>
              <a:gd name="connsiteY1" fmla="*/ 114300 h 220980"/>
              <a:gd name="connsiteX2" fmla="*/ 106680 w 106680"/>
              <a:gd name="connsiteY2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20980">
                <a:moveTo>
                  <a:pt x="0" y="0"/>
                </a:moveTo>
                <a:cubicBezTo>
                  <a:pt x="33020" y="38735"/>
                  <a:pt x="66040" y="77470"/>
                  <a:pt x="83820" y="114300"/>
                </a:cubicBezTo>
                <a:cubicBezTo>
                  <a:pt x="101600" y="151130"/>
                  <a:pt x="104140" y="186055"/>
                  <a:pt x="106680" y="2209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4061AF-2478-47EB-9304-103BCE73D597}"/>
                  </a:ext>
                </a:extLst>
              </p:cNvPr>
              <p:cNvSpPr txBox="1"/>
              <p:nvPr/>
            </p:nvSpPr>
            <p:spPr>
              <a:xfrm>
                <a:off x="1162050" y="5061942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4061AF-2478-47EB-9304-103BCE73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5061942"/>
                <a:ext cx="3326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2A3A5F-9E34-49AA-B618-E9AAE81185E8}"/>
              </a:ext>
            </a:extLst>
          </p:cNvPr>
          <p:cNvCxnSpPr>
            <a:stCxn id="12" idx="4"/>
          </p:cNvCxnSpPr>
          <p:nvPr/>
        </p:nvCxnSpPr>
        <p:spPr>
          <a:xfrm flipV="1">
            <a:off x="976526" y="5410200"/>
            <a:ext cx="427122" cy="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1ED07-FB2A-4D6B-BF5A-7AF73360A8D6}"/>
                  </a:ext>
                </a:extLst>
              </p:cNvPr>
              <p:cNvSpPr txBox="1"/>
              <p:nvPr/>
            </p:nvSpPr>
            <p:spPr>
              <a:xfrm>
                <a:off x="958601" y="5389738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1ED07-FB2A-4D6B-BF5A-7AF73360A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" y="5389738"/>
                <a:ext cx="3326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D56B9-A8BF-413E-86E6-89E06C40A42A}"/>
                  </a:ext>
                </a:extLst>
              </p:cNvPr>
              <p:cNvSpPr txBox="1"/>
              <p:nvPr/>
            </p:nvSpPr>
            <p:spPr>
              <a:xfrm>
                <a:off x="1491747" y="4780245"/>
                <a:ext cx="2383966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D56B9-A8BF-413E-86E6-89E06C40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47" y="4780245"/>
                <a:ext cx="238396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8E0644-9B0D-40BD-BB57-B7351C5C4A04}"/>
                  </a:ext>
                </a:extLst>
              </p:cNvPr>
              <p:cNvSpPr txBox="1"/>
              <p:nvPr/>
            </p:nvSpPr>
            <p:spPr>
              <a:xfrm>
                <a:off x="1469763" y="4835405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8E0644-9B0D-40BD-BB57-B7351C5C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63" y="4835405"/>
                <a:ext cx="33265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30FD32-E1FD-42ED-937B-2CC4615F421D}"/>
                  </a:ext>
                </a:extLst>
              </p:cNvPr>
              <p:cNvSpPr txBox="1"/>
              <p:nvPr/>
            </p:nvSpPr>
            <p:spPr>
              <a:xfrm>
                <a:off x="1265439" y="5391540"/>
                <a:ext cx="332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30FD32-E1FD-42ED-937B-2CC4615F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39" y="5391540"/>
                <a:ext cx="33265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9A2A6E-E6E5-482C-9C4B-DEE40E7B998B}"/>
                  </a:ext>
                </a:extLst>
              </p:cNvPr>
              <p:cNvSpPr txBox="1"/>
              <p:nvPr/>
            </p:nvSpPr>
            <p:spPr>
              <a:xfrm>
                <a:off x="5868143" y="2474982"/>
                <a:ext cx="3228231" cy="318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9A2A6E-E6E5-482C-9C4B-DEE40E7B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2474982"/>
                <a:ext cx="3228231" cy="3183115"/>
              </a:xfrm>
              <a:prstGeom prst="rect">
                <a:avLst/>
              </a:prstGeom>
              <a:blipFill>
                <a:blip r:embed="rId10"/>
                <a:stretch>
                  <a:fillRect l="-10586" t="-27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E309506-7BC7-4A69-BE06-BD12BDEF6BB3}"/>
              </a:ext>
            </a:extLst>
          </p:cNvPr>
          <p:cNvSpPr/>
          <p:nvPr/>
        </p:nvSpPr>
        <p:spPr>
          <a:xfrm>
            <a:off x="264952" y="2453343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FBB329-BDDA-4A9E-8A36-54DCEDB6DDDE}"/>
              </a:ext>
            </a:extLst>
          </p:cNvPr>
          <p:cNvSpPr/>
          <p:nvPr/>
        </p:nvSpPr>
        <p:spPr>
          <a:xfrm>
            <a:off x="5485370" y="2448005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8FF19-C5E9-4DBF-A38A-28E5BA2469AB}"/>
              </a:ext>
            </a:extLst>
          </p:cNvPr>
          <p:cNvSpPr/>
          <p:nvPr/>
        </p:nvSpPr>
        <p:spPr>
          <a:xfrm>
            <a:off x="480977" y="2448005"/>
            <a:ext cx="4837644" cy="3822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61D55E-1607-4581-86F5-7CDDD133B594}"/>
              </a:ext>
            </a:extLst>
          </p:cNvPr>
          <p:cNvSpPr/>
          <p:nvPr/>
        </p:nvSpPr>
        <p:spPr>
          <a:xfrm>
            <a:off x="5701394" y="2448005"/>
            <a:ext cx="3228231" cy="3822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54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83811-C96B-4819-8F33-46BE9E2A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50" y="1186871"/>
            <a:ext cx="5724525" cy="3286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3843A-E117-4901-9763-AE8240B8E77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14558D27-EB18-42D3-8174-315A635EE7B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8CF592-1823-426B-953B-FAAF2EEECEB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B50DDF-669A-456C-BB31-CF8CA1E4117D}"/>
              </a:ext>
            </a:extLst>
          </p:cNvPr>
          <p:cNvSpPr txBox="1"/>
          <p:nvPr/>
        </p:nvSpPr>
        <p:spPr>
          <a:xfrm>
            <a:off x="251520" y="789343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Jan 2013 Q4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F0D0A-DFA6-47EC-83C9-7011D8DE3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1" y="4501192"/>
            <a:ext cx="2724150" cy="186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5D9E-1BFC-47C5-A281-809919E0A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51" y="1626427"/>
            <a:ext cx="3084191" cy="34587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DBAEAE-EA42-4D58-9824-A3E778CEFCDE}"/>
              </a:ext>
            </a:extLst>
          </p:cNvPr>
          <p:cNvSpPr/>
          <p:nvPr/>
        </p:nvSpPr>
        <p:spPr>
          <a:xfrm>
            <a:off x="3652802" y="4505405"/>
            <a:ext cx="2357473" cy="390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DAB16-855E-48C0-8491-0D1EEA158407}"/>
              </a:ext>
            </a:extLst>
          </p:cNvPr>
          <p:cNvSpPr/>
          <p:nvPr/>
        </p:nvSpPr>
        <p:spPr>
          <a:xfrm>
            <a:off x="3652802" y="4895850"/>
            <a:ext cx="2357473" cy="1552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BAD60-FB4F-41DD-AD65-B877033BB697}"/>
              </a:ext>
            </a:extLst>
          </p:cNvPr>
          <p:cNvSpPr/>
          <p:nvPr/>
        </p:nvSpPr>
        <p:spPr>
          <a:xfrm>
            <a:off x="6300192" y="1597483"/>
            <a:ext cx="2815233" cy="36031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43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175-176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7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753318" y="1916832"/>
            <a:ext cx="5636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You have reached the end of maths.*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380" y="63686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* At A Level.</a:t>
            </a:r>
          </a:p>
        </p:txBody>
      </p:sp>
    </p:spTree>
    <p:extLst>
      <p:ext uri="{BB962C8B-B14F-4D97-AF65-F5344CB8AC3E}">
        <p14:creationId xmlns:p14="http://schemas.microsoft.com/office/powerpoint/2010/main" val="332624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chapter concerns how can use </a:t>
                </a:r>
                <a:r>
                  <a:rPr lang="en-GB" sz="1600" b="1" dirty="0"/>
                  <a:t>vectors to represent motion</a:t>
                </a:r>
                <a:r>
                  <a:rPr lang="en-GB" sz="1600" dirty="0"/>
                  <a:t>. In the case of constant acceleration, can we still use our ‘</a:t>
                </a:r>
                <a:r>
                  <a:rPr lang="en-GB" sz="1600" dirty="0" err="1"/>
                  <a:t>suvat</a:t>
                </a:r>
                <a:r>
                  <a:rPr lang="en-GB" sz="1600" dirty="0"/>
                  <a:t>’ equations? And what if we have variable acceleration with expressions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328422" y="1731633"/>
            <a:ext cx="36799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Vector equations for motion.</a:t>
            </a:r>
            <a:endParaRPr lang="en-GB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494127" y="1731633"/>
            <a:ext cx="385642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Variable acceleration with vectors.</a:t>
            </a:r>
            <a:endParaRPr lang="en-GB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C9CC1F-380F-450A-9806-A61A767B6EE7}"/>
              </a:ext>
            </a:extLst>
          </p:cNvPr>
          <p:cNvSpPr txBox="1"/>
          <p:nvPr/>
        </p:nvSpPr>
        <p:spPr>
          <a:xfrm>
            <a:off x="446513" y="4129083"/>
            <a:ext cx="40362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Integration with vectors to find velocity/displacement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264F7-8D50-4259-B66E-E5B8058C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0" y="2134368"/>
            <a:ext cx="3679932" cy="1417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6A6F26-3650-4C20-A22A-80F1B2921310}"/>
                  </a:ext>
                </a:extLst>
              </p:cNvPr>
              <p:cNvSpPr txBox="1"/>
              <p:nvPr/>
            </p:nvSpPr>
            <p:spPr>
              <a:xfrm>
                <a:off x="4494127" y="2134368"/>
                <a:ext cx="3856422" cy="169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1400" dirty="0"/>
                  <a:t> N. Relative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metres, where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Find (a) the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(b) The acceleration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as a vector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(c)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1400" dirty="0"/>
                  <a:t>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.”</a:t>
                </a:r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6A6F26-3650-4C20-A22A-80F1B292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27" y="2134368"/>
                <a:ext cx="3856422" cy="1696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72A84A-2442-48A9-853A-1CA55521D63A}"/>
                  </a:ext>
                </a:extLst>
              </p:cNvPr>
              <p:cNvSpPr txBox="1"/>
              <p:nvPr/>
            </p:nvSpPr>
            <p:spPr>
              <a:xfrm>
                <a:off x="446513" y="4775414"/>
                <a:ext cx="4036216" cy="12582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seconds, its velocity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is given by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m. Find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seconds.”</a:t>
                </a:r>
                <a:endParaRPr lang="en-GB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72A84A-2442-48A9-853A-1CA55521D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13" y="4775414"/>
                <a:ext cx="4036216" cy="1258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F2681D-6989-48DA-A4D2-BA69CE5AB349}"/>
              </a:ext>
            </a:extLst>
          </p:cNvPr>
          <p:cNvSpPr txBox="1"/>
          <p:nvPr/>
        </p:nvSpPr>
        <p:spPr>
          <a:xfrm>
            <a:off x="6300192" y="5500682"/>
            <a:ext cx="22322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Note for teachers</a:t>
            </a:r>
            <a:r>
              <a:rPr lang="en-GB" sz="1200" dirty="0"/>
              <a:t>: The first item was in the old M1 with projectile motion in M2. Variable acceleration was in M2. </a:t>
            </a:r>
          </a:p>
        </p:txBody>
      </p:sp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43" grpId="0" animBg="1"/>
      <p:bldP spid="8" grpId="0" animBg="1"/>
      <p:bldP spid="31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196CB7-5003-49E6-8AA3-914506922011}"/>
              </a:ext>
            </a:extLst>
          </p:cNvPr>
          <p:cNvCxnSpPr>
            <a:cxnSpLocks/>
          </p:cNvCxnSpPr>
          <p:nvPr/>
        </p:nvCxnSpPr>
        <p:spPr>
          <a:xfrm flipV="1">
            <a:off x="3047236" y="1226820"/>
            <a:ext cx="3262124" cy="1556278"/>
          </a:xfrm>
          <a:prstGeom prst="straightConnector1">
            <a:avLst/>
          </a:prstGeom>
          <a:ln w="76200">
            <a:prstDash val="sys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E53DBF-DC8F-4A19-83A1-1FE8F110875C}"/>
              </a:ext>
            </a:extLst>
          </p:cNvPr>
          <p:cNvCxnSpPr/>
          <p:nvPr/>
        </p:nvCxnSpPr>
        <p:spPr>
          <a:xfrm flipV="1">
            <a:off x="3059832" y="2204864"/>
            <a:ext cx="1224136" cy="5760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E2778CE7-1D89-4D25-8E30-E28B237C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90" y="2494965"/>
            <a:ext cx="412303" cy="5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084B09-86C3-4B1C-BD22-506543EC70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F5F1719-A3E2-43A7-8568-9B8851BEB49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motion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B6F3A3-4786-4873-99C4-0B1E6B727A7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9DAFD-4074-49E2-9599-B520C2919D2D}"/>
                  </a:ext>
                </a:extLst>
              </p:cNvPr>
              <p:cNvSpPr txBox="1"/>
              <p:nvPr/>
            </p:nvSpPr>
            <p:spPr>
              <a:xfrm>
                <a:off x="2555776" y="3092024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9DAFD-4074-49E2-9599-B520C291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92024"/>
                <a:ext cx="1080120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6094A-4431-46A2-B547-F9B6C21635DB}"/>
                  </a:ext>
                </a:extLst>
              </p:cNvPr>
              <p:cNvSpPr txBox="1"/>
              <p:nvPr/>
            </p:nvSpPr>
            <p:spPr>
              <a:xfrm rot="20204967">
                <a:off x="3144416" y="2479542"/>
                <a:ext cx="1080120" cy="45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6094A-4431-46A2-B547-F9B6C216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4967">
                <a:off x="3144416" y="2479542"/>
                <a:ext cx="1080120" cy="450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FB903-BF4E-4AA5-91A3-8768BC5EF6FC}"/>
                  </a:ext>
                </a:extLst>
              </p:cNvPr>
              <p:cNvSpPr txBox="1"/>
              <p:nvPr/>
            </p:nvSpPr>
            <p:spPr>
              <a:xfrm>
                <a:off x="3743908" y="2642476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5FB903-BF4E-4AA5-91A3-8768BC5EF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642476"/>
                <a:ext cx="1080120" cy="552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616BD-4ADB-4706-A1F9-54AE335A8600}"/>
                  </a:ext>
                </a:extLst>
              </p:cNvPr>
              <p:cNvSpPr txBox="1"/>
              <p:nvPr/>
            </p:nvSpPr>
            <p:spPr>
              <a:xfrm>
                <a:off x="4966712" y="2090017"/>
                <a:ext cx="108012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616BD-4ADB-4706-A1F9-54AE335A8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12" y="2090017"/>
                <a:ext cx="1080120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2EA49-DE19-4EB6-A489-DEA4EE3691C4}"/>
                  </a:ext>
                </a:extLst>
              </p:cNvPr>
              <p:cNvSpPr txBox="1"/>
              <p:nvPr/>
            </p:nvSpPr>
            <p:spPr>
              <a:xfrm>
                <a:off x="2371168" y="2265065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02EA49-DE19-4EB6-A489-DEA4EE36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68" y="2265065"/>
                <a:ext cx="67683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8767DF-D882-461D-BF1A-EC0435387E34}"/>
                  </a:ext>
                </a:extLst>
              </p:cNvPr>
              <p:cNvSpPr txBox="1"/>
              <p:nvPr/>
            </p:nvSpPr>
            <p:spPr>
              <a:xfrm>
                <a:off x="3475224" y="1573409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8767DF-D882-461D-BF1A-EC043538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24" y="1573409"/>
                <a:ext cx="67683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0637C-CFF8-43A1-B00D-6E771F496549}"/>
                  </a:ext>
                </a:extLst>
              </p:cNvPr>
              <p:cNvSpPr txBox="1"/>
              <p:nvPr/>
            </p:nvSpPr>
            <p:spPr>
              <a:xfrm>
                <a:off x="4757836" y="1016954"/>
                <a:ext cx="676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0637C-CFF8-43A1-B00D-6E771F49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36" y="1016954"/>
                <a:ext cx="676832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C35CFC-B036-4D16-A3B6-A4E52B1937DB}"/>
                  </a:ext>
                </a:extLst>
              </p:cNvPr>
              <p:cNvSpPr txBox="1"/>
              <p:nvPr/>
            </p:nvSpPr>
            <p:spPr>
              <a:xfrm>
                <a:off x="145936" y="683509"/>
                <a:ext cx="3655650" cy="102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Initially, Lewis is at the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 Each second, he moves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i.e. his </a:t>
                </a:r>
                <a:r>
                  <a:rPr lang="en-GB" sz="1400" b="1" dirty="0"/>
                  <a:t>velocity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Where will he be after 1 second?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C35CFC-B036-4D16-A3B6-A4E52B193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6" y="683509"/>
                <a:ext cx="3655650" cy="1022716"/>
              </a:xfrm>
              <a:prstGeom prst="rect">
                <a:avLst/>
              </a:prstGeom>
              <a:blipFill>
                <a:blip r:embed="rId11"/>
                <a:stretch>
                  <a:fillRect l="-500"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03546C-269A-4A24-AE9A-FF78B238123E}"/>
              </a:ext>
            </a:extLst>
          </p:cNvPr>
          <p:cNvSpPr txBox="1"/>
          <p:nvPr/>
        </p:nvSpPr>
        <p:spPr>
          <a:xfrm>
            <a:off x="4748188" y="2803244"/>
            <a:ext cx="25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After </a:t>
            </a:r>
            <a:r>
              <a:rPr lang="en-GB" sz="1400" dirty="0" err="1"/>
              <a:t>after</a:t>
            </a:r>
            <a:r>
              <a:rPr lang="en-GB" sz="1400" dirty="0"/>
              <a:t> 2 seconds?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8BBB80-0724-484C-9945-012D775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02" b="92473" l="9375" r="92188">
                        <a14:foregroundMark x1="92188" y1="37634" x2="12500" y2="53763"/>
                        <a14:foregroundMark x1="60938" y1="31183" x2="56250" y2="16129"/>
                        <a14:foregroundMark x1="67188" y1="89247" x2="43750" y2="92473"/>
                        <a14:foregroundMark x1="59375" y1="15054" x2="31250" y2="1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12303" cy="5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8F67C-8BE0-40E9-AA88-62CB83E8F773}"/>
                  </a:ext>
                </a:extLst>
              </p:cNvPr>
              <p:cNvSpPr txBox="1"/>
              <p:nvPr/>
            </p:nvSpPr>
            <p:spPr>
              <a:xfrm>
                <a:off x="918641" y="3775003"/>
                <a:ext cx="6768033" cy="128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in general, where would Lewis be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It’ll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with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 lots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added on, i.e.: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→    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8F67C-8BE0-40E9-AA88-62CB83E8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1" y="3775003"/>
                <a:ext cx="6768033" cy="1289584"/>
              </a:xfrm>
              <a:prstGeom prst="rect">
                <a:avLst/>
              </a:prstGeom>
              <a:blipFill>
                <a:blip r:embed="rId13"/>
                <a:stretch>
                  <a:fillRect l="-811" t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15A5448-9F4A-4A8E-8F28-2629E8DB2CC1}"/>
              </a:ext>
            </a:extLst>
          </p:cNvPr>
          <p:cNvSpPr/>
          <p:nvPr/>
        </p:nvSpPr>
        <p:spPr>
          <a:xfrm>
            <a:off x="911400" y="4086023"/>
            <a:ext cx="6222826" cy="10670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F1DC5E-02C3-4295-A35F-01A3A24FC97F}"/>
                  </a:ext>
                </a:extLst>
              </p:cNvPr>
              <p:cNvSpPr txBox="1"/>
              <p:nvPr/>
            </p:nvSpPr>
            <p:spPr>
              <a:xfrm>
                <a:off x="618576" y="5487169"/>
                <a:ext cx="4507097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Position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of particle: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initial position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 is velocity.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F1DC5E-02C3-4295-A35F-01A3A24FC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76" y="5487169"/>
                <a:ext cx="4507097" cy="923330"/>
              </a:xfrm>
              <a:prstGeom prst="rect">
                <a:avLst/>
              </a:prstGeom>
              <a:blipFill>
                <a:blip r:embed="rId14"/>
                <a:stretch>
                  <a:fillRect l="-806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7535E4-6D70-4A6C-BDFC-CFD3E8E41CB1}"/>
              </a:ext>
            </a:extLst>
          </p:cNvPr>
          <p:cNvSpPr txBox="1"/>
          <p:nvPr/>
        </p:nvSpPr>
        <p:spPr>
          <a:xfrm>
            <a:off x="5403942" y="5396293"/>
            <a:ext cx="3320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I don’t really remember as a formula as such though, but as ‘common sense’ using the reasoning above.</a:t>
            </a:r>
          </a:p>
          <a:p>
            <a:endParaRPr lang="en-GB" sz="400" dirty="0"/>
          </a:p>
          <a:p>
            <a:r>
              <a:rPr lang="en-GB" sz="1200" b="1" dirty="0" err="1"/>
              <a:t>Fro</a:t>
            </a:r>
            <a:r>
              <a:rPr lang="en-GB" sz="1200" b="1" dirty="0"/>
              <a:t> Note II</a:t>
            </a:r>
            <a:r>
              <a:rPr lang="en-GB" sz="1200" dirty="0"/>
              <a:t>: Further Mathematicians who have finished Vectors in Core Pure Yr1 may see the similarities with vector equations of straight lines.</a:t>
            </a:r>
          </a:p>
        </p:txBody>
      </p:sp>
    </p:spTree>
    <p:extLst>
      <p:ext uri="{BB962C8B-B14F-4D97-AF65-F5344CB8AC3E}">
        <p14:creationId xmlns:p14="http://schemas.microsoft.com/office/powerpoint/2010/main" val="8954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2725 -0.0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25 -0.0838 L 0.25729 -0.16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9" grpId="0"/>
      <p:bldP spid="20" grpId="0"/>
      <p:bldP spid="21" grpId="0" animBg="1"/>
      <p:bldP spid="21" grpId="1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EB9AF4D-D93B-44F0-9944-36A74A48C17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1761D860-ADC6-4D5D-99C4-D3BA2AF7177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EE9C92-FC59-463E-8181-0BF662FE447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F8E14-AAB1-4397-A8B5-CDFFC9AC004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339277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starts from the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 and moves with constant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the position vector of the particle 4 seconds later.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the time at which the particle is due east of the origin.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F8E14-AAB1-4397-A8B5-CDFFC9AC0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339277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F5FD-6C95-4936-86E6-0D8B794CE647}"/>
                  </a:ext>
                </a:extLst>
              </p:cNvPr>
              <p:cNvSpPr txBox="1"/>
              <p:nvPr/>
            </p:nvSpPr>
            <p:spPr>
              <a:xfrm>
                <a:off x="1115616" y="2274453"/>
                <a:ext cx="3888432" cy="230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pPr/>
                <a:endParaRPr lang="en-GB" dirty="0"/>
              </a:p>
              <a:p>
                <a:pPr/>
                <a:r>
                  <a:rPr lang="en-GB" dirty="0"/>
                  <a:t>If due East, then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component is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/>
                  <a:t> seconds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F5FD-6C95-4936-86E6-0D8B794CE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74453"/>
                <a:ext cx="3888432" cy="2309094"/>
              </a:xfrm>
              <a:prstGeom prst="rect">
                <a:avLst/>
              </a:prstGeom>
              <a:blipFill>
                <a:blip r:embed="rId3"/>
                <a:stretch>
                  <a:fillRect l="-1254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77F08-D2FB-42CD-B35D-F1DA4AFBF658}"/>
                  </a:ext>
                </a:extLst>
              </p:cNvPr>
              <p:cNvSpPr txBox="1"/>
              <p:nvPr/>
            </p:nvSpPr>
            <p:spPr>
              <a:xfrm>
                <a:off x="5619966" y="2660676"/>
                <a:ext cx="245863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Fropinio</a:t>
                </a:r>
                <a:r>
                  <a:rPr lang="en-GB" sz="1400" b="1" dirty="0" err="1"/>
                  <a:t>n</a:t>
                </a:r>
                <a:r>
                  <a:rPr lang="en-GB" sz="1400" dirty="0"/>
                  <a:t>: I prefer to avoid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notation and write in conventional vector form. They’re easier to manipulate.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77F08-D2FB-42CD-B35D-F1DA4AFB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966" y="2660676"/>
                <a:ext cx="2458631" cy="954107"/>
              </a:xfrm>
              <a:prstGeom prst="rect">
                <a:avLst/>
              </a:prstGeom>
              <a:blipFill>
                <a:blip r:embed="rId4"/>
                <a:stretch>
                  <a:fillRect l="-24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529A75-6A60-484A-ABEC-E420A85676FE}"/>
              </a:ext>
            </a:extLst>
          </p:cNvPr>
          <p:cNvSpPr/>
          <p:nvPr/>
        </p:nvSpPr>
        <p:spPr>
          <a:xfrm>
            <a:off x="653852" y="230658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92B14-2FFD-4B5E-9E4D-4305E178B0E3}"/>
              </a:ext>
            </a:extLst>
          </p:cNvPr>
          <p:cNvSpPr/>
          <p:nvPr/>
        </p:nvSpPr>
        <p:spPr>
          <a:xfrm>
            <a:off x="653852" y="34648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BDCCD-056C-406A-9335-CDA5FE8AB577}"/>
              </a:ext>
            </a:extLst>
          </p:cNvPr>
          <p:cNvSpPr/>
          <p:nvPr/>
        </p:nvSpPr>
        <p:spPr>
          <a:xfrm>
            <a:off x="869876" y="2306588"/>
            <a:ext cx="4278188" cy="978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CCFB7-C123-4686-90F1-F4C4E9BD7E5A}"/>
              </a:ext>
            </a:extLst>
          </p:cNvPr>
          <p:cNvSpPr/>
          <p:nvPr/>
        </p:nvSpPr>
        <p:spPr>
          <a:xfrm>
            <a:off x="869876" y="3464828"/>
            <a:ext cx="4278188" cy="1118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D3BE0E-9959-45C9-9CBA-81F8C735D96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0A0FB82-5A51-4DE5-ADCA-74CFED6FF193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𝑠𝑢𝑣𝑎𝑡</m:t>
                      </m:r>
                    </m:oMath>
                  </a14:m>
                  <a:r>
                    <a:rPr lang="en-GB" sz="3200" dirty="0">
                      <a:latin typeface="+mj-lt"/>
                    </a:rPr>
                    <a:t>… but with vectors!</a:t>
                  </a:r>
                  <a:endParaRPr lang="en-GB" sz="3200" dirty="0"/>
                </a:p>
              </p:txBody>
            </p:sp>
          </mc:Choice>
          <mc:Fallback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0A0FB82-5A51-4DE5-ADCA-74CFED6FF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E4F6DE-6A85-4923-B478-D4BAB44D746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DE6AC-2FC6-4360-B811-C0407F8B4D86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4584898" cy="2442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dirty="0"/>
                  <a:t> equations work with vectors. By convention, we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/>
                  <a:t> for displacement in 2D/3D (as we did in the previous exercise). In 2D, which of the quantities are vectors and which are scalars?</a:t>
                </a:r>
              </a:p>
              <a:p>
                <a:endParaRPr lang="en-GB" sz="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DE6AC-2FC6-4360-B811-C0407F8B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4584898" cy="2442272"/>
              </a:xfrm>
              <a:prstGeom prst="rect">
                <a:avLst/>
              </a:prstGeom>
              <a:blipFill>
                <a:blip r:embed="rId3"/>
                <a:stretch>
                  <a:fillRect l="-1197" t="-1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D59A4-6ACB-477E-9AA0-CB93B910218B}"/>
                  </a:ext>
                </a:extLst>
              </p:cNvPr>
              <p:cNvSpPr txBox="1"/>
              <p:nvPr/>
            </p:nvSpPr>
            <p:spPr>
              <a:xfrm>
                <a:off x="5728320" y="959376"/>
                <a:ext cx="2952328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</a:t>
                </a:r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vector</a:t>
                </a:r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scalar </a:t>
                </a:r>
              </a:p>
              <a:p>
                <a:endParaRPr lang="en-GB" dirty="0"/>
              </a:p>
              <a:p>
                <a:r>
                  <a:rPr lang="en-GB" sz="1400" dirty="0"/>
                  <a:t>Note that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/>
                  <a:t> are vectors, we can’t for example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GB" sz="1400" dirty="0"/>
                  <a:t>, as you can’t square a vector.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D59A4-6ACB-477E-9AA0-CB93B9102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20" y="959376"/>
                <a:ext cx="2952328" cy="2400657"/>
              </a:xfrm>
              <a:prstGeom prst="rect">
                <a:avLst/>
              </a:prstGeom>
              <a:blipFill>
                <a:blip r:embed="rId4"/>
                <a:stretch>
                  <a:fillRect l="-620" t="-1269" r="-826" b="-1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5A7D540-9E0C-4FE5-BC46-5B874AAEDFE5}"/>
              </a:ext>
            </a:extLst>
          </p:cNvPr>
          <p:cNvSpPr/>
          <p:nvPr/>
        </p:nvSpPr>
        <p:spPr>
          <a:xfrm>
            <a:off x="6211496" y="1308368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48124-9964-4FCC-B695-BAC82A458B4C}"/>
              </a:ext>
            </a:extLst>
          </p:cNvPr>
          <p:cNvSpPr/>
          <p:nvPr/>
        </p:nvSpPr>
        <p:spPr>
          <a:xfrm>
            <a:off x="6211496" y="1569720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16503-3709-4100-8B3D-0E2190E8833D}"/>
              </a:ext>
            </a:extLst>
          </p:cNvPr>
          <p:cNvSpPr/>
          <p:nvPr/>
        </p:nvSpPr>
        <p:spPr>
          <a:xfrm>
            <a:off x="6211496" y="1831072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DB7D8D-86C3-4E31-83B4-243274755582}"/>
              </a:ext>
            </a:extLst>
          </p:cNvPr>
          <p:cNvSpPr/>
          <p:nvPr/>
        </p:nvSpPr>
        <p:spPr>
          <a:xfrm>
            <a:off x="6211496" y="2092424"/>
            <a:ext cx="1012264" cy="26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B6634-D7C3-4F4D-A265-B9AE0D1E6745}"/>
                  </a:ext>
                </a:extLst>
              </p:cNvPr>
              <p:cNvSpPr txBox="1"/>
              <p:nvPr/>
            </p:nvSpPr>
            <p:spPr>
              <a:xfrm>
                <a:off x="539552" y="3541964"/>
                <a:ext cx="7339277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 Find (a) the speed of the particle and (b) the bearing on which it is travelling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seconds.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EB6634-D7C3-4F4D-A265-B9AE0D1E6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41964"/>
                <a:ext cx="733927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4F87B-B731-45BD-8A62-BFB82AD0FFB4}"/>
                  </a:ext>
                </a:extLst>
              </p:cNvPr>
              <p:cNvSpPr txBox="1"/>
              <p:nvPr/>
            </p:nvSpPr>
            <p:spPr>
              <a:xfrm>
                <a:off x="670620" y="4733210"/>
                <a:ext cx="4032448" cy="11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=10.4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-1</a:t>
                </a:r>
                <a:r>
                  <a:rPr lang="en-GB" dirty="0"/>
                  <a:t> (3sf)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4F87B-B731-45BD-8A62-BFB82AD0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0" y="4733210"/>
                <a:ext cx="4032448" cy="1142172"/>
              </a:xfrm>
              <a:prstGeom prst="rect">
                <a:avLst/>
              </a:prstGeom>
              <a:blipFill>
                <a:blip r:embed="rId6"/>
                <a:stretch>
                  <a:fillRect l="-1208" b="-7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F2A91D-05DE-4342-B9D4-3DA3FA4FC8B3}"/>
                  </a:ext>
                </a:extLst>
              </p:cNvPr>
              <p:cNvSpPr txBox="1"/>
              <p:nvPr/>
            </p:nvSpPr>
            <p:spPr>
              <a:xfrm>
                <a:off x="5800328" y="4590395"/>
                <a:ext cx="288032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=16.7°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Bearing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017°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F2A91D-05DE-4342-B9D4-3DA3FA4FC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328" y="4590395"/>
                <a:ext cx="2880320" cy="889731"/>
              </a:xfrm>
              <a:prstGeom prst="rect">
                <a:avLst/>
              </a:prstGeom>
              <a:blipFill>
                <a:blip r:embed="rId7"/>
                <a:stretch>
                  <a:fillRect l="-1691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1C3722-05D7-4A42-BACD-AFAFFD881345}"/>
              </a:ext>
            </a:extLst>
          </p:cNvPr>
          <p:cNvCxnSpPr/>
          <p:nvPr/>
        </p:nvCxnSpPr>
        <p:spPr>
          <a:xfrm flipV="1">
            <a:off x="5314950" y="4752975"/>
            <a:ext cx="457200" cy="8128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DCC943-54DA-4753-B6E5-4ACF4FDFD6C6}"/>
              </a:ext>
            </a:extLst>
          </p:cNvPr>
          <p:cNvCxnSpPr>
            <a:cxnSpLocks/>
          </p:cNvCxnSpPr>
          <p:nvPr/>
        </p:nvCxnSpPr>
        <p:spPr>
          <a:xfrm flipH="1">
            <a:off x="5346700" y="4778375"/>
            <a:ext cx="419100" cy="0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776E11-AF9F-4A30-A04F-F47023DC1999}"/>
              </a:ext>
            </a:extLst>
          </p:cNvPr>
          <p:cNvCxnSpPr>
            <a:cxnSpLocks/>
          </p:cNvCxnSpPr>
          <p:nvPr/>
        </p:nvCxnSpPr>
        <p:spPr>
          <a:xfrm flipH="1">
            <a:off x="5302250" y="4772025"/>
            <a:ext cx="12700" cy="742950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828AEA-66FD-47BB-AC4A-DCC47ECE5D4B}"/>
              </a:ext>
            </a:extLst>
          </p:cNvPr>
          <p:cNvSpPr/>
          <p:nvPr/>
        </p:nvSpPr>
        <p:spPr>
          <a:xfrm>
            <a:off x="5295900" y="5248275"/>
            <a:ext cx="171450" cy="38100"/>
          </a:xfrm>
          <a:custGeom>
            <a:avLst/>
            <a:gdLst>
              <a:gd name="connsiteX0" fmla="*/ 0 w 171450"/>
              <a:gd name="connsiteY0" fmla="*/ 0 h 38100"/>
              <a:gd name="connsiteX1" fmla="*/ 95250 w 171450"/>
              <a:gd name="connsiteY1" fmla="*/ 6350 h 38100"/>
              <a:gd name="connsiteX2" fmla="*/ 171450 w 171450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8100">
                <a:moveTo>
                  <a:pt x="0" y="0"/>
                </a:moveTo>
                <a:cubicBezTo>
                  <a:pt x="33337" y="0"/>
                  <a:pt x="66675" y="0"/>
                  <a:pt x="95250" y="6350"/>
                </a:cubicBezTo>
                <a:cubicBezTo>
                  <a:pt x="123825" y="12700"/>
                  <a:pt x="147637" y="25400"/>
                  <a:pt x="171450" y="38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0D06B-EF70-4EF8-8281-882EED9B2E91}"/>
                  </a:ext>
                </a:extLst>
              </p:cNvPr>
              <p:cNvSpPr txBox="1"/>
              <p:nvPr/>
            </p:nvSpPr>
            <p:spPr>
              <a:xfrm>
                <a:off x="5257800" y="4931643"/>
                <a:ext cx="20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0D06B-EF70-4EF8-8281-882EED9B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931643"/>
                <a:ext cx="205978" cy="369332"/>
              </a:xfrm>
              <a:prstGeom prst="rect">
                <a:avLst/>
              </a:prstGeom>
              <a:blipFill>
                <a:blip r:embed="rId8"/>
                <a:stretch>
                  <a:fillRect r="-48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3D6FC23-C081-4734-82D1-06B0D4E2F9AB}"/>
              </a:ext>
            </a:extLst>
          </p:cNvPr>
          <p:cNvSpPr txBox="1"/>
          <p:nvPr/>
        </p:nvSpPr>
        <p:spPr>
          <a:xfrm>
            <a:off x="1763155" y="5868576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Remember that speed is the scalar for of velocity, so find magnitude of the vector.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576C0-73FE-4E31-8BE5-AFEE507522F5}"/>
              </a:ext>
            </a:extLst>
          </p:cNvPr>
          <p:cNvSpPr txBox="1"/>
          <p:nvPr/>
        </p:nvSpPr>
        <p:spPr>
          <a:xfrm>
            <a:off x="6380336" y="5724820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velocity vector gives the direction of motion. Just draw it out to establish angles.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A04B32-474B-4E02-A0D5-54F6E7E28D4E}"/>
                  </a:ext>
                </a:extLst>
              </p:cNvPr>
              <p:cNvSpPr txBox="1"/>
              <p:nvPr/>
            </p:nvSpPr>
            <p:spPr>
              <a:xfrm>
                <a:off x="5351264" y="4435466"/>
                <a:ext cx="205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A04B32-474B-4E02-A0D5-54F6E7E28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264" y="4435466"/>
                <a:ext cx="205978" cy="369332"/>
              </a:xfrm>
              <a:prstGeom prst="rect">
                <a:avLst/>
              </a:prstGeom>
              <a:blipFill>
                <a:blip r:embed="rId9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C32441-4AB0-406A-A188-5818EBF298D6}"/>
                  </a:ext>
                </a:extLst>
              </p:cNvPr>
              <p:cNvSpPr txBox="1"/>
              <p:nvPr/>
            </p:nvSpPr>
            <p:spPr>
              <a:xfrm>
                <a:off x="4905375" y="4939784"/>
                <a:ext cx="354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C32441-4AB0-406A-A188-5818EBF2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5" y="4939784"/>
                <a:ext cx="354211" cy="369332"/>
              </a:xfrm>
              <a:prstGeom prst="rect">
                <a:avLst/>
              </a:prstGeom>
              <a:blipFill>
                <a:blip r:embed="rId10"/>
                <a:stretch>
                  <a:fillRect r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F0C0E62-8490-4D6C-BB9B-EF1638D0E05C}"/>
              </a:ext>
            </a:extLst>
          </p:cNvPr>
          <p:cNvSpPr/>
          <p:nvPr/>
        </p:nvSpPr>
        <p:spPr>
          <a:xfrm>
            <a:off x="322102" y="452026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12F914-4664-45C7-94F5-BE18A97B9F56}"/>
              </a:ext>
            </a:extLst>
          </p:cNvPr>
          <p:cNvSpPr/>
          <p:nvPr/>
        </p:nvSpPr>
        <p:spPr>
          <a:xfrm>
            <a:off x="4569148" y="4525602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C009A3-EF43-4139-806F-A70D461C39C7}"/>
              </a:ext>
            </a:extLst>
          </p:cNvPr>
          <p:cNvSpPr/>
          <p:nvPr/>
        </p:nvSpPr>
        <p:spPr>
          <a:xfrm>
            <a:off x="560350" y="4525601"/>
            <a:ext cx="3737049" cy="1989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2DAAE7-A0C4-436A-A331-CFA31ABD917F}"/>
              </a:ext>
            </a:extLst>
          </p:cNvPr>
          <p:cNvSpPr/>
          <p:nvPr/>
        </p:nvSpPr>
        <p:spPr>
          <a:xfrm>
            <a:off x="4800600" y="4528407"/>
            <a:ext cx="3800475" cy="2110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48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25A07B-00E2-4754-91EA-DD258DA66E8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5347B00-254D-4514-8404-85B7DF29F30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8245CF-3C01-4276-8A72-D32D30C72CD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B11243-BFEC-4F00-8C48-A4DC89D35333}"/>
                  </a:ext>
                </a:extLst>
              </p:cNvPr>
              <p:cNvSpPr txBox="1"/>
              <p:nvPr/>
            </p:nvSpPr>
            <p:spPr>
              <a:xfrm>
                <a:off x="398305" y="836712"/>
                <a:ext cx="8206143" cy="2246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An ice skater is skating on a large flat ice rink.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the skater is at a fixed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 s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seconds.</a:t>
                </a:r>
              </a:p>
              <a:p>
                <a:r>
                  <a:rPr lang="en-GB" sz="1400" dirty="0"/>
                  <a:t>Modelling the ice skater as a particle with constant acceleration,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the ice skater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An expression for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dirty="0"/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at which the skater is directly north-east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A second skater travels so that she has position vector</a:t>
                </a: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m relative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(d) Show that the two skaters will meet.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B11243-BFEC-4F00-8C48-A4DC89D3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5" y="836712"/>
                <a:ext cx="8206143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50CEB-9E99-46AE-A97B-11322CD5BC68}"/>
                  </a:ext>
                </a:extLst>
              </p:cNvPr>
              <p:cNvSpPr txBox="1"/>
              <p:nvPr/>
            </p:nvSpPr>
            <p:spPr>
              <a:xfrm>
                <a:off x="805910" y="3261221"/>
                <a:ext cx="3168352" cy="344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D50CEB-9E99-46AE-A97B-11322CD5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0" y="3261221"/>
                <a:ext cx="3168352" cy="3447547"/>
              </a:xfrm>
              <a:prstGeom prst="rect">
                <a:avLst/>
              </a:prstGeom>
              <a:blipFill>
                <a:blip r:embed="rId3"/>
                <a:stretch>
                  <a:fillRect l="-1538" t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4AD8-E740-4CE9-8471-8F1E29ABB392}"/>
                  </a:ext>
                </a:extLst>
              </p:cNvPr>
              <p:cNvSpPr txBox="1"/>
              <p:nvPr/>
            </p:nvSpPr>
            <p:spPr>
              <a:xfrm>
                <a:off x="4576170" y="3172773"/>
                <a:ext cx="4268623" cy="371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When north-east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/>
                  <a:t> component will be the same as 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/>
                  <a:t> component.</a:t>
                </a:r>
              </a:p>
              <a:p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1−0.1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When they meet, two position vectors will be the same: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2.4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→   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12−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−0.6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−6=−6</m:t>
                    </m:r>
                  </m:oMath>
                </a14:m>
                <a:r>
                  <a:rPr lang="en-GB" sz="1400" dirty="0"/>
                  <a:t> so do not meet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−0.6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=7.2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1.1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−6=7.2</m:t>
                    </m:r>
                  </m:oMath>
                </a14:m>
                <a:r>
                  <a:rPr lang="en-GB" sz="1400" dirty="0"/>
                  <a:t> so skaters meet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400" dirty="0"/>
                  <a:t> seconds.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4AD8-E740-4CE9-8471-8F1E29A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70" y="3172773"/>
                <a:ext cx="4268623" cy="3714350"/>
              </a:xfrm>
              <a:prstGeom prst="rect">
                <a:avLst/>
              </a:prstGeom>
              <a:blipFill>
                <a:blip r:embed="rId4"/>
                <a:stretch>
                  <a:fillRect l="-429" t="-164" b="-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0F991C-3AE7-4828-A912-037B9D428C3B}"/>
              </a:ext>
            </a:extLst>
          </p:cNvPr>
          <p:cNvCxnSpPr/>
          <p:nvPr/>
        </p:nvCxnSpPr>
        <p:spPr>
          <a:xfrm flipV="1">
            <a:off x="8511013" y="3301854"/>
            <a:ext cx="402552" cy="450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BF3338-7037-4746-B404-47D3E2935435}"/>
                  </a:ext>
                </a:extLst>
              </p:cNvPr>
              <p:cNvSpPr txBox="1"/>
              <p:nvPr/>
            </p:nvSpPr>
            <p:spPr>
              <a:xfrm>
                <a:off x="8551525" y="318096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BF3338-7037-4746-B404-47D3E29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25" y="3180968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CB71680-C002-4053-BBDC-DD2746A0A436}"/>
              </a:ext>
            </a:extLst>
          </p:cNvPr>
          <p:cNvSpPr/>
          <p:nvPr/>
        </p:nvSpPr>
        <p:spPr>
          <a:xfrm>
            <a:off x="455452" y="326296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6F93BB-5D30-4077-8F89-F2D694EEB560}"/>
              </a:ext>
            </a:extLst>
          </p:cNvPr>
          <p:cNvSpPr/>
          <p:nvPr/>
        </p:nvSpPr>
        <p:spPr>
          <a:xfrm>
            <a:off x="455452" y="5157885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985A2-FF73-467C-85D2-94A1835AB7C6}"/>
              </a:ext>
            </a:extLst>
          </p:cNvPr>
          <p:cNvSpPr/>
          <p:nvPr/>
        </p:nvSpPr>
        <p:spPr>
          <a:xfrm>
            <a:off x="4285352" y="3201172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7A6A01-9541-4186-8AA0-3361D9C269F6}"/>
              </a:ext>
            </a:extLst>
          </p:cNvPr>
          <p:cNvSpPr/>
          <p:nvPr/>
        </p:nvSpPr>
        <p:spPr>
          <a:xfrm>
            <a:off x="4285352" y="4726928"/>
            <a:ext cx="216024" cy="239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3283A-7A56-42CD-81D6-FEAEDAF74A97}"/>
              </a:ext>
            </a:extLst>
          </p:cNvPr>
          <p:cNvSpPr/>
          <p:nvPr/>
        </p:nvSpPr>
        <p:spPr>
          <a:xfrm>
            <a:off x="671477" y="3277818"/>
            <a:ext cx="3168352" cy="1688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66301-16E4-44DA-9E44-15757E7037C5}"/>
              </a:ext>
            </a:extLst>
          </p:cNvPr>
          <p:cNvSpPr/>
          <p:nvPr/>
        </p:nvSpPr>
        <p:spPr>
          <a:xfrm>
            <a:off x="671477" y="5161053"/>
            <a:ext cx="3168352" cy="15445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D1D460-DF0E-4A2C-99B4-57A3EFF905B0}"/>
              </a:ext>
            </a:extLst>
          </p:cNvPr>
          <p:cNvSpPr/>
          <p:nvPr/>
        </p:nvSpPr>
        <p:spPr>
          <a:xfrm>
            <a:off x="4501376" y="3201173"/>
            <a:ext cx="4452124" cy="1313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E8DB3C-B846-43C5-9F90-8EECBA549F66}"/>
              </a:ext>
            </a:extLst>
          </p:cNvPr>
          <p:cNvSpPr/>
          <p:nvPr/>
        </p:nvSpPr>
        <p:spPr>
          <a:xfrm>
            <a:off x="4501376" y="4726928"/>
            <a:ext cx="4452124" cy="20548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95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BD9E40-CE3B-47FB-AC66-B0F27BCA962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1DB3D25-9314-4794-85F8-F9D2B81DDCA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2EABC-3482-4E7B-A66E-29ED8B6E2C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76EA91-D4CA-4622-96E4-7A8B4FB9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35407"/>
            <a:ext cx="6267450" cy="2714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9B46F-09A3-42A6-A2B5-3DD2C10B95DF}"/>
              </a:ext>
            </a:extLst>
          </p:cNvPr>
          <p:cNvSpPr txBox="1"/>
          <p:nvPr/>
        </p:nvSpPr>
        <p:spPr>
          <a:xfrm>
            <a:off x="323528" y="966075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D2620-99F3-4818-A215-B03B59BF1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65" y="4148092"/>
            <a:ext cx="5878415" cy="27099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DA48E9-9A89-4217-8399-96165CE90C95}"/>
              </a:ext>
            </a:extLst>
          </p:cNvPr>
          <p:cNvSpPr/>
          <p:nvPr/>
        </p:nvSpPr>
        <p:spPr>
          <a:xfrm>
            <a:off x="1471576" y="4096968"/>
            <a:ext cx="5620703" cy="689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15B8C-13D9-45DF-8CE4-BB8AB4EEF1C7}"/>
              </a:ext>
            </a:extLst>
          </p:cNvPr>
          <p:cNvSpPr/>
          <p:nvPr/>
        </p:nvSpPr>
        <p:spPr>
          <a:xfrm>
            <a:off x="1471576" y="4786311"/>
            <a:ext cx="5620703" cy="1243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19831-5145-4CED-8D25-D09C10187A87}"/>
              </a:ext>
            </a:extLst>
          </p:cNvPr>
          <p:cNvSpPr/>
          <p:nvPr/>
        </p:nvSpPr>
        <p:spPr>
          <a:xfrm>
            <a:off x="1471576" y="6029324"/>
            <a:ext cx="5620703" cy="828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14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162-164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26560</TotalTime>
  <Words>2088</Words>
  <Application>Microsoft Office PowerPoint</Application>
  <PresentationFormat>On-screen Show (4:3)</PresentationFormat>
  <Paragraphs>297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MechYr2 Chapter 8 :: Further Kinematics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985</cp:revision>
  <dcterms:created xsi:type="dcterms:W3CDTF">2013-02-28T07:36:55Z</dcterms:created>
  <dcterms:modified xsi:type="dcterms:W3CDTF">2018-08-04T16:55:02Z</dcterms:modified>
</cp:coreProperties>
</file>