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81" r:id="rId2"/>
    <p:sldId id="484" r:id="rId3"/>
    <p:sldId id="515" r:id="rId4"/>
    <p:sldId id="261" r:id="rId5"/>
    <p:sldId id="292" r:id="rId6"/>
    <p:sldId id="546" r:id="rId7"/>
    <p:sldId id="517" r:id="rId8"/>
    <p:sldId id="533" r:id="rId9"/>
    <p:sldId id="547" r:id="rId10"/>
    <p:sldId id="548" r:id="rId11"/>
    <p:sldId id="550" r:id="rId12"/>
    <p:sldId id="549" r:id="rId13"/>
    <p:sldId id="551" r:id="rId14"/>
    <p:sldId id="552" r:id="rId15"/>
    <p:sldId id="553" r:id="rId16"/>
    <p:sldId id="555" r:id="rId17"/>
    <p:sldId id="557" r:id="rId18"/>
    <p:sldId id="55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Frost" initials="JF" lastIdx="0" clrIdx="0">
    <p:extLst>
      <p:ext uri="{19B8F6BF-5375-455C-9EA6-DF929625EA0E}">
        <p15:presenceInfo xmlns:p15="http://schemas.microsoft.com/office/powerpoint/2012/main" userId="13ffd922e6d1d9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88534" autoAdjust="0"/>
  </p:normalViewPr>
  <p:slideViewPr>
    <p:cSldViewPr>
      <p:cViewPr>
        <p:scale>
          <a:sx n="100" d="100"/>
          <a:sy n="100" d="100"/>
        </p:scale>
        <p:origin x="2010" y="42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MechYr2 Chapter 6 :: </a:t>
            </a:r>
            <a:r>
              <a:rPr lang="en-GB" dirty="0"/>
              <a:t>Projectiles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BF034-8C44-4100-A524-7D1A4300DE58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644B3BC-1C1D-40BA-8D2E-FAA0F42745F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Projected from above ground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05788D2-1519-41A9-B3D9-70A24A71C32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FF123D-94BB-4CF1-86AE-E44F6BECF0C9}"/>
                  </a:ext>
                </a:extLst>
              </p:cNvPr>
              <p:cNvSpPr txBox="1"/>
              <p:nvPr/>
            </p:nvSpPr>
            <p:spPr>
              <a:xfrm>
                <a:off x="362196" y="856773"/>
                <a:ext cx="8229353" cy="104349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is projected from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with 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and at an angle of elevation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sz="1400" dirty="0"/>
                  <a:t>.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is 42.5m above a horizontal plane. The particle strikes the plane at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, 5 s after it is projected.</a:t>
                </a:r>
              </a:p>
              <a:p>
                <a:r>
                  <a:rPr lang="en-GB" sz="1400" dirty="0"/>
                  <a:t>(a) Show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GB" sz="1400" dirty="0"/>
                  <a:t>.	(b) Find the distance between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FF123D-94BB-4CF1-86AE-E44F6BEC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96" y="856773"/>
                <a:ext cx="8229353" cy="10434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Triangle 6">
            <a:extLst>
              <a:ext uri="{FF2B5EF4-FFF2-40B4-BE49-F238E27FC236}">
                <a16:creationId xmlns:a16="http://schemas.microsoft.com/office/drawing/2014/main" id="{8C83E7EE-0D81-484E-8E76-DF68D7D884F8}"/>
              </a:ext>
            </a:extLst>
          </p:cNvPr>
          <p:cNvSpPr/>
          <p:nvPr/>
        </p:nvSpPr>
        <p:spPr>
          <a:xfrm>
            <a:off x="4848125" y="2238083"/>
            <a:ext cx="648072" cy="792088"/>
          </a:xfrm>
          <a:prstGeom prst="rtTriangl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8CB6E-0FBD-4D7A-B3BF-B6DFFD22A2C9}"/>
              </a:ext>
            </a:extLst>
          </p:cNvPr>
          <p:cNvSpPr/>
          <p:nvPr/>
        </p:nvSpPr>
        <p:spPr>
          <a:xfrm>
            <a:off x="4848125" y="2885385"/>
            <a:ext cx="137492" cy="1447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01B7B20-F0F3-44B7-B993-5A9AFE935714}"/>
              </a:ext>
            </a:extLst>
          </p:cNvPr>
          <p:cNvSpPr/>
          <p:nvPr/>
        </p:nvSpPr>
        <p:spPr>
          <a:xfrm>
            <a:off x="5304705" y="2871099"/>
            <a:ext cx="57150" cy="157162"/>
          </a:xfrm>
          <a:custGeom>
            <a:avLst/>
            <a:gdLst>
              <a:gd name="connsiteX0" fmla="*/ 0 w 57150"/>
              <a:gd name="connsiteY0" fmla="*/ 157162 h 157162"/>
              <a:gd name="connsiteX1" fmla="*/ 9525 w 57150"/>
              <a:gd name="connsiteY1" fmla="*/ 76200 h 157162"/>
              <a:gd name="connsiteX2" fmla="*/ 57150 w 57150"/>
              <a:gd name="connsiteY2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157162">
                <a:moveTo>
                  <a:pt x="0" y="157162"/>
                </a:moveTo>
                <a:cubicBezTo>
                  <a:pt x="0" y="129777"/>
                  <a:pt x="0" y="102393"/>
                  <a:pt x="9525" y="76200"/>
                </a:cubicBezTo>
                <a:cubicBezTo>
                  <a:pt x="19050" y="50007"/>
                  <a:pt x="38100" y="25003"/>
                  <a:pt x="5715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1CD638-B3E2-4AEB-9F84-25FBCD93A31C}"/>
                  </a:ext>
                </a:extLst>
              </p:cNvPr>
              <p:cNvSpPr txBox="1"/>
              <p:nvPr/>
            </p:nvSpPr>
            <p:spPr>
              <a:xfrm>
                <a:off x="5073674" y="2742139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1CD638-B3E2-4AEB-9F84-25FBCD93A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674" y="2742139"/>
                <a:ext cx="216024" cy="307777"/>
              </a:xfrm>
              <a:prstGeom prst="rect">
                <a:avLst/>
              </a:prstGeom>
              <a:blipFill>
                <a:blip r:embed="rId3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CADD51-0246-417F-9C6C-CDD465E9CC96}"/>
                  </a:ext>
                </a:extLst>
              </p:cNvPr>
              <p:cNvSpPr txBox="1"/>
              <p:nvPr/>
            </p:nvSpPr>
            <p:spPr>
              <a:xfrm>
                <a:off x="4983186" y="2981590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CADD51-0246-417F-9C6C-CDD465E9C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186" y="2981590"/>
                <a:ext cx="216024" cy="307777"/>
              </a:xfrm>
              <a:prstGeom prst="rect">
                <a:avLst/>
              </a:prstGeom>
              <a:blipFill>
                <a:blip r:embed="rId4"/>
                <a:stretch>
                  <a:fillRect r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073329-A2B5-46F6-AEA0-973938A4810E}"/>
                  </a:ext>
                </a:extLst>
              </p:cNvPr>
              <p:cNvSpPr txBox="1"/>
              <p:nvPr/>
            </p:nvSpPr>
            <p:spPr>
              <a:xfrm>
                <a:off x="4603526" y="2547955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073329-A2B5-46F6-AEA0-973938A48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526" y="2547955"/>
                <a:ext cx="216024" cy="307777"/>
              </a:xfrm>
              <a:prstGeom prst="rect">
                <a:avLst/>
              </a:prstGeom>
              <a:blipFill>
                <a:blip r:embed="rId5"/>
                <a:stretch>
                  <a:fillRect r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7F74C8-D991-435F-A3BD-A1682D80EE3B}"/>
                  </a:ext>
                </a:extLst>
              </p:cNvPr>
              <p:cNvSpPr txBox="1"/>
              <p:nvPr/>
            </p:nvSpPr>
            <p:spPr>
              <a:xfrm>
                <a:off x="5117256" y="2391176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7F74C8-D991-435F-A3BD-A1682D80E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256" y="2391176"/>
                <a:ext cx="216024" cy="307777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C7A9EE-1F34-437E-B646-723A1E0E105D}"/>
                  </a:ext>
                </a:extLst>
              </p:cNvPr>
              <p:cNvSpPr txBox="1"/>
              <p:nvPr/>
            </p:nvSpPr>
            <p:spPr>
              <a:xfrm>
                <a:off x="5765328" y="2259977"/>
                <a:ext cx="3188172" cy="774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C7A9EE-1F34-437E-B646-723A1E0E1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28" y="2259977"/>
                <a:ext cx="3188172" cy="7740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84A6AA-CE2B-4C5F-9259-9A0A7A803CDC}"/>
              </a:ext>
            </a:extLst>
          </p:cNvPr>
          <p:cNvSpPr/>
          <p:nvPr/>
        </p:nvSpPr>
        <p:spPr>
          <a:xfrm>
            <a:off x="1026069" y="2402448"/>
            <a:ext cx="2544886" cy="2756972"/>
          </a:xfrm>
          <a:custGeom>
            <a:avLst/>
            <a:gdLst>
              <a:gd name="connsiteX0" fmla="*/ 0 w 2143125"/>
              <a:gd name="connsiteY0" fmla="*/ 782816 h 2773541"/>
              <a:gd name="connsiteX1" fmla="*/ 781050 w 2143125"/>
              <a:gd name="connsiteY1" fmla="*/ 106541 h 2773541"/>
              <a:gd name="connsiteX2" fmla="*/ 2143125 w 2143125"/>
              <a:gd name="connsiteY2" fmla="*/ 2773541 h 2773541"/>
              <a:gd name="connsiteX0" fmla="*/ 0 w 2143125"/>
              <a:gd name="connsiteY0" fmla="*/ 766247 h 2756972"/>
              <a:gd name="connsiteX1" fmla="*/ 989604 w 2143125"/>
              <a:gd name="connsiteY1" fmla="*/ 109022 h 2756972"/>
              <a:gd name="connsiteX2" fmla="*/ 2143125 w 2143125"/>
              <a:gd name="connsiteY2" fmla="*/ 2756972 h 2756972"/>
              <a:gd name="connsiteX0" fmla="*/ 0 w 2143125"/>
              <a:gd name="connsiteY0" fmla="*/ 766247 h 2756972"/>
              <a:gd name="connsiteX1" fmla="*/ 989604 w 2143125"/>
              <a:gd name="connsiteY1" fmla="*/ 109022 h 2756972"/>
              <a:gd name="connsiteX2" fmla="*/ 2143125 w 2143125"/>
              <a:gd name="connsiteY2" fmla="*/ 2756972 h 275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25" h="2756972">
                <a:moveTo>
                  <a:pt x="0" y="766247"/>
                </a:moveTo>
                <a:cubicBezTo>
                  <a:pt x="211931" y="262216"/>
                  <a:pt x="632417" y="-222765"/>
                  <a:pt x="989604" y="109022"/>
                </a:cubicBezTo>
                <a:cubicBezTo>
                  <a:pt x="1346791" y="440809"/>
                  <a:pt x="1680787" y="1417915"/>
                  <a:pt x="2143125" y="27569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CAB75C-B7B5-4A76-927C-C97453EAE23E}"/>
              </a:ext>
            </a:extLst>
          </p:cNvPr>
          <p:cNvCxnSpPr>
            <a:cxnSpLocks/>
          </p:cNvCxnSpPr>
          <p:nvPr/>
        </p:nvCxnSpPr>
        <p:spPr>
          <a:xfrm flipV="1">
            <a:off x="1023365" y="2254294"/>
            <a:ext cx="545629" cy="93845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348584-AD1C-4EA2-8477-344795A02B9F}"/>
                  </a:ext>
                </a:extLst>
              </p:cNvPr>
              <p:cNvSpPr txBox="1"/>
              <p:nvPr/>
            </p:nvSpPr>
            <p:spPr>
              <a:xfrm>
                <a:off x="609251" y="2374124"/>
                <a:ext cx="8359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>
                    <a:solidFill>
                      <a:schemeClr val="accent6"/>
                    </a:solidFill>
                  </a:rPr>
                  <a:t> ms</a:t>
                </a:r>
                <a:r>
                  <a:rPr lang="en-GB" baseline="30000" dirty="0">
                    <a:solidFill>
                      <a:schemeClr val="accent6"/>
                    </a:solidFill>
                  </a:rPr>
                  <a:t>-2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348584-AD1C-4EA2-8477-344795A02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51" y="2374124"/>
                <a:ext cx="835918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3C350E-6B65-4797-909C-92A9896E1F59}"/>
              </a:ext>
            </a:extLst>
          </p:cNvPr>
          <p:cNvCxnSpPr>
            <a:cxnSpLocks/>
          </p:cNvCxnSpPr>
          <p:nvPr/>
        </p:nvCxnSpPr>
        <p:spPr>
          <a:xfrm flipV="1">
            <a:off x="1035594" y="3197270"/>
            <a:ext cx="797793" cy="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BB954DC-C203-4A10-9827-EA1DA5B4F1EA}"/>
              </a:ext>
            </a:extLst>
          </p:cNvPr>
          <p:cNvSpPr/>
          <p:nvPr/>
        </p:nvSpPr>
        <p:spPr>
          <a:xfrm>
            <a:off x="1187994" y="2882944"/>
            <a:ext cx="171450" cy="314325"/>
          </a:xfrm>
          <a:custGeom>
            <a:avLst/>
            <a:gdLst>
              <a:gd name="connsiteX0" fmla="*/ 0 w 171450"/>
              <a:gd name="connsiteY0" fmla="*/ 0 h 314325"/>
              <a:gd name="connsiteX1" fmla="*/ 123825 w 171450"/>
              <a:gd name="connsiteY1" fmla="*/ 142875 h 314325"/>
              <a:gd name="connsiteX2" fmla="*/ 171450 w 171450"/>
              <a:gd name="connsiteY2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314325">
                <a:moveTo>
                  <a:pt x="0" y="0"/>
                </a:moveTo>
                <a:cubicBezTo>
                  <a:pt x="47625" y="45244"/>
                  <a:pt x="95250" y="90488"/>
                  <a:pt x="123825" y="142875"/>
                </a:cubicBezTo>
                <a:cubicBezTo>
                  <a:pt x="152400" y="195262"/>
                  <a:pt x="161925" y="254793"/>
                  <a:pt x="171450" y="31432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33A61E-D1A3-4FFF-BD8D-72F76E4B2468}"/>
                  </a:ext>
                </a:extLst>
              </p:cNvPr>
              <p:cNvSpPr txBox="1"/>
              <p:nvPr/>
            </p:nvSpPr>
            <p:spPr>
              <a:xfrm>
                <a:off x="1283244" y="2778168"/>
                <a:ext cx="2691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33A61E-D1A3-4FFF-BD8D-72F76E4B2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44" y="2778168"/>
                <a:ext cx="269131" cy="369332"/>
              </a:xfrm>
              <a:prstGeom prst="rect">
                <a:avLst/>
              </a:prstGeom>
              <a:blipFill>
                <a:blip r:embed="rId9"/>
                <a:stretch>
                  <a:fillRect r="-1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97F7CF5-BC8E-4428-AD9E-013AF8348AC1}"/>
              </a:ext>
            </a:extLst>
          </p:cNvPr>
          <p:cNvCxnSpPr/>
          <p:nvPr/>
        </p:nvCxnSpPr>
        <p:spPr>
          <a:xfrm>
            <a:off x="1023365" y="3321094"/>
            <a:ext cx="0" cy="1838326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FA281E-6199-459C-B59B-480E7D0AC3FB}"/>
              </a:ext>
            </a:extLst>
          </p:cNvPr>
          <p:cNvCxnSpPr>
            <a:cxnSpLocks/>
          </p:cNvCxnSpPr>
          <p:nvPr/>
        </p:nvCxnSpPr>
        <p:spPr>
          <a:xfrm flipH="1">
            <a:off x="1187994" y="5159420"/>
            <a:ext cx="2220044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C150E9-188A-4E24-9DCE-376EFE80011F}"/>
                  </a:ext>
                </a:extLst>
              </p:cNvPr>
              <p:cNvSpPr txBox="1"/>
              <p:nvPr/>
            </p:nvSpPr>
            <p:spPr>
              <a:xfrm>
                <a:off x="703335" y="3074607"/>
                <a:ext cx="2691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C150E9-188A-4E24-9DCE-376EFE800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35" y="3074607"/>
                <a:ext cx="269131" cy="369332"/>
              </a:xfrm>
              <a:prstGeom prst="rect">
                <a:avLst/>
              </a:prstGeom>
              <a:blipFill>
                <a:blip r:embed="rId10"/>
                <a:stretch>
                  <a:fillRect r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AB009E-4A83-4C6E-B59B-DC94D88EC82B}"/>
                  </a:ext>
                </a:extLst>
              </p:cNvPr>
              <p:cNvSpPr txBox="1"/>
              <p:nvPr/>
            </p:nvSpPr>
            <p:spPr>
              <a:xfrm>
                <a:off x="3489992" y="5122908"/>
                <a:ext cx="2691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AB009E-4A83-4C6E-B59B-DC94D88EC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992" y="5122908"/>
                <a:ext cx="269131" cy="369332"/>
              </a:xfrm>
              <a:prstGeom prst="rect">
                <a:avLst/>
              </a:prstGeom>
              <a:blipFill>
                <a:blip r:embed="rId11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059016-73EE-45B9-86B7-D30556000FDE}"/>
                  </a:ext>
                </a:extLst>
              </p:cNvPr>
              <p:cNvSpPr txBox="1"/>
              <p:nvPr/>
            </p:nvSpPr>
            <p:spPr>
              <a:xfrm>
                <a:off x="3438994" y="4691147"/>
                <a:ext cx="6636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059016-73EE-45B9-86B7-D30556000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994" y="4691147"/>
                <a:ext cx="663650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71A50B2-DAE1-4DEC-A796-E64F512F3041}"/>
                  </a:ext>
                </a:extLst>
              </p:cNvPr>
              <p:cNvSpPr txBox="1"/>
              <p:nvPr/>
            </p:nvSpPr>
            <p:spPr>
              <a:xfrm>
                <a:off x="388960" y="3820571"/>
                <a:ext cx="7133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42.5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71A50B2-DAE1-4DEC-A796-E64F512F3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60" y="3820571"/>
                <a:ext cx="713309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7F1BB0C5-0234-4C5E-B163-24D930F90A7D}"/>
              </a:ext>
            </a:extLst>
          </p:cNvPr>
          <p:cNvSpPr/>
          <p:nvPr/>
        </p:nvSpPr>
        <p:spPr>
          <a:xfrm>
            <a:off x="362196" y="2106758"/>
            <a:ext cx="3921772" cy="41634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(It’s important you draw one!)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A9B6647-7915-4423-A98F-BBE558F038B4}"/>
                  </a:ext>
                </a:extLst>
              </p:cNvPr>
              <p:cNvSpPr/>
              <p:nvPr/>
            </p:nvSpPr>
            <p:spPr>
              <a:xfrm>
                <a:off x="4698204" y="3174428"/>
                <a:ext cx="4483896" cy="3608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=−42.5,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600" i="1" strike="sngStrike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i="1" strike="sngStrike">
                          <a:latin typeface="Cambria Math" panose="02040503050406030204" pitchFamily="18" charset="0"/>
                        </a:rPr>
                        <m:t>=  ,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=−9.8,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−42.5=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×5−4.9×25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…      ⇒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Let horizontal distance be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m: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=20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×5=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×5=60</m:t>
                    </m:r>
                  </m:oMath>
                </a14:m>
                <a:r>
                  <a:rPr lang="en-GB" sz="1600" dirty="0"/>
                  <a:t> m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Using Pythagoras’ theorem: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42.5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=73.527…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Distance is 74 m to 2sf.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A9B6647-7915-4423-A98F-BBE558F03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204" y="3174428"/>
                <a:ext cx="4483896" cy="3608873"/>
              </a:xfrm>
              <a:prstGeom prst="rect">
                <a:avLst/>
              </a:prstGeom>
              <a:blipFill>
                <a:blip r:embed="rId14"/>
                <a:stretch>
                  <a:fillRect l="-816" b="-1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E9E28B13-D9E7-433D-AB40-91B844441E1B}"/>
              </a:ext>
            </a:extLst>
          </p:cNvPr>
          <p:cNvSpPr/>
          <p:nvPr/>
        </p:nvSpPr>
        <p:spPr>
          <a:xfrm>
            <a:off x="4340920" y="2150629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155FDA-849C-4F60-A879-EF5825803332}"/>
              </a:ext>
            </a:extLst>
          </p:cNvPr>
          <p:cNvSpPr/>
          <p:nvPr/>
        </p:nvSpPr>
        <p:spPr>
          <a:xfrm>
            <a:off x="4346648" y="5078502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8A3B6E-3255-42B2-8A86-29DA95733C3A}"/>
              </a:ext>
            </a:extLst>
          </p:cNvPr>
          <p:cNvSpPr/>
          <p:nvPr/>
        </p:nvSpPr>
        <p:spPr>
          <a:xfrm>
            <a:off x="4346648" y="5852037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58983A-6BEA-47D7-8698-B7DE946703C5}"/>
              </a:ext>
            </a:extLst>
          </p:cNvPr>
          <p:cNvSpPr/>
          <p:nvPr/>
        </p:nvSpPr>
        <p:spPr>
          <a:xfrm>
            <a:off x="4640039" y="2152145"/>
            <a:ext cx="4313461" cy="28055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280486-255F-410F-8AA2-0881C69CAE14}"/>
              </a:ext>
            </a:extLst>
          </p:cNvPr>
          <p:cNvSpPr/>
          <p:nvPr/>
        </p:nvSpPr>
        <p:spPr>
          <a:xfrm>
            <a:off x="4637335" y="5075551"/>
            <a:ext cx="4313461" cy="6394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6B0FF8-82D1-4B0D-AA45-FBE701816783}"/>
              </a:ext>
            </a:extLst>
          </p:cNvPr>
          <p:cNvSpPr/>
          <p:nvPr/>
        </p:nvSpPr>
        <p:spPr>
          <a:xfrm>
            <a:off x="4637335" y="5852037"/>
            <a:ext cx="4313461" cy="891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2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3EAE83-ECFA-4AC8-AB83-FB4F213E570A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2B41E5F-5F7D-4E0E-A02E-09C7C6DC35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Time above a given point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43A2D6E-E489-48E6-94FB-06D62511D58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9B0F4-62C0-41CE-B982-2F88CDA107FE}"/>
                  </a:ext>
                </a:extLst>
              </p:cNvPr>
              <p:cNvSpPr txBox="1"/>
              <p:nvPr/>
            </p:nvSpPr>
            <p:spPr>
              <a:xfrm>
                <a:off x="362196" y="856773"/>
                <a:ext cx="8229353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projected from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and at an angle of elevation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sz="1600" dirty="0"/>
                  <a:t>. The particle moves freely under gravity. Find the length of time for which the particle is 15 m or more above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9B0F4-62C0-41CE-B982-2F88CDA10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96" y="856773"/>
                <a:ext cx="82293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7620CB-E345-4F19-B15E-BE5BF80E0DD6}"/>
                  </a:ext>
                </a:extLst>
              </p:cNvPr>
              <p:cNvSpPr txBox="1"/>
              <p:nvPr/>
            </p:nvSpPr>
            <p:spPr>
              <a:xfrm>
                <a:off x="366876" y="1830585"/>
                <a:ext cx="7632848" cy="2981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key is to find the two times at which the particle is 15m above ground. The time above 15m will then be the difference between these times.</a:t>
                </a:r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=15,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=35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30°=75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    ,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=−9.8,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15=17.5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−4.9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4.9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−17.5 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+15=0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600" dirty="0"/>
                  <a:t> </a:t>
                </a:r>
              </a:p>
              <a:p>
                <a:r>
                  <a:rPr lang="en-GB" sz="1600" dirty="0"/>
                  <a:t>           Time above 15m: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=0.71</m:t>
                    </m:r>
                  </m:oMath>
                </a14:m>
                <a:r>
                  <a:rPr lang="en-GB" sz="1600" dirty="0"/>
                  <a:t> s (2sf)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7620CB-E345-4F19-B15E-BE5BF80E0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76" y="1830585"/>
                <a:ext cx="7632848" cy="2981072"/>
              </a:xfrm>
              <a:prstGeom prst="rect">
                <a:avLst/>
              </a:prstGeom>
              <a:blipFill>
                <a:blip r:embed="rId3"/>
                <a:stretch>
                  <a:fillRect l="-399" t="-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9A5DCE-2F4D-49CC-9DE1-A1F72DC747F3}"/>
                  </a:ext>
                </a:extLst>
              </p:cNvPr>
              <p:cNvSpPr txBox="1"/>
              <p:nvPr/>
            </p:nvSpPr>
            <p:spPr>
              <a:xfrm>
                <a:off x="1403648" y="5303782"/>
                <a:ext cx="4330402" cy="72571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Note</a:t>
                </a:r>
                <a:r>
                  <a:rPr lang="en-GB" sz="1200" dirty="0"/>
                  <a:t>: The textbook implies you can leave your answer as an exact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dirty="0"/>
                  <a:t>. But we have used an approximate value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200" dirty="0"/>
                  <a:t>, to 2 significant figures, so it would not be appropriate to do so.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9A5DCE-2F4D-49CC-9DE1-A1F72DC74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303782"/>
                <a:ext cx="4330402" cy="725711"/>
              </a:xfrm>
              <a:prstGeom prst="rect">
                <a:avLst/>
              </a:prstGeom>
              <a:blipFill>
                <a:blip r:embed="rId4"/>
                <a:stretch>
                  <a:fillRect b="-4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3A82489-FA4C-4C62-9F42-5931B66EE45A}"/>
              </a:ext>
            </a:extLst>
          </p:cNvPr>
          <p:cNvSpPr txBox="1"/>
          <p:nvPr/>
        </p:nvSpPr>
        <p:spPr>
          <a:xfrm>
            <a:off x="3675751" y="3644428"/>
            <a:ext cx="205607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Use the quadratic solver on your calculator.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C9E61B-CC7E-4D40-AACD-B9EA773F7509}"/>
              </a:ext>
            </a:extLst>
          </p:cNvPr>
          <p:cNvCxnSpPr>
            <a:stCxn id="10" idx="1"/>
          </p:cNvCxnSpPr>
          <p:nvPr/>
        </p:nvCxnSpPr>
        <p:spPr>
          <a:xfrm flipH="1">
            <a:off x="3137483" y="3875261"/>
            <a:ext cx="538268" cy="126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9DFB377-F377-4289-B980-FF3EFB10FEAF}"/>
              </a:ext>
            </a:extLst>
          </p:cNvPr>
          <p:cNvSpPr/>
          <p:nvPr/>
        </p:nvSpPr>
        <p:spPr>
          <a:xfrm>
            <a:off x="362196" y="2478032"/>
            <a:ext cx="8229352" cy="37922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59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E6668C-290D-4C3E-9A62-1C9D77A08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75489"/>
            <a:ext cx="5120756" cy="4874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0F77C2-743D-4A41-BC34-DBC4A8C53AEF}"/>
              </a:ext>
            </a:extLst>
          </p:cNvPr>
          <p:cNvSpPr txBox="1"/>
          <p:nvPr/>
        </p:nvSpPr>
        <p:spPr>
          <a:xfrm>
            <a:off x="251520" y="817539"/>
            <a:ext cx="316835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M2(Old) May 2012 Q7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9AEAC-C372-4167-8631-F96489C7F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002205"/>
            <a:ext cx="2028825" cy="847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F767E5-4B2F-491B-ABE4-2D07AF642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674446"/>
            <a:ext cx="3467100" cy="23336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11AF31-21D0-4073-B062-8789BEDA10E9}"/>
              </a:ext>
            </a:extLst>
          </p:cNvPr>
          <p:cNvSpPr/>
          <p:nvPr/>
        </p:nvSpPr>
        <p:spPr>
          <a:xfrm>
            <a:off x="5747445" y="1007629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FB2B17-61DC-45CA-B076-6300D36548BF}"/>
              </a:ext>
            </a:extLst>
          </p:cNvPr>
          <p:cNvSpPr/>
          <p:nvPr/>
        </p:nvSpPr>
        <p:spPr>
          <a:xfrm>
            <a:off x="5508104" y="2437131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918064-8DDD-4369-9E28-9C4CBA8B237F}"/>
              </a:ext>
            </a:extLst>
          </p:cNvPr>
          <p:cNvSpPr/>
          <p:nvPr/>
        </p:nvSpPr>
        <p:spPr>
          <a:xfrm>
            <a:off x="6048375" y="1007529"/>
            <a:ext cx="2556073" cy="10797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FE204-9916-4D4A-A9B0-B3BFF545A1BA}"/>
              </a:ext>
            </a:extLst>
          </p:cNvPr>
          <p:cNvSpPr/>
          <p:nvPr/>
        </p:nvSpPr>
        <p:spPr>
          <a:xfrm>
            <a:off x="5508104" y="2735509"/>
            <a:ext cx="3467100" cy="23336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004" y="5130197"/>
            <a:ext cx="2417231" cy="16889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DFB2B17-61DC-45CA-B076-6300D36548BF}"/>
              </a:ext>
            </a:extLst>
          </p:cNvPr>
          <p:cNvSpPr/>
          <p:nvPr/>
        </p:nvSpPr>
        <p:spPr>
          <a:xfrm>
            <a:off x="6228184" y="5227838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1FE204-9916-4D4A-A9B0-B3BFF545A1BA}"/>
              </a:ext>
            </a:extLst>
          </p:cNvPr>
          <p:cNvSpPr/>
          <p:nvPr/>
        </p:nvSpPr>
        <p:spPr>
          <a:xfrm>
            <a:off x="6529114" y="5227838"/>
            <a:ext cx="1859310" cy="1591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49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117-120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0E0C5D-DF1A-4A2A-A9C3-716A5BDCF774}"/>
                  </a:ext>
                </a:extLst>
              </p:cNvPr>
              <p:cNvSpPr txBox="1"/>
              <p:nvPr/>
            </p:nvSpPr>
            <p:spPr>
              <a:xfrm>
                <a:off x="1115616" y="2060848"/>
                <a:ext cx="7075884" cy="4582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ball is projected from ground level at an angle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. Prove that when the ball hits the ground, the distance the ball has travelled along the ground is maximised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=45°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(Year 2 differentiation knowledge required)</a:t>
                </a:r>
              </a:p>
              <a:p>
                <a:endParaRPr lang="en-GB" sz="600" dirty="0"/>
              </a:p>
              <a:p>
                <a:r>
                  <a:rPr lang="en-GB" sz="1400" dirty="0"/>
                  <a:t>Let speed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 and horizontal distance be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trike="sngStrike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b="0" i="1" strike="sngStrike" smtClean="0">
                          <a:latin typeface="Cambria Math" panose="02040503050406030204" pitchFamily="18" charset="0"/>
                        </a:rPr>
                        <m:t>=      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r>
                  <a:rPr lang="en-GB" sz="1400" b="0" dirty="0"/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⇒  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⇒   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=90°  ⇒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=45°</m:t>
                    </m:r>
                  </m:oMath>
                </a14:m>
                <a:r>
                  <a:rPr lang="en-GB" sz="1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0E0C5D-DF1A-4A2A-A9C3-716A5BDCF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060848"/>
                <a:ext cx="7075884" cy="4582793"/>
              </a:xfrm>
              <a:prstGeom prst="rect">
                <a:avLst/>
              </a:prstGeom>
              <a:blipFill>
                <a:blip r:embed="rId2"/>
                <a:stretch>
                  <a:fillRect l="-689" t="-665" r="-1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3F62A65-7D30-4380-A9C6-962276DE650C}"/>
              </a:ext>
            </a:extLst>
          </p:cNvPr>
          <p:cNvSpPr/>
          <p:nvPr/>
        </p:nvSpPr>
        <p:spPr>
          <a:xfrm>
            <a:off x="765870" y="2131579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198E2E-7355-4436-A069-49E174209C30}"/>
                  </a:ext>
                </a:extLst>
              </p:cNvPr>
              <p:cNvSpPr txBox="1"/>
              <p:nvPr/>
            </p:nvSpPr>
            <p:spPr>
              <a:xfrm>
                <a:off x="5862811" y="5260826"/>
                <a:ext cx="2160240" cy="6180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want to maximise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 varies, 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198E2E-7355-4436-A069-49E174209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811" y="5260826"/>
                <a:ext cx="2160240" cy="618054"/>
              </a:xfrm>
              <a:prstGeom prst="rect">
                <a:avLst/>
              </a:prstGeom>
              <a:blipFill>
                <a:blip r:embed="rId3"/>
                <a:stretch>
                  <a:fillRect l="-279" b="-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756254-81E0-498E-9269-462D0691B935}"/>
              </a:ext>
            </a:extLst>
          </p:cNvPr>
          <p:cNvCxnSpPr>
            <a:stCxn id="9" idx="1"/>
          </p:cNvCxnSpPr>
          <p:nvPr/>
        </p:nvCxnSpPr>
        <p:spPr>
          <a:xfrm flipH="1">
            <a:off x="3981450" y="5569853"/>
            <a:ext cx="1881361" cy="526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F5CC86D-664D-407F-981C-2147AB5559AC}"/>
              </a:ext>
            </a:extLst>
          </p:cNvPr>
          <p:cNvSpPr/>
          <p:nvPr/>
        </p:nvSpPr>
        <p:spPr>
          <a:xfrm>
            <a:off x="1134641" y="3272527"/>
            <a:ext cx="7325791" cy="33710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17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B4A66C-ECA0-4BE6-82B8-9D12A6B3EDA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66EEF63-FB3F-4554-A02B-5108424D06D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Projectile Formulae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4E83C0-6919-443B-A72E-91B038BFE4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72829CD-7A84-47A0-AF4A-10017B91389E}"/>
              </a:ext>
            </a:extLst>
          </p:cNvPr>
          <p:cNvSpPr txBox="1"/>
          <p:nvPr/>
        </p:nvSpPr>
        <p:spPr>
          <a:xfrm>
            <a:off x="281235" y="756320"/>
            <a:ext cx="721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There’s nothing new here, but you may be asked to prove more general results regarding projectile motion.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43231B-537A-40C8-BD68-B815067EC3EE}"/>
                  </a:ext>
                </a:extLst>
              </p:cNvPr>
              <p:cNvSpPr txBox="1"/>
              <p:nvPr/>
            </p:nvSpPr>
            <p:spPr>
              <a:xfrm>
                <a:off x="297233" y="1550344"/>
                <a:ext cx="8229353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projected from a point on a horizontal plane with an initial velocity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600" dirty="0"/>
                  <a:t> at an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 above the horizontal and moves freely under gravity until it hits the plane at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Given that that acceleration due to gravity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600" dirty="0"/>
                  <a:t>, find expressions for: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time of flight,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range,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, on the horizontal plane.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43231B-537A-40C8-BD68-B815067EC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3" y="1550344"/>
                <a:ext cx="822935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337F3D-8F81-480B-A096-989193A97267}"/>
                  </a:ext>
                </a:extLst>
              </p:cNvPr>
              <p:cNvSpPr txBox="1"/>
              <p:nvPr/>
            </p:nvSpPr>
            <p:spPr>
              <a:xfrm>
                <a:off x="454148" y="3024527"/>
                <a:ext cx="7075884" cy="2885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trike="sngStrike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b="0" i="1" strike="sngStrike" smtClean="0">
                          <a:latin typeface="Cambria Math" panose="02040503050406030204" pitchFamily="18" charset="0"/>
                        </a:rPr>
                        <m:t>=      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 (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endParaRPr lang="en-GB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337F3D-8F81-480B-A096-989193A97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48" y="3024527"/>
                <a:ext cx="7075884" cy="28854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8D4790-1309-419F-BB03-8EDDBCBE9614}"/>
                  </a:ext>
                </a:extLst>
              </p:cNvPr>
              <p:cNvSpPr txBox="1"/>
              <p:nvPr/>
            </p:nvSpPr>
            <p:spPr>
              <a:xfrm>
                <a:off x="5118348" y="5207744"/>
                <a:ext cx="1584176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Using double-angle formula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8D4790-1309-419F-BB03-8EDDBCBE9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348" y="5207744"/>
                <a:ext cx="1584176" cy="523220"/>
              </a:xfrm>
              <a:prstGeom prst="rect">
                <a:avLst/>
              </a:prstGeom>
              <a:blipFill>
                <a:blip r:embed="rId4"/>
                <a:stretch>
                  <a:fillRect l="-380" r="-266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D18641-B51E-4B72-806E-1F31F393A2D5}"/>
              </a:ext>
            </a:extLst>
          </p:cNvPr>
          <p:cNvCxnSpPr/>
          <p:nvPr/>
        </p:nvCxnSpPr>
        <p:spPr>
          <a:xfrm flipH="1">
            <a:off x="4419600" y="5445224"/>
            <a:ext cx="656456" cy="66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4F48F0D-49C5-4334-BF48-670160804A80}"/>
              </a:ext>
            </a:extLst>
          </p:cNvPr>
          <p:cNvSpPr/>
          <p:nvPr/>
        </p:nvSpPr>
        <p:spPr>
          <a:xfrm>
            <a:off x="436141" y="2993127"/>
            <a:ext cx="6701259" cy="18074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6F327-990E-462F-8194-BA7C15377D4E}"/>
              </a:ext>
            </a:extLst>
          </p:cNvPr>
          <p:cNvSpPr/>
          <p:nvPr/>
        </p:nvSpPr>
        <p:spPr>
          <a:xfrm>
            <a:off x="436140" y="4800600"/>
            <a:ext cx="6701259" cy="18074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230F58-2931-4C4F-BBC9-C8EC7A6F212A}"/>
              </a:ext>
            </a:extLst>
          </p:cNvPr>
          <p:cNvSpPr/>
          <p:nvPr/>
        </p:nvSpPr>
        <p:spPr>
          <a:xfrm>
            <a:off x="144214" y="3005512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A374ED-A485-4223-AECC-32A5DCB49119}"/>
              </a:ext>
            </a:extLst>
          </p:cNvPr>
          <p:cNvSpPr/>
          <p:nvPr/>
        </p:nvSpPr>
        <p:spPr>
          <a:xfrm>
            <a:off x="144214" y="4800600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399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BCFEE-9AA2-4454-AEEE-D9B9784484FD}"/>
                  </a:ext>
                </a:extLst>
              </p:cNvPr>
              <p:cNvSpPr txBox="1"/>
              <p:nvPr/>
            </p:nvSpPr>
            <p:spPr>
              <a:xfrm>
                <a:off x="348033" y="724844"/>
                <a:ext cx="8229353" cy="21997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projected from a point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600" dirty="0"/>
                  <a:t> at an angle of elevation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 and moves freely under gravity. When the particle has moved a horizontal distance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, its height above the point of projection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GB" sz="1600" dirty="0"/>
              </a:p>
              <a:p>
                <a:r>
                  <a:rPr lang="en-GB" sz="1600" dirty="0"/>
                  <a:t>A particle is projected from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on a horizontal plane, with speed 28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at an angle of elevation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. The particle passes through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, which is at a horizontal distance of 32m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and at a height of 8m above the plane.</a:t>
                </a:r>
              </a:p>
              <a:p>
                <a:r>
                  <a:rPr lang="en-GB" sz="1600" dirty="0"/>
                  <a:t>(b) Find the two possible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, giving your answers to the nearest degree.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BCFEE-9AA2-4454-AEEE-D9B978448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33" y="724844"/>
                <a:ext cx="8229353" cy="2199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4B05B99-1D02-47CA-9845-7A377C82CDC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93C72C0D-2254-4071-BAEA-D05F1447C78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Projectile Formulae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AC167A0-1999-4DCD-9B5D-D4D7F6C44F8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993E6-BF0D-4572-8141-D828EE0B666E}"/>
                  </a:ext>
                </a:extLst>
              </p:cNvPr>
              <p:cNvSpPr txBox="1"/>
              <p:nvPr/>
            </p:nvSpPr>
            <p:spPr>
              <a:xfrm>
                <a:off x="755452" y="3119884"/>
                <a:ext cx="6216848" cy="3488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:  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              (1)</m:t>
                    </m:r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(2)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The target equation doesn’t contain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, so much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the subject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sz="1600" dirty="0"/>
                  <a:t> and substitute into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993E6-BF0D-4572-8141-D828EE0B6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52" y="3119884"/>
                <a:ext cx="6216848" cy="3488712"/>
              </a:xfrm>
              <a:prstGeom prst="rect">
                <a:avLst/>
              </a:prstGeom>
              <a:blipFill>
                <a:blip r:embed="rId3"/>
                <a:stretch>
                  <a:fillRect l="-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F121C7F-A899-41B8-A965-8FA8E2038962}"/>
              </a:ext>
            </a:extLst>
          </p:cNvPr>
          <p:cNvSpPr/>
          <p:nvPr/>
        </p:nvSpPr>
        <p:spPr>
          <a:xfrm>
            <a:off x="245814" y="3119812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8F1D2B-4874-44DA-865B-599EAB8E8855}"/>
              </a:ext>
            </a:extLst>
          </p:cNvPr>
          <p:cNvSpPr/>
          <p:nvPr/>
        </p:nvSpPr>
        <p:spPr>
          <a:xfrm>
            <a:off x="546744" y="3119812"/>
            <a:ext cx="6216849" cy="3488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655E3-D3B9-4ED4-91FA-4A3D1D289341}"/>
              </a:ext>
            </a:extLst>
          </p:cNvPr>
          <p:cNvSpPr txBox="1"/>
          <p:nvPr/>
        </p:nvSpPr>
        <p:spPr>
          <a:xfrm>
            <a:off x="6972300" y="3429000"/>
            <a:ext cx="1920180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Don’t be intimidated </a:t>
            </a:r>
            <a:r>
              <a:rPr lang="en-GB" sz="1400" dirty="0"/>
              <a:t>by the lack of numerical values. Just do what you’d usually do and resolve both vertically and horizontally!</a:t>
            </a:r>
          </a:p>
        </p:txBody>
      </p:sp>
    </p:spTree>
    <p:extLst>
      <p:ext uri="{BB962C8B-B14F-4D97-AF65-F5344CB8AC3E}">
        <p14:creationId xmlns:p14="http://schemas.microsoft.com/office/powerpoint/2010/main" val="1761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BCFEE-9AA2-4454-AEEE-D9B9784484FD}"/>
                  </a:ext>
                </a:extLst>
              </p:cNvPr>
              <p:cNvSpPr txBox="1"/>
              <p:nvPr/>
            </p:nvSpPr>
            <p:spPr>
              <a:xfrm>
                <a:off x="348033" y="724844"/>
                <a:ext cx="8229353" cy="21997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projected from a point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600" dirty="0"/>
                  <a:t> at an angle of elevation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 and moves freely under gravity. When the particle has moved a horizontal distance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, its height above the point of projection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GB" sz="1600" dirty="0"/>
              </a:p>
              <a:p>
                <a:r>
                  <a:rPr lang="en-GB" sz="1600" dirty="0"/>
                  <a:t>A particle is projected from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on a horizontal plane, with speed 28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at an angle of elevation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. The particle passes through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, which is at a horizontal distance of 32m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and at a height of 8m above the plane.</a:t>
                </a:r>
              </a:p>
              <a:p>
                <a:r>
                  <a:rPr lang="en-GB" sz="1600" dirty="0"/>
                  <a:t>(b) Find the two possible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, giving your answers to the nearest degree.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BCFEE-9AA2-4454-AEEE-D9B978448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33" y="724844"/>
                <a:ext cx="8229353" cy="2199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4B05B99-1D02-47CA-9845-7A377C82CDC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93C72C0D-2254-4071-BAEA-D05F1447C78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Projectile Formulae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AC167A0-1999-4DCD-9B5D-D4D7F6C44F8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993E6-BF0D-4572-8141-D828EE0B666E}"/>
                  </a:ext>
                </a:extLst>
              </p:cNvPr>
              <p:cNvSpPr txBox="1"/>
              <p:nvPr/>
            </p:nvSpPr>
            <p:spPr>
              <a:xfrm>
                <a:off x="755452" y="3119884"/>
                <a:ext cx="4680644" cy="2524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8=32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−6.4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r>
                  <a:rPr lang="en-GB" b="0" dirty="0"/>
                  <a:t>This is quadratic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GB" sz="1600" b="0" i="1" dirty="0">
                    <a:latin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6.4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−32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+14.4=0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−20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+9=0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=27°, 77°</m:t>
                      </m:r>
                    </m:oMath>
                  </m:oMathPara>
                </a14:m>
                <a:endParaRPr lang="en-GB" sz="1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993E6-BF0D-4572-8141-D828EE0B6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52" y="3119884"/>
                <a:ext cx="4680644" cy="2524089"/>
              </a:xfrm>
              <a:prstGeom prst="rect">
                <a:avLst/>
              </a:prstGeom>
              <a:blipFill>
                <a:blip r:embed="rId3"/>
                <a:stretch>
                  <a:fillRect l="-1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F121C7F-A899-41B8-A965-8FA8E2038962}"/>
              </a:ext>
            </a:extLst>
          </p:cNvPr>
          <p:cNvSpPr/>
          <p:nvPr/>
        </p:nvSpPr>
        <p:spPr>
          <a:xfrm>
            <a:off x="245814" y="3119812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4411A2C-3526-4150-B1DD-3ABDDF49CE04}"/>
              </a:ext>
            </a:extLst>
          </p:cNvPr>
          <p:cNvCxnSpPr/>
          <p:nvPr/>
        </p:nvCxnSpPr>
        <p:spPr>
          <a:xfrm flipV="1">
            <a:off x="5240170" y="4278753"/>
            <a:ext cx="0" cy="19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E3BDDD-9464-4231-91C5-03B37667C728}"/>
              </a:ext>
            </a:extLst>
          </p:cNvPr>
          <p:cNvCxnSpPr>
            <a:cxnSpLocks/>
          </p:cNvCxnSpPr>
          <p:nvPr/>
        </p:nvCxnSpPr>
        <p:spPr>
          <a:xfrm>
            <a:off x="5240170" y="6222969"/>
            <a:ext cx="25924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693676-5C60-4DE1-8EBA-B997348B208A}"/>
                  </a:ext>
                </a:extLst>
              </p:cNvPr>
              <p:cNvSpPr txBox="1"/>
              <p:nvPr/>
            </p:nvSpPr>
            <p:spPr>
              <a:xfrm>
                <a:off x="7813408" y="6086061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693676-5C60-4DE1-8EBA-B997348B2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408" y="6086061"/>
                <a:ext cx="3600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B32F1C-B841-47CB-9B69-D7DF19868D38}"/>
                  </a:ext>
                </a:extLst>
              </p:cNvPr>
              <p:cNvSpPr txBox="1"/>
              <p:nvPr/>
            </p:nvSpPr>
            <p:spPr>
              <a:xfrm>
                <a:off x="5026664" y="387627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B32F1C-B841-47CB-9B69-D7DF19868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664" y="3876272"/>
                <a:ext cx="36004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496F836-C4C3-4123-9DA0-C7547CEBC470}"/>
              </a:ext>
            </a:extLst>
          </p:cNvPr>
          <p:cNvSpPr/>
          <p:nvPr/>
        </p:nvSpPr>
        <p:spPr>
          <a:xfrm>
            <a:off x="5254284" y="4918836"/>
            <a:ext cx="2171700" cy="1314452"/>
          </a:xfrm>
          <a:custGeom>
            <a:avLst/>
            <a:gdLst>
              <a:gd name="connsiteX0" fmla="*/ 0 w 2171700"/>
              <a:gd name="connsiteY0" fmla="*/ 1304927 h 1314452"/>
              <a:gd name="connsiteX1" fmla="*/ 1066800 w 2171700"/>
              <a:gd name="connsiteY1" fmla="*/ 2 h 1314452"/>
              <a:gd name="connsiteX2" fmla="*/ 2171700 w 2171700"/>
              <a:gd name="connsiteY2" fmla="*/ 1314452 h 131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0" h="1314452">
                <a:moveTo>
                  <a:pt x="0" y="1304927"/>
                </a:moveTo>
                <a:cubicBezTo>
                  <a:pt x="352425" y="651671"/>
                  <a:pt x="704850" y="-1585"/>
                  <a:pt x="1066800" y="2"/>
                </a:cubicBezTo>
                <a:cubicBezTo>
                  <a:pt x="1428750" y="1589"/>
                  <a:pt x="1800225" y="658020"/>
                  <a:pt x="2171700" y="13144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04DE214-8A2D-414C-9CEE-E6120086230C}"/>
              </a:ext>
            </a:extLst>
          </p:cNvPr>
          <p:cNvSpPr/>
          <p:nvPr/>
        </p:nvSpPr>
        <p:spPr>
          <a:xfrm>
            <a:off x="5254284" y="4350766"/>
            <a:ext cx="1282011" cy="1872203"/>
          </a:xfrm>
          <a:custGeom>
            <a:avLst/>
            <a:gdLst>
              <a:gd name="connsiteX0" fmla="*/ 0 w 2171700"/>
              <a:gd name="connsiteY0" fmla="*/ 1304927 h 1314452"/>
              <a:gd name="connsiteX1" fmla="*/ 1066800 w 2171700"/>
              <a:gd name="connsiteY1" fmla="*/ 2 h 1314452"/>
              <a:gd name="connsiteX2" fmla="*/ 2171700 w 2171700"/>
              <a:gd name="connsiteY2" fmla="*/ 1314452 h 131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0" h="1314452">
                <a:moveTo>
                  <a:pt x="0" y="1304927"/>
                </a:moveTo>
                <a:cubicBezTo>
                  <a:pt x="352425" y="651671"/>
                  <a:pt x="704850" y="-1585"/>
                  <a:pt x="1066800" y="2"/>
                </a:cubicBezTo>
                <a:cubicBezTo>
                  <a:pt x="1428750" y="1589"/>
                  <a:pt x="1800225" y="658020"/>
                  <a:pt x="2171700" y="13144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2644C3-0F8A-4FD2-A2F0-9E94CA3213E1}"/>
              </a:ext>
            </a:extLst>
          </p:cNvPr>
          <p:cNvSpPr/>
          <p:nvPr/>
        </p:nvSpPr>
        <p:spPr>
          <a:xfrm>
            <a:off x="6147699" y="4896611"/>
            <a:ext cx="110520" cy="104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27A0C2-8E04-4F9D-9FFA-400737070F2E}"/>
                  </a:ext>
                </a:extLst>
              </p:cNvPr>
              <p:cNvSpPr txBox="1"/>
              <p:nvPr/>
            </p:nvSpPr>
            <p:spPr>
              <a:xfrm>
                <a:off x="6135172" y="4581299"/>
                <a:ext cx="191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27A0C2-8E04-4F9D-9FFA-400737070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172" y="4581299"/>
                <a:ext cx="191974" cy="369332"/>
              </a:xfrm>
              <a:prstGeom prst="rect">
                <a:avLst/>
              </a:prstGeom>
              <a:blipFill>
                <a:blip r:embed="rId6"/>
                <a:stretch>
                  <a:fillRect r="-6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94BAD7E-F3F7-4489-BF69-023FDBCB43C7}"/>
              </a:ext>
            </a:extLst>
          </p:cNvPr>
          <p:cNvSpPr txBox="1"/>
          <p:nvPr/>
        </p:nvSpPr>
        <p:spPr>
          <a:xfrm>
            <a:off x="6971566" y="3311244"/>
            <a:ext cx="17888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This is an interesting result, because in general, for a fixed initial speed, there are 2 (and only 2) angles which result in a specified (reachable) point being passed.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8F1D2B-4874-44DA-865B-599EAB8E8855}"/>
              </a:ext>
            </a:extLst>
          </p:cNvPr>
          <p:cNvSpPr/>
          <p:nvPr/>
        </p:nvSpPr>
        <p:spPr>
          <a:xfrm>
            <a:off x="561005" y="3119812"/>
            <a:ext cx="8115451" cy="3488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93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1DF0AA-6B00-4636-B718-B6EA1B856B5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47D2F56-806E-4BB9-A99C-8E980E8860C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General Results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DECDF1-D04C-412D-9726-1F74B915693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6C13B42-B08A-4AD2-84EB-AA8ED002D247}"/>
              </a:ext>
            </a:extLst>
          </p:cNvPr>
          <p:cNvSpPr txBox="1"/>
          <p:nvPr/>
        </p:nvSpPr>
        <p:spPr>
          <a:xfrm>
            <a:off x="395536" y="836712"/>
            <a:ext cx="7357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 Note</a:t>
            </a:r>
            <a:r>
              <a:rPr lang="en-GB" dirty="0"/>
              <a:t>: You may be asked to derive these. But don’t attempt to memorise them or actually use them to solve exam problems – instead use the techniques used earlier in the chapter.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786860-D4ED-4DFB-8E7D-8CA4BA35D91D}"/>
                  </a:ext>
                </a:extLst>
              </p:cNvPr>
              <p:cNvSpPr txBox="1"/>
              <p:nvPr/>
            </p:nvSpPr>
            <p:spPr>
              <a:xfrm>
                <a:off x="539552" y="2132856"/>
                <a:ext cx="6451799" cy="26881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For a particle projected with initial velocity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at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above horizontal and moving freely under gravity: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Time of flight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Time to reach greatest height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Range on horizontal plane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Equation of trajectory: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b="0" i="0" dirty="0"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is vertical height of particle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horizontal distance.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786860-D4ED-4DFB-8E7D-8CA4BA35D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32856"/>
                <a:ext cx="6451799" cy="2688108"/>
              </a:xfrm>
              <a:prstGeom prst="rect">
                <a:avLst/>
              </a:prstGeom>
              <a:blipFill>
                <a:blip r:embed="rId2"/>
                <a:stretch>
                  <a:fillRect l="-659" t="-1124" b="-2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641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123-125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56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FB8003-1D4F-40CE-93C9-8E90EE965EF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AE116DB-3CD0-4C61-80B9-DE967D74325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Overview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640B3DC-ECB5-44A0-9634-D5D84E41C66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7C9F3F-ADC1-4F8A-B385-BD7D33874415}"/>
                  </a:ext>
                </a:extLst>
              </p:cNvPr>
              <p:cNvSpPr txBox="1"/>
              <p:nvPr/>
            </p:nvSpPr>
            <p:spPr>
              <a:xfrm>
                <a:off x="261746" y="725773"/>
                <a:ext cx="78386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Mechanics Year 1 we already encountered problems of vertical motion of objects when projected vertically. We used “</a:t>
                </a:r>
                <a:r>
                  <a:rPr lang="en-GB" sz="1600" dirty="0" err="1"/>
                  <a:t>suvat</a:t>
                </a:r>
                <a:r>
                  <a:rPr lang="en-GB" sz="1600" dirty="0"/>
                  <a:t>” equations where the acceleration was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-2</a:t>
                </a:r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In this chapter we allow the object to be </a:t>
                </a:r>
                <a:r>
                  <a:rPr lang="en-GB" sz="1600" b="1" dirty="0"/>
                  <a:t>projected sideways</a:t>
                </a:r>
                <a:r>
                  <a:rPr lang="en-GB" sz="1600" dirty="0"/>
                  <a:t>!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7C9F3F-ADC1-4F8A-B385-BD7D3387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6" y="725773"/>
                <a:ext cx="7838645" cy="830997"/>
              </a:xfrm>
              <a:prstGeom prst="rect">
                <a:avLst/>
              </a:prstGeom>
              <a:blipFill>
                <a:blip r:embed="rId2"/>
                <a:stretch>
                  <a:fillRect l="-4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F5B921B5-2F92-4BBB-9812-BDEFFD26B3A7}"/>
              </a:ext>
            </a:extLst>
          </p:cNvPr>
          <p:cNvSpPr txBox="1"/>
          <p:nvPr/>
        </p:nvSpPr>
        <p:spPr>
          <a:xfrm>
            <a:off x="625831" y="2414342"/>
            <a:ext cx="3315946" cy="230832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“A particle is projected horizontally at 20 ms</a:t>
            </a:r>
            <a:r>
              <a:rPr lang="en-GB" sz="1600" baseline="30000" dirty="0"/>
              <a:t>-1</a:t>
            </a:r>
            <a:r>
              <a:rPr lang="en-GB" sz="1600" dirty="0"/>
              <a:t>, at a distance 50m above the ground. How far along the ground does it travel?”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E236AF-43E4-49A8-B9C8-3FB178E605AC}"/>
              </a:ext>
            </a:extLst>
          </p:cNvPr>
          <p:cNvSpPr txBox="1"/>
          <p:nvPr/>
        </p:nvSpPr>
        <p:spPr>
          <a:xfrm>
            <a:off x="625831" y="2055483"/>
            <a:ext cx="331594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Horizontally projected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04C3151-222A-47D3-B696-1D2E8A1E55D9}"/>
                  </a:ext>
                </a:extLst>
              </p:cNvPr>
              <p:cNvSpPr txBox="1"/>
              <p:nvPr/>
            </p:nvSpPr>
            <p:spPr>
              <a:xfrm>
                <a:off x="4380908" y="2424815"/>
                <a:ext cx="3880767" cy="258532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“A cabbage is projected from ground level at 30 ms</a:t>
                </a:r>
                <a:r>
                  <a:rPr lang="en-GB" baseline="30000" dirty="0"/>
                  <a:t>-1</a:t>
                </a:r>
                <a:r>
                  <a:rPr lang="en-GB" dirty="0"/>
                  <a:t> at an angle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35°</m:t>
                    </m:r>
                  </m:oMath>
                </a14:m>
                <a:r>
                  <a:rPr lang="en-GB" dirty="0"/>
                  <a:t>. How far away is the cabbage when it hits the ground?”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04C3151-222A-47D3-B696-1D2E8A1E5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908" y="2424815"/>
                <a:ext cx="3880767" cy="25853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7E256CD8-BDD8-4F3A-9424-AE9854204C95}"/>
              </a:ext>
            </a:extLst>
          </p:cNvPr>
          <p:cNvSpPr txBox="1"/>
          <p:nvPr/>
        </p:nvSpPr>
        <p:spPr>
          <a:xfrm>
            <a:off x="4380908" y="2055483"/>
            <a:ext cx="387666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Projection at any angle</a:t>
            </a:r>
            <a:endParaRPr lang="en-GB" b="1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381E962-8870-44D5-81CC-04890C6AF840}"/>
              </a:ext>
            </a:extLst>
          </p:cNvPr>
          <p:cNvSpPr/>
          <p:nvPr/>
        </p:nvSpPr>
        <p:spPr>
          <a:xfrm>
            <a:off x="1520406" y="3744106"/>
            <a:ext cx="1526796" cy="716574"/>
          </a:xfrm>
          <a:custGeom>
            <a:avLst/>
            <a:gdLst>
              <a:gd name="connsiteX0" fmla="*/ 0 w 1526796"/>
              <a:gd name="connsiteY0" fmla="*/ 68614 h 781678"/>
              <a:gd name="connsiteX1" fmla="*/ 696286 w 1526796"/>
              <a:gd name="connsiteY1" fmla="*/ 68614 h 781678"/>
              <a:gd name="connsiteX2" fmla="*/ 1526796 w 1526796"/>
              <a:gd name="connsiteY2" fmla="*/ 781678 h 781678"/>
              <a:gd name="connsiteX0" fmla="*/ 0 w 1526796"/>
              <a:gd name="connsiteY0" fmla="*/ 52976 h 766040"/>
              <a:gd name="connsiteX1" fmla="*/ 696286 w 1526796"/>
              <a:gd name="connsiteY1" fmla="*/ 52976 h 766040"/>
              <a:gd name="connsiteX2" fmla="*/ 1526796 w 1526796"/>
              <a:gd name="connsiteY2" fmla="*/ 766040 h 766040"/>
              <a:gd name="connsiteX0" fmla="*/ 0 w 1526796"/>
              <a:gd name="connsiteY0" fmla="*/ 107 h 713171"/>
              <a:gd name="connsiteX1" fmla="*/ 780176 w 1526796"/>
              <a:gd name="connsiteY1" fmla="*/ 117553 h 713171"/>
              <a:gd name="connsiteX2" fmla="*/ 1526796 w 1526796"/>
              <a:gd name="connsiteY2" fmla="*/ 713171 h 713171"/>
              <a:gd name="connsiteX0" fmla="*/ 0 w 1526796"/>
              <a:gd name="connsiteY0" fmla="*/ 392 h 713456"/>
              <a:gd name="connsiteX1" fmla="*/ 780176 w 1526796"/>
              <a:gd name="connsiteY1" fmla="*/ 117838 h 713456"/>
              <a:gd name="connsiteX2" fmla="*/ 1526796 w 1526796"/>
              <a:gd name="connsiteY2" fmla="*/ 713456 h 713456"/>
              <a:gd name="connsiteX0" fmla="*/ 0 w 1526796"/>
              <a:gd name="connsiteY0" fmla="*/ 3510 h 716574"/>
              <a:gd name="connsiteX1" fmla="*/ 780176 w 1526796"/>
              <a:gd name="connsiteY1" fmla="*/ 120956 h 716574"/>
              <a:gd name="connsiteX2" fmla="*/ 1526796 w 1526796"/>
              <a:gd name="connsiteY2" fmla="*/ 716574 h 71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796" h="716574">
                <a:moveTo>
                  <a:pt x="0" y="3510"/>
                </a:moveTo>
                <a:cubicBezTo>
                  <a:pt x="178965" y="-5578"/>
                  <a:pt x="542488" y="-6277"/>
                  <a:pt x="780176" y="120956"/>
                </a:cubicBezTo>
                <a:cubicBezTo>
                  <a:pt x="1017864" y="248189"/>
                  <a:pt x="1238774" y="419464"/>
                  <a:pt x="1526796" y="71657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49F34F-A71A-4F19-B681-2CEF35BC3A42}"/>
              </a:ext>
            </a:extLst>
          </p:cNvPr>
          <p:cNvCxnSpPr/>
          <p:nvPr/>
        </p:nvCxnSpPr>
        <p:spPr>
          <a:xfrm>
            <a:off x="1531876" y="3786171"/>
            <a:ext cx="0" cy="66649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B7FD85C-FBA0-4146-ABCA-500B1061EF49}"/>
              </a:ext>
            </a:extLst>
          </p:cNvPr>
          <p:cNvCxnSpPr>
            <a:cxnSpLocks/>
          </p:cNvCxnSpPr>
          <p:nvPr/>
        </p:nvCxnSpPr>
        <p:spPr>
          <a:xfrm>
            <a:off x="1604690" y="4449595"/>
            <a:ext cx="1283516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CB67FD-5B49-4100-B94A-A434D0C1BCCA}"/>
              </a:ext>
            </a:extLst>
          </p:cNvPr>
          <p:cNvSpPr txBox="1"/>
          <p:nvPr/>
        </p:nvSpPr>
        <p:spPr>
          <a:xfrm>
            <a:off x="1009071" y="3949551"/>
            <a:ext cx="606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50m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4017A2-8EA4-4EB5-B9D9-784331459834}"/>
                  </a:ext>
                </a:extLst>
              </p:cNvPr>
              <p:cNvSpPr txBox="1"/>
              <p:nvPr/>
            </p:nvSpPr>
            <p:spPr>
              <a:xfrm>
                <a:off x="2014064" y="4424302"/>
                <a:ext cx="606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m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4017A2-8EA4-4EB5-B9D9-784331459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064" y="4424302"/>
                <a:ext cx="606694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0F98C80-C4F7-434F-99CC-99AE518BBADE}"/>
              </a:ext>
            </a:extLst>
          </p:cNvPr>
          <p:cNvSpPr/>
          <p:nvPr/>
        </p:nvSpPr>
        <p:spPr>
          <a:xfrm>
            <a:off x="5361963" y="3921616"/>
            <a:ext cx="1761688" cy="721457"/>
          </a:xfrm>
          <a:custGeom>
            <a:avLst/>
            <a:gdLst>
              <a:gd name="connsiteX0" fmla="*/ 0 w 1761688"/>
              <a:gd name="connsiteY0" fmla="*/ 713068 h 721457"/>
              <a:gd name="connsiteX1" fmla="*/ 906011 w 1761688"/>
              <a:gd name="connsiteY1" fmla="*/ 4 h 721457"/>
              <a:gd name="connsiteX2" fmla="*/ 1761688 w 1761688"/>
              <a:gd name="connsiteY2" fmla="*/ 721457 h 72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1688" h="721457">
                <a:moveTo>
                  <a:pt x="0" y="713068"/>
                </a:moveTo>
                <a:cubicBezTo>
                  <a:pt x="306198" y="355837"/>
                  <a:pt x="612396" y="-1394"/>
                  <a:pt x="906011" y="4"/>
                </a:cubicBezTo>
                <a:cubicBezTo>
                  <a:pt x="1199626" y="1402"/>
                  <a:pt x="1480657" y="361429"/>
                  <a:pt x="1761688" y="721457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BD87C4-ABC3-40C3-8852-5BE61064BC8C}"/>
              </a:ext>
            </a:extLst>
          </p:cNvPr>
          <p:cNvCxnSpPr>
            <a:cxnSpLocks/>
          </p:cNvCxnSpPr>
          <p:nvPr/>
        </p:nvCxnSpPr>
        <p:spPr>
          <a:xfrm>
            <a:off x="5523057" y="4643937"/>
            <a:ext cx="1430193" cy="4263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CE226C-C36D-4D48-8AD4-A97A3A1C3FB7}"/>
                  </a:ext>
                </a:extLst>
              </p:cNvPr>
              <p:cNvSpPr txBox="1"/>
              <p:nvPr/>
            </p:nvSpPr>
            <p:spPr>
              <a:xfrm>
                <a:off x="5012556" y="4163690"/>
                <a:ext cx="7849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GB" sz="1200" dirty="0"/>
                  <a:t>ms</a:t>
                </a:r>
                <a:r>
                  <a:rPr lang="en-GB" sz="1200" baseline="30000" dirty="0"/>
                  <a:t>-1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CE226C-C36D-4D48-8AD4-A97A3A1C3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56" y="4163690"/>
                <a:ext cx="784994" cy="276999"/>
              </a:xfrm>
              <a:prstGeom prst="rect">
                <a:avLst/>
              </a:prstGeom>
              <a:blipFill>
                <a:blip r:embed="rId5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C83AA7B-0543-4FCD-9A21-D8CF52C0090C}"/>
              </a:ext>
            </a:extLst>
          </p:cNvPr>
          <p:cNvSpPr/>
          <p:nvPr/>
        </p:nvSpPr>
        <p:spPr>
          <a:xfrm>
            <a:off x="5556250" y="4394200"/>
            <a:ext cx="96207" cy="209550"/>
          </a:xfrm>
          <a:custGeom>
            <a:avLst/>
            <a:gdLst>
              <a:gd name="connsiteX0" fmla="*/ 0 w 96207"/>
              <a:gd name="connsiteY0" fmla="*/ 0 h 209550"/>
              <a:gd name="connsiteX1" fmla="*/ 82550 w 96207"/>
              <a:gd name="connsiteY1" fmla="*/ 107950 h 209550"/>
              <a:gd name="connsiteX2" fmla="*/ 95250 w 96207"/>
              <a:gd name="connsiteY2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07" h="209550">
                <a:moveTo>
                  <a:pt x="0" y="0"/>
                </a:moveTo>
                <a:cubicBezTo>
                  <a:pt x="33337" y="36512"/>
                  <a:pt x="66675" y="73025"/>
                  <a:pt x="82550" y="107950"/>
                </a:cubicBezTo>
                <a:cubicBezTo>
                  <a:pt x="98425" y="142875"/>
                  <a:pt x="96837" y="176212"/>
                  <a:pt x="95250" y="20955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FCFBCE-5A28-45BB-AA39-BA4E356D0668}"/>
                  </a:ext>
                </a:extLst>
              </p:cNvPr>
              <p:cNvSpPr txBox="1"/>
              <p:nvPr/>
            </p:nvSpPr>
            <p:spPr>
              <a:xfrm>
                <a:off x="5408219" y="4295651"/>
                <a:ext cx="7849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35°</m:t>
                      </m:r>
                    </m:oMath>
                  </m:oMathPara>
                </a14:m>
                <a:endParaRPr lang="en-GB" sz="1200" baseline="30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FCFBCE-5A28-45BB-AA39-BA4E356D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219" y="4295651"/>
                <a:ext cx="784994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4F775A-BE59-4446-9925-895047A40771}"/>
                  </a:ext>
                </a:extLst>
              </p:cNvPr>
              <p:cNvSpPr txBox="1"/>
              <p:nvPr/>
            </p:nvSpPr>
            <p:spPr>
              <a:xfrm>
                <a:off x="6015891" y="4657396"/>
                <a:ext cx="606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m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4F775A-BE59-4446-9925-895047A40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891" y="4657396"/>
                <a:ext cx="606694" cy="307777"/>
              </a:xfrm>
              <a:prstGeom prst="rect">
                <a:avLst/>
              </a:prstGeom>
              <a:blipFill>
                <a:blip r:embed="rId7"/>
                <a:stretch>
                  <a:fillRect t="-4000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EDE52F87-DC66-4A3F-ABC2-15EBBBB5C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11" b="92105" l="9804" r="92157">
                        <a14:foregroundMark x1="92157" y1="63816" x2="92157" y2="38158"/>
                        <a14:foregroundMark x1="64052" y1="10526" x2="44444" y2="11184"/>
                        <a14:foregroundMark x1="28758" y1="86842" x2="70588" y2="86184"/>
                        <a14:foregroundMark x1="75163" y1="84211" x2="57516" y2="90789"/>
                        <a14:foregroundMark x1="38562" y1="90789" x2="64052" y2="91447"/>
                        <a14:foregroundMark x1="11765" y1="42763" x2="10458" y2="63816"/>
                        <a14:foregroundMark x1="35948" y1="92105" x2="73856" y2="888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3488" y="4419414"/>
            <a:ext cx="479570" cy="4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324 L -0.00209 0.00324 L 0.0375 -0.05047 L 0.06041 -0.07824 L 0.08541 -0.10047 L 0.10903 -0.10787 L 0.14028 -0.09398 L 0.15694 -0.06991 L 0.17708 -0.04306 L 0.19375 -0.01713 L 0.19861 -0.0051 " pathEditMode="relative" ptsTypes="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5" grpId="0" animBg="1"/>
      <p:bldP spid="13" grpId="0"/>
      <p:bldP spid="38" grpId="0"/>
      <p:bldP spid="16" grpId="0" animBg="1"/>
      <p:bldP spid="19" grpId="0"/>
      <p:bldP spid="23" grpId="0" animBg="1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Acceleration in each direction.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D0D00A4-2C6F-4F87-B6E1-A988E16FD21B}"/>
              </a:ext>
            </a:extLst>
          </p:cNvPr>
          <p:cNvSpPr txBox="1"/>
          <p:nvPr/>
        </p:nvSpPr>
        <p:spPr>
          <a:xfrm>
            <a:off x="467544" y="8367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key is separately considering the motion in the vertical and horizontal directions: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14AB6-8ED9-4009-9E0A-71D3541E4C15}"/>
                  </a:ext>
                </a:extLst>
              </p:cNvPr>
              <p:cNvSpPr txBox="1"/>
              <p:nvPr/>
            </p:nvSpPr>
            <p:spPr>
              <a:xfrm>
                <a:off x="569144" y="1370484"/>
                <a:ext cx="6974656" cy="139063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In </a:t>
                </a:r>
                <a:r>
                  <a:rPr lang="en-GB" b="1" dirty="0"/>
                  <a:t>vertical</a:t>
                </a:r>
                <a:r>
                  <a:rPr lang="en-GB" dirty="0"/>
                  <a:t> direction, acceleration downwards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ms</a:t>
                </a:r>
                <a:r>
                  <a:rPr lang="en-GB" baseline="30000" dirty="0"/>
                  <a:t>-2</a:t>
                </a:r>
                <a:r>
                  <a:rPr lang="en-GB" dirty="0"/>
                  <a:t>.</a:t>
                </a:r>
                <a:br>
                  <a:rPr lang="en-GB" dirty="0"/>
                </a:br>
                <a:r>
                  <a:rPr lang="en-GB" dirty="0"/>
                  <a:t>               </a:t>
                </a:r>
                <a:r>
                  <a:rPr lang="en-GB" sz="1400" dirty="0"/>
                  <a:t>Use </a:t>
                </a:r>
                <a:r>
                  <a:rPr lang="en-GB" sz="1400" dirty="0" err="1"/>
                  <a:t>suvat</a:t>
                </a:r>
                <a:r>
                  <a:rPr lang="en-GB" sz="1400" dirty="0"/>
                  <a:t> equations as before.</a:t>
                </a:r>
              </a:p>
              <a:p>
                <a:endParaRPr lang="en-GB" sz="1000" dirty="0"/>
              </a:p>
              <a:p>
                <a:r>
                  <a:rPr lang="en-GB" dirty="0"/>
                  <a:t>     In </a:t>
                </a:r>
                <a:r>
                  <a:rPr lang="en-GB" b="1" dirty="0"/>
                  <a:t>horizontal</a:t>
                </a:r>
                <a:r>
                  <a:rPr lang="en-GB" dirty="0"/>
                  <a:t> direction, acceleration is 0 ms</a:t>
                </a:r>
                <a:r>
                  <a:rPr lang="en-GB" baseline="30000" dirty="0"/>
                  <a:t>-2</a:t>
                </a:r>
                <a:r>
                  <a:rPr lang="en-GB" dirty="0"/>
                  <a:t>.</a:t>
                </a:r>
                <a:br>
                  <a:rPr lang="en-GB" dirty="0"/>
                </a:br>
                <a:r>
                  <a:rPr lang="en-GB" dirty="0"/>
                  <a:t>              </a:t>
                </a:r>
                <a:r>
                  <a:rPr lang="en-GB" sz="1400" dirty="0"/>
                  <a:t>Constant velocity, so can use bog standard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𝑠𝑝𝑒𝑒𝑑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14AB6-8ED9-4009-9E0A-71D3541E4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44" y="1370484"/>
                <a:ext cx="6974656" cy="1390637"/>
              </a:xfrm>
              <a:prstGeom prst="rect">
                <a:avLst/>
              </a:prstGeom>
              <a:blipFill>
                <a:blip r:embed="rId2"/>
                <a:stretch>
                  <a:fillRect l="-522" t="-2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2231B04-888A-4E08-9534-8271891AFB7B}"/>
              </a:ext>
            </a:extLst>
          </p:cNvPr>
          <p:cNvSpPr/>
          <p:nvPr/>
        </p:nvSpPr>
        <p:spPr>
          <a:xfrm>
            <a:off x="5377469" y="1387277"/>
            <a:ext cx="845531" cy="4542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57F0F9-CAFF-48E5-940D-808CCA37CF95}"/>
              </a:ext>
            </a:extLst>
          </p:cNvPr>
          <p:cNvSpPr/>
          <p:nvPr/>
        </p:nvSpPr>
        <p:spPr>
          <a:xfrm>
            <a:off x="4481138" y="1954148"/>
            <a:ext cx="845531" cy="4542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0131AA-71A2-4798-8665-B3710577AB20}"/>
              </a:ext>
            </a:extLst>
          </p:cNvPr>
          <p:cNvSpPr txBox="1"/>
          <p:nvPr/>
        </p:nvSpPr>
        <p:spPr>
          <a:xfrm>
            <a:off x="486022" y="3142773"/>
            <a:ext cx="4405064" cy="289310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[Textbook] A particle is project horizontally at 25 ms</a:t>
            </a:r>
            <a:r>
              <a:rPr lang="en-GB" sz="1400" baseline="30000" dirty="0"/>
              <a:t>-1</a:t>
            </a:r>
            <a:r>
              <a:rPr lang="en-GB" sz="1400" dirty="0"/>
              <a:t> from a point 78.4 metres above a horizontal surface. Find:</a:t>
            </a:r>
          </a:p>
          <a:p>
            <a:pPr marL="342900" indent="-342900">
              <a:buAutoNum type="alphaLcParenBoth"/>
            </a:pPr>
            <a:r>
              <a:rPr lang="en-GB" sz="1400" dirty="0"/>
              <a:t>the time taken by the particle to reach the surface</a:t>
            </a:r>
          </a:p>
          <a:p>
            <a:pPr marL="342900" indent="-342900">
              <a:buAutoNum type="alphaLcParenBoth"/>
            </a:pPr>
            <a:r>
              <a:rPr lang="en-GB" sz="1400" dirty="0"/>
              <a:t>the horizontal distance travelled in that time.</a:t>
            </a:r>
          </a:p>
          <a:p>
            <a:pPr marL="342900" indent="-342900">
              <a:buAutoNum type="alphaLcParenBoth"/>
            </a:pPr>
            <a:r>
              <a:rPr lang="en-GB" sz="1400" dirty="0"/>
              <a:t>the distance of the impact point from the original point.</a:t>
            </a:r>
          </a:p>
          <a:p>
            <a:pPr marL="342900" indent="-342900">
              <a:buAutoNum type="alphaLcParenBoth"/>
            </a:pPr>
            <a:endParaRPr lang="en-GB" sz="1400" dirty="0"/>
          </a:p>
          <a:p>
            <a:pPr marL="342900" indent="-342900">
              <a:buAutoNum type="alphaLcParenBoth"/>
            </a:pPr>
            <a:endParaRPr lang="en-GB" sz="1400" dirty="0"/>
          </a:p>
          <a:p>
            <a:pPr marL="342900" indent="-342900">
              <a:buAutoNum type="alphaLcParenBoth"/>
            </a:pPr>
            <a:endParaRPr lang="en-GB" sz="1400" dirty="0"/>
          </a:p>
          <a:p>
            <a:endParaRPr lang="en-GB" sz="1400" dirty="0"/>
          </a:p>
          <a:p>
            <a:pPr marL="342900" indent="-342900">
              <a:buAutoNum type="alphaLcParenBoth"/>
            </a:pPr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808A2B0-90EC-401A-BE95-C02E1240F809}"/>
              </a:ext>
            </a:extLst>
          </p:cNvPr>
          <p:cNvSpPr/>
          <p:nvPr/>
        </p:nvSpPr>
        <p:spPr>
          <a:xfrm>
            <a:off x="1862227" y="4805099"/>
            <a:ext cx="1526796" cy="716574"/>
          </a:xfrm>
          <a:custGeom>
            <a:avLst/>
            <a:gdLst>
              <a:gd name="connsiteX0" fmla="*/ 0 w 1526796"/>
              <a:gd name="connsiteY0" fmla="*/ 68614 h 781678"/>
              <a:gd name="connsiteX1" fmla="*/ 696286 w 1526796"/>
              <a:gd name="connsiteY1" fmla="*/ 68614 h 781678"/>
              <a:gd name="connsiteX2" fmla="*/ 1526796 w 1526796"/>
              <a:gd name="connsiteY2" fmla="*/ 781678 h 781678"/>
              <a:gd name="connsiteX0" fmla="*/ 0 w 1526796"/>
              <a:gd name="connsiteY0" fmla="*/ 52976 h 766040"/>
              <a:gd name="connsiteX1" fmla="*/ 696286 w 1526796"/>
              <a:gd name="connsiteY1" fmla="*/ 52976 h 766040"/>
              <a:gd name="connsiteX2" fmla="*/ 1526796 w 1526796"/>
              <a:gd name="connsiteY2" fmla="*/ 766040 h 766040"/>
              <a:gd name="connsiteX0" fmla="*/ 0 w 1526796"/>
              <a:gd name="connsiteY0" fmla="*/ 107 h 713171"/>
              <a:gd name="connsiteX1" fmla="*/ 780176 w 1526796"/>
              <a:gd name="connsiteY1" fmla="*/ 117553 h 713171"/>
              <a:gd name="connsiteX2" fmla="*/ 1526796 w 1526796"/>
              <a:gd name="connsiteY2" fmla="*/ 713171 h 713171"/>
              <a:gd name="connsiteX0" fmla="*/ 0 w 1526796"/>
              <a:gd name="connsiteY0" fmla="*/ 392 h 713456"/>
              <a:gd name="connsiteX1" fmla="*/ 780176 w 1526796"/>
              <a:gd name="connsiteY1" fmla="*/ 117838 h 713456"/>
              <a:gd name="connsiteX2" fmla="*/ 1526796 w 1526796"/>
              <a:gd name="connsiteY2" fmla="*/ 713456 h 713456"/>
              <a:gd name="connsiteX0" fmla="*/ 0 w 1526796"/>
              <a:gd name="connsiteY0" fmla="*/ 3510 h 716574"/>
              <a:gd name="connsiteX1" fmla="*/ 780176 w 1526796"/>
              <a:gd name="connsiteY1" fmla="*/ 120956 h 716574"/>
              <a:gd name="connsiteX2" fmla="*/ 1526796 w 1526796"/>
              <a:gd name="connsiteY2" fmla="*/ 716574 h 71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796" h="716574">
                <a:moveTo>
                  <a:pt x="0" y="3510"/>
                </a:moveTo>
                <a:cubicBezTo>
                  <a:pt x="178965" y="-5578"/>
                  <a:pt x="542488" y="-6277"/>
                  <a:pt x="780176" y="120956"/>
                </a:cubicBezTo>
                <a:cubicBezTo>
                  <a:pt x="1017864" y="248189"/>
                  <a:pt x="1238774" y="419464"/>
                  <a:pt x="1526796" y="71657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DC5E6EB-0285-414E-B113-9BF06DB44AF4}"/>
              </a:ext>
            </a:extLst>
          </p:cNvPr>
          <p:cNvCxnSpPr/>
          <p:nvPr/>
        </p:nvCxnSpPr>
        <p:spPr>
          <a:xfrm>
            <a:off x="1873697" y="4847164"/>
            <a:ext cx="0" cy="66649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3900B7B-C820-40E7-B953-1ADE2A4FEF4F}"/>
              </a:ext>
            </a:extLst>
          </p:cNvPr>
          <p:cNvCxnSpPr>
            <a:cxnSpLocks/>
          </p:cNvCxnSpPr>
          <p:nvPr/>
        </p:nvCxnSpPr>
        <p:spPr>
          <a:xfrm>
            <a:off x="1946511" y="5510588"/>
            <a:ext cx="1283516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0E81629-5EF2-41FE-B9D5-EED259B58846}"/>
              </a:ext>
            </a:extLst>
          </p:cNvPr>
          <p:cNvSpPr txBox="1"/>
          <p:nvPr/>
        </p:nvSpPr>
        <p:spPr>
          <a:xfrm>
            <a:off x="1257300" y="5010544"/>
            <a:ext cx="700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78.4m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4CE7C7-BD27-4826-A8F8-3587A5675D2A}"/>
                  </a:ext>
                </a:extLst>
              </p:cNvPr>
              <p:cNvSpPr txBox="1"/>
              <p:nvPr/>
            </p:nvSpPr>
            <p:spPr>
              <a:xfrm>
                <a:off x="2355885" y="5485295"/>
                <a:ext cx="606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m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4CE7C7-BD27-4826-A8F8-3587A567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85" y="5485295"/>
                <a:ext cx="606694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9F41AA-1654-4BDD-A6F1-D68AA00FE1BF}"/>
              </a:ext>
            </a:extLst>
          </p:cNvPr>
          <p:cNvCxnSpPr>
            <a:stCxn id="43" idx="0"/>
          </p:cNvCxnSpPr>
          <p:nvPr/>
        </p:nvCxnSpPr>
        <p:spPr>
          <a:xfrm>
            <a:off x="1862227" y="4808609"/>
            <a:ext cx="859879" cy="32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0AE9E5-F5BC-44C6-B8A5-E0B477965709}"/>
                  </a:ext>
                </a:extLst>
              </p:cNvPr>
              <p:cNvSpPr txBox="1"/>
              <p:nvPr/>
            </p:nvSpPr>
            <p:spPr>
              <a:xfrm>
                <a:off x="1957610" y="4484675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GB" sz="1400" dirty="0"/>
                  <a:t>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0AE9E5-F5BC-44C6-B8A5-E0B477965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10" y="4484675"/>
                <a:ext cx="821645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79A221-54E2-4E94-8054-F443EC07FE55}"/>
                  </a:ext>
                </a:extLst>
              </p:cNvPr>
              <p:cNvSpPr txBox="1"/>
              <p:nvPr/>
            </p:nvSpPr>
            <p:spPr>
              <a:xfrm>
                <a:off x="5103978" y="3148598"/>
                <a:ext cx="3825534" cy="3657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=78.4,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=   ,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=9.8,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78.4=4.9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=25×4=100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78.4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m (2sf)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79A221-54E2-4E94-8054-F443EC07F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978" y="3148598"/>
                <a:ext cx="3825534" cy="3657924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0E6D91B-D4F9-41BF-A6C6-DD8B945073EF}"/>
              </a:ext>
            </a:extLst>
          </p:cNvPr>
          <p:cNvSpPr txBox="1"/>
          <p:nvPr/>
        </p:nvSpPr>
        <p:spPr>
          <a:xfrm>
            <a:off x="6098682" y="5834613"/>
            <a:ext cx="2301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Just using ‘</a:t>
            </a:r>
            <a:r>
              <a:rPr lang="en-GB" sz="1400" dirty="0" err="1"/>
              <a:t>sdt</a:t>
            </a:r>
            <a:r>
              <a:rPr lang="en-GB" sz="1400" dirty="0"/>
              <a:t> triangle’: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777336C-2553-441E-A1AC-CBCB6EE44C6A}"/>
              </a:ext>
            </a:extLst>
          </p:cNvPr>
          <p:cNvSpPr/>
          <p:nvPr/>
        </p:nvSpPr>
        <p:spPr>
          <a:xfrm>
            <a:off x="7871810" y="5730220"/>
            <a:ext cx="576064" cy="43204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25076-50F5-484F-B1D5-3E266452F005}"/>
              </a:ext>
            </a:extLst>
          </p:cNvPr>
          <p:cNvSpPr txBox="1"/>
          <p:nvPr/>
        </p:nvSpPr>
        <p:spPr>
          <a:xfrm>
            <a:off x="7913243" y="592131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</a:t>
            </a:r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0F1A9F-A2B2-4294-8275-7D9BAC2FF572}"/>
              </a:ext>
            </a:extLst>
          </p:cNvPr>
          <p:cNvSpPr txBox="1"/>
          <p:nvPr/>
        </p:nvSpPr>
        <p:spPr>
          <a:xfrm>
            <a:off x="8021255" y="5761471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</a:t>
            </a:r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3A531-E46A-43B5-8675-7AD27D102F0A}"/>
              </a:ext>
            </a:extLst>
          </p:cNvPr>
          <p:cNvSpPr txBox="1"/>
          <p:nvPr/>
        </p:nvSpPr>
        <p:spPr>
          <a:xfrm>
            <a:off x="8159842" y="5921315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2F9742-3A6F-40A3-8236-BDDDEC0FF247}"/>
              </a:ext>
            </a:extLst>
          </p:cNvPr>
          <p:cNvCxnSpPr/>
          <p:nvPr/>
        </p:nvCxnSpPr>
        <p:spPr>
          <a:xfrm flipV="1">
            <a:off x="7065246" y="5630049"/>
            <a:ext cx="52611" cy="195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0D32C7E7-74AF-426C-97AA-700FD04C1865}"/>
              </a:ext>
            </a:extLst>
          </p:cNvPr>
          <p:cNvSpPr/>
          <p:nvPr/>
        </p:nvSpPr>
        <p:spPr>
          <a:xfrm>
            <a:off x="5457740" y="3106636"/>
            <a:ext cx="3479392" cy="19804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D9B75FD-2AC2-4E3F-B421-5055409A7072}"/>
              </a:ext>
            </a:extLst>
          </p:cNvPr>
          <p:cNvSpPr/>
          <p:nvPr/>
        </p:nvSpPr>
        <p:spPr>
          <a:xfrm>
            <a:off x="5453930" y="5087123"/>
            <a:ext cx="3479392" cy="12617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06955F-EEBC-4739-B258-01D9AA65EC3F}"/>
              </a:ext>
            </a:extLst>
          </p:cNvPr>
          <p:cNvSpPr/>
          <p:nvPr/>
        </p:nvSpPr>
        <p:spPr>
          <a:xfrm>
            <a:off x="5193038" y="3106636"/>
            <a:ext cx="264702" cy="2579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59D959-AEBA-47B8-A9CD-E500863B098A}"/>
              </a:ext>
            </a:extLst>
          </p:cNvPr>
          <p:cNvSpPr/>
          <p:nvPr/>
        </p:nvSpPr>
        <p:spPr>
          <a:xfrm>
            <a:off x="5193038" y="5100613"/>
            <a:ext cx="264702" cy="2579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8643ECC-A915-4604-A03B-CC5035D26BE4}"/>
              </a:ext>
            </a:extLst>
          </p:cNvPr>
          <p:cNvSpPr/>
          <p:nvPr/>
        </p:nvSpPr>
        <p:spPr>
          <a:xfrm>
            <a:off x="5159779" y="6348830"/>
            <a:ext cx="264702" cy="2579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59783D1-92C8-42E6-9AFD-59AA32D02852}"/>
              </a:ext>
            </a:extLst>
          </p:cNvPr>
          <p:cNvSpPr/>
          <p:nvPr/>
        </p:nvSpPr>
        <p:spPr>
          <a:xfrm>
            <a:off x="5450120" y="6353911"/>
            <a:ext cx="347939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31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9" grpId="0" animBg="1"/>
      <p:bldP spid="65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29B3F6-C528-4C5F-A48C-389A3278724E}"/>
                  </a:ext>
                </a:extLst>
              </p:cNvPr>
              <p:cNvSpPr txBox="1"/>
              <p:nvPr/>
            </p:nvSpPr>
            <p:spPr>
              <a:xfrm>
                <a:off x="443378" y="1377123"/>
                <a:ext cx="4018162" cy="267765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is projected horizontally with a speed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from a point 122.5m above a horizontal plane. The particle hits the plane at a point which is at a horizontal distance of 90m away from the starting point. Find the initial speed of the particle.</a:t>
                </a:r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29B3F6-C528-4C5F-A48C-389A32787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8" y="1377123"/>
                <a:ext cx="4018162" cy="26776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E87D197-BE87-425A-BDEC-D1A5837D00AD}"/>
              </a:ext>
            </a:extLst>
          </p:cNvPr>
          <p:cNvSpPr/>
          <p:nvPr/>
        </p:nvSpPr>
        <p:spPr>
          <a:xfrm>
            <a:off x="1819583" y="2975949"/>
            <a:ext cx="1526796" cy="716574"/>
          </a:xfrm>
          <a:custGeom>
            <a:avLst/>
            <a:gdLst>
              <a:gd name="connsiteX0" fmla="*/ 0 w 1526796"/>
              <a:gd name="connsiteY0" fmla="*/ 68614 h 781678"/>
              <a:gd name="connsiteX1" fmla="*/ 696286 w 1526796"/>
              <a:gd name="connsiteY1" fmla="*/ 68614 h 781678"/>
              <a:gd name="connsiteX2" fmla="*/ 1526796 w 1526796"/>
              <a:gd name="connsiteY2" fmla="*/ 781678 h 781678"/>
              <a:gd name="connsiteX0" fmla="*/ 0 w 1526796"/>
              <a:gd name="connsiteY0" fmla="*/ 52976 h 766040"/>
              <a:gd name="connsiteX1" fmla="*/ 696286 w 1526796"/>
              <a:gd name="connsiteY1" fmla="*/ 52976 h 766040"/>
              <a:gd name="connsiteX2" fmla="*/ 1526796 w 1526796"/>
              <a:gd name="connsiteY2" fmla="*/ 766040 h 766040"/>
              <a:gd name="connsiteX0" fmla="*/ 0 w 1526796"/>
              <a:gd name="connsiteY0" fmla="*/ 107 h 713171"/>
              <a:gd name="connsiteX1" fmla="*/ 780176 w 1526796"/>
              <a:gd name="connsiteY1" fmla="*/ 117553 h 713171"/>
              <a:gd name="connsiteX2" fmla="*/ 1526796 w 1526796"/>
              <a:gd name="connsiteY2" fmla="*/ 713171 h 713171"/>
              <a:gd name="connsiteX0" fmla="*/ 0 w 1526796"/>
              <a:gd name="connsiteY0" fmla="*/ 392 h 713456"/>
              <a:gd name="connsiteX1" fmla="*/ 780176 w 1526796"/>
              <a:gd name="connsiteY1" fmla="*/ 117838 h 713456"/>
              <a:gd name="connsiteX2" fmla="*/ 1526796 w 1526796"/>
              <a:gd name="connsiteY2" fmla="*/ 713456 h 713456"/>
              <a:gd name="connsiteX0" fmla="*/ 0 w 1526796"/>
              <a:gd name="connsiteY0" fmla="*/ 3510 h 716574"/>
              <a:gd name="connsiteX1" fmla="*/ 780176 w 1526796"/>
              <a:gd name="connsiteY1" fmla="*/ 120956 h 716574"/>
              <a:gd name="connsiteX2" fmla="*/ 1526796 w 1526796"/>
              <a:gd name="connsiteY2" fmla="*/ 716574 h 71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796" h="716574">
                <a:moveTo>
                  <a:pt x="0" y="3510"/>
                </a:moveTo>
                <a:cubicBezTo>
                  <a:pt x="178965" y="-5578"/>
                  <a:pt x="542488" y="-6277"/>
                  <a:pt x="780176" y="120956"/>
                </a:cubicBezTo>
                <a:cubicBezTo>
                  <a:pt x="1017864" y="248189"/>
                  <a:pt x="1238774" y="419464"/>
                  <a:pt x="1526796" y="71657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08449E3-B5D5-415D-9AC6-9B6E7FA71111}"/>
              </a:ext>
            </a:extLst>
          </p:cNvPr>
          <p:cNvCxnSpPr/>
          <p:nvPr/>
        </p:nvCxnSpPr>
        <p:spPr>
          <a:xfrm>
            <a:off x="1831053" y="3018014"/>
            <a:ext cx="0" cy="66649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D688DD9-21A6-4F6F-B885-49EC3B5D1947}"/>
              </a:ext>
            </a:extLst>
          </p:cNvPr>
          <p:cNvCxnSpPr>
            <a:cxnSpLocks/>
          </p:cNvCxnSpPr>
          <p:nvPr/>
        </p:nvCxnSpPr>
        <p:spPr>
          <a:xfrm>
            <a:off x="1903867" y="3681438"/>
            <a:ext cx="1283516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6FE558F-93C5-4BBB-B5E2-1EA400EA8FCE}"/>
              </a:ext>
            </a:extLst>
          </p:cNvPr>
          <p:cNvSpPr txBox="1"/>
          <p:nvPr/>
        </p:nvSpPr>
        <p:spPr>
          <a:xfrm>
            <a:off x="1132514" y="3181394"/>
            <a:ext cx="78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122.5m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1B0A4F-1267-4A4E-88AF-A032A3CDBF84}"/>
              </a:ext>
            </a:extLst>
          </p:cNvPr>
          <p:cNvSpPr txBox="1"/>
          <p:nvPr/>
        </p:nvSpPr>
        <p:spPr>
          <a:xfrm>
            <a:off x="2204184" y="3647756"/>
            <a:ext cx="606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90 m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D0A692C-D721-47C5-86B4-8CC23EE13B4D}"/>
              </a:ext>
            </a:extLst>
          </p:cNvPr>
          <p:cNvCxnSpPr>
            <a:stCxn id="44" idx="0"/>
          </p:cNvCxnSpPr>
          <p:nvPr/>
        </p:nvCxnSpPr>
        <p:spPr>
          <a:xfrm>
            <a:off x="1819583" y="2979459"/>
            <a:ext cx="859879" cy="32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C4F1DE7-F85B-4DC2-A2C8-4BE9F5A1A969}"/>
                  </a:ext>
                </a:extLst>
              </p:cNvPr>
              <p:cNvSpPr txBox="1"/>
              <p:nvPr/>
            </p:nvSpPr>
            <p:spPr>
              <a:xfrm>
                <a:off x="1914966" y="2655525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C4F1DE7-F85B-4DC2-A2C8-4BE9F5A1A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66" y="2655525"/>
                <a:ext cx="821645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66384A-2E61-4EE3-A47A-AD492C6A0C2D}"/>
                  </a:ext>
                </a:extLst>
              </p:cNvPr>
              <p:cNvSpPr txBox="1"/>
              <p:nvPr/>
            </p:nvSpPr>
            <p:spPr>
              <a:xfrm>
                <a:off x="4659362" y="1370131"/>
                <a:ext cx="3825534" cy="282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=122.5,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=   ,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=9.8,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122.5=4.9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90=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=18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66384A-2E61-4EE3-A47A-AD492C6A0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62" y="1370131"/>
                <a:ext cx="3825534" cy="28269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6DA59AD1-DF19-4837-A5D7-A37CFCAFF1FE}"/>
              </a:ext>
            </a:extLst>
          </p:cNvPr>
          <p:cNvSpPr/>
          <p:nvPr/>
        </p:nvSpPr>
        <p:spPr>
          <a:xfrm>
            <a:off x="4842506" y="1331409"/>
            <a:ext cx="3642389" cy="28656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9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3C571F-8F0F-49BA-A80D-759589642D1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C487E4C-1B44-4911-BDCE-7A366B718AE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0708559-544C-4128-9B52-51C482E5054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8A8EC8-43FA-4977-B748-C6E76EF27296}"/>
                  </a:ext>
                </a:extLst>
              </p:cNvPr>
              <p:cNvSpPr txBox="1"/>
              <p:nvPr/>
            </p:nvSpPr>
            <p:spPr>
              <a:xfrm>
                <a:off x="443378" y="1377123"/>
                <a:ext cx="4018162" cy="289310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is projected horizontally with a speed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from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 m above a horizontal plane. The particle hits the plane at a point which is at a horizontal distance of 100m away from the starting point. Determine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8A8EC8-43FA-4977-B748-C6E76EF27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8" y="1377123"/>
                <a:ext cx="4018162" cy="2893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715BA5B-F4D6-4A52-97B9-E154C3DCF72F}"/>
              </a:ext>
            </a:extLst>
          </p:cNvPr>
          <p:cNvSpPr/>
          <p:nvPr/>
        </p:nvSpPr>
        <p:spPr>
          <a:xfrm>
            <a:off x="1819583" y="2975949"/>
            <a:ext cx="1526796" cy="716574"/>
          </a:xfrm>
          <a:custGeom>
            <a:avLst/>
            <a:gdLst>
              <a:gd name="connsiteX0" fmla="*/ 0 w 1526796"/>
              <a:gd name="connsiteY0" fmla="*/ 68614 h 781678"/>
              <a:gd name="connsiteX1" fmla="*/ 696286 w 1526796"/>
              <a:gd name="connsiteY1" fmla="*/ 68614 h 781678"/>
              <a:gd name="connsiteX2" fmla="*/ 1526796 w 1526796"/>
              <a:gd name="connsiteY2" fmla="*/ 781678 h 781678"/>
              <a:gd name="connsiteX0" fmla="*/ 0 w 1526796"/>
              <a:gd name="connsiteY0" fmla="*/ 52976 h 766040"/>
              <a:gd name="connsiteX1" fmla="*/ 696286 w 1526796"/>
              <a:gd name="connsiteY1" fmla="*/ 52976 h 766040"/>
              <a:gd name="connsiteX2" fmla="*/ 1526796 w 1526796"/>
              <a:gd name="connsiteY2" fmla="*/ 766040 h 766040"/>
              <a:gd name="connsiteX0" fmla="*/ 0 w 1526796"/>
              <a:gd name="connsiteY0" fmla="*/ 107 h 713171"/>
              <a:gd name="connsiteX1" fmla="*/ 780176 w 1526796"/>
              <a:gd name="connsiteY1" fmla="*/ 117553 h 713171"/>
              <a:gd name="connsiteX2" fmla="*/ 1526796 w 1526796"/>
              <a:gd name="connsiteY2" fmla="*/ 713171 h 713171"/>
              <a:gd name="connsiteX0" fmla="*/ 0 w 1526796"/>
              <a:gd name="connsiteY0" fmla="*/ 392 h 713456"/>
              <a:gd name="connsiteX1" fmla="*/ 780176 w 1526796"/>
              <a:gd name="connsiteY1" fmla="*/ 117838 h 713456"/>
              <a:gd name="connsiteX2" fmla="*/ 1526796 w 1526796"/>
              <a:gd name="connsiteY2" fmla="*/ 713456 h 713456"/>
              <a:gd name="connsiteX0" fmla="*/ 0 w 1526796"/>
              <a:gd name="connsiteY0" fmla="*/ 3510 h 716574"/>
              <a:gd name="connsiteX1" fmla="*/ 780176 w 1526796"/>
              <a:gd name="connsiteY1" fmla="*/ 120956 h 716574"/>
              <a:gd name="connsiteX2" fmla="*/ 1526796 w 1526796"/>
              <a:gd name="connsiteY2" fmla="*/ 716574 h 71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796" h="716574">
                <a:moveTo>
                  <a:pt x="0" y="3510"/>
                </a:moveTo>
                <a:cubicBezTo>
                  <a:pt x="178965" y="-5578"/>
                  <a:pt x="542488" y="-6277"/>
                  <a:pt x="780176" y="120956"/>
                </a:cubicBezTo>
                <a:cubicBezTo>
                  <a:pt x="1017864" y="248189"/>
                  <a:pt x="1238774" y="419464"/>
                  <a:pt x="1526796" y="71657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8C6C4B-CD48-4B0E-AA9B-7EA0C372C0DB}"/>
              </a:ext>
            </a:extLst>
          </p:cNvPr>
          <p:cNvCxnSpPr/>
          <p:nvPr/>
        </p:nvCxnSpPr>
        <p:spPr>
          <a:xfrm>
            <a:off x="1831053" y="3018014"/>
            <a:ext cx="0" cy="66649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82F28B-3BC2-4AFB-9804-BE94792899D1}"/>
              </a:ext>
            </a:extLst>
          </p:cNvPr>
          <p:cNvCxnSpPr>
            <a:cxnSpLocks/>
          </p:cNvCxnSpPr>
          <p:nvPr/>
        </p:nvCxnSpPr>
        <p:spPr>
          <a:xfrm>
            <a:off x="1903867" y="3681438"/>
            <a:ext cx="1283516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42EAC9-0D47-4898-B253-EA1D0489A7E6}"/>
                  </a:ext>
                </a:extLst>
              </p:cNvPr>
              <p:cNvSpPr txBox="1"/>
              <p:nvPr/>
            </p:nvSpPr>
            <p:spPr>
              <a:xfrm>
                <a:off x="1258349" y="3173005"/>
                <a:ext cx="7824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42EAC9-0D47-4898-B253-EA1D0489A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49" y="3173005"/>
                <a:ext cx="78242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A12DA13-F8E1-45FF-8E05-92803250897E}"/>
              </a:ext>
            </a:extLst>
          </p:cNvPr>
          <p:cNvSpPr txBox="1"/>
          <p:nvPr/>
        </p:nvSpPr>
        <p:spPr>
          <a:xfrm>
            <a:off x="2204184" y="3647756"/>
            <a:ext cx="690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100 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7E56E7-0EC5-4387-BFC8-025F7D10656A}"/>
              </a:ext>
            </a:extLst>
          </p:cNvPr>
          <p:cNvCxnSpPr>
            <a:stCxn id="6" idx="0"/>
          </p:cNvCxnSpPr>
          <p:nvPr/>
        </p:nvCxnSpPr>
        <p:spPr>
          <a:xfrm>
            <a:off x="1819583" y="2979459"/>
            <a:ext cx="859879" cy="32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7B1E36-D24F-4CA3-B54F-1A8042FFAEC7}"/>
                  </a:ext>
                </a:extLst>
              </p:cNvPr>
              <p:cNvSpPr txBox="1"/>
              <p:nvPr/>
            </p:nvSpPr>
            <p:spPr>
              <a:xfrm>
                <a:off x="1914966" y="2655525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7B1E36-D24F-4CA3-B54F-1A8042FFA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66" y="2655525"/>
                <a:ext cx="821645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48CF1C-3F2D-46B2-B9A1-CE95AECA1341}"/>
                  </a:ext>
                </a:extLst>
              </p:cNvPr>
              <p:cNvSpPr txBox="1"/>
              <p:nvPr/>
            </p:nvSpPr>
            <p:spPr>
              <a:xfrm>
                <a:off x="4659362" y="1370131"/>
                <a:ext cx="3825534" cy="3865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↓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i="1" strike="sngStrike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i="1" strike="sngStrike">
                          <a:latin typeface="Cambria Math" panose="02040503050406030204" pitchFamily="18" charset="0"/>
                        </a:rPr>
                        <m:t>=   ,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=9.8,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9.8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122.5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48CF1C-3F2D-46B2-B9A1-CE95AECA1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62" y="1370131"/>
                <a:ext cx="3825534" cy="38659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A68D7AD-433F-43EE-8A8E-B9D665ED95EA}"/>
              </a:ext>
            </a:extLst>
          </p:cNvPr>
          <p:cNvSpPr/>
          <p:nvPr/>
        </p:nvSpPr>
        <p:spPr>
          <a:xfrm>
            <a:off x="4846141" y="1377123"/>
            <a:ext cx="3642389" cy="35377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861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110-111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0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D623F-8AD2-4374-8A68-9D421B179E06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C41ED1D-4D3F-40F4-898D-A4CACF3031E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Components of velocity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CA152FE-4A0A-4AA4-BD53-E4A871456F1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749D5C-DF69-481A-9CC9-2BCF90A05374}"/>
              </a:ext>
            </a:extLst>
          </p:cNvPr>
          <p:cNvSpPr txBox="1"/>
          <p:nvPr/>
        </p:nvSpPr>
        <p:spPr>
          <a:xfrm>
            <a:off x="322401" y="76301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Just as </a:t>
            </a:r>
            <a:r>
              <a:rPr lang="en-GB" b="1" dirty="0"/>
              <a:t>we split forces into its horizontal and vertical components</a:t>
            </a:r>
            <a:r>
              <a:rPr lang="en-GB" dirty="0"/>
              <a:t>, in order to consider forces in the horizontal and vertical directions respectively, we can do </a:t>
            </a:r>
            <a:r>
              <a:rPr lang="en-GB" b="1" dirty="0"/>
              <a:t>exactly the same with velocity</a:t>
            </a:r>
            <a:r>
              <a:rPr lang="en-GB" dirty="0"/>
              <a:t>!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1ABD192-ADD3-44E6-B36A-71EFC0931358}"/>
              </a:ext>
            </a:extLst>
          </p:cNvPr>
          <p:cNvSpPr/>
          <p:nvPr/>
        </p:nvSpPr>
        <p:spPr>
          <a:xfrm>
            <a:off x="957943" y="2481940"/>
            <a:ext cx="4499428" cy="2627089"/>
          </a:xfrm>
          <a:custGeom>
            <a:avLst/>
            <a:gdLst>
              <a:gd name="connsiteX0" fmla="*/ 0 w 4499428"/>
              <a:gd name="connsiteY0" fmla="*/ 2612574 h 2627089"/>
              <a:gd name="connsiteX1" fmla="*/ 2394857 w 4499428"/>
              <a:gd name="connsiteY1" fmla="*/ 3 h 2627089"/>
              <a:gd name="connsiteX2" fmla="*/ 4499428 w 4499428"/>
              <a:gd name="connsiteY2" fmla="*/ 2627089 h 262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9428" h="2627089">
                <a:moveTo>
                  <a:pt x="0" y="2612574"/>
                </a:moveTo>
                <a:cubicBezTo>
                  <a:pt x="822476" y="1305079"/>
                  <a:pt x="1644952" y="-2416"/>
                  <a:pt x="2394857" y="3"/>
                </a:cubicBezTo>
                <a:cubicBezTo>
                  <a:pt x="3144762" y="2422"/>
                  <a:pt x="3822095" y="1314755"/>
                  <a:pt x="4499428" y="2627089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92825EC-56AF-4C1B-B230-BA397BE182F6}"/>
              </a:ext>
            </a:extLst>
          </p:cNvPr>
          <p:cNvCxnSpPr>
            <a:cxnSpLocks/>
          </p:cNvCxnSpPr>
          <p:nvPr/>
        </p:nvCxnSpPr>
        <p:spPr>
          <a:xfrm flipV="1">
            <a:off x="948726" y="3838575"/>
            <a:ext cx="727674" cy="1274484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A1996F-E704-48F4-910E-5C056693AD00}"/>
                  </a:ext>
                </a:extLst>
              </p:cNvPr>
              <p:cNvSpPr txBox="1"/>
              <p:nvPr/>
            </p:nvSpPr>
            <p:spPr>
              <a:xfrm>
                <a:off x="562416" y="4408125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A1996F-E704-48F4-910E-5C056693A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6" y="4408125"/>
                <a:ext cx="821645" cy="307777"/>
              </a:xfrm>
              <a:prstGeom prst="rect">
                <a:avLst/>
              </a:prstGeom>
              <a:blipFill>
                <a:blip r:embed="rId2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09E0642-0261-4CEC-ADB2-56441AD46F79}"/>
              </a:ext>
            </a:extLst>
          </p:cNvPr>
          <p:cNvCxnSpPr>
            <a:cxnSpLocks/>
          </p:cNvCxnSpPr>
          <p:nvPr/>
        </p:nvCxnSpPr>
        <p:spPr>
          <a:xfrm>
            <a:off x="1019175" y="5105401"/>
            <a:ext cx="695325" cy="9524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D7388DC-5709-40A5-BA51-D817E4897200}"/>
              </a:ext>
            </a:extLst>
          </p:cNvPr>
          <p:cNvCxnSpPr>
            <a:cxnSpLocks/>
          </p:cNvCxnSpPr>
          <p:nvPr/>
        </p:nvCxnSpPr>
        <p:spPr>
          <a:xfrm flipV="1">
            <a:off x="1733550" y="3990975"/>
            <a:ext cx="0" cy="1047750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522F65-E61F-4EC1-A148-521E3F362FA8}"/>
                  </a:ext>
                </a:extLst>
              </p:cNvPr>
              <p:cNvSpPr txBox="1"/>
              <p:nvPr/>
            </p:nvSpPr>
            <p:spPr>
              <a:xfrm>
                <a:off x="727075" y="5163542"/>
                <a:ext cx="1362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20</m:t>
                    </m:r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70°</m:t>
                        </m:r>
                      </m:e>
                    </m:func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522F65-E61F-4EC1-A148-521E3F362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75" y="5163542"/>
                <a:ext cx="1362075" cy="307777"/>
              </a:xfrm>
              <a:prstGeom prst="rect">
                <a:avLst/>
              </a:prstGeom>
              <a:blipFill>
                <a:blip r:embed="rId3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4BC3C6-1669-4389-ACEB-D135AD6612B2}"/>
                  </a:ext>
                </a:extLst>
              </p:cNvPr>
              <p:cNvSpPr txBox="1"/>
              <p:nvPr/>
            </p:nvSpPr>
            <p:spPr>
              <a:xfrm>
                <a:off x="1713029" y="4456627"/>
                <a:ext cx="13921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70°</m:t>
                        </m:r>
                      </m:e>
                    </m:func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4BC3C6-1669-4389-ACEB-D135AD661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029" y="4456627"/>
                <a:ext cx="1392121" cy="307777"/>
              </a:xfrm>
              <a:prstGeom prst="rect">
                <a:avLst/>
              </a:prstGeom>
              <a:blipFill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97938FA-4350-473A-B8B6-AF24B45E5391}"/>
              </a:ext>
            </a:extLst>
          </p:cNvPr>
          <p:cNvSpPr/>
          <p:nvPr/>
        </p:nvSpPr>
        <p:spPr>
          <a:xfrm>
            <a:off x="1130300" y="4832350"/>
            <a:ext cx="139700" cy="254000"/>
          </a:xfrm>
          <a:custGeom>
            <a:avLst/>
            <a:gdLst>
              <a:gd name="connsiteX0" fmla="*/ 0 w 139700"/>
              <a:gd name="connsiteY0" fmla="*/ 0 h 254000"/>
              <a:gd name="connsiteX1" fmla="*/ 114300 w 139700"/>
              <a:gd name="connsiteY1" fmla="*/ 114300 h 254000"/>
              <a:gd name="connsiteX2" fmla="*/ 139700 w 1397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00" h="254000">
                <a:moveTo>
                  <a:pt x="0" y="0"/>
                </a:moveTo>
                <a:cubicBezTo>
                  <a:pt x="45508" y="35983"/>
                  <a:pt x="91017" y="71967"/>
                  <a:pt x="114300" y="114300"/>
                </a:cubicBezTo>
                <a:cubicBezTo>
                  <a:pt x="137583" y="156633"/>
                  <a:pt x="138641" y="205316"/>
                  <a:pt x="139700" y="254000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735F2F3-F1F1-4A16-AB20-7A4F69293ED6}"/>
                  </a:ext>
                </a:extLst>
              </p:cNvPr>
              <p:cNvSpPr txBox="1"/>
              <p:nvPr/>
            </p:nvSpPr>
            <p:spPr>
              <a:xfrm>
                <a:off x="1124745" y="4717431"/>
                <a:ext cx="526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70°</m:t>
                      </m:r>
                    </m:oMath>
                  </m:oMathPara>
                </a14:m>
                <a:endParaRPr lang="en-GB" sz="1400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735F2F3-F1F1-4A16-AB20-7A4F69293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745" y="4717431"/>
                <a:ext cx="52625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0C600EA3-A2B0-427D-BD3A-B4C9FC043770}"/>
              </a:ext>
            </a:extLst>
          </p:cNvPr>
          <p:cNvSpPr/>
          <p:nvPr/>
        </p:nvSpPr>
        <p:spPr>
          <a:xfrm>
            <a:off x="1804031" y="4312735"/>
            <a:ext cx="1234444" cy="5450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F0998D2-BA38-41D2-9185-EFEC9C9E84D2}"/>
              </a:ext>
            </a:extLst>
          </p:cNvPr>
          <p:cNvSpPr/>
          <p:nvPr/>
        </p:nvSpPr>
        <p:spPr>
          <a:xfrm>
            <a:off x="766839" y="5189222"/>
            <a:ext cx="1281036" cy="5924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3BF3E68-E86D-422E-9E4D-F6789E9D07C2}"/>
              </a:ext>
            </a:extLst>
          </p:cNvPr>
          <p:cNvSpPr txBox="1"/>
          <p:nvPr/>
        </p:nvSpPr>
        <p:spPr>
          <a:xfrm>
            <a:off x="5758035" y="1977777"/>
            <a:ext cx="276683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When the object is at its highest point:</a:t>
            </a:r>
          </a:p>
          <a:p>
            <a:r>
              <a:rPr lang="en-GB" b="1" dirty="0"/>
              <a:t>The vertical velocity is 0.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C9EF932-107E-4EA0-8D11-7B4DD76E268B}"/>
              </a:ext>
            </a:extLst>
          </p:cNvPr>
          <p:cNvSpPr/>
          <p:nvPr/>
        </p:nvSpPr>
        <p:spPr>
          <a:xfrm>
            <a:off x="5758034" y="2595334"/>
            <a:ext cx="2509665" cy="3288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DC3CE2E-F790-4834-B64E-5B99DB0E9787}"/>
              </a:ext>
            </a:extLst>
          </p:cNvPr>
          <p:cNvCxnSpPr>
            <a:cxnSpLocks/>
          </p:cNvCxnSpPr>
          <p:nvPr/>
        </p:nvCxnSpPr>
        <p:spPr>
          <a:xfrm flipH="1">
            <a:off x="4095750" y="2181225"/>
            <a:ext cx="1671810" cy="219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6CE0BC1-95AC-4E62-AC20-8741C5A06523}"/>
              </a:ext>
            </a:extLst>
          </p:cNvPr>
          <p:cNvSpPr txBox="1"/>
          <p:nvPr/>
        </p:nvSpPr>
        <p:spPr>
          <a:xfrm>
            <a:off x="5868144" y="3645024"/>
            <a:ext cx="2932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know that the scalar form of velocity is </a:t>
            </a:r>
            <a:r>
              <a:rPr lang="en-GB" b="1" dirty="0"/>
              <a:t>speed</a:t>
            </a:r>
            <a:r>
              <a:rPr lang="en-GB" dirty="0"/>
              <a:t>, and thus we just find the </a:t>
            </a:r>
            <a:r>
              <a:rPr lang="en-GB" b="1" dirty="0"/>
              <a:t>magnitude</a:t>
            </a:r>
            <a:r>
              <a:rPr lang="en-GB" dirty="0"/>
              <a:t> of the velocity vector: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3D62987-EA0C-473E-856E-AD5924F488FE}"/>
                  </a:ext>
                </a:extLst>
              </p:cNvPr>
              <p:cNvSpPr txBox="1"/>
              <p:nvPr/>
            </p:nvSpPr>
            <p:spPr>
              <a:xfrm>
                <a:off x="6004494" y="5255989"/>
                <a:ext cx="2278782" cy="1174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⇒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3D62987-EA0C-473E-856E-AD5924F48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494" y="5255989"/>
                <a:ext cx="2278782" cy="1174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B412C6A7-361A-46B9-90B9-0DF8F8B09E23}"/>
              </a:ext>
            </a:extLst>
          </p:cNvPr>
          <p:cNvSpPr/>
          <p:nvPr/>
        </p:nvSpPr>
        <p:spPr>
          <a:xfrm>
            <a:off x="6664025" y="5789389"/>
            <a:ext cx="1638301" cy="7989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63" name="Picture 3">
            <a:extLst>
              <a:ext uri="{FF2B5EF4-FFF2-40B4-BE49-F238E27FC236}">
                <a16:creationId xmlns:a16="http://schemas.microsoft.com/office/drawing/2014/main" id="{81D37C0C-5DEC-4ECC-B38F-8B213C49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74" b="92632" l="9091" r="89394">
                        <a14:foregroundMark x1="84848" y1="31579" x2="22727" y2="13684"/>
                        <a14:foregroundMark x1="22727" y1="13684" x2="12121" y2="40000"/>
                        <a14:foregroundMark x1="37879" y1="91579" x2="57576" y2="92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7" y="4706595"/>
            <a:ext cx="343303" cy="4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24B24C4C-3E59-44DC-98B0-223F78F5668B}"/>
              </a:ext>
            </a:extLst>
          </p:cNvPr>
          <p:cNvSpPr txBox="1"/>
          <p:nvPr/>
        </p:nvSpPr>
        <p:spPr>
          <a:xfrm>
            <a:off x="1431686" y="6302846"/>
            <a:ext cx="240688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Click for </a:t>
            </a:r>
            <a:r>
              <a:rPr lang="en-GB" dirty="0" err="1"/>
              <a:t>Tomanimation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19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1806 L 0.05555 -0.09444 L 0.11597 -0.20694 L 0.15972 -0.275 L 0.1868 -0.3125 L 0.2191 -0.34305 L 0.25347 -0.35972 L 0.28055 -0.35833 L 0.3118 -0.34028 L 0.34826 -0.30139 L 0.38264 -0.24305 L 0.43055 -0.1375 L 0.47014 -0.03472 L 0.49201 0.01806 " pathEditMode="relative" ptsTypes="AAAAAAAAAAAAAA">
                                      <p:cBhvr>
                                        <p:cTn id="3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6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B7ACD-CF35-45C4-BD2E-3034C5504BCD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5065256-AB71-4B43-8B00-5C20D7D9B6B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Simple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0AC13F-77A5-4EC9-A83F-58A5B65112A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994787-4B33-4E38-ADA3-F27822AC83FE}"/>
                  </a:ext>
                </a:extLst>
              </p:cNvPr>
              <p:cNvSpPr txBox="1"/>
              <p:nvPr/>
            </p:nvSpPr>
            <p:spPr>
              <a:xfrm>
                <a:off x="362196" y="856773"/>
                <a:ext cx="8229353" cy="13849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is projected from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on a horizontal plane with speed 28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and with angle of elevation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sz="1400" dirty="0"/>
                  <a:t>. After projection, the particle moves freely under gravity until it strikes the plane at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greatest height above the plane reached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time of flight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distance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𝑂𝐴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994787-4B33-4E38-ADA3-F27822AC8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96" y="856773"/>
                <a:ext cx="8229353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700473-1F06-4E2F-AABE-05E52E90C876}"/>
                  </a:ext>
                </a:extLst>
              </p:cNvPr>
              <p:cNvSpPr txBox="1"/>
              <p:nvPr/>
            </p:nvSpPr>
            <p:spPr>
              <a:xfrm>
                <a:off x="674414" y="2530996"/>
                <a:ext cx="5459685" cy="4178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=28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=−9.8, 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=   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0=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+2×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−9.8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Greatest height is 10 m.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=28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 strike="sngStrike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i="1" strike="sngStrike">
                          <a:latin typeface="Cambria Math" panose="02040503050406030204" pitchFamily="18" charset="0"/>
                        </a:rPr>
                        <m:t>=     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=−9.8,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=?    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0=14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14−4.9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4.9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=2.857…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r>
                  <a:rPr lang="en-GB" dirty="0"/>
                  <a:t>Time of flight is 2.9 s (2sf)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28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30°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×2.857…=69.282…=69</m:t>
                    </m:r>
                  </m:oMath>
                </a14:m>
                <a:r>
                  <a:rPr lang="en-GB" dirty="0"/>
                  <a:t> m (2sf)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700473-1F06-4E2F-AABE-05E52E90C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14" y="2530996"/>
                <a:ext cx="5459685" cy="4178323"/>
              </a:xfrm>
              <a:prstGeom prst="rect">
                <a:avLst/>
              </a:prstGeom>
              <a:blipFill>
                <a:blip r:embed="rId3"/>
                <a:stretch>
                  <a:fillRect l="-1006" b="-1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4131199-062C-4F75-B211-6F42D0E6BE61}"/>
              </a:ext>
            </a:extLst>
          </p:cNvPr>
          <p:cNvSpPr txBox="1"/>
          <p:nvPr/>
        </p:nvSpPr>
        <p:spPr>
          <a:xfrm>
            <a:off x="4702298" y="4611985"/>
            <a:ext cx="1584201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Vertically the particle has returned to its original position, so displacement is 0.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0FE3F7-34AA-483E-B8DB-B66E84F22637}"/>
              </a:ext>
            </a:extLst>
          </p:cNvPr>
          <p:cNvCxnSpPr/>
          <p:nvPr/>
        </p:nvCxnSpPr>
        <p:spPr>
          <a:xfrm flipH="1" flipV="1">
            <a:off x="3131840" y="4611985"/>
            <a:ext cx="1570458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4A3A23-F513-4E3B-8A36-32B437CAFA98}"/>
              </a:ext>
            </a:extLst>
          </p:cNvPr>
          <p:cNvCxnSpPr>
            <a:cxnSpLocks/>
          </p:cNvCxnSpPr>
          <p:nvPr/>
        </p:nvCxnSpPr>
        <p:spPr>
          <a:xfrm flipV="1">
            <a:off x="6779096" y="2435746"/>
            <a:ext cx="727674" cy="1274484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DB074E-D00D-4C18-A0FD-C5DCF9A92E40}"/>
                  </a:ext>
                </a:extLst>
              </p:cNvPr>
              <p:cNvSpPr txBox="1"/>
              <p:nvPr/>
            </p:nvSpPr>
            <p:spPr>
              <a:xfrm>
                <a:off x="6392786" y="3005296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DB074E-D00D-4C18-A0FD-C5DCF9A92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786" y="3005296"/>
                <a:ext cx="821645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98FF81-6106-431B-BF1D-B3B05D1E510F}"/>
              </a:ext>
            </a:extLst>
          </p:cNvPr>
          <p:cNvCxnSpPr>
            <a:cxnSpLocks/>
          </p:cNvCxnSpPr>
          <p:nvPr/>
        </p:nvCxnSpPr>
        <p:spPr>
          <a:xfrm>
            <a:off x="6849545" y="3702572"/>
            <a:ext cx="695325" cy="9524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F5015E-2124-4233-B79B-B78F5EB7CE15}"/>
              </a:ext>
            </a:extLst>
          </p:cNvPr>
          <p:cNvCxnSpPr>
            <a:cxnSpLocks/>
          </p:cNvCxnSpPr>
          <p:nvPr/>
        </p:nvCxnSpPr>
        <p:spPr>
          <a:xfrm flipV="1">
            <a:off x="7563920" y="2588146"/>
            <a:ext cx="0" cy="1047750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392A35-030B-4A32-8B93-167266402FF7}"/>
                  </a:ext>
                </a:extLst>
              </p:cNvPr>
              <p:cNvSpPr txBox="1"/>
              <p:nvPr/>
            </p:nvSpPr>
            <p:spPr>
              <a:xfrm>
                <a:off x="6557445" y="3760713"/>
                <a:ext cx="1362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8</m:t>
                    </m:r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0°</m:t>
                        </m:r>
                      </m:e>
                    </m:func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392A35-030B-4A32-8B93-16726640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445" y="3760713"/>
                <a:ext cx="1362075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69F881B-7847-413F-931C-B7D7D8016470}"/>
              </a:ext>
            </a:extLst>
          </p:cNvPr>
          <p:cNvSpPr/>
          <p:nvPr/>
        </p:nvSpPr>
        <p:spPr>
          <a:xfrm>
            <a:off x="6960670" y="3429521"/>
            <a:ext cx="139700" cy="254000"/>
          </a:xfrm>
          <a:custGeom>
            <a:avLst/>
            <a:gdLst>
              <a:gd name="connsiteX0" fmla="*/ 0 w 139700"/>
              <a:gd name="connsiteY0" fmla="*/ 0 h 254000"/>
              <a:gd name="connsiteX1" fmla="*/ 114300 w 139700"/>
              <a:gd name="connsiteY1" fmla="*/ 114300 h 254000"/>
              <a:gd name="connsiteX2" fmla="*/ 139700 w 1397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00" h="254000">
                <a:moveTo>
                  <a:pt x="0" y="0"/>
                </a:moveTo>
                <a:cubicBezTo>
                  <a:pt x="45508" y="35983"/>
                  <a:pt x="91017" y="71967"/>
                  <a:pt x="114300" y="114300"/>
                </a:cubicBezTo>
                <a:cubicBezTo>
                  <a:pt x="137583" y="156633"/>
                  <a:pt x="138641" y="205316"/>
                  <a:pt x="139700" y="254000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47693B-F6D7-403E-8DBB-F26682F8F812}"/>
                  </a:ext>
                </a:extLst>
              </p:cNvPr>
              <p:cNvSpPr txBox="1"/>
              <p:nvPr/>
            </p:nvSpPr>
            <p:spPr>
              <a:xfrm>
                <a:off x="6955115" y="3314602"/>
                <a:ext cx="526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sz="1400" baseline="30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47693B-F6D7-403E-8DBB-F26682F8F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115" y="3314602"/>
                <a:ext cx="52625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19DA1C-3A85-48BC-A485-00DA2E6AB32B}"/>
                  </a:ext>
                </a:extLst>
              </p:cNvPr>
              <p:cNvSpPr txBox="1"/>
              <p:nvPr/>
            </p:nvSpPr>
            <p:spPr>
              <a:xfrm>
                <a:off x="7555465" y="3044413"/>
                <a:ext cx="1362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8</m:t>
                    </m:r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0°</m:t>
                        </m:r>
                      </m:e>
                    </m:func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19DA1C-3A85-48BC-A485-00DA2E6AB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465" y="3044413"/>
                <a:ext cx="1362075" cy="307777"/>
              </a:xfrm>
              <a:prstGeom prst="rect">
                <a:avLst/>
              </a:prstGeom>
              <a:blipFill>
                <a:blip r:embed="rId7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9D49A3A2-1488-4FC5-A2BE-0DD377B2A86D}"/>
              </a:ext>
            </a:extLst>
          </p:cNvPr>
          <p:cNvSpPr/>
          <p:nvPr/>
        </p:nvSpPr>
        <p:spPr>
          <a:xfrm>
            <a:off x="552450" y="2417329"/>
            <a:ext cx="5772150" cy="1636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3DED3F-2050-4A69-A3F5-861A09152FCC}"/>
              </a:ext>
            </a:extLst>
          </p:cNvPr>
          <p:cNvSpPr/>
          <p:nvPr/>
        </p:nvSpPr>
        <p:spPr>
          <a:xfrm>
            <a:off x="552450" y="4053761"/>
            <a:ext cx="5772150" cy="2127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BE8855-7B98-436B-8AE9-346CCC28C97B}"/>
              </a:ext>
            </a:extLst>
          </p:cNvPr>
          <p:cNvSpPr/>
          <p:nvPr/>
        </p:nvSpPr>
        <p:spPr>
          <a:xfrm>
            <a:off x="552450" y="6181724"/>
            <a:ext cx="5772150" cy="5663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2C4320-4677-4B6D-8789-2EE7E1C71FE1}"/>
              </a:ext>
            </a:extLst>
          </p:cNvPr>
          <p:cNvSpPr/>
          <p:nvPr/>
        </p:nvSpPr>
        <p:spPr>
          <a:xfrm>
            <a:off x="251520" y="2417329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6D9AC6-6CE1-445D-8006-046E89783EFF}"/>
              </a:ext>
            </a:extLst>
          </p:cNvPr>
          <p:cNvSpPr/>
          <p:nvPr/>
        </p:nvSpPr>
        <p:spPr>
          <a:xfrm>
            <a:off x="247797" y="4069427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B56E51-06C2-4FC0-9D37-5006E95CF0C8}"/>
              </a:ext>
            </a:extLst>
          </p:cNvPr>
          <p:cNvSpPr/>
          <p:nvPr/>
        </p:nvSpPr>
        <p:spPr>
          <a:xfrm>
            <a:off x="247797" y="6181724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9856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24231</TotalTime>
  <Words>1243</Words>
  <Application>Microsoft Office PowerPoint</Application>
  <PresentationFormat>On-screen Show (4:3)</PresentationFormat>
  <Paragraphs>257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Office Theme</vt:lpstr>
      <vt:lpstr>MechYr2 Chapter 6 :: Projectiles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 FROST (JAF)</cp:lastModifiedBy>
  <cp:revision>900</cp:revision>
  <dcterms:created xsi:type="dcterms:W3CDTF">2013-02-28T07:36:55Z</dcterms:created>
  <dcterms:modified xsi:type="dcterms:W3CDTF">2019-01-07T07:39:54Z</dcterms:modified>
</cp:coreProperties>
</file>