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81" r:id="rId2"/>
    <p:sldId id="484" r:id="rId3"/>
    <p:sldId id="515" r:id="rId4"/>
    <p:sldId id="261" r:id="rId5"/>
    <p:sldId id="292" r:id="rId6"/>
    <p:sldId id="533" r:id="rId7"/>
    <p:sldId id="534" r:id="rId8"/>
    <p:sldId id="535" r:id="rId9"/>
    <p:sldId id="517" r:id="rId10"/>
    <p:sldId id="536" r:id="rId11"/>
    <p:sldId id="537" r:id="rId12"/>
    <p:sldId id="538" r:id="rId13"/>
    <p:sldId id="539" r:id="rId14"/>
    <p:sldId id="540" r:id="rId15"/>
    <p:sldId id="541" r:id="rId16"/>
    <p:sldId id="542" r:id="rId17"/>
    <p:sldId id="543" r:id="rId18"/>
    <p:sldId id="545" r:id="rId19"/>
    <p:sldId id="54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p:scale>
          <a:sx n="100" d="100"/>
          <a:sy n="100" d="100"/>
        </p:scale>
        <p:origin x="1368" y="4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31/07/2018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31/07/2018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31/07/2018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31/07/2018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31/07/2018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31/07/2018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31/07/2018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11.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2.png"/><Relationship Id="rId7" Type="http://schemas.openxmlformats.org/officeDocument/2006/relationships/image" Target="../media/image87.png"/><Relationship Id="rId12" Type="http://schemas.openxmlformats.org/officeDocument/2006/relationships/image" Target="../media/image100.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99.png"/><Relationship Id="rId5" Type="http://schemas.openxmlformats.org/officeDocument/2006/relationships/image" Target="../media/image94.png"/><Relationship Id="rId15" Type="http://schemas.openxmlformats.org/officeDocument/2006/relationships/image" Target="../media/image103.png"/><Relationship Id="rId10" Type="http://schemas.openxmlformats.org/officeDocument/2006/relationships/image" Target="../media/image98.png"/><Relationship Id="rId4" Type="http://schemas.openxmlformats.org/officeDocument/2006/relationships/image" Target="../media/image93.png"/><Relationship Id="rId9" Type="http://schemas.openxmlformats.org/officeDocument/2006/relationships/image" Target="../media/image97.png"/><Relationship Id="rId14" Type="http://schemas.openxmlformats.org/officeDocument/2006/relationships/image" Target="../media/image102.png"/></Relationships>
</file>

<file path=ppt/slides/_rels/slide12.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120.png"/><Relationship Id="rId3" Type="http://schemas.openxmlformats.org/officeDocument/2006/relationships/image" Target="../media/image105.png"/><Relationship Id="rId21" Type="http://schemas.openxmlformats.org/officeDocument/2006/relationships/image" Target="../media/image123.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image" Target="../media/image104.png"/><Relationship Id="rId16" Type="http://schemas.openxmlformats.org/officeDocument/2006/relationships/image" Target="../media/image118.png"/><Relationship Id="rId20"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117.png"/><Relationship Id="rId23" Type="http://schemas.openxmlformats.org/officeDocument/2006/relationships/image" Target="../media/image125.png"/><Relationship Id="rId10" Type="http://schemas.openxmlformats.org/officeDocument/2006/relationships/image" Target="../media/image112.png"/><Relationship Id="rId19" Type="http://schemas.openxmlformats.org/officeDocument/2006/relationships/image" Target="../media/image121.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7.png"/><Relationship Id="rId7" Type="http://schemas.openxmlformats.org/officeDocument/2006/relationships/image" Target="../media/image48.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29.png"/><Relationship Id="rId10" Type="http://schemas.openxmlformats.org/officeDocument/2006/relationships/image" Target="../media/image133.png"/><Relationship Id="rId4" Type="http://schemas.openxmlformats.org/officeDocument/2006/relationships/image" Target="../media/image128.png"/><Relationship Id="rId9" Type="http://schemas.openxmlformats.org/officeDocument/2006/relationships/image" Target="../media/image132.png"/></Relationships>
</file>

<file path=ppt/slides/_rels/slide1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5" Type="http://schemas.openxmlformats.org/officeDocument/2006/relationships/image" Target="../media/image137.png"/><Relationship Id="rId4" Type="http://schemas.openxmlformats.org/officeDocument/2006/relationships/image" Target="../media/image136.png"/></Relationships>
</file>

<file path=ppt/slides/_rels/slide16.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9.png"/><Relationship Id="rId7" Type="http://schemas.openxmlformats.org/officeDocument/2006/relationships/image" Target="../media/image142.png"/><Relationship Id="rId2"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28.png"/><Relationship Id="rId10" Type="http://schemas.openxmlformats.org/officeDocument/2006/relationships/image" Target="../media/image145.png"/><Relationship Id="rId4" Type="http://schemas.openxmlformats.org/officeDocument/2006/relationships/image" Target="../media/image140.png"/><Relationship Id="rId9" Type="http://schemas.openxmlformats.org/officeDocument/2006/relationships/image" Target="../media/image144.png"/></Relationships>
</file>

<file path=ppt/slides/_rels/slide1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154.png"/><Relationship Id="rId3" Type="http://schemas.openxmlformats.org/officeDocument/2006/relationships/image" Target="../media/image147.png"/><Relationship Id="rId7" Type="http://schemas.openxmlformats.org/officeDocument/2006/relationships/image" Target="../media/image150.png"/><Relationship Id="rId12" Type="http://schemas.openxmlformats.org/officeDocument/2006/relationships/image" Target="../media/image153.png"/><Relationship Id="rId2"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149.png"/><Relationship Id="rId10" Type="http://schemas.openxmlformats.org/officeDocument/2006/relationships/image" Target="../media/image152.png"/><Relationship Id="rId4" Type="http://schemas.openxmlformats.org/officeDocument/2006/relationships/image" Target="../media/image148.png"/><Relationship Id="rId9" Type="http://schemas.openxmlformats.org/officeDocument/2006/relationships/image" Target="../media/image151.png"/></Relationships>
</file>

<file path=ppt/slides/_rels/slide18.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3.pn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MechYr2 Chapter 5 :: </a:t>
            </a:r>
            <a:r>
              <a:rPr lang="en-GB" dirty="0"/>
              <a:t>Friction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31</a:t>
            </a:r>
            <a:r>
              <a:rPr lang="en-GB" baseline="30000" dirty="0"/>
              <a:t>st</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BCA5EB-EF55-4E9F-B533-127460C7B0F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F099E0B3-7EC8-46CB-A9E4-A22011D31F3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Inclined Planes</a:t>
              </a:r>
              <a:endParaRPr lang="en-GB" sz="3200" dirty="0"/>
            </a:p>
          </p:txBody>
        </p:sp>
        <p:cxnSp>
          <p:nvCxnSpPr>
            <p:cNvPr id="4" name="Straight Connector 3">
              <a:extLst>
                <a:ext uri="{FF2B5EF4-FFF2-40B4-BE49-F238E27FC236}">
                  <a16:creationId xmlns:a16="http://schemas.microsoft.com/office/drawing/2014/main" id="{530DA9A3-A46E-4A28-9342-4C75B68058C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765395AE-FF2C-4B06-98C5-32F5D3A99F27}"/>
              </a:ext>
            </a:extLst>
          </p:cNvPr>
          <p:cNvSpPr txBox="1"/>
          <p:nvPr/>
        </p:nvSpPr>
        <p:spPr>
          <a:xfrm>
            <a:off x="420703" y="740941"/>
            <a:ext cx="676875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problems involving inclined planes, resolve forces parallel and perpendicular to the plane.</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55E8F14-9B37-499E-BD60-2FF92D943707}"/>
                  </a:ext>
                </a:extLst>
              </p:cNvPr>
              <p:cNvSpPr txBox="1"/>
              <p:nvPr/>
            </p:nvSpPr>
            <p:spPr>
              <a:xfrm>
                <a:off x="472440" y="1580956"/>
                <a:ext cx="3888432" cy="2062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block of mass 10kg slides down a smooth slope angled at </a:t>
                </a:r>
                <a14:m>
                  <m:oMath xmlns:m="http://schemas.openxmlformats.org/officeDocument/2006/math">
                    <m:r>
                      <a:rPr lang="en-GB" sz="1600" b="0" i="1" smtClean="0">
                        <a:latin typeface="Cambria Math" panose="02040503050406030204" pitchFamily="18" charset="0"/>
                      </a:rPr>
                      <m:t>15°</m:t>
                    </m:r>
                  </m:oMath>
                </a14:m>
                <a:r>
                  <a:rPr lang="en-GB" sz="1600" dirty="0"/>
                  <a:t> to the horizontal.</a:t>
                </a:r>
              </a:p>
              <a:p>
                <a:pPr marL="342900" indent="-342900">
                  <a:buAutoNum type="alphaLcParenBoth"/>
                </a:pPr>
                <a:r>
                  <a:rPr lang="en-GB" sz="1600" dirty="0"/>
                  <a:t>Draw a force diagram to show all the forces acting on the block.</a:t>
                </a:r>
              </a:p>
              <a:p>
                <a:pPr marL="342900" indent="-342900">
                  <a:buAutoNum type="alphaLcParenBoth"/>
                </a:pPr>
                <a:r>
                  <a:rPr lang="en-GB" sz="1600" dirty="0"/>
                  <a:t>Calculate the magnitude of the normal reaction of the slope on the block.</a:t>
                </a:r>
              </a:p>
              <a:p>
                <a:pPr marL="342900" indent="-342900">
                  <a:buAutoNum type="alphaLcParenBoth"/>
                </a:pPr>
                <a:r>
                  <a:rPr lang="en-GB" sz="1600" dirty="0"/>
                  <a:t>Find the acceleration of the block.</a:t>
                </a:r>
              </a:p>
            </p:txBody>
          </p:sp>
        </mc:Choice>
        <mc:Fallback>
          <p:sp>
            <p:nvSpPr>
              <p:cNvPr id="6" name="TextBox 5">
                <a:extLst>
                  <a:ext uri="{FF2B5EF4-FFF2-40B4-BE49-F238E27FC236}">
                    <a16:creationId xmlns:a16="http://schemas.microsoft.com/office/drawing/2014/main" id="{B55E8F14-9B37-499E-BD60-2FF92D943707}"/>
                  </a:ext>
                </a:extLst>
              </p:cNvPr>
              <p:cNvSpPr txBox="1">
                <a:spLocks noRot="1" noChangeAspect="1" noMove="1" noResize="1" noEditPoints="1" noAdjustHandles="1" noChangeArrowheads="1" noChangeShapeType="1" noTextEdit="1"/>
              </p:cNvSpPr>
              <p:nvPr/>
            </p:nvSpPr>
            <p:spPr>
              <a:xfrm>
                <a:off x="472440" y="1580956"/>
                <a:ext cx="3888432" cy="206210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3F087CCC-B3DD-46CA-A8B9-068AFA966899}"/>
              </a:ext>
            </a:extLst>
          </p:cNvPr>
          <p:cNvCxnSpPr/>
          <p:nvPr/>
        </p:nvCxnSpPr>
        <p:spPr>
          <a:xfrm flipV="1">
            <a:off x="5127793" y="2415992"/>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7FBEFF3-62BD-4EA2-B525-F41AADC5A01C}"/>
              </a:ext>
            </a:extLst>
          </p:cNvPr>
          <p:cNvCxnSpPr>
            <a:cxnSpLocks/>
          </p:cNvCxnSpPr>
          <p:nvPr/>
        </p:nvCxnSpPr>
        <p:spPr>
          <a:xfrm>
            <a:off x="5127793" y="3352096"/>
            <a:ext cx="2540551"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8E881D47-EF41-468C-A485-277202FCF668}"/>
              </a:ext>
            </a:extLst>
          </p:cNvPr>
          <p:cNvSpPr/>
          <p:nvPr/>
        </p:nvSpPr>
        <p:spPr>
          <a:xfrm rot="20315908">
            <a:off x="6386723" y="2485746"/>
            <a:ext cx="44810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50" dirty="0"/>
              <a:t>10kg</a:t>
            </a:r>
            <a:endParaRPr lang="en-GB" dirty="0"/>
          </a:p>
        </p:txBody>
      </p:sp>
      <p:cxnSp>
        <p:nvCxnSpPr>
          <p:cNvPr id="14" name="Straight Arrow Connector 13">
            <a:extLst>
              <a:ext uri="{FF2B5EF4-FFF2-40B4-BE49-F238E27FC236}">
                <a16:creationId xmlns:a16="http://schemas.microsoft.com/office/drawing/2014/main" id="{7C1CC914-589E-447D-A43A-04145D6FAFDA}"/>
              </a:ext>
            </a:extLst>
          </p:cNvPr>
          <p:cNvCxnSpPr>
            <a:cxnSpLocks/>
          </p:cNvCxnSpPr>
          <p:nvPr/>
        </p:nvCxnSpPr>
        <p:spPr>
          <a:xfrm flipH="1">
            <a:off x="6659880" y="2756153"/>
            <a:ext cx="6898" cy="5585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C6F136-60EE-4490-89F7-FEC5CEF8BB90}"/>
              </a:ext>
            </a:extLst>
          </p:cNvPr>
          <p:cNvCxnSpPr>
            <a:cxnSpLocks/>
          </p:cNvCxnSpPr>
          <p:nvPr/>
        </p:nvCxnSpPr>
        <p:spPr>
          <a:xfrm>
            <a:off x="6673850" y="2749550"/>
            <a:ext cx="234950" cy="444500"/>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6F66AAC-7EF4-4D42-8BF6-DD99ADD96279}"/>
              </a:ext>
            </a:extLst>
          </p:cNvPr>
          <p:cNvCxnSpPr>
            <a:cxnSpLocks/>
          </p:cNvCxnSpPr>
          <p:nvPr/>
        </p:nvCxnSpPr>
        <p:spPr>
          <a:xfrm flipH="1">
            <a:off x="6705600" y="3181351"/>
            <a:ext cx="209550" cy="88899"/>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443752E-0491-4E3A-B5D1-C6963BBE3ACE}"/>
              </a:ext>
            </a:extLst>
          </p:cNvPr>
          <p:cNvCxnSpPr>
            <a:cxnSpLocks/>
          </p:cNvCxnSpPr>
          <p:nvPr/>
        </p:nvCxnSpPr>
        <p:spPr>
          <a:xfrm flipH="1" flipV="1">
            <a:off x="6419850" y="2205038"/>
            <a:ext cx="138114" cy="2857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EB7479E-2545-46A9-A066-656F6ADD306A}"/>
              </a:ext>
            </a:extLst>
          </p:cNvPr>
          <p:cNvSpPr txBox="1"/>
          <p:nvPr/>
        </p:nvSpPr>
        <p:spPr>
          <a:xfrm>
            <a:off x="7680919" y="2593836"/>
            <a:ext cx="136712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a:t>Recall that I recommended you do components of a force as labelled dotted arrows.</a:t>
            </a:r>
          </a:p>
        </p:txBody>
      </p:sp>
      <p:cxnSp>
        <p:nvCxnSpPr>
          <p:cNvPr id="29" name="Straight Arrow Connector 28">
            <a:extLst>
              <a:ext uri="{FF2B5EF4-FFF2-40B4-BE49-F238E27FC236}">
                <a16:creationId xmlns:a16="http://schemas.microsoft.com/office/drawing/2014/main" id="{AD194C8C-002F-4E36-8B95-E86569EBA9EE}"/>
              </a:ext>
            </a:extLst>
          </p:cNvPr>
          <p:cNvCxnSpPr>
            <a:cxnSpLocks/>
            <a:stCxn id="27" idx="1"/>
          </p:cNvCxnSpPr>
          <p:nvPr/>
        </p:nvCxnSpPr>
        <p:spPr>
          <a:xfrm flipH="1" flipV="1">
            <a:off x="7475220" y="2842260"/>
            <a:ext cx="205699" cy="747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1EA9CAD4-0428-4943-8999-CDD939651465}"/>
                  </a:ext>
                </a:extLst>
              </p:cNvPr>
              <p:cNvSpPr txBox="1"/>
              <p:nvPr/>
            </p:nvSpPr>
            <p:spPr>
              <a:xfrm>
                <a:off x="6683427" y="2708498"/>
                <a:ext cx="524866"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10</m:t>
                      </m:r>
                      <m:r>
                        <a:rPr lang="en-GB" sz="1050" b="0" i="1" smtClean="0">
                          <a:solidFill>
                            <a:schemeClr val="accent1"/>
                          </a:solidFill>
                          <a:latin typeface="Cambria Math" panose="02040503050406030204" pitchFamily="18" charset="0"/>
                        </a:rPr>
                        <m:t>𝑔</m:t>
                      </m:r>
                      <m:func>
                        <m:funcPr>
                          <m:ctrlPr>
                            <a:rPr lang="en-GB" sz="1050" b="0" i="1" smtClean="0">
                              <a:solidFill>
                                <a:schemeClr val="accent1"/>
                              </a:solidFill>
                              <a:latin typeface="Cambria Math" panose="02040503050406030204" pitchFamily="18" charset="0"/>
                            </a:rPr>
                          </m:ctrlPr>
                        </m:funcPr>
                        <m:fName>
                          <m:r>
                            <m:rPr>
                              <m:sty m:val="p"/>
                            </m:rPr>
                            <a:rPr lang="en-GB" sz="1050" b="0" i="0" smtClean="0">
                              <a:solidFill>
                                <a:schemeClr val="accent1"/>
                              </a:solidFill>
                              <a:latin typeface="Cambria Math" panose="02040503050406030204" pitchFamily="18" charset="0"/>
                            </a:rPr>
                            <m:t>cos</m:t>
                          </m:r>
                        </m:fName>
                        <m:e>
                          <m:r>
                            <a:rPr lang="en-GB" sz="1050" b="0" i="1" smtClean="0">
                              <a:solidFill>
                                <a:schemeClr val="accent1"/>
                              </a:solidFill>
                              <a:latin typeface="Cambria Math" panose="02040503050406030204" pitchFamily="18" charset="0"/>
                            </a:rPr>
                            <m:t>15</m:t>
                          </m:r>
                        </m:e>
                      </m:func>
                    </m:oMath>
                  </m:oMathPara>
                </a14:m>
                <a:endParaRPr lang="en-GB" sz="1400" dirty="0">
                  <a:solidFill>
                    <a:schemeClr val="accent1"/>
                  </a:solidFill>
                </a:endParaRPr>
              </a:p>
            </p:txBody>
          </p:sp>
        </mc:Choice>
        <mc:Fallback>
          <p:sp>
            <p:nvSpPr>
              <p:cNvPr id="30" name="TextBox 29">
                <a:extLst>
                  <a:ext uri="{FF2B5EF4-FFF2-40B4-BE49-F238E27FC236}">
                    <a16:creationId xmlns:a16="http://schemas.microsoft.com/office/drawing/2014/main" id="{1EA9CAD4-0428-4943-8999-CDD939651465}"/>
                  </a:ext>
                </a:extLst>
              </p:cNvPr>
              <p:cNvSpPr txBox="1">
                <a:spLocks noRot="1" noChangeAspect="1" noMove="1" noResize="1" noEditPoints="1" noAdjustHandles="1" noChangeArrowheads="1" noChangeShapeType="1" noTextEdit="1"/>
              </p:cNvSpPr>
              <p:nvPr/>
            </p:nvSpPr>
            <p:spPr>
              <a:xfrm>
                <a:off x="6683427" y="2708498"/>
                <a:ext cx="524866" cy="261610"/>
              </a:xfrm>
              <a:prstGeom prst="rect">
                <a:avLst/>
              </a:prstGeom>
              <a:blipFill>
                <a:blip r:embed="rId3"/>
                <a:stretch>
                  <a:fillRect r="-44186" b="-23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9C620EAD-7F4F-427C-BB8E-F1C1A81940AB}"/>
                  </a:ext>
                </a:extLst>
              </p:cNvPr>
              <p:cNvSpPr txBox="1"/>
              <p:nvPr/>
            </p:nvSpPr>
            <p:spPr>
              <a:xfrm>
                <a:off x="6646367" y="3350688"/>
                <a:ext cx="524866"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10</m:t>
                      </m:r>
                      <m:r>
                        <a:rPr lang="en-GB" sz="1050" b="0" i="1" smtClean="0">
                          <a:solidFill>
                            <a:schemeClr val="accent1"/>
                          </a:solidFill>
                          <a:latin typeface="Cambria Math" panose="02040503050406030204" pitchFamily="18" charset="0"/>
                        </a:rPr>
                        <m:t>𝑔</m:t>
                      </m:r>
                      <m:func>
                        <m:funcPr>
                          <m:ctrlPr>
                            <a:rPr lang="en-GB" sz="1050" b="0" i="1" smtClean="0">
                              <a:solidFill>
                                <a:schemeClr val="accent1"/>
                              </a:solidFill>
                              <a:latin typeface="Cambria Math" panose="02040503050406030204" pitchFamily="18" charset="0"/>
                            </a:rPr>
                          </m:ctrlPr>
                        </m:funcPr>
                        <m:fName>
                          <m:r>
                            <m:rPr>
                              <m:sty m:val="p"/>
                            </m:rPr>
                            <a:rPr lang="en-GB" sz="1050" b="0" i="0" smtClean="0">
                              <a:solidFill>
                                <a:schemeClr val="accent1"/>
                              </a:solidFill>
                              <a:latin typeface="Cambria Math" panose="02040503050406030204" pitchFamily="18" charset="0"/>
                            </a:rPr>
                            <m:t>sin</m:t>
                          </m:r>
                        </m:fName>
                        <m:e>
                          <m:r>
                            <a:rPr lang="en-GB" sz="1050" b="0" i="1" smtClean="0">
                              <a:solidFill>
                                <a:schemeClr val="accent1"/>
                              </a:solidFill>
                              <a:latin typeface="Cambria Math" panose="02040503050406030204" pitchFamily="18" charset="0"/>
                            </a:rPr>
                            <m:t>15</m:t>
                          </m:r>
                        </m:e>
                      </m:func>
                    </m:oMath>
                  </m:oMathPara>
                </a14:m>
                <a:endParaRPr lang="en-GB" sz="1400" dirty="0">
                  <a:solidFill>
                    <a:schemeClr val="accent1"/>
                  </a:solidFill>
                </a:endParaRPr>
              </a:p>
            </p:txBody>
          </p:sp>
        </mc:Choice>
        <mc:Fallback>
          <p:sp>
            <p:nvSpPr>
              <p:cNvPr id="33" name="TextBox 32">
                <a:extLst>
                  <a:ext uri="{FF2B5EF4-FFF2-40B4-BE49-F238E27FC236}">
                    <a16:creationId xmlns:a16="http://schemas.microsoft.com/office/drawing/2014/main" id="{9C620EAD-7F4F-427C-BB8E-F1C1A81940AB}"/>
                  </a:ext>
                </a:extLst>
              </p:cNvPr>
              <p:cNvSpPr txBox="1">
                <a:spLocks noRot="1" noChangeAspect="1" noMove="1" noResize="1" noEditPoints="1" noAdjustHandles="1" noChangeArrowheads="1" noChangeShapeType="1" noTextEdit="1"/>
              </p:cNvSpPr>
              <p:nvPr/>
            </p:nvSpPr>
            <p:spPr>
              <a:xfrm>
                <a:off x="6646367" y="3350688"/>
                <a:ext cx="524866" cy="261610"/>
              </a:xfrm>
              <a:prstGeom prst="rect">
                <a:avLst/>
              </a:prstGeom>
              <a:blipFill>
                <a:blip r:embed="rId4"/>
                <a:stretch>
                  <a:fillRect r="-40698" b="-2326"/>
                </a:stretch>
              </a:blipFill>
            </p:spPr>
            <p:txBody>
              <a:bodyPr/>
              <a:lstStyle/>
              <a:p>
                <a:r>
                  <a:rPr lang="en-GB">
                    <a:noFill/>
                  </a:rPr>
                  <a:t> </a:t>
                </a:r>
              </a:p>
            </p:txBody>
          </p:sp>
        </mc:Fallback>
      </mc:AlternateContent>
      <p:sp>
        <p:nvSpPr>
          <p:cNvPr id="34" name="Freeform: Shape 33">
            <a:extLst>
              <a:ext uri="{FF2B5EF4-FFF2-40B4-BE49-F238E27FC236}">
                <a16:creationId xmlns:a16="http://schemas.microsoft.com/office/drawing/2014/main" id="{C5C092C9-EB3F-4C4C-AB2A-96841F42B0DC}"/>
              </a:ext>
            </a:extLst>
          </p:cNvPr>
          <p:cNvSpPr/>
          <p:nvPr/>
        </p:nvSpPr>
        <p:spPr>
          <a:xfrm>
            <a:off x="6672263" y="2957513"/>
            <a:ext cx="100012" cy="28575"/>
          </a:xfrm>
          <a:custGeom>
            <a:avLst/>
            <a:gdLst>
              <a:gd name="connsiteX0" fmla="*/ 0 w 100012"/>
              <a:gd name="connsiteY0" fmla="*/ 28575 h 28575"/>
              <a:gd name="connsiteX1" fmla="*/ 52387 w 100012"/>
              <a:gd name="connsiteY1" fmla="*/ 23812 h 28575"/>
              <a:gd name="connsiteX2" fmla="*/ 100012 w 100012"/>
              <a:gd name="connsiteY2" fmla="*/ 0 h 28575"/>
            </a:gdLst>
            <a:ahLst/>
            <a:cxnLst>
              <a:cxn ang="0">
                <a:pos x="connsiteX0" y="connsiteY0"/>
              </a:cxn>
              <a:cxn ang="0">
                <a:pos x="connsiteX1" y="connsiteY1"/>
              </a:cxn>
              <a:cxn ang="0">
                <a:pos x="connsiteX2" y="connsiteY2"/>
              </a:cxn>
            </a:cxnLst>
            <a:rect l="l" t="t" r="r" b="b"/>
            <a:pathLst>
              <a:path w="100012" h="28575">
                <a:moveTo>
                  <a:pt x="0" y="28575"/>
                </a:moveTo>
                <a:cubicBezTo>
                  <a:pt x="17859" y="28574"/>
                  <a:pt x="35718" y="28574"/>
                  <a:pt x="52387" y="23812"/>
                </a:cubicBezTo>
                <a:cubicBezTo>
                  <a:pt x="69056" y="19049"/>
                  <a:pt x="84534" y="9524"/>
                  <a:pt x="10001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AD88CA97-B9EB-4F2A-AE6F-EAE038DEB52D}"/>
                  </a:ext>
                </a:extLst>
              </p:cNvPr>
              <p:cNvSpPr txBox="1"/>
              <p:nvPr/>
            </p:nvSpPr>
            <p:spPr>
              <a:xfrm>
                <a:off x="6589166" y="2938106"/>
                <a:ext cx="278359" cy="20005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700" b="0" i="1" smtClean="0">
                          <a:solidFill>
                            <a:schemeClr val="tx1"/>
                          </a:solidFill>
                          <a:latin typeface="Cambria Math" panose="02040503050406030204" pitchFamily="18" charset="0"/>
                        </a:rPr>
                        <m:t>15</m:t>
                      </m:r>
                      <m:r>
                        <a:rPr lang="en-GB" sz="700" b="0" i="1" smtClean="0">
                          <a:solidFill>
                            <a:schemeClr val="accent1"/>
                          </a:solidFill>
                          <a:latin typeface="Cambria Math" panose="02040503050406030204" pitchFamily="18" charset="0"/>
                        </a:rPr>
                        <m:t>°</m:t>
                      </m:r>
                    </m:oMath>
                  </m:oMathPara>
                </a14:m>
                <a:endParaRPr lang="en-GB" sz="1000" dirty="0">
                  <a:solidFill>
                    <a:schemeClr val="accent1"/>
                  </a:solidFill>
                </a:endParaRPr>
              </a:p>
            </p:txBody>
          </p:sp>
        </mc:Choice>
        <mc:Fallback>
          <p:sp>
            <p:nvSpPr>
              <p:cNvPr id="35" name="TextBox 34">
                <a:extLst>
                  <a:ext uri="{FF2B5EF4-FFF2-40B4-BE49-F238E27FC236}">
                    <a16:creationId xmlns:a16="http://schemas.microsoft.com/office/drawing/2014/main" id="{AD88CA97-B9EB-4F2A-AE6F-EAE038DEB52D}"/>
                  </a:ext>
                </a:extLst>
              </p:cNvPr>
              <p:cNvSpPr txBox="1">
                <a:spLocks noRot="1" noChangeAspect="1" noMove="1" noResize="1" noEditPoints="1" noAdjustHandles="1" noChangeArrowheads="1" noChangeShapeType="1" noTextEdit="1"/>
              </p:cNvSpPr>
              <p:nvPr/>
            </p:nvSpPr>
            <p:spPr>
              <a:xfrm>
                <a:off x="6589166" y="2938106"/>
                <a:ext cx="278359" cy="200055"/>
              </a:xfrm>
              <a:prstGeom prst="rect">
                <a:avLst/>
              </a:prstGeom>
              <a:blipFill>
                <a:blip r:embed="rId5"/>
                <a:stretch>
                  <a:fillRect/>
                </a:stretch>
              </a:blipFill>
            </p:spPr>
            <p:txBody>
              <a:bodyPr/>
              <a:lstStyle/>
              <a:p>
                <a:r>
                  <a:rPr lang="en-GB">
                    <a:noFill/>
                  </a:rPr>
                  <a:t> </a:t>
                </a:r>
              </a:p>
            </p:txBody>
          </p:sp>
        </mc:Fallback>
      </mc:AlternateContent>
      <p:sp>
        <p:nvSpPr>
          <p:cNvPr id="36" name="Freeform: Shape 35">
            <a:extLst>
              <a:ext uri="{FF2B5EF4-FFF2-40B4-BE49-F238E27FC236}">
                <a16:creationId xmlns:a16="http://schemas.microsoft.com/office/drawing/2014/main" id="{C9599C85-E1AB-4E5E-9AA9-04D799966563}"/>
              </a:ext>
            </a:extLst>
          </p:cNvPr>
          <p:cNvSpPr/>
          <p:nvPr/>
        </p:nvSpPr>
        <p:spPr>
          <a:xfrm>
            <a:off x="5519737" y="3200400"/>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E8437FDD-3765-4723-8927-00EAFB4ED0EA}"/>
                  </a:ext>
                </a:extLst>
              </p:cNvPr>
              <p:cNvSpPr txBox="1"/>
              <p:nvPr/>
            </p:nvSpPr>
            <p:spPr>
              <a:xfrm>
                <a:off x="5524500" y="3141812"/>
                <a:ext cx="278359" cy="2308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15°</m:t>
                      </m:r>
                    </m:oMath>
                  </m:oMathPara>
                </a14:m>
                <a:endParaRPr lang="en-GB" sz="1100" dirty="0">
                  <a:solidFill>
                    <a:schemeClr val="tx1"/>
                  </a:solidFill>
                </a:endParaRPr>
              </a:p>
            </p:txBody>
          </p:sp>
        </mc:Choice>
        <mc:Fallback>
          <p:sp>
            <p:nvSpPr>
              <p:cNvPr id="37" name="TextBox 36">
                <a:extLst>
                  <a:ext uri="{FF2B5EF4-FFF2-40B4-BE49-F238E27FC236}">
                    <a16:creationId xmlns:a16="http://schemas.microsoft.com/office/drawing/2014/main" id="{E8437FDD-3765-4723-8927-00EAFB4ED0EA}"/>
                  </a:ext>
                </a:extLst>
              </p:cNvPr>
              <p:cNvSpPr txBox="1">
                <a:spLocks noRot="1" noChangeAspect="1" noMove="1" noResize="1" noEditPoints="1" noAdjustHandles="1" noChangeArrowheads="1" noChangeShapeType="1" noTextEdit="1"/>
              </p:cNvSpPr>
              <p:nvPr/>
            </p:nvSpPr>
            <p:spPr>
              <a:xfrm>
                <a:off x="5524500" y="3141812"/>
                <a:ext cx="278359" cy="230832"/>
              </a:xfrm>
              <a:prstGeom prst="rect">
                <a:avLst/>
              </a:prstGeom>
              <a:blipFill>
                <a:blip r:embed="rId6"/>
                <a:stretch>
                  <a:fillRect r="-1304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A0EF5E1D-09FE-44D1-9D53-31499481B563}"/>
                  </a:ext>
                </a:extLst>
              </p:cNvPr>
              <p:cNvSpPr txBox="1"/>
              <p:nvPr/>
            </p:nvSpPr>
            <p:spPr>
              <a:xfrm>
                <a:off x="6146066" y="1967266"/>
                <a:ext cx="524866"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p:sp>
            <p:nvSpPr>
              <p:cNvPr id="38" name="TextBox 37">
                <a:extLst>
                  <a:ext uri="{FF2B5EF4-FFF2-40B4-BE49-F238E27FC236}">
                    <a16:creationId xmlns:a16="http://schemas.microsoft.com/office/drawing/2014/main" id="{A0EF5E1D-09FE-44D1-9D53-31499481B563}"/>
                  </a:ext>
                </a:extLst>
              </p:cNvPr>
              <p:cNvSpPr txBox="1">
                <a:spLocks noRot="1" noChangeAspect="1" noMove="1" noResize="1" noEditPoints="1" noAdjustHandles="1" noChangeArrowheads="1" noChangeShapeType="1" noTextEdit="1"/>
              </p:cNvSpPr>
              <p:nvPr/>
            </p:nvSpPr>
            <p:spPr>
              <a:xfrm>
                <a:off x="6146066" y="1967266"/>
                <a:ext cx="524866"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6A9DC5E6-1F7F-4965-B02E-58D1D05CB882}"/>
                  </a:ext>
                </a:extLst>
              </p:cNvPr>
              <p:cNvSpPr txBox="1"/>
              <p:nvPr/>
            </p:nvSpPr>
            <p:spPr>
              <a:xfrm>
                <a:off x="664518" y="4516363"/>
                <a:ext cx="3312368" cy="1477328"/>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=10</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15</m:t>
                          </m:r>
                        </m:e>
                      </m:func>
                    </m:oMath>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𝐹𝑜𝑟𝑐𝑒</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𝑚𝑎</m:t>
                      </m:r>
                    </m:oMath>
                    <m:oMath xmlns:m="http://schemas.openxmlformats.org/officeDocument/2006/math">
                      <m:r>
                        <a:rPr lang="en-GB" b="0" i="1" smtClean="0">
                          <a:latin typeface="Cambria Math" panose="02040503050406030204" pitchFamily="18" charset="0"/>
                          <a:ea typeface="Cambria Math" panose="02040503050406030204" pitchFamily="18" charset="0"/>
                        </a:rPr>
                        <m:t>                 10</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15</m:t>
                          </m:r>
                        </m:e>
                      </m:func>
                      <m:r>
                        <a:rPr lang="en-GB" b="0" i="1" smtClean="0">
                          <a:latin typeface="Cambria Math" panose="02040503050406030204" pitchFamily="18" charset="0"/>
                          <a:ea typeface="Cambria Math" panose="02040503050406030204" pitchFamily="18" charset="0"/>
                        </a:rPr>
                        <m:t>=10</m:t>
                      </m:r>
                      <m:r>
                        <a:rPr lang="en-GB" b="0" i="1" smtClean="0">
                          <a:latin typeface="Cambria Math" panose="02040503050406030204" pitchFamily="18" charset="0"/>
                          <a:ea typeface="Cambria Math" panose="02040503050406030204" pitchFamily="18" charset="0"/>
                        </a:rPr>
                        <m:t>𝑎</m:t>
                      </m:r>
                    </m:oMath>
                  </m:oMathPara>
                </a14:m>
                <a:br>
                  <a:rPr lang="en-GB" b="0" dirty="0">
                    <a:ea typeface="Cambria Math" panose="02040503050406030204" pitchFamily="18" charset="0"/>
                  </a:rPr>
                </a:br>
                <a14:m>
                  <m:oMath xmlns:m="http://schemas.openxmlformats.org/officeDocument/2006/math">
                    <m:r>
                      <a:rPr lang="en-GB" b="0" i="0"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=2.5 </m:t>
                    </m:r>
                  </m:oMath>
                </a14:m>
                <a:r>
                  <a:rPr lang="en-GB" b="0" dirty="0">
                    <a:ea typeface="Cambria Math" panose="02040503050406030204" pitchFamily="18" charset="0"/>
                  </a:rPr>
                  <a:t>ms</a:t>
                </a:r>
                <a:r>
                  <a:rPr lang="en-GB" b="0" baseline="30000" dirty="0">
                    <a:ea typeface="Cambria Math" panose="02040503050406030204" pitchFamily="18" charset="0"/>
                  </a:rPr>
                  <a:t>-2</a:t>
                </a:r>
                <a:br>
                  <a:rPr lang="en-GB" b="0"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                </m:t>
                      </m:r>
                    </m:oMath>
                  </m:oMathPara>
                </a14:m>
                <a:endParaRPr lang="en-GB" dirty="0"/>
              </a:p>
            </p:txBody>
          </p:sp>
        </mc:Choice>
        <mc:Fallback>
          <p:sp>
            <p:nvSpPr>
              <p:cNvPr id="39" name="TextBox 38">
                <a:extLst>
                  <a:ext uri="{FF2B5EF4-FFF2-40B4-BE49-F238E27FC236}">
                    <a16:creationId xmlns:a16="http://schemas.microsoft.com/office/drawing/2014/main" id="{6A9DC5E6-1F7F-4965-B02E-58D1D05CB882}"/>
                  </a:ext>
                </a:extLst>
              </p:cNvPr>
              <p:cNvSpPr txBox="1">
                <a:spLocks noRot="1" noChangeAspect="1" noMove="1" noResize="1" noEditPoints="1" noAdjustHandles="1" noChangeArrowheads="1" noChangeShapeType="1" noTextEdit="1"/>
              </p:cNvSpPr>
              <p:nvPr/>
            </p:nvSpPr>
            <p:spPr>
              <a:xfrm>
                <a:off x="664518" y="4516363"/>
                <a:ext cx="3312368" cy="1477328"/>
              </a:xfrm>
              <a:prstGeom prst="rect">
                <a:avLst/>
              </a:prstGeom>
              <a:blipFill>
                <a:blip r:embed="rId8"/>
                <a:stretch>
                  <a:fillRect/>
                </a:stretch>
              </a:blipFill>
            </p:spPr>
            <p:txBody>
              <a:bodyPr/>
              <a:lstStyle/>
              <a:p>
                <a:r>
                  <a:rPr lang="en-GB">
                    <a:noFill/>
                  </a:rPr>
                  <a:t> </a:t>
                </a:r>
              </a:p>
            </p:txBody>
          </p:sp>
        </mc:Fallback>
      </mc:AlternateContent>
      <p:cxnSp>
        <p:nvCxnSpPr>
          <p:cNvPr id="40" name="Straight Arrow Connector 39">
            <a:extLst>
              <a:ext uri="{FF2B5EF4-FFF2-40B4-BE49-F238E27FC236}">
                <a16:creationId xmlns:a16="http://schemas.microsoft.com/office/drawing/2014/main" id="{5E7BF044-770C-4F71-86CC-7BE55E0EEA40}"/>
              </a:ext>
            </a:extLst>
          </p:cNvPr>
          <p:cNvCxnSpPr>
            <a:cxnSpLocks/>
          </p:cNvCxnSpPr>
          <p:nvPr/>
        </p:nvCxnSpPr>
        <p:spPr>
          <a:xfrm flipH="1">
            <a:off x="5905850" y="2277564"/>
            <a:ext cx="272961" cy="1300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F73A4C9-D77A-4C5B-A960-B2AF5FF0A13C}"/>
              </a:ext>
            </a:extLst>
          </p:cNvPr>
          <p:cNvCxnSpPr>
            <a:cxnSpLocks/>
          </p:cNvCxnSpPr>
          <p:nvPr/>
        </p:nvCxnSpPr>
        <p:spPr>
          <a:xfrm flipH="1">
            <a:off x="5839204" y="2309409"/>
            <a:ext cx="272961" cy="1300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DF8283D-4E5E-42A4-B28F-437FFFA092E1}"/>
              </a:ext>
            </a:extLst>
          </p:cNvPr>
          <p:cNvCxnSpPr>
            <a:cxnSpLocks/>
          </p:cNvCxnSpPr>
          <p:nvPr/>
        </p:nvCxnSpPr>
        <p:spPr>
          <a:xfrm flipH="1">
            <a:off x="5746501" y="2348881"/>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011CD172-454A-4628-A461-FCE1418FF45A}"/>
                  </a:ext>
                </a:extLst>
              </p:cNvPr>
              <p:cNvSpPr txBox="1"/>
              <p:nvPr/>
            </p:nvSpPr>
            <p:spPr>
              <a:xfrm>
                <a:off x="5625221" y="2126337"/>
                <a:ext cx="524866"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𝑎</m:t>
                      </m:r>
                    </m:oMath>
                  </m:oMathPara>
                </a14:m>
                <a:endParaRPr lang="en-GB" sz="1400" dirty="0">
                  <a:solidFill>
                    <a:schemeClr val="tx1"/>
                  </a:solidFill>
                </a:endParaRPr>
              </a:p>
            </p:txBody>
          </p:sp>
        </mc:Choice>
        <mc:Fallback>
          <p:sp>
            <p:nvSpPr>
              <p:cNvPr id="44" name="TextBox 43">
                <a:extLst>
                  <a:ext uri="{FF2B5EF4-FFF2-40B4-BE49-F238E27FC236}">
                    <a16:creationId xmlns:a16="http://schemas.microsoft.com/office/drawing/2014/main" id="{011CD172-454A-4628-A461-FCE1418FF45A}"/>
                  </a:ext>
                </a:extLst>
              </p:cNvPr>
              <p:cNvSpPr txBox="1">
                <a:spLocks noRot="1" noChangeAspect="1" noMove="1" noResize="1" noEditPoints="1" noAdjustHandles="1" noChangeArrowheads="1" noChangeShapeType="1" noTextEdit="1"/>
              </p:cNvSpPr>
              <p:nvPr/>
            </p:nvSpPr>
            <p:spPr>
              <a:xfrm>
                <a:off x="5625221" y="2126337"/>
                <a:ext cx="524866" cy="261610"/>
              </a:xfrm>
              <a:prstGeom prst="rect">
                <a:avLst/>
              </a:prstGeom>
              <a:blipFill>
                <a:blip r:embed="rId9"/>
                <a:stretch>
                  <a:fillRect/>
                </a:stretch>
              </a:blipFill>
            </p:spPr>
            <p:txBody>
              <a:bodyPr/>
              <a:lstStyle/>
              <a:p>
                <a:r>
                  <a:rPr lang="en-GB">
                    <a:noFill/>
                  </a:rPr>
                  <a:t> </a:t>
                </a:r>
              </a:p>
            </p:txBody>
          </p:sp>
        </mc:Fallback>
      </mc:AlternateContent>
      <p:sp>
        <p:nvSpPr>
          <p:cNvPr id="45" name="TextBox 44">
            <a:extLst>
              <a:ext uri="{FF2B5EF4-FFF2-40B4-BE49-F238E27FC236}">
                <a16:creationId xmlns:a16="http://schemas.microsoft.com/office/drawing/2014/main" id="{E4F617A3-281A-428B-BEBF-100A802A7607}"/>
              </a:ext>
            </a:extLst>
          </p:cNvPr>
          <p:cNvSpPr txBox="1"/>
          <p:nvPr/>
        </p:nvSpPr>
        <p:spPr>
          <a:xfrm>
            <a:off x="4712592" y="1572467"/>
            <a:ext cx="1115788" cy="5078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a:t>Indicate direction of acceleration with double arrow.</a:t>
            </a:r>
          </a:p>
        </p:txBody>
      </p:sp>
      <p:cxnSp>
        <p:nvCxnSpPr>
          <p:cNvPr id="46" name="Straight Arrow Connector 45">
            <a:extLst>
              <a:ext uri="{FF2B5EF4-FFF2-40B4-BE49-F238E27FC236}">
                <a16:creationId xmlns:a16="http://schemas.microsoft.com/office/drawing/2014/main" id="{E186AA6E-FFFD-4C55-8785-9EE19B0C2B15}"/>
              </a:ext>
            </a:extLst>
          </p:cNvPr>
          <p:cNvCxnSpPr>
            <a:cxnSpLocks/>
          </p:cNvCxnSpPr>
          <p:nvPr/>
        </p:nvCxnSpPr>
        <p:spPr>
          <a:xfrm>
            <a:off x="5297755" y="2059983"/>
            <a:ext cx="356425" cy="188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6C7AB6F5-3AF2-4531-A4BB-37355FE50ACD}"/>
                  </a:ext>
                </a:extLst>
              </p:cNvPr>
              <p:cNvSpPr txBox="1"/>
              <p:nvPr/>
            </p:nvSpPr>
            <p:spPr>
              <a:xfrm>
                <a:off x="4056597" y="4727475"/>
                <a:ext cx="136712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a:t>Recall that because we used </a:t>
                </a:r>
                <a14:m>
                  <m:oMath xmlns:m="http://schemas.openxmlformats.org/officeDocument/2006/math">
                    <m:r>
                      <a:rPr lang="en-GB" sz="900" b="0" i="1" smtClean="0">
                        <a:latin typeface="Cambria Math" panose="02040503050406030204" pitchFamily="18" charset="0"/>
                      </a:rPr>
                      <m:t>𝑔</m:t>
                    </m:r>
                    <m:r>
                      <a:rPr lang="en-GB" sz="900" b="0" i="1" smtClean="0">
                        <a:latin typeface="Cambria Math" panose="02040503050406030204" pitchFamily="18" charset="0"/>
                      </a:rPr>
                      <m:t>=9.8</m:t>
                    </m:r>
                  </m:oMath>
                </a14:m>
                <a:r>
                  <a:rPr lang="en-GB" sz="900" dirty="0"/>
                  <a:t>, which is only accurate to 2sf, we should only give the final answer to 2sf. In past mark schemes 3sf was condoned but 4 or more penalised.</a:t>
                </a:r>
              </a:p>
            </p:txBody>
          </p:sp>
        </mc:Choice>
        <mc:Fallback>
          <p:sp>
            <p:nvSpPr>
              <p:cNvPr id="48" name="TextBox 47">
                <a:extLst>
                  <a:ext uri="{FF2B5EF4-FFF2-40B4-BE49-F238E27FC236}">
                    <a16:creationId xmlns:a16="http://schemas.microsoft.com/office/drawing/2014/main" id="{6C7AB6F5-3AF2-4531-A4BB-37355FE50ACD}"/>
                  </a:ext>
                </a:extLst>
              </p:cNvPr>
              <p:cNvSpPr txBox="1">
                <a:spLocks noRot="1" noChangeAspect="1" noMove="1" noResize="1" noEditPoints="1" noAdjustHandles="1" noChangeArrowheads="1" noChangeShapeType="1" noTextEdit="1"/>
              </p:cNvSpPr>
              <p:nvPr/>
            </p:nvSpPr>
            <p:spPr>
              <a:xfrm>
                <a:off x="4056597" y="4727475"/>
                <a:ext cx="1367129" cy="1200329"/>
              </a:xfrm>
              <a:prstGeom prst="rect">
                <a:avLst/>
              </a:prstGeom>
              <a:blipFill>
                <a:blip r:embed="rId10"/>
                <a:stretch>
                  <a:fillRect b="-500"/>
                </a:stretch>
              </a:blipFill>
            </p:spPr>
            <p:txBody>
              <a:bodyPr/>
              <a:lstStyle/>
              <a:p>
                <a:r>
                  <a:rPr lang="en-GB">
                    <a:noFill/>
                  </a:rPr>
                  <a:t> </a:t>
                </a:r>
              </a:p>
            </p:txBody>
          </p:sp>
        </mc:Fallback>
      </mc:AlternateContent>
      <p:cxnSp>
        <p:nvCxnSpPr>
          <p:cNvPr id="49" name="Straight Arrow Connector 48">
            <a:extLst>
              <a:ext uri="{FF2B5EF4-FFF2-40B4-BE49-F238E27FC236}">
                <a16:creationId xmlns:a16="http://schemas.microsoft.com/office/drawing/2014/main" id="{D96E6D19-C142-44FD-B8A6-35D6A5BC1C31}"/>
              </a:ext>
            </a:extLst>
          </p:cNvPr>
          <p:cNvCxnSpPr>
            <a:cxnSpLocks/>
          </p:cNvCxnSpPr>
          <p:nvPr/>
        </p:nvCxnSpPr>
        <p:spPr>
          <a:xfrm flipH="1">
            <a:off x="3479159" y="5358118"/>
            <a:ext cx="587230" cy="922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3416B0DD-776D-49EE-9A5C-3E7EFAB18E34}"/>
              </a:ext>
            </a:extLst>
          </p:cNvPr>
          <p:cNvSpPr/>
          <p:nvPr/>
        </p:nvSpPr>
        <p:spPr>
          <a:xfrm>
            <a:off x="4644009" y="1529086"/>
            <a:ext cx="4404040" cy="2062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
        <p:nvSpPr>
          <p:cNvPr id="54" name="TextBox 53">
            <a:extLst>
              <a:ext uri="{FF2B5EF4-FFF2-40B4-BE49-F238E27FC236}">
                <a16:creationId xmlns:a16="http://schemas.microsoft.com/office/drawing/2014/main" id="{8299B617-E908-45AC-9407-E742F13118EA}"/>
              </a:ext>
            </a:extLst>
          </p:cNvPr>
          <p:cNvSpPr txBox="1"/>
          <p:nvPr/>
        </p:nvSpPr>
        <p:spPr>
          <a:xfrm>
            <a:off x="2293982" y="3818509"/>
            <a:ext cx="17350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a:t>This means “resolving forces in the indicated direction”.</a:t>
            </a:r>
          </a:p>
        </p:txBody>
      </p:sp>
      <p:cxnSp>
        <p:nvCxnSpPr>
          <p:cNvPr id="55" name="Straight Arrow Connector 54">
            <a:extLst>
              <a:ext uri="{FF2B5EF4-FFF2-40B4-BE49-F238E27FC236}">
                <a16:creationId xmlns:a16="http://schemas.microsoft.com/office/drawing/2014/main" id="{40C0DE58-F411-4A82-BD6B-FFBB42E05212}"/>
              </a:ext>
            </a:extLst>
          </p:cNvPr>
          <p:cNvCxnSpPr>
            <a:cxnSpLocks/>
          </p:cNvCxnSpPr>
          <p:nvPr/>
        </p:nvCxnSpPr>
        <p:spPr>
          <a:xfrm flipH="1">
            <a:off x="1619250" y="4046848"/>
            <a:ext cx="701452" cy="3441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EEFC6A2C-2F45-4AC8-AC13-8F7D1B301D7E}"/>
              </a:ext>
            </a:extLst>
          </p:cNvPr>
          <p:cNvSpPr/>
          <p:nvPr/>
        </p:nvSpPr>
        <p:spPr>
          <a:xfrm>
            <a:off x="590800" y="3768397"/>
            <a:ext cx="4962275" cy="22895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Tree>
    <p:extLst>
      <p:ext uri="{BB962C8B-B14F-4D97-AF65-F5344CB8AC3E}">
        <p14:creationId xmlns:p14="http://schemas.microsoft.com/office/powerpoint/2010/main" val="162065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 restart="whenNotActive" fill="hold" evtFilter="cancelBubble" nodeType="interactiveSeq">
                <p:stCondLst>
                  <p:cond evt="onClick" delay="0">
                    <p:tgtEl>
                      <p:spTgt spid="5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3"/>
                                        </p:tgtEl>
                                      </p:cBhvr>
                                    </p:animEffect>
                                    <p:set>
                                      <p:cBhvr>
                                        <p:cTn id="1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6B48C4-92CA-457D-96A8-6EE4EECB84C4}"/>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2FF77FBC-70F5-49EF-A023-AC960F6157D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Inclined Plane with an additional force</a:t>
              </a:r>
              <a:endParaRPr lang="en-GB" sz="3200" dirty="0"/>
            </a:p>
          </p:txBody>
        </p:sp>
        <p:cxnSp>
          <p:nvCxnSpPr>
            <p:cNvPr id="5" name="Straight Connector 4">
              <a:extLst>
                <a:ext uri="{FF2B5EF4-FFF2-40B4-BE49-F238E27FC236}">
                  <a16:creationId xmlns:a16="http://schemas.microsoft.com/office/drawing/2014/main" id="{510B03A9-8EAA-451C-8881-06ABA86B2CB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a:extLst>
              <a:ext uri="{FF2B5EF4-FFF2-40B4-BE49-F238E27FC236}">
                <a16:creationId xmlns:a16="http://schemas.microsoft.com/office/drawing/2014/main" id="{F0575A05-D562-4ACB-9038-4E82C90B81D9}"/>
              </a:ext>
            </a:extLst>
          </p:cNvPr>
          <p:cNvCxnSpPr/>
          <p:nvPr/>
        </p:nvCxnSpPr>
        <p:spPr>
          <a:xfrm flipV="1">
            <a:off x="5220072" y="1556792"/>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BF668BD-0EBB-4D3F-B249-D4013660FBA8}"/>
              </a:ext>
            </a:extLst>
          </p:cNvPr>
          <p:cNvCxnSpPr>
            <a:cxnSpLocks/>
          </p:cNvCxnSpPr>
          <p:nvPr/>
        </p:nvCxnSpPr>
        <p:spPr>
          <a:xfrm>
            <a:off x="5220072" y="2492896"/>
            <a:ext cx="2540551"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2EF8A1FA-A85E-4FB7-A7C0-02EFB7CF38D1}"/>
                  </a:ext>
                </a:extLst>
              </p:cNvPr>
              <p:cNvSpPr/>
              <p:nvPr/>
            </p:nvSpPr>
            <p:spPr>
              <a:xfrm rot="20315908">
                <a:off x="6477101" y="1616486"/>
                <a:ext cx="50324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GB" sz="1100" b="0" i="1" smtClean="0">
                        <a:latin typeface="Cambria Math" panose="02040503050406030204" pitchFamily="18" charset="0"/>
                      </a:rPr>
                      <m:t>𝑚</m:t>
                    </m:r>
                  </m:oMath>
                </a14:m>
                <a:r>
                  <a:rPr lang="en-GB" sz="1100" dirty="0"/>
                  <a:t> kg</a:t>
                </a:r>
              </a:p>
            </p:txBody>
          </p:sp>
        </mc:Choice>
        <mc:Fallback>
          <p:sp>
            <p:nvSpPr>
              <p:cNvPr id="8" name="Rectangle 7">
                <a:extLst>
                  <a:ext uri="{FF2B5EF4-FFF2-40B4-BE49-F238E27FC236}">
                    <a16:creationId xmlns:a16="http://schemas.microsoft.com/office/drawing/2014/main" id="{2EF8A1FA-A85E-4FB7-A7C0-02EFB7CF38D1}"/>
                  </a:ext>
                </a:extLst>
              </p:cNvPr>
              <p:cNvSpPr>
                <a:spLocks noRot="1" noChangeAspect="1" noMove="1" noResize="1" noEditPoints="1" noAdjustHandles="1" noChangeArrowheads="1" noChangeShapeType="1" noTextEdit="1"/>
              </p:cNvSpPr>
              <p:nvPr/>
            </p:nvSpPr>
            <p:spPr>
              <a:xfrm rot="20315908">
                <a:off x="6477101" y="1616486"/>
                <a:ext cx="503245" cy="288032"/>
              </a:xfrm>
              <a:prstGeom prst="rect">
                <a:avLst/>
              </a:prstGeom>
              <a:blipFill>
                <a:blip r:embed="rId2"/>
                <a:stretch>
                  <a:fillRect/>
                </a:stretch>
              </a:blipFill>
              <a:ln w="9525">
                <a:solidFill>
                  <a:schemeClr val="tx1"/>
                </a:solidFill>
              </a:ln>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08E314C7-C742-4DEC-8E47-1C0C5CF3BD33}"/>
              </a:ext>
            </a:extLst>
          </p:cNvPr>
          <p:cNvCxnSpPr>
            <a:cxnSpLocks/>
          </p:cNvCxnSpPr>
          <p:nvPr/>
        </p:nvCxnSpPr>
        <p:spPr>
          <a:xfrm flipH="1">
            <a:off x="6752159" y="1896953"/>
            <a:ext cx="6898" cy="5585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0D0DD6-CB1A-4313-8107-4BFC049A2FFD}"/>
              </a:ext>
            </a:extLst>
          </p:cNvPr>
          <p:cNvCxnSpPr>
            <a:cxnSpLocks/>
          </p:cNvCxnSpPr>
          <p:nvPr/>
        </p:nvCxnSpPr>
        <p:spPr>
          <a:xfrm>
            <a:off x="6766129" y="1890350"/>
            <a:ext cx="234950" cy="444500"/>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D83719F-1123-4A67-B4A0-DF75086039BC}"/>
              </a:ext>
            </a:extLst>
          </p:cNvPr>
          <p:cNvCxnSpPr>
            <a:cxnSpLocks/>
          </p:cNvCxnSpPr>
          <p:nvPr/>
        </p:nvCxnSpPr>
        <p:spPr>
          <a:xfrm flipH="1">
            <a:off x="6797879" y="2322151"/>
            <a:ext cx="209550" cy="88899"/>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DCA79AFC-AEC3-479E-B056-99E92C810015}"/>
              </a:ext>
            </a:extLst>
          </p:cNvPr>
          <p:cNvCxnSpPr>
            <a:cxnSpLocks/>
          </p:cNvCxnSpPr>
          <p:nvPr/>
        </p:nvCxnSpPr>
        <p:spPr>
          <a:xfrm flipH="1" flipV="1">
            <a:off x="6512129" y="1345838"/>
            <a:ext cx="138114" cy="2857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AD32EB7D-3473-4CD3-904A-1841EF2A017A}"/>
                  </a:ext>
                </a:extLst>
              </p:cNvPr>
              <p:cNvSpPr txBox="1"/>
              <p:nvPr/>
            </p:nvSpPr>
            <p:spPr>
              <a:xfrm>
                <a:off x="6818569" y="1939786"/>
                <a:ext cx="524866" cy="21544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800" b="0" i="1" smtClean="0">
                          <a:solidFill>
                            <a:schemeClr val="accent1"/>
                          </a:solidFill>
                          <a:latin typeface="Cambria Math" panose="02040503050406030204" pitchFamily="18" charset="0"/>
                        </a:rPr>
                        <m:t>𝑚𝑔</m:t>
                      </m:r>
                      <m:func>
                        <m:funcPr>
                          <m:ctrlPr>
                            <a:rPr lang="en-GB" sz="800" b="0" i="1" smtClean="0">
                              <a:solidFill>
                                <a:schemeClr val="accent1"/>
                              </a:solidFill>
                              <a:latin typeface="Cambria Math" panose="02040503050406030204" pitchFamily="18" charset="0"/>
                            </a:rPr>
                          </m:ctrlPr>
                        </m:funcPr>
                        <m:fName>
                          <m:r>
                            <m:rPr>
                              <m:sty m:val="p"/>
                            </m:rPr>
                            <a:rPr lang="en-GB" sz="800" b="0" i="0" smtClean="0">
                              <a:solidFill>
                                <a:schemeClr val="accent1"/>
                              </a:solidFill>
                              <a:latin typeface="Cambria Math" panose="02040503050406030204" pitchFamily="18" charset="0"/>
                            </a:rPr>
                            <m:t>cos</m:t>
                          </m:r>
                        </m:fName>
                        <m:e>
                          <m:r>
                            <a:rPr lang="en-GB" sz="800" b="0" i="1" smtClean="0">
                              <a:solidFill>
                                <a:schemeClr val="accent1"/>
                              </a:solidFill>
                              <a:latin typeface="Cambria Math" panose="02040503050406030204" pitchFamily="18" charset="0"/>
                            </a:rPr>
                            <m:t>30</m:t>
                          </m:r>
                        </m:e>
                      </m:func>
                    </m:oMath>
                  </m:oMathPara>
                </a14:m>
                <a:endParaRPr lang="en-GB" sz="1050" dirty="0">
                  <a:solidFill>
                    <a:schemeClr val="accent1"/>
                  </a:solidFill>
                </a:endParaRPr>
              </a:p>
            </p:txBody>
          </p:sp>
        </mc:Choice>
        <mc:Fallback>
          <p:sp>
            <p:nvSpPr>
              <p:cNvPr id="15" name="TextBox 14">
                <a:extLst>
                  <a:ext uri="{FF2B5EF4-FFF2-40B4-BE49-F238E27FC236}">
                    <a16:creationId xmlns:a16="http://schemas.microsoft.com/office/drawing/2014/main" id="{AD32EB7D-3473-4CD3-904A-1841EF2A017A}"/>
                  </a:ext>
                </a:extLst>
              </p:cNvPr>
              <p:cNvSpPr txBox="1">
                <a:spLocks noRot="1" noChangeAspect="1" noMove="1" noResize="1" noEditPoints="1" noAdjustHandles="1" noChangeArrowheads="1" noChangeShapeType="1" noTextEdit="1"/>
              </p:cNvSpPr>
              <p:nvPr/>
            </p:nvSpPr>
            <p:spPr>
              <a:xfrm>
                <a:off x="6818569" y="1939786"/>
                <a:ext cx="524866" cy="215444"/>
              </a:xfrm>
              <a:prstGeom prst="rect">
                <a:avLst/>
              </a:prstGeom>
              <a:blipFill>
                <a:blip r:embed="rId3"/>
                <a:stretch>
                  <a:fillRect r="-814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A9B42441-B731-40DA-8682-021B6A13F60A}"/>
                  </a:ext>
                </a:extLst>
              </p:cNvPr>
              <p:cNvSpPr txBox="1"/>
              <p:nvPr/>
            </p:nvSpPr>
            <p:spPr>
              <a:xfrm>
                <a:off x="6798176" y="2301465"/>
                <a:ext cx="728954" cy="21544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800" i="1" smtClean="0">
                          <a:solidFill>
                            <a:schemeClr val="accent1"/>
                          </a:solidFill>
                          <a:latin typeface="Cambria Math" panose="02040503050406030204" pitchFamily="18" charset="0"/>
                        </a:rPr>
                        <m:t>𝑚</m:t>
                      </m:r>
                      <m:r>
                        <a:rPr lang="en-GB" sz="800" b="0" i="1" smtClean="0">
                          <a:solidFill>
                            <a:schemeClr val="accent1"/>
                          </a:solidFill>
                          <a:latin typeface="Cambria Math" panose="02040503050406030204" pitchFamily="18" charset="0"/>
                        </a:rPr>
                        <m:t>𝑔</m:t>
                      </m:r>
                      <m:func>
                        <m:funcPr>
                          <m:ctrlPr>
                            <a:rPr lang="en-GB" sz="800" b="0" i="1" smtClean="0">
                              <a:solidFill>
                                <a:schemeClr val="accent1"/>
                              </a:solidFill>
                              <a:latin typeface="Cambria Math" panose="02040503050406030204" pitchFamily="18" charset="0"/>
                            </a:rPr>
                          </m:ctrlPr>
                        </m:funcPr>
                        <m:fName>
                          <m:r>
                            <m:rPr>
                              <m:sty m:val="p"/>
                            </m:rPr>
                            <a:rPr lang="en-GB" sz="800" b="0" i="0" smtClean="0">
                              <a:solidFill>
                                <a:schemeClr val="accent1"/>
                              </a:solidFill>
                              <a:latin typeface="Cambria Math" panose="02040503050406030204" pitchFamily="18" charset="0"/>
                            </a:rPr>
                            <m:t>sin</m:t>
                          </m:r>
                        </m:fName>
                        <m:e>
                          <m:r>
                            <a:rPr lang="en-GB" sz="800" b="0" i="1" smtClean="0">
                              <a:solidFill>
                                <a:schemeClr val="accent1"/>
                              </a:solidFill>
                              <a:latin typeface="Cambria Math" panose="02040503050406030204" pitchFamily="18" charset="0"/>
                            </a:rPr>
                            <m:t>30</m:t>
                          </m:r>
                        </m:e>
                      </m:func>
                    </m:oMath>
                  </m:oMathPara>
                </a14:m>
                <a:endParaRPr lang="en-GB" sz="1050" dirty="0">
                  <a:solidFill>
                    <a:schemeClr val="accent1"/>
                  </a:solidFill>
                </a:endParaRPr>
              </a:p>
            </p:txBody>
          </p:sp>
        </mc:Choice>
        <mc:Fallback>
          <p:sp>
            <p:nvSpPr>
              <p:cNvPr id="16" name="TextBox 15">
                <a:extLst>
                  <a:ext uri="{FF2B5EF4-FFF2-40B4-BE49-F238E27FC236}">
                    <a16:creationId xmlns:a16="http://schemas.microsoft.com/office/drawing/2014/main" id="{A9B42441-B731-40DA-8682-021B6A13F60A}"/>
                  </a:ext>
                </a:extLst>
              </p:cNvPr>
              <p:cNvSpPr txBox="1">
                <a:spLocks noRot="1" noChangeAspect="1" noMove="1" noResize="1" noEditPoints="1" noAdjustHandles="1" noChangeArrowheads="1" noChangeShapeType="1" noTextEdit="1"/>
              </p:cNvSpPr>
              <p:nvPr/>
            </p:nvSpPr>
            <p:spPr>
              <a:xfrm>
                <a:off x="6798176" y="2301465"/>
                <a:ext cx="728954" cy="215444"/>
              </a:xfrm>
              <a:prstGeom prst="rect">
                <a:avLst/>
              </a:prstGeom>
              <a:blipFill>
                <a:blip r:embed="rId4"/>
                <a:stretch>
                  <a:fillRect/>
                </a:stretch>
              </a:blipFill>
            </p:spPr>
            <p:txBody>
              <a:bodyPr/>
              <a:lstStyle/>
              <a:p>
                <a:r>
                  <a:rPr lang="en-GB">
                    <a:noFill/>
                  </a:rPr>
                  <a:t> </a:t>
                </a:r>
              </a:p>
            </p:txBody>
          </p:sp>
        </mc:Fallback>
      </mc:AlternateContent>
      <p:sp>
        <p:nvSpPr>
          <p:cNvPr id="17" name="Freeform: Shape 16">
            <a:extLst>
              <a:ext uri="{FF2B5EF4-FFF2-40B4-BE49-F238E27FC236}">
                <a16:creationId xmlns:a16="http://schemas.microsoft.com/office/drawing/2014/main" id="{0729C087-6745-49E1-8158-08FB46F9EA28}"/>
              </a:ext>
            </a:extLst>
          </p:cNvPr>
          <p:cNvSpPr/>
          <p:nvPr/>
        </p:nvSpPr>
        <p:spPr>
          <a:xfrm>
            <a:off x="6764542" y="2098313"/>
            <a:ext cx="100012" cy="28575"/>
          </a:xfrm>
          <a:custGeom>
            <a:avLst/>
            <a:gdLst>
              <a:gd name="connsiteX0" fmla="*/ 0 w 100012"/>
              <a:gd name="connsiteY0" fmla="*/ 28575 h 28575"/>
              <a:gd name="connsiteX1" fmla="*/ 52387 w 100012"/>
              <a:gd name="connsiteY1" fmla="*/ 23812 h 28575"/>
              <a:gd name="connsiteX2" fmla="*/ 100012 w 100012"/>
              <a:gd name="connsiteY2" fmla="*/ 0 h 28575"/>
            </a:gdLst>
            <a:ahLst/>
            <a:cxnLst>
              <a:cxn ang="0">
                <a:pos x="connsiteX0" y="connsiteY0"/>
              </a:cxn>
              <a:cxn ang="0">
                <a:pos x="connsiteX1" y="connsiteY1"/>
              </a:cxn>
              <a:cxn ang="0">
                <a:pos x="connsiteX2" y="connsiteY2"/>
              </a:cxn>
            </a:cxnLst>
            <a:rect l="l" t="t" r="r" b="b"/>
            <a:pathLst>
              <a:path w="100012" h="28575">
                <a:moveTo>
                  <a:pt x="0" y="28575"/>
                </a:moveTo>
                <a:cubicBezTo>
                  <a:pt x="17859" y="28574"/>
                  <a:pt x="35718" y="28574"/>
                  <a:pt x="52387" y="23812"/>
                </a:cubicBezTo>
                <a:cubicBezTo>
                  <a:pt x="69056" y="19049"/>
                  <a:pt x="84534" y="9524"/>
                  <a:pt x="10001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C367C6E0-F095-404B-9D43-CCAB4B6A2A7A}"/>
                  </a:ext>
                </a:extLst>
              </p:cNvPr>
              <p:cNvSpPr txBox="1"/>
              <p:nvPr/>
            </p:nvSpPr>
            <p:spPr>
              <a:xfrm>
                <a:off x="6681445" y="2078906"/>
                <a:ext cx="278359" cy="20005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700" b="0" i="1" smtClean="0">
                          <a:solidFill>
                            <a:schemeClr val="tx1"/>
                          </a:solidFill>
                          <a:latin typeface="Cambria Math" panose="02040503050406030204" pitchFamily="18" charset="0"/>
                        </a:rPr>
                        <m:t>30</m:t>
                      </m:r>
                      <m:r>
                        <a:rPr lang="en-GB" sz="700" b="0" i="1" smtClean="0">
                          <a:solidFill>
                            <a:schemeClr val="accent1"/>
                          </a:solidFill>
                          <a:latin typeface="Cambria Math" panose="02040503050406030204" pitchFamily="18" charset="0"/>
                        </a:rPr>
                        <m:t>°</m:t>
                      </m:r>
                    </m:oMath>
                  </m:oMathPara>
                </a14:m>
                <a:endParaRPr lang="en-GB" sz="1000" dirty="0">
                  <a:solidFill>
                    <a:schemeClr val="accent1"/>
                  </a:solidFill>
                </a:endParaRPr>
              </a:p>
            </p:txBody>
          </p:sp>
        </mc:Choice>
        <mc:Fallback>
          <p:sp>
            <p:nvSpPr>
              <p:cNvPr id="18" name="TextBox 17">
                <a:extLst>
                  <a:ext uri="{FF2B5EF4-FFF2-40B4-BE49-F238E27FC236}">
                    <a16:creationId xmlns:a16="http://schemas.microsoft.com/office/drawing/2014/main" id="{C367C6E0-F095-404B-9D43-CCAB4B6A2A7A}"/>
                  </a:ext>
                </a:extLst>
              </p:cNvPr>
              <p:cNvSpPr txBox="1">
                <a:spLocks noRot="1" noChangeAspect="1" noMove="1" noResize="1" noEditPoints="1" noAdjustHandles="1" noChangeArrowheads="1" noChangeShapeType="1" noTextEdit="1"/>
              </p:cNvSpPr>
              <p:nvPr/>
            </p:nvSpPr>
            <p:spPr>
              <a:xfrm>
                <a:off x="6681445" y="2078906"/>
                <a:ext cx="278359" cy="200055"/>
              </a:xfrm>
              <a:prstGeom prst="rect">
                <a:avLst/>
              </a:prstGeom>
              <a:blipFill>
                <a:blip r:embed="rId5"/>
                <a:stretch>
                  <a:fillRect/>
                </a:stretch>
              </a:blipFill>
            </p:spPr>
            <p:txBody>
              <a:bodyPr/>
              <a:lstStyle/>
              <a:p>
                <a:r>
                  <a:rPr lang="en-GB">
                    <a:noFill/>
                  </a:rPr>
                  <a:t> </a:t>
                </a:r>
              </a:p>
            </p:txBody>
          </p:sp>
        </mc:Fallback>
      </mc:AlternateContent>
      <p:sp>
        <p:nvSpPr>
          <p:cNvPr id="19" name="Freeform: Shape 18">
            <a:extLst>
              <a:ext uri="{FF2B5EF4-FFF2-40B4-BE49-F238E27FC236}">
                <a16:creationId xmlns:a16="http://schemas.microsoft.com/office/drawing/2014/main" id="{5E65C1D0-4917-47D4-A309-A0B8C14AD487}"/>
              </a:ext>
            </a:extLst>
          </p:cNvPr>
          <p:cNvSpPr/>
          <p:nvPr/>
        </p:nvSpPr>
        <p:spPr>
          <a:xfrm>
            <a:off x="5612016" y="2341200"/>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30DE9569-6D01-4B99-ABC1-3465741525B9}"/>
                  </a:ext>
                </a:extLst>
              </p:cNvPr>
              <p:cNvSpPr txBox="1"/>
              <p:nvPr/>
            </p:nvSpPr>
            <p:spPr>
              <a:xfrm>
                <a:off x="5616779" y="2282612"/>
                <a:ext cx="278359" cy="2308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30°</m:t>
                      </m:r>
                    </m:oMath>
                  </m:oMathPara>
                </a14:m>
                <a:endParaRPr lang="en-GB" sz="1100" dirty="0">
                  <a:solidFill>
                    <a:schemeClr val="tx1"/>
                  </a:solidFill>
                </a:endParaRPr>
              </a:p>
            </p:txBody>
          </p:sp>
        </mc:Choice>
        <mc:Fallback>
          <p:sp>
            <p:nvSpPr>
              <p:cNvPr id="20" name="TextBox 19">
                <a:extLst>
                  <a:ext uri="{FF2B5EF4-FFF2-40B4-BE49-F238E27FC236}">
                    <a16:creationId xmlns:a16="http://schemas.microsoft.com/office/drawing/2014/main" id="{30DE9569-6D01-4B99-ABC1-3465741525B9}"/>
                  </a:ext>
                </a:extLst>
              </p:cNvPr>
              <p:cNvSpPr txBox="1">
                <a:spLocks noRot="1" noChangeAspect="1" noMove="1" noResize="1" noEditPoints="1" noAdjustHandles="1" noChangeArrowheads="1" noChangeShapeType="1" noTextEdit="1"/>
              </p:cNvSpPr>
              <p:nvPr/>
            </p:nvSpPr>
            <p:spPr>
              <a:xfrm>
                <a:off x="5616779" y="2282612"/>
                <a:ext cx="278359" cy="230832"/>
              </a:xfrm>
              <a:prstGeom prst="rect">
                <a:avLst/>
              </a:prstGeom>
              <a:blipFill>
                <a:blip r:embed="rId6"/>
                <a:stretch>
                  <a:fillRect r="-1087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F7081D61-5532-478A-B2F4-96BEE2C752FF}"/>
                  </a:ext>
                </a:extLst>
              </p:cNvPr>
              <p:cNvSpPr txBox="1"/>
              <p:nvPr/>
            </p:nvSpPr>
            <p:spPr>
              <a:xfrm>
                <a:off x="6238345" y="1108066"/>
                <a:ext cx="524866"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p:sp>
            <p:nvSpPr>
              <p:cNvPr id="21" name="TextBox 20">
                <a:extLst>
                  <a:ext uri="{FF2B5EF4-FFF2-40B4-BE49-F238E27FC236}">
                    <a16:creationId xmlns:a16="http://schemas.microsoft.com/office/drawing/2014/main" id="{F7081D61-5532-478A-B2F4-96BEE2C752FF}"/>
                  </a:ext>
                </a:extLst>
              </p:cNvPr>
              <p:cNvSpPr txBox="1">
                <a:spLocks noRot="1" noChangeAspect="1" noMove="1" noResize="1" noEditPoints="1" noAdjustHandles="1" noChangeArrowheads="1" noChangeShapeType="1" noTextEdit="1"/>
              </p:cNvSpPr>
              <p:nvPr/>
            </p:nvSpPr>
            <p:spPr>
              <a:xfrm>
                <a:off x="6238345" y="1108066"/>
                <a:ext cx="524866" cy="261610"/>
              </a:xfrm>
              <a:prstGeom prst="rect">
                <a:avLst/>
              </a:prstGeom>
              <a:blipFill>
                <a:blip r:embed="rId7"/>
                <a:stretch>
                  <a:fillRect/>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E4C40B03-2D86-45AE-B134-E9C896D0227E}"/>
              </a:ext>
            </a:extLst>
          </p:cNvPr>
          <p:cNvCxnSpPr>
            <a:cxnSpLocks/>
          </p:cNvCxnSpPr>
          <p:nvPr/>
        </p:nvCxnSpPr>
        <p:spPr>
          <a:xfrm flipV="1">
            <a:off x="6864350" y="1167440"/>
            <a:ext cx="194230" cy="771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0E8C97F-8C7D-4255-BCA0-A81865F883E5}"/>
              </a:ext>
            </a:extLst>
          </p:cNvPr>
          <p:cNvCxnSpPr>
            <a:cxnSpLocks/>
          </p:cNvCxnSpPr>
          <p:nvPr/>
        </p:nvCxnSpPr>
        <p:spPr>
          <a:xfrm flipV="1">
            <a:off x="6908800" y="1123085"/>
            <a:ext cx="241884" cy="102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BBF1E81-9748-4064-9329-D6C904122E10}"/>
              </a:ext>
            </a:extLst>
          </p:cNvPr>
          <p:cNvCxnSpPr>
            <a:cxnSpLocks/>
          </p:cNvCxnSpPr>
          <p:nvPr/>
        </p:nvCxnSpPr>
        <p:spPr>
          <a:xfrm flipH="1">
            <a:off x="6970668" y="1070581"/>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7812574E-B2C0-4006-A8F9-6D351F5589E5}"/>
                  </a:ext>
                </a:extLst>
              </p:cNvPr>
              <p:cNvSpPr txBox="1"/>
              <p:nvPr/>
            </p:nvSpPr>
            <p:spPr>
              <a:xfrm>
                <a:off x="6601070" y="890478"/>
                <a:ext cx="735825" cy="2539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0.5 </m:t>
                      </m:r>
                      <m:r>
                        <a:rPr lang="en-GB" sz="1050" b="0" i="1" smtClean="0">
                          <a:solidFill>
                            <a:schemeClr val="tx1"/>
                          </a:solidFill>
                          <a:latin typeface="Cambria Math" panose="02040503050406030204" pitchFamily="18" charset="0"/>
                        </a:rPr>
                        <m:t>𝑚</m:t>
                      </m:r>
                      <m:sSup>
                        <m:sSupPr>
                          <m:ctrlPr>
                            <a:rPr lang="en-GB" sz="1050" b="0" i="1" smtClean="0">
                              <a:solidFill>
                                <a:schemeClr val="tx1"/>
                              </a:solidFill>
                              <a:latin typeface="Cambria Math" panose="02040503050406030204" pitchFamily="18" charset="0"/>
                            </a:rPr>
                          </m:ctrlPr>
                        </m:sSupPr>
                        <m:e>
                          <m:r>
                            <a:rPr lang="en-GB" sz="1050" b="0" i="1" smtClean="0">
                              <a:solidFill>
                                <a:schemeClr val="tx1"/>
                              </a:solidFill>
                              <a:latin typeface="Cambria Math" panose="02040503050406030204" pitchFamily="18" charset="0"/>
                            </a:rPr>
                            <m:t>𝑠</m:t>
                          </m:r>
                        </m:e>
                        <m:sup>
                          <m:r>
                            <a:rPr lang="en-GB" sz="1050" b="0" i="1" smtClean="0">
                              <a:solidFill>
                                <a:schemeClr val="tx1"/>
                              </a:solidFill>
                              <a:latin typeface="Cambria Math" panose="02040503050406030204" pitchFamily="18" charset="0"/>
                            </a:rPr>
                            <m:t>−2</m:t>
                          </m:r>
                        </m:sup>
                      </m:sSup>
                    </m:oMath>
                  </m:oMathPara>
                </a14:m>
                <a:endParaRPr lang="en-GB" sz="1400" dirty="0">
                  <a:solidFill>
                    <a:schemeClr val="tx1"/>
                  </a:solidFill>
                </a:endParaRPr>
              </a:p>
            </p:txBody>
          </p:sp>
        </mc:Choice>
        <mc:Fallback>
          <p:sp>
            <p:nvSpPr>
              <p:cNvPr id="25" name="TextBox 24">
                <a:extLst>
                  <a:ext uri="{FF2B5EF4-FFF2-40B4-BE49-F238E27FC236}">
                    <a16:creationId xmlns:a16="http://schemas.microsoft.com/office/drawing/2014/main" id="{7812574E-B2C0-4006-A8F9-6D351F5589E5}"/>
                  </a:ext>
                </a:extLst>
              </p:cNvPr>
              <p:cNvSpPr txBox="1">
                <a:spLocks noRot="1" noChangeAspect="1" noMove="1" noResize="1" noEditPoints="1" noAdjustHandles="1" noChangeArrowheads="1" noChangeShapeType="1" noTextEdit="1"/>
              </p:cNvSpPr>
              <p:nvPr/>
            </p:nvSpPr>
            <p:spPr>
              <a:xfrm>
                <a:off x="6601070" y="890478"/>
                <a:ext cx="735825" cy="253916"/>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B87223DC-6D78-4BEB-A520-8DC3347F8A1F}"/>
                  </a:ext>
                </a:extLst>
              </p:cNvPr>
              <p:cNvSpPr txBox="1"/>
              <p:nvPr/>
            </p:nvSpPr>
            <p:spPr>
              <a:xfrm>
                <a:off x="361047" y="818246"/>
                <a:ext cx="4296677" cy="17138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particle of mass </a:t>
                </a:r>
                <a14:m>
                  <m:oMath xmlns:m="http://schemas.openxmlformats.org/officeDocument/2006/math">
                    <m:r>
                      <a:rPr lang="en-GB" sz="1600" b="0" i="1" smtClean="0">
                        <a:latin typeface="Cambria Math" panose="02040503050406030204" pitchFamily="18" charset="0"/>
                      </a:rPr>
                      <m:t>𝑚</m:t>
                    </m:r>
                  </m:oMath>
                </a14:m>
                <a:r>
                  <a:rPr lang="en-GB" sz="1600" dirty="0"/>
                  <a:t> is pushed up a smooth slope, inclined at </a:t>
                </a:r>
                <a14:m>
                  <m:oMath xmlns:m="http://schemas.openxmlformats.org/officeDocument/2006/math">
                    <m:r>
                      <a:rPr lang="en-GB" sz="1600" b="0" i="1" smtClean="0">
                        <a:latin typeface="Cambria Math" panose="02040503050406030204" pitchFamily="18" charset="0"/>
                      </a:rPr>
                      <m:t>30°</m:t>
                    </m:r>
                  </m:oMath>
                </a14:m>
                <a:r>
                  <a:rPr lang="en-GB" sz="1600" dirty="0"/>
                  <a:t> by a force of magnitude </a:t>
                </a:r>
                <a14:m>
                  <m:oMath xmlns:m="http://schemas.openxmlformats.org/officeDocument/2006/math">
                    <m:r>
                      <a:rPr lang="en-GB" sz="1600" b="0" i="1" smtClean="0">
                        <a:latin typeface="Cambria Math" panose="02040503050406030204" pitchFamily="18" charset="0"/>
                      </a:rPr>
                      <m:t>5</m:t>
                    </m:r>
                    <m:r>
                      <a:rPr lang="en-GB" sz="1600" b="0" i="1" smtClean="0">
                        <a:latin typeface="Cambria Math" panose="02040503050406030204" pitchFamily="18" charset="0"/>
                      </a:rPr>
                      <m:t>𝑔</m:t>
                    </m:r>
                  </m:oMath>
                </a14:m>
                <a:r>
                  <a:rPr lang="en-GB" sz="1600" dirty="0"/>
                  <a:t> N acting at angle of </a:t>
                </a:r>
                <a14:m>
                  <m:oMath xmlns:m="http://schemas.openxmlformats.org/officeDocument/2006/math">
                    <m:r>
                      <a:rPr lang="en-GB" sz="1600" b="0" i="1" smtClean="0">
                        <a:latin typeface="Cambria Math" panose="02040503050406030204" pitchFamily="18" charset="0"/>
                      </a:rPr>
                      <m:t>60°</m:t>
                    </m:r>
                  </m:oMath>
                </a14:m>
                <a:r>
                  <a:rPr lang="en-GB" sz="1600" dirty="0"/>
                  <a:t> to the slope, causing the particle to accelerate up the slope at 0.5 ms</a:t>
                </a:r>
                <a:r>
                  <a:rPr lang="en-GB" sz="1600" baseline="30000" dirty="0"/>
                  <a:t>-2</a:t>
                </a:r>
                <a:r>
                  <a:rPr lang="en-GB" sz="1600" dirty="0"/>
                  <a:t>. Show that the mass of the particle is </a:t>
                </a:r>
                <a14:m>
                  <m:oMath xmlns:m="http://schemas.openxmlformats.org/officeDocument/2006/math">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r>
                              <a:rPr lang="en-GB" sz="1600" b="0" i="1" smtClean="0">
                                <a:latin typeface="Cambria Math" panose="02040503050406030204" pitchFamily="18" charset="0"/>
                              </a:rPr>
                              <m:t>𝑔</m:t>
                            </m:r>
                          </m:num>
                          <m:den>
                            <m:r>
                              <a:rPr lang="en-GB" sz="1600" b="0" i="1" smtClean="0">
                                <a:latin typeface="Cambria Math" panose="02040503050406030204" pitchFamily="18" charset="0"/>
                              </a:rPr>
                              <m:t>1+</m:t>
                            </m:r>
                            <m:r>
                              <a:rPr lang="en-GB" sz="1600" b="0" i="1" smtClean="0">
                                <a:latin typeface="Cambria Math" panose="02040503050406030204" pitchFamily="18" charset="0"/>
                              </a:rPr>
                              <m:t>𝑔</m:t>
                            </m:r>
                          </m:den>
                        </m:f>
                      </m:e>
                    </m:d>
                  </m:oMath>
                </a14:m>
                <a:r>
                  <a:rPr lang="en-GB" sz="1600" dirty="0"/>
                  <a:t> kg</a:t>
                </a:r>
              </a:p>
            </p:txBody>
          </p:sp>
        </mc:Choice>
        <mc:Fallback>
          <p:sp>
            <p:nvSpPr>
              <p:cNvPr id="29" name="TextBox 28">
                <a:extLst>
                  <a:ext uri="{FF2B5EF4-FFF2-40B4-BE49-F238E27FC236}">
                    <a16:creationId xmlns:a16="http://schemas.microsoft.com/office/drawing/2014/main" id="{B87223DC-6D78-4BEB-A520-8DC3347F8A1F}"/>
                  </a:ext>
                </a:extLst>
              </p:cNvPr>
              <p:cNvSpPr txBox="1">
                <a:spLocks noRot="1" noChangeAspect="1" noMove="1" noResize="1" noEditPoints="1" noAdjustHandles="1" noChangeArrowheads="1" noChangeShapeType="1" noTextEdit="1"/>
              </p:cNvSpPr>
              <p:nvPr/>
            </p:nvSpPr>
            <p:spPr>
              <a:xfrm>
                <a:off x="361047" y="818246"/>
                <a:ext cx="4296677" cy="1713867"/>
              </a:xfrm>
              <a:prstGeom prst="rect">
                <a:avLst/>
              </a:prstGeom>
              <a:blipFill>
                <a:blip r:embed="rId9"/>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0B715A78-E298-4648-B887-72ED0D11986F}"/>
                  </a:ext>
                </a:extLst>
              </p:cNvPr>
              <p:cNvSpPr txBox="1"/>
              <p:nvPr/>
            </p:nvSpPr>
            <p:spPr>
              <a:xfrm>
                <a:off x="6454871" y="2107263"/>
                <a:ext cx="290417"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𝑚𝑔</m:t>
                      </m:r>
                    </m:oMath>
                  </m:oMathPara>
                </a14:m>
                <a:endParaRPr lang="en-GB" sz="1400" dirty="0">
                  <a:solidFill>
                    <a:schemeClr val="accent1"/>
                  </a:solidFill>
                </a:endParaRPr>
              </a:p>
            </p:txBody>
          </p:sp>
        </mc:Choice>
        <mc:Fallback>
          <p:sp>
            <p:nvSpPr>
              <p:cNvPr id="32" name="TextBox 31">
                <a:extLst>
                  <a:ext uri="{FF2B5EF4-FFF2-40B4-BE49-F238E27FC236}">
                    <a16:creationId xmlns:a16="http://schemas.microsoft.com/office/drawing/2014/main" id="{0B715A78-E298-4648-B887-72ED0D11986F}"/>
                  </a:ext>
                </a:extLst>
              </p:cNvPr>
              <p:cNvSpPr txBox="1">
                <a:spLocks noRot="1" noChangeAspect="1" noMove="1" noResize="1" noEditPoints="1" noAdjustHandles="1" noChangeArrowheads="1" noChangeShapeType="1" noTextEdit="1"/>
              </p:cNvSpPr>
              <p:nvPr/>
            </p:nvSpPr>
            <p:spPr>
              <a:xfrm>
                <a:off x="6454871" y="2107263"/>
                <a:ext cx="290417" cy="261610"/>
              </a:xfrm>
              <a:prstGeom prst="rect">
                <a:avLst/>
              </a:prstGeom>
              <a:blipFill>
                <a:blip r:embed="rId10"/>
                <a:stretch>
                  <a:fillRect r="-12500"/>
                </a:stretch>
              </a:blipFill>
            </p:spPr>
            <p:txBody>
              <a:bodyPr/>
              <a:lstStyle/>
              <a:p>
                <a:r>
                  <a:rPr lang="en-GB">
                    <a:noFill/>
                  </a:rPr>
                  <a:t> </a:t>
                </a:r>
              </a:p>
            </p:txBody>
          </p:sp>
        </mc:Fallback>
      </mc:AlternateContent>
      <p:cxnSp>
        <p:nvCxnSpPr>
          <p:cNvPr id="33" name="Straight Arrow Connector 32">
            <a:extLst>
              <a:ext uri="{FF2B5EF4-FFF2-40B4-BE49-F238E27FC236}">
                <a16:creationId xmlns:a16="http://schemas.microsoft.com/office/drawing/2014/main" id="{ACA59D2B-9D4C-4651-953A-B9CE8839F6A1}"/>
              </a:ext>
            </a:extLst>
          </p:cNvPr>
          <p:cNvCxnSpPr>
            <a:cxnSpLocks/>
          </p:cNvCxnSpPr>
          <p:nvPr/>
        </p:nvCxnSpPr>
        <p:spPr>
          <a:xfrm>
            <a:off x="5854700" y="1543050"/>
            <a:ext cx="736600" cy="330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A91D49E-B6FB-459D-9585-0C181FF072AE}"/>
              </a:ext>
            </a:extLst>
          </p:cNvPr>
          <p:cNvCxnSpPr>
            <a:cxnSpLocks/>
          </p:cNvCxnSpPr>
          <p:nvPr/>
        </p:nvCxnSpPr>
        <p:spPr>
          <a:xfrm>
            <a:off x="5845175" y="1565446"/>
            <a:ext cx="262731" cy="546723"/>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62023E17-6123-4DC7-8D8E-40113D615219}"/>
              </a:ext>
            </a:extLst>
          </p:cNvPr>
          <p:cNvCxnSpPr>
            <a:cxnSpLocks/>
          </p:cNvCxnSpPr>
          <p:nvPr/>
        </p:nvCxnSpPr>
        <p:spPr>
          <a:xfrm flipV="1">
            <a:off x="6148388" y="1935956"/>
            <a:ext cx="411956" cy="154782"/>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EDF88273-A408-443A-8DEF-727D25E5A8B5}"/>
                  </a:ext>
                </a:extLst>
              </p:cNvPr>
              <p:cNvSpPr txBox="1"/>
              <p:nvPr/>
            </p:nvSpPr>
            <p:spPr>
              <a:xfrm>
                <a:off x="6036283" y="1434851"/>
                <a:ext cx="290417"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5</m:t>
                      </m:r>
                      <m:r>
                        <a:rPr lang="en-GB" sz="105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p:sp>
            <p:nvSpPr>
              <p:cNvPr id="41" name="TextBox 40">
                <a:extLst>
                  <a:ext uri="{FF2B5EF4-FFF2-40B4-BE49-F238E27FC236}">
                    <a16:creationId xmlns:a16="http://schemas.microsoft.com/office/drawing/2014/main" id="{EDF88273-A408-443A-8DEF-727D25E5A8B5}"/>
                  </a:ext>
                </a:extLst>
              </p:cNvPr>
              <p:cNvSpPr txBox="1">
                <a:spLocks noRot="1" noChangeAspect="1" noMove="1" noResize="1" noEditPoints="1" noAdjustHandles="1" noChangeArrowheads="1" noChangeShapeType="1" noTextEdit="1"/>
              </p:cNvSpPr>
              <p:nvPr/>
            </p:nvSpPr>
            <p:spPr>
              <a:xfrm>
                <a:off x="6036283" y="1434851"/>
                <a:ext cx="290417" cy="261610"/>
              </a:xfrm>
              <a:prstGeom prst="rect">
                <a:avLst/>
              </a:prstGeom>
              <a:blipFill>
                <a:blip r:embed="rId11"/>
                <a:stretch>
                  <a:fillRect r="-6250" b="-4651"/>
                </a:stretch>
              </a:blipFill>
            </p:spPr>
            <p:txBody>
              <a:bodyPr/>
              <a:lstStyle/>
              <a:p>
                <a:r>
                  <a:rPr lang="en-GB">
                    <a:noFill/>
                  </a:rPr>
                  <a:t> </a:t>
                </a:r>
              </a:p>
            </p:txBody>
          </p:sp>
        </mc:Fallback>
      </mc:AlternateContent>
      <p:sp>
        <p:nvSpPr>
          <p:cNvPr id="42" name="Freeform: Shape 41">
            <a:extLst>
              <a:ext uri="{FF2B5EF4-FFF2-40B4-BE49-F238E27FC236}">
                <a16:creationId xmlns:a16="http://schemas.microsoft.com/office/drawing/2014/main" id="{7458529F-4A97-4217-8FE9-3D5D02B217BB}"/>
              </a:ext>
            </a:extLst>
          </p:cNvPr>
          <p:cNvSpPr/>
          <p:nvPr/>
        </p:nvSpPr>
        <p:spPr>
          <a:xfrm>
            <a:off x="6372021" y="1781175"/>
            <a:ext cx="24017" cy="209550"/>
          </a:xfrm>
          <a:custGeom>
            <a:avLst/>
            <a:gdLst>
              <a:gd name="connsiteX0" fmla="*/ 14492 w 24017"/>
              <a:gd name="connsiteY0" fmla="*/ 0 h 209550"/>
              <a:gd name="connsiteX1" fmla="*/ 204 w 24017"/>
              <a:gd name="connsiteY1" fmla="*/ 100013 h 209550"/>
              <a:gd name="connsiteX2" fmla="*/ 24017 w 24017"/>
              <a:gd name="connsiteY2" fmla="*/ 209550 h 209550"/>
            </a:gdLst>
            <a:ahLst/>
            <a:cxnLst>
              <a:cxn ang="0">
                <a:pos x="connsiteX0" y="connsiteY0"/>
              </a:cxn>
              <a:cxn ang="0">
                <a:pos x="connsiteX1" y="connsiteY1"/>
              </a:cxn>
              <a:cxn ang="0">
                <a:pos x="connsiteX2" y="connsiteY2"/>
              </a:cxn>
            </a:cxnLst>
            <a:rect l="l" t="t" r="r" b="b"/>
            <a:pathLst>
              <a:path w="24017" h="209550">
                <a:moveTo>
                  <a:pt x="14492" y="0"/>
                </a:moveTo>
                <a:cubicBezTo>
                  <a:pt x="6554" y="32544"/>
                  <a:pt x="-1384" y="65088"/>
                  <a:pt x="204" y="100013"/>
                </a:cubicBezTo>
                <a:cubicBezTo>
                  <a:pt x="1792" y="134938"/>
                  <a:pt x="12904" y="172244"/>
                  <a:pt x="24017" y="2095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E571B8B3-2E71-41D9-B882-9131D43811B1}"/>
                  </a:ext>
                </a:extLst>
              </p:cNvPr>
              <p:cNvSpPr txBox="1"/>
              <p:nvPr/>
            </p:nvSpPr>
            <p:spPr>
              <a:xfrm>
                <a:off x="6120174" y="1781394"/>
                <a:ext cx="278359" cy="20005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700" b="0" i="1" smtClean="0">
                          <a:solidFill>
                            <a:schemeClr val="tx1"/>
                          </a:solidFill>
                          <a:latin typeface="Cambria Math" panose="02040503050406030204" pitchFamily="18" charset="0"/>
                        </a:rPr>
                        <m:t>60</m:t>
                      </m:r>
                      <m:r>
                        <a:rPr lang="en-GB" sz="700" b="0" i="1" smtClean="0">
                          <a:solidFill>
                            <a:schemeClr val="accent1"/>
                          </a:solidFill>
                          <a:latin typeface="Cambria Math" panose="02040503050406030204" pitchFamily="18" charset="0"/>
                        </a:rPr>
                        <m:t>°</m:t>
                      </m:r>
                    </m:oMath>
                  </m:oMathPara>
                </a14:m>
                <a:endParaRPr lang="en-GB" sz="1000" dirty="0">
                  <a:solidFill>
                    <a:schemeClr val="accent1"/>
                  </a:solidFill>
                </a:endParaRPr>
              </a:p>
            </p:txBody>
          </p:sp>
        </mc:Choice>
        <mc:Fallback>
          <p:sp>
            <p:nvSpPr>
              <p:cNvPr id="43" name="TextBox 42">
                <a:extLst>
                  <a:ext uri="{FF2B5EF4-FFF2-40B4-BE49-F238E27FC236}">
                    <a16:creationId xmlns:a16="http://schemas.microsoft.com/office/drawing/2014/main" id="{E571B8B3-2E71-41D9-B882-9131D43811B1}"/>
                  </a:ext>
                </a:extLst>
              </p:cNvPr>
              <p:cNvSpPr txBox="1">
                <a:spLocks noRot="1" noChangeAspect="1" noMove="1" noResize="1" noEditPoints="1" noAdjustHandles="1" noChangeArrowheads="1" noChangeShapeType="1" noTextEdit="1"/>
              </p:cNvSpPr>
              <p:nvPr/>
            </p:nvSpPr>
            <p:spPr>
              <a:xfrm>
                <a:off x="6120174" y="1781394"/>
                <a:ext cx="278359" cy="20005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5E71C331-7BD2-40E4-A6E2-AC9928E9F59E}"/>
                  </a:ext>
                </a:extLst>
              </p:cNvPr>
              <p:cNvSpPr txBox="1"/>
              <p:nvPr/>
            </p:nvSpPr>
            <p:spPr>
              <a:xfrm>
                <a:off x="5490243" y="1739372"/>
                <a:ext cx="524866" cy="20005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700" b="0" i="1" smtClean="0">
                          <a:solidFill>
                            <a:schemeClr val="accent1"/>
                          </a:solidFill>
                          <a:latin typeface="Cambria Math" panose="02040503050406030204" pitchFamily="18" charset="0"/>
                        </a:rPr>
                        <m:t>5</m:t>
                      </m:r>
                      <m:r>
                        <a:rPr lang="en-GB" sz="700" b="0" i="1" smtClean="0">
                          <a:solidFill>
                            <a:schemeClr val="accent1"/>
                          </a:solidFill>
                          <a:latin typeface="Cambria Math" panose="02040503050406030204" pitchFamily="18" charset="0"/>
                        </a:rPr>
                        <m:t>𝑔</m:t>
                      </m:r>
                      <m:func>
                        <m:funcPr>
                          <m:ctrlPr>
                            <a:rPr lang="en-GB" sz="700" b="0" i="1" smtClean="0">
                              <a:solidFill>
                                <a:schemeClr val="accent1"/>
                              </a:solidFill>
                              <a:latin typeface="Cambria Math" panose="02040503050406030204" pitchFamily="18" charset="0"/>
                            </a:rPr>
                          </m:ctrlPr>
                        </m:funcPr>
                        <m:fName>
                          <m:r>
                            <m:rPr>
                              <m:sty m:val="p"/>
                            </m:rPr>
                            <a:rPr lang="en-GB" sz="700" b="0" i="0" smtClean="0">
                              <a:solidFill>
                                <a:schemeClr val="accent1"/>
                              </a:solidFill>
                              <a:latin typeface="Cambria Math" panose="02040503050406030204" pitchFamily="18" charset="0"/>
                            </a:rPr>
                            <m:t>sin</m:t>
                          </m:r>
                        </m:fName>
                        <m:e>
                          <m:r>
                            <a:rPr lang="en-GB" sz="700" b="0" i="1" smtClean="0">
                              <a:solidFill>
                                <a:schemeClr val="accent1"/>
                              </a:solidFill>
                              <a:latin typeface="Cambria Math" panose="02040503050406030204" pitchFamily="18" charset="0"/>
                            </a:rPr>
                            <m:t>60</m:t>
                          </m:r>
                        </m:e>
                      </m:func>
                    </m:oMath>
                  </m:oMathPara>
                </a14:m>
                <a:endParaRPr lang="en-GB" sz="1000" dirty="0">
                  <a:solidFill>
                    <a:schemeClr val="accent1"/>
                  </a:solidFill>
                </a:endParaRPr>
              </a:p>
            </p:txBody>
          </p:sp>
        </mc:Choice>
        <mc:Fallback>
          <p:sp>
            <p:nvSpPr>
              <p:cNvPr id="44" name="TextBox 43">
                <a:extLst>
                  <a:ext uri="{FF2B5EF4-FFF2-40B4-BE49-F238E27FC236}">
                    <a16:creationId xmlns:a16="http://schemas.microsoft.com/office/drawing/2014/main" id="{5E71C331-7BD2-40E4-A6E2-AC9928E9F59E}"/>
                  </a:ext>
                </a:extLst>
              </p:cNvPr>
              <p:cNvSpPr txBox="1">
                <a:spLocks noRot="1" noChangeAspect="1" noMove="1" noResize="1" noEditPoints="1" noAdjustHandles="1" noChangeArrowheads="1" noChangeShapeType="1" noTextEdit="1"/>
              </p:cNvSpPr>
              <p:nvPr/>
            </p:nvSpPr>
            <p:spPr>
              <a:xfrm>
                <a:off x="5490243" y="1739372"/>
                <a:ext cx="524866" cy="200055"/>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A0090D4F-5C0B-4F5C-B28E-067876A8D3B9}"/>
                  </a:ext>
                </a:extLst>
              </p:cNvPr>
              <p:cNvSpPr txBox="1"/>
              <p:nvPr/>
            </p:nvSpPr>
            <p:spPr>
              <a:xfrm rot="20365114">
                <a:off x="6074496" y="2016507"/>
                <a:ext cx="524866" cy="20005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700" b="0" i="1" smtClean="0">
                          <a:solidFill>
                            <a:schemeClr val="accent1"/>
                          </a:solidFill>
                          <a:latin typeface="Cambria Math" panose="02040503050406030204" pitchFamily="18" charset="0"/>
                        </a:rPr>
                        <m:t>5</m:t>
                      </m:r>
                      <m:r>
                        <a:rPr lang="en-GB" sz="700" b="0" i="1" smtClean="0">
                          <a:solidFill>
                            <a:schemeClr val="accent1"/>
                          </a:solidFill>
                          <a:latin typeface="Cambria Math" panose="02040503050406030204" pitchFamily="18" charset="0"/>
                        </a:rPr>
                        <m:t>𝑔</m:t>
                      </m:r>
                      <m:func>
                        <m:funcPr>
                          <m:ctrlPr>
                            <a:rPr lang="en-GB" sz="700" b="0" i="1" smtClean="0">
                              <a:solidFill>
                                <a:schemeClr val="accent1"/>
                              </a:solidFill>
                              <a:latin typeface="Cambria Math" panose="02040503050406030204" pitchFamily="18" charset="0"/>
                            </a:rPr>
                          </m:ctrlPr>
                        </m:funcPr>
                        <m:fName>
                          <m:r>
                            <m:rPr>
                              <m:sty m:val="p"/>
                            </m:rPr>
                            <a:rPr lang="en-GB" sz="700" b="0" i="0" smtClean="0">
                              <a:solidFill>
                                <a:schemeClr val="accent1"/>
                              </a:solidFill>
                              <a:latin typeface="Cambria Math" panose="02040503050406030204" pitchFamily="18" charset="0"/>
                            </a:rPr>
                            <m:t>cos</m:t>
                          </m:r>
                        </m:fName>
                        <m:e>
                          <m:r>
                            <a:rPr lang="en-GB" sz="700" b="0" i="1" smtClean="0">
                              <a:solidFill>
                                <a:schemeClr val="accent1"/>
                              </a:solidFill>
                              <a:latin typeface="Cambria Math" panose="02040503050406030204" pitchFamily="18" charset="0"/>
                            </a:rPr>
                            <m:t>60</m:t>
                          </m:r>
                        </m:e>
                      </m:func>
                    </m:oMath>
                  </m:oMathPara>
                </a14:m>
                <a:endParaRPr lang="en-GB" sz="1000" dirty="0">
                  <a:solidFill>
                    <a:schemeClr val="accent1"/>
                  </a:solidFill>
                </a:endParaRPr>
              </a:p>
            </p:txBody>
          </p:sp>
        </mc:Choice>
        <mc:Fallback>
          <p:sp>
            <p:nvSpPr>
              <p:cNvPr id="45" name="TextBox 44">
                <a:extLst>
                  <a:ext uri="{FF2B5EF4-FFF2-40B4-BE49-F238E27FC236}">
                    <a16:creationId xmlns:a16="http://schemas.microsoft.com/office/drawing/2014/main" id="{A0090D4F-5C0B-4F5C-B28E-067876A8D3B9}"/>
                  </a:ext>
                </a:extLst>
              </p:cNvPr>
              <p:cNvSpPr txBox="1">
                <a:spLocks noRot="1" noChangeAspect="1" noMove="1" noResize="1" noEditPoints="1" noAdjustHandles="1" noChangeArrowheads="1" noChangeShapeType="1" noTextEdit="1"/>
              </p:cNvSpPr>
              <p:nvPr/>
            </p:nvSpPr>
            <p:spPr>
              <a:xfrm rot="20365114">
                <a:off x="6074496" y="2016507"/>
                <a:ext cx="524866" cy="200055"/>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B3457839-5CC0-4924-B555-03433B55278A}"/>
                  </a:ext>
                </a:extLst>
              </p:cNvPr>
              <p:cNvSpPr txBox="1"/>
              <p:nvPr/>
            </p:nvSpPr>
            <p:spPr>
              <a:xfrm>
                <a:off x="755575" y="3008543"/>
                <a:ext cx="5259533" cy="2193614"/>
              </a:xfrm>
              <a:prstGeom prst="rect">
                <a:avLst/>
              </a:prstGeom>
              <a:noFill/>
            </p:spPr>
            <p:txBody>
              <a:bodyPr wrap="square" rtlCol="0">
                <a:spAutoFit/>
              </a:bodyPr>
              <a:lstStyle/>
              <a:p>
                <a:br>
                  <a:rPr lang="en-GB" b="0"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5</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60°</m:t>
                          </m:r>
                        </m:e>
                      </m:func>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30°</m:t>
                          </m:r>
                        </m:e>
                      </m:func>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m:t>
                      </m:r>
                    </m:oMath>
                    <m:oMath xmlns:m="http://schemas.openxmlformats.org/officeDocument/2006/math">
                      <m:r>
                        <a:rPr lang="en-GB" b="0" i="1" smtClean="0">
                          <a:latin typeface="Cambria Math" panose="02040503050406030204" pitchFamily="18" charset="0"/>
                          <a:ea typeface="Cambria Math" panose="02040503050406030204" pitchFamily="18" charset="0"/>
                        </a:rPr>
                        <m:t>2.5</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𝑚𝑔</m:t>
                      </m:r>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m:t>
                      </m:r>
                    </m:oMath>
                    <m:oMath xmlns:m="http://schemas.openxmlformats.org/officeDocument/2006/math">
                      <m:r>
                        <a:rPr lang="en-GB" b="0" i="1" smtClean="0">
                          <a:latin typeface="Cambria Math" panose="02040503050406030204" pitchFamily="18" charset="0"/>
                          <a:ea typeface="Cambria Math" panose="02040503050406030204" pitchFamily="18" charset="0"/>
                        </a:rPr>
                        <m:t>2.5</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𝑚𝑔</m:t>
                      </m:r>
                    </m:oMath>
                    <m:oMath xmlns:m="http://schemas.openxmlformats.org/officeDocument/2006/math">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𝑚𝑔</m:t>
                      </m:r>
                    </m:oMath>
                    <m:oMath xmlns:m="http://schemas.openxmlformats.org/officeDocument/2006/math">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𝑔</m:t>
                          </m:r>
                        </m:e>
                      </m:d>
                    </m:oMath>
                  </m:oMathPara>
                </a14:m>
                <a:br>
                  <a:rPr lang="en-GB" b="0" dirty="0">
                    <a:ea typeface="Cambria Math" panose="02040503050406030204" pitchFamily="18" charset="0"/>
                  </a:rPr>
                </a:br>
                <a14:m>
                  <m:oMath xmlns:m="http://schemas.openxmlformats.org/officeDocument/2006/math">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num>
                          <m:den>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𝑔</m:t>
                            </m:r>
                          </m:den>
                        </m:f>
                      </m:e>
                    </m:d>
                  </m:oMath>
                </a14:m>
                <a:r>
                  <a:rPr lang="en-GB" dirty="0"/>
                  <a:t> kg</a:t>
                </a:r>
              </a:p>
            </p:txBody>
          </p:sp>
        </mc:Choice>
        <mc:Fallback>
          <p:sp>
            <p:nvSpPr>
              <p:cNvPr id="46" name="TextBox 45">
                <a:extLst>
                  <a:ext uri="{FF2B5EF4-FFF2-40B4-BE49-F238E27FC236}">
                    <a16:creationId xmlns:a16="http://schemas.microsoft.com/office/drawing/2014/main" id="{B3457839-5CC0-4924-B555-03433B55278A}"/>
                  </a:ext>
                </a:extLst>
              </p:cNvPr>
              <p:cNvSpPr txBox="1">
                <a:spLocks noRot="1" noChangeAspect="1" noMove="1" noResize="1" noEditPoints="1" noAdjustHandles="1" noChangeArrowheads="1" noChangeShapeType="1" noTextEdit="1"/>
              </p:cNvSpPr>
              <p:nvPr/>
            </p:nvSpPr>
            <p:spPr>
              <a:xfrm>
                <a:off x="755575" y="3008543"/>
                <a:ext cx="5259533" cy="2193614"/>
              </a:xfrm>
              <a:prstGeom prst="rect">
                <a:avLst/>
              </a:prstGeom>
              <a:blipFill>
                <a:blip r:embed="rId15"/>
                <a:stretch>
                  <a:fillRect b="-279"/>
                </a:stretch>
              </a:blipFill>
            </p:spPr>
            <p:txBody>
              <a:bodyPr/>
              <a:lstStyle/>
              <a:p>
                <a:r>
                  <a:rPr lang="en-GB">
                    <a:noFill/>
                  </a:rPr>
                  <a:t> </a:t>
                </a:r>
              </a:p>
            </p:txBody>
          </p:sp>
        </mc:Fallback>
      </mc:AlternateContent>
      <p:sp>
        <p:nvSpPr>
          <p:cNvPr id="47" name="Rectangle 46">
            <a:extLst>
              <a:ext uri="{FF2B5EF4-FFF2-40B4-BE49-F238E27FC236}">
                <a16:creationId xmlns:a16="http://schemas.microsoft.com/office/drawing/2014/main" id="{41ACC406-D393-4879-B456-895F90C7A99C}"/>
              </a:ext>
            </a:extLst>
          </p:cNvPr>
          <p:cNvSpPr/>
          <p:nvPr/>
        </p:nvSpPr>
        <p:spPr>
          <a:xfrm>
            <a:off x="748553" y="3066913"/>
            <a:ext cx="5399835" cy="2611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
        <p:nvSpPr>
          <p:cNvPr id="49" name="Rectangle 48">
            <a:extLst>
              <a:ext uri="{FF2B5EF4-FFF2-40B4-BE49-F238E27FC236}">
                <a16:creationId xmlns:a16="http://schemas.microsoft.com/office/drawing/2014/main" id="{0FA78BDD-F9AF-4146-A6F8-7DB7C16648A4}"/>
              </a:ext>
            </a:extLst>
          </p:cNvPr>
          <p:cNvSpPr/>
          <p:nvPr/>
        </p:nvSpPr>
        <p:spPr>
          <a:xfrm>
            <a:off x="5038805" y="729450"/>
            <a:ext cx="3421627" cy="2062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Tree>
    <p:extLst>
      <p:ext uri="{BB962C8B-B14F-4D97-AF65-F5344CB8AC3E}">
        <p14:creationId xmlns:p14="http://schemas.microsoft.com/office/powerpoint/2010/main" val="9179058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4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9"/>
                                        </p:tgtEl>
                                      </p:cBhvr>
                                    </p:animEffect>
                                    <p:set>
                                      <p:cBhvr>
                                        <p:cTn id="1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47"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1BD2BC-DB3A-4DBE-BAB8-0DD9786B90F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72F9E50-02D6-4D43-A324-986928C49AF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8726FA9C-494F-4E11-81ED-B39B863C449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8EC39B1-7A69-4B2D-89EA-56CB1005E050}"/>
                  </a:ext>
                </a:extLst>
              </p:cNvPr>
              <p:cNvSpPr txBox="1"/>
              <p:nvPr/>
            </p:nvSpPr>
            <p:spPr>
              <a:xfrm>
                <a:off x="361047" y="818246"/>
                <a:ext cx="4296677" cy="167161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particle </a:t>
                </a:r>
                <a14:m>
                  <m:oMath xmlns:m="http://schemas.openxmlformats.org/officeDocument/2006/math">
                    <m:r>
                      <a:rPr lang="en-GB" sz="1600" b="0" i="1" smtClean="0">
                        <a:latin typeface="Cambria Math" panose="02040503050406030204" pitchFamily="18" charset="0"/>
                      </a:rPr>
                      <m:t>𝑃</m:t>
                    </m:r>
                  </m:oMath>
                </a14:m>
                <a:r>
                  <a:rPr lang="en-GB" sz="1600" dirty="0"/>
                  <a:t> of mass 2kg is moving on a smooth slope and is being acted on by a force of 4N that acts parallel to the slow, as shown.</a:t>
                </a:r>
              </a:p>
              <a:p>
                <a:r>
                  <a:rPr lang="en-GB" sz="1600" dirty="0"/>
                  <a:t>The slop is inclined at an angle </a:t>
                </a:r>
                <a14:m>
                  <m:oMath xmlns:m="http://schemas.openxmlformats.org/officeDocument/2006/math">
                    <m:r>
                      <a:rPr lang="en-GB" sz="1600" b="0" i="1" smtClean="0">
                        <a:latin typeface="Cambria Math" panose="02040503050406030204" pitchFamily="18" charset="0"/>
                      </a:rPr>
                      <m:t>𝛼</m:t>
                    </m:r>
                  </m:oMath>
                </a14:m>
                <a:r>
                  <a:rPr lang="en-GB" sz="1600" dirty="0"/>
                  <a:t> to the horizontal, where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rPr>
                          <m:t>𝛼</m:t>
                        </m:r>
                      </m:e>
                    </m:fun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oMath>
                </a14:m>
                <a:r>
                  <a:rPr lang="en-GB" sz="1600" dirty="0"/>
                  <a:t>. Work out the acceleration of the particle.</a:t>
                </a:r>
              </a:p>
            </p:txBody>
          </p:sp>
        </mc:Choice>
        <mc:Fallback>
          <p:sp>
            <p:nvSpPr>
              <p:cNvPr id="5" name="TextBox 4">
                <a:extLst>
                  <a:ext uri="{FF2B5EF4-FFF2-40B4-BE49-F238E27FC236}">
                    <a16:creationId xmlns:a16="http://schemas.microsoft.com/office/drawing/2014/main" id="{F8EC39B1-7A69-4B2D-89EA-56CB1005E050}"/>
                  </a:ext>
                </a:extLst>
              </p:cNvPr>
              <p:cNvSpPr txBox="1">
                <a:spLocks noRot="1" noChangeAspect="1" noMove="1" noResize="1" noEditPoints="1" noAdjustHandles="1" noChangeArrowheads="1" noChangeShapeType="1" noTextEdit="1"/>
              </p:cNvSpPr>
              <p:nvPr/>
            </p:nvSpPr>
            <p:spPr>
              <a:xfrm>
                <a:off x="361047" y="818246"/>
                <a:ext cx="4296677" cy="167161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09C333A2-1360-4B0E-BBA1-31D901C144F9}"/>
              </a:ext>
            </a:extLst>
          </p:cNvPr>
          <p:cNvCxnSpPr/>
          <p:nvPr/>
        </p:nvCxnSpPr>
        <p:spPr>
          <a:xfrm flipV="1">
            <a:off x="5220072" y="1556792"/>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1240341-5273-413B-AB6E-45904250E012}"/>
              </a:ext>
            </a:extLst>
          </p:cNvPr>
          <p:cNvCxnSpPr>
            <a:cxnSpLocks/>
          </p:cNvCxnSpPr>
          <p:nvPr/>
        </p:nvCxnSpPr>
        <p:spPr>
          <a:xfrm>
            <a:off x="5220072" y="2492896"/>
            <a:ext cx="2540551"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67167BB6-73C6-4B0C-BC38-B54E4966E58F}"/>
                  </a:ext>
                </a:extLst>
              </p:cNvPr>
              <p:cNvSpPr/>
              <p:nvPr/>
            </p:nvSpPr>
            <p:spPr>
              <a:xfrm rot="20315908">
                <a:off x="6477101" y="1616486"/>
                <a:ext cx="50324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GB" sz="1100" b="0" i="1" smtClean="0">
                        <a:latin typeface="Cambria Math" panose="02040503050406030204" pitchFamily="18" charset="0"/>
                      </a:rPr>
                      <m:t>2</m:t>
                    </m:r>
                  </m:oMath>
                </a14:m>
                <a:r>
                  <a:rPr lang="en-GB" sz="1100" dirty="0"/>
                  <a:t> kg</a:t>
                </a:r>
              </a:p>
            </p:txBody>
          </p:sp>
        </mc:Choice>
        <mc:Fallback>
          <p:sp>
            <p:nvSpPr>
              <p:cNvPr id="9" name="Rectangle 8">
                <a:extLst>
                  <a:ext uri="{FF2B5EF4-FFF2-40B4-BE49-F238E27FC236}">
                    <a16:creationId xmlns:a16="http://schemas.microsoft.com/office/drawing/2014/main" id="{67167BB6-73C6-4B0C-BC38-B54E4966E58F}"/>
                  </a:ext>
                </a:extLst>
              </p:cNvPr>
              <p:cNvSpPr>
                <a:spLocks noRot="1" noChangeAspect="1" noMove="1" noResize="1" noEditPoints="1" noAdjustHandles="1" noChangeArrowheads="1" noChangeShapeType="1" noTextEdit="1"/>
              </p:cNvSpPr>
              <p:nvPr/>
            </p:nvSpPr>
            <p:spPr>
              <a:xfrm rot="20315908">
                <a:off x="6477101" y="1616486"/>
                <a:ext cx="503245" cy="288032"/>
              </a:xfrm>
              <a:prstGeom prst="rect">
                <a:avLst/>
              </a:prstGeom>
              <a:blipFill>
                <a:blip r:embed="rId3"/>
                <a:stretch>
                  <a:fillRect/>
                </a:stretch>
              </a:blipFill>
              <a:ln w="9525">
                <a:solidFill>
                  <a:schemeClr val="tx1"/>
                </a:solidFill>
              </a:ln>
            </p:spPr>
            <p:txBody>
              <a:bodyPr/>
              <a:lstStyle/>
              <a:p>
                <a:r>
                  <a:rPr lang="en-GB">
                    <a:noFill/>
                  </a:rPr>
                  <a:t> </a:t>
                </a:r>
              </a:p>
            </p:txBody>
          </p:sp>
        </mc:Fallback>
      </mc:AlternateContent>
      <p:sp>
        <p:nvSpPr>
          <p:cNvPr id="18" name="Freeform: Shape 17">
            <a:extLst>
              <a:ext uri="{FF2B5EF4-FFF2-40B4-BE49-F238E27FC236}">
                <a16:creationId xmlns:a16="http://schemas.microsoft.com/office/drawing/2014/main" id="{B34E84CF-38AD-40C8-A208-FA179A30AE40}"/>
              </a:ext>
            </a:extLst>
          </p:cNvPr>
          <p:cNvSpPr/>
          <p:nvPr/>
        </p:nvSpPr>
        <p:spPr>
          <a:xfrm>
            <a:off x="5612016" y="2341200"/>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4359B8E4-9C90-4A8D-941E-DC86D885D083}"/>
                  </a:ext>
                </a:extLst>
              </p:cNvPr>
              <p:cNvSpPr txBox="1"/>
              <p:nvPr/>
            </p:nvSpPr>
            <p:spPr>
              <a:xfrm>
                <a:off x="5616779" y="2282612"/>
                <a:ext cx="278359" cy="2308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𝛼</m:t>
                      </m:r>
                    </m:oMath>
                  </m:oMathPara>
                </a14:m>
                <a:endParaRPr lang="en-GB" sz="1100" dirty="0">
                  <a:solidFill>
                    <a:schemeClr val="tx1"/>
                  </a:solidFill>
                </a:endParaRPr>
              </a:p>
            </p:txBody>
          </p:sp>
        </mc:Choice>
        <mc:Fallback>
          <p:sp>
            <p:nvSpPr>
              <p:cNvPr id="19" name="TextBox 18">
                <a:extLst>
                  <a:ext uri="{FF2B5EF4-FFF2-40B4-BE49-F238E27FC236}">
                    <a16:creationId xmlns:a16="http://schemas.microsoft.com/office/drawing/2014/main" id="{4359B8E4-9C90-4A8D-941E-DC86D885D083}"/>
                  </a:ext>
                </a:extLst>
              </p:cNvPr>
              <p:cNvSpPr txBox="1">
                <a:spLocks noRot="1" noChangeAspect="1" noMove="1" noResize="1" noEditPoints="1" noAdjustHandles="1" noChangeArrowheads="1" noChangeShapeType="1" noTextEdit="1"/>
              </p:cNvSpPr>
              <p:nvPr/>
            </p:nvSpPr>
            <p:spPr>
              <a:xfrm>
                <a:off x="5616779" y="2282612"/>
                <a:ext cx="278359" cy="2308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F560D5F4-C8B6-4048-B95A-96A4ADA56A90}"/>
                  </a:ext>
                </a:extLst>
              </p:cNvPr>
              <p:cNvSpPr txBox="1"/>
              <p:nvPr/>
            </p:nvSpPr>
            <p:spPr>
              <a:xfrm>
                <a:off x="5827297" y="1802499"/>
                <a:ext cx="524866"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4</m:t>
                      </m:r>
                      <m:r>
                        <a:rPr lang="en-GB" sz="105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p:sp>
            <p:nvSpPr>
              <p:cNvPr id="20" name="TextBox 19">
                <a:extLst>
                  <a:ext uri="{FF2B5EF4-FFF2-40B4-BE49-F238E27FC236}">
                    <a16:creationId xmlns:a16="http://schemas.microsoft.com/office/drawing/2014/main" id="{F560D5F4-C8B6-4048-B95A-96A4ADA56A90}"/>
                  </a:ext>
                </a:extLst>
              </p:cNvPr>
              <p:cNvSpPr txBox="1">
                <a:spLocks noRot="1" noChangeAspect="1" noMove="1" noResize="1" noEditPoints="1" noAdjustHandles="1" noChangeArrowheads="1" noChangeShapeType="1" noTextEdit="1"/>
              </p:cNvSpPr>
              <p:nvPr/>
            </p:nvSpPr>
            <p:spPr>
              <a:xfrm>
                <a:off x="5827297" y="1802499"/>
                <a:ext cx="524866" cy="261610"/>
              </a:xfrm>
              <a:prstGeom prst="rect">
                <a:avLst/>
              </a:prstGeom>
              <a:blipFill>
                <a:blip r:embed="rId5"/>
                <a:stretch>
                  <a:fillRect/>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005BCE3C-ABD0-46D5-851B-FCE3E59648D5}"/>
              </a:ext>
            </a:extLst>
          </p:cNvPr>
          <p:cNvCxnSpPr>
            <a:cxnSpLocks/>
          </p:cNvCxnSpPr>
          <p:nvPr/>
        </p:nvCxnSpPr>
        <p:spPr>
          <a:xfrm flipV="1">
            <a:off x="6864350" y="1167440"/>
            <a:ext cx="194230" cy="771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A74856D-3B78-4F32-906D-302604090277}"/>
              </a:ext>
            </a:extLst>
          </p:cNvPr>
          <p:cNvCxnSpPr>
            <a:cxnSpLocks/>
          </p:cNvCxnSpPr>
          <p:nvPr/>
        </p:nvCxnSpPr>
        <p:spPr>
          <a:xfrm flipV="1">
            <a:off x="6908800" y="1123085"/>
            <a:ext cx="241884" cy="102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6771733-609F-4EC2-9D6C-2E11DCEF184B}"/>
              </a:ext>
            </a:extLst>
          </p:cNvPr>
          <p:cNvCxnSpPr>
            <a:cxnSpLocks/>
          </p:cNvCxnSpPr>
          <p:nvPr/>
        </p:nvCxnSpPr>
        <p:spPr>
          <a:xfrm flipH="1">
            <a:off x="6970668" y="1070581"/>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04142270-F954-4D64-9B63-996055B3A265}"/>
                  </a:ext>
                </a:extLst>
              </p:cNvPr>
              <p:cNvSpPr txBox="1"/>
              <p:nvPr/>
            </p:nvSpPr>
            <p:spPr>
              <a:xfrm>
                <a:off x="6601070" y="890478"/>
                <a:ext cx="735825" cy="2539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𝑎</m:t>
                      </m:r>
                    </m:oMath>
                  </m:oMathPara>
                </a14:m>
                <a:endParaRPr lang="en-GB" sz="1400" dirty="0">
                  <a:solidFill>
                    <a:schemeClr val="tx1"/>
                  </a:solidFill>
                </a:endParaRPr>
              </a:p>
            </p:txBody>
          </p:sp>
        </mc:Choice>
        <mc:Fallback>
          <p:sp>
            <p:nvSpPr>
              <p:cNvPr id="24" name="TextBox 23">
                <a:extLst>
                  <a:ext uri="{FF2B5EF4-FFF2-40B4-BE49-F238E27FC236}">
                    <a16:creationId xmlns:a16="http://schemas.microsoft.com/office/drawing/2014/main" id="{04142270-F954-4D64-9B63-996055B3A265}"/>
                  </a:ext>
                </a:extLst>
              </p:cNvPr>
              <p:cNvSpPr txBox="1">
                <a:spLocks noRot="1" noChangeAspect="1" noMove="1" noResize="1" noEditPoints="1" noAdjustHandles="1" noChangeArrowheads="1" noChangeShapeType="1" noTextEdit="1"/>
              </p:cNvSpPr>
              <p:nvPr/>
            </p:nvSpPr>
            <p:spPr>
              <a:xfrm>
                <a:off x="6601070" y="890478"/>
                <a:ext cx="735825" cy="253916"/>
              </a:xfrm>
              <a:prstGeom prst="rect">
                <a:avLst/>
              </a:prstGeom>
              <a:blipFill>
                <a:blip r:embed="rId6"/>
                <a:stretch>
                  <a:fillRect/>
                </a:stretch>
              </a:blipFill>
            </p:spPr>
            <p:txBody>
              <a:bodyPr/>
              <a:lstStyle/>
              <a:p>
                <a:r>
                  <a:rPr lang="en-GB">
                    <a:noFill/>
                  </a:rPr>
                  <a:t> </a:t>
                </a:r>
              </a:p>
            </p:txBody>
          </p:sp>
        </mc:Fallback>
      </mc:AlternateContent>
      <p:cxnSp>
        <p:nvCxnSpPr>
          <p:cNvPr id="26" name="Straight Arrow Connector 25">
            <a:extLst>
              <a:ext uri="{FF2B5EF4-FFF2-40B4-BE49-F238E27FC236}">
                <a16:creationId xmlns:a16="http://schemas.microsoft.com/office/drawing/2014/main" id="{E229EF88-5ED7-493E-950C-60BA9FE01226}"/>
              </a:ext>
            </a:extLst>
          </p:cNvPr>
          <p:cNvCxnSpPr>
            <a:cxnSpLocks/>
          </p:cNvCxnSpPr>
          <p:nvPr/>
        </p:nvCxnSpPr>
        <p:spPr>
          <a:xfrm flipV="1">
            <a:off x="5829300" y="1949450"/>
            <a:ext cx="647700" cy="2374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518AF87F-98EB-42A9-9D87-F529AD84FA47}"/>
                  </a:ext>
                </a:extLst>
              </p:cNvPr>
              <p:cNvSpPr txBox="1"/>
              <p:nvPr/>
            </p:nvSpPr>
            <p:spPr>
              <a:xfrm>
                <a:off x="6855460" y="1382926"/>
                <a:ext cx="278359" cy="2308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𝑃</m:t>
                      </m:r>
                    </m:oMath>
                  </m:oMathPara>
                </a14:m>
                <a:endParaRPr lang="en-GB" sz="1100" dirty="0">
                  <a:solidFill>
                    <a:schemeClr val="tx1"/>
                  </a:solidFill>
                </a:endParaRPr>
              </a:p>
            </p:txBody>
          </p:sp>
        </mc:Choice>
        <mc:Fallback>
          <p:sp>
            <p:nvSpPr>
              <p:cNvPr id="36" name="TextBox 35">
                <a:extLst>
                  <a:ext uri="{FF2B5EF4-FFF2-40B4-BE49-F238E27FC236}">
                    <a16:creationId xmlns:a16="http://schemas.microsoft.com/office/drawing/2014/main" id="{518AF87F-98EB-42A9-9D87-F529AD84FA47}"/>
                  </a:ext>
                </a:extLst>
              </p:cNvPr>
              <p:cNvSpPr txBox="1">
                <a:spLocks noRot="1" noChangeAspect="1" noMove="1" noResize="1" noEditPoints="1" noAdjustHandles="1" noChangeArrowheads="1" noChangeShapeType="1" noTextEdit="1"/>
              </p:cNvSpPr>
              <p:nvPr/>
            </p:nvSpPr>
            <p:spPr>
              <a:xfrm>
                <a:off x="6855460" y="1382926"/>
                <a:ext cx="278359" cy="2308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3E8B4820-6209-47EB-B898-573FE2C88133}"/>
                  </a:ext>
                </a:extLst>
              </p:cNvPr>
              <p:cNvSpPr txBox="1"/>
              <p:nvPr/>
            </p:nvSpPr>
            <p:spPr>
              <a:xfrm>
                <a:off x="6352163" y="2924944"/>
                <a:ext cx="2252285" cy="289329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Help</a:t>
                </a:r>
                <a:r>
                  <a:rPr lang="en-GB" sz="1200" dirty="0"/>
                  <a:t>: Don’t find </a:t>
                </a:r>
                <a14:m>
                  <m:oMath xmlns:m="http://schemas.openxmlformats.org/officeDocument/2006/math">
                    <m:r>
                      <a:rPr lang="en-GB" sz="1200" b="0" i="1" smtClean="0">
                        <a:latin typeface="Cambria Math" panose="02040503050406030204" pitchFamily="18" charset="0"/>
                      </a:rPr>
                      <m:t>𝛼</m:t>
                    </m:r>
                  </m:oMath>
                </a14:m>
                <a:r>
                  <a:rPr lang="en-GB" sz="1200" dirty="0"/>
                  <a:t> explicitly. We can find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𝛼</m:t>
                        </m:r>
                      </m:e>
                    </m:func>
                  </m:oMath>
                </a14:m>
                <a:r>
                  <a:rPr lang="en-GB" sz="1200" dirty="0"/>
                  <a:t> and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𝛼</m:t>
                        </m:r>
                      </m:e>
                    </m:func>
                  </m:oMath>
                </a14:m>
                <a:r>
                  <a:rPr lang="en-GB" sz="1200" dirty="0"/>
                  <a:t> by forming a suitable triangle such that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tan</m:t>
                        </m:r>
                      </m:fName>
                      <m:e>
                        <m:r>
                          <a:rPr lang="en-GB" sz="1200" b="0" i="1" smtClean="0">
                            <a:latin typeface="Cambria Math" panose="02040503050406030204" pitchFamily="18" charset="0"/>
                          </a:rPr>
                          <m:t>𝛼</m:t>
                        </m:r>
                      </m:e>
                    </m:func>
                  </m:oMath>
                </a14:m>
                <a:r>
                  <a:rPr lang="en-GB" sz="1200" dirty="0"/>
                  <a:t> would be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4</m:t>
                        </m:r>
                      </m:den>
                    </m:f>
                  </m:oMath>
                </a14:m>
                <a:r>
                  <a:rPr lang="en-GB" sz="1200" dirty="0"/>
                  <a:t>:</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14:m>
                  <m:oMathPara xmlns:m="http://schemas.openxmlformats.org/officeDocument/2006/math">
                    <m:oMathParaPr>
                      <m:jc m:val="centerGroup"/>
                    </m:oMathParaPr>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𝛼</m:t>
                          </m:r>
                        </m:e>
                      </m:func>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4</m:t>
                          </m:r>
                        </m:num>
                        <m:den>
                          <m:r>
                            <a:rPr lang="en-GB" sz="1200" b="0" i="1" smtClean="0">
                              <a:latin typeface="Cambria Math" panose="02040503050406030204" pitchFamily="18" charset="0"/>
                            </a:rPr>
                            <m:t>5</m:t>
                          </m:r>
                        </m:den>
                      </m:f>
                    </m:oMath>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𝛼</m:t>
                          </m:r>
                        </m:e>
                      </m:func>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5</m:t>
                          </m:r>
                        </m:den>
                      </m:f>
                    </m:oMath>
                  </m:oMathPara>
                </a14:m>
                <a:endParaRPr lang="en-GB" sz="1200" dirty="0"/>
              </a:p>
            </p:txBody>
          </p:sp>
        </mc:Choice>
        <mc:Fallback>
          <p:sp>
            <p:nvSpPr>
              <p:cNvPr id="37" name="TextBox 36">
                <a:extLst>
                  <a:ext uri="{FF2B5EF4-FFF2-40B4-BE49-F238E27FC236}">
                    <a16:creationId xmlns:a16="http://schemas.microsoft.com/office/drawing/2014/main" id="{3E8B4820-6209-47EB-B898-573FE2C88133}"/>
                  </a:ext>
                </a:extLst>
              </p:cNvPr>
              <p:cNvSpPr txBox="1">
                <a:spLocks noRot="1" noChangeAspect="1" noMove="1" noResize="1" noEditPoints="1" noAdjustHandles="1" noChangeArrowheads="1" noChangeShapeType="1" noTextEdit="1"/>
              </p:cNvSpPr>
              <p:nvPr/>
            </p:nvSpPr>
            <p:spPr>
              <a:xfrm>
                <a:off x="6352163" y="2924944"/>
                <a:ext cx="2252285" cy="2893293"/>
              </a:xfrm>
              <a:prstGeom prst="rect">
                <a:avLst/>
              </a:prstGeom>
              <a:blipFill>
                <a:blip r:embed="rId8"/>
                <a:stretch>
                  <a:fillRect/>
                </a:stretch>
              </a:blipFill>
            </p:spPr>
            <p:txBody>
              <a:bodyPr/>
              <a:lstStyle/>
              <a:p>
                <a:r>
                  <a:rPr lang="en-GB">
                    <a:noFill/>
                  </a:rPr>
                  <a:t> </a:t>
                </a:r>
              </a:p>
            </p:txBody>
          </p:sp>
        </mc:Fallback>
      </mc:AlternateContent>
      <p:sp>
        <p:nvSpPr>
          <p:cNvPr id="38" name="Right Triangle 37">
            <a:extLst>
              <a:ext uri="{FF2B5EF4-FFF2-40B4-BE49-F238E27FC236}">
                <a16:creationId xmlns:a16="http://schemas.microsoft.com/office/drawing/2014/main" id="{E44F185B-C5AF-4292-8FA5-52DB761CC8E4}"/>
              </a:ext>
            </a:extLst>
          </p:cNvPr>
          <p:cNvSpPr/>
          <p:nvPr/>
        </p:nvSpPr>
        <p:spPr>
          <a:xfrm>
            <a:off x="6980491" y="3944583"/>
            <a:ext cx="1244932" cy="738004"/>
          </a:xfrm>
          <a:prstGeom prst="rtTriangl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377D8A2-3564-47C9-B851-181EF29C32A6}"/>
              </a:ext>
            </a:extLst>
          </p:cNvPr>
          <p:cNvSpPr/>
          <p:nvPr/>
        </p:nvSpPr>
        <p:spPr>
          <a:xfrm>
            <a:off x="6981295" y="4532197"/>
            <a:ext cx="160088" cy="144016"/>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A0CA289F-9978-483E-B771-E38FBC208437}"/>
              </a:ext>
            </a:extLst>
          </p:cNvPr>
          <p:cNvSpPr/>
          <p:nvPr/>
        </p:nvSpPr>
        <p:spPr>
          <a:xfrm>
            <a:off x="7828385" y="4493353"/>
            <a:ext cx="69850" cy="196850"/>
          </a:xfrm>
          <a:custGeom>
            <a:avLst/>
            <a:gdLst>
              <a:gd name="connsiteX0" fmla="*/ 0 w 69850"/>
              <a:gd name="connsiteY0" fmla="*/ 196850 h 196850"/>
              <a:gd name="connsiteX1" fmla="*/ 25400 w 69850"/>
              <a:gd name="connsiteY1" fmla="*/ 82550 h 196850"/>
              <a:gd name="connsiteX2" fmla="*/ 69850 w 69850"/>
              <a:gd name="connsiteY2" fmla="*/ 0 h 196850"/>
            </a:gdLst>
            <a:ahLst/>
            <a:cxnLst>
              <a:cxn ang="0">
                <a:pos x="connsiteX0" y="connsiteY0"/>
              </a:cxn>
              <a:cxn ang="0">
                <a:pos x="connsiteX1" y="connsiteY1"/>
              </a:cxn>
              <a:cxn ang="0">
                <a:pos x="connsiteX2" y="connsiteY2"/>
              </a:cxn>
            </a:cxnLst>
            <a:rect l="l" t="t" r="r" b="b"/>
            <a:pathLst>
              <a:path w="69850" h="196850">
                <a:moveTo>
                  <a:pt x="0" y="196850"/>
                </a:moveTo>
                <a:cubicBezTo>
                  <a:pt x="6879" y="156104"/>
                  <a:pt x="13758" y="115358"/>
                  <a:pt x="25400" y="82550"/>
                </a:cubicBezTo>
                <a:cubicBezTo>
                  <a:pt x="37042" y="49742"/>
                  <a:pt x="53446" y="24871"/>
                  <a:pt x="69850" y="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76FC3926-2BBA-450F-B34A-611CA5DC2150}"/>
                  </a:ext>
                </a:extLst>
              </p:cNvPr>
              <p:cNvSpPr txBox="1"/>
              <p:nvPr/>
            </p:nvSpPr>
            <p:spPr>
              <a:xfrm>
                <a:off x="7601397" y="4381831"/>
                <a:ext cx="288032"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𝛼</m:t>
                      </m:r>
                    </m:oMath>
                  </m:oMathPara>
                </a14:m>
                <a:endParaRPr lang="en-GB" sz="1400" dirty="0"/>
              </a:p>
            </p:txBody>
          </p:sp>
        </mc:Choice>
        <mc:Fallback>
          <p:sp>
            <p:nvSpPr>
              <p:cNvPr id="41" name="TextBox 40">
                <a:extLst>
                  <a:ext uri="{FF2B5EF4-FFF2-40B4-BE49-F238E27FC236}">
                    <a16:creationId xmlns:a16="http://schemas.microsoft.com/office/drawing/2014/main" id="{76FC3926-2BBA-450F-B34A-611CA5DC2150}"/>
                  </a:ext>
                </a:extLst>
              </p:cNvPr>
              <p:cNvSpPr txBox="1">
                <a:spLocks noRot="1" noChangeAspect="1" noMove="1" noResize="1" noEditPoints="1" noAdjustHandles="1" noChangeArrowheads="1" noChangeShapeType="1" noTextEdit="1"/>
              </p:cNvSpPr>
              <p:nvPr/>
            </p:nvSpPr>
            <p:spPr>
              <a:xfrm>
                <a:off x="7601397" y="4381831"/>
                <a:ext cx="288032"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98841FC2-51C5-451E-A2C4-01F2D8DC3FE9}"/>
                  </a:ext>
                </a:extLst>
              </p:cNvPr>
              <p:cNvSpPr txBox="1"/>
              <p:nvPr/>
            </p:nvSpPr>
            <p:spPr>
              <a:xfrm>
                <a:off x="6692459" y="4154998"/>
                <a:ext cx="288032"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3</m:t>
                      </m:r>
                    </m:oMath>
                  </m:oMathPara>
                </a14:m>
                <a:endParaRPr lang="en-GB" sz="1400" dirty="0"/>
              </a:p>
            </p:txBody>
          </p:sp>
        </mc:Choice>
        <mc:Fallback>
          <p:sp>
            <p:nvSpPr>
              <p:cNvPr id="42" name="TextBox 41">
                <a:extLst>
                  <a:ext uri="{FF2B5EF4-FFF2-40B4-BE49-F238E27FC236}">
                    <a16:creationId xmlns:a16="http://schemas.microsoft.com/office/drawing/2014/main" id="{98841FC2-51C5-451E-A2C4-01F2D8DC3FE9}"/>
                  </a:ext>
                </a:extLst>
              </p:cNvPr>
              <p:cNvSpPr txBox="1">
                <a:spLocks noRot="1" noChangeAspect="1" noMove="1" noResize="1" noEditPoints="1" noAdjustHandles="1" noChangeArrowheads="1" noChangeShapeType="1" noTextEdit="1"/>
              </p:cNvSpPr>
              <p:nvPr/>
            </p:nvSpPr>
            <p:spPr>
              <a:xfrm>
                <a:off x="6692459" y="4154998"/>
                <a:ext cx="288032"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54343050-A427-4F59-8F18-4EA0A1065913}"/>
                  </a:ext>
                </a:extLst>
              </p:cNvPr>
              <p:cNvSpPr txBox="1"/>
              <p:nvPr/>
            </p:nvSpPr>
            <p:spPr>
              <a:xfrm>
                <a:off x="7496431" y="3987541"/>
                <a:ext cx="288032"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5</m:t>
                      </m:r>
                    </m:oMath>
                  </m:oMathPara>
                </a14:m>
                <a:endParaRPr lang="en-GB" sz="1400" dirty="0"/>
              </a:p>
            </p:txBody>
          </p:sp>
        </mc:Choice>
        <mc:Fallback>
          <p:sp>
            <p:nvSpPr>
              <p:cNvPr id="43" name="TextBox 42">
                <a:extLst>
                  <a:ext uri="{FF2B5EF4-FFF2-40B4-BE49-F238E27FC236}">
                    <a16:creationId xmlns:a16="http://schemas.microsoft.com/office/drawing/2014/main" id="{54343050-A427-4F59-8F18-4EA0A1065913}"/>
                  </a:ext>
                </a:extLst>
              </p:cNvPr>
              <p:cNvSpPr txBox="1">
                <a:spLocks noRot="1" noChangeAspect="1" noMove="1" noResize="1" noEditPoints="1" noAdjustHandles="1" noChangeArrowheads="1" noChangeShapeType="1" noTextEdit="1"/>
              </p:cNvSpPr>
              <p:nvPr/>
            </p:nvSpPr>
            <p:spPr>
              <a:xfrm>
                <a:off x="7496431" y="3987541"/>
                <a:ext cx="288032"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20593985-083E-42D2-941E-38AF4C365644}"/>
                  </a:ext>
                </a:extLst>
              </p:cNvPr>
              <p:cNvSpPr txBox="1"/>
              <p:nvPr/>
            </p:nvSpPr>
            <p:spPr>
              <a:xfrm>
                <a:off x="7318714" y="4698408"/>
                <a:ext cx="288032"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4</m:t>
                      </m:r>
                    </m:oMath>
                  </m:oMathPara>
                </a14:m>
                <a:endParaRPr lang="en-GB" sz="1400" dirty="0"/>
              </a:p>
            </p:txBody>
          </p:sp>
        </mc:Choice>
        <mc:Fallback>
          <p:sp>
            <p:nvSpPr>
              <p:cNvPr id="44" name="TextBox 43">
                <a:extLst>
                  <a:ext uri="{FF2B5EF4-FFF2-40B4-BE49-F238E27FC236}">
                    <a16:creationId xmlns:a16="http://schemas.microsoft.com/office/drawing/2014/main" id="{20593985-083E-42D2-941E-38AF4C365644}"/>
                  </a:ext>
                </a:extLst>
              </p:cNvPr>
              <p:cNvSpPr txBox="1">
                <a:spLocks noRot="1" noChangeAspect="1" noMove="1" noResize="1" noEditPoints="1" noAdjustHandles="1" noChangeArrowheads="1" noChangeShapeType="1" noTextEdit="1"/>
              </p:cNvSpPr>
              <p:nvPr/>
            </p:nvSpPr>
            <p:spPr>
              <a:xfrm>
                <a:off x="7318714" y="4698408"/>
                <a:ext cx="288032" cy="307777"/>
              </a:xfrm>
              <a:prstGeom prst="rect">
                <a:avLst/>
              </a:prstGeom>
              <a:blipFill>
                <a:blip r:embed="rId12"/>
                <a:stretch>
                  <a:fillRect/>
                </a:stretch>
              </a:blipFill>
            </p:spPr>
            <p:txBody>
              <a:bodyPr/>
              <a:lstStyle/>
              <a:p>
                <a:r>
                  <a:rPr lang="en-GB">
                    <a:noFill/>
                  </a:rPr>
                  <a:t> </a:t>
                </a:r>
              </a:p>
            </p:txBody>
          </p:sp>
        </mc:Fallback>
      </mc:AlternateContent>
      <p:sp>
        <p:nvSpPr>
          <p:cNvPr id="45" name="Rectangle 44">
            <a:extLst>
              <a:ext uri="{FF2B5EF4-FFF2-40B4-BE49-F238E27FC236}">
                <a16:creationId xmlns:a16="http://schemas.microsoft.com/office/drawing/2014/main" id="{4D53EF47-0C24-46B5-ACF4-9731C41BF8ED}"/>
              </a:ext>
            </a:extLst>
          </p:cNvPr>
          <p:cNvSpPr/>
          <p:nvPr/>
        </p:nvSpPr>
        <p:spPr>
          <a:xfrm>
            <a:off x="7463690" y="3920434"/>
            <a:ext cx="438740" cy="3495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a:extLst>
              <a:ext uri="{FF2B5EF4-FFF2-40B4-BE49-F238E27FC236}">
                <a16:creationId xmlns:a16="http://schemas.microsoft.com/office/drawing/2014/main" id="{2DB0D9E0-AFDC-4746-8376-638FC66E8140}"/>
              </a:ext>
            </a:extLst>
          </p:cNvPr>
          <p:cNvSpPr/>
          <p:nvPr/>
        </p:nvSpPr>
        <p:spPr>
          <a:xfrm>
            <a:off x="7669801" y="5034523"/>
            <a:ext cx="438740" cy="3495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a:extLst>
              <a:ext uri="{FF2B5EF4-FFF2-40B4-BE49-F238E27FC236}">
                <a16:creationId xmlns:a16="http://schemas.microsoft.com/office/drawing/2014/main" id="{207297B6-AF29-4B64-BC2D-59658F4B086A}"/>
              </a:ext>
            </a:extLst>
          </p:cNvPr>
          <p:cNvSpPr/>
          <p:nvPr/>
        </p:nvSpPr>
        <p:spPr>
          <a:xfrm>
            <a:off x="7669801" y="5397395"/>
            <a:ext cx="438740" cy="3495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8" name="Straight Connector 47">
            <a:extLst>
              <a:ext uri="{FF2B5EF4-FFF2-40B4-BE49-F238E27FC236}">
                <a16:creationId xmlns:a16="http://schemas.microsoft.com/office/drawing/2014/main" id="{9E3643E0-D908-407E-9118-E7006791DE1A}"/>
              </a:ext>
            </a:extLst>
          </p:cNvPr>
          <p:cNvCxnSpPr/>
          <p:nvPr/>
        </p:nvCxnSpPr>
        <p:spPr>
          <a:xfrm flipV="1">
            <a:off x="1156450" y="3278823"/>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9D9FCB8C-A5F4-4994-AD59-09C97FCCF5F2}"/>
              </a:ext>
            </a:extLst>
          </p:cNvPr>
          <p:cNvCxnSpPr>
            <a:cxnSpLocks/>
          </p:cNvCxnSpPr>
          <p:nvPr/>
        </p:nvCxnSpPr>
        <p:spPr>
          <a:xfrm>
            <a:off x="1156450" y="4214927"/>
            <a:ext cx="2540551"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50" name="Rectangle 49">
                <a:extLst>
                  <a:ext uri="{FF2B5EF4-FFF2-40B4-BE49-F238E27FC236}">
                    <a16:creationId xmlns:a16="http://schemas.microsoft.com/office/drawing/2014/main" id="{4765ED6E-7422-461A-B320-7477591990CC}"/>
                  </a:ext>
                </a:extLst>
              </p:cNvPr>
              <p:cNvSpPr/>
              <p:nvPr/>
            </p:nvSpPr>
            <p:spPr>
              <a:xfrm rot="20315908">
                <a:off x="2413479" y="3338517"/>
                <a:ext cx="50324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GB" sz="1100" b="0" i="1" smtClean="0">
                        <a:latin typeface="Cambria Math" panose="02040503050406030204" pitchFamily="18" charset="0"/>
                      </a:rPr>
                      <m:t>2</m:t>
                    </m:r>
                  </m:oMath>
                </a14:m>
                <a:r>
                  <a:rPr lang="en-GB" sz="1100" dirty="0"/>
                  <a:t> kg</a:t>
                </a:r>
              </a:p>
            </p:txBody>
          </p:sp>
        </mc:Choice>
        <mc:Fallback>
          <p:sp>
            <p:nvSpPr>
              <p:cNvPr id="50" name="Rectangle 49">
                <a:extLst>
                  <a:ext uri="{FF2B5EF4-FFF2-40B4-BE49-F238E27FC236}">
                    <a16:creationId xmlns:a16="http://schemas.microsoft.com/office/drawing/2014/main" id="{4765ED6E-7422-461A-B320-7477591990CC}"/>
                  </a:ext>
                </a:extLst>
              </p:cNvPr>
              <p:cNvSpPr>
                <a:spLocks noRot="1" noChangeAspect="1" noMove="1" noResize="1" noEditPoints="1" noAdjustHandles="1" noChangeArrowheads="1" noChangeShapeType="1" noTextEdit="1"/>
              </p:cNvSpPr>
              <p:nvPr/>
            </p:nvSpPr>
            <p:spPr>
              <a:xfrm rot="20315908">
                <a:off x="2413479" y="3338517"/>
                <a:ext cx="503245" cy="288032"/>
              </a:xfrm>
              <a:prstGeom prst="rect">
                <a:avLst/>
              </a:prstGeom>
              <a:blipFill>
                <a:blip r:embed="rId13"/>
                <a:stretch>
                  <a:fillRect/>
                </a:stretch>
              </a:blipFill>
              <a:ln w="9525">
                <a:solidFill>
                  <a:schemeClr val="tx1"/>
                </a:solidFill>
              </a:ln>
            </p:spPr>
            <p:txBody>
              <a:bodyPr/>
              <a:lstStyle/>
              <a:p>
                <a:r>
                  <a:rPr lang="en-GB">
                    <a:noFill/>
                  </a:rPr>
                  <a:t> </a:t>
                </a:r>
              </a:p>
            </p:txBody>
          </p:sp>
        </mc:Fallback>
      </mc:AlternateContent>
      <p:cxnSp>
        <p:nvCxnSpPr>
          <p:cNvPr id="51" name="Straight Arrow Connector 50">
            <a:extLst>
              <a:ext uri="{FF2B5EF4-FFF2-40B4-BE49-F238E27FC236}">
                <a16:creationId xmlns:a16="http://schemas.microsoft.com/office/drawing/2014/main" id="{B448337A-DC80-49F7-8CC0-FBCC99B946D0}"/>
              </a:ext>
            </a:extLst>
          </p:cNvPr>
          <p:cNvCxnSpPr>
            <a:cxnSpLocks/>
          </p:cNvCxnSpPr>
          <p:nvPr/>
        </p:nvCxnSpPr>
        <p:spPr>
          <a:xfrm flipH="1" flipV="1">
            <a:off x="2448507" y="3067869"/>
            <a:ext cx="138114" cy="2857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B750C333-2F2D-4F8B-BA62-9D2BCE25C0A4}"/>
              </a:ext>
            </a:extLst>
          </p:cNvPr>
          <p:cNvSpPr/>
          <p:nvPr/>
        </p:nvSpPr>
        <p:spPr>
          <a:xfrm>
            <a:off x="1548394" y="4063231"/>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44A4963E-F75D-4B05-8EB4-2B90A51B3B41}"/>
                  </a:ext>
                </a:extLst>
              </p:cNvPr>
              <p:cNvSpPr txBox="1"/>
              <p:nvPr/>
            </p:nvSpPr>
            <p:spPr>
              <a:xfrm>
                <a:off x="1553157" y="4004643"/>
                <a:ext cx="278359" cy="2308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𝛼</m:t>
                      </m:r>
                    </m:oMath>
                  </m:oMathPara>
                </a14:m>
                <a:endParaRPr lang="en-GB" sz="1100" dirty="0">
                  <a:solidFill>
                    <a:schemeClr val="tx1"/>
                  </a:solidFill>
                </a:endParaRPr>
              </a:p>
            </p:txBody>
          </p:sp>
        </mc:Choice>
        <mc:Fallback>
          <p:sp>
            <p:nvSpPr>
              <p:cNvPr id="53" name="TextBox 52">
                <a:extLst>
                  <a:ext uri="{FF2B5EF4-FFF2-40B4-BE49-F238E27FC236}">
                    <a16:creationId xmlns:a16="http://schemas.microsoft.com/office/drawing/2014/main" id="{44A4963E-F75D-4B05-8EB4-2B90A51B3B41}"/>
                  </a:ext>
                </a:extLst>
              </p:cNvPr>
              <p:cNvSpPr txBox="1">
                <a:spLocks noRot="1" noChangeAspect="1" noMove="1" noResize="1" noEditPoints="1" noAdjustHandles="1" noChangeArrowheads="1" noChangeShapeType="1" noTextEdit="1"/>
              </p:cNvSpPr>
              <p:nvPr/>
            </p:nvSpPr>
            <p:spPr>
              <a:xfrm>
                <a:off x="1553157" y="4004643"/>
                <a:ext cx="278359" cy="2308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AAB89566-C9F8-44A0-9C4D-EDFA0BA0CECB}"/>
                  </a:ext>
                </a:extLst>
              </p:cNvPr>
              <p:cNvSpPr txBox="1"/>
              <p:nvPr/>
            </p:nvSpPr>
            <p:spPr>
              <a:xfrm>
                <a:off x="1763675" y="3524530"/>
                <a:ext cx="524866"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4</m:t>
                      </m:r>
                    </m:oMath>
                  </m:oMathPara>
                </a14:m>
                <a:endParaRPr lang="en-GB" sz="1400" dirty="0">
                  <a:solidFill>
                    <a:schemeClr val="accent1"/>
                  </a:solidFill>
                </a:endParaRPr>
              </a:p>
            </p:txBody>
          </p:sp>
        </mc:Choice>
        <mc:Fallback>
          <p:sp>
            <p:nvSpPr>
              <p:cNvPr id="54" name="TextBox 53">
                <a:extLst>
                  <a:ext uri="{FF2B5EF4-FFF2-40B4-BE49-F238E27FC236}">
                    <a16:creationId xmlns:a16="http://schemas.microsoft.com/office/drawing/2014/main" id="{AAB89566-C9F8-44A0-9C4D-EDFA0BA0CECB}"/>
                  </a:ext>
                </a:extLst>
              </p:cNvPr>
              <p:cNvSpPr txBox="1">
                <a:spLocks noRot="1" noChangeAspect="1" noMove="1" noResize="1" noEditPoints="1" noAdjustHandles="1" noChangeArrowheads="1" noChangeShapeType="1" noTextEdit="1"/>
              </p:cNvSpPr>
              <p:nvPr/>
            </p:nvSpPr>
            <p:spPr>
              <a:xfrm>
                <a:off x="1763675" y="3524530"/>
                <a:ext cx="524866" cy="261610"/>
              </a:xfrm>
              <a:prstGeom prst="rect">
                <a:avLst/>
              </a:prstGeom>
              <a:blipFill>
                <a:blip r:embed="rId15"/>
                <a:stretch>
                  <a:fillRect/>
                </a:stretch>
              </a:blipFill>
            </p:spPr>
            <p:txBody>
              <a:bodyPr/>
              <a:lstStyle/>
              <a:p>
                <a:r>
                  <a:rPr lang="en-GB">
                    <a:noFill/>
                  </a:rPr>
                  <a:t> </a:t>
                </a:r>
              </a:p>
            </p:txBody>
          </p:sp>
        </mc:Fallback>
      </mc:AlternateContent>
      <p:cxnSp>
        <p:nvCxnSpPr>
          <p:cNvPr id="55" name="Straight Arrow Connector 54">
            <a:extLst>
              <a:ext uri="{FF2B5EF4-FFF2-40B4-BE49-F238E27FC236}">
                <a16:creationId xmlns:a16="http://schemas.microsoft.com/office/drawing/2014/main" id="{379D92C3-4FAA-40A2-90C6-7439852E4DCE}"/>
              </a:ext>
            </a:extLst>
          </p:cNvPr>
          <p:cNvCxnSpPr>
            <a:cxnSpLocks/>
          </p:cNvCxnSpPr>
          <p:nvPr/>
        </p:nvCxnSpPr>
        <p:spPr>
          <a:xfrm flipV="1">
            <a:off x="2800728" y="2889471"/>
            <a:ext cx="194230" cy="771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9BDC73F-FDEE-4BA9-97AD-EF11FC352F7F}"/>
              </a:ext>
            </a:extLst>
          </p:cNvPr>
          <p:cNvCxnSpPr>
            <a:cxnSpLocks/>
          </p:cNvCxnSpPr>
          <p:nvPr/>
        </p:nvCxnSpPr>
        <p:spPr>
          <a:xfrm flipV="1">
            <a:off x="2845178" y="2845116"/>
            <a:ext cx="241884" cy="102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A75FB7C-CBA1-46F1-9E12-8E26DBEBCCA8}"/>
              </a:ext>
            </a:extLst>
          </p:cNvPr>
          <p:cNvCxnSpPr>
            <a:cxnSpLocks/>
          </p:cNvCxnSpPr>
          <p:nvPr/>
        </p:nvCxnSpPr>
        <p:spPr>
          <a:xfrm flipH="1">
            <a:off x="2907046" y="2792612"/>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5B04855D-9374-4CC0-A772-32104F845A11}"/>
                  </a:ext>
                </a:extLst>
              </p:cNvPr>
              <p:cNvSpPr txBox="1"/>
              <p:nvPr/>
            </p:nvSpPr>
            <p:spPr>
              <a:xfrm>
                <a:off x="2537448" y="2612509"/>
                <a:ext cx="735825" cy="2539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𝑎</m:t>
                      </m:r>
                    </m:oMath>
                  </m:oMathPara>
                </a14:m>
                <a:endParaRPr lang="en-GB" sz="1400" dirty="0">
                  <a:solidFill>
                    <a:schemeClr val="tx1"/>
                  </a:solidFill>
                </a:endParaRPr>
              </a:p>
            </p:txBody>
          </p:sp>
        </mc:Choice>
        <mc:Fallback>
          <p:sp>
            <p:nvSpPr>
              <p:cNvPr id="58" name="TextBox 57">
                <a:extLst>
                  <a:ext uri="{FF2B5EF4-FFF2-40B4-BE49-F238E27FC236}">
                    <a16:creationId xmlns:a16="http://schemas.microsoft.com/office/drawing/2014/main" id="{5B04855D-9374-4CC0-A772-32104F845A11}"/>
                  </a:ext>
                </a:extLst>
              </p:cNvPr>
              <p:cNvSpPr txBox="1">
                <a:spLocks noRot="1" noChangeAspect="1" noMove="1" noResize="1" noEditPoints="1" noAdjustHandles="1" noChangeArrowheads="1" noChangeShapeType="1" noTextEdit="1"/>
              </p:cNvSpPr>
              <p:nvPr/>
            </p:nvSpPr>
            <p:spPr>
              <a:xfrm>
                <a:off x="2537448" y="2612509"/>
                <a:ext cx="735825" cy="253916"/>
              </a:xfrm>
              <a:prstGeom prst="rect">
                <a:avLst/>
              </a:prstGeom>
              <a:blipFill>
                <a:blip r:embed="rId16"/>
                <a:stretch>
                  <a:fillRect/>
                </a:stretch>
              </a:blipFill>
            </p:spPr>
            <p:txBody>
              <a:bodyPr/>
              <a:lstStyle/>
              <a:p>
                <a:r>
                  <a:rPr lang="en-GB">
                    <a:noFill/>
                  </a:rPr>
                  <a:t> </a:t>
                </a:r>
              </a:p>
            </p:txBody>
          </p:sp>
        </mc:Fallback>
      </mc:AlternateContent>
      <p:cxnSp>
        <p:nvCxnSpPr>
          <p:cNvPr id="59" name="Straight Arrow Connector 58">
            <a:extLst>
              <a:ext uri="{FF2B5EF4-FFF2-40B4-BE49-F238E27FC236}">
                <a16:creationId xmlns:a16="http://schemas.microsoft.com/office/drawing/2014/main" id="{B4139BBF-376B-4657-B950-0B638F575D7D}"/>
              </a:ext>
            </a:extLst>
          </p:cNvPr>
          <p:cNvCxnSpPr>
            <a:cxnSpLocks/>
          </p:cNvCxnSpPr>
          <p:nvPr/>
        </p:nvCxnSpPr>
        <p:spPr>
          <a:xfrm flipV="1">
            <a:off x="1765678" y="3671481"/>
            <a:ext cx="647700" cy="2374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277D0976-E2D3-4D80-A5B2-B52EFA798D11}"/>
                  </a:ext>
                </a:extLst>
              </p:cNvPr>
              <p:cNvSpPr txBox="1"/>
              <p:nvPr/>
            </p:nvSpPr>
            <p:spPr>
              <a:xfrm>
                <a:off x="2791838" y="3104957"/>
                <a:ext cx="278359" cy="2308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𝑃</m:t>
                      </m:r>
                    </m:oMath>
                  </m:oMathPara>
                </a14:m>
                <a:endParaRPr lang="en-GB" sz="1100" dirty="0">
                  <a:solidFill>
                    <a:schemeClr val="tx1"/>
                  </a:solidFill>
                </a:endParaRPr>
              </a:p>
            </p:txBody>
          </p:sp>
        </mc:Choice>
        <mc:Fallback>
          <p:sp>
            <p:nvSpPr>
              <p:cNvPr id="60" name="TextBox 59">
                <a:extLst>
                  <a:ext uri="{FF2B5EF4-FFF2-40B4-BE49-F238E27FC236}">
                    <a16:creationId xmlns:a16="http://schemas.microsoft.com/office/drawing/2014/main" id="{277D0976-E2D3-4D80-A5B2-B52EFA798D11}"/>
                  </a:ext>
                </a:extLst>
              </p:cNvPr>
              <p:cNvSpPr txBox="1">
                <a:spLocks noRot="1" noChangeAspect="1" noMove="1" noResize="1" noEditPoints="1" noAdjustHandles="1" noChangeArrowheads="1" noChangeShapeType="1" noTextEdit="1"/>
              </p:cNvSpPr>
              <p:nvPr/>
            </p:nvSpPr>
            <p:spPr>
              <a:xfrm>
                <a:off x="2791838" y="3104957"/>
                <a:ext cx="278359" cy="230832"/>
              </a:xfrm>
              <a:prstGeom prst="rect">
                <a:avLst/>
              </a:prstGeom>
              <a:blipFill>
                <a:blip r:embed="rId17"/>
                <a:stretch>
                  <a:fillRect/>
                </a:stretch>
              </a:blipFill>
            </p:spPr>
            <p:txBody>
              <a:bodyPr/>
              <a:lstStyle/>
              <a:p>
                <a:r>
                  <a:rPr lang="en-GB">
                    <a:noFill/>
                  </a:rPr>
                  <a:t> </a:t>
                </a:r>
              </a:p>
            </p:txBody>
          </p:sp>
        </mc:Fallback>
      </mc:AlternateContent>
      <p:cxnSp>
        <p:nvCxnSpPr>
          <p:cNvPr id="61" name="Straight Arrow Connector 60">
            <a:extLst>
              <a:ext uri="{FF2B5EF4-FFF2-40B4-BE49-F238E27FC236}">
                <a16:creationId xmlns:a16="http://schemas.microsoft.com/office/drawing/2014/main" id="{E896B53C-167D-4DD4-BDE6-023DAF0BEF2F}"/>
              </a:ext>
            </a:extLst>
          </p:cNvPr>
          <p:cNvCxnSpPr>
            <a:cxnSpLocks/>
          </p:cNvCxnSpPr>
          <p:nvPr/>
        </p:nvCxnSpPr>
        <p:spPr>
          <a:xfrm flipH="1">
            <a:off x="2727960" y="3611880"/>
            <a:ext cx="7620" cy="5867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4" name="TextBox 63">
                <a:extLst>
                  <a:ext uri="{FF2B5EF4-FFF2-40B4-BE49-F238E27FC236}">
                    <a16:creationId xmlns:a16="http://schemas.microsoft.com/office/drawing/2014/main" id="{1C79B1EE-24D4-4355-8379-8FB80DFE27FD}"/>
                  </a:ext>
                </a:extLst>
              </p:cNvPr>
              <p:cNvSpPr txBox="1"/>
              <p:nvPr/>
            </p:nvSpPr>
            <p:spPr>
              <a:xfrm>
                <a:off x="2357152" y="3829050"/>
                <a:ext cx="524866"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100" b="0" i="1" smtClean="0">
                          <a:solidFill>
                            <a:schemeClr val="accent1"/>
                          </a:solidFill>
                          <a:latin typeface="Cambria Math" panose="02040503050406030204" pitchFamily="18" charset="0"/>
                        </a:rPr>
                        <m:t>2</m:t>
                      </m:r>
                      <m:r>
                        <a:rPr lang="en-GB" sz="1100" b="0" i="1" smtClean="0">
                          <a:solidFill>
                            <a:schemeClr val="accent1"/>
                          </a:solidFill>
                          <a:latin typeface="Cambria Math" panose="02040503050406030204" pitchFamily="18" charset="0"/>
                        </a:rPr>
                        <m:t>𝑔</m:t>
                      </m:r>
                    </m:oMath>
                  </m:oMathPara>
                </a14:m>
                <a:endParaRPr lang="en-GB" sz="1100" dirty="0">
                  <a:solidFill>
                    <a:schemeClr val="accent1"/>
                  </a:solidFill>
                </a:endParaRPr>
              </a:p>
            </p:txBody>
          </p:sp>
        </mc:Choice>
        <mc:Fallback>
          <p:sp>
            <p:nvSpPr>
              <p:cNvPr id="64" name="TextBox 63">
                <a:extLst>
                  <a:ext uri="{FF2B5EF4-FFF2-40B4-BE49-F238E27FC236}">
                    <a16:creationId xmlns:a16="http://schemas.microsoft.com/office/drawing/2014/main" id="{1C79B1EE-24D4-4355-8379-8FB80DFE27FD}"/>
                  </a:ext>
                </a:extLst>
              </p:cNvPr>
              <p:cNvSpPr txBox="1">
                <a:spLocks noRot="1" noChangeAspect="1" noMove="1" noResize="1" noEditPoints="1" noAdjustHandles="1" noChangeArrowheads="1" noChangeShapeType="1" noTextEdit="1"/>
              </p:cNvSpPr>
              <p:nvPr/>
            </p:nvSpPr>
            <p:spPr>
              <a:xfrm>
                <a:off x="2357152" y="3829050"/>
                <a:ext cx="524866" cy="261610"/>
              </a:xfrm>
              <a:prstGeom prst="rect">
                <a:avLst/>
              </a:prstGeom>
              <a:blipFill>
                <a:blip r:embed="rId18"/>
                <a:stretch>
                  <a:fillRect b="-4651"/>
                </a:stretch>
              </a:blipFill>
            </p:spPr>
            <p:txBody>
              <a:bodyPr/>
              <a:lstStyle/>
              <a:p>
                <a:r>
                  <a:rPr lang="en-GB">
                    <a:noFill/>
                  </a:rPr>
                  <a:t> </a:t>
                </a:r>
              </a:p>
            </p:txBody>
          </p:sp>
        </mc:Fallback>
      </mc:AlternateContent>
      <p:cxnSp>
        <p:nvCxnSpPr>
          <p:cNvPr id="65" name="Straight Arrow Connector 64">
            <a:extLst>
              <a:ext uri="{FF2B5EF4-FFF2-40B4-BE49-F238E27FC236}">
                <a16:creationId xmlns:a16="http://schemas.microsoft.com/office/drawing/2014/main" id="{44DEE57B-089F-408D-9A95-42CDD497B69A}"/>
              </a:ext>
            </a:extLst>
          </p:cNvPr>
          <p:cNvCxnSpPr>
            <a:cxnSpLocks/>
          </p:cNvCxnSpPr>
          <p:nvPr/>
        </p:nvCxnSpPr>
        <p:spPr>
          <a:xfrm>
            <a:off x="2745581" y="3609975"/>
            <a:ext cx="259557" cy="43338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F602638-4E61-4634-ABD5-986E96697492}"/>
              </a:ext>
            </a:extLst>
          </p:cNvPr>
          <p:cNvCxnSpPr>
            <a:cxnSpLocks/>
          </p:cNvCxnSpPr>
          <p:nvPr/>
        </p:nvCxnSpPr>
        <p:spPr>
          <a:xfrm flipH="1">
            <a:off x="2788444" y="4043364"/>
            <a:ext cx="197644" cy="10001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7E8FE4A4-041E-481D-995D-A979BFEDA609}"/>
                  </a:ext>
                </a:extLst>
              </p:cNvPr>
              <p:cNvSpPr txBox="1"/>
              <p:nvPr/>
            </p:nvSpPr>
            <p:spPr>
              <a:xfrm>
                <a:off x="2810517" y="3636056"/>
                <a:ext cx="524866" cy="2308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900" b="0" i="1" smtClean="0">
                          <a:solidFill>
                            <a:schemeClr val="accent1"/>
                          </a:solidFill>
                          <a:latin typeface="Cambria Math" panose="02040503050406030204" pitchFamily="18" charset="0"/>
                        </a:rPr>
                        <m:t>2</m:t>
                      </m:r>
                      <m:r>
                        <a:rPr lang="en-GB" sz="900" b="0" i="1" smtClean="0">
                          <a:solidFill>
                            <a:schemeClr val="accent1"/>
                          </a:solidFill>
                          <a:latin typeface="Cambria Math" panose="02040503050406030204" pitchFamily="18" charset="0"/>
                        </a:rPr>
                        <m:t>𝑔</m:t>
                      </m:r>
                      <m:func>
                        <m:funcPr>
                          <m:ctrlPr>
                            <a:rPr lang="en-GB" sz="900" b="0" i="1" smtClean="0">
                              <a:solidFill>
                                <a:schemeClr val="accent1"/>
                              </a:solidFill>
                              <a:latin typeface="Cambria Math" panose="02040503050406030204" pitchFamily="18" charset="0"/>
                            </a:rPr>
                          </m:ctrlPr>
                        </m:funcPr>
                        <m:fName>
                          <m:r>
                            <m:rPr>
                              <m:sty m:val="p"/>
                            </m:rPr>
                            <a:rPr lang="en-GB" sz="900" b="0" i="0" smtClean="0">
                              <a:solidFill>
                                <a:schemeClr val="accent1"/>
                              </a:solidFill>
                              <a:latin typeface="Cambria Math" panose="02040503050406030204" pitchFamily="18" charset="0"/>
                            </a:rPr>
                            <m:t>cos</m:t>
                          </m:r>
                        </m:fName>
                        <m:e>
                          <m:r>
                            <a:rPr lang="en-GB" sz="900" b="0" i="1" smtClean="0">
                              <a:solidFill>
                                <a:schemeClr val="accent1"/>
                              </a:solidFill>
                              <a:latin typeface="Cambria Math" panose="02040503050406030204" pitchFamily="18" charset="0"/>
                            </a:rPr>
                            <m:t>𝛼</m:t>
                          </m:r>
                        </m:e>
                      </m:func>
                    </m:oMath>
                  </m:oMathPara>
                </a14:m>
                <a:endParaRPr lang="en-GB" sz="900" dirty="0">
                  <a:solidFill>
                    <a:schemeClr val="accent1"/>
                  </a:solidFill>
                </a:endParaRPr>
              </a:p>
            </p:txBody>
          </p:sp>
        </mc:Choice>
        <mc:Fallback>
          <p:sp>
            <p:nvSpPr>
              <p:cNvPr id="71" name="TextBox 70">
                <a:extLst>
                  <a:ext uri="{FF2B5EF4-FFF2-40B4-BE49-F238E27FC236}">
                    <a16:creationId xmlns:a16="http://schemas.microsoft.com/office/drawing/2014/main" id="{7E8FE4A4-041E-481D-995D-A979BFEDA609}"/>
                  </a:ext>
                </a:extLst>
              </p:cNvPr>
              <p:cNvSpPr txBox="1">
                <a:spLocks noRot="1" noChangeAspect="1" noMove="1" noResize="1" noEditPoints="1" noAdjustHandles="1" noChangeArrowheads="1" noChangeShapeType="1" noTextEdit="1"/>
              </p:cNvSpPr>
              <p:nvPr/>
            </p:nvSpPr>
            <p:spPr>
              <a:xfrm>
                <a:off x="2810517" y="3636056"/>
                <a:ext cx="524866" cy="230832"/>
              </a:xfrm>
              <a:prstGeom prst="rect">
                <a:avLst/>
              </a:prstGeom>
              <a:blipFill>
                <a:blip r:embed="rId19"/>
                <a:stretch>
                  <a:fillRect b="-263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2" name="TextBox 71">
                <a:extLst>
                  <a:ext uri="{FF2B5EF4-FFF2-40B4-BE49-F238E27FC236}">
                    <a16:creationId xmlns:a16="http://schemas.microsoft.com/office/drawing/2014/main" id="{49427FC8-B2C3-40B0-8A15-A1AA844C6B5A}"/>
                  </a:ext>
                </a:extLst>
              </p:cNvPr>
              <p:cNvSpPr txBox="1"/>
              <p:nvPr/>
            </p:nvSpPr>
            <p:spPr>
              <a:xfrm>
                <a:off x="2857363" y="4013861"/>
                <a:ext cx="524866" cy="2308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900" b="0" i="1" smtClean="0">
                          <a:solidFill>
                            <a:schemeClr val="accent1"/>
                          </a:solidFill>
                          <a:latin typeface="Cambria Math" panose="02040503050406030204" pitchFamily="18" charset="0"/>
                        </a:rPr>
                        <m:t>2</m:t>
                      </m:r>
                      <m:r>
                        <a:rPr lang="en-GB" sz="900" b="0" i="1" smtClean="0">
                          <a:solidFill>
                            <a:schemeClr val="accent1"/>
                          </a:solidFill>
                          <a:latin typeface="Cambria Math" panose="02040503050406030204" pitchFamily="18" charset="0"/>
                        </a:rPr>
                        <m:t>𝑔</m:t>
                      </m:r>
                      <m:func>
                        <m:funcPr>
                          <m:ctrlPr>
                            <a:rPr lang="en-GB" sz="900" b="0" i="1" smtClean="0">
                              <a:solidFill>
                                <a:schemeClr val="accent1"/>
                              </a:solidFill>
                              <a:latin typeface="Cambria Math" panose="02040503050406030204" pitchFamily="18" charset="0"/>
                            </a:rPr>
                          </m:ctrlPr>
                        </m:funcPr>
                        <m:fName>
                          <m:r>
                            <m:rPr>
                              <m:sty m:val="p"/>
                            </m:rPr>
                            <a:rPr lang="en-GB" sz="900" b="0" i="0" smtClean="0">
                              <a:solidFill>
                                <a:schemeClr val="accent1"/>
                              </a:solidFill>
                              <a:latin typeface="Cambria Math" panose="02040503050406030204" pitchFamily="18" charset="0"/>
                            </a:rPr>
                            <m:t>sin</m:t>
                          </m:r>
                        </m:fName>
                        <m:e>
                          <m:r>
                            <a:rPr lang="en-GB" sz="900" b="0" i="1" smtClean="0">
                              <a:solidFill>
                                <a:schemeClr val="accent1"/>
                              </a:solidFill>
                              <a:latin typeface="Cambria Math" panose="02040503050406030204" pitchFamily="18" charset="0"/>
                            </a:rPr>
                            <m:t>𝛼</m:t>
                          </m:r>
                        </m:e>
                      </m:func>
                    </m:oMath>
                  </m:oMathPara>
                </a14:m>
                <a:endParaRPr lang="en-GB" sz="900" dirty="0">
                  <a:solidFill>
                    <a:schemeClr val="accent1"/>
                  </a:solidFill>
                </a:endParaRPr>
              </a:p>
            </p:txBody>
          </p:sp>
        </mc:Choice>
        <mc:Fallback>
          <p:sp>
            <p:nvSpPr>
              <p:cNvPr id="72" name="TextBox 71">
                <a:extLst>
                  <a:ext uri="{FF2B5EF4-FFF2-40B4-BE49-F238E27FC236}">
                    <a16:creationId xmlns:a16="http://schemas.microsoft.com/office/drawing/2014/main" id="{49427FC8-B2C3-40B0-8A15-A1AA844C6B5A}"/>
                  </a:ext>
                </a:extLst>
              </p:cNvPr>
              <p:cNvSpPr txBox="1">
                <a:spLocks noRot="1" noChangeAspect="1" noMove="1" noResize="1" noEditPoints="1" noAdjustHandles="1" noChangeArrowheads="1" noChangeShapeType="1" noTextEdit="1"/>
              </p:cNvSpPr>
              <p:nvPr/>
            </p:nvSpPr>
            <p:spPr>
              <a:xfrm>
                <a:off x="2857363" y="4013861"/>
                <a:ext cx="524866" cy="230832"/>
              </a:xfrm>
              <a:prstGeom prst="rect">
                <a:avLst/>
              </a:prstGeom>
              <a:blipFill>
                <a:blip r:embed="rId20"/>
                <a:stretch>
                  <a:fillRect b="-2632"/>
                </a:stretch>
              </a:blipFill>
            </p:spPr>
            <p:txBody>
              <a:bodyPr/>
              <a:lstStyle/>
              <a:p>
                <a:r>
                  <a:rPr lang="en-GB">
                    <a:noFill/>
                  </a:rPr>
                  <a:t> </a:t>
                </a:r>
              </a:p>
            </p:txBody>
          </p:sp>
        </mc:Fallback>
      </mc:AlternateContent>
      <p:sp>
        <p:nvSpPr>
          <p:cNvPr id="73" name="Freeform: Shape 72">
            <a:extLst>
              <a:ext uri="{FF2B5EF4-FFF2-40B4-BE49-F238E27FC236}">
                <a16:creationId xmlns:a16="http://schemas.microsoft.com/office/drawing/2014/main" id="{19636266-F291-4D5A-A16A-B26B7CE04B48}"/>
              </a:ext>
            </a:extLst>
          </p:cNvPr>
          <p:cNvSpPr/>
          <p:nvPr/>
        </p:nvSpPr>
        <p:spPr>
          <a:xfrm>
            <a:off x="2736850" y="3775075"/>
            <a:ext cx="101600" cy="20882"/>
          </a:xfrm>
          <a:custGeom>
            <a:avLst/>
            <a:gdLst>
              <a:gd name="connsiteX0" fmla="*/ 0 w 101600"/>
              <a:gd name="connsiteY0" fmla="*/ 19050 h 20882"/>
              <a:gd name="connsiteX1" fmla="*/ 57150 w 101600"/>
              <a:gd name="connsiteY1" fmla="*/ 19050 h 20882"/>
              <a:gd name="connsiteX2" fmla="*/ 101600 w 101600"/>
              <a:gd name="connsiteY2" fmla="*/ 0 h 20882"/>
            </a:gdLst>
            <a:ahLst/>
            <a:cxnLst>
              <a:cxn ang="0">
                <a:pos x="connsiteX0" y="connsiteY0"/>
              </a:cxn>
              <a:cxn ang="0">
                <a:pos x="connsiteX1" y="connsiteY1"/>
              </a:cxn>
              <a:cxn ang="0">
                <a:pos x="connsiteX2" y="connsiteY2"/>
              </a:cxn>
            </a:cxnLst>
            <a:rect l="l" t="t" r="r" b="b"/>
            <a:pathLst>
              <a:path w="101600" h="20882">
                <a:moveTo>
                  <a:pt x="0" y="19050"/>
                </a:moveTo>
                <a:cubicBezTo>
                  <a:pt x="20108" y="20637"/>
                  <a:pt x="40217" y="22225"/>
                  <a:pt x="57150" y="19050"/>
                </a:cubicBezTo>
                <a:cubicBezTo>
                  <a:pt x="74083" y="15875"/>
                  <a:pt x="87841" y="7937"/>
                  <a:pt x="1016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74" name="TextBox 73">
                <a:extLst>
                  <a:ext uri="{FF2B5EF4-FFF2-40B4-BE49-F238E27FC236}">
                    <a16:creationId xmlns:a16="http://schemas.microsoft.com/office/drawing/2014/main" id="{25D653F1-E4C3-4DB8-8966-E93947C8550B}"/>
                  </a:ext>
                </a:extLst>
              </p:cNvPr>
              <p:cNvSpPr txBox="1"/>
              <p:nvPr/>
            </p:nvSpPr>
            <p:spPr>
              <a:xfrm>
                <a:off x="2454991" y="3754813"/>
                <a:ext cx="735825" cy="2539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𝛼</m:t>
                      </m:r>
                    </m:oMath>
                  </m:oMathPara>
                </a14:m>
                <a:endParaRPr lang="en-GB" sz="1400" dirty="0">
                  <a:solidFill>
                    <a:schemeClr val="tx1"/>
                  </a:solidFill>
                </a:endParaRPr>
              </a:p>
            </p:txBody>
          </p:sp>
        </mc:Choice>
        <mc:Fallback>
          <p:sp>
            <p:nvSpPr>
              <p:cNvPr id="74" name="TextBox 73">
                <a:extLst>
                  <a:ext uri="{FF2B5EF4-FFF2-40B4-BE49-F238E27FC236}">
                    <a16:creationId xmlns:a16="http://schemas.microsoft.com/office/drawing/2014/main" id="{25D653F1-E4C3-4DB8-8966-E93947C8550B}"/>
                  </a:ext>
                </a:extLst>
              </p:cNvPr>
              <p:cNvSpPr txBox="1">
                <a:spLocks noRot="1" noChangeAspect="1" noMove="1" noResize="1" noEditPoints="1" noAdjustHandles="1" noChangeArrowheads="1" noChangeShapeType="1" noTextEdit="1"/>
              </p:cNvSpPr>
              <p:nvPr/>
            </p:nvSpPr>
            <p:spPr>
              <a:xfrm>
                <a:off x="2454991" y="3754813"/>
                <a:ext cx="735825" cy="253916"/>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6AD86169-AB6A-4D16-8872-26A23ABC09DE}"/>
                  </a:ext>
                </a:extLst>
              </p:cNvPr>
              <p:cNvSpPr txBox="1"/>
              <p:nvPr/>
            </p:nvSpPr>
            <p:spPr>
              <a:xfrm>
                <a:off x="2182596" y="2829104"/>
                <a:ext cx="524866"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p:sp>
            <p:nvSpPr>
              <p:cNvPr id="75" name="TextBox 74">
                <a:extLst>
                  <a:ext uri="{FF2B5EF4-FFF2-40B4-BE49-F238E27FC236}">
                    <a16:creationId xmlns:a16="http://schemas.microsoft.com/office/drawing/2014/main" id="{6AD86169-AB6A-4D16-8872-26A23ABC09DE}"/>
                  </a:ext>
                </a:extLst>
              </p:cNvPr>
              <p:cNvSpPr txBox="1">
                <a:spLocks noRot="1" noChangeAspect="1" noMove="1" noResize="1" noEditPoints="1" noAdjustHandles="1" noChangeArrowheads="1" noChangeShapeType="1" noTextEdit="1"/>
              </p:cNvSpPr>
              <p:nvPr/>
            </p:nvSpPr>
            <p:spPr>
              <a:xfrm>
                <a:off x="2182596" y="2829104"/>
                <a:ext cx="524866" cy="261610"/>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6" name="TextBox 75">
                <a:extLst>
                  <a:ext uri="{FF2B5EF4-FFF2-40B4-BE49-F238E27FC236}">
                    <a16:creationId xmlns:a16="http://schemas.microsoft.com/office/drawing/2014/main" id="{3F96AB46-9667-4B96-92B1-ABEEC8048857}"/>
                  </a:ext>
                </a:extLst>
              </p:cNvPr>
              <p:cNvSpPr txBox="1"/>
              <p:nvPr/>
            </p:nvSpPr>
            <p:spPr>
              <a:xfrm>
                <a:off x="778466" y="4322887"/>
                <a:ext cx="5259533" cy="1720792"/>
              </a:xfrm>
              <a:prstGeom prst="rect">
                <a:avLst/>
              </a:prstGeom>
              <a:noFill/>
            </p:spPr>
            <p:txBody>
              <a:bodyPr wrap="square" rtlCol="0">
                <a:spAutoFit/>
              </a:bodyPr>
              <a:lstStyle/>
              <a:p>
                <a:br>
                  <a:rPr lang="en-GB" b="0"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4−2</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𝛼</m:t>
                          </m:r>
                        </m:e>
                      </m:func>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𝑎</m:t>
                      </m:r>
                    </m:oMath>
                    <m:oMath xmlns:m="http://schemas.openxmlformats.org/officeDocument/2006/math">
                      <m:r>
                        <a:rPr lang="en-GB" b="0" i="1" smtClean="0">
                          <a:latin typeface="Cambria Math" panose="02040503050406030204" pitchFamily="18" charset="0"/>
                          <a:ea typeface="Cambria Math" panose="02040503050406030204" pitchFamily="18" charset="0"/>
                        </a:rPr>
                        <m:t>4−2×9.8×</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5</m:t>
                          </m:r>
                        </m:den>
                      </m:f>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𝑎</m:t>
                      </m:r>
                    </m:oMath>
                    <m:oMath xmlns:m="http://schemas.openxmlformats.org/officeDocument/2006/math">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=−3.9 </m:t>
                      </m:r>
                      <m:r>
                        <a:rPr lang="en-GB" b="0" i="1" smtClean="0">
                          <a:latin typeface="Cambria Math" panose="02040503050406030204" pitchFamily="18" charset="0"/>
                          <a:ea typeface="Cambria Math" panose="02040503050406030204" pitchFamily="18" charset="0"/>
                        </a:rPr>
                        <m:t>𝑚</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oMath>
                  </m:oMathPara>
                </a14:m>
                <a:endParaRPr lang="en-GB" dirty="0"/>
              </a:p>
              <a:p>
                <a:r>
                  <a:rPr lang="en-GB" dirty="0"/>
                  <a:t>The particles accelerates </a:t>
                </a:r>
                <a:r>
                  <a:rPr lang="en-GB" b="1" dirty="0"/>
                  <a:t>down</a:t>
                </a:r>
                <a:r>
                  <a:rPr lang="en-GB" dirty="0"/>
                  <a:t> the slop at 3.9 ms</a:t>
                </a:r>
                <a:r>
                  <a:rPr lang="en-GB" baseline="30000" dirty="0"/>
                  <a:t>-2</a:t>
                </a:r>
                <a:r>
                  <a:rPr lang="en-GB" dirty="0"/>
                  <a:t>.</a:t>
                </a:r>
              </a:p>
            </p:txBody>
          </p:sp>
        </mc:Choice>
        <mc:Fallback>
          <p:sp>
            <p:nvSpPr>
              <p:cNvPr id="76" name="TextBox 75">
                <a:extLst>
                  <a:ext uri="{FF2B5EF4-FFF2-40B4-BE49-F238E27FC236}">
                    <a16:creationId xmlns:a16="http://schemas.microsoft.com/office/drawing/2014/main" id="{3F96AB46-9667-4B96-92B1-ABEEC8048857}"/>
                  </a:ext>
                </a:extLst>
              </p:cNvPr>
              <p:cNvSpPr txBox="1">
                <a:spLocks noRot="1" noChangeAspect="1" noMove="1" noResize="1" noEditPoints="1" noAdjustHandles="1" noChangeArrowheads="1" noChangeShapeType="1" noTextEdit="1"/>
              </p:cNvSpPr>
              <p:nvPr/>
            </p:nvSpPr>
            <p:spPr>
              <a:xfrm>
                <a:off x="778466" y="4322887"/>
                <a:ext cx="5259533" cy="1720792"/>
              </a:xfrm>
              <a:prstGeom prst="rect">
                <a:avLst/>
              </a:prstGeom>
              <a:blipFill>
                <a:blip r:embed="rId23"/>
                <a:stretch>
                  <a:fillRect l="-1044" b="-4965"/>
                </a:stretch>
              </a:blipFill>
            </p:spPr>
            <p:txBody>
              <a:bodyPr/>
              <a:lstStyle/>
              <a:p>
                <a:r>
                  <a:rPr lang="en-GB">
                    <a:noFill/>
                  </a:rPr>
                  <a:t> </a:t>
                </a:r>
              </a:p>
            </p:txBody>
          </p:sp>
        </mc:Fallback>
      </mc:AlternateContent>
      <p:sp>
        <p:nvSpPr>
          <p:cNvPr id="77" name="Rectangle 76">
            <a:extLst>
              <a:ext uri="{FF2B5EF4-FFF2-40B4-BE49-F238E27FC236}">
                <a16:creationId xmlns:a16="http://schemas.microsoft.com/office/drawing/2014/main" id="{D8EBF4CF-0AE3-4520-85A1-B2ED62174815}"/>
              </a:ext>
            </a:extLst>
          </p:cNvPr>
          <p:cNvSpPr/>
          <p:nvPr/>
        </p:nvSpPr>
        <p:spPr>
          <a:xfrm>
            <a:off x="451278" y="4443475"/>
            <a:ext cx="5521860" cy="18941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
        <p:nvSpPr>
          <p:cNvPr id="78" name="Rectangle 77">
            <a:extLst>
              <a:ext uri="{FF2B5EF4-FFF2-40B4-BE49-F238E27FC236}">
                <a16:creationId xmlns:a16="http://schemas.microsoft.com/office/drawing/2014/main" id="{F15D9C5C-AA95-4C5D-8198-52C72DB2A62A}"/>
              </a:ext>
            </a:extLst>
          </p:cNvPr>
          <p:cNvSpPr/>
          <p:nvPr/>
        </p:nvSpPr>
        <p:spPr>
          <a:xfrm>
            <a:off x="446054" y="2663723"/>
            <a:ext cx="5521860" cy="178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Tree>
    <p:extLst>
      <p:ext uri="{BB962C8B-B14F-4D97-AF65-F5344CB8AC3E}">
        <p14:creationId xmlns:p14="http://schemas.microsoft.com/office/powerpoint/2010/main" val="527515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 restart="whenNotActive" fill="hold" evtFilter="cancelBubble" nodeType="interactiveSeq">
                <p:stCondLst>
                  <p:cond evt="onClick" delay="0">
                    <p:tgtEl>
                      <p:spTgt spid="4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6"/>
                                        </p:tgtEl>
                                      </p:cBhvr>
                                    </p:animEffect>
                                    <p:set>
                                      <p:cBhvr>
                                        <p:cTn id="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4" restart="whenNotActive" fill="hold" evtFilter="cancelBubble" nodeType="interactiveSeq">
                <p:stCondLst>
                  <p:cond evt="onClick" delay="0">
                    <p:tgtEl>
                      <p:spTgt spid="4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0" restart="whenNotActive" fill="hold" evtFilter="cancelBubble" nodeType="interactiveSeq">
                <p:stCondLst>
                  <p:cond evt="onClick" delay="0">
                    <p:tgtEl>
                      <p:spTgt spid="7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7"/>
                                        </p:tgtEl>
                                      </p:cBhvr>
                                    </p:animEffect>
                                    <p:set>
                                      <p:cBhvr>
                                        <p:cTn id="25"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26" restart="whenNotActive" fill="hold" evtFilter="cancelBubble" nodeType="interactiveSeq">
                <p:stCondLst>
                  <p:cond evt="onClick" delay="0">
                    <p:tgtEl>
                      <p:spTgt spid="7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78"/>
                                        </p:tgtEl>
                                      </p:cBhvr>
                                    </p:animEffect>
                                    <p:set>
                                      <p:cBhvr>
                                        <p:cTn id="31"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5" grpId="0" animBg="1"/>
      <p:bldP spid="46" grpId="0" animBg="1"/>
      <p:bldP spid="47" grpId="0" animBg="1"/>
      <p:bldP spid="77"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98-99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92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21B0A3-BC30-43BF-A582-5B6CB2AC374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6C317AC-CA88-4FE8-B82E-8811D717F38F}"/>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Friction</a:t>
              </a:r>
              <a:endParaRPr lang="en-GB" sz="3200" dirty="0"/>
            </a:p>
          </p:txBody>
        </p:sp>
        <p:cxnSp>
          <p:nvCxnSpPr>
            <p:cNvPr id="4" name="Straight Connector 3">
              <a:extLst>
                <a:ext uri="{FF2B5EF4-FFF2-40B4-BE49-F238E27FC236}">
                  <a16:creationId xmlns:a16="http://schemas.microsoft.com/office/drawing/2014/main" id="{C259DDD2-9B31-471A-A4C5-D7175D526D3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a:extLst>
              <a:ext uri="{FF2B5EF4-FFF2-40B4-BE49-F238E27FC236}">
                <a16:creationId xmlns:a16="http://schemas.microsoft.com/office/drawing/2014/main" id="{B6DE5C0D-42F4-48D3-AE08-3610D3DBE3EA}"/>
              </a:ext>
            </a:extLst>
          </p:cNvPr>
          <p:cNvCxnSpPr>
            <a:cxnSpLocks/>
          </p:cNvCxnSpPr>
          <p:nvPr/>
        </p:nvCxnSpPr>
        <p:spPr>
          <a:xfrm>
            <a:off x="851570" y="2700164"/>
            <a:ext cx="7104806" cy="0"/>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956E7E51-78B2-451D-88D7-BEC857F33410}"/>
              </a:ext>
            </a:extLst>
          </p:cNvPr>
          <p:cNvSpPr/>
          <p:nvPr/>
        </p:nvSpPr>
        <p:spPr>
          <a:xfrm>
            <a:off x="2075706" y="2268119"/>
            <a:ext cx="648072" cy="432046"/>
          </a:xfrm>
          <a:prstGeom prst="rect">
            <a:avLst/>
          </a:prstGeom>
          <a:pattFill prst="pct90">
            <a:fgClr>
              <a:schemeClr val="bg1">
                <a:lumMod val="50000"/>
              </a:schemeClr>
            </a:fgClr>
            <a:bgClr>
              <a:schemeClr val="bg1"/>
            </a:bgClr>
          </a:patt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sp>
        <p:nvSpPr>
          <p:cNvPr id="8" name="TextBox 7">
            <a:extLst>
              <a:ext uri="{FF2B5EF4-FFF2-40B4-BE49-F238E27FC236}">
                <a16:creationId xmlns:a16="http://schemas.microsoft.com/office/drawing/2014/main" id="{707CD496-B12D-4F7B-85D9-359DD0279518}"/>
              </a:ext>
            </a:extLst>
          </p:cNvPr>
          <p:cNvSpPr txBox="1"/>
          <p:nvPr/>
        </p:nvSpPr>
        <p:spPr>
          <a:xfrm>
            <a:off x="490214" y="951670"/>
            <a:ext cx="4081214" cy="523220"/>
          </a:xfrm>
          <a:prstGeom prst="rect">
            <a:avLst/>
          </a:prstGeom>
          <a:noFill/>
        </p:spPr>
        <p:txBody>
          <a:bodyPr wrap="square" rtlCol="0">
            <a:spAutoFit/>
          </a:bodyPr>
          <a:lstStyle/>
          <a:p>
            <a:r>
              <a:rPr lang="en-GB" sz="1400" b="1" dirty="0"/>
              <a:t>Scenario 1</a:t>
            </a:r>
            <a:r>
              <a:rPr lang="en-GB" sz="1400" dirty="0"/>
              <a:t>: A block is on a horizontal rough surface with no forces (other than gravity) acting on it.</a:t>
            </a:r>
          </a:p>
        </p:txBody>
      </p:sp>
      <p:sp>
        <p:nvSpPr>
          <p:cNvPr id="9" name="TextBox 8">
            <a:extLst>
              <a:ext uri="{FF2B5EF4-FFF2-40B4-BE49-F238E27FC236}">
                <a16:creationId xmlns:a16="http://schemas.microsoft.com/office/drawing/2014/main" id="{1B6681B4-42C6-4E0A-BE72-878FA29EC571}"/>
              </a:ext>
            </a:extLst>
          </p:cNvPr>
          <p:cNvSpPr txBox="1"/>
          <p:nvPr/>
        </p:nvSpPr>
        <p:spPr>
          <a:xfrm>
            <a:off x="4696966" y="1705311"/>
            <a:ext cx="4081214" cy="523220"/>
          </a:xfrm>
          <a:prstGeom prst="rect">
            <a:avLst/>
          </a:prstGeom>
          <a:noFill/>
        </p:spPr>
        <p:txBody>
          <a:bodyPr wrap="square" rtlCol="0">
            <a:spAutoFit/>
          </a:bodyPr>
          <a:lstStyle/>
          <a:p>
            <a:r>
              <a:rPr lang="en-GB" sz="1400" b="1" dirty="0"/>
              <a:t>Comment regarding friction:</a:t>
            </a:r>
          </a:p>
          <a:p>
            <a:r>
              <a:rPr lang="en-GB" sz="1400" dirty="0"/>
              <a:t>No frictional force.</a:t>
            </a:r>
          </a:p>
        </p:txBody>
      </p:sp>
      <p:cxnSp>
        <p:nvCxnSpPr>
          <p:cNvPr id="10" name="Straight Connector 9">
            <a:extLst>
              <a:ext uri="{FF2B5EF4-FFF2-40B4-BE49-F238E27FC236}">
                <a16:creationId xmlns:a16="http://schemas.microsoft.com/office/drawing/2014/main" id="{31837A8D-A2DF-40E2-9F16-5ADB2C40F2BB}"/>
              </a:ext>
            </a:extLst>
          </p:cNvPr>
          <p:cNvCxnSpPr>
            <a:cxnSpLocks/>
          </p:cNvCxnSpPr>
          <p:nvPr/>
        </p:nvCxnSpPr>
        <p:spPr>
          <a:xfrm>
            <a:off x="858391" y="4641394"/>
            <a:ext cx="7097985"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0932DA80-B752-445A-94FF-A9A44D9CCC72}"/>
              </a:ext>
            </a:extLst>
          </p:cNvPr>
          <p:cNvSpPr/>
          <p:nvPr/>
        </p:nvSpPr>
        <p:spPr>
          <a:xfrm>
            <a:off x="2082527" y="4209349"/>
            <a:ext cx="648072" cy="432046"/>
          </a:xfrm>
          <a:prstGeom prst="rect">
            <a:avLst/>
          </a:prstGeom>
          <a:pattFill prst="pct90">
            <a:fgClr>
              <a:schemeClr val="bg1">
                <a:lumMod val="50000"/>
              </a:schemeClr>
            </a:fgClr>
            <a:bgClr>
              <a:schemeClr val="bg1"/>
            </a:bgClr>
          </a:patt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sp>
        <p:nvSpPr>
          <p:cNvPr id="12" name="TextBox 11">
            <a:extLst>
              <a:ext uri="{FF2B5EF4-FFF2-40B4-BE49-F238E27FC236}">
                <a16:creationId xmlns:a16="http://schemas.microsoft.com/office/drawing/2014/main" id="{8B30782A-404F-4627-A3B8-8B37B70AE376}"/>
              </a:ext>
            </a:extLst>
          </p:cNvPr>
          <p:cNvSpPr txBox="1"/>
          <p:nvPr/>
        </p:nvSpPr>
        <p:spPr>
          <a:xfrm>
            <a:off x="452289" y="3066591"/>
            <a:ext cx="4081214" cy="523220"/>
          </a:xfrm>
          <a:prstGeom prst="rect">
            <a:avLst/>
          </a:prstGeom>
          <a:noFill/>
        </p:spPr>
        <p:txBody>
          <a:bodyPr wrap="square" rtlCol="0">
            <a:spAutoFit/>
          </a:bodyPr>
          <a:lstStyle/>
          <a:p>
            <a:r>
              <a:rPr lang="en-GB" sz="1400" b="1" dirty="0"/>
              <a:t>Scenario 2</a:t>
            </a:r>
            <a:r>
              <a:rPr lang="en-GB" sz="1400" dirty="0"/>
              <a:t>: A cable is attached to the block and a force applied. The block doesn’t move.</a:t>
            </a:r>
          </a:p>
        </p:txBody>
      </p:sp>
      <p:sp>
        <p:nvSpPr>
          <p:cNvPr id="13" name="TextBox 12">
            <a:extLst>
              <a:ext uri="{FF2B5EF4-FFF2-40B4-BE49-F238E27FC236}">
                <a16:creationId xmlns:a16="http://schemas.microsoft.com/office/drawing/2014/main" id="{8AA989FB-74C0-43B3-8105-F4DEC45A1394}"/>
              </a:ext>
            </a:extLst>
          </p:cNvPr>
          <p:cNvSpPr txBox="1"/>
          <p:nvPr/>
        </p:nvSpPr>
        <p:spPr>
          <a:xfrm>
            <a:off x="4696966" y="3205801"/>
            <a:ext cx="4081214" cy="1169551"/>
          </a:xfrm>
          <a:prstGeom prst="rect">
            <a:avLst/>
          </a:prstGeom>
          <a:noFill/>
        </p:spPr>
        <p:txBody>
          <a:bodyPr wrap="square" rtlCol="0">
            <a:spAutoFit/>
          </a:bodyPr>
          <a:lstStyle/>
          <a:p>
            <a:r>
              <a:rPr lang="en-GB" sz="1400" b="1" dirty="0"/>
              <a:t>Comment regarding friction:</a:t>
            </a:r>
          </a:p>
          <a:p>
            <a:r>
              <a:rPr lang="en-GB" sz="1400" dirty="0"/>
              <a:t>There must be a force left (i.e. friction, which acts parallel to the plane) to counteract the tension force acting right. Note that as the tension increases but the block doesn’t move, the frictional force increases.</a:t>
            </a:r>
          </a:p>
        </p:txBody>
      </p:sp>
      <p:cxnSp>
        <p:nvCxnSpPr>
          <p:cNvPr id="14" name="Straight Connector 13">
            <a:extLst>
              <a:ext uri="{FF2B5EF4-FFF2-40B4-BE49-F238E27FC236}">
                <a16:creationId xmlns:a16="http://schemas.microsoft.com/office/drawing/2014/main" id="{361897D1-B0E7-419B-8689-73B21270BF91}"/>
              </a:ext>
            </a:extLst>
          </p:cNvPr>
          <p:cNvCxnSpPr>
            <a:cxnSpLocks/>
          </p:cNvCxnSpPr>
          <p:nvPr/>
        </p:nvCxnSpPr>
        <p:spPr>
          <a:xfrm>
            <a:off x="820291" y="6582038"/>
            <a:ext cx="7136085"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2A7F0AF-21D9-4E69-942B-79928E2C55A3}"/>
              </a:ext>
            </a:extLst>
          </p:cNvPr>
          <p:cNvSpPr/>
          <p:nvPr/>
        </p:nvSpPr>
        <p:spPr>
          <a:xfrm>
            <a:off x="2044427" y="6149993"/>
            <a:ext cx="648072" cy="432046"/>
          </a:xfrm>
          <a:prstGeom prst="rect">
            <a:avLst/>
          </a:prstGeom>
          <a:pattFill prst="pct90">
            <a:fgClr>
              <a:schemeClr val="bg1">
                <a:lumMod val="50000"/>
              </a:schemeClr>
            </a:fgClr>
            <a:bgClr>
              <a:schemeClr val="bg1"/>
            </a:bgClr>
          </a:patt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sp>
        <p:nvSpPr>
          <p:cNvPr id="16" name="TextBox 15">
            <a:extLst>
              <a:ext uri="{FF2B5EF4-FFF2-40B4-BE49-F238E27FC236}">
                <a16:creationId xmlns:a16="http://schemas.microsoft.com/office/drawing/2014/main" id="{A16F78E0-CF55-4258-B98B-3D6A8DCDA94E}"/>
              </a:ext>
            </a:extLst>
          </p:cNvPr>
          <p:cNvSpPr txBox="1"/>
          <p:nvPr/>
        </p:nvSpPr>
        <p:spPr>
          <a:xfrm>
            <a:off x="471339" y="4969951"/>
            <a:ext cx="4081214" cy="523220"/>
          </a:xfrm>
          <a:prstGeom prst="rect">
            <a:avLst/>
          </a:prstGeom>
          <a:noFill/>
        </p:spPr>
        <p:txBody>
          <a:bodyPr wrap="square" rtlCol="0">
            <a:spAutoFit/>
          </a:bodyPr>
          <a:lstStyle/>
          <a:p>
            <a:r>
              <a:rPr lang="en-GB" sz="1400" b="1" dirty="0"/>
              <a:t>Scenario 3</a:t>
            </a:r>
            <a:r>
              <a:rPr lang="en-GB" sz="1400" dirty="0"/>
              <a:t>: The tension is increased until the block starts to move.</a:t>
            </a:r>
          </a:p>
        </p:txBody>
      </p:sp>
      <p:sp>
        <p:nvSpPr>
          <p:cNvPr id="17" name="TextBox 16">
            <a:extLst>
              <a:ext uri="{FF2B5EF4-FFF2-40B4-BE49-F238E27FC236}">
                <a16:creationId xmlns:a16="http://schemas.microsoft.com/office/drawing/2014/main" id="{3189688F-77E3-4779-AFF0-34EACAFFDEED}"/>
              </a:ext>
            </a:extLst>
          </p:cNvPr>
          <p:cNvSpPr txBox="1"/>
          <p:nvPr/>
        </p:nvSpPr>
        <p:spPr>
          <a:xfrm>
            <a:off x="4677916" y="5235568"/>
            <a:ext cx="4081214" cy="1169551"/>
          </a:xfrm>
          <a:prstGeom prst="rect">
            <a:avLst/>
          </a:prstGeom>
          <a:noFill/>
        </p:spPr>
        <p:txBody>
          <a:bodyPr wrap="square" rtlCol="0">
            <a:spAutoFit/>
          </a:bodyPr>
          <a:lstStyle/>
          <a:p>
            <a:r>
              <a:rPr lang="en-GB" sz="1400" b="1" dirty="0"/>
              <a:t>Comment regarding friction:</a:t>
            </a:r>
          </a:p>
          <a:p>
            <a:r>
              <a:rPr lang="en-GB" sz="1400" dirty="0"/>
              <a:t>The friction reaches a maximum. Therefore if the tension increases further, there will be an overall force right and therefore the block accelerates. The friction is in the opposite direction to motion.</a:t>
            </a:r>
          </a:p>
        </p:txBody>
      </p:sp>
      <p:cxnSp>
        <p:nvCxnSpPr>
          <p:cNvPr id="22" name="Straight Connector 21">
            <a:extLst>
              <a:ext uri="{FF2B5EF4-FFF2-40B4-BE49-F238E27FC236}">
                <a16:creationId xmlns:a16="http://schemas.microsoft.com/office/drawing/2014/main" id="{9936166C-0B97-4A29-805A-4229AB78628B}"/>
              </a:ext>
            </a:extLst>
          </p:cNvPr>
          <p:cNvCxnSpPr/>
          <p:nvPr/>
        </p:nvCxnSpPr>
        <p:spPr>
          <a:xfrm flipV="1">
            <a:off x="2730599" y="3573016"/>
            <a:ext cx="1121321" cy="636333"/>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480C05D-8FE4-40A1-992A-9464F4F86AB2}"/>
              </a:ext>
            </a:extLst>
          </p:cNvPr>
          <p:cNvCxnSpPr/>
          <p:nvPr/>
        </p:nvCxnSpPr>
        <p:spPr>
          <a:xfrm flipV="1">
            <a:off x="2692499" y="5527107"/>
            <a:ext cx="1121321" cy="63633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299378B-EB08-428F-B82E-59DD7C05C5B9}"/>
              </a:ext>
            </a:extLst>
          </p:cNvPr>
          <p:cNvCxnSpPr>
            <a:cxnSpLocks/>
          </p:cNvCxnSpPr>
          <p:nvPr/>
        </p:nvCxnSpPr>
        <p:spPr>
          <a:xfrm flipH="1">
            <a:off x="2409825" y="2697098"/>
            <a:ext cx="1184" cy="2556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6C60DDE8-AF04-427B-A02F-A70F0CFEC84A}"/>
                  </a:ext>
                </a:extLst>
              </p:cNvPr>
              <p:cNvSpPr txBox="1"/>
              <p:nvPr/>
            </p:nvSpPr>
            <p:spPr>
              <a:xfrm>
                <a:off x="2393304" y="2663800"/>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𝑚𝑔</m:t>
                      </m:r>
                    </m:oMath>
                  </m:oMathPara>
                </a14:m>
                <a:endParaRPr lang="en-GB" sz="1400" dirty="0">
                  <a:solidFill>
                    <a:schemeClr val="accent1"/>
                  </a:solidFill>
                </a:endParaRPr>
              </a:p>
            </p:txBody>
          </p:sp>
        </mc:Choice>
        <mc:Fallback>
          <p:sp>
            <p:nvSpPr>
              <p:cNvPr id="25" name="TextBox 24">
                <a:extLst>
                  <a:ext uri="{FF2B5EF4-FFF2-40B4-BE49-F238E27FC236}">
                    <a16:creationId xmlns:a16="http://schemas.microsoft.com/office/drawing/2014/main" id="{6C60DDE8-AF04-427B-A02F-A70F0CFEC84A}"/>
                  </a:ext>
                </a:extLst>
              </p:cNvPr>
              <p:cNvSpPr txBox="1">
                <a:spLocks noRot="1" noChangeAspect="1" noMove="1" noResize="1" noEditPoints="1" noAdjustHandles="1" noChangeArrowheads="1" noChangeShapeType="1" noTextEdit="1"/>
              </p:cNvSpPr>
              <p:nvPr/>
            </p:nvSpPr>
            <p:spPr>
              <a:xfrm>
                <a:off x="2393304" y="2663800"/>
                <a:ext cx="524866" cy="307777"/>
              </a:xfrm>
              <a:prstGeom prst="rect">
                <a:avLst/>
              </a:prstGeom>
              <a:blipFill>
                <a:blip r:embed="rId2"/>
                <a:stretch>
                  <a:fillRect b="-2000"/>
                </a:stretch>
              </a:blipFill>
            </p:spPr>
            <p:txBody>
              <a:bodyPr/>
              <a:lstStyle/>
              <a:p>
                <a:r>
                  <a:rPr lang="en-GB">
                    <a:noFill/>
                  </a:rPr>
                  <a:t> </a:t>
                </a:r>
              </a:p>
            </p:txBody>
          </p:sp>
        </mc:Fallback>
      </mc:AlternateContent>
      <p:cxnSp>
        <p:nvCxnSpPr>
          <p:cNvPr id="30" name="Straight Arrow Connector 29">
            <a:extLst>
              <a:ext uri="{FF2B5EF4-FFF2-40B4-BE49-F238E27FC236}">
                <a16:creationId xmlns:a16="http://schemas.microsoft.com/office/drawing/2014/main" id="{807A775B-B4B8-4AAC-B15F-73C14BC2656B}"/>
              </a:ext>
            </a:extLst>
          </p:cNvPr>
          <p:cNvCxnSpPr>
            <a:cxnSpLocks/>
          </p:cNvCxnSpPr>
          <p:nvPr/>
        </p:nvCxnSpPr>
        <p:spPr>
          <a:xfrm flipV="1">
            <a:off x="2409267" y="2009775"/>
            <a:ext cx="558" cy="26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2B7C67FC-CD9D-4ECC-B55D-80181690CEF5}"/>
                  </a:ext>
                </a:extLst>
              </p:cNvPr>
              <p:cNvSpPr txBox="1"/>
              <p:nvPr/>
            </p:nvSpPr>
            <p:spPr>
              <a:xfrm>
                <a:off x="2160777" y="1698532"/>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p:sp>
            <p:nvSpPr>
              <p:cNvPr id="31" name="TextBox 30">
                <a:extLst>
                  <a:ext uri="{FF2B5EF4-FFF2-40B4-BE49-F238E27FC236}">
                    <a16:creationId xmlns:a16="http://schemas.microsoft.com/office/drawing/2014/main" id="{2B7C67FC-CD9D-4ECC-B55D-80181690CEF5}"/>
                  </a:ext>
                </a:extLst>
              </p:cNvPr>
              <p:cNvSpPr txBox="1">
                <a:spLocks noRot="1" noChangeAspect="1" noMove="1" noResize="1" noEditPoints="1" noAdjustHandles="1" noChangeArrowheads="1" noChangeShapeType="1" noTextEdit="1"/>
              </p:cNvSpPr>
              <p:nvPr/>
            </p:nvSpPr>
            <p:spPr>
              <a:xfrm>
                <a:off x="2160777" y="1698532"/>
                <a:ext cx="524866" cy="307777"/>
              </a:xfrm>
              <a:prstGeom prst="rect">
                <a:avLst/>
              </a:prstGeom>
              <a:blipFill>
                <a:blip r:embed="rId3"/>
                <a:stretch>
                  <a:fillRect/>
                </a:stretch>
              </a:blipFill>
            </p:spPr>
            <p:txBody>
              <a:bodyPr/>
              <a:lstStyle/>
              <a:p>
                <a:r>
                  <a:rPr lang="en-GB">
                    <a:noFill/>
                  </a:rPr>
                  <a:t> </a:t>
                </a:r>
              </a:p>
            </p:txBody>
          </p:sp>
        </mc:Fallback>
      </mc:AlternateContent>
      <p:cxnSp>
        <p:nvCxnSpPr>
          <p:cNvPr id="34" name="Straight Arrow Connector 33">
            <a:extLst>
              <a:ext uri="{FF2B5EF4-FFF2-40B4-BE49-F238E27FC236}">
                <a16:creationId xmlns:a16="http://schemas.microsoft.com/office/drawing/2014/main" id="{F3A0469D-526A-45F5-877D-5A5C6D864A50}"/>
              </a:ext>
            </a:extLst>
          </p:cNvPr>
          <p:cNvCxnSpPr>
            <a:cxnSpLocks/>
          </p:cNvCxnSpPr>
          <p:nvPr/>
        </p:nvCxnSpPr>
        <p:spPr>
          <a:xfrm flipV="1">
            <a:off x="2407436" y="3981668"/>
            <a:ext cx="558" cy="26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EDCFB48C-C3E3-45E9-9883-1CFC18F6BA47}"/>
                  </a:ext>
                </a:extLst>
              </p:cNvPr>
              <p:cNvSpPr txBox="1"/>
              <p:nvPr/>
            </p:nvSpPr>
            <p:spPr>
              <a:xfrm>
                <a:off x="2145754" y="3700632"/>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p:sp>
            <p:nvSpPr>
              <p:cNvPr id="35" name="TextBox 34">
                <a:extLst>
                  <a:ext uri="{FF2B5EF4-FFF2-40B4-BE49-F238E27FC236}">
                    <a16:creationId xmlns:a16="http://schemas.microsoft.com/office/drawing/2014/main" id="{EDCFB48C-C3E3-45E9-9883-1CFC18F6BA47}"/>
                  </a:ext>
                </a:extLst>
              </p:cNvPr>
              <p:cNvSpPr txBox="1">
                <a:spLocks noRot="1" noChangeAspect="1" noMove="1" noResize="1" noEditPoints="1" noAdjustHandles="1" noChangeArrowheads="1" noChangeShapeType="1" noTextEdit="1"/>
              </p:cNvSpPr>
              <p:nvPr/>
            </p:nvSpPr>
            <p:spPr>
              <a:xfrm>
                <a:off x="2145754" y="3700632"/>
                <a:ext cx="524866"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8C491D55-CFDD-445A-9D13-AA86E3E2A5ED}"/>
                  </a:ext>
                </a:extLst>
              </p:cNvPr>
              <p:cNvSpPr txBox="1"/>
              <p:nvPr/>
            </p:nvSpPr>
            <p:spPr>
              <a:xfrm>
                <a:off x="2380506" y="4625814"/>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𝑚𝑔</m:t>
                      </m:r>
                    </m:oMath>
                  </m:oMathPara>
                </a14:m>
                <a:endParaRPr lang="en-GB" sz="1400" dirty="0">
                  <a:solidFill>
                    <a:schemeClr val="accent1"/>
                  </a:solidFill>
                </a:endParaRPr>
              </a:p>
            </p:txBody>
          </p:sp>
        </mc:Choice>
        <mc:Fallback>
          <p:sp>
            <p:nvSpPr>
              <p:cNvPr id="36" name="TextBox 35">
                <a:extLst>
                  <a:ext uri="{FF2B5EF4-FFF2-40B4-BE49-F238E27FC236}">
                    <a16:creationId xmlns:a16="http://schemas.microsoft.com/office/drawing/2014/main" id="{8C491D55-CFDD-445A-9D13-AA86E3E2A5ED}"/>
                  </a:ext>
                </a:extLst>
              </p:cNvPr>
              <p:cNvSpPr txBox="1">
                <a:spLocks noRot="1" noChangeAspect="1" noMove="1" noResize="1" noEditPoints="1" noAdjustHandles="1" noChangeArrowheads="1" noChangeShapeType="1" noTextEdit="1"/>
              </p:cNvSpPr>
              <p:nvPr/>
            </p:nvSpPr>
            <p:spPr>
              <a:xfrm>
                <a:off x="2380506" y="4625814"/>
                <a:ext cx="524866" cy="307777"/>
              </a:xfrm>
              <a:prstGeom prst="rect">
                <a:avLst/>
              </a:prstGeom>
              <a:blipFill>
                <a:blip r:embed="rId5"/>
                <a:stretch>
                  <a:fillRect b="-2000"/>
                </a:stretch>
              </a:blipFill>
            </p:spPr>
            <p:txBody>
              <a:bodyPr/>
              <a:lstStyle/>
              <a:p>
                <a:r>
                  <a:rPr lang="en-GB">
                    <a:noFill/>
                  </a:rPr>
                  <a:t> </a:t>
                </a:r>
              </a:p>
            </p:txBody>
          </p:sp>
        </mc:Fallback>
      </mc:AlternateContent>
      <p:cxnSp>
        <p:nvCxnSpPr>
          <p:cNvPr id="37" name="Straight Arrow Connector 36">
            <a:extLst>
              <a:ext uri="{FF2B5EF4-FFF2-40B4-BE49-F238E27FC236}">
                <a16:creationId xmlns:a16="http://schemas.microsoft.com/office/drawing/2014/main" id="{32B1F452-CA62-4AEF-895A-EAEA629A2BEC}"/>
              </a:ext>
            </a:extLst>
          </p:cNvPr>
          <p:cNvCxnSpPr>
            <a:cxnSpLocks/>
          </p:cNvCxnSpPr>
          <p:nvPr/>
        </p:nvCxnSpPr>
        <p:spPr>
          <a:xfrm flipH="1">
            <a:off x="2422026" y="4606764"/>
            <a:ext cx="1184" cy="2556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0E79AB0-E7CE-46BA-B2BA-EC0C01175913}"/>
              </a:ext>
            </a:extLst>
          </p:cNvPr>
          <p:cNvCxnSpPr>
            <a:cxnSpLocks/>
          </p:cNvCxnSpPr>
          <p:nvPr/>
        </p:nvCxnSpPr>
        <p:spPr>
          <a:xfrm flipV="1">
            <a:off x="2721074" y="4038600"/>
            <a:ext cx="336451" cy="1914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CEF30554-F465-4488-828D-864080AA117A}"/>
                  </a:ext>
                </a:extLst>
              </p:cNvPr>
              <p:cNvSpPr txBox="1"/>
              <p:nvPr/>
            </p:nvSpPr>
            <p:spPr>
              <a:xfrm>
                <a:off x="2571457" y="3785384"/>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𝑇</m:t>
                      </m:r>
                    </m:oMath>
                  </m:oMathPara>
                </a14:m>
                <a:endParaRPr lang="en-GB" sz="1400" dirty="0">
                  <a:solidFill>
                    <a:schemeClr val="accent1"/>
                  </a:solidFill>
                </a:endParaRPr>
              </a:p>
            </p:txBody>
          </p:sp>
        </mc:Choice>
        <mc:Fallback>
          <p:sp>
            <p:nvSpPr>
              <p:cNvPr id="41" name="TextBox 40">
                <a:extLst>
                  <a:ext uri="{FF2B5EF4-FFF2-40B4-BE49-F238E27FC236}">
                    <a16:creationId xmlns:a16="http://schemas.microsoft.com/office/drawing/2014/main" id="{CEF30554-F465-4488-828D-864080AA117A}"/>
                  </a:ext>
                </a:extLst>
              </p:cNvPr>
              <p:cNvSpPr txBox="1">
                <a:spLocks noRot="1" noChangeAspect="1" noMove="1" noResize="1" noEditPoints="1" noAdjustHandles="1" noChangeArrowheads="1" noChangeShapeType="1" noTextEdit="1"/>
              </p:cNvSpPr>
              <p:nvPr/>
            </p:nvSpPr>
            <p:spPr>
              <a:xfrm>
                <a:off x="2571457" y="3785384"/>
                <a:ext cx="524866" cy="307777"/>
              </a:xfrm>
              <a:prstGeom prst="rect">
                <a:avLst/>
              </a:prstGeom>
              <a:blipFill>
                <a:blip r:embed="rId6"/>
                <a:stretch>
                  <a:fillRect/>
                </a:stretch>
              </a:blipFill>
            </p:spPr>
            <p:txBody>
              <a:bodyPr/>
              <a:lstStyle/>
              <a:p>
                <a:r>
                  <a:rPr lang="en-GB">
                    <a:noFill/>
                  </a:rPr>
                  <a:t> </a:t>
                </a:r>
              </a:p>
            </p:txBody>
          </p:sp>
        </mc:Fallback>
      </mc:AlternateContent>
      <p:cxnSp>
        <p:nvCxnSpPr>
          <p:cNvPr id="49" name="Straight Arrow Connector 48">
            <a:extLst>
              <a:ext uri="{FF2B5EF4-FFF2-40B4-BE49-F238E27FC236}">
                <a16:creationId xmlns:a16="http://schemas.microsoft.com/office/drawing/2014/main" id="{33FCFF4D-EC6B-45B8-8F9A-D8ACD369F814}"/>
              </a:ext>
            </a:extLst>
          </p:cNvPr>
          <p:cNvCxnSpPr>
            <a:cxnSpLocks/>
          </p:cNvCxnSpPr>
          <p:nvPr/>
        </p:nvCxnSpPr>
        <p:spPr>
          <a:xfrm flipV="1">
            <a:off x="2368638" y="5922897"/>
            <a:ext cx="558" cy="26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FBEC918B-2948-4967-9F50-D17E4D6AE8CC}"/>
                  </a:ext>
                </a:extLst>
              </p:cNvPr>
              <p:cNvSpPr txBox="1"/>
              <p:nvPr/>
            </p:nvSpPr>
            <p:spPr>
              <a:xfrm>
                <a:off x="2106956" y="5641861"/>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p:sp>
            <p:nvSpPr>
              <p:cNvPr id="50" name="TextBox 49">
                <a:extLst>
                  <a:ext uri="{FF2B5EF4-FFF2-40B4-BE49-F238E27FC236}">
                    <a16:creationId xmlns:a16="http://schemas.microsoft.com/office/drawing/2014/main" id="{FBEC918B-2948-4967-9F50-D17E4D6AE8CC}"/>
                  </a:ext>
                </a:extLst>
              </p:cNvPr>
              <p:cNvSpPr txBox="1">
                <a:spLocks noRot="1" noChangeAspect="1" noMove="1" noResize="1" noEditPoints="1" noAdjustHandles="1" noChangeArrowheads="1" noChangeShapeType="1" noTextEdit="1"/>
              </p:cNvSpPr>
              <p:nvPr/>
            </p:nvSpPr>
            <p:spPr>
              <a:xfrm>
                <a:off x="2106956" y="5641861"/>
                <a:ext cx="52486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E048554C-064D-4740-9647-CC69939DB89B}"/>
                  </a:ext>
                </a:extLst>
              </p:cNvPr>
              <p:cNvSpPr txBox="1"/>
              <p:nvPr/>
            </p:nvSpPr>
            <p:spPr>
              <a:xfrm>
                <a:off x="2341708" y="6567043"/>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𝑚𝑔</m:t>
                      </m:r>
                    </m:oMath>
                  </m:oMathPara>
                </a14:m>
                <a:endParaRPr lang="en-GB" sz="1400" dirty="0">
                  <a:solidFill>
                    <a:schemeClr val="accent1"/>
                  </a:solidFill>
                </a:endParaRPr>
              </a:p>
            </p:txBody>
          </p:sp>
        </mc:Choice>
        <mc:Fallback>
          <p:sp>
            <p:nvSpPr>
              <p:cNvPr id="51" name="TextBox 50">
                <a:extLst>
                  <a:ext uri="{FF2B5EF4-FFF2-40B4-BE49-F238E27FC236}">
                    <a16:creationId xmlns:a16="http://schemas.microsoft.com/office/drawing/2014/main" id="{E048554C-064D-4740-9647-CC69939DB89B}"/>
                  </a:ext>
                </a:extLst>
              </p:cNvPr>
              <p:cNvSpPr txBox="1">
                <a:spLocks noRot="1" noChangeAspect="1" noMove="1" noResize="1" noEditPoints="1" noAdjustHandles="1" noChangeArrowheads="1" noChangeShapeType="1" noTextEdit="1"/>
              </p:cNvSpPr>
              <p:nvPr/>
            </p:nvSpPr>
            <p:spPr>
              <a:xfrm>
                <a:off x="2341708" y="6567043"/>
                <a:ext cx="524866" cy="307777"/>
              </a:xfrm>
              <a:prstGeom prst="rect">
                <a:avLst/>
              </a:prstGeom>
              <a:blipFill>
                <a:blip r:embed="rId2"/>
                <a:stretch>
                  <a:fillRect/>
                </a:stretch>
              </a:blipFill>
            </p:spPr>
            <p:txBody>
              <a:bodyPr/>
              <a:lstStyle/>
              <a:p>
                <a:r>
                  <a:rPr lang="en-GB">
                    <a:noFill/>
                  </a:rPr>
                  <a:t> </a:t>
                </a:r>
              </a:p>
            </p:txBody>
          </p:sp>
        </mc:Fallback>
      </mc:AlternateContent>
      <p:cxnSp>
        <p:nvCxnSpPr>
          <p:cNvPr id="52" name="Straight Arrow Connector 51">
            <a:extLst>
              <a:ext uri="{FF2B5EF4-FFF2-40B4-BE49-F238E27FC236}">
                <a16:creationId xmlns:a16="http://schemas.microsoft.com/office/drawing/2014/main" id="{C1EE7E54-5B76-459D-ADC3-0FC8CD014655}"/>
              </a:ext>
            </a:extLst>
          </p:cNvPr>
          <p:cNvCxnSpPr>
            <a:cxnSpLocks/>
          </p:cNvCxnSpPr>
          <p:nvPr/>
        </p:nvCxnSpPr>
        <p:spPr>
          <a:xfrm flipH="1">
            <a:off x="2383228" y="6547993"/>
            <a:ext cx="1184" cy="2556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36C5643-1F0C-4B31-817D-68BFA62D4D75}"/>
              </a:ext>
            </a:extLst>
          </p:cNvPr>
          <p:cNvCxnSpPr>
            <a:cxnSpLocks/>
          </p:cNvCxnSpPr>
          <p:nvPr/>
        </p:nvCxnSpPr>
        <p:spPr>
          <a:xfrm flipV="1">
            <a:off x="2682276" y="5979829"/>
            <a:ext cx="336451" cy="1914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E7A3690B-3E8B-4F36-B67F-32849EF98C8B}"/>
                  </a:ext>
                </a:extLst>
              </p:cNvPr>
              <p:cNvSpPr txBox="1"/>
              <p:nvPr/>
            </p:nvSpPr>
            <p:spPr>
              <a:xfrm>
                <a:off x="2532659" y="5726613"/>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1" i="1" smtClean="0">
                          <a:solidFill>
                            <a:schemeClr val="accent1"/>
                          </a:solidFill>
                          <a:latin typeface="Cambria Math" panose="02040503050406030204" pitchFamily="18" charset="0"/>
                        </a:rPr>
                        <m:t>𝑻</m:t>
                      </m:r>
                    </m:oMath>
                  </m:oMathPara>
                </a14:m>
                <a:endParaRPr lang="en-GB" sz="1400" b="1" dirty="0">
                  <a:solidFill>
                    <a:schemeClr val="accent1"/>
                  </a:solidFill>
                </a:endParaRPr>
              </a:p>
            </p:txBody>
          </p:sp>
        </mc:Choice>
        <mc:Fallback>
          <p:sp>
            <p:nvSpPr>
              <p:cNvPr id="54" name="TextBox 53">
                <a:extLst>
                  <a:ext uri="{FF2B5EF4-FFF2-40B4-BE49-F238E27FC236}">
                    <a16:creationId xmlns:a16="http://schemas.microsoft.com/office/drawing/2014/main" id="{E7A3690B-3E8B-4F36-B67F-32849EF98C8B}"/>
                  </a:ext>
                </a:extLst>
              </p:cNvPr>
              <p:cNvSpPr txBox="1">
                <a:spLocks noRot="1" noChangeAspect="1" noMove="1" noResize="1" noEditPoints="1" noAdjustHandles="1" noChangeArrowheads="1" noChangeShapeType="1" noTextEdit="1"/>
              </p:cNvSpPr>
              <p:nvPr/>
            </p:nvSpPr>
            <p:spPr>
              <a:xfrm>
                <a:off x="2532659" y="5726613"/>
                <a:ext cx="524866" cy="307777"/>
              </a:xfrm>
              <a:prstGeom prst="rect">
                <a:avLst/>
              </a:prstGeom>
              <a:blipFill>
                <a:blip r:embed="rId8"/>
                <a:stretch>
                  <a:fillRect/>
                </a:stretch>
              </a:blipFill>
            </p:spPr>
            <p:txBody>
              <a:bodyPr/>
              <a:lstStyle/>
              <a:p>
                <a:r>
                  <a:rPr lang="en-GB">
                    <a:noFill/>
                  </a:rPr>
                  <a:t> </a:t>
                </a:r>
              </a:p>
            </p:txBody>
          </p:sp>
        </mc:Fallback>
      </mc:AlternateContent>
      <p:cxnSp>
        <p:nvCxnSpPr>
          <p:cNvPr id="55" name="Straight Arrow Connector 54">
            <a:extLst>
              <a:ext uri="{FF2B5EF4-FFF2-40B4-BE49-F238E27FC236}">
                <a16:creationId xmlns:a16="http://schemas.microsoft.com/office/drawing/2014/main" id="{3F0F7149-CF25-46F6-AAF9-03FEFADA511F}"/>
              </a:ext>
            </a:extLst>
          </p:cNvPr>
          <p:cNvCxnSpPr>
            <a:cxnSpLocks/>
          </p:cNvCxnSpPr>
          <p:nvPr/>
        </p:nvCxnSpPr>
        <p:spPr>
          <a:xfrm flipH="1" flipV="1">
            <a:off x="1809750" y="4486275"/>
            <a:ext cx="295276"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40AEBA37-5B4B-4B79-A284-7337C840DB99}"/>
                  </a:ext>
                </a:extLst>
              </p:cNvPr>
              <p:cNvSpPr txBox="1"/>
              <p:nvPr/>
            </p:nvSpPr>
            <p:spPr>
              <a:xfrm>
                <a:off x="1555644" y="4168109"/>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𝐹</m:t>
                      </m:r>
                    </m:oMath>
                  </m:oMathPara>
                </a14:m>
                <a:endParaRPr lang="en-GB" sz="1400" dirty="0">
                  <a:solidFill>
                    <a:schemeClr val="accent1"/>
                  </a:solidFill>
                </a:endParaRPr>
              </a:p>
            </p:txBody>
          </p:sp>
        </mc:Choice>
        <mc:Fallback>
          <p:sp>
            <p:nvSpPr>
              <p:cNvPr id="58" name="TextBox 57">
                <a:extLst>
                  <a:ext uri="{FF2B5EF4-FFF2-40B4-BE49-F238E27FC236}">
                    <a16:creationId xmlns:a16="http://schemas.microsoft.com/office/drawing/2014/main" id="{40AEBA37-5B4B-4B79-A284-7337C840DB99}"/>
                  </a:ext>
                </a:extLst>
              </p:cNvPr>
              <p:cNvSpPr txBox="1">
                <a:spLocks noRot="1" noChangeAspect="1" noMove="1" noResize="1" noEditPoints="1" noAdjustHandles="1" noChangeArrowheads="1" noChangeShapeType="1" noTextEdit="1"/>
              </p:cNvSpPr>
              <p:nvPr/>
            </p:nvSpPr>
            <p:spPr>
              <a:xfrm>
                <a:off x="1555644" y="4168109"/>
                <a:ext cx="524866" cy="307777"/>
              </a:xfrm>
              <a:prstGeom prst="rect">
                <a:avLst/>
              </a:prstGeom>
              <a:blipFill>
                <a:blip r:embed="rId9"/>
                <a:stretch>
                  <a:fillRect/>
                </a:stretch>
              </a:blipFill>
            </p:spPr>
            <p:txBody>
              <a:bodyPr/>
              <a:lstStyle/>
              <a:p>
                <a:r>
                  <a:rPr lang="en-GB">
                    <a:noFill/>
                  </a:rPr>
                  <a:t> </a:t>
                </a:r>
              </a:p>
            </p:txBody>
          </p:sp>
        </mc:Fallback>
      </mc:AlternateContent>
      <p:cxnSp>
        <p:nvCxnSpPr>
          <p:cNvPr id="59" name="Straight Arrow Connector 58">
            <a:extLst>
              <a:ext uri="{FF2B5EF4-FFF2-40B4-BE49-F238E27FC236}">
                <a16:creationId xmlns:a16="http://schemas.microsoft.com/office/drawing/2014/main" id="{94F36547-5BDA-4B61-99C7-EFE5D69C6CD3}"/>
              </a:ext>
            </a:extLst>
          </p:cNvPr>
          <p:cNvCxnSpPr>
            <a:cxnSpLocks/>
          </p:cNvCxnSpPr>
          <p:nvPr/>
        </p:nvCxnSpPr>
        <p:spPr>
          <a:xfrm flipH="1" flipV="1">
            <a:off x="1765940" y="6402687"/>
            <a:ext cx="295276"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737FD7B3-08DD-4F3A-9B8A-D3A1C9C0F961}"/>
                  </a:ext>
                </a:extLst>
              </p:cNvPr>
              <p:cNvSpPr txBox="1"/>
              <p:nvPr/>
            </p:nvSpPr>
            <p:spPr>
              <a:xfrm>
                <a:off x="1511834" y="6084521"/>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𝐹</m:t>
                      </m:r>
                    </m:oMath>
                  </m:oMathPara>
                </a14:m>
                <a:endParaRPr lang="en-GB" sz="1400" dirty="0">
                  <a:solidFill>
                    <a:schemeClr val="accent1"/>
                  </a:solidFill>
                </a:endParaRPr>
              </a:p>
            </p:txBody>
          </p:sp>
        </mc:Choice>
        <mc:Fallback>
          <p:sp>
            <p:nvSpPr>
              <p:cNvPr id="60" name="TextBox 59">
                <a:extLst>
                  <a:ext uri="{FF2B5EF4-FFF2-40B4-BE49-F238E27FC236}">
                    <a16:creationId xmlns:a16="http://schemas.microsoft.com/office/drawing/2014/main" id="{737FD7B3-08DD-4F3A-9B8A-D3A1C9C0F961}"/>
                  </a:ext>
                </a:extLst>
              </p:cNvPr>
              <p:cNvSpPr txBox="1">
                <a:spLocks noRot="1" noChangeAspect="1" noMove="1" noResize="1" noEditPoints="1" noAdjustHandles="1" noChangeArrowheads="1" noChangeShapeType="1" noTextEdit="1"/>
              </p:cNvSpPr>
              <p:nvPr/>
            </p:nvSpPr>
            <p:spPr>
              <a:xfrm>
                <a:off x="1511834" y="6084521"/>
                <a:ext cx="524866" cy="307777"/>
              </a:xfrm>
              <a:prstGeom prst="rect">
                <a:avLst/>
              </a:prstGeom>
              <a:blipFill>
                <a:blip r:embed="rId10"/>
                <a:stretch>
                  <a:fillRect/>
                </a:stretch>
              </a:blipFill>
            </p:spPr>
            <p:txBody>
              <a:bodyPr/>
              <a:lstStyle/>
              <a:p>
                <a:r>
                  <a:rPr lang="en-GB">
                    <a:noFill/>
                  </a:rPr>
                  <a:t> </a:t>
                </a:r>
              </a:p>
            </p:txBody>
          </p:sp>
        </mc:Fallback>
      </mc:AlternateContent>
      <p:sp>
        <p:nvSpPr>
          <p:cNvPr id="61" name="Rectangle 60">
            <a:extLst>
              <a:ext uri="{FF2B5EF4-FFF2-40B4-BE49-F238E27FC236}">
                <a16:creationId xmlns:a16="http://schemas.microsoft.com/office/drawing/2014/main" id="{0226FC93-7826-4D4F-AC55-1F5FC8E24BF0}"/>
              </a:ext>
            </a:extLst>
          </p:cNvPr>
          <p:cNvSpPr/>
          <p:nvPr/>
        </p:nvSpPr>
        <p:spPr>
          <a:xfrm>
            <a:off x="4779124" y="1965538"/>
            <a:ext cx="4078982" cy="562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a:extLst>
              <a:ext uri="{FF2B5EF4-FFF2-40B4-BE49-F238E27FC236}">
                <a16:creationId xmlns:a16="http://schemas.microsoft.com/office/drawing/2014/main" id="{0F76491D-BD1A-403A-9DCE-5FF36DACC346}"/>
              </a:ext>
            </a:extLst>
          </p:cNvPr>
          <p:cNvSpPr/>
          <p:nvPr/>
        </p:nvSpPr>
        <p:spPr>
          <a:xfrm>
            <a:off x="4735764" y="3507029"/>
            <a:ext cx="4078982" cy="9492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3" name="Rectangle 62">
            <a:extLst>
              <a:ext uri="{FF2B5EF4-FFF2-40B4-BE49-F238E27FC236}">
                <a16:creationId xmlns:a16="http://schemas.microsoft.com/office/drawing/2014/main" id="{BC6E5263-DE57-4893-A5A4-F87B38BABF35}"/>
              </a:ext>
            </a:extLst>
          </p:cNvPr>
          <p:cNvSpPr/>
          <p:nvPr/>
        </p:nvSpPr>
        <p:spPr>
          <a:xfrm>
            <a:off x="4745310" y="5514571"/>
            <a:ext cx="4078982" cy="8100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56046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childTnLst>
              </p:cTn>
              <p:nextCondLst>
                <p:cond evt="onClick" delay="0">
                  <p:tgtEl>
                    <p:spTgt spid="61"/>
                  </p:tgtEl>
                </p:cond>
              </p:nextCondLst>
            </p:seq>
            <p:seq concurrent="1" nextAc="seek">
              <p:cTn id="20" restart="whenNotActive" fill="hold" evtFilter="cancelBubble" nodeType="interactiveSeq">
                <p:stCondLst>
                  <p:cond evt="onClick" delay="0">
                    <p:tgtEl>
                      <p:spTgt spid="6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2"/>
                                        </p:tgtEl>
                                      </p:cBhvr>
                                    </p:animEffect>
                                    <p:set>
                                      <p:cBhvr>
                                        <p:cTn id="25" dur="1" fill="hold">
                                          <p:stCondLst>
                                            <p:cond delay="499"/>
                                          </p:stCondLst>
                                        </p:cTn>
                                        <p:tgtEl>
                                          <p:spTgt spid="62"/>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childTnLst>
                    </p:cTn>
                  </p:par>
                </p:childTnLst>
              </p:cTn>
              <p:nextCondLst>
                <p:cond evt="onClick" delay="0">
                  <p:tgtEl>
                    <p:spTgt spid="62"/>
                  </p:tgtEl>
                </p:cond>
              </p:nextCondLst>
            </p:seq>
            <p:seq concurrent="1" nextAc="seek">
              <p:cTn id="50" restart="whenNotActive" fill="hold" evtFilter="cancelBubble" nodeType="interactiveSeq">
                <p:stCondLst>
                  <p:cond evt="onClick" delay="0">
                    <p:tgtEl>
                      <p:spTgt spid="6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63"/>
                                        </p:tgtEl>
                                      </p:cBhvr>
                                    </p:animEffect>
                                    <p:set>
                                      <p:cBhvr>
                                        <p:cTn id="55" dur="1" fill="hold">
                                          <p:stCondLst>
                                            <p:cond delay="499"/>
                                          </p:stCondLst>
                                        </p:cTn>
                                        <p:tgtEl>
                                          <p:spTgt spid="63"/>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childTnLst>
                          </p:cTn>
                        </p:par>
                      </p:childTnLst>
                    </p:cTn>
                  </p:par>
                </p:childTnLst>
              </p:cTn>
              <p:nextCondLst>
                <p:cond evt="onClick" delay="0">
                  <p:tgtEl>
                    <p:spTgt spid="63"/>
                  </p:tgtEl>
                </p:cond>
              </p:nextCondLst>
            </p:seq>
          </p:childTnLst>
        </p:cTn>
      </p:par>
    </p:tnLst>
    <p:bldLst>
      <p:bldP spid="25" grpId="0"/>
      <p:bldP spid="31" grpId="0"/>
      <p:bldP spid="35" grpId="0"/>
      <p:bldP spid="36" grpId="0"/>
      <p:bldP spid="41" grpId="0"/>
      <p:bldP spid="50" grpId="0"/>
      <p:bldP spid="51" grpId="0"/>
      <p:bldP spid="54" grpId="0"/>
      <p:bldP spid="58" grpId="0"/>
      <p:bldP spid="60" grpId="0"/>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062E7A-9278-4528-8263-53DE220DA66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F3657BC-CB22-401D-883A-256DDBC6EEC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Friction</a:t>
              </a:r>
              <a:endParaRPr lang="en-GB" sz="3200" dirty="0"/>
            </a:p>
          </p:txBody>
        </p:sp>
        <p:cxnSp>
          <p:nvCxnSpPr>
            <p:cNvPr id="4" name="Straight Connector 3">
              <a:extLst>
                <a:ext uri="{FF2B5EF4-FFF2-40B4-BE49-F238E27FC236}">
                  <a16:creationId xmlns:a16="http://schemas.microsoft.com/office/drawing/2014/main" id="{83BF24E0-5C6A-41ED-A460-99A32E6E972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7EF3C0C-CFDA-49C1-B665-B27C8238460D}"/>
                  </a:ext>
                </a:extLst>
              </p:cNvPr>
              <p:cNvSpPr txBox="1"/>
              <p:nvPr/>
            </p:nvSpPr>
            <p:spPr>
              <a:xfrm>
                <a:off x="755576" y="871646"/>
                <a:ext cx="7416824" cy="1477328"/>
              </a:xfrm>
              <a:prstGeom prst="rect">
                <a:avLst/>
              </a:prstGeom>
              <a:noFill/>
            </p:spPr>
            <p:txBody>
              <a:bodyPr wrap="square" rtlCol="0">
                <a:spAutoFit/>
              </a:bodyPr>
              <a:lstStyle/>
              <a:p>
                <a:r>
                  <a:rPr lang="en-GB" dirty="0"/>
                  <a:t>This ‘maximum friction’ depends on two things:</a:t>
                </a:r>
              </a:p>
              <a:p>
                <a:pPr marL="285750" indent="-285750">
                  <a:buFont typeface="Arial" panose="020B0604020202020204" pitchFamily="34" charset="0"/>
                  <a:buChar char="•"/>
                </a:pPr>
                <a:r>
                  <a:rPr lang="en-GB" dirty="0"/>
                  <a:t>How </a:t>
                </a:r>
                <a:r>
                  <a:rPr lang="en-GB" b="1" dirty="0"/>
                  <a:t>rough</a:t>
                </a:r>
                <a:r>
                  <a:rPr lang="en-GB" dirty="0"/>
                  <a:t> the surface is (i.e. the rougher the surface, the more force required before the block starts moving).</a:t>
                </a:r>
              </a:p>
              <a:p>
                <a:pPr marL="285750" indent="-285750">
                  <a:buFont typeface="Arial" panose="020B0604020202020204" pitchFamily="34" charset="0"/>
                  <a:buChar char="•"/>
                </a:pPr>
                <a:r>
                  <a:rPr lang="en-GB" dirty="0"/>
                  <a:t>How hard the block is pressing against the surface (and more formally, by application of Newton’s 3</a:t>
                </a:r>
                <a:r>
                  <a:rPr lang="en-GB" baseline="30000" dirty="0"/>
                  <a:t>rd</a:t>
                </a:r>
                <a:r>
                  <a:rPr lang="en-GB" dirty="0"/>
                  <a:t> Law, how large the </a:t>
                </a:r>
                <a:r>
                  <a:rPr lang="en-GB" b="1" dirty="0"/>
                  <a:t>reaction force </a:t>
                </a:r>
                <a14:m>
                  <m:oMath xmlns:m="http://schemas.openxmlformats.org/officeDocument/2006/math">
                    <m:r>
                      <a:rPr lang="en-GB" b="1" i="1" smtClean="0">
                        <a:latin typeface="Cambria Math" panose="02040503050406030204" pitchFamily="18" charset="0"/>
                      </a:rPr>
                      <m:t>𝑹</m:t>
                    </m:r>
                  </m:oMath>
                </a14:m>
                <a:r>
                  <a:rPr lang="en-GB" b="1" dirty="0"/>
                  <a:t> </a:t>
                </a:r>
                <a:r>
                  <a:rPr lang="en-GB" dirty="0"/>
                  <a:t>is).</a:t>
                </a:r>
              </a:p>
            </p:txBody>
          </p:sp>
        </mc:Choice>
        <mc:Fallback>
          <p:sp>
            <p:nvSpPr>
              <p:cNvPr id="5" name="TextBox 4">
                <a:extLst>
                  <a:ext uri="{FF2B5EF4-FFF2-40B4-BE49-F238E27FC236}">
                    <a16:creationId xmlns:a16="http://schemas.microsoft.com/office/drawing/2014/main" id="{77EF3C0C-CFDA-49C1-B665-B27C8238460D}"/>
                  </a:ext>
                </a:extLst>
              </p:cNvPr>
              <p:cNvSpPr txBox="1">
                <a:spLocks noRot="1" noChangeAspect="1" noMove="1" noResize="1" noEditPoints="1" noAdjustHandles="1" noChangeArrowheads="1" noChangeShapeType="1" noTextEdit="1"/>
              </p:cNvSpPr>
              <p:nvPr/>
            </p:nvSpPr>
            <p:spPr>
              <a:xfrm>
                <a:off x="755576" y="871646"/>
                <a:ext cx="7416824" cy="1477328"/>
              </a:xfrm>
              <a:prstGeom prst="rect">
                <a:avLst/>
              </a:prstGeom>
              <a:blipFill>
                <a:blip r:embed="rId2"/>
                <a:stretch>
                  <a:fillRect l="-740" t="-2479" b="-578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D1FD1AA-0595-4C4F-A0D9-EEF86862183E}"/>
                  </a:ext>
                </a:extLst>
              </p:cNvPr>
              <p:cNvSpPr txBox="1"/>
              <p:nvPr/>
            </p:nvSpPr>
            <p:spPr>
              <a:xfrm>
                <a:off x="305376" y="3058746"/>
                <a:ext cx="3744416"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maximum friction between two surfaces:</a:t>
                </a:r>
              </a:p>
              <a:p>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𝑚𝑎𝑥</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𝑅</m:t>
                      </m:r>
                    </m:oMath>
                  </m:oMathPara>
                </a14:m>
                <a:endParaRPr lang="en-GB" dirty="0"/>
              </a:p>
              <a:p>
                <a:r>
                  <a:rPr lang="en-GB" dirty="0"/>
                  <a:t>  where </a:t>
                </a:r>
                <a14:m>
                  <m:oMath xmlns:m="http://schemas.openxmlformats.org/officeDocument/2006/math">
                    <m:r>
                      <a:rPr lang="en-GB" b="0" i="1" smtClean="0">
                        <a:latin typeface="Cambria Math" panose="02040503050406030204" pitchFamily="18" charset="0"/>
                      </a:rPr>
                      <m:t>𝜇</m:t>
                    </m:r>
                  </m:oMath>
                </a14:m>
                <a:r>
                  <a:rPr lang="en-GB" dirty="0"/>
                  <a:t> is the coefficient of friction and </a:t>
                </a:r>
                <a14:m>
                  <m:oMath xmlns:m="http://schemas.openxmlformats.org/officeDocument/2006/math">
                    <m:r>
                      <a:rPr lang="en-GB" b="0" i="1" smtClean="0">
                        <a:latin typeface="Cambria Math" panose="02040503050406030204" pitchFamily="18" charset="0"/>
                      </a:rPr>
                      <m:t>𝑅</m:t>
                    </m:r>
                  </m:oMath>
                </a14:m>
                <a:r>
                  <a:rPr lang="en-GB" dirty="0"/>
                  <a:t> is the normal reaction between two surfaces.</a:t>
                </a:r>
              </a:p>
            </p:txBody>
          </p:sp>
        </mc:Choice>
        <mc:Fallback>
          <p:sp>
            <p:nvSpPr>
              <p:cNvPr id="7" name="TextBox 6">
                <a:extLst>
                  <a:ext uri="{FF2B5EF4-FFF2-40B4-BE49-F238E27FC236}">
                    <a16:creationId xmlns:a16="http://schemas.microsoft.com/office/drawing/2014/main" id="{6D1FD1AA-0595-4C4F-A0D9-EEF86862183E}"/>
                  </a:ext>
                </a:extLst>
              </p:cNvPr>
              <p:cNvSpPr txBox="1">
                <a:spLocks noRot="1" noChangeAspect="1" noMove="1" noResize="1" noEditPoints="1" noAdjustHandles="1" noChangeArrowheads="1" noChangeShapeType="1" noTextEdit="1"/>
              </p:cNvSpPr>
              <p:nvPr/>
            </p:nvSpPr>
            <p:spPr>
              <a:xfrm>
                <a:off x="305376" y="3058746"/>
                <a:ext cx="3744416" cy="1754326"/>
              </a:xfrm>
              <a:prstGeom prst="rect">
                <a:avLst/>
              </a:prstGeom>
              <a:blipFill>
                <a:blip r:embed="rId3"/>
                <a:stretch>
                  <a:fillRect l="-971" t="-1712" r="-1456" b="-3767"/>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BA2C554A-E1D3-4075-A9BB-F5F7886BE073}"/>
              </a:ext>
            </a:extLst>
          </p:cNvPr>
          <p:cNvSpPr/>
          <p:nvPr/>
        </p:nvSpPr>
        <p:spPr>
          <a:xfrm>
            <a:off x="1121523" y="1222588"/>
            <a:ext cx="7041401" cy="5014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B17F5BF3-6341-4C4E-9EAE-A632B495AE64}"/>
              </a:ext>
            </a:extLst>
          </p:cNvPr>
          <p:cNvSpPr/>
          <p:nvPr/>
        </p:nvSpPr>
        <p:spPr>
          <a:xfrm>
            <a:off x="1121523" y="1713384"/>
            <a:ext cx="7041401" cy="734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0" name="Picture 9">
            <a:extLst>
              <a:ext uri="{FF2B5EF4-FFF2-40B4-BE49-F238E27FC236}">
                <a16:creationId xmlns:a16="http://schemas.microsoft.com/office/drawing/2014/main" id="{AEB0412A-8029-4A2D-B255-4B76D159EEBE}"/>
              </a:ext>
            </a:extLst>
          </p:cNvPr>
          <p:cNvPicPr>
            <a:picLocks noChangeAspect="1"/>
          </p:cNvPicPr>
          <p:nvPr/>
        </p:nvPicPr>
        <p:blipFill>
          <a:blip r:embed="rId4"/>
          <a:stretch>
            <a:fillRect/>
          </a:stretch>
        </p:blipFill>
        <p:spPr>
          <a:xfrm>
            <a:off x="5119404" y="3036615"/>
            <a:ext cx="2942416" cy="3529518"/>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5F0E6835-EE64-4F82-905C-70167852B92D}"/>
                  </a:ext>
                </a:extLst>
              </p:cNvPr>
              <p:cNvSpPr txBox="1"/>
              <p:nvPr/>
            </p:nvSpPr>
            <p:spPr>
              <a:xfrm>
                <a:off x="5071159" y="2734395"/>
                <a:ext cx="3628224" cy="307777"/>
              </a:xfrm>
              <a:prstGeom prst="rect">
                <a:avLst/>
              </a:prstGeom>
              <a:noFill/>
            </p:spPr>
            <p:txBody>
              <a:bodyPr wrap="square" rtlCol="0">
                <a:spAutoFit/>
              </a:bodyPr>
              <a:lstStyle/>
              <a:p>
                <a:r>
                  <a:rPr lang="en-GB" sz="1400" dirty="0"/>
                  <a:t>Example </a:t>
                </a:r>
                <a14:m>
                  <m:oMath xmlns:m="http://schemas.openxmlformats.org/officeDocument/2006/math">
                    <m:r>
                      <a:rPr lang="en-GB" sz="1400" b="0" i="1" smtClean="0">
                        <a:latin typeface="Cambria Math" panose="02040503050406030204" pitchFamily="18" charset="0"/>
                      </a:rPr>
                      <m:t>𝜇</m:t>
                    </m:r>
                  </m:oMath>
                </a14:m>
                <a:r>
                  <a:rPr lang="en-GB" sz="1400" dirty="0"/>
                  <a:t>: (source physlink.com)</a:t>
                </a:r>
              </a:p>
            </p:txBody>
          </p:sp>
        </mc:Choice>
        <mc:Fallback>
          <p:sp>
            <p:nvSpPr>
              <p:cNvPr id="11" name="TextBox 10">
                <a:extLst>
                  <a:ext uri="{FF2B5EF4-FFF2-40B4-BE49-F238E27FC236}">
                    <a16:creationId xmlns:a16="http://schemas.microsoft.com/office/drawing/2014/main" id="{5F0E6835-EE64-4F82-905C-70167852B92D}"/>
                  </a:ext>
                </a:extLst>
              </p:cNvPr>
              <p:cNvSpPr txBox="1">
                <a:spLocks noRot="1" noChangeAspect="1" noMove="1" noResize="1" noEditPoints="1" noAdjustHandles="1" noChangeArrowheads="1" noChangeShapeType="1" noTextEdit="1"/>
              </p:cNvSpPr>
              <p:nvPr/>
            </p:nvSpPr>
            <p:spPr>
              <a:xfrm>
                <a:off x="5071159" y="2734395"/>
                <a:ext cx="3628224" cy="307777"/>
              </a:xfrm>
              <a:prstGeom prst="rect">
                <a:avLst/>
              </a:prstGeom>
              <a:blipFill>
                <a:blip r:embed="rId5"/>
                <a:stretch>
                  <a:fillRect l="-504" t="-4000" b="-20000"/>
                </a:stretch>
              </a:blipFill>
            </p:spPr>
            <p:txBody>
              <a:bodyPr/>
              <a:lstStyle/>
              <a:p>
                <a:r>
                  <a:rPr lang="en-GB">
                    <a:noFill/>
                  </a:rPr>
                  <a:t> </a:t>
                </a:r>
              </a:p>
            </p:txBody>
          </p:sp>
        </mc:Fallback>
      </mc:AlternateContent>
    </p:spTree>
    <p:extLst>
      <p:ext uri="{BB962C8B-B14F-4D97-AF65-F5344CB8AC3E}">
        <p14:creationId xmlns:p14="http://schemas.microsoft.com/office/powerpoint/2010/main" val="57841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2BF2A6-BDE7-42A1-B112-6F0483EAD632}"/>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7E7535A-3CB2-4438-9C1F-FF5D0DC5DBF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72BC9DD6-D32D-4155-A99A-33B1B2BAF8E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CE4BDCE1-A988-4307-B2D9-B71E7D7E423C}"/>
              </a:ext>
            </a:extLst>
          </p:cNvPr>
          <p:cNvSpPr txBox="1"/>
          <p:nvPr/>
        </p:nvSpPr>
        <p:spPr>
          <a:xfrm>
            <a:off x="539552" y="764704"/>
            <a:ext cx="4296677"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particle of mass 5kg is pulled along a rough horizontal surface by a horizontal force of magnitude 20N. The coefficient of friction between the particle and the floor is 0.2. Calculate:</a:t>
            </a:r>
          </a:p>
          <a:p>
            <a:pPr marL="342900" indent="-342900">
              <a:buAutoNum type="alphaLcParenBoth"/>
            </a:pPr>
            <a:r>
              <a:rPr lang="en-GB" sz="1600" dirty="0"/>
              <a:t>the magnitude of frictional force</a:t>
            </a:r>
          </a:p>
          <a:p>
            <a:pPr marL="342900" indent="-342900">
              <a:buAutoNum type="alphaLcParenBoth"/>
            </a:pPr>
            <a:r>
              <a:rPr lang="en-GB" sz="1600" dirty="0"/>
              <a:t>the acceleration of the particle.</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F103925-C43D-42AD-94F2-2B78A597ABAB}"/>
                  </a:ext>
                </a:extLst>
              </p:cNvPr>
              <p:cNvSpPr txBox="1"/>
              <p:nvPr/>
            </p:nvSpPr>
            <p:spPr>
              <a:xfrm>
                <a:off x="5112472" y="1000199"/>
                <a:ext cx="2304256"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Note:</a:t>
                </a:r>
                <a:r>
                  <a:rPr lang="en-GB" sz="1400" dirty="0"/>
                  <a:t> The particle is moving, so friction will be at its maximum, i.e.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𝑅</m:t>
                    </m:r>
                  </m:oMath>
                </a14:m>
                <a:r>
                  <a:rPr lang="en-GB" sz="1400" dirty="0"/>
                  <a:t>.</a:t>
                </a:r>
              </a:p>
            </p:txBody>
          </p:sp>
        </mc:Choice>
        <mc:Fallback>
          <p:sp>
            <p:nvSpPr>
              <p:cNvPr id="7" name="TextBox 6">
                <a:extLst>
                  <a:ext uri="{FF2B5EF4-FFF2-40B4-BE49-F238E27FC236}">
                    <a16:creationId xmlns:a16="http://schemas.microsoft.com/office/drawing/2014/main" id="{2F103925-C43D-42AD-94F2-2B78A597ABAB}"/>
                  </a:ext>
                </a:extLst>
              </p:cNvPr>
              <p:cNvSpPr txBox="1">
                <a:spLocks noRot="1" noChangeAspect="1" noMove="1" noResize="1" noEditPoints="1" noAdjustHandles="1" noChangeArrowheads="1" noChangeShapeType="1" noTextEdit="1"/>
              </p:cNvSpPr>
              <p:nvPr/>
            </p:nvSpPr>
            <p:spPr>
              <a:xfrm>
                <a:off x="5112472" y="1000199"/>
                <a:ext cx="2304256" cy="738664"/>
              </a:xfrm>
              <a:prstGeom prst="rect">
                <a:avLst/>
              </a:prstGeom>
              <a:blipFill>
                <a:blip r:embed="rId2"/>
                <a:stretch>
                  <a:fillRect l="-262" b="-64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2D6C43B-5EF4-409B-A773-E779B7D4E8AC}"/>
                  </a:ext>
                </a:extLst>
              </p:cNvPr>
              <p:cNvSpPr txBox="1"/>
              <p:nvPr/>
            </p:nvSpPr>
            <p:spPr>
              <a:xfrm>
                <a:off x="4825691" y="4108232"/>
                <a:ext cx="3236130" cy="1754326"/>
              </a:xfrm>
              <a:prstGeom prst="rect">
                <a:avLst/>
              </a:prstGeom>
              <a:noFill/>
            </p:spPr>
            <p:txBody>
              <a:bodyPr wrap="square" rtlCol="0">
                <a:spAutoFit/>
              </a:bodyPr>
              <a:lstStyle/>
              <a:p>
                <a:br>
                  <a:rPr lang="en-GB" b="0" dirty="0">
                    <a:ea typeface="Cambria Math" panose="02040503050406030204" pitchFamily="18" charset="0"/>
                  </a:rPr>
                </a:br>
                <a14:m>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oMath>
                </a14:m>
                <a:r>
                  <a:rPr lang="en-GB" b="0" dirty="0">
                    <a:ea typeface="Cambria Math" panose="02040503050406030204" pitchFamily="18" charset="0"/>
                  </a:rPr>
                  <a:t> </a:t>
                </a:r>
              </a:p>
              <a:p>
                <a:br>
                  <a:rPr lang="en-GB" b="0" dirty="0">
                    <a:ea typeface="Cambria Math" panose="02040503050406030204" pitchFamily="18" charset="0"/>
                  </a:rPr>
                </a:br>
                <a14:m>
                  <m:oMath xmlns:m="http://schemas.openxmlformats.org/officeDocument/2006/math">
                    <m:r>
                      <a:rPr lang="en-GB" i="1">
                        <a:latin typeface="Cambria Math" panose="02040503050406030204" pitchFamily="18" charset="0"/>
                        <a:ea typeface="Cambria Math" panose="02040503050406030204" pitchFamily="18" charset="0"/>
                      </a:rPr>
                      <m:t>𝑅</m:t>
                    </m:r>
                    <m:d>
                      <m:dPr>
                        <m:ctrlPr>
                          <a:rPr lang="en-GB" i="1">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i="1">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20−</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𝑎</m:t>
                    </m:r>
                  </m:oMath>
                </a14:m>
                <a:r>
                  <a:rPr lang="en-GB" b="0" dirty="0">
                    <a:ea typeface="Cambria Math" panose="02040503050406030204" pitchFamily="18" charset="0"/>
                  </a:rPr>
                  <a:t> </a:t>
                </a:r>
                <a:br>
                  <a:rPr lang="en-GB" b="0" dirty="0">
                    <a:ea typeface="Cambria Math" panose="02040503050406030204" pitchFamily="18" charset="0"/>
                  </a:rPr>
                </a:br>
                <a:r>
                  <a:rPr lang="en-GB" b="0" dirty="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20−0.2</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e>
                    </m:d>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𝑎</m:t>
                    </m:r>
                  </m:oMath>
                </a14:m>
                <a:r>
                  <a:rPr lang="en-GB" b="0" dirty="0">
                    <a:ea typeface="Cambria Math" panose="02040503050406030204" pitchFamily="18" charset="0"/>
                  </a:rPr>
                  <a:t> </a:t>
                </a:r>
                <a:br>
                  <a:rPr lang="en-GB" b="0" dirty="0">
                    <a:ea typeface="Cambria Math" panose="02040503050406030204" pitchFamily="18" charset="0"/>
                  </a:rPr>
                </a:br>
                <a:r>
                  <a:rPr lang="en-GB" b="0" dirty="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=2.0 </m:t>
                    </m:r>
                    <m:r>
                      <a:rPr lang="en-GB" b="0" i="1" smtClean="0">
                        <a:latin typeface="Cambria Math" panose="02040503050406030204" pitchFamily="18" charset="0"/>
                        <a:ea typeface="Cambria Math" panose="02040503050406030204" pitchFamily="18" charset="0"/>
                      </a:rPr>
                      <m:t>𝑚</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oMath>
                </a14:m>
                <a:r>
                  <a:rPr lang="en-GB" i="1" dirty="0">
                    <a:latin typeface="Cambria Math" panose="02040503050406030204" pitchFamily="18" charset="0"/>
                    <a:ea typeface="Cambria Math" panose="02040503050406030204" pitchFamily="18" charset="0"/>
                  </a:rPr>
                  <a:t> </a:t>
                </a:r>
              </a:p>
            </p:txBody>
          </p:sp>
        </mc:Choice>
        <mc:Fallback>
          <p:sp>
            <p:nvSpPr>
              <p:cNvPr id="8" name="TextBox 7">
                <a:extLst>
                  <a:ext uri="{FF2B5EF4-FFF2-40B4-BE49-F238E27FC236}">
                    <a16:creationId xmlns:a16="http://schemas.microsoft.com/office/drawing/2014/main" id="{32D6C43B-5EF4-409B-A773-E779B7D4E8AC}"/>
                  </a:ext>
                </a:extLst>
              </p:cNvPr>
              <p:cNvSpPr txBox="1">
                <a:spLocks noRot="1" noChangeAspect="1" noMove="1" noResize="1" noEditPoints="1" noAdjustHandles="1" noChangeArrowheads="1" noChangeShapeType="1" noTextEdit="1"/>
              </p:cNvSpPr>
              <p:nvPr/>
            </p:nvSpPr>
            <p:spPr>
              <a:xfrm>
                <a:off x="4825691" y="4108232"/>
                <a:ext cx="3236130" cy="1754326"/>
              </a:xfrm>
              <a:prstGeom prst="rect">
                <a:avLst/>
              </a:prstGeom>
              <a:blipFill>
                <a:blip r:embed="rId3"/>
                <a:stretch>
                  <a:fillRect/>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70B3A203-4C3F-4AF6-A4F2-FEE11A92DFE4}"/>
              </a:ext>
            </a:extLst>
          </p:cNvPr>
          <p:cNvCxnSpPr>
            <a:cxnSpLocks/>
          </p:cNvCxnSpPr>
          <p:nvPr/>
        </p:nvCxnSpPr>
        <p:spPr>
          <a:xfrm>
            <a:off x="827584" y="4149080"/>
            <a:ext cx="3384376" cy="1"/>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CE5B7D12-E7BF-47B3-AEFF-410A071E7436}"/>
              </a:ext>
            </a:extLst>
          </p:cNvPr>
          <p:cNvSpPr/>
          <p:nvPr/>
        </p:nvSpPr>
        <p:spPr>
          <a:xfrm>
            <a:off x="2051720" y="3717035"/>
            <a:ext cx="648072" cy="432046"/>
          </a:xfrm>
          <a:prstGeom prst="rect">
            <a:avLst/>
          </a:prstGeom>
          <a:pattFill prst="pct90">
            <a:fgClr>
              <a:schemeClr val="bg1">
                <a:lumMod val="50000"/>
              </a:schemeClr>
            </a:fgClr>
            <a:bgClr>
              <a:schemeClr val="bg1"/>
            </a:bgClr>
          </a:patt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cxnSp>
        <p:nvCxnSpPr>
          <p:cNvPr id="11" name="Straight Arrow Connector 10">
            <a:extLst>
              <a:ext uri="{FF2B5EF4-FFF2-40B4-BE49-F238E27FC236}">
                <a16:creationId xmlns:a16="http://schemas.microsoft.com/office/drawing/2014/main" id="{83AF53EA-C879-4608-8C22-214AA35A83D6}"/>
              </a:ext>
            </a:extLst>
          </p:cNvPr>
          <p:cNvCxnSpPr>
            <a:cxnSpLocks/>
          </p:cNvCxnSpPr>
          <p:nvPr/>
        </p:nvCxnSpPr>
        <p:spPr>
          <a:xfrm flipH="1">
            <a:off x="2385839" y="4146014"/>
            <a:ext cx="1184" cy="2556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2D9E3BA-47A1-487B-A4A6-0E53280EE754}"/>
                  </a:ext>
                </a:extLst>
              </p:cNvPr>
              <p:cNvSpPr txBox="1"/>
              <p:nvPr/>
            </p:nvSpPr>
            <p:spPr>
              <a:xfrm>
                <a:off x="3112268" y="3769816"/>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20</m:t>
                      </m:r>
                    </m:oMath>
                  </m:oMathPara>
                </a14:m>
                <a:endParaRPr lang="en-GB" sz="1400" dirty="0">
                  <a:solidFill>
                    <a:schemeClr val="accent1"/>
                  </a:solidFill>
                </a:endParaRPr>
              </a:p>
            </p:txBody>
          </p:sp>
        </mc:Choice>
        <mc:Fallback>
          <p:sp>
            <p:nvSpPr>
              <p:cNvPr id="12" name="TextBox 11">
                <a:extLst>
                  <a:ext uri="{FF2B5EF4-FFF2-40B4-BE49-F238E27FC236}">
                    <a16:creationId xmlns:a16="http://schemas.microsoft.com/office/drawing/2014/main" id="{A2D9E3BA-47A1-487B-A4A6-0E53280EE754}"/>
                  </a:ext>
                </a:extLst>
              </p:cNvPr>
              <p:cNvSpPr txBox="1">
                <a:spLocks noRot="1" noChangeAspect="1" noMove="1" noResize="1" noEditPoints="1" noAdjustHandles="1" noChangeArrowheads="1" noChangeShapeType="1" noTextEdit="1"/>
              </p:cNvSpPr>
              <p:nvPr/>
            </p:nvSpPr>
            <p:spPr>
              <a:xfrm>
                <a:off x="3112268" y="3769816"/>
                <a:ext cx="524866" cy="307777"/>
              </a:xfrm>
              <a:prstGeom prst="rect">
                <a:avLst/>
              </a:prstGeom>
              <a:blipFill>
                <a:blip r:embed="rId4"/>
                <a:stretch>
                  <a:fillRect/>
                </a:stretch>
              </a:blipFill>
            </p:spPr>
            <p:txBody>
              <a:bodyPr/>
              <a:lstStyle/>
              <a:p>
                <a:r>
                  <a:rPr lang="en-GB">
                    <a:noFill/>
                  </a:rPr>
                  <a:t> </a:t>
                </a:r>
              </a:p>
            </p:txBody>
          </p:sp>
        </mc:Fallback>
      </mc:AlternateContent>
      <p:cxnSp>
        <p:nvCxnSpPr>
          <p:cNvPr id="13" name="Straight Arrow Connector 12">
            <a:extLst>
              <a:ext uri="{FF2B5EF4-FFF2-40B4-BE49-F238E27FC236}">
                <a16:creationId xmlns:a16="http://schemas.microsoft.com/office/drawing/2014/main" id="{409148B2-FA83-4F8C-B347-7FEB9A0FCD25}"/>
              </a:ext>
            </a:extLst>
          </p:cNvPr>
          <p:cNvCxnSpPr>
            <a:cxnSpLocks/>
          </p:cNvCxnSpPr>
          <p:nvPr/>
        </p:nvCxnSpPr>
        <p:spPr>
          <a:xfrm flipV="1">
            <a:off x="2385281" y="3458691"/>
            <a:ext cx="558" cy="26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40049CA-25B3-4724-A95F-AB973678B63B}"/>
                  </a:ext>
                </a:extLst>
              </p:cNvPr>
              <p:cNvSpPr txBox="1"/>
              <p:nvPr/>
            </p:nvSpPr>
            <p:spPr>
              <a:xfrm>
                <a:off x="2136791" y="3147448"/>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p:sp>
            <p:nvSpPr>
              <p:cNvPr id="14" name="TextBox 13">
                <a:extLst>
                  <a:ext uri="{FF2B5EF4-FFF2-40B4-BE49-F238E27FC236}">
                    <a16:creationId xmlns:a16="http://schemas.microsoft.com/office/drawing/2014/main" id="{040049CA-25B3-4724-A95F-AB973678B63B}"/>
                  </a:ext>
                </a:extLst>
              </p:cNvPr>
              <p:cNvSpPr txBox="1">
                <a:spLocks noRot="1" noChangeAspect="1" noMove="1" noResize="1" noEditPoints="1" noAdjustHandles="1" noChangeArrowheads="1" noChangeShapeType="1" noTextEdit="1"/>
              </p:cNvSpPr>
              <p:nvPr/>
            </p:nvSpPr>
            <p:spPr>
              <a:xfrm>
                <a:off x="2136791" y="3147448"/>
                <a:ext cx="524866"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89BF624D-C0F6-423F-BD72-FB9DEF0FE5EF}"/>
                  </a:ext>
                </a:extLst>
              </p:cNvPr>
              <p:cNvSpPr txBox="1"/>
              <p:nvPr/>
            </p:nvSpPr>
            <p:spPr>
              <a:xfrm>
                <a:off x="2154944" y="4389971"/>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5</m:t>
                      </m:r>
                      <m:r>
                        <a:rPr lang="en-GB" sz="140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p:sp>
            <p:nvSpPr>
              <p:cNvPr id="17" name="TextBox 16">
                <a:extLst>
                  <a:ext uri="{FF2B5EF4-FFF2-40B4-BE49-F238E27FC236}">
                    <a16:creationId xmlns:a16="http://schemas.microsoft.com/office/drawing/2014/main" id="{89BF624D-C0F6-423F-BD72-FB9DEF0FE5EF}"/>
                  </a:ext>
                </a:extLst>
              </p:cNvPr>
              <p:cNvSpPr txBox="1">
                <a:spLocks noRot="1" noChangeAspect="1" noMove="1" noResize="1" noEditPoints="1" noAdjustHandles="1" noChangeArrowheads="1" noChangeShapeType="1" noTextEdit="1"/>
              </p:cNvSpPr>
              <p:nvPr/>
            </p:nvSpPr>
            <p:spPr>
              <a:xfrm>
                <a:off x="2154944" y="4389971"/>
                <a:ext cx="524866" cy="307777"/>
              </a:xfrm>
              <a:prstGeom prst="rect">
                <a:avLst/>
              </a:prstGeom>
              <a:blipFill>
                <a:blip r:embed="rId6"/>
                <a:stretch>
                  <a:fillRect b="-588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9E7DF47D-826B-4C02-AB98-6DCA95BFE528}"/>
                  </a:ext>
                </a:extLst>
              </p:cNvPr>
              <p:cNvSpPr txBox="1"/>
              <p:nvPr/>
            </p:nvSpPr>
            <p:spPr>
              <a:xfrm>
                <a:off x="1229655" y="3754301"/>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𝜇</m:t>
                      </m:r>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p:sp>
            <p:nvSpPr>
              <p:cNvPr id="18" name="TextBox 17">
                <a:extLst>
                  <a:ext uri="{FF2B5EF4-FFF2-40B4-BE49-F238E27FC236}">
                    <a16:creationId xmlns:a16="http://schemas.microsoft.com/office/drawing/2014/main" id="{9E7DF47D-826B-4C02-AB98-6DCA95BFE528}"/>
                  </a:ext>
                </a:extLst>
              </p:cNvPr>
              <p:cNvSpPr txBox="1">
                <a:spLocks noRot="1" noChangeAspect="1" noMove="1" noResize="1" noEditPoints="1" noAdjustHandles="1" noChangeArrowheads="1" noChangeShapeType="1" noTextEdit="1"/>
              </p:cNvSpPr>
              <p:nvPr/>
            </p:nvSpPr>
            <p:spPr>
              <a:xfrm>
                <a:off x="1229655" y="3754301"/>
                <a:ext cx="524866" cy="307777"/>
              </a:xfrm>
              <a:prstGeom prst="rect">
                <a:avLst/>
              </a:prstGeom>
              <a:blipFill>
                <a:blip r:embed="rId7"/>
                <a:stretch>
                  <a:fillRect b="-6000"/>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8078F206-30D0-465F-9D6D-C369DDFD041F}"/>
              </a:ext>
            </a:extLst>
          </p:cNvPr>
          <p:cNvCxnSpPr>
            <a:cxnSpLocks/>
          </p:cNvCxnSpPr>
          <p:nvPr/>
        </p:nvCxnSpPr>
        <p:spPr>
          <a:xfrm flipV="1">
            <a:off x="2705100" y="3952876"/>
            <a:ext cx="504825" cy="95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3EE31EC-A649-4456-8869-2CCEF7AEED10}"/>
              </a:ext>
            </a:extLst>
          </p:cNvPr>
          <p:cNvCxnSpPr>
            <a:cxnSpLocks/>
          </p:cNvCxnSpPr>
          <p:nvPr/>
        </p:nvCxnSpPr>
        <p:spPr>
          <a:xfrm flipH="1" flipV="1">
            <a:off x="1666875" y="3943350"/>
            <a:ext cx="38100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9242C774-33A8-41CA-AAC5-324B74DDA0DB}"/>
                  </a:ext>
                </a:extLst>
              </p:cNvPr>
              <p:cNvSpPr txBox="1"/>
              <p:nvPr/>
            </p:nvSpPr>
            <p:spPr>
              <a:xfrm>
                <a:off x="472186" y="4873261"/>
                <a:ext cx="2556764"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Minor Tip:</a:t>
                </a:r>
                <a:r>
                  <a:rPr lang="en-GB" sz="1400" dirty="0"/>
                  <a:t> I tend avoid using </a:t>
                </a:r>
                <a14:m>
                  <m:oMath xmlns:m="http://schemas.openxmlformats.org/officeDocument/2006/math">
                    <m:r>
                      <a:rPr lang="en-GB" sz="1400" b="0" i="1" smtClean="0">
                        <a:latin typeface="Cambria Math" panose="02040503050406030204" pitchFamily="18" charset="0"/>
                      </a:rPr>
                      <m:t>𝐹</m:t>
                    </m:r>
                  </m:oMath>
                </a14:m>
                <a:r>
                  <a:rPr lang="en-GB" sz="1400" dirty="0"/>
                  <a:t> in the force diagram (to avoid confusion with the </a:t>
                </a:r>
                <a14:m>
                  <m:oMath xmlns:m="http://schemas.openxmlformats.org/officeDocument/2006/math">
                    <m:r>
                      <a:rPr lang="en-GB" sz="1400" b="0" i="1" smtClean="0">
                        <a:latin typeface="Cambria Math" panose="02040503050406030204" pitchFamily="18" charset="0"/>
                      </a:rPr>
                      <m:t>𝐹</m:t>
                    </m:r>
                  </m:oMath>
                </a14:m>
                <a:r>
                  <a:rPr lang="en-GB" sz="1400" dirty="0"/>
                  <a:t> in </a:t>
                </a:r>
                <a14:m>
                  <m:oMath xmlns:m="http://schemas.openxmlformats.org/officeDocument/2006/math">
                    <m:r>
                      <a:rPr lang="en-GB" sz="1400" b="0" i="1" smtClean="0">
                        <a:latin typeface="Cambria Math" panose="02040503050406030204" pitchFamily="18" charset="0"/>
                      </a:rPr>
                      <m:t>𝐹</m:t>
                    </m:r>
                    <m:r>
                      <a:rPr lang="en-GB" sz="1400" b="0" i="1" smtClean="0">
                        <a:latin typeface="Cambria Math" panose="02040503050406030204" pitchFamily="18" charset="0"/>
                      </a:rPr>
                      <m:t>=</m:t>
                    </m:r>
                    <m:r>
                      <a:rPr lang="en-GB" sz="1400" b="0" i="1" smtClean="0">
                        <a:latin typeface="Cambria Math" panose="02040503050406030204" pitchFamily="18" charset="0"/>
                      </a:rPr>
                      <m:t>𝑚𝑎</m:t>
                    </m:r>
                  </m:oMath>
                </a14:m>
                <a:r>
                  <a:rPr lang="en-GB" sz="1400" dirty="0"/>
                  <a:t>) and use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𝑅</m:t>
                    </m:r>
                  </m:oMath>
                </a14:m>
                <a:r>
                  <a:rPr lang="en-GB" sz="1400" dirty="0"/>
                  <a:t> directly.</a:t>
                </a:r>
              </a:p>
            </p:txBody>
          </p:sp>
        </mc:Choice>
        <mc:Fallback>
          <p:sp>
            <p:nvSpPr>
              <p:cNvPr id="26" name="TextBox 25">
                <a:extLst>
                  <a:ext uri="{FF2B5EF4-FFF2-40B4-BE49-F238E27FC236}">
                    <a16:creationId xmlns:a16="http://schemas.microsoft.com/office/drawing/2014/main" id="{9242C774-33A8-41CA-AAC5-324B74DDA0DB}"/>
                  </a:ext>
                </a:extLst>
              </p:cNvPr>
              <p:cNvSpPr txBox="1">
                <a:spLocks noRot="1" noChangeAspect="1" noMove="1" noResize="1" noEditPoints="1" noAdjustHandles="1" noChangeArrowheads="1" noChangeShapeType="1" noTextEdit="1"/>
              </p:cNvSpPr>
              <p:nvPr/>
            </p:nvSpPr>
            <p:spPr>
              <a:xfrm>
                <a:off x="472186" y="4873261"/>
                <a:ext cx="2556764" cy="954107"/>
              </a:xfrm>
              <a:prstGeom prst="rect">
                <a:avLst/>
              </a:prstGeom>
              <a:blipFill>
                <a:blip r:embed="rId8"/>
                <a:stretch>
                  <a:fillRect l="-236" r="-1415" b="-4348"/>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57729B59-E62D-41F8-9E20-8E95320D4134}"/>
              </a:ext>
            </a:extLst>
          </p:cNvPr>
          <p:cNvCxnSpPr/>
          <p:nvPr/>
        </p:nvCxnSpPr>
        <p:spPr>
          <a:xfrm flipV="1">
            <a:off x="1229655" y="4267200"/>
            <a:ext cx="361020" cy="606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716A9022-795A-44B7-ABC2-B418A94E668E}"/>
              </a:ext>
            </a:extLst>
          </p:cNvPr>
          <p:cNvCxnSpPr>
            <a:cxnSpLocks/>
          </p:cNvCxnSpPr>
          <p:nvPr/>
        </p:nvCxnSpPr>
        <p:spPr>
          <a:xfrm>
            <a:off x="2765567" y="3231839"/>
            <a:ext cx="20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20D824B-1A2E-4921-9276-664DF9C083FA}"/>
              </a:ext>
            </a:extLst>
          </p:cNvPr>
          <p:cNvCxnSpPr>
            <a:cxnSpLocks/>
          </p:cNvCxnSpPr>
          <p:nvPr/>
        </p:nvCxnSpPr>
        <p:spPr>
          <a:xfrm flipV="1">
            <a:off x="2803363" y="3230611"/>
            <a:ext cx="237564"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D960473-2D43-405A-B87B-DF063DF3471D}"/>
              </a:ext>
            </a:extLst>
          </p:cNvPr>
          <p:cNvCxnSpPr>
            <a:cxnSpLocks/>
          </p:cNvCxnSpPr>
          <p:nvPr/>
        </p:nvCxnSpPr>
        <p:spPr>
          <a:xfrm flipH="1">
            <a:off x="2844056" y="3231582"/>
            <a:ext cx="272962"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E612C288-33B3-439F-B7AA-BD5126E771ED}"/>
                  </a:ext>
                </a:extLst>
              </p:cNvPr>
              <p:cNvSpPr txBox="1"/>
              <p:nvPr/>
            </p:nvSpPr>
            <p:spPr>
              <a:xfrm>
                <a:off x="2797562" y="2972967"/>
                <a:ext cx="285363" cy="2539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𝑎</m:t>
                      </m:r>
                    </m:oMath>
                  </m:oMathPara>
                </a14:m>
                <a:endParaRPr lang="en-GB" sz="1400" dirty="0">
                  <a:solidFill>
                    <a:schemeClr val="tx1"/>
                  </a:solidFill>
                </a:endParaRPr>
              </a:p>
            </p:txBody>
          </p:sp>
        </mc:Choice>
        <mc:Fallback>
          <p:sp>
            <p:nvSpPr>
              <p:cNvPr id="32" name="TextBox 31">
                <a:extLst>
                  <a:ext uri="{FF2B5EF4-FFF2-40B4-BE49-F238E27FC236}">
                    <a16:creationId xmlns:a16="http://schemas.microsoft.com/office/drawing/2014/main" id="{E612C288-33B3-439F-B7AA-BD5126E771ED}"/>
                  </a:ext>
                </a:extLst>
              </p:cNvPr>
              <p:cNvSpPr txBox="1">
                <a:spLocks noRot="1" noChangeAspect="1" noMove="1" noResize="1" noEditPoints="1" noAdjustHandles="1" noChangeArrowheads="1" noChangeShapeType="1" noTextEdit="1"/>
              </p:cNvSpPr>
              <p:nvPr/>
            </p:nvSpPr>
            <p:spPr>
              <a:xfrm>
                <a:off x="2797562" y="2972967"/>
                <a:ext cx="285363" cy="25391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6D1331D4-EAC3-4212-A79D-030917F7A5F6}"/>
                  </a:ext>
                </a:extLst>
              </p:cNvPr>
              <p:cNvSpPr txBox="1"/>
              <p:nvPr/>
            </p:nvSpPr>
            <p:spPr>
              <a:xfrm>
                <a:off x="4845730" y="2890054"/>
                <a:ext cx="3222026"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Tip:</a:t>
                </a:r>
                <a:r>
                  <a:rPr lang="en-GB" sz="1400" dirty="0"/>
                  <a:t> Resolve forces perpendicular to the plane first, as we get an expression for </a:t>
                </a:r>
                <a14:m>
                  <m:oMath xmlns:m="http://schemas.openxmlformats.org/officeDocument/2006/math">
                    <m:r>
                      <a:rPr lang="en-GB" sz="1400" b="0" i="1" smtClean="0">
                        <a:latin typeface="Cambria Math" panose="02040503050406030204" pitchFamily="18" charset="0"/>
                      </a:rPr>
                      <m:t>𝑅</m:t>
                    </m:r>
                  </m:oMath>
                </a14:m>
                <a:r>
                  <a:rPr lang="en-GB" sz="1400" dirty="0"/>
                  <a:t> which can then be used in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𝑅</m:t>
                    </m:r>
                  </m:oMath>
                </a14:m>
                <a:r>
                  <a:rPr lang="en-GB" sz="1400" dirty="0"/>
                  <a:t> when we resolve parallel to the plane.</a:t>
                </a:r>
              </a:p>
            </p:txBody>
          </p:sp>
        </mc:Choice>
        <mc:Fallback>
          <p:sp>
            <p:nvSpPr>
              <p:cNvPr id="36" name="TextBox 35">
                <a:extLst>
                  <a:ext uri="{FF2B5EF4-FFF2-40B4-BE49-F238E27FC236}">
                    <a16:creationId xmlns:a16="http://schemas.microsoft.com/office/drawing/2014/main" id="{6D1331D4-EAC3-4212-A79D-030917F7A5F6}"/>
                  </a:ext>
                </a:extLst>
              </p:cNvPr>
              <p:cNvSpPr txBox="1">
                <a:spLocks noRot="1" noChangeAspect="1" noMove="1" noResize="1" noEditPoints="1" noAdjustHandles="1" noChangeArrowheads="1" noChangeShapeType="1" noTextEdit="1"/>
              </p:cNvSpPr>
              <p:nvPr/>
            </p:nvSpPr>
            <p:spPr>
              <a:xfrm>
                <a:off x="4845730" y="2890054"/>
                <a:ext cx="3222026" cy="954107"/>
              </a:xfrm>
              <a:prstGeom prst="rect">
                <a:avLst/>
              </a:prstGeom>
              <a:blipFill>
                <a:blip r:embed="rId10"/>
                <a:stretch>
                  <a:fillRect l="-188" b="-4348"/>
                </a:stretch>
              </a:blipFill>
            </p:spPr>
            <p:txBody>
              <a:bodyPr/>
              <a:lstStyle/>
              <a:p>
                <a:r>
                  <a:rPr lang="en-GB">
                    <a:noFill/>
                  </a:rPr>
                  <a:t> </a:t>
                </a:r>
              </a:p>
            </p:txBody>
          </p:sp>
        </mc:Fallback>
      </mc:AlternateContent>
      <p:sp>
        <p:nvSpPr>
          <p:cNvPr id="37" name="Rectangle 36">
            <a:extLst>
              <a:ext uri="{FF2B5EF4-FFF2-40B4-BE49-F238E27FC236}">
                <a16:creationId xmlns:a16="http://schemas.microsoft.com/office/drawing/2014/main" id="{59656D9C-7DD7-4E3B-AA42-A9091E2CB77B}"/>
              </a:ext>
            </a:extLst>
          </p:cNvPr>
          <p:cNvSpPr/>
          <p:nvPr/>
        </p:nvSpPr>
        <p:spPr>
          <a:xfrm>
            <a:off x="4419782" y="2766062"/>
            <a:ext cx="4247296" cy="33272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
        <p:nvSpPr>
          <p:cNvPr id="38" name="Rectangle 37">
            <a:extLst>
              <a:ext uri="{FF2B5EF4-FFF2-40B4-BE49-F238E27FC236}">
                <a16:creationId xmlns:a16="http://schemas.microsoft.com/office/drawing/2014/main" id="{941F004E-F6C8-45ED-8811-AFA8529CDB85}"/>
              </a:ext>
            </a:extLst>
          </p:cNvPr>
          <p:cNvSpPr/>
          <p:nvPr/>
        </p:nvSpPr>
        <p:spPr>
          <a:xfrm>
            <a:off x="351338" y="2766062"/>
            <a:ext cx="4076646" cy="3327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Tree>
    <p:extLst>
      <p:ext uri="{BB962C8B-B14F-4D97-AF65-F5344CB8AC3E}">
        <p14:creationId xmlns:p14="http://schemas.microsoft.com/office/powerpoint/2010/main" val="2096113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AF2D1F-95DE-4CC8-92D7-C09B6A20127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5252E44-772F-46D2-B341-7353A559146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Inclined Plane with Friction Example</a:t>
              </a:r>
              <a:endParaRPr lang="en-GB" sz="3200" dirty="0"/>
            </a:p>
          </p:txBody>
        </p:sp>
        <p:cxnSp>
          <p:nvCxnSpPr>
            <p:cNvPr id="4" name="Straight Connector 3">
              <a:extLst>
                <a:ext uri="{FF2B5EF4-FFF2-40B4-BE49-F238E27FC236}">
                  <a16:creationId xmlns:a16="http://schemas.microsoft.com/office/drawing/2014/main" id="{2A3C2BDA-9AAA-413A-9D39-09E6E68C1E2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AC6937A-7AB9-4D7D-8700-EC5842BA04CF}"/>
                  </a:ext>
                </a:extLst>
              </p:cNvPr>
              <p:cNvSpPr txBox="1"/>
              <p:nvPr/>
            </p:nvSpPr>
            <p:spPr>
              <a:xfrm>
                <a:off x="363383" y="840205"/>
                <a:ext cx="5648777"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particle of mass 2kg is sliding down a rough slope that is inclined at </a:t>
                </a:r>
                <a14:m>
                  <m:oMath xmlns:m="http://schemas.openxmlformats.org/officeDocument/2006/math">
                    <m:r>
                      <a:rPr lang="en-GB" sz="1600" b="0" i="1" smtClean="0">
                        <a:latin typeface="Cambria Math" panose="02040503050406030204" pitchFamily="18" charset="0"/>
                      </a:rPr>
                      <m:t>30°</m:t>
                    </m:r>
                  </m:oMath>
                </a14:m>
                <a:r>
                  <a:rPr lang="en-GB" sz="1600" dirty="0"/>
                  <a:t> to the horizontal. Given that the acceleration of the particle is 1ms</a:t>
                </a:r>
                <a:r>
                  <a:rPr lang="en-GB" sz="1600" baseline="30000" dirty="0"/>
                  <a:t>-2</a:t>
                </a:r>
                <a:r>
                  <a:rPr lang="en-GB" sz="1600" dirty="0"/>
                  <a:t>, find the coefficient of friction </a:t>
                </a:r>
                <a14:m>
                  <m:oMath xmlns:m="http://schemas.openxmlformats.org/officeDocument/2006/math">
                    <m:r>
                      <a:rPr lang="en-GB" sz="1600" b="0" i="1" smtClean="0">
                        <a:latin typeface="Cambria Math" panose="02040503050406030204" pitchFamily="18" charset="0"/>
                      </a:rPr>
                      <m:t>𝜇</m:t>
                    </m:r>
                  </m:oMath>
                </a14:m>
                <a:r>
                  <a:rPr lang="en-GB" sz="1600" dirty="0"/>
                  <a:t> between the particle and the slope.</a:t>
                </a:r>
              </a:p>
            </p:txBody>
          </p:sp>
        </mc:Choice>
        <mc:Fallback>
          <p:sp>
            <p:nvSpPr>
              <p:cNvPr id="6" name="TextBox 5">
                <a:extLst>
                  <a:ext uri="{FF2B5EF4-FFF2-40B4-BE49-F238E27FC236}">
                    <a16:creationId xmlns:a16="http://schemas.microsoft.com/office/drawing/2014/main" id="{3AC6937A-7AB9-4D7D-8700-EC5842BA04CF}"/>
                  </a:ext>
                </a:extLst>
              </p:cNvPr>
              <p:cNvSpPr txBox="1">
                <a:spLocks noRot="1" noChangeAspect="1" noMove="1" noResize="1" noEditPoints="1" noAdjustHandles="1" noChangeArrowheads="1" noChangeShapeType="1" noTextEdit="1"/>
              </p:cNvSpPr>
              <p:nvPr/>
            </p:nvSpPr>
            <p:spPr>
              <a:xfrm>
                <a:off x="363383" y="840205"/>
                <a:ext cx="5648777" cy="107721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3C900CED-9C43-4D8B-A401-08130B5776FE}"/>
              </a:ext>
            </a:extLst>
          </p:cNvPr>
          <p:cNvCxnSpPr/>
          <p:nvPr/>
        </p:nvCxnSpPr>
        <p:spPr>
          <a:xfrm flipV="1">
            <a:off x="686690" y="4056906"/>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3E7FC85-BBFD-4FBC-BD3B-085225E451BD}"/>
              </a:ext>
            </a:extLst>
          </p:cNvPr>
          <p:cNvCxnSpPr>
            <a:cxnSpLocks/>
          </p:cNvCxnSpPr>
          <p:nvPr/>
        </p:nvCxnSpPr>
        <p:spPr>
          <a:xfrm>
            <a:off x="686690" y="4993010"/>
            <a:ext cx="2540551"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605E6E54-413F-4065-BFB6-467DDC73DE4F}"/>
                  </a:ext>
                </a:extLst>
              </p:cNvPr>
              <p:cNvSpPr/>
              <p:nvPr/>
            </p:nvSpPr>
            <p:spPr>
              <a:xfrm rot="20315908">
                <a:off x="1943719" y="4116600"/>
                <a:ext cx="50324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GB" sz="1100" b="0" i="1" smtClean="0">
                        <a:latin typeface="Cambria Math" panose="02040503050406030204" pitchFamily="18" charset="0"/>
                      </a:rPr>
                      <m:t>2</m:t>
                    </m:r>
                  </m:oMath>
                </a14:m>
                <a:r>
                  <a:rPr lang="en-GB" sz="1100" dirty="0"/>
                  <a:t> kg</a:t>
                </a:r>
              </a:p>
            </p:txBody>
          </p:sp>
        </mc:Choice>
        <mc:Fallback>
          <p:sp>
            <p:nvSpPr>
              <p:cNvPr id="9" name="Rectangle 8">
                <a:extLst>
                  <a:ext uri="{FF2B5EF4-FFF2-40B4-BE49-F238E27FC236}">
                    <a16:creationId xmlns:a16="http://schemas.microsoft.com/office/drawing/2014/main" id="{605E6E54-413F-4065-BFB6-467DDC73DE4F}"/>
                  </a:ext>
                </a:extLst>
              </p:cNvPr>
              <p:cNvSpPr>
                <a:spLocks noRot="1" noChangeAspect="1" noMove="1" noResize="1" noEditPoints="1" noAdjustHandles="1" noChangeArrowheads="1" noChangeShapeType="1" noTextEdit="1"/>
              </p:cNvSpPr>
              <p:nvPr/>
            </p:nvSpPr>
            <p:spPr>
              <a:xfrm rot="20315908">
                <a:off x="1943719" y="4116600"/>
                <a:ext cx="503245" cy="288032"/>
              </a:xfrm>
              <a:prstGeom prst="rect">
                <a:avLst/>
              </a:prstGeom>
              <a:blipFill>
                <a:blip r:embed="rId3"/>
                <a:stretch>
                  <a:fillRect/>
                </a:stretch>
              </a:blipFill>
              <a:ln w="9525">
                <a:solidFill>
                  <a:schemeClr val="tx1"/>
                </a:solidFill>
              </a:ln>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8CC56EC2-563B-4097-99E3-36928DA474C2}"/>
              </a:ext>
            </a:extLst>
          </p:cNvPr>
          <p:cNvCxnSpPr>
            <a:cxnSpLocks/>
          </p:cNvCxnSpPr>
          <p:nvPr/>
        </p:nvCxnSpPr>
        <p:spPr>
          <a:xfrm flipH="1">
            <a:off x="2218777" y="4397067"/>
            <a:ext cx="6898" cy="5585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C7F42AB-4822-4837-8FE2-BA37FD206F45}"/>
              </a:ext>
            </a:extLst>
          </p:cNvPr>
          <p:cNvCxnSpPr>
            <a:cxnSpLocks/>
          </p:cNvCxnSpPr>
          <p:nvPr/>
        </p:nvCxnSpPr>
        <p:spPr>
          <a:xfrm>
            <a:off x="2232747" y="4390464"/>
            <a:ext cx="234950" cy="444500"/>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F747B3A-62A1-4E71-957B-6B8EC1BFC33B}"/>
              </a:ext>
            </a:extLst>
          </p:cNvPr>
          <p:cNvCxnSpPr>
            <a:cxnSpLocks/>
          </p:cNvCxnSpPr>
          <p:nvPr/>
        </p:nvCxnSpPr>
        <p:spPr>
          <a:xfrm flipH="1">
            <a:off x="2264497" y="4822265"/>
            <a:ext cx="209550" cy="88899"/>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C1DFAB2-136A-4B24-BE7D-2CB48F661F1A}"/>
              </a:ext>
            </a:extLst>
          </p:cNvPr>
          <p:cNvCxnSpPr>
            <a:cxnSpLocks/>
          </p:cNvCxnSpPr>
          <p:nvPr/>
        </p:nvCxnSpPr>
        <p:spPr>
          <a:xfrm flipH="1" flipV="1">
            <a:off x="1978747" y="3845952"/>
            <a:ext cx="138114" cy="2857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1957D00-ADB1-4CDF-9C38-9E99AACB1523}"/>
                  </a:ext>
                </a:extLst>
              </p:cNvPr>
              <p:cNvSpPr txBox="1"/>
              <p:nvPr/>
            </p:nvSpPr>
            <p:spPr>
              <a:xfrm>
                <a:off x="2285187" y="4439900"/>
                <a:ext cx="524866" cy="21544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800" b="0" i="1" smtClean="0">
                          <a:solidFill>
                            <a:schemeClr val="accent1"/>
                          </a:solidFill>
                          <a:latin typeface="Cambria Math" panose="02040503050406030204" pitchFamily="18" charset="0"/>
                        </a:rPr>
                        <m:t>2</m:t>
                      </m:r>
                      <m:r>
                        <a:rPr lang="en-GB" sz="800" b="0" i="1" smtClean="0">
                          <a:solidFill>
                            <a:schemeClr val="accent1"/>
                          </a:solidFill>
                          <a:latin typeface="Cambria Math" panose="02040503050406030204" pitchFamily="18" charset="0"/>
                        </a:rPr>
                        <m:t>𝑔</m:t>
                      </m:r>
                      <m:func>
                        <m:funcPr>
                          <m:ctrlPr>
                            <a:rPr lang="en-GB" sz="800" b="0" i="1" smtClean="0">
                              <a:solidFill>
                                <a:schemeClr val="accent1"/>
                              </a:solidFill>
                              <a:latin typeface="Cambria Math" panose="02040503050406030204" pitchFamily="18" charset="0"/>
                            </a:rPr>
                          </m:ctrlPr>
                        </m:funcPr>
                        <m:fName>
                          <m:r>
                            <m:rPr>
                              <m:sty m:val="p"/>
                            </m:rPr>
                            <a:rPr lang="en-GB" sz="800" b="0" i="0" smtClean="0">
                              <a:solidFill>
                                <a:schemeClr val="accent1"/>
                              </a:solidFill>
                              <a:latin typeface="Cambria Math" panose="02040503050406030204" pitchFamily="18" charset="0"/>
                            </a:rPr>
                            <m:t>cos</m:t>
                          </m:r>
                        </m:fName>
                        <m:e>
                          <m:r>
                            <a:rPr lang="en-GB" sz="800" b="0" i="1" smtClean="0">
                              <a:solidFill>
                                <a:schemeClr val="accent1"/>
                              </a:solidFill>
                              <a:latin typeface="Cambria Math" panose="02040503050406030204" pitchFamily="18" charset="0"/>
                            </a:rPr>
                            <m:t>30</m:t>
                          </m:r>
                        </m:e>
                      </m:func>
                    </m:oMath>
                  </m:oMathPara>
                </a14:m>
                <a:endParaRPr lang="en-GB" sz="1050" dirty="0">
                  <a:solidFill>
                    <a:schemeClr val="accent1"/>
                  </a:solidFill>
                </a:endParaRPr>
              </a:p>
            </p:txBody>
          </p:sp>
        </mc:Choice>
        <mc:Fallback>
          <p:sp>
            <p:nvSpPr>
              <p:cNvPr id="14" name="TextBox 13">
                <a:extLst>
                  <a:ext uri="{FF2B5EF4-FFF2-40B4-BE49-F238E27FC236}">
                    <a16:creationId xmlns:a16="http://schemas.microsoft.com/office/drawing/2014/main" id="{01957D00-ADB1-4CDF-9C38-9E99AACB1523}"/>
                  </a:ext>
                </a:extLst>
              </p:cNvPr>
              <p:cNvSpPr txBox="1">
                <a:spLocks noRot="1" noChangeAspect="1" noMove="1" noResize="1" noEditPoints="1" noAdjustHandles="1" noChangeArrowheads="1" noChangeShapeType="1" noTextEdit="1"/>
              </p:cNvSpPr>
              <p:nvPr/>
            </p:nvSpPr>
            <p:spPr>
              <a:xfrm>
                <a:off x="2285187" y="4439900"/>
                <a:ext cx="524866" cy="215444"/>
              </a:xfrm>
              <a:prstGeom prst="rect">
                <a:avLst/>
              </a:prstGeom>
              <a:blipFill>
                <a:blip r:embed="rId4"/>
                <a:stretch>
                  <a:fillRect r="-23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125175F-EA3B-405C-8985-C99F555CEB28}"/>
                  </a:ext>
                </a:extLst>
              </p:cNvPr>
              <p:cNvSpPr txBox="1"/>
              <p:nvPr/>
            </p:nvSpPr>
            <p:spPr>
              <a:xfrm>
                <a:off x="2264794" y="4801579"/>
                <a:ext cx="728954" cy="21544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800" b="0" i="1" smtClean="0">
                          <a:solidFill>
                            <a:schemeClr val="accent1"/>
                          </a:solidFill>
                          <a:latin typeface="Cambria Math" panose="02040503050406030204" pitchFamily="18" charset="0"/>
                        </a:rPr>
                        <m:t>2</m:t>
                      </m:r>
                      <m:r>
                        <a:rPr lang="en-GB" sz="800" b="0" i="1" smtClean="0">
                          <a:solidFill>
                            <a:schemeClr val="accent1"/>
                          </a:solidFill>
                          <a:latin typeface="Cambria Math" panose="02040503050406030204" pitchFamily="18" charset="0"/>
                        </a:rPr>
                        <m:t>𝑔</m:t>
                      </m:r>
                      <m:func>
                        <m:funcPr>
                          <m:ctrlPr>
                            <a:rPr lang="en-GB" sz="800" b="0" i="1" smtClean="0">
                              <a:solidFill>
                                <a:schemeClr val="accent1"/>
                              </a:solidFill>
                              <a:latin typeface="Cambria Math" panose="02040503050406030204" pitchFamily="18" charset="0"/>
                            </a:rPr>
                          </m:ctrlPr>
                        </m:funcPr>
                        <m:fName>
                          <m:r>
                            <m:rPr>
                              <m:sty m:val="p"/>
                            </m:rPr>
                            <a:rPr lang="en-GB" sz="800" b="0" i="0" smtClean="0">
                              <a:solidFill>
                                <a:schemeClr val="accent1"/>
                              </a:solidFill>
                              <a:latin typeface="Cambria Math" panose="02040503050406030204" pitchFamily="18" charset="0"/>
                            </a:rPr>
                            <m:t>sin</m:t>
                          </m:r>
                        </m:fName>
                        <m:e>
                          <m:r>
                            <a:rPr lang="en-GB" sz="800" b="0" i="1" smtClean="0">
                              <a:solidFill>
                                <a:schemeClr val="accent1"/>
                              </a:solidFill>
                              <a:latin typeface="Cambria Math" panose="02040503050406030204" pitchFamily="18" charset="0"/>
                            </a:rPr>
                            <m:t>30</m:t>
                          </m:r>
                        </m:e>
                      </m:func>
                    </m:oMath>
                  </m:oMathPara>
                </a14:m>
                <a:endParaRPr lang="en-GB" sz="1050" dirty="0">
                  <a:solidFill>
                    <a:schemeClr val="accent1"/>
                  </a:solidFill>
                </a:endParaRPr>
              </a:p>
            </p:txBody>
          </p:sp>
        </mc:Choice>
        <mc:Fallback>
          <p:sp>
            <p:nvSpPr>
              <p:cNvPr id="15" name="TextBox 14">
                <a:extLst>
                  <a:ext uri="{FF2B5EF4-FFF2-40B4-BE49-F238E27FC236}">
                    <a16:creationId xmlns:a16="http://schemas.microsoft.com/office/drawing/2014/main" id="{D125175F-EA3B-405C-8985-C99F555CEB28}"/>
                  </a:ext>
                </a:extLst>
              </p:cNvPr>
              <p:cNvSpPr txBox="1">
                <a:spLocks noRot="1" noChangeAspect="1" noMove="1" noResize="1" noEditPoints="1" noAdjustHandles="1" noChangeArrowheads="1" noChangeShapeType="1" noTextEdit="1"/>
              </p:cNvSpPr>
              <p:nvPr/>
            </p:nvSpPr>
            <p:spPr>
              <a:xfrm>
                <a:off x="2264794" y="4801579"/>
                <a:ext cx="728954" cy="215444"/>
              </a:xfrm>
              <a:prstGeom prst="rect">
                <a:avLst/>
              </a:prstGeom>
              <a:blipFill>
                <a:blip r:embed="rId5"/>
                <a:stretch>
                  <a:fillRect/>
                </a:stretch>
              </a:blipFill>
            </p:spPr>
            <p:txBody>
              <a:bodyPr/>
              <a:lstStyle/>
              <a:p>
                <a:r>
                  <a:rPr lang="en-GB">
                    <a:noFill/>
                  </a:rPr>
                  <a:t> </a:t>
                </a:r>
              </a:p>
            </p:txBody>
          </p:sp>
        </mc:Fallback>
      </mc:AlternateContent>
      <p:sp>
        <p:nvSpPr>
          <p:cNvPr id="16" name="Freeform: Shape 15">
            <a:extLst>
              <a:ext uri="{FF2B5EF4-FFF2-40B4-BE49-F238E27FC236}">
                <a16:creationId xmlns:a16="http://schemas.microsoft.com/office/drawing/2014/main" id="{DB71E0AA-163E-4198-80D8-9433FAED713D}"/>
              </a:ext>
            </a:extLst>
          </p:cNvPr>
          <p:cNvSpPr/>
          <p:nvPr/>
        </p:nvSpPr>
        <p:spPr>
          <a:xfrm>
            <a:off x="2231160" y="4598427"/>
            <a:ext cx="100012" cy="28575"/>
          </a:xfrm>
          <a:custGeom>
            <a:avLst/>
            <a:gdLst>
              <a:gd name="connsiteX0" fmla="*/ 0 w 100012"/>
              <a:gd name="connsiteY0" fmla="*/ 28575 h 28575"/>
              <a:gd name="connsiteX1" fmla="*/ 52387 w 100012"/>
              <a:gd name="connsiteY1" fmla="*/ 23812 h 28575"/>
              <a:gd name="connsiteX2" fmla="*/ 100012 w 100012"/>
              <a:gd name="connsiteY2" fmla="*/ 0 h 28575"/>
            </a:gdLst>
            <a:ahLst/>
            <a:cxnLst>
              <a:cxn ang="0">
                <a:pos x="connsiteX0" y="connsiteY0"/>
              </a:cxn>
              <a:cxn ang="0">
                <a:pos x="connsiteX1" y="connsiteY1"/>
              </a:cxn>
              <a:cxn ang="0">
                <a:pos x="connsiteX2" y="connsiteY2"/>
              </a:cxn>
            </a:cxnLst>
            <a:rect l="l" t="t" r="r" b="b"/>
            <a:pathLst>
              <a:path w="100012" h="28575">
                <a:moveTo>
                  <a:pt x="0" y="28575"/>
                </a:moveTo>
                <a:cubicBezTo>
                  <a:pt x="17859" y="28574"/>
                  <a:pt x="35718" y="28574"/>
                  <a:pt x="52387" y="23812"/>
                </a:cubicBezTo>
                <a:cubicBezTo>
                  <a:pt x="69056" y="19049"/>
                  <a:pt x="84534" y="9524"/>
                  <a:pt x="10001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14521731-ED54-477B-B3A0-FDADFA5442C8}"/>
                  </a:ext>
                </a:extLst>
              </p:cNvPr>
              <p:cNvSpPr txBox="1"/>
              <p:nvPr/>
            </p:nvSpPr>
            <p:spPr>
              <a:xfrm>
                <a:off x="2148063" y="4579020"/>
                <a:ext cx="278359" cy="20005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700" b="0" i="1" smtClean="0">
                          <a:solidFill>
                            <a:schemeClr val="tx1"/>
                          </a:solidFill>
                          <a:latin typeface="Cambria Math" panose="02040503050406030204" pitchFamily="18" charset="0"/>
                        </a:rPr>
                        <m:t>30</m:t>
                      </m:r>
                      <m:r>
                        <a:rPr lang="en-GB" sz="700" b="0" i="1" smtClean="0">
                          <a:solidFill>
                            <a:schemeClr val="accent1"/>
                          </a:solidFill>
                          <a:latin typeface="Cambria Math" panose="02040503050406030204" pitchFamily="18" charset="0"/>
                        </a:rPr>
                        <m:t>°</m:t>
                      </m:r>
                    </m:oMath>
                  </m:oMathPara>
                </a14:m>
                <a:endParaRPr lang="en-GB" sz="1000" dirty="0">
                  <a:solidFill>
                    <a:schemeClr val="accent1"/>
                  </a:solidFill>
                </a:endParaRPr>
              </a:p>
            </p:txBody>
          </p:sp>
        </mc:Choice>
        <mc:Fallback>
          <p:sp>
            <p:nvSpPr>
              <p:cNvPr id="17" name="TextBox 16">
                <a:extLst>
                  <a:ext uri="{FF2B5EF4-FFF2-40B4-BE49-F238E27FC236}">
                    <a16:creationId xmlns:a16="http://schemas.microsoft.com/office/drawing/2014/main" id="{14521731-ED54-477B-B3A0-FDADFA5442C8}"/>
                  </a:ext>
                </a:extLst>
              </p:cNvPr>
              <p:cNvSpPr txBox="1">
                <a:spLocks noRot="1" noChangeAspect="1" noMove="1" noResize="1" noEditPoints="1" noAdjustHandles="1" noChangeArrowheads="1" noChangeShapeType="1" noTextEdit="1"/>
              </p:cNvSpPr>
              <p:nvPr/>
            </p:nvSpPr>
            <p:spPr>
              <a:xfrm>
                <a:off x="2148063" y="4579020"/>
                <a:ext cx="278359" cy="200055"/>
              </a:xfrm>
              <a:prstGeom prst="rect">
                <a:avLst/>
              </a:prstGeom>
              <a:blipFill>
                <a:blip r:embed="rId6"/>
                <a:stretch>
                  <a:fillRect/>
                </a:stretch>
              </a:blipFill>
            </p:spPr>
            <p:txBody>
              <a:bodyPr/>
              <a:lstStyle/>
              <a:p>
                <a:r>
                  <a:rPr lang="en-GB">
                    <a:noFill/>
                  </a:rPr>
                  <a:t> </a:t>
                </a:r>
              </a:p>
            </p:txBody>
          </p:sp>
        </mc:Fallback>
      </mc:AlternateContent>
      <p:sp>
        <p:nvSpPr>
          <p:cNvPr id="18" name="Freeform: Shape 17">
            <a:extLst>
              <a:ext uri="{FF2B5EF4-FFF2-40B4-BE49-F238E27FC236}">
                <a16:creationId xmlns:a16="http://schemas.microsoft.com/office/drawing/2014/main" id="{DEE6A69B-77DE-4B2D-8E1A-88DBCBCB73A5}"/>
              </a:ext>
            </a:extLst>
          </p:cNvPr>
          <p:cNvSpPr/>
          <p:nvPr/>
        </p:nvSpPr>
        <p:spPr>
          <a:xfrm>
            <a:off x="1078634" y="4841314"/>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AE854EE0-CFED-4CDF-BF81-4822B0592B4E}"/>
                  </a:ext>
                </a:extLst>
              </p:cNvPr>
              <p:cNvSpPr txBox="1"/>
              <p:nvPr/>
            </p:nvSpPr>
            <p:spPr>
              <a:xfrm>
                <a:off x="1083397" y="4782726"/>
                <a:ext cx="278359" cy="2308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30°</m:t>
                      </m:r>
                    </m:oMath>
                  </m:oMathPara>
                </a14:m>
                <a:endParaRPr lang="en-GB" sz="1100" dirty="0">
                  <a:solidFill>
                    <a:schemeClr val="tx1"/>
                  </a:solidFill>
                </a:endParaRPr>
              </a:p>
            </p:txBody>
          </p:sp>
        </mc:Choice>
        <mc:Fallback>
          <p:sp>
            <p:nvSpPr>
              <p:cNvPr id="19" name="TextBox 18">
                <a:extLst>
                  <a:ext uri="{FF2B5EF4-FFF2-40B4-BE49-F238E27FC236}">
                    <a16:creationId xmlns:a16="http://schemas.microsoft.com/office/drawing/2014/main" id="{AE854EE0-CFED-4CDF-BF81-4822B0592B4E}"/>
                  </a:ext>
                </a:extLst>
              </p:cNvPr>
              <p:cNvSpPr txBox="1">
                <a:spLocks noRot="1" noChangeAspect="1" noMove="1" noResize="1" noEditPoints="1" noAdjustHandles="1" noChangeArrowheads="1" noChangeShapeType="1" noTextEdit="1"/>
              </p:cNvSpPr>
              <p:nvPr/>
            </p:nvSpPr>
            <p:spPr>
              <a:xfrm>
                <a:off x="1083397" y="4782726"/>
                <a:ext cx="278359" cy="230832"/>
              </a:xfrm>
              <a:prstGeom prst="rect">
                <a:avLst/>
              </a:prstGeom>
              <a:blipFill>
                <a:blip r:embed="rId7"/>
                <a:stretch>
                  <a:fillRect r="-133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B9F8C954-56F6-40D1-A1CC-0425F037CD25}"/>
                  </a:ext>
                </a:extLst>
              </p:cNvPr>
              <p:cNvSpPr txBox="1"/>
              <p:nvPr/>
            </p:nvSpPr>
            <p:spPr>
              <a:xfrm>
                <a:off x="1704963" y="3608180"/>
                <a:ext cx="524866"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p:sp>
            <p:nvSpPr>
              <p:cNvPr id="20" name="TextBox 19">
                <a:extLst>
                  <a:ext uri="{FF2B5EF4-FFF2-40B4-BE49-F238E27FC236}">
                    <a16:creationId xmlns:a16="http://schemas.microsoft.com/office/drawing/2014/main" id="{B9F8C954-56F6-40D1-A1CC-0425F037CD25}"/>
                  </a:ext>
                </a:extLst>
              </p:cNvPr>
              <p:cNvSpPr txBox="1">
                <a:spLocks noRot="1" noChangeAspect="1" noMove="1" noResize="1" noEditPoints="1" noAdjustHandles="1" noChangeArrowheads="1" noChangeShapeType="1" noTextEdit="1"/>
              </p:cNvSpPr>
              <p:nvPr/>
            </p:nvSpPr>
            <p:spPr>
              <a:xfrm>
                <a:off x="1704963" y="3608180"/>
                <a:ext cx="524866" cy="261610"/>
              </a:xfrm>
              <a:prstGeom prst="rect">
                <a:avLst/>
              </a:prstGeom>
              <a:blipFill>
                <a:blip r:embed="rId8"/>
                <a:stretch>
                  <a:fillRect/>
                </a:stretch>
              </a:blipFill>
            </p:spPr>
            <p:txBody>
              <a:bodyPr/>
              <a:lstStyle/>
              <a:p>
                <a:r>
                  <a:rPr lang="en-GB">
                    <a:noFill/>
                  </a:rPr>
                  <a:t> </a:t>
                </a:r>
              </a:p>
            </p:txBody>
          </p:sp>
        </mc:Fallback>
      </mc:AlternateContent>
      <p:grpSp>
        <p:nvGrpSpPr>
          <p:cNvPr id="38" name="Group 37">
            <a:extLst>
              <a:ext uri="{FF2B5EF4-FFF2-40B4-BE49-F238E27FC236}">
                <a16:creationId xmlns:a16="http://schemas.microsoft.com/office/drawing/2014/main" id="{207CA87E-715E-4382-B65D-13593CBF3D68}"/>
              </a:ext>
            </a:extLst>
          </p:cNvPr>
          <p:cNvGrpSpPr/>
          <p:nvPr/>
        </p:nvGrpSpPr>
        <p:grpSpPr>
          <a:xfrm rot="10965038">
            <a:off x="1043188" y="3989795"/>
            <a:ext cx="379279" cy="174019"/>
            <a:chOff x="5576570" y="1489681"/>
            <a:chExt cx="379279" cy="174019"/>
          </a:xfrm>
        </p:grpSpPr>
        <p:cxnSp>
          <p:nvCxnSpPr>
            <p:cNvPr id="21" name="Straight Arrow Connector 20">
              <a:extLst>
                <a:ext uri="{FF2B5EF4-FFF2-40B4-BE49-F238E27FC236}">
                  <a16:creationId xmlns:a16="http://schemas.microsoft.com/office/drawing/2014/main" id="{492CD18E-C43F-473A-9599-263C3E540EBD}"/>
                </a:ext>
              </a:extLst>
            </p:cNvPr>
            <p:cNvCxnSpPr>
              <a:cxnSpLocks/>
            </p:cNvCxnSpPr>
            <p:nvPr/>
          </p:nvCxnSpPr>
          <p:spPr>
            <a:xfrm flipV="1">
              <a:off x="5576570" y="1586540"/>
              <a:ext cx="194230" cy="771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4E6C816-38E1-4307-AF2C-4765A2F03E6A}"/>
                </a:ext>
              </a:extLst>
            </p:cNvPr>
            <p:cNvCxnSpPr>
              <a:cxnSpLocks/>
            </p:cNvCxnSpPr>
            <p:nvPr/>
          </p:nvCxnSpPr>
          <p:spPr>
            <a:xfrm flipV="1">
              <a:off x="5621020" y="1542185"/>
              <a:ext cx="241884" cy="102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F58F7F-B3BA-4719-BE7A-70EFD4761FE7}"/>
                </a:ext>
              </a:extLst>
            </p:cNvPr>
            <p:cNvCxnSpPr>
              <a:cxnSpLocks/>
            </p:cNvCxnSpPr>
            <p:nvPr/>
          </p:nvCxnSpPr>
          <p:spPr>
            <a:xfrm flipH="1">
              <a:off x="5682888" y="1489681"/>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16F0AD9D-F730-4647-B2BD-147AA657B6FE}"/>
                  </a:ext>
                </a:extLst>
              </p:cNvPr>
              <p:cNvSpPr txBox="1"/>
              <p:nvPr/>
            </p:nvSpPr>
            <p:spPr>
              <a:xfrm>
                <a:off x="824232" y="3793164"/>
                <a:ext cx="735825" cy="2539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1 </m:t>
                      </m:r>
                      <m:r>
                        <a:rPr lang="en-GB" sz="1050" b="0" i="1" smtClean="0">
                          <a:solidFill>
                            <a:schemeClr val="tx1"/>
                          </a:solidFill>
                          <a:latin typeface="Cambria Math" panose="02040503050406030204" pitchFamily="18" charset="0"/>
                        </a:rPr>
                        <m:t>𝑚</m:t>
                      </m:r>
                      <m:sSup>
                        <m:sSupPr>
                          <m:ctrlPr>
                            <a:rPr lang="en-GB" sz="1050" b="0" i="1" smtClean="0">
                              <a:solidFill>
                                <a:schemeClr val="tx1"/>
                              </a:solidFill>
                              <a:latin typeface="Cambria Math" panose="02040503050406030204" pitchFamily="18" charset="0"/>
                            </a:rPr>
                          </m:ctrlPr>
                        </m:sSupPr>
                        <m:e>
                          <m:r>
                            <a:rPr lang="en-GB" sz="1050" b="0" i="1" smtClean="0">
                              <a:solidFill>
                                <a:schemeClr val="tx1"/>
                              </a:solidFill>
                              <a:latin typeface="Cambria Math" panose="02040503050406030204" pitchFamily="18" charset="0"/>
                            </a:rPr>
                            <m:t>𝑠</m:t>
                          </m:r>
                        </m:e>
                        <m:sup>
                          <m:r>
                            <a:rPr lang="en-GB" sz="1050" b="0" i="1" smtClean="0">
                              <a:solidFill>
                                <a:schemeClr val="tx1"/>
                              </a:solidFill>
                              <a:latin typeface="Cambria Math" panose="02040503050406030204" pitchFamily="18" charset="0"/>
                            </a:rPr>
                            <m:t>−2</m:t>
                          </m:r>
                        </m:sup>
                      </m:sSup>
                    </m:oMath>
                  </m:oMathPara>
                </a14:m>
                <a:endParaRPr lang="en-GB" sz="1400" dirty="0">
                  <a:solidFill>
                    <a:schemeClr val="tx1"/>
                  </a:solidFill>
                </a:endParaRPr>
              </a:p>
            </p:txBody>
          </p:sp>
        </mc:Choice>
        <mc:Fallback>
          <p:sp>
            <p:nvSpPr>
              <p:cNvPr id="24" name="TextBox 23">
                <a:extLst>
                  <a:ext uri="{FF2B5EF4-FFF2-40B4-BE49-F238E27FC236}">
                    <a16:creationId xmlns:a16="http://schemas.microsoft.com/office/drawing/2014/main" id="{16F0AD9D-F730-4647-B2BD-147AA657B6FE}"/>
                  </a:ext>
                </a:extLst>
              </p:cNvPr>
              <p:cNvSpPr txBox="1">
                <a:spLocks noRot="1" noChangeAspect="1" noMove="1" noResize="1" noEditPoints="1" noAdjustHandles="1" noChangeArrowheads="1" noChangeShapeType="1" noTextEdit="1"/>
              </p:cNvSpPr>
              <p:nvPr/>
            </p:nvSpPr>
            <p:spPr>
              <a:xfrm>
                <a:off x="824232" y="3793164"/>
                <a:ext cx="735825" cy="25391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F1762030-7141-4345-B3CD-54CD2AB74030}"/>
                  </a:ext>
                </a:extLst>
              </p:cNvPr>
              <p:cNvSpPr txBox="1"/>
              <p:nvPr/>
            </p:nvSpPr>
            <p:spPr>
              <a:xfrm>
                <a:off x="1921489" y="4607377"/>
                <a:ext cx="290417"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2</m:t>
                      </m:r>
                      <m:r>
                        <a:rPr lang="en-GB" sz="105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p:sp>
            <p:nvSpPr>
              <p:cNvPr id="25" name="TextBox 24">
                <a:extLst>
                  <a:ext uri="{FF2B5EF4-FFF2-40B4-BE49-F238E27FC236}">
                    <a16:creationId xmlns:a16="http://schemas.microsoft.com/office/drawing/2014/main" id="{F1762030-7141-4345-B3CD-54CD2AB74030}"/>
                  </a:ext>
                </a:extLst>
              </p:cNvPr>
              <p:cNvSpPr txBox="1">
                <a:spLocks noRot="1" noChangeAspect="1" noMove="1" noResize="1" noEditPoints="1" noAdjustHandles="1" noChangeArrowheads="1" noChangeShapeType="1" noTextEdit="1"/>
              </p:cNvSpPr>
              <p:nvPr/>
            </p:nvSpPr>
            <p:spPr>
              <a:xfrm>
                <a:off x="1921489" y="4607377"/>
                <a:ext cx="290417" cy="261610"/>
              </a:xfrm>
              <a:prstGeom prst="rect">
                <a:avLst/>
              </a:prstGeom>
              <a:blipFill>
                <a:blip r:embed="rId10"/>
                <a:stretch>
                  <a:fillRect r="-6250" b="-2326"/>
                </a:stretch>
              </a:blipFill>
            </p:spPr>
            <p:txBody>
              <a:bodyPr/>
              <a:lstStyle/>
              <a:p>
                <a:r>
                  <a:rPr lang="en-GB">
                    <a:noFill/>
                  </a:rPr>
                  <a:t> </a:t>
                </a:r>
              </a:p>
            </p:txBody>
          </p:sp>
        </mc:Fallback>
      </mc:AlternateContent>
      <p:cxnSp>
        <p:nvCxnSpPr>
          <p:cNvPr id="26" name="Straight Arrow Connector 25">
            <a:extLst>
              <a:ext uri="{FF2B5EF4-FFF2-40B4-BE49-F238E27FC236}">
                <a16:creationId xmlns:a16="http://schemas.microsoft.com/office/drawing/2014/main" id="{3453B0F5-B5A7-4B4F-9668-AE1D3B6EF934}"/>
              </a:ext>
            </a:extLst>
          </p:cNvPr>
          <p:cNvCxnSpPr>
            <a:cxnSpLocks/>
          </p:cNvCxnSpPr>
          <p:nvPr/>
        </p:nvCxnSpPr>
        <p:spPr>
          <a:xfrm flipV="1">
            <a:off x="2438918" y="4001254"/>
            <a:ext cx="426720" cy="1752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B8E28C4C-8394-43BE-8AB0-95C818F669CF}"/>
                  </a:ext>
                </a:extLst>
              </p:cNvPr>
              <p:cNvSpPr txBox="1"/>
              <p:nvPr/>
            </p:nvSpPr>
            <p:spPr>
              <a:xfrm>
                <a:off x="1502901" y="3934965"/>
                <a:ext cx="290417"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5</m:t>
                      </m:r>
                      <m:r>
                        <a:rPr lang="en-GB" sz="105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p:sp>
            <p:nvSpPr>
              <p:cNvPr id="29" name="TextBox 28">
                <a:extLst>
                  <a:ext uri="{FF2B5EF4-FFF2-40B4-BE49-F238E27FC236}">
                    <a16:creationId xmlns:a16="http://schemas.microsoft.com/office/drawing/2014/main" id="{B8E28C4C-8394-43BE-8AB0-95C818F669CF}"/>
                  </a:ext>
                </a:extLst>
              </p:cNvPr>
              <p:cNvSpPr txBox="1">
                <a:spLocks noRot="1" noChangeAspect="1" noMove="1" noResize="1" noEditPoints="1" noAdjustHandles="1" noChangeArrowheads="1" noChangeShapeType="1" noTextEdit="1"/>
              </p:cNvSpPr>
              <p:nvPr/>
            </p:nvSpPr>
            <p:spPr>
              <a:xfrm>
                <a:off x="1502901" y="3934965"/>
                <a:ext cx="290417" cy="261610"/>
              </a:xfrm>
              <a:prstGeom prst="rect">
                <a:avLst/>
              </a:prstGeom>
              <a:blipFill>
                <a:blip r:embed="rId11"/>
                <a:stretch>
                  <a:fillRect r="-8511" b="-465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40F0EE8B-1998-46C5-BEA9-D14ECE32A091}"/>
                  </a:ext>
                </a:extLst>
              </p:cNvPr>
              <p:cNvSpPr txBox="1"/>
              <p:nvPr/>
            </p:nvSpPr>
            <p:spPr>
              <a:xfrm>
                <a:off x="2309910" y="3866520"/>
                <a:ext cx="524866"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𝜇</m:t>
                      </m:r>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p:sp>
            <p:nvSpPr>
              <p:cNvPr id="37" name="TextBox 36">
                <a:extLst>
                  <a:ext uri="{FF2B5EF4-FFF2-40B4-BE49-F238E27FC236}">
                    <a16:creationId xmlns:a16="http://schemas.microsoft.com/office/drawing/2014/main" id="{40F0EE8B-1998-46C5-BEA9-D14ECE32A091}"/>
                  </a:ext>
                </a:extLst>
              </p:cNvPr>
              <p:cNvSpPr txBox="1">
                <a:spLocks noRot="1" noChangeAspect="1" noMove="1" noResize="1" noEditPoints="1" noAdjustHandles="1" noChangeArrowheads="1" noChangeShapeType="1" noTextEdit="1"/>
              </p:cNvSpPr>
              <p:nvPr/>
            </p:nvSpPr>
            <p:spPr>
              <a:xfrm>
                <a:off x="2309910" y="3866520"/>
                <a:ext cx="524866" cy="26161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1BB9102D-A2BB-462E-A0F7-887564487381}"/>
                  </a:ext>
                </a:extLst>
              </p:cNvPr>
              <p:cNvSpPr txBox="1"/>
              <p:nvPr/>
            </p:nvSpPr>
            <p:spPr>
              <a:xfrm>
                <a:off x="5298152" y="3442854"/>
                <a:ext cx="3236130" cy="2424766"/>
              </a:xfrm>
              <a:prstGeom prst="rect">
                <a:avLst/>
              </a:prstGeom>
              <a:noFill/>
            </p:spPr>
            <p:txBody>
              <a:bodyPr wrap="square" rtlCol="0">
                <a:spAutoFit/>
              </a:bodyPr>
              <a:lstStyle/>
              <a:p>
                <a:br>
                  <a:rPr lang="en-GB" b="0" dirty="0">
                    <a:ea typeface="Cambria Math" panose="02040503050406030204" pitchFamily="18" charset="0"/>
                  </a:rPr>
                </a:br>
                <a14:m>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30°</m:t>
                        </m:r>
                      </m:e>
                    </m:func>
                  </m:oMath>
                </a14:m>
                <a:r>
                  <a:rPr lang="en-GB" b="0" dirty="0">
                    <a:ea typeface="Cambria Math" panose="02040503050406030204" pitchFamily="18" charset="0"/>
                  </a:rPr>
                  <a:t> </a:t>
                </a:r>
              </a:p>
              <a:p>
                <a:br>
                  <a:rPr lang="en-GB" b="0"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panose="02040503050406030204" pitchFamily="18" charset="0"/>
                        </a:rPr>
                        <m:t>𝑅</m:t>
                      </m:r>
                      <m:d>
                        <m:dPr>
                          <m:ctrlPr>
                            <a:rPr lang="en-GB" i="1">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i="1">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30°</m:t>
                          </m:r>
                        </m:e>
                      </m:func>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𝑎</m:t>
                      </m:r>
                    </m:oMath>
                    <m:oMath xmlns:m="http://schemas.openxmlformats.org/officeDocument/2006/math">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30°</m:t>
                          </m:r>
                        </m:e>
                      </m:func>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𝑎</m:t>
                      </m:r>
                    </m:oMath>
                    <m:oMath xmlns:m="http://schemas.openxmlformats.org/officeDocument/2006/math">
                      <m:r>
                        <a:rPr lang="en-GB" b="0" i="1" smtClean="0">
                          <a:latin typeface="Cambria Math" panose="02040503050406030204" pitchFamily="18" charset="0"/>
                          <a:ea typeface="Cambria Math" panose="02040503050406030204" pitchFamily="18" charset="0"/>
                        </a:rPr>
                        <m:t>                  …</m:t>
                      </m:r>
                    </m:oMath>
                  </m:oMathPara>
                </a14:m>
                <a:br>
                  <a:rPr lang="en-GB" b="0" dirty="0">
                    <a:ea typeface="Cambria Math" panose="02040503050406030204" pitchFamily="18" charset="0"/>
                  </a:rPr>
                </a:br>
                <a14:m>
                  <m:oMath xmlns:m="http://schemas.openxmlformats.org/officeDocument/2006/math">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7.8</m:t>
                        </m:r>
                      </m:num>
                      <m:den>
                        <m:r>
                          <a:rPr lang="en-GB" b="0" i="1" smtClean="0">
                            <a:latin typeface="Cambria Math" panose="02040503050406030204" pitchFamily="18" charset="0"/>
                            <a:ea typeface="Cambria Math" panose="02040503050406030204" pitchFamily="18" charset="0"/>
                          </a:rPr>
                          <m:t>16.974…</m:t>
                        </m:r>
                      </m:den>
                    </m:f>
                    <m:r>
                      <a:rPr lang="en-GB" b="0" i="1" smtClean="0">
                        <a:latin typeface="Cambria Math" panose="02040503050406030204" pitchFamily="18" charset="0"/>
                        <a:ea typeface="Cambria Math" panose="02040503050406030204" pitchFamily="18" charset="0"/>
                      </a:rPr>
                      <m:t>=0.46</m:t>
                    </m:r>
                  </m:oMath>
                </a14:m>
                <a:r>
                  <a:rPr lang="en-GB" b="0" dirty="0">
                    <a:ea typeface="Cambria Math" panose="02040503050406030204" pitchFamily="18" charset="0"/>
                  </a:rPr>
                  <a:t> </a:t>
                </a:r>
                <a:br>
                  <a:rPr lang="en-GB" b="0" dirty="0">
                    <a:ea typeface="Cambria Math" panose="02040503050406030204" pitchFamily="18" charset="0"/>
                  </a:rPr>
                </a:br>
                <a:r>
                  <a:rPr lang="en-GB" b="0" dirty="0">
                    <a:ea typeface="Cambria Math" panose="02040503050406030204" pitchFamily="18" charset="0"/>
                  </a:rPr>
                  <a:t>   </a:t>
                </a:r>
                <a:endParaRPr lang="en-GB" i="1" dirty="0">
                  <a:latin typeface="Cambria Math" panose="02040503050406030204" pitchFamily="18" charset="0"/>
                  <a:ea typeface="Cambria Math" panose="02040503050406030204" pitchFamily="18" charset="0"/>
                </a:endParaRPr>
              </a:p>
            </p:txBody>
          </p:sp>
        </mc:Choice>
        <mc:Fallback>
          <p:sp>
            <p:nvSpPr>
              <p:cNvPr id="40" name="TextBox 39">
                <a:extLst>
                  <a:ext uri="{FF2B5EF4-FFF2-40B4-BE49-F238E27FC236}">
                    <a16:creationId xmlns:a16="http://schemas.microsoft.com/office/drawing/2014/main" id="{1BB9102D-A2BB-462E-A0F7-887564487381}"/>
                  </a:ext>
                </a:extLst>
              </p:cNvPr>
              <p:cNvSpPr txBox="1">
                <a:spLocks noRot="1" noChangeAspect="1" noMove="1" noResize="1" noEditPoints="1" noAdjustHandles="1" noChangeArrowheads="1" noChangeShapeType="1" noTextEdit="1"/>
              </p:cNvSpPr>
              <p:nvPr/>
            </p:nvSpPr>
            <p:spPr>
              <a:xfrm>
                <a:off x="5298152" y="3442854"/>
                <a:ext cx="3236130" cy="2424766"/>
              </a:xfrm>
              <a:prstGeom prst="rect">
                <a:avLst/>
              </a:prstGeom>
              <a:blipFill>
                <a:blip r:embed="rId13"/>
                <a:stretch>
                  <a:fillRect/>
                </a:stretch>
              </a:blipFill>
            </p:spPr>
            <p:txBody>
              <a:bodyPr/>
              <a:lstStyle/>
              <a:p>
                <a:r>
                  <a:rPr lang="en-GB">
                    <a:noFill/>
                  </a:rPr>
                  <a:t> </a:t>
                </a:r>
              </a:p>
            </p:txBody>
          </p:sp>
        </mc:Fallback>
      </mc:AlternateContent>
      <p:sp>
        <p:nvSpPr>
          <p:cNvPr id="42" name="Rectangle 41">
            <a:extLst>
              <a:ext uri="{FF2B5EF4-FFF2-40B4-BE49-F238E27FC236}">
                <a16:creationId xmlns:a16="http://schemas.microsoft.com/office/drawing/2014/main" id="{D8A4C70E-6BDA-4F87-8CF0-72AD3B99B6D8}"/>
              </a:ext>
            </a:extLst>
          </p:cNvPr>
          <p:cNvSpPr/>
          <p:nvPr/>
        </p:nvSpPr>
        <p:spPr>
          <a:xfrm>
            <a:off x="4621960" y="2931383"/>
            <a:ext cx="4247296" cy="33272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
        <p:nvSpPr>
          <p:cNvPr id="34" name="Rectangle 33">
            <a:extLst>
              <a:ext uri="{FF2B5EF4-FFF2-40B4-BE49-F238E27FC236}">
                <a16:creationId xmlns:a16="http://schemas.microsoft.com/office/drawing/2014/main" id="{4CF95DEB-9F31-48A5-B04F-DF7BB3C02F2F}"/>
              </a:ext>
            </a:extLst>
          </p:cNvPr>
          <p:cNvSpPr/>
          <p:nvPr/>
        </p:nvSpPr>
        <p:spPr>
          <a:xfrm>
            <a:off x="484527" y="3455468"/>
            <a:ext cx="3421627" cy="2062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
        <p:nvSpPr>
          <p:cNvPr id="39" name="TextBox 38">
            <a:extLst>
              <a:ext uri="{FF2B5EF4-FFF2-40B4-BE49-F238E27FC236}">
                <a16:creationId xmlns:a16="http://schemas.microsoft.com/office/drawing/2014/main" id="{D6C8AE22-7161-49A0-82A0-6A04C64327DF}"/>
              </a:ext>
            </a:extLst>
          </p:cNvPr>
          <p:cNvSpPr txBox="1"/>
          <p:nvPr/>
        </p:nvSpPr>
        <p:spPr>
          <a:xfrm>
            <a:off x="2982009" y="2702169"/>
            <a:ext cx="144214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Recall that friction acts in opposite direction to motion. </a:t>
            </a:r>
          </a:p>
        </p:txBody>
      </p:sp>
    </p:spTree>
    <p:extLst>
      <p:ext uri="{BB962C8B-B14F-4D97-AF65-F5344CB8AC3E}">
        <p14:creationId xmlns:p14="http://schemas.microsoft.com/office/powerpoint/2010/main" val="1716058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42"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04F706-D3E3-43DE-9AB5-71653DD1CC59}"/>
              </a:ext>
            </a:extLst>
          </p:cNvPr>
          <p:cNvPicPr>
            <a:picLocks noChangeAspect="1"/>
          </p:cNvPicPr>
          <p:nvPr/>
        </p:nvPicPr>
        <p:blipFill>
          <a:blip r:embed="rId2"/>
          <a:stretch>
            <a:fillRect/>
          </a:stretch>
        </p:blipFill>
        <p:spPr>
          <a:xfrm>
            <a:off x="2123728" y="4869160"/>
            <a:ext cx="4305300" cy="1885950"/>
          </a:xfrm>
          <a:prstGeom prst="rect">
            <a:avLst/>
          </a:prstGeom>
        </p:spPr>
      </p:pic>
      <p:grpSp>
        <p:nvGrpSpPr>
          <p:cNvPr id="2" name="Group 1">
            <a:extLst>
              <a:ext uri="{FF2B5EF4-FFF2-40B4-BE49-F238E27FC236}">
                <a16:creationId xmlns:a16="http://schemas.microsoft.com/office/drawing/2014/main" id="{32A51D95-6BAD-4BCB-9611-6C28130E77FF}"/>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AE87ACC-D44E-4306-92D6-F3D42D3978D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8B0C5B04-4BA3-4DF8-8909-4D1EE2F4824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8AAC31E5-8D4A-486A-A8A1-9EFFCF835FC0}"/>
              </a:ext>
            </a:extLst>
          </p:cNvPr>
          <p:cNvPicPr>
            <a:picLocks noChangeAspect="1"/>
          </p:cNvPicPr>
          <p:nvPr/>
        </p:nvPicPr>
        <p:blipFill>
          <a:blip r:embed="rId3"/>
          <a:stretch>
            <a:fillRect/>
          </a:stretch>
        </p:blipFill>
        <p:spPr>
          <a:xfrm>
            <a:off x="539552" y="1278051"/>
            <a:ext cx="5310532" cy="3570173"/>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21F40A4B-D617-4B79-A8D3-EF25E215DD16}"/>
              </a:ext>
            </a:extLst>
          </p:cNvPr>
          <p:cNvSpPr txBox="1"/>
          <p:nvPr/>
        </p:nvSpPr>
        <p:spPr>
          <a:xfrm>
            <a:off x="539552" y="908720"/>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M1(Old) May 2013 Q3</a:t>
            </a:r>
          </a:p>
        </p:txBody>
      </p:sp>
      <p:sp>
        <p:nvSpPr>
          <p:cNvPr id="8" name="Rectangle 7">
            <a:extLst>
              <a:ext uri="{FF2B5EF4-FFF2-40B4-BE49-F238E27FC236}">
                <a16:creationId xmlns:a16="http://schemas.microsoft.com/office/drawing/2014/main" id="{81F6BA32-DD2B-4898-AC99-413221968FB1}"/>
              </a:ext>
            </a:extLst>
          </p:cNvPr>
          <p:cNvSpPr/>
          <p:nvPr/>
        </p:nvSpPr>
        <p:spPr>
          <a:xfrm>
            <a:off x="2094957" y="4852470"/>
            <a:ext cx="4493268" cy="20055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655216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103-104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9CA087ED-E488-4900-AFBC-DB94B3DA3E97}"/>
              </a:ext>
            </a:extLst>
          </p:cNvPr>
          <p:cNvSpPr/>
          <p:nvPr/>
        </p:nvSpPr>
        <p:spPr>
          <a:xfrm>
            <a:off x="668710" y="2498896"/>
            <a:ext cx="360040" cy="28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1</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878D637-2015-4EA7-AD8E-BB11881E56DC}"/>
                  </a:ext>
                </a:extLst>
              </p:cNvPr>
              <p:cNvSpPr txBox="1"/>
              <p:nvPr/>
            </p:nvSpPr>
            <p:spPr>
              <a:xfrm>
                <a:off x="1115616" y="2420888"/>
                <a:ext cx="5112568" cy="3150606"/>
              </a:xfrm>
              <a:prstGeom prst="rect">
                <a:avLst/>
              </a:prstGeom>
              <a:noFill/>
            </p:spPr>
            <p:txBody>
              <a:bodyPr wrap="square" rtlCol="0">
                <a:spAutoFit/>
              </a:bodyPr>
              <a:lstStyle/>
              <a:p>
                <a:r>
                  <a:rPr lang="en-GB" dirty="0"/>
                  <a:t>A block lies on a rough plane at an incline of </a:t>
                </a:r>
                <a14:m>
                  <m:oMath xmlns:m="http://schemas.openxmlformats.org/officeDocument/2006/math">
                    <m:r>
                      <a:rPr lang="en-GB" b="0" i="1" smtClean="0">
                        <a:latin typeface="Cambria Math" panose="02040503050406030204" pitchFamily="18" charset="0"/>
                      </a:rPr>
                      <m:t>𝜃</m:t>
                    </m:r>
                  </m:oMath>
                </a14:m>
                <a:r>
                  <a:rPr lang="en-GB" dirty="0"/>
                  <a:t>. The coefficient of friction between the block and plane is </a:t>
                </a:r>
                <a14:m>
                  <m:oMath xmlns:m="http://schemas.openxmlformats.org/officeDocument/2006/math">
                    <m:r>
                      <a:rPr lang="en-GB" b="0" i="1" smtClean="0">
                        <a:latin typeface="Cambria Math" panose="02040503050406030204" pitchFamily="18" charset="0"/>
                      </a:rPr>
                      <m:t>𝜇</m:t>
                    </m:r>
                  </m:oMath>
                </a14:m>
                <a:r>
                  <a:rPr lang="en-GB" dirty="0"/>
                  <a:t>. If the block is on the verge of sliding down the plane, prove that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𝜃</m:t>
                        </m:r>
                      </m:e>
                    </m:func>
                  </m:oMath>
                </a14:m>
                <a:r>
                  <a:rPr lang="en-GB" dirty="0"/>
                  <a:t>. </a:t>
                </a:r>
              </a:p>
              <a:p>
                <a:endParaRPr lang="en-GB" dirty="0"/>
              </a:p>
              <a:p>
                <a:r>
                  <a:rPr lang="en-GB" b="1" dirty="0"/>
                  <a:t>Let mass of block be </a:t>
                </a:r>
                <a14:m>
                  <m:oMath xmlns:m="http://schemas.openxmlformats.org/officeDocument/2006/math">
                    <m:r>
                      <a:rPr lang="en-GB" b="1" i="1" smtClean="0">
                        <a:latin typeface="Cambria Math" panose="02040503050406030204" pitchFamily="18" charset="0"/>
                      </a:rPr>
                      <m:t>𝒎</m:t>
                    </m:r>
                  </m:oMath>
                </a14:m>
                <a:r>
                  <a:rPr lang="en-GB" b="1" dirty="0"/>
                  <a:t>.</a:t>
                </a:r>
              </a:p>
              <a:p>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𝑹</m:t>
                      </m:r>
                      <m:d>
                        <m:dPr>
                          <m:ctrlPr>
                            <a:rPr lang="en-GB" b="1" i="1" smtClean="0">
                              <a:latin typeface="Cambria Math" panose="02040503050406030204" pitchFamily="18" charset="0"/>
                            </a:rPr>
                          </m:ctrlPr>
                        </m:dPr>
                        <m:e>
                          <m:r>
                            <a:rPr lang="en-GB" b="1" i="1" smtClean="0">
                              <a:latin typeface="Cambria Math" panose="02040503050406030204" pitchFamily="18" charset="0"/>
                            </a:rPr>
                            <m:t>↖</m:t>
                          </m:r>
                        </m:e>
                      </m:d>
                      <m:r>
                        <a:rPr lang="en-GB" b="1" i="1" smtClean="0">
                          <a:latin typeface="Cambria Math" panose="02040503050406030204" pitchFamily="18" charset="0"/>
                        </a:rPr>
                        <m:t>:  </m:t>
                      </m:r>
                      <m:r>
                        <a:rPr lang="en-GB" b="1" i="1" smtClean="0">
                          <a:latin typeface="Cambria Math" panose="02040503050406030204" pitchFamily="18" charset="0"/>
                        </a:rPr>
                        <m:t>𝑹</m:t>
                      </m:r>
                      <m:r>
                        <a:rPr lang="en-GB" b="1" i="1" smtClean="0">
                          <a:latin typeface="Cambria Math" panose="02040503050406030204" pitchFamily="18" charset="0"/>
                        </a:rPr>
                        <m:t>=</m:t>
                      </m:r>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oMath>
                    <m:oMath xmlns:m="http://schemas.openxmlformats.org/officeDocument/2006/math">
                      <m:r>
                        <a:rPr lang="en-GB" b="1" i="1" smtClean="0">
                          <a:latin typeface="Cambria Math" panose="02040503050406030204" pitchFamily="18" charset="0"/>
                        </a:rPr>
                        <m:t>𝑹</m:t>
                      </m:r>
                      <m:d>
                        <m:dPr>
                          <m:ctrlPr>
                            <a:rPr lang="en-GB" b="1" i="1" smtClean="0">
                              <a:latin typeface="Cambria Math" panose="02040503050406030204" pitchFamily="18" charset="0"/>
                            </a:rPr>
                          </m:ctrlPr>
                        </m:dPr>
                        <m:e>
                          <m:r>
                            <a:rPr lang="en-GB" b="1" i="1" smtClean="0">
                              <a:latin typeface="Cambria Math" panose="02040503050406030204" pitchFamily="18" charset="0"/>
                            </a:rPr>
                            <m:t>↙</m:t>
                          </m:r>
                        </m:e>
                      </m:d>
                      <m:r>
                        <a:rPr lang="en-GB" b="1" i="1" smtClean="0">
                          <a:latin typeface="Cambria Math" panose="02040503050406030204" pitchFamily="18" charset="0"/>
                        </a:rPr>
                        <m:t>:  </m:t>
                      </m:r>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𝝁</m:t>
                      </m:r>
                      <m:r>
                        <a:rPr lang="en-GB" b="1" i="1" smtClean="0">
                          <a:latin typeface="Cambria Math" panose="02040503050406030204" pitchFamily="18" charset="0"/>
                        </a:rPr>
                        <m:t>𝑹</m:t>
                      </m:r>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𝝁</m:t>
                      </m:r>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𝝁</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num>
                        <m:den>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den>
                      </m:f>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𝜽</m:t>
                          </m:r>
                        </m:e>
                      </m:func>
                    </m:oMath>
                  </m:oMathPara>
                </a14:m>
                <a:endParaRPr lang="en-GB" b="1" dirty="0"/>
              </a:p>
            </p:txBody>
          </p:sp>
        </mc:Choice>
        <mc:Fallback>
          <p:sp>
            <p:nvSpPr>
              <p:cNvPr id="8" name="TextBox 7">
                <a:extLst>
                  <a:ext uri="{FF2B5EF4-FFF2-40B4-BE49-F238E27FC236}">
                    <a16:creationId xmlns:a16="http://schemas.microsoft.com/office/drawing/2014/main" id="{6878D637-2015-4EA7-AD8E-BB11881E56DC}"/>
                  </a:ext>
                </a:extLst>
              </p:cNvPr>
              <p:cNvSpPr txBox="1">
                <a:spLocks noRot="1" noChangeAspect="1" noMove="1" noResize="1" noEditPoints="1" noAdjustHandles="1" noChangeArrowheads="1" noChangeShapeType="1" noTextEdit="1"/>
              </p:cNvSpPr>
              <p:nvPr/>
            </p:nvSpPr>
            <p:spPr>
              <a:xfrm>
                <a:off x="1115616" y="2420888"/>
                <a:ext cx="5112568" cy="3150606"/>
              </a:xfrm>
              <a:prstGeom prst="rect">
                <a:avLst/>
              </a:prstGeom>
              <a:blipFill>
                <a:blip r:embed="rId2"/>
                <a:stretch>
                  <a:fillRect l="-954" t="-967" r="-1311"/>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245DE306-E81A-431D-9903-0443A1099432}"/>
              </a:ext>
            </a:extLst>
          </p:cNvPr>
          <p:cNvSpPr txBox="1"/>
          <p:nvPr/>
        </p:nvSpPr>
        <p:spPr>
          <a:xfrm>
            <a:off x="683567" y="1936293"/>
            <a:ext cx="2545407" cy="369332"/>
          </a:xfrm>
          <a:prstGeom prst="rect">
            <a:avLst/>
          </a:prstGeom>
          <a:noFill/>
        </p:spPr>
        <p:txBody>
          <a:bodyPr wrap="square" rtlCol="0">
            <a:spAutoFit/>
          </a:bodyPr>
          <a:lstStyle/>
          <a:p>
            <a:r>
              <a:rPr lang="en-GB" b="1" dirty="0"/>
              <a:t>Additional question:</a:t>
            </a:r>
          </a:p>
        </p:txBody>
      </p:sp>
      <p:sp>
        <p:nvSpPr>
          <p:cNvPr id="10" name="Rectangle 9">
            <a:extLst>
              <a:ext uri="{FF2B5EF4-FFF2-40B4-BE49-F238E27FC236}">
                <a16:creationId xmlns:a16="http://schemas.microsoft.com/office/drawing/2014/main" id="{59D5479C-91BF-4338-925D-627B771E7D63}"/>
              </a:ext>
            </a:extLst>
          </p:cNvPr>
          <p:cNvSpPr/>
          <p:nvPr/>
        </p:nvSpPr>
        <p:spPr>
          <a:xfrm>
            <a:off x="1140574" y="3737188"/>
            <a:ext cx="5231652" cy="18635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5429BBC2-F251-42DD-89E1-8791E286771D}"/>
                  </a:ext>
                </a:extLst>
              </p:cNvPr>
              <p:cNvSpPr txBox="1"/>
              <p:nvPr/>
            </p:nvSpPr>
            <p:spPr>
              <a:xfrm>
                <a:off x="1140574" y="5805264"/>
                <a:ext cx="5231652" cy="646331"/>
              </a:xfrm>
              <a:prstGeom prst="rect">
                <a:avLst/>
              </a:prstGeom>
              <a:noFill/>
            </p:spPr>
            <p:txBody>
              <a:bodyPr wrap="square" rtlCol="0">
                <a:spAutoFit/>
              </a:bodyPr>
              <a:lstStyle/>
              <a:p>
                <a:r>
                  <a:rPr lang="en-GB" sz="1200" b="1" dirty="0"/>
                  <a:t>Side Note</a:t>
                </a:r>
                <a:r>
                  <a:rPr lang="en-GB" sz="1200" dirty="0"/>
                  <a:t>: Since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tan</m:t>
                        </m:r>
                      </m:fName>
                      <m:e>
                        <m:r>
                          <a:rPr lang="en-GB" sz="1200" b="0" i="1" smtClean="0">
                            <a:latin typeface="Cambria Math" panose="02040503050406030204" pitchFamily="18" charset="0"/>
                          </a:rPr>
                          <m:t>45</m:t>
                        </m:r>
                      </m:e>
                    </m:func>
                    <m:r>
                      <a:rPr lang="en-GB" sz="1200" b="0" i="1" smtClean="0">
                        <a:latin typeface="Cambria Math" panose="02040503050406030204" pitchFamily="18" charset="0"/>
                      </a:rPr>
                      <m:t>=1</m:t>
                    </m:r>
                  </m:oMath>
                </a14:m>
                <a:r>
                  <a:rPr lang="en-GB" sz="1200" dirty="0"/>
                  <a:t>, the implication is that it’s very much possible to have values of </a:t>
                </a:r>
                <a14:m>
                  <m:oMath xmlns:m="http://schemas.openxmlformats.org/officeDocument/2006/math">
                    <m:r>
                      <a:rPr lang="en-GB" sz="1200" b="0" i="1" smtClean="0">
                        <a:latin typeface="Cambria Math" panose="02040503050406030204" pitchFamily="18" charset="0"/>
                      </a:rPr>
                      <m:t>𝜇</m:t>
                    </m:r>
                  </m:oMath>
                </a14:m>
                <a:r>
                  <a:rPr lang="en-GB" sz="1200" dirty="0"/>
                  <a:t> greater than 1, i.e. if we have to raise the angle of the plane beyond </a:t>
                </a:r>
                <a14:m>
                  <m:oMath xmlns:m="http://schemas.openxmlformats.org/officeDocument/2006/math">
                    <m:r>
                      <a:rPr lang="en-GB" sz="1200" b="0" i="1" smtClean="0">
                        <a:latin typeface="Cambria Math" panose="02040503050406030204" pitchFamily="18" charset="0"/>
                      </a:rPr>
                      <m:t>45°</m:t>
                    </m:r>
                  </m:oMath>
                </a14:m>
                <a:r>
                  <a:rPr lang="en-GB" sz="1200" dirty="0"/>
                  <a:t> before the block starts sliding.</a:t>
                </a:r>
              </a:p>
            </p:txBody>
          </p:sp>
        </mc:Choice>
        <mc:Fallback>
          <p:sp>
            <p:nvSpPr>
              <p:cNvPr id="11" name="TextBox 10">
                <a:extLst>
                  <a:ext uri="{FF2B5EF4-FFF2-40B4-BE49-F238E27FC236}">
                    <a16:creationId xmlns:a16="http://schemas.microsoft.com/office/drawing/2014/main" id="{5429BBC2-F251-42DD-89E1-8791E286771D}"/>
                  </a:ext>
                </a:extLst>
              </p:cNvPr>
              <p:cNvSpPr txBox="1">
                <a:spLocks noRot="1" noChangeAspect="1" noMove="1" noResize="1" noEditPoints="1" noAdjustHandles="1" noChangeArrowheads="1" noChangeShapeType="1" noTextEdit="1"/>
              </p:cNvSpPr>
              <p:nvPr/>
            </p:nvSpPr>
            <p:spPr>
              <a:xfrm>
                <a:off x="1140574" y="5805264"/>
                <a:ext cx="5231652" cy="646331"/>
              </a:xfrm>
              <a:prstGeom prst="rect">
                <a:avLst/>
              </a:prstGeom>
              <a:blipFill>
                <a:blip r:embed="rId3"/>
                <a:stretch>
                  <a:fillRect b="-6604"/>
                </a:stretch>
              </a:blipFill>
            </p:spPr>
            <p:txBody>
              <a:bodyPr/>
              <a:lstStyle/>
              <a:p>
                <a:r>
                  <a:rPr lang="en-GB">
                    <a:noFill/>
                  </a:rPr>
                  <a:t> </a:t>
                </a:r>
              </a:p>
            </p:txBody>
          </p:sp>
        </mc:Fallback>
      </mc:AlternateContent>
    </p:spTree>
    <p:extLst>
      <p:ext uri="{BB962C8B-B14F-4D97-AF65-F5344CB8AC3E}">
        <p14:creationId xmlns:p14="http://schemas.microsoft.com/office/powerpoint/2010/main" val="3030956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FB8003-1D4F-40CE-93C9-8E90EE965EF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AE116DB-3CD0-4C61-80B9-DE967D74325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Overview</a:t>
              </a:r>
              <a:endParaRPr lang="en-GB" sz="3200" dirty="0"/>
            </a:p>
          </p:txBody>
        </p:sp>
        <p:cxnSp>
          <p:nvCxnSpPr>
            <p:cNvPr id="4" name="Straight Connector 3">
              <a:extLst>
                <a:ext uri="{FF2B5EF4-FFF2-40B4-BE49-F238E27FC236}">
                  <a16:creationId xmlns:a16="http://schemas.microsoft.com/office/drawing/2014/main" id="{8640B3DC-ECB5-44A0-9634-D5D84E41C66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1" name="TextBox 60">
            <a:extLst>
              <a:ext uri="{FF2B5EF4-FFF2-40B4-BE49-F238E27FC236}">
                <a16:creationId xmlns:a16="http://schemas.microsoft.com/office/drawing/2014/main" id="{7C7C9F3F-ADC1-4F8A-B385-BD7D33874415}"/>
              </a:ext>
            </a:extLst>
          </p:cNvPr>
          <p:cNvSpPr txBox="1"/>
          <p:nvPr/>
        </p:nvSpPr>
        <p:spPr>
          <a:xfrm>
            <a:off x="261746" y="725773"/>
            <a:ext cx="7838645" cy="584775"/>
          </a:xfrm>
          <a:prstGeom prst="rect">
            <a:avLst/>
          </a:prstGeom>
          <a:noFill/>
        </p:spPr>
        <p:txBody>
          <a:bodyPr wrap="square" rtlCol="0">
            <a:spAutoFit/>
          </a:bodyPr>
          <a:lstStyle/>
          <a:p>
            <a:r>
              <a:rPr lang="en-GB" sz="1600" dirty="0"/>
              <a:t>In Year 1 any frictional forces were stated. In this chapter, we will be able to </a:t>
            </a:r>
            <a:r>
              <a:rPr lang="en-GB" sz="1600" b="1" dirty="0"/>
              <a:t>calculate the frictional force</a:t>
            </a:r>
            <a:r>
              <a:rPr lang="en-GB" sz="1600" dirty="0"/>
              <a:t> using the normal reaction force acting on the object.</a:t>
            </a:r>
          </a:p>
        </p:txBody>
      </p:sp>
      <p:sp>
        <p:nvSpPr>
          <p:cNvPr id="62" name="TextBox 61">
            <a:extLst>
              <a:ext uri="{FF2B5EF4-FFF2-40B4-BE49-F238E27FC236}">
                <a16:creationId xmlns:a16="http://schemas.microsoft.com/office/drawing/2014/main" id="{F5B921B5-2F92-4BBB-9812-BDEFFD26B3A7}"/>
              </a:ext>
            </a:extLst>
          </p:cNvPr>
          <p:cNvSpPr txBox="1"/>
          <p:nvPr/>
        </p:nvSpPr>
        <p:spPr>
          <a:xfrm>
            <a:off x="539552" y="1958461"/>
            <a:ext cx="3315946"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“Determine the magnitude and direction of the resultant force.”</a:t>
            </a:r>
          </a:p>
          <a:p>
            <a:endParaRPr lang="en-GB" sz="1600" dirty="0"/>
          </a:p>
          <a:p>
            <a:endParaRPr lang="en-GB" sz="1600" dirty="0"/>
          </a:p>
          <a:p>
            <a:endParaRPr lang="en-GB" sz="1600" dirty="0"/>
          </a:p>
          <a:p>
            <a:endParaRPr lang="en-GB" sz="1600" dirty="0"/>
          </a:p>
          <a:p>
            <a:endParaRPr lang="en-GB" sz="1600" dirty="0"/>
          </a:p>
        </p:txBody>
      </p:sp>
      <p:sp>
        <p:nvSpPr>
          <p:cNvPr id="63" name="TextBox 62">
            <a:extLst>
              <a:ext uri="{FF2B5EF4-FFF2-40B4-BE49-F238E27FC236}">
                <a16:creationId xmlns:a16="http://schemas.microsoft.com/office/drawing/2014/main" id="{26E236AF-43E4-49A8-B9C8-3FB178E605AC}"/>
              </a:ext>
            </a:extLst>
          </p:cNvPr>
          <p:cNvSpPr txBox="1"/>
          <p:nvPr/>
        </p:nvSpPr>
        <p:spPr>
          <a:xfrm>
            <a:off x="539552" y="1599602"/>
            <a:ext cx="331594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Resolving components</a:t>
            </a:r>
            <a:endParaRPr lang="en-GB" b="1" dirty="0"/>
          </a:p>
        </p:txBody>
      </p:sp>
      <mc:AlternateContent xmlns:mc="http://schemas.openxmlformats.org/markup-compatibility/2006">
        <mc:Choice xmlns:a14="http://schemas.microsoft.com/office/drawing/2010/main" Requires="a14">
          <p:sp>
            <p:nvSpPr>
              <p:cNvPr id="64" name="TextBox 63">
                <a:extLst>
                  <a:ext uri="{FF2B5EF4-FFF2-40B4-BE49-F238E27FC236}">
                    <a16:creationId xmlns:a16="http://schemas.microsoft.com/office/drawing/2014/main" id="{004C3151-222A-47D3-B696-1D2E8A1E55D9}"/>
                  </a:ext>
                </a:extLst>
              </p:cNvPr>
              <p:cNvSpPr txBox="1"/>
              <p:nvPr/>
            </p:nvSpPr>
            <p:spPr>
              <a:xfrm>
                <a:off x="4228508" y="1993015"/>
                <a:ext cx="3880767" cy="297703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block of mass 3kg is placed on a smooth slope with angle of inclination </a:t>
                </a:r>
                <a14:m>
                  <m:oMath xmlns:m="http://schemas.openxmlformats.org/officeDocument/2006/math">
                    <m:r>
                      <a:rPr lang="en-GB" b="0" i="1" smtClean="0">
                        <a:latin typeface="Cambria Math" panose="02040503050406030204" pitchFamily="18" charset="0"/>
                      </a:rPr>
                      <m:t>𝜃</m:t>
                    </m:r>
                  </m:oMath>
                </a14:m>
                <a:r>
                  <a:rPr lang="en-GB" dirty="0"/>
                  <a:t> where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dirty="0"/>
                  <a:t>. Determine the acceleration of the block down the slope.”</a:t>
                </a:r>
              </a:p>
              <a:p>
                <a:endParaRPr lang="en-GB" dirty="0"/>
              </a:p>
              <a:p>
                <a:endParaRPr lang="en-GB" dirty="0"/>
              </a:p>
              <a:p>
                <a:endParaRPr lang="en-GB" dirty="0"/>
              </a:p>
              <a:p>
                <a:endParaRPr lang="en-GB" dirty="0"/>
              </a:p>
              <a:p>
                <a:endParaRPr lang="en-GB" dirty="0"/>
              </a:p>
            </p:txBody>
          </p:sp>
        </mc:Choice>
        <mc:Fallback>
          <p:sp>
            <p:nvSpPr>
              <p:cNvPr id="64" name="TextBox 63">
                <a:extLst>
                  <a:ext uri="{FF2B5EF4-FFF2-40B4-BE49-F238E27FC236}">
                    <a16:creationId xmlns:a16="http://schemas.microsoft.com/office/drawing/2014/main" id="{004C3151-222A-47D3-B696-1D2E8A1E55D9}"/>
                  </a:ext>
                </a:extLst>
              </p:cNvPr>
              <p:cNvSpPr txBox="1">
                <a:spLocks noRot="1" noChangeAspect="1" noMove="1" noResize="1" noEditPoints="1" noAdjustHandles="1" noChangeArrowheads="1" noChangeShapeType="1" noTextEdit="1"/>
              </p:cNvSpPr>
              <p:nvPr/>
            </p:nvSpPr>
            <p:spPr>
              <a:xfrm>
                <a:off x="4228508" y="1993015"/>
                <a:ext cx="3880767" cy="297703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5" name="TextBox 64">
            <a:extLst>
              <a:ext uri="{FF2B5EF4-FFF2-40B4-BE49-F238E27FC236}">
                <a16:creationId xmlns:a16="http://schemas.microsoft.com/office/drawing/2014/main" id="{7E256CD8-BDD8-4F3A-9424-AE9854204C95}"/>
              </a:ext>
            </a:extLst>
          </p:cNvPr>
          <p:cNvSpPr txBox="1"/>
          <p:nvPr/>
        </p:nvSpPr>
        <p:spPr>
          <a:xfrm>
            <a:off x="4228508" y="1623683"/>
            <a:ext cx="387666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Inclined Planes</a:t>
            </a:r>
            <a:endParaRPr lang="en-GB" b="1" dirty="0"/>
          </a:p>
        </p:txBody>
      </p:sp>
      <mc:AlternateContent xmlns:mc="http://schemas.openxmlformats.org/markup-compatibility/2006">
        <mc:Choice xmlns:a14="http://schemas.microsoft.com/office/drawing/2010/main" Requires="a14">
          <p:sp>
            <p:nvSpPr>
              <p:cNvPr id="66" name="TextBox 65">
                <a:extLst>
                  <a:ext uri="{FF2B5EF4-FFF2-40B4-BE49-F238E27FC236}">
                    <a16:creationId xmlns:a16="http://schemas.microsoft.com/office/drawing/2014/main" id="{DE49C021-E47B-4036-9EAF-46A75A8229C4}"/>
                  </a:ext>
                </a:extLst>
              </p:cNvPr>
              <p:cNvSpPr txBox="1"/>
              <p:nvPr/>
            </p:nvSpPr>
            <p:spPr>
              <a:xfrm>
                <a:off x="541153" y="4471176"/>
                <a:ext cx="3300250"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Understand that the maximum friction is </a:t>
                </a:r>
                <a14:m>
                  <m:oMath xmlns:m="http://schemas.openxmlformats.org/officeDocument/2006/math">
                    <m:r>
                      <a:rPr lang="en-GB" sz="1600" b="0" i="1" smtClean="0">
                        <a:latin typeface="Cambria Math" panose="02040503050406030204" pitchFamily="18" charset="0"/>
                      </a:rPr>
                      <m:t>𝜇</m:t>
                    </m:r>
                    <m:r>
                      <a:rPr lang="en-GB" sz="1600" b="0" i="1" smtClean="0">
                        <a:latin typeface="Cambria Math" panose="02040503050406030204" pitchFamily="18" charset="0"/>
                      </a:rPr>
                      <m:t>𝑅</m:t>
                    </m:r>
                  </m:oMath>
                </a14:m>
                <a:r>
                  <a:rPr lang="en-GB" sz="1600" dirty="0"/>
                  <a:t>, where </a:t>
                </a:r>
                <a14:m>
                  <m:oMath xmlns:m="http://schemas.openxmlformats.org/officeDocument/2006/math">
                    <m:r>
                      <a:rPr lang="en-GB" sz="1600" b="0" i="1" smtClean="0">
                        <a:latin typeface="Cambria Math" panose="02040503050406030204" pitchFamily="18" charset="0"/>
                      </a:rPr>
                      <m:t>𝜇</m:t>
                    </m:r>
                  </m:oMath>
                </a14:m>
                <a:r>
                  <a:rPr lang="en-GB" sz="1600" dirty="0"/>
                  <a:t> is the coefficient of friction of the surface, and </a:t>
                </a:r>
                <a14:m>
                  <m:oMath xmlns:m="http://schemas.openxmlformats.org/officeDocument/2006/math">
                    <m:r>
                      <a:rPr lang="en-GB" sz="1600" b="0" i="1" smtClean="0">
                        <a:latin typeface="Cambria Math" panose="02040503050406030204" pitchFamily="18" charset="0"/>
                      </a:rPr>
                      <m:t>𝑅</m:t>
                    </m:r>
                  </m:oMath>
                </a14:m>
                <a:r>
                  <a:rPr lang="en-GB" sz="1600" dirty="0"/>
                  <a:t> is the normal reaction force of the surface on the object. Use to solve inclined plane problems when the surface is rough.</a:t>
                </a:r>
              </a:p>
            </p:txBody>
          </p:sp>
        </mc:Choice>
        <mc:Fallback>
          <p:sp>
            <p:nvSpPr>
              <p:cNvPr id="66" name="TextBox 65">
                <a:extLst>
                  <a:ext uri="{FF2B5EF4-FFF2-40B4-BE49-F238E27FC236}">
                    <a16:creationId xmlns:a16="http://schemas.microsoft.com/office/drawing/2014/main" id="{DE49C021-E47B-4036-9EAF-46A75A8229C4}"/>
                  </a:ext>
                </a:extLst>
              </p:cNvPr>
              <p:cNvSpPr txBox="1">
                <a:spLocks noRot="1" noChangeAspect="1" noMove="1" noResize="1" noEditPoints="1" noAdjustHandles="1" noChangeArrowheads="1" noChangeShapeType="1" noTextEdit="1"/>
              </p:cNvSpPr>
              <p:nvPr/>
            </p:nvSpPr>
            <p:spPr>
              <a:xfrm>
                <a:off x="541153" y="4471176"/>
                <a:ext cx="3300250" cy="1815882"/>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5CBDE39F-7323-4D83-BBC7-BDC06977E980}"/>
                  </a:ext>
                </a:extLst>
              </p:cNvPr>
              <p:cNvSpPr txBox="1"/>
              <p:nvPr/>
            </p:nvSpPr>
            <p:spPr>
              <a:xfrm>
                <a:off x="541151" y="4076822"/>
                <a:ext cx="330025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a:t>
                </a:r>
                <a14:m>
                  <m:oMath xmlns:m="http://schemas.openxmlformats.org/officeDocument/2006/math">
                    <m:r>
                      <a:rPr lang="en-GB" b="0" i="1" dirty="0" smtClean="0">
                        <a:latin typeface="Cambria Math" panose="02040503050406030204" pitchFamily="18" charset="0"/>
                      </a:rPr>
                      <m:t>𝐹</m:t>
                    </m:r>
                    <m:r>
                      <a:rPr lang="en-GB" b="0" i="1" dirty="0" smtClean="0">
                        <a:latin typeface="Cambria Math" panose="02040503050406030204" pitchFamily="18" charset="0"/>
                      </a:rPr>
                      <m:t>≤</m:t>
                    </m:r>
                    <m:r>
                      <a:rPr lang="en-GB" b="0" i="1" dirty="0" smtClean="0">
                        <a:latin typeface="Cambria Math" panose="02040503050406030204" pitchFamily="18" charset="0"/>
                      </a:rPr>
                      <m:t>𝜇</m:t>
                    </m:r>
                    <m:r>
                      <a:rPr lang="en-GB" b="0" i="1" dirty="0" smtClean="0">
                        <a:latin typeface="Cambria Math" panose="02040503050406030204" pitchFamily="18" charset="0"/>
                      </a:rPr>
                      <m:t>𝑅</m:t>
                    </m:r>
                  </m:oMath>
                </a14:m>
                <a:endParaRPr lang="en-GB" b="1" dirty="0"/>
              </a:p>
            </p:txBody>
          </p:sp>
        </mc:Choice>
        <mc:Fallback>
          <p:sp>
            <p:nvSpPr>
              <p:cNvPr id="67" name="TextBox 66">
                <a:extLst>
                  <a:ext uri="{FF2B5EF4-FFF2-40B4-BE49-F238E27FC236}">
                    <a16:creationId xmlns:a16="http://schemas.microsoft.com/office/drawing/2014/main" id="{5CBDE39F-7323-4D83-BBC7-BDC06977E980}"/>
                  </a:ext>
                </a:extLst>
              </p:cNvPr>
              <p:cNvSpPr txBox="1">
                <a:spLocks noRot="1" noChangeAspect="1" noMove="1" noResize="1" noEditPoints="1" noAdjustHandles="1" noChangeArrowheads="1" noChangeShapeType="1" noTextEdit="1"/>
              </p:cNvSpPr>
              <p:nvPr/>
            </p:nvSpPr>
            <p:spPr>
              <a:xfrm>
                <a:off x="541151" y="4076822"/>
                <a:ext cx="3300251" cy="369332"/>
              </a:xfrm>
              <a:prstGeom prst="rect">
                <a:avLst/>
              </a:prstGeom>
              <a:blipFill>
                <a:blip r:embed="rId4"/>
                <a:stretch>
                  <a:fillRect l="-1284" t="-6250" b="-21875"/>
                </a:stretch>
              </a:blipFill>
            </p:spPr>
            <p:txBody>
              <a:bodyPr/>
              <a:lstStyle/>
              <a:p>
                <a:r>
                  <a:rPr lang="en-GB">
                    <a:noFill/>
                  </a:rPr>
                  <a:t> </a:t>
                </a:r>
              </a:p>
            </p:txBody>
          </p:sp>
        </mc:Fallback>
      </mc:AlternateContent>
      <p:grpSp>
        <p:nvGrpSpPr>
          <p:cNvPr id="28" name="Group 27">
            <a:extLst>
              <a:ext uri="{FF2B5EF4-FFF2-40B4-BE49-F238E27FC236}">
                <a16:creationId xmlns:a16="http://schemas.microsoft.com/office/drawing/2014/main" id="{16033156-ACD2-487A-A29C-45FFFC665530}"/>
              </a:ext>
            </a:extLst>
          </p:cNvPr>
          <p:cNvGrpSpPr/>
          <p:nvPr/>
        </p:nvGrpSpPr>
        <p:grpSpPr>
          <a:xfrm>
            <a:off x="1725557" y="2649471"/>
            <a:ext cx="1190259" cy="995958"/>
            <a:chOff x="1725557" y="2649471"/>
            <a:chExt cx="1190259" cy="995958"/>
          </a:xfrm>
        </p:grpSpPr>
        <p:cxnSp>
          <p:nvCxnSpPr>
            <p:cNvPr id="7" name="Straight Arrow Connector 6">
              <a:extLst>
                <a:ext uri="{FF2B5EF4-FFF2-40B4-BE49-F238E27FC236}">
                  <a16:creationId xmlns:a16="http://schemas.microsoft.com/office/drawing/2014/main" id="{EF632334-EB69-4C60-8AE0-E22EC883A924}"/>
                </a:ext>
              </a:extLst>
            </p:cNvPr>
            <p:cNvCxnSpPr/>
            <p:nvPr/>
          </p:nvCxnSpPr>
          <p:spPr>
            <a:xfrm flipV="1">
              <a:off x="2065934" y="2708920"/>
              <a:ext cx="849882"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CC54DEC-3DCE-4268-AB85-585D87E53DFD}"/>
                </a:ext>
              </a:extLst>
            </p:cNvPr>
            <p:cNvCxnSpPr/>
            <p:nvPr/>
          </p:nvCxnSpPr>
          <p:spPr>
            <a:xfrm>
              <a:off x="2065934" y="3140968"/>
              <a:ext cx="84988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AF08473A-5836-47CB-B84E-C4155A5AD60D}"/>
                </a:ext>
              </a:extLst>
            </p:cNvPr>
            <p:cNvCxnSpPr>
              <a:cxnSpLocks/>
            </p:cNvCxnSpPr>
            <p:nvPr/>
          </p:nvCxnSpPr>
          <p:spPr>
            <a:xfrm flipH="1">
              <a:off x="2072284" y="3139104"/>
              <a:ext cx="1" cy="5063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reeform: Shape 13">
              <a:extLst>
                <a:ext uri="{FF2B5EF4-FFF2-40B4-BE49-F238E27FC236}">
                  <a16:creationId xmlns:a16="http://schemas.microsoft.com/office/drawing/2014/main" id="{E30FCCE1-59B1-4CC1-9968-A2B10E5AA22B}"/>
                </a:ext>
              </a:extLst>
            </p:cNvPr>
            <p:cNvSpPr/>
            <p:nvPr/>
          </p:nvSpPr>
          <p:spPr>
            <a:xfrm>
              <a:off x="2324100" y="3003550"/>
              <a:ext cx="51505" cy="133350"/>
            </a:xfrm>
            <a:custGeom>
              <a:avLst/>
              <a:gdLst>
                <a:gd name="connsiteX0" fmla="*/ 0 w 51505"/>
                <a:gd name="connsiteY0" fmla="*/ 0 h 133350"/>
                <a:gd name="connsiteX1" fmla="*/ 44450 w 51505"/>
                <a:gd name="connsiteY1" fmla="*/ 69850 h 133350"/>
                <a:gd name="connsiteX2" fmla="*/ 50800 w 51505"/>
                <a:gd name="connsiteY2" fmla="*/ 133350 h 133350"/>
              </a:gdLst>
              <a:ahLst/>
              <a:cxnLst>
                <a:cxn ang="0">
                  <a:pos x="connsiteX0" y="connsiteY0"/>
                </a:cxn>
                <a:cxn ang="0">
                  <a:pos x="connsiteX1" y="connsiteY1"/>
                </a:cxn>
                <a:cxn ang="0">
                  <a:pos x="connsiteX2" y="connsiteY2"/>
                </a:cxn>
              </a:cxnLst>
              <a:rect l="l" t="t" r="r" b="b"/>
              <a:pathLst>
                <a:path w="51505" h="133350">
                  <a:moveTo>
                    <a:pt x="0" y="0"/>
                  </a:moveTo>
                  <a:cubicBezTo>
                    <a:pt x="17991" y="23812"/>
                    <a:pt x="35983" y="47625"/>
                    <a:pt x="44450" y="69850"/>
                  </a:cubicBezTo>
                  <a:cubicBezTo>
                    <a:pt x="52917" y="92075"/>
                    <a:pt x="51858" y="112712"/>
                    <a:pt x="50800" y="1333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8E10A442-B904-45B7-83E5-F145700B9846}"/>
                    </a:ext>
                  </a:extLst>
                </p:cNvPr>
                <p:cNvSpPr txBox="1"/>
                <p:nvPr/>
              </p:nvSpPr>
              <p:spPr>
                <a:xfrm>
                  <a:off x="2309548" y="2898449"/>
                  <a:ext cx="231494"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30°</m:t>
                        </m:r>
                      </m:oMath>
                    </m:oMathPara>
                  </a14:m>
                  <a:endParaRPr lang="en-GB" dirty="0"/>
                </a:p>
              </p:txBody>
            </p:sp>
          </mc:Choice>
          <mc:Fallback>
            <p:sp>
              <p:nvSpPr>
                <p:cNvPr id="15" name="TextBox 14">
                  <a:extLst>
                    <a:ext uri="{FF2B5EF4-FFF2-40B4-BE49-F238E27FC236}">
                      <a16:creationId xmlns:a16="http://schemas.microsoft.com/office/drawing/2014/main" id="{8E10A442-B904-45B7-83E5-F145700B9846}"/>
                    </a:ext>
                  </a:extLst>
                </p:cNvPr>
                <p:cNvSpPr txBox="1">
                  <a:spLocks noRot="1" noChangeAspect="1" noMove="1" noResize="1" noEditPoints="1" noAdjustHandles="1" noChangeArrowheads="1" noChangeShapeType="1" noTextEdit="1"/>
                </p:cNvSpPr>
                <p:nvPr/>
              </p:nvSpPr>
              <p:spPr>
                <a:xfrm>
                  <a:off x="2309548" y="2898449"/>
                  <a:ext cx="231494" cy="276999"/>
                </a:xfrm>
                <a:prstGeom prst="rect">
                  <a:avLst/>
                </a:prstGeom>
                <a:blipFill>
                  <a:blip r:embed="rId5"/>
                  <a:stretch>
                    <a:fillRect r="-605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F7174C32-A59E-4627-A99A-1B9D5009D8E4}"/>
                    </a:ext>
                  </a:extLst>
                </p:cNvPr>
                <p:cNvSpPr txBox="1"/>
                <p:nvPr/>
              </p:nvSpPr>
              <p:spPr>
                <a:xfrm>
                  <a:off x="2286242" y="2649471"/>
                  <a:ext cx="425208" cy="276999"/>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rPr>
                        <m:t>5</m:t>
                      </m:r>
                    </m:oMath>
                  </a14:m>
                  <a:r>
                    <a:rPr lang="en-GB" sz="1200" b="0" i="0" dirty="0">
                      <a:latin typeface="+mj-lt"/>
                    </a:rPr>
                    <a:t>N</a:t>
                  </a:r>
                  <a:endParaRPr lang="en-GB" dirty="0"/>
                </a:p>
              </p:txBody>
            </p:sp>
          </mc:Choice>
          <mc:Fallback>
            <p:sp>
              <p:nvSpPr>
                <p:cNvPr id="50" name="TextBox 49">
                  <a:extLst>
                    <a:ext uri="{FF2B5EF4-FFF2-40B4-BE49-F238E27FC236}">
                      <a16:creationId xmlns:a16="http://schemas.microsoft.com/office/drawing/2014/main" id="{F7174C32-A59E-4627-A99A-1B9D5009D8E4}"/>
                    </a:ext>
                  </a:extLst>
                </p:cNvPr>
                <p:cNvSpPr txBox="1">
                  <a:spLocks noRot="1" noChangeAspect="1" noMove="1" noResize="1" noEditPoints="1" noAdjustHandles="1" noChangeArrowheads="1" noChangeShapeType="1" noTextEdit="1"/>
                </p:cNvSpPr>
                <p:nvPr/>
              </p:nvSpPr>
              <p:spPr>
                <a:xfrm>
                  <a:off x="2286242" y="2649471"/>
                  <a:ext cx="425208" cy="276999"/>
                </a:xfrm>
                <a:prstGeom prst="rect">
                  <a:avLst/>
                </a:prstGeom>
                <a:blipFill>
                  <a:blip r:embed="rId6"/>
                  <a:stretch>
                    <a:fillRect t="-2222" b="-1777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D59FA2EC-4767-4369-830D-FA90DF466AF6}"/>
                    </a:ext>
                  </a:extLst>
                </p:cNvPr>
                <p:cNvSpPr txBox="1"/>
                <p:nvPr/>
              </p:nvSpPr>
              <p:spPr>
                <a:xfrm>
                  <a:off x="1725557" y="3263842"/>
                  <a:ext cx="425208" cy="276999"/>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rPr>
                        <m:t>2</m:t>
                      </m:r>
                    </m:oMath>
                  </a14:m>
                  <a:r>
                    <a:rPr lang="en-GB" sz="1200" b="0" i="0" dirty="0">
                      <a:latin typeface="+mj-lt"/>
                    </a:rPr>
                    <a:t>N</a:t>
                  </a:r>
                  <a:endParaRPr lang="en-GB" dirty="0"/>
                </a:p>
              </p:txBody>
            </p:sp>
          </mc:Choice>
          <mc:Fallback>
            <p:sp>
              <p:nvSpPr>
                <p:cNvPr id="54" name="TextBox 53">
                  <a:extLst>
                    <a:ext uri="{FF2B5EF4-FFF2-40B4-BE49-F238E27FC236}">
                      <a16:creationId xmlns:a16="http://schemas.microsoft.com/office/drawing/2014/main" id="{D59FA2EC-4767-4369-830D-FA90DF466AF6}"/>
                    </a:ext>
                  </a:extLst>
                </p:cNvPr>
                <p:cNvSpPr txBox="1">
                  <a:spLocks noRot="1" noChangeAspect="1" noMove="1" noResize="1" noEditPoints="1" noAdjustHandles="1" noChangeArrowheads="1" noChangeShapeType="1" noTextEdit="1"/>
                </p:cNvSpPr>
                <p:nvPr/>
              </p:nvSpPr>
              <p:spPr>
                <a:xfrm>
                  <a:off x="1725557" y="3263842"/>
                  <a:ext cx="425208" cy="276999"/>
                </a:xfrm>
                <a:prstGeom prst="rect">
                  <a:avLst/>
                </a:prstGeom>
                <a:blipFill>
                  <a:blip r:embed="rId7"/>
                  <a:stretch>
                    <a:fillRect b="-15217"/>
                  </a:stretch>
                </a:blipFill>
              </p:spPr>
              <p:txBody>
                <a:bodyPr/>
                <a:lstStyle/>
                <a:p>
                  <a:r>
                    <a:rPr lang="en-GB">
                      <a:noFill/>
                    </a:rPr>
                    <a:t> </a:t>
                  </a:r>
                </a:p>
              </p:txBody>
            </p:sp>
          </mc:Fallback>
        </mc:AlternateContent>
      </p:grpSp>
      <p:grpSp>
        <p:nvGrpSpPr>
          <p:cNvPr id="29" name="Group 28">
            <a:extLst>
              <a:ext uri="{FF2B5EF4-FFF2-40B4-BE49-F238E27FC236}">
                <a16:creationId xmlns:a16="http://schemas.microsoft.com/office/drawing/2014/main" id="{860511DF-6EB6-4E0C-9F6B-AFDAA72E5086}"/>
              </a:ext>
            </a:extLst>
          </p:cNvPr>
          <p:cNvGrpSpPr/>
          <p:nvPr/>
        </p:nvGrpSpPr>
        <p:grpSpPr>
          <a:xfrm>
            <a:off x="5220072" y="3530951"/>
            <a:ext cx="1584176" cy="1231508"/>
            <a:chOff x="5220072" y="3530951"/>
            <a:chExt cx="1584176" cy="1231508"/>
          </a:xfrm>
        </p:grpSpPr>
        <p:cxnSp>
          <p:nvCxnSpPr>
            <p:cNvPr id="17" name="Straight Connector 16">
              <a:extLst>
                <a:ext uri="{FF2B5EF4-FFF2-40B4-BE49-F238E27FC236}">
                  <a16:creationId xmlns:a16="http://schemas.microsoft.com/office/drawing/2014/main" id="{C0D5C470-159E-4601-845F-5F67C5A1082E}"/>
                </a:ext>
              </a:extLst>
            </p:cNvPr>
            <p:cNvCxnSpPr/>
            <p:nvPr/>
          </p:nvCxnSpPr>
          <p:spPr>
            <a:xfrm flipV="1">
              <a:off x="5220072" y="4008745"/>
              <a:ext cx="1584176" cy="72742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6FCF3C0-B0A8-47A1-A826-25B182EDD4A2}"/>
                </a:ext>
              </a:extLst>
            </p:cNvPr>
            <p:cNvCxnSpPr>
              <a:cxnSpLocks/>
            </p:cNvCxnSpPr>
            <p:nvPr/>
          </p:nvCxnSpPr>
          <p:spPr>
            <a:xfrm flipV="1">
              <a:off x="5220072" y="4720727"/>
              <a:ext cx="1584176" cy="9239"/>
            </a:xfrm>
            <a:prstGeom prst="line">
              <a:avLst/>
            </a:prstGeom>
          </p:spPr>
          <p:style>
            <a:lnRef idx="1">
              <a:schemeClr val="dk1"/>
            </a:lnRef>
            <a:fillRef idx="0">
              <a:schemeClr val="dk1"/>
            </a:fillRef>
            <a:effectRef idx="0">
              <a:schemeClr val="dk1"/>
            </a:effectRef>
            <a:fontRef idx="minor">
              <a:schemeClr val="tx1"/>
            </a:fontRef>
          </p:style>
        </p:cxnSp>
        <p:sp>
          <p:nvSpPr>
            <p:cNvPr id="20" name="Freeform: Shape 19">
              <a:extLst>
                <a:ext uri="{FF2B5EF4-FFF2-40B4-BE49-F238E27FC236}">
                  <a16:creationId xmlns:a16="http://schemas.microsoft.com/office/drawing/2014/main" id="{43DDB2A4-E271-4F38-B599-0C5812469672}"/>
                </a:ext>
              </a:extLst>
            </p:cNvPr>
            <p:cNvSpPr/>
            <p:nvPr/>
          </p:nvSpPr>
          <p:spPr>
            <a:xfrm>
              <a:off x="5572696" y="4572324"/>
              <a:ext cx="66675" cy="152400"/>
            </a:xfrm>
            <a:custGeom>
              <a:avLst/>
              <a:gdLst>
                <a:gd name="connsiteX0" fmla="*/ 0 w 66675"/>
                <a:gd name="connsiteY0" fmla="*/ 0 h 152400"/>
                <a:gd name="connsiteX1" fmla="*/ 52387 w 66675"/>
                <a:gd name="connsiteY1" fmla="*/ 76200 h 152400"/>
                <a:gd name="connsiteX2" fmla="*/ 66675 w 66675"/>
                <a:gd name="connsiteY2" fmla="*/ 152400 h 152400"/>
              </a:gdLst>
              <a:ahLst/>
              <a:cxnLst>
                <a:cxn ang="0">
                  <a:pos x="connsiteX0" y="connsiteY0"/>
                </a:cxn>
                <a:cxn ang="0">
                  <a:pos x="connsiteX1" y="connsiteY1"/>
                </a:cxn>
                <a:cxn ang="0">
                  <a:pos x="connsiteX2" y="connsiteY2"/>
                </a:cxn>
              </a:cxnLst>
              <a:rect l="l" t="t" r="r" b="b"/>
              <a:pathLst>
                <a:path w="66675" h="152400">
                  <a:moveTo>
                    <a:pt x="0" y="0"/>
                  </a:moveTo>
                  <a:cubicBezTo>
                    <a:pt x="20637" y="25400"/>
                    <a:pt x="41275" y="50800"/>
                    <a:pt x="52387" y="76200"/>
                  </a:cubicBezTo>
                  <a:cubicBezTo>
                    <a:pt x="63499" y="101600"/>
                    <a:pt x="65087" y="127000"/>
                    <a:pt x="66675"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78B2B85F-7BE5-459A-87F1-2748ECDA2B79}"/>
                    </a:ext>
                  </a:extLst>
                </p:cNvPr>
                <p:cNvSpPr txBox="1"/>
                <p:nvPr/>
              </p:nvSpPr>
              <p:spPr>
                <a:xfrm>
                  <a:off x="5595541" y="4485460"/>
                  <a:ext cx="216024"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𝜃</m:t>
                        </m:r>
                      </m:oMath>
                    </m:oMathPara>
                  </a14:m>
                  <a:endParaRPr lang="en-GB" sz="1200" dirty="0"/>
                </a:p>
              </p:txBody>
            </p:sp>
          </mc:Choice>
          <mc:Fallback>
            <p:sp>
              <p:nvSpPr>
                <p:cNvPr id="21" name="TextBox 20">
                  <a:extLst>
                    <a:ext uri="{FF2B5EF4-FFF2-40B4-BE49-F238E27FC236}">
                      <a16:creationId xmlns:a16="http://schemas.microsoft.com/office/drawing/2014/main" id="{78B2B85F-7BE5-459A-87F1-2748ECDA2B79}"/>
                    </a:ext>
                  </a:extLst>
                </p:cNvPr>
                <p:cNvSpPr txBox="1">
                  <a:spLocks noRot="1" noChangeAspect="1" noMove="1" noResize="1" noEditPoints="1" noAdjustHandles="1" noChangeArrowheads="1" noChangeShapeType="1" noTextEdit="1"/>
                </p:cNvSpPr>
                <p:nvPr/>
              </p:nvSpPr>
              <p:spPr>
                <a:xfrm>
                  <a:off x="5595541" y="4485460"/>
                  <a:ext cx="216024" cy="276999"/>
                </a:xfrm>
                <a:prstGeom prst="rect">
                  <a:avLst/>
                </a:prstGeom>
                <a:blipFill>
                  <a:blip r:embed="rId8"/>
                  <a:stretch>
                    <a:fillRect r="-8571"/>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659DBB2D-6D53-4E0C-8E33-E1DB45017E74}"/>
                </a:ext>
              </a:extLst>
            </p:cNvPr>
            <p:cNvSpPr/>
            <p:nvPr/>
          </p:nvSpPr>
          <p:spPr>
            <a:xfrm rot="20138070">
              <a:off x="6107472" y="4041929"/>
              <a:ext cx="306258" cy="20679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sz="600" dirty="0"/>
                <a:t>3kg</a:t>
              </a:r>
              <a:endParaRPr lang="en-GB" dirty="0"/>
            </a:p>
          </p:txBody>
        </p:sp>
        <p:cxnSp>
          <p:nvCxnSpPr>
            <p:cNvPr id="68" name="Straight Arrow Connector 67">
              <a:extLst>
                <a:ext uri="{FF2B5EF4-FFF2-40B4-BE49-F238E27FC236}">
                  <a16:creationId xmlns:a16="http://schemas.microsoft.com/office/drawing/2014/main" id="{CA7FD251-26CC-4DAD-8C44-24EED4177A1E}"/>
                </a:ext>
              </a:extLst>
            </p:cNvPr>
            <p:cNvCxnSpPr>
              <a:cxnSpLocks/>
            </p:cNvCxnSpPr>
            <p:nvPr/>
          </p:nvCxnSpPr>
          <p:spPr>
            <a:xfrm flipH="1" flipV="1">
              <a:off x="6101333" y="3753174"/>
              <a:ext cx="123825" cy="3000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DC6536FC-ECA3-4A1D-B7AA-9562E725FFED}"/>
                </a:ext>
              </a:extLst>
            </p:cNvPr>
            <p:cNvCxnSpPr>
              <a:cxnSpLocks/>
              <a:stCxn id="22" idx="2"/>
            </p:cNvCxnSpPr>
            <p:nvPr/>
          </p:nvCxnSpPr>
          <p:spPr>
            <a:xfrm>
              <a:off x="6303258" y="4239515"/>
              <a:ext cx="12388" cy="3661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70" name="TextBox 69">
                  <a:extLst>
                    <a:ext uri="{FF2B5EF4-FFF2-40B4-BE49-F238E27FC236}">
                      <a16:creationId xmlns:a16="http://schemas.microsoft.com/office/drawing/2014/main" id="{505DFFAF-CC63-4023-9F33-3288D20F8863}"/>
                    </a:ext>
                  </a:extLst>
                </p:cNvPr>
                <p:cNvSpPr txBox="1"/>
                <p:nvPr/>
              </p:nvSpPr>
              <p:spPr>
                <a:xfrm>
                  <a:off x="5862259" y="3530951"/>
                  <a:ext cx="425208"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𝑅</m:t>
                        </m:r>
                      </m:oMath>
                    </m:oMathPara>
                  </a14:m>
                  <a:endParaRPr lang="en-GB" dirty="0"/>
                </a:p>
              </p:txBody>
            </p:sp>
          </mc:Choice>
          <mc:Fallback>
            <p:sp>
              <p:nvSpPr>
                <p:cNvPr id="70" name="TextBox 69">
                  <a:extLst>
                    <a:ext uri="{FF2B5EF4-FFF2-40B4-BE49-F238E27FC236}">
                      <a16:creationId xmlns:a16="http://schemas.microsoft.com/office/drawing/2014/main" id="{505DFFAF-CC63-4023-9F33-3288D20F8863}"/>
                    </a:ext>
                  </a:extLst>
                </p:cNvPr>
                <p:cNvSpPr txBox="1">
                  <a:spLocks noRot="1" noChangeAspect="1" noMove="1" noResize="1" noEditPoints="1" noAdjustHandles="1" noChangeArrowheads="1" noChangeShapeType="1" noTextEdit="1"/>
                </p:cNvSpPr>
                <p:nvPr/>
              </p:nvSpPr>
              <p:spPr>
                <a:xfrm>
                  <a:off x="5862259" y="3530951"/>
                  <a:ext cx="425208"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A8BF74FE-01CC-4EBD-86BF-78DCD1909BE5}"/>
                    </a:ext>
                  </a:extLst>
                </p:cNvPr>
                <p:cNvSpPr txBox="1"/>
                <p:nvPr/>
              </p:nvSpPr>
              <p:spPr>
                <a:xfrm>
                  <a:off x="6277544" y="4465380"/>
                  <a:ext cx="425208"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3</m:t>
                        </m:r>
                        <m:r>
                          <a:rPr lang="en-GB" sz="1200" b="0" i="1" smtClean="0">
                            <a:latin typeface="Cambria Math" panose="02040503050406030204" pitchFamily="18" charset="0"/>
                          </a:rPr>
                          <m:t>𝑔</m:t>
                        </m:r>
                      </m:oMath>
                    </m:oMathPara>
                  </a14:m>
                  <a:endParaRPr lang="en-GB" dirty="0"/>
                </a:p>
              </p:txBody>
            </p:sp>
          </mc:Choice>
          <mc:Fallback>
            <p:sp>
              <p:nvSpPr>
                <p:cNvPr id="71" name="TextBox 70">
                  <a:extLst>
                    <a:ext uri="{FF2B5EF4-FFF2-40B4-BE49-F238E27FC236}">
                      <a16:creationId xmlns:a16="http://schemas.microsoft.com/office/drawing/2014/main" id="{A8BF74FE-01CC-4EBD-86BF-78DCD1909BE5}"/>
                    </a:ext>
                  </a:extLst>
                </p:cNvPr>
                <p:cNvSpPr txBox="1">
                  <a:spLocks noRot="1" noChangeAspect="1" noMove="1" noResize="1" noEditPoints="1" noAdjustHandles="1" noChangeArrowheads="1" noChangeShapeType="1" noTextEdit="1"/>
                </p:cNvSpPr>
                <p:nvPr/>
              </p:nvSpPr>
              <p:spPr>
                <a:xfrm>
                  <a:off x="6277544" y="4465380"/>
                  <a:ext cx="425208" cy="276999"/>
                </a:xfrm>
                <a:prstGeom prst="rect">
                  <a:avLst/>
                </a:prstGeom>
                <a:blipFill>
                  <a:blip r:embed="rId10"/>
                  <a:stretch>
                    <a:fillRect b="-4444"/>
                  </a:stretch>
                </a:blipFill>
              </p:spPr>
              <p:txBody>
                <a:bodyPr/>
                <a:lstStyle/>
                <a:p>
                  <a:r>
                    <a:rPr lang="en-GB">
                      <a:noFill/>
                    </a:rPr>
                    <a:t> </a:t>
                  </a:r>
                </a:p>
              </p:txBody>
            </p:sp>
          </mc:Fallback>
        </mc:AlternateContent>
      </p:grpSp>
    </p:spTree>
    <p:extLst>
      <p:ext uri="{BB962C8B-B14F-4D97-AF65-F5344CB8AC3E}">
        <p14:creationId xmlns:p14="http://schemas.microsoft.com/office/powerpoint/2010/main" val="20673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Resolving Forces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6" name="Oval 35">
            <a:extLst>
              <a:ext uri="{FF2B5EF4-FFF2-40B4-BE49-F238E27FC236}">
                <a16:creationId xmlns:a16="http://schemas.microsoft.com/office/drawing/2014/main" id="{B1DFB0C6-9DAB-490A-BBE4-3A4359F7E7D7}"/>
              </a:ext>
            </a:extLst>
          </p:cNvPr>
          <p:cNvSpPr/>
          <p:nvPr/>
        </p:nvSpPr>
        <p:spPr>
          <a:xfrm>
            <a:off x="979088" y="2449379"/>
            <a:ext cx="137244" cy="1401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B841ED20-45C1-4701-8A1B-F762F6B935B8}"/>
              </a:ext>
            </a:extLst>
          </p:cNvPr>
          <p:cNvSpPr/>
          <p:nvPr/>
        </p:nvSpPr>
        <p:spPr>
          <a:xfrm>
            <a:off x="2033410" y="1180281"/>
            <a:ext cx="137244" cy="1401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1B42ED87-2EE4-4D81-A65F-6AC849373F82}"/>
                  </a:ext>
                </a:extLst>
              </p:cNvPr>
              <p:cNvSpPr txBox="1"/>
              <p:nvPr/>
            </p:nvSpPr>
            <p:spPr>
              <a:xfrm>
                <a:off x="712321" y="2525779"/>
                <a:ext cx="4252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p:sp>
            <p:nvSpPr>
              <p:cNvPr id="47" name="TextBox 46">
                <a:extLst>
                  <a:ext uri="{FF2B5EF4-FFF2-40B4-BE49-F238E27FC236}">
                    <a16:creationId xmlns:a16="http://schemas.microsoft.com/office/drawing/2014/main" id="{1B42ED87-2EE4-4D81-A65F-6AC849373F82}"/>
                  </a:ext>
                </a:extLst>
              </p:cNvPr>
              <p:cNvSpPr txBox="1">
                <a:spLocks noRot="1" noChangeAspect="1" noMove="1" noResize="1" noEditPoints="1" noAdjustHandles="1" noChangeArrowheads="1" noChangeShapeType="1" noTextEdit="1"/>
              </p:cNvSpPr>
              <p:nvPr/>
            </p:nvSpPr>
            <p:spPr>
              <a:xfrm>
                <a:off x="712321" y="2525779"/>
                <a:ext cx="425276"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708721C3-7E1F-4EDF-AEF3-705A6952A6A0}"/>
                  </a:ext>
                </a:extLst>
              </p:cNvPr>
              <p:cNvSpPr txBox="1"/>
              <p:nvPr/>
            </p:nvSpPr>
            <p:spPr>
              <a:xfrm>
                <a:off x="2094934" y="901128"/>
                <a:ext cx="4252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p:sp>
            <p:nvSpPr>
              <p:cNvPr id="48" name="TextBox 47">
                <a:extLst>
                  <a:ext uri="{FF2B5EF4-FFF2-40B4-BE49-F238E27FC236}">
                    <a16:creationId xmlns:a16="http://schemas.microsoft.com/office/drawing/2014/main" id="{708721C3-7E1F-4EDF-AEF3-705A6952A6A0}"/>
                  </a:ext>
                </a:extLst>
              </p:cNvPr>
              <p:cNvSpPr txBox="1">
                <a:spLocks noRot="1" noChangeAspect="1" noMove="1" noResize="1" noEditPoints="1" noAdjustHandles="1" noChangeArrowheads="1" noChangeShapeType="1" noTextEdit="1"/>
              </p:cNvSpPr>
              <p:nvPr/>
            </p:nvSpPr>
            <p:spPr>
              <a:xfrm>
                <a:off x="2094934" y="901128"/>
                <a:ext cx="425276" cy="369332"/>
              </a:xfrm>
              <a:prstGeom prst="rect">
                <a:avLst/>
              </a:prstGeom>
              <a:blipFill>
                <a:blip r:embed="rId3"/>
                <a:stretch>
                  <a:fillRect/>
                </a:stretch>
              </a:blipFill>
            </p:spPr>
            <p:txBody>
              <a:bodyPr/>
              <a:lstStyle/>
              <a:p>
                <a:r>
                  <a:rPr lang="en-GB">
                    <a:noFill/>
                  </a:rPr>
                  <a:t> </a:t>
                </a:r>
              </a:p>
            </p:txBody>
          </p:sp>
        </mc:Fallback>
      </mc:AlternateContent>
      <p:cxnSp>
        <p:nvCxnSpPr>
          <p:cNvPr id="49" name="Straight Connector 48">
            <a:extLst>
              <a:ext uri="{FF2B5EF4-FFF2-40B4-BE49-F238E27FC236}">
                <a16:creationId xmlns:a16="http://schemas.microsoft.com/office/drawing/2014/main" id="{A452C983-0E92-4FE5-A06E-8D0F0825FFD0}"/>
              </a:ext>
            </a:extLst>
          </p:cNvPr>
          <p:cNvCxnSpPr>
            <a:cxnSpLocks/>
            <a:stCxn id="36" idx="7"/>
            <a:endCxn id="41" idx="3"/>
          </p:cNvCxnSpPr>
          <p:nvPr/>
        </p:nvCxnSpPr>
        <p:spPr>
          <a:xfrm flipV="1">
            <a:off x="1096233" y="1299946"/>
            <a:ext cx="957276" cy="1169964"/>
          </a:xfrm>
          <a:prstGeom prst="line">
            <a:avLst/>
          </a:prstGeom>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F163B3C4-5D9B-43C9-A0FE-28D7D1FFA7EF}"/>
              </a:ext>
            </a:extLst>
          </p:cNvPr>
          <p:cNvSpPr txBox="1"/>
          <p:nvPr/>
        </p:nvSpPr>
        <p:spPr>
          <a:xfrm>
            <a:off x="1118589" y="1389316"/>
            <a:ext cx="720080" cy="369332"/>
          </a:xfrm>
          <a:prstGeom prst="rect">
            <a:avLst/>
          </a:prstGeom>
          <a:noFill/>
        </p:spPr>
        <p:txBody>
          <a:bodyPr wrap="square" rtlCol="0">
            <a:spAutoFit/>
          </a:bodyPr>
          <a:lstStyle/>
          <a:p>
            <a:r>
              <a:rPr lang="en-GB" dirty="0"/>
              <a:t>5m</a:t>
            </a:r>
          </a:p>
        </p:txBody>
      </p:sp>
      <p:cxnSp>
        <p:nvCxnSpPr>
          <p:cNvPr id="53" name="Straight Connector 52">
            <a:extLst>
              <a:ext uri="{FF2B5EF4-FFF2-40B4-BE49-F238E27FC236}">
                <a16:creationId xmlns:a16="http://schemas.microsoft.com/office/drawing/2014/main" id="{FD207CE3-8FAE-4CD5-ACD0-5AAB611BEF67}"/>
              </a:ext>
            </a:extLst>
          </p:cNvPr>
          <p:cNvCxnSpPr/>
          <p:nvPr/>
        </p:nvCxnSpPr>
        <p:spPr>
          <a:xfrm>
            <a:off x="1131572" y="2543855"/>
            <a:ext cx="105432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847BAFDE-E613-447B-B32C-33DBA2F85509}"/>
              </a:ext>
            </a:extLst>
          </p:cNvPr>
          <p:cNvCxnSpPr>
            <a:cxnSpLocks/>
            <a:endCxn id="41" idx="4"/>
          </p:cNvCxnSpPr>
          <p:nvPr/>
        </p:nvCxnSpPr>
        <p:spPr>
          <a:xfrm flipH="1" flipV="1">
            <a:off x="2102032" y="1320477"/>
            <a:ext cx="26661" cy="122646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5" name="Freeform: Shape 54">
            <a:extLst>
              <a:ext uri="{FF2B5EF4-FFF2-40B4-BE49-F238E27FC236}">
                <a16:creationId xmlns:a16="http://schemas.microsoft.com/office/drawing/2014/main" id="{C917DFAB-0325-4BA7-B94E-B18C1F2683AF}"/>
              </a:ext>
            </a:extLst>
          </p:cNvPr>
          <p:cNvSpPr/>
          <p:nvPr/>
        </p:nvSpPr>
        <p:spPr>
          <a:xfrm>
            <a:off x="1275253" y="2280242"/>
            <a:ext cx="129540" cy="266700"/>
          </a:xfrm>
          <a:custGeom>
            <a:avLst/>
            <a:gdLst>
              <a:gd name="connsiteX0" fmla="*/ 129540 w 129540"/>
              <a:gd name="connsiteY0" fmla="*/ 266700 h 266700"/>
              <a:gd name="connsiteX1" fmla="*/ 114300 w 129540"/>
              <a:gd name="connsiteY1" fmla="*/ 152400 h 266700"/>
              <a:gd name="connsiteX2" fmla="*/ 68580 w 129540"/>
              <a:gd name="connsiteY2" fmla="*/ 60960 h 266700"/>
              <a:gd name="connsiteX3" fmla="*/ 0 w 129540"/>
              <a:gd name="connsiteY3" fmla="*/ 0 h 266700"/>
            </a:gdLst>
            <a:ahLst/>
            <a:cxnLst>
              <a:cxn ang="0">
                <a:pos x="connsiteX0" y="connsiteY0"/>
              </a:cxn>
              <a:cxn ang="0">
                <a:pos x="connsiteX1" y="connsiteY1"/>
              </a:cxn>
              <a:cxn ang="0">
                <a:pos x="connsiteX2" y="connsiteY2"/>
              </a:cxn>
              <a:cxn ang="0">
                <a:pos x="connsiteX3" y="connsiteY3"/>
              </a:cxn>
            </a:cxnLst>
            <a:rect l="l" t="t" r="r" b="b"/>
            <a:pathLst>
              <a:path w="129540" h="266700">
                <a:moveTo>
                  <a:pt x="129540" y="266700"/>
                </a:moveTo>
                <a:cubicBezTo>
                  <a:pt x="127000" y="226695"/>
                  <a:pt x="124460" y="186690"/>
                  <a:pt x="114300" y="152400"/>
                </a:cubicBezTo>
                <a:cubicBezTo>
                  <a:pt x="104140" y="118110"/>
                  <a:pt x="87630" y="86360"/>
                  <a:pt x="68580" y="60960"/>
                </a:cubicBezTo>
                <a:cubicBezTo>
                  <a:pt x="49530" y="35560"/>
                  <a:pt x="24765" y="17780"/>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643DAED6-094E-4269-A040-9F8ADF5E9AB1}"/>
                  </a:ext>
                </a:extLst>
              </p:cNvPr>
              <p:cNvSpPr txBox="1"/>
              <p:nvPr/>
            </p:nvSpPr>
            <p:spPr>
              <a:xfrm>
                <a:off x="1360239" y="2159850"/>
                <a:ext cx="30488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p:sp>
            <p:nvSpPr>
              <p:cNvPr id="56" name="TextBox 55">
                <a:extLst>
                  <a:ext uri="{FF2B5EF4-FFF2-40B4-BE49-F238E27FC236}">
                    <a16:creationId xmlns:a16="http://schemas.microsoft.com/office/drawing/2014/main" id="{643DAED6-094E-4269-A040-9F8ADF5E9AB1}"/>
                  </a:ext>
                </a:extLst>
              </p:cNvPr>
              <p:cNvSpPr txBox="1">
                <a:spLocks noRot="1" noChangeAspect="1" noMove="1" noResize="1" noEditPoints="1" noAdjustHandles="1" noChangeArrowheads="1" noChangeShapeType="1" noTextEdit="1"/>
              </p:cNvSpPr>
              <p:nvPr/>
            </p:nvSpPr>
            <p:spPr>
              <a:xfrm>
                <a:off x="1360239" y="2159850"/>
                <a:ext cx="304881" cy="369332"/>
              </a:xfrm>
              <a:prstGeom prst="rect">
                <a:avLst/>
              </a:prstGeom>
              <a:blipFill>
                <a:blip r:embed="rId4"/>
                <a:stretch>
                  <a:fillRect r="-70000"/>
                </a:stretch>
              </a:blipFill>
            </p:spPr>
            <p:txBody>
              <a:bodyPr/>
              <a:lstStyle/>
              <a:p>
                <a:r>
                  <a:rPr lang="en-GB">
                    <a:noFill/>
                  </a:rPr>
                  <a:t> </a:t>
                </a:r>
              </a:p>
            </p:txBody>
          </p:sp>
        </mc:Fallback>
      </mc:AlternateContent>
      <p:cxnSp>
        <p:nvCxnSpPr>
          <p:cNvPr id="60" name="Straight Connector 59">
            <a:extLst>
              <a:ext uri="{FF2B5EF4-FFF2-40B4-BE49-F238E27FC236}">
                <a16:creationId xmlns:a16="http://schemas.microsoft.com/office/drawing/2014/main" id="{BAB602D3-7AC7-4CD5-9F25-E3735152768F}"/>
              </a:ext>
            </a:extLst>
          </p:cNvPr>
          <p:cNvCxnSpPr>
            <a:cxnSpLocks/>
          </p:cNvCxnSpPr>
          <p:nvPr/>
        </p:nvCxnSpPr>
        <p:spPr>
          <a:xfrm>
            <a:off x="384904" y="3467644"/>
            <a:ext cx="7831234" cy="0"/>
          </a:xfrm>
          <a:prstGeom prst="line">
            <a:avLst/>
          </a:prstGeom>
        </p:spPr>
        <p:style>
          <a:lnRef idx="1">
            <a:schemeClr val="dk1"/>
          </a:lnRef>
          <a:fillRef idx="0">
            <a:schemeClr val="dk1"/>
          </a:fillRef>
          <a:effectRef idx="0">
            <a:schemeClr val="dk1"/>
          </a:effectRef>
          <a:fontRef idx="minor">
            <a:schemeClr val="tx1"/>
          </a:fontRef>
        </p:style>
      </p:cxnSp>
      <p:sp>
        <p:nvSpPr>
          <p:cNvPr id="61" name="Oval 60">
            <a:extLst>
              <a:ext uri="{FF2B5EF4-FFF2-40B4-BE49-F238E27FC236}">
                <a16:creationId xmlns:a16="http://schemas.microsoft.com/office/drawing/2014/main" id="{FE411733-33AA-4C8F-B43A-D84602D4425B}"/>
              </a:ext>
            </a:extLst>
          </p:cNvPr>
          <p:cNvSpPr/>
          <p:nvPr/>
        </p:nvSpPr>
        <p:spPr>
          <a:xfrm>
            <a:off x="1061454" y="5171411"/>
            <a:ext cx="137244" cy="1401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B32BF86A-A0A4-43B8-A510-C927662131BF}"/>
              </a:ext>
            </a:extLst>
          </p:cNvPr>
          <p:cNvSpPr/>
          <p:nvPr/>
        </p:nvSpPr>
        <p:spPr>
          <a:xfrm>
            <a:off x="2321516" y="4176633"/>
            <a:ext cx="137244" cy="1401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63" name="Straight Connector 62">
            <a:extLst>
              <a:ext uri="{FF2B5EF4-FFF2-40B4-BE49-F238E27FC236}">
                <a16:creationId xmlns:a16="http://schemas.microsoft.com/office/drawing/2014/main" id="{06AC808A-CF78-4544-B112-2109B7A90333}"/>
              </a:ext>
            </a:extLst>
          </p:cNvPr>
          <p:cNvCxnSpPr>
            <a:cxnSpLocks/>
          </p:cNvCxnSpPr>
          <p:nvPr/>
        </p:nvCxnSpPr>
        <p:spPr>
          <a:xfrm flipH="1">
            <a:off x="1154891" y="4298398"/>
            <a:ext cx="1196340" cy="906780"/>
          </a:xfrm>
          <a:prstGeom prst="line">
            <a:avLst/>
          </a:prstGeom>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67FE0C3C-D07A-44D6-BF28-00385C30B3A6}"/>
              </a:ext>
            </a:extLst>
          </p:cNvPr>
          <p:cNvSpPr txBox="1"/>
          <p:nvPr/>
        </p:nvSpPr>
        <p:spPr>
          <a:xfrm>
            <a:off x="1353355" y="4355188"/>
            <a:ext cx="720080" cy="369332"/>
          </a:xfrm>
          <a:prstGeom prst="rect">
            <a:avLst/>
          </a:prstGeom>
          <a:noFill/>
        </p:spPr>
        <p:txBody>
          <a:bodyPr wrap="square" rtlCol="0">
            <a:spAutoFit/>
          </a:bodyPr>
          <a:lstStyle/>
          <a:p>
            <a:r>
              <a:rPr lang="en-GB" dirty="0"/>
              <a:t>7 N</a:t>
            </a:r>
          </a:p>
        </p:txBody>
      </p:sp>
      <p:sp>
        <p:nvSpPr>
          <p:cNvPr id="66" name="Isosceles Triangle 65">
            <a:extLst>
              <a:ext uri="{FF2B5EF4-FFF2-40B4-BE49-F238E27FC236}">
                <a16:creationId xmlns:a16="http://schemas.microsoft.com/office/drawing/2014/main" id="{C43B33CB-580A-45A2-AF63-4C53F1329681}"/>
              </a:ext>
            </a:extLst>
          </p:cNvPr>
          <p:cNvSpPr/>
          <p:nvPr/>
        </p:nvSpPr>
        <p:spPr>
          <a:xfrm rot="14024858">
            <a:off x="1673876" y="4722691"/>
            <a:ext cx="126803" cy="12203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795C61DE-A402-4B71-A978-33D7FD4D3656}"/>
              </a:ext>
            </a:extLst>
          </p:cNvPr>
          <p:cNvCxnSpPr>
            <a:cxnSpLocks/>
          </p:cNvCxnSpPr>
          <p:nvPr/>
        </p:nvCxnSpPr>
        <p:spPr>
          <a:xfrm flipV="1">
            <a:off x="2377901" y="4326339"/>
            <a:ext cx="6350" cy="96519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8" name="Freeform: Shape 67">
            <a:extLst>
              <a:ext uri="{FF2B5EF4-FFF2-40B4-BE49-F238E27FC236}">
                <a16:creationId xmlns:a16="http://schemas.microsoft.com/office/drawing/2014/main" id="{B71F4311-8D56-4D00-9CB5-97311C1644A3}"/>
              </a:ext>
            </a:extLst>
          </p:cNvPr>
          <p:cNvSpPr/>
          <p:nvPr/>
        </p:nvSpPr>
        <p:spPr>
          <a:xfrm rot="9377514">
            <a:off x="2193279" y="4412996"/>
            <a:ext cx="129540" cy="266700"/>
          </a:xfrm>
          <a:custGeom>
            <a:avLst/>
            <a:gdLst>
              <a:gd name="connsiteX0" fmla="*/ 129540 w 129540"/>
              <a:gd name="connsiteY0" fmla="*/ 266700 h 266700"/>
              <a:gd name="connsiteX1" fmla="*/ 114300 w 129540"/>
              <a:gd name="connsiteY1" fmla="*/ 152400 h 266700"/>
              <a:gd name="connsiteX2" fmla="*/ 68580 w 129540"/>
              <a:gd name="connsiteY2" fmla="*/ 60960 h 266700"/>
              <a:gd name="connsiteX3" fmla="*/ 0 w 129540"/>
              <a:gd name="connsiteY3" fmla="*/ 0 h 266700"/>
            </a:gdLst>
            <a:ahLst/>
            <a:cxnLst>
              <a:cxn ang="0">
                <a:pos x="connsiteX0" y="connsiteY0"/>
              </a:cxn>
              <a:cxn ang="0">
                <a:pos x="connsiteX1" y="connsiteY1"/>
              </a:cxn>
              <a:cxn ang="0">
                <a:pos x="connsiteX2" y="connsiteY2"/>
              </a:cxn>
              <a:cxn ang="0">
                <a:pos x="connsiteX3" y="connsiteY3"/>
              </a:cxn>
            </a:cxnLst>
            <a:rect l="l" t="t" r="r" b="b"/>
            <a:pathLst>
              <a:path w="129540" h="266700">
                <a:moveTo>
                  <a:pt x="129540" y="266700"/>
                </a:moveTo>
                <a:cubicBezTo>
                  <a:pt x="127000" y="226695"/>
                  <a:pt x="124460" y="186690"/>
                  <a:pt x="114300" y="152400"/>
                </a:cubicBezTo>
                <a:cubicBezTo>
                  <a:pt x="104140" y="118110"/>
                  <a:pt x="87630" y="86360"/>
                  <a:pt x="68580" y="60960"/>
                </a:cubicBezTo>
                <a:cubicBezTo>
                  <a:pt x="49530" y="35560"/>
                  <a:pt x="24765" y="17780"/>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69" name="TextBox 68">
                <a:extLst>
                  <a:ext uri="{FF2B5EF4-FFF2-40B4-BE49-F238E27FC236}">
                    <a16:creationId xmlns:a16="http://schemas.microsoft.com/office/drawing/2014/main" id="{B24309BD-0244-4A76-B28B-A8A3647B9F54}"/>
                  </a:ext>
                </a:extLst>
              </p:cNvPr>
              <p:cNvSpPr txBox="1"/>
              <p:nvPr/>
            </p:nvSpPr>
            <p:spPr>
              <a:xfrm>
                <a:off x="1893455" y="4565652"/>
                <a:ext cx="30488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p:sp>
            <p:nvSpPr>
              <p:cNvPr id="69" name="TextBox 68">
                <a:extLst>
                  <a:ext uri="{FF2B5EF4-FFF2-40B4-BE49-F238E27FC236}">
                    <a16:creationId xmlns:a16="http://schemas.microsoft.com/office/drawing/2014/main" id="{B24309BD-0244-4A76-B28B-A8A3647B9F54}"/>
                  </a:ext>
                </a:extLst>
              </p:cNvPr>
              <p:cNvSpPr txBox="1">
                <a:spLocks noRot="1" noChangeAspect="1" noMove="1" noResize="1" noEditPoints="1" noAdjustHandles="1" noChangeArrowheads="1" noChangeShapeType="1" noTextEdit="1"/>
              </p:cNvSpPr>
              <p:nvPr/>
            </p:nvSpPr>
            <p:spPr>
              <a:xfrm>
                <a:off x="1893455" y="4565652"/>
                <a:ext cx="304881" cy="369332"/>
              </a:xfrm>
              <a:prstGeom prst="rect">
                <a:avLst/>
              </a:prstGeom>
              <a:blipFill>
                <a:blip r:embed="rId5"/>
                <a:stretch>
                  <a:fillRect r="-68000"/>
                </a:stretch>
              </a:blipFill>
            </p:spPr>
            <p:txBody>
              <a:bodyPr/>
              <a:lstStyle/>
              <a:p>
                <a:r>
                  <a:rPr lang="en-GB">
                    <a:noFill/>
                  </a:rPr>
                  <a:t> </a:t>
                </a:r>
              </a:p>
            </p:txBody>
          </p:sp>
        </mc:Fallback>
      </mc:AlternateContent>
      <p:cxnSp>
        <p:nvCxnSpPr>
          <p:cNvPr id="73" name="Straight Connector 72">
            <a:extLst>
              <a:ext uri="{FF2B5EF4-FFF2-40B4-BE49-F238E27FC236}">
                <a16:creationId xmlns:a16="http://schemas.microsoft.com/office/drawing/2014/main" id="{FAF5E2B4-B5D2-4D96-BB40-E77160B138C0}"/>
              </a:ext>
            </a:extLst>
          </p:cNvPr>
          <p:cNvCxnSpPr>
            <a:cxnSpLocks/>
          </p:cNvCxnSpPr>
          <p:nvPr/>
        </p:nvCxnSpPr>
        <p:spPr>
          <a:xfrm>
            <a:off x="1171401" y="5285188"/>
            <a:ext cx="1212850" cy="6351"/>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0675A55-CA46-4A17-A6EA-DC64B558F52A}"/>
                  </a:ext>
                </a:extLst>
              </p:cNvPr>
              <p:cNvSpPr txBox="1"/>
              <p:nvPr/>
            </p:nvSpPr>
            <p:spPr>
              <a:xfrm>
                <a:off x="1149418" y="2581186"/>
                <a:ext cx="105432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𝟔𝟎</m:t>
                          </m:r>
                          <m:r>
                            <a:rPr lang="en-GB" b="1" i="1" smtClean="0">
                              <a:latin typeface="Cambria Math" panose="02040503050406030204" pitchFamily="18" charset="0"/>
                            </a:rPr>
                            <m:t>°</m:t>
                          </m:r>
                        </m:e>
                      </m:func>
                    </m:oMath>
                  </m:oMathPara>
                </a14:m>
                <a:endParaRPr lang="en-GB" b="1" dirty="0"/>
              </a:p>
            </p:txBody>
          </p:sp>
        </mc:Choice>
        <mc:Fallback>
          <p:sp>
            <p:nvSpPr>
              <p:cNvPr id="7" name="TextBox 6">
                <a:extLst>
                  <a:ext uri="{FF2B5EF4-FFF2-40B4-BE49-F238E27FC236}">
                    <a16:creationId xmlns:a16="http://schemas.microsoft.com/office/drawing/2014/main" id="{A0675A55-CA46-4A17-A6EA-DC64B558F52A}"/>
                  </a:ext>
                </a:extLst>
              </p:cNvPr>
              <p:cNvSpPr txBox="1">
                <a:spLocks noRot="1" noChangeAspect="1" noMove="1" noResize="1" noEditPoints="1" noAdjustHandles="1" noChangeArrowheads="1" noChangeShapeType="1" noTextEdit="1"/>
              </p:cNvSpPr>
              <p:nvPr/>
            </p:nvSpPr>
            <p:spPr>
              <a:xfrm>
                <a:off x="1149418" y="2581186"/>
                <a:ext cx="1054322" cy="369332"/>
              </a:xfrm>
              <a:prstGeom prst="rect">
                <a:avLst/>
              </a:prstGeom>
              <a:blipFill>
                <a:blip r:embed="rId6"/>
                <a:stretch>
                  <a:fillRect r="-462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4" name="TextBox 73">
                <a:extLst>
                  <a:ext uri="{FF2B5EF4-FFF2-40B4-BE49-F238E27FC236}">
                    <a16:creationId xmlns:a16="http://schemas.microsoft.com/office/drawing/2014/main" id="{990A6182-AF6C-4E60-AFEA-E94ACA62EC2C}"/>
                  </a:ext>
                </a:extLst>
              </p:cNvPr>
              <p:cNvSpPr txBox="1"/>
              <p:nvPr/>
            </p:nvSpPr>
            <p:spPr>
              <a:xfrm>
                <a:off x="2190126" y="1743683"/>
                <a:ext cx="105432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𝟔𝟎</m:t>
                          </m:r>
                          <m:r>
                            <a:rPr lang="en-GB" b="1" i="1" smtClean="0">
                              <a:latin typeface="Cambria Math" panose="02040503050406030204" pitchFamily="18" charset="0"/>
                            </a:rPr>
                            <m:t>°</m:t>
                          </m:r>
                        </m:e>
                      </m:func>
                    </m:oMath>
                  </m:oMathPara>
                </a14:m>
                <a:endParaRPr lang="en-GB" b="1" dirty="0"/>
              </a:p>
            </p:txBody>
          </p:sp>
        </mc:Choice>
        <mc:Fallback>
          <p:sp>
            <p:nvSpPr>
              <p:cNvPr id="74" name="TextBox 73">
                <a:extLst>
                  <a:ext uri="{FF2B5EF4-FFF2-40B4-BE49-F238E27FC236}">
                    <a16:creationId xmlns:a16="http://schemas.microsoft.com/office/drawing/2014/main" id="{990A6182-AF6C-4E60-AFEA-E94ACA62EC2C}"/>
                  </a:ext>
                </a:extLst>
              </p:cNvPr>
              <p:cNvSpPr txBox="1">
                <a:spLocks noRot="1" noChangeAspect="1" noMove="1" noResize="1" noEditPoints="1" noAdjustHandles="1" noChangeArrowheads="1" noChangeShapeType="1" noTextEdit="1"/>
              </p:cNvSpPr>
              <p:nvPr/>
            </p:nvSpPr>
            <p:spPr>
              <a:xfrm>
                <a:off x="2190126" y="1743683"/>
                <a:ext cx="1054322" cy="369332"/>
              </a:xfrm>
              <a:prstGeom prst="rect">
                <a:avLst/>
              </a:prstGeom>
              <a:blipFill>
                <a:blip r:embed="rId7"/>
                <a:stretch>
                  <a:fillRect r="-2312"/>
                </a:stretch>
              </a:blipFill>
            </p:spPr>
            <p:txBody>
              <a:bodyPr/>
              <a:lstStyle/>
              <a:p>
                <a:r>
                  <a:rPr lang="en-GB">
                    <a:noFill/>
                  </a:rPr>
                  <a:t> </a:t>
                </a:r>
              </a:p>
            </p:txBody>
          </p:sp>
        </mc:Fallback>
      </mc:AlternateContent>
      <p:sp>
        <p:nvSpPr>
          <p:cNvPr id="75" name="Rectangle 74">
            <a:extLst>
              <a:ext uri="{FF2B5EF4-FFF2-40B4-BE49-F238E27FC236}">
                <a16:creationId xmlns:a16="http://schemas.microsoft.com/office/drawing/2014/main" id="{4E4EF71A-4461-4912-8867-E82A12D81795}"/>
              </a:ext>
            </a:extLst>
          </p:cNvPr>
          <p:cNvSpPr/>
          <p:nvPr/>
        </p:nvSpPr>
        <p:spPr>
          <a:xfrm>
            <a:off x="1217464" y="2589575"/>
            <a:ext cx="1114675" cy="4807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6" name="Rectangle 75">
            <a:extLst>
              <a:ext uri="{FF2B5EF4-FFF2-40B4-BE49-F238E27FC236}">
                <a16:creationId xmlns:a16="http://schemas.microsoft.com/office/drawing/2014/main" id="{1A4499B3-9C0F-4026-8084-EBD43256B95F}"/>
              </a:ext>
            </a:extLst>
          </p:cNvPr>
          <p:cNvSpPr/>
          <p:nvPr/>
        </p:nvSpPr>
        <p:spPr>
          <a:xfrm>
            <a:off x="2268594" y="1652822"/>
            <a:ext cx="1114675" cy="4807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439757C-CB31-4885-B670-2A3E1DC14807}"/>
                  </a:ext>
                </a:extLst>
              </p:cNvPr>
              <p:cNvSpPr txBox="1"/>
              <p:nvPr/>
            </p:nvSpPr>
            <p:spPr>
              <a:xfrm>
                <a:off x="3784807" y="720669"/>
                <a:ext cx="4431331" cy="2655855"/>
              </a:xfrm>
              <a:prstGeom prst="rect">
                <a:avLst/>
              </a:prstGeom>
              <a:noFill/>
            </p:spPr>
            <p:txBody>
              <a:bodyPr wrap="square" rtlCol="0">
                <a:spAutoFit/>
              </a:bodyPr>
              <a:lstStyle/>
              <a:p>
                <a:r>
                  <a:rPr lang="en-GB" sz="1400" dirty="0"/>
                  <a:t>In the last chapter/Year 1 we have already taken the ‘</a:t>
                </a:r>
                <a:r>
                  <a:rPr lang="en-GB" sz="1400" b="1" dirty="0"/>
                  <a:t>components</a:t>
                </a:r>
                <a:r>
                  <a:rPr lang="en-GB" sz="1400" dirty="0"/>
                  <a:t>’ of a distance in particular directions, for example the horizontal and vertical components.</a:t>
                </a:r>
              </a:p>
              <a:p>
                <a:endParaRPr lang="en-GB" sz="1400" dirty="0"/>
              </a:p>
              <a:p>
                <a:r>
                  <a:rPr lang="en-GB" sz="1400" dirty="0"/>
                  <a:t>This allowed us for example to convert a displacement (from </a:t>
                </a:r>
                <a14:m>
                  <m:oMath xmlns:m="http://schemas.openxmlformats.org/officeDocument/2006/math">
                    <m:r>
                      <a:rPr lang="en-GB" sz="1400" b="0" i="1" smtClean="0">
                        <a:latin typeface="Cambria Math" panose="02040503050406030204" pitchFamily="18" charset="0"/>
                      </a:rPr>
                      <m:t>𝐴</m:t>
                    </m:r>
                  </m:oMath>
                </a14:m>
                <a:r>
                  <a:rPr lang="en-GB" sz="1400" dirty="0"/>
                  <a:t> to </a:t>
                </a:r>
                <a14:m>
                  <m:oMath xmlns:m="http://schemas.openxmlformats.org/officeDocument/2006/math">
                    <m:r>
                      <a:rPr lang="en-GB" sz="1400" b="0" i="1" smtClean="0">
                        <a:latin typeface="Cambria Math" panose="02040503050406030204" pitchFamily="18" charset="0"/>
                      </a:rPr>
                      <m:t>𝐵</m:t>
                    </m:r>
                  </m:oMath>
                </a14:m>
                <a:r>
                  <a:rPr lang="en-GB" sz="1400" dirty="0"/>
                  <a:t>) from scalar form to vector form:</a:t>
                </a:r>
              </a:p>
              <a:p>
                <a:r>
                  <a:rPr lang="en-GB" sz="1400" b="1" dirty="0"/>
                  <a:t>5m   </a:t>
                </a:r>
                <a14:m>
                  <m:oMath xmlns:m="http://schemas.openxmlformats.org/officeDocument/2006/math">
                    <m:r>
                      <a:rPr lang="en-GB" sz="1400" b="1" i="1">
                        <a:latin typeface="Cambria Math" panose="02040503050406030204" pitchFamily="18" charset="0"/>
                      </a:rPr>
                      <m:t>⇒</m:t>
                    </m:r>
                    <m:r>
                      <a:rPr lang="en-GB" sz="1400" b="1" i="1">
                        <a:latin typeface="Cambria Math" panose="02040503050406030204" pitchFamily="18" charset="0"/>
                      </a:rPr>
                      <m:t>   </m:t>
                    </m:r>
                    <m:d>
                      <m:dPr>
                        <m:ctrlPr>
                          <a:rPr lang="en-GB" sz="1400" b="1" i="1">
                            <a:latin typeface="Cambria Math" panose="02040503050406030204" pitchFamily="18" charset="0"/>
                          </a:rPr>
                        </m:ctrlPr>
                      </m:dPr>
                      <m:e>
                        <m:m>
                          <m:mPr>
                            <m:plcHide m:val="on"/>
                            <m:mcs>
                              <m:mc>
                                <m:mcPr>
                                  <m:count m:val="1"/>
                                  <m:mcJc m:val="center"/>
                                </m:mcPr>
                              </m:mc>
                            </m:mcs>
                            <m:ctrlPr>
                              <a:rPr lang="en-GB" sz="1400" b="1" i="1">
                                <a:latin typeface="Cambria Math" panose="02040503050406030204" pitchFamily="18" charset="0"/>
                              </a:rPr>
                            </m:ctrlPr>
                          </m:mPr>
                          <m:mr>
                            <m:e>
                              <m:r>
                                <a:rPr lang="en-GB" sz="1400" b="1" i="1">
                                  <a:latin typeface="Cambria Math" panose="02040503050406030204" pitchFamily="18" charset="0"/>
                                </a:rPr>
                                <m:t>𝟓</m:t>
                              </m:r>
                              <m:func>
                                <m:funcPr>
                                  <m:ctrlPr>
                                    <a:rPr lang="en-GB" sz="1400" b="1" i="1">
                                      <a:latin typeface="Cambria Math" panose="02040503050406030204" pitchFamily="18" charset="0"/>
                                    </a:rPr>
                                  </m:ctrlPr>
                                </m:funcPr>
                                <m:fName>
                                  <m:r>
                                    <a:rPr lang="en-GB" sz="1400" b="1" i="1">
                                      <a:latin typeface="Cambria Math" panose="02040503050406030204" pitchFamily="18" charset="0"/>
                                    </a:rPr>
                                    <m:t>𝒄𝒐𝒔</m:t>
                                  </m:r>
                                </m:fName>
                                <m:e>
                                  <m:r>
                                    <a:rPr lang="en-GB" sz="1400" b="1" i="1">
                                      <a:latin typeface="Cambria Math" panose="02040503050406030204" pitchFamily="18" charset="0"/>
                                    </a:rPr>
                                    <m:t>𝟔𝟎</m:t>
                                  </m:r>
                                  <m:r>
                                    <a:rPr lang="en-GB" sz="1400" b="1" i="1">
                                      <a:latin typeface="Cambria Math" panose="02040503050406030204" pitchFamily="18" charset="0"/>
                                    </a:rPr>
                                    <m:t>°</m:t>
                                  </m:r>
                                </m:e>
                              </m:func>
                            </m:e>
                          </m:mr>
                          <m:mr>
                            <m:e>
                              <m:r>
                                <a:rPr lang="en-GB" sz="1400" b="1" i="1">
                                  <a:latin typeface="Cambria Math" panose="02040503050406030204" pitchFamily="18" charset="0"/>
                                </a:rPr>
                                <m:t>𝟓</m:t>
                              </m:r>
                              <m:func>
                                <m:funcPr>
                                  <m:ctrlPr>
                                    <a:rPr lang="en-GB" sz="1400" b="1" i="1">
                                      <a:latin typeface="Cambria Math" panose="02040503050406030204" pitchFamily="18" charset="0"/>
                                    </a:rPr>
                                  </m:ctrlPr>
                                </m:funcPr>
                                <m:fName>
                                  <m:r>
                                    <a:rPr lang="en-GB" sz="1400" b="1" i="1">
                                      <a:latin typeface="Cambria Math" panose="02040503050406030204" pitchFamily="18" charset="0"/>
                                    </a:rPr>
                                    <m:t>𝒔𝒊𝒏</m:t>
                                  </m:r>
                                </m:fName>
                                <m:e>
                                  <m:r>
                                    <a:rPr lang="en-GB" sz="1400" b="1" i="1">
                                      <a:latin typeface="Cambria Math" panose="02040503050406030204" pitchFamily="18" charset="0"/>
                                    </a:rPr>
                                    <m:t>𝟔𝟎</m:t>
                                  </m:r>
                                  <m:r>
                                    <a:rPr lang="en-GB" sz="1400" b="1" i="1">
                                      <a:latin typeface="Cambria Math" panose="02040503050406030204" pitchFamily="18" charset="0"/>
                                    </a:rPr>
                                    <m:t>°</m:t>
                                  </m:r>
                                </m:e>
                              </m:func>
                            </m:e>
                          </m:mr>
                        </m:m>
                      </m:e>
                    </m:d>
                    <m:r>
                      <a:rPr lang="en-GB" sz="1400" b="1" i="1">
                        <a:latin typeface="Cambria Math" panose="02040503050406030204" pitchFamily="18" charset="0"/>
                      </a:rPr>
                      <m:t>=</m:t>
                    </m:r>
                    <m:d>
                      <m:dPr>
                        <m:ctrlPr>
                          <a:rPr lang="en-GB" sz="1400" b="1" i="1">
                            <a:latin typeface="Cambria Math" panose="02040503050406030204" pitchFamily="18" charset="0"/>
                          </a:rPr>
                        </m:ctrlPr>
                      </m:dPr>
                      <m:e>
                        <m:m>
                          <m:mPr>
                            <m:plcHide m:val="on"/>
                            <m:mcs>
                              <m:mc>
                                <m:mcPr>
                                  <m:count m:val="1"/>
                                  <m:mcJc m:val="center"/>
                                </m:mcPr>
                              </m:mc>
                            </m:mcs>
                            <m:ctrlPr>
                              <a:rPr lang="en-GB" sz="1400" b="1" i="1">
                                <a:latin typeface="Cambria Math" panose="02040503050406030204" pitchFamily="18" charset="0"/>
                              </a:rPr>
                            </m:ctrlPr>
                          </m:mPr>
                          <m:mr>
                            <m:e>
                              <m:r>
                                <a:rPr lang="en-GB" sz="1400" b="1" i="1">
                                  <a:latin typeface="Cambria Math" panose="02040503050406030204" pitchFamily="18" charset="0"/>
                                </a:rPr>
                                <m:t>𝟐</m:t>
                              </m:r>
                              <m:r>
                                <a:rPr lang="en-GB" sz="1400" b="1" i="1">
                                  <a:latin typeface="Cambria Math" panose="02040503050406030204" pitchFamily="18" charset="0"/>
                                </a:rPr>
                                <m:t>.</m:t>
                              </m:r>
                              <m:r>
                                <a:rPr lang="en-GB" sz="1400" b="1" i="1">
                                  <a:latin typeface="Cambria Math" panose="02040503050406030204" pitchFamily="18" charset="0"/>
                                </a:rPr>
                                <m:t>𝟓</m:t>
                              </m:r>
                            </m:e>
                          </m:mr>
                          <m:mr>
                            <m:e>
                              <m:r>
                                <a:rPr lang="en-GB" sz="1400" b="1" i="1">
                                  <a:latin typeface="Cambria Math" panose="02040503050406030204" pitchFamily="18" charset="0"/>
                                </a:rPr>
                                <m:t>𝟒</m:t>
                              </m:r>
                              <m:r>
                                <a:rPr lang="en-GB" sz="1400" b="1" i="1">
                                  <a:latin typeface="Cambria Math" panose="02040503050406030204" pitchFamily="18" charset="0"/>
                                </a:rPr>
                                <m:t>.</m:t>
                              </m:r>
                              <m:r>
                                <a:rPr lang="en-GB" sz="1400" b="1" i="1">
                                  <a:latin typeface="Cambria Math" panose="02040503050406030204" pitchFamily="18" charset="0"/>
                                </a:rPr>
                                <m:t>𝟑𝟑</m:t>
                              </m:r>
                            </m:e>
                          </m:mr>
                        </m:m>
                      </m:e>
                    </m:d>
                    <m:r>
                      <a:rPr lang="en-GB" sz="1400" b="1" i="1">
                        <a:latin typeface="Cambria Math" panose="02040503050406030204" pitchFamily="18" charset="0"/>
                      </a:rPr>
                      <m:t> </m:t>
                    </m:r>
                    <m:r>
                      <a:rPr lang="en-GB" sz="1400" b="1" i="1">
                        <a:latin typeface="Cambria Math" panose="02040503050406030204" pitchFamily="18" charset="0"/>
                      </a:rPr>
                      <m:t>𝒎</m:t>
                    </m:r>
                  </m:oMath>
                </a14:m>
                <a:endParaRPr lang="en-GB" sz="1400" b="1" dirty="0"/>
              </a:p>
              <a:p>
                <a:endParaRPr lang="en-GB" sz="1400" dirty="0"/>
              </a:p>
              <a:p>
                <a:r>
                  <a:rPr lang="en-GB" sz="1400" dirty="0"/>
                  <a:t>And we could convert back to scalar form by finding the magnitude of the displacement vector:</a:t>
                </a:r>
              </a:p>
              <a:p>
                <a14:m>
                  <m:oMathPara xmlns:m="http://schemas.openxmlformats.org/officeDocument/2006/math">
                    <m:oMathParaPr>
                      <m:jc m:val="centerGroup"/>
                    </m:oMathParaPr>
                    <m:oMath xmlns:m="http://schemas.openxmlformats.org/officeDocument/2006/math">
                      <m:rad>
                        <m:radPr>
                          <m:degHide m:val="on"/>
                          <m:ctrlPr>
                            <a:rPr lang="en-GB" sz="1400" b="1" i="1" smtClean="0">
                              <a:latin typeface="Cambria Math" panose="02040503050406030204" pitchFamily="18" charset="0"/>
                            </a:rPr>
                          </m:ctrlPr>
                        </m:radPr>
                        <m:deg/>
                        <m:e>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𝟓</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r>
                                        <a:rPr lang="en-GB" sz="1400" b="1" i="1" smtClean="0">
                                          <a:latin typeface="Cambria Math" panose="02040503050406030204" pitchFamily="18" charset="0"/>
                                        </a:rPr>
                                        <m:t>𝟔𝟎</m:t>
                                      </m:r>
                                      <m:r>
                                        <a:rPr lang="en-GB" sz="1400" b="1" i="1" smtClean="0">
                                          <a:latin typeface="Cambria Math" panose="02040503050406030204" pitchFamily="18" charset="0"/>
                                        </a:rPr>
                                        <m:t>°</m:t>
                                      </m:r>
                                    </m:e>
                                  </m:func>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𝟓</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𝟔𝟎</m:t>
                                      </m:r>
                                      <m:r>
                                        <a:rPr lang="en-GB" sz="1400" b="1" i="1" smtClean="0">
                                          <a:latin typeface="Cambria Math" panose="02040503050406030204" pitchFamily="18" charset="0"/>
                                        </a:rPr>
                                        <m:t>°</m:t>
                                      </m:r>
                                    </m:e>
                                  </m:func>
                                </m:e>
                              </m:d>
                            </m:e>
                            <m:sup>
                              <m:r>
                                <a:rPr lang="en-GB" sz="1400" b="1" i="1" smtClean="0">
                                  <a:latin typeface="Cambria Math" panose="02040503050406030204" pitchFamily="18" charset="0"/>
                                </a:rPr>
                                <m:t>𝟐</m:t>
                              </m:r>
                            </m:sup>
                          </m:sSup>
                        </m:e>
                      </m:rad>
                      <m:r>
                        <a:rPr lang="en-GB" sz="1400" b="1" i="1" smtClean="0">
                          <a:latin typeface="Cambria Math" panose="02040503050406030204" pitchFamily="18" charset="0"/>
                        </a:rPr>
                        <m:t>=</m:t>
                      </m:r>
                      <m:r>
                        <a:rPr lang="en-GB" sz="1400" b="1" i="1" smtClean="0">
                          <a:latin typeface="Cambria Math" panose="02040503050406030204" pitchFamily="18" charset="0"/>
                        </a:rPr>
                        <m:t>𝟓</m:t>
                      </m:r>
                    </m:oMath>
                  </m:oMathPara>
                </a14:m>
                <a:endParaRPr lang="en-GB" sz="1400" b="1" dirty="0"/>
              </a:p>
            </p:txBody>
          </p:sp>
        </mc:Choice>
        <mc:Fallback>
          <p:sp>
            <p:nvSpPr>
              <p:cNvPr id="8" name="TextBox 7">
                <a:extLst>
                  <a:ext uri="{FF2B5EF4-FFF2-40B4-BE49-F238E27FC236}">
                    <a16:creationId xmlns:a16="http://schemas.microsoft.com/office/drawing/2014/main" id="{9439757C-CB31-4885-B670-2A3E1DC14807}"/>
                  </a:ext>
                </a:extLst>
              </p:cNvPr>
              <p:cNvSpPr txBox="1">
                <a:spLocks noRot="1" noChangeAspect="1" noMove="1" noResize="1" noEditPoints="1" noAdjustHandles="1" noChangeArrowheads="1" noChangeShapeType="1" noTextEdit="1"/>
              </p:cNvSpPr>
              <p:nvPr/>
            </p:nvSpPr>
            <p:spPr>
              <a:xfrm>
                <a:off x="3784807" y="720669"/>
                <a:ext cx="4431331" cy="2655855"/>
              </a:xfrm>
              <a:prstGeom prst="rect">
                <a:avLst/>
              </a:prstGeom>
              <a:blipFill>
                <a:blip r:embed="rId8"/>
                <a:stretch>
                  <a:fillRect l="-413" t="-45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7" name="TextBox 76">
                <a:extLst>
                  <a:ext uri="{FF2B5EF4-FFF2-40B4-BE49-F238E27FC236}">
                    <a16:creationId xmlns:a16="http://schemas.microsoft.com/office/drawing/2014/main" id="{E5890C2D-308B-47A2-B00E-01E2DB14AEC4}"/>
                  </a:ext>
                </a:extLst>
              </p:cNvPr>
              <p:cNvSpPr txBox="1"/>
              <p:nvPr/>
            </p:nvSpPr>
            <p:spPr>
              <a:xfrm>
                <a:off x="911342" y="5374711"/>
                <a:ext cx="158528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 </m:t>
                      </m:r>
                      <m:r>
                        <a:rPr lang="en-GB" b="1" i="1" smtClean="0">
                          <a:latin typeface="Cambria Math" panose="02040503050406030204" pitchFamily="18" charset="0"/>
                        </a:rPr>
                        <m:t>𝒔𝒊𝒏</m:t>
                      </m:r>
                      <m:r>
                        <a:rPr lang="en-GB" b="1" i="1" smtClean="0">
                          <a:latin typeface="Cambria Math" panose="02040503050406030204" pitchFamily="18" charset="0"/>
                        </a:rPr>
                        <m:t> </m:t>
                      </m:r>
                      <m:r>
                        <a:rPr lang="en-GB" b="1" i="1" smtClean="0">
                          <a:latin typeface="Cambria Math" panose="02040503050406030204" pitchFamily="18" charset="0"/>
                        </a:rPr>
                        <m:t>𝟔𝟎</m:t>
                      </m:r>
                      <m:r>
                        <a:rPr lang="en-GB" b="1" i="1" smtClean="0">
                          <a:latin typeface="Cambria Math" panose="02040503050406030204" pitchFamily="18" charset="0"/>
                        </a:rPr>
                        <m:t>°  </m:t>
                      </m:r>
                      <m:r>
                        <a:rPr lang="en-GB" b="1" i="1" smtClean="0">
                          <a:latin typeface="Cambria Math" panose="02040503050406030204" pitchFamily="18" charset="0"/>
                        </a:rPr>
                        <m:t>𝑵</m:t>
                      </m:r>
                    </m:oMath>
                  </m:oMathPara>
                </a14:m>
                <a:endParaRPr lang="en-GB" b="1" dirty="0"/>
              </a:p>
            </p:txBody>
          </p:sp>
        </mc:Choice>
        <mc:Fallback>
          <p:sp>
            <p:nvSpPr>
              <p:cNvPr id="77" name="TextBox 76">
                <a:extLst>
                  <a:ext uri="{FF2B5EF4-FFF2-40B4-BE49-F238E27FC236}">
                    <a16:creationId xmlns:a16="http://schemas.microsoft.com/office/drawing/2014/main" id="{E5890C2D-308B-47A2-B00E-01E2DB14AEC4}"/>
                  </a:ext>
                </a:extLst>
              </p:cNvPr>
              <p:cNvSpPr txBox="1">
                <a:spLocks noRot="1" noChangeAspect="1" noMove="1" noResize="1" noEditPoints="1" noAdjustHandles="1" noChangeArrowheads="1" noChangeShapeType="1" noTextEdit="1"/>
              </p:cNvSpPr>
              <p:nvPr/>
            </p:nvSpPr>
            <p:spPr>
              <a:xfrm>
                <a:off x="911342" y="5374711"/>
                <a:ext cx="1585286"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8" name="TextBox 77">
                <a:extLst>
                  <a:ext uri="{FF2B5EF4-FFF2-40B4-BE49-F238E27FC236}">
                    <a16:creationId xmlns:a16="http://schemas.microsoft.com/office/drawing/2014/main" id="{91A65C44-D238-46BC-9807-3F068EC12163}"/>
                  </a:ext>
                </a:extLst>
              </p:cNvPr>
              <p:cNvSpPr txBox="1"/>
              <p:nvPr/>
            </p:nvSpPr>
            <p:spPr>
              <a:xfrm>
                <a:off x="2311453" y="4648629"/>
                <a:ext cx="158528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 </m:t>
                      </m:r>
                      <m:r>
                        <a:rPr lang="en-GB" b="1" i="1" smtClean="0">
                          <a:latin typeface="Cambria Math" panose="02040503050406030204" pitchFamily="18" charset="0"/>
                        </a:rPr>
                        <m:t>𝒄𝒐𝒔</m:t>
                      </m:r>
                      <m:r>
                        <a:rPr lang="en-GB" b="1" i="1" smtClean="0">
                          <a:latin typeface="Cambria Math" panose="02040503050406030204" pitchFamily="18" charset="0"/>
                        </a:rPr>
                        <m:t> </m:t>
                      </m:r>
                      <m:r>
                        <a:rPr lang="en-GB" b="1" i="1" smtClean="0">
                          <a:latin typeface="Cambria Math" panose="02040503050406030204" pitchFamily="18" charset="0"/>
                        </a:rPr>
                        <m:t>𝟔𝟎</m:t>
                      </m:r>
                      <m:r>
                        <a:rPr lang="en-GB" b="1" i="1" smtClean="0">
                          <a:latin typeface="Cambria Math" panose="02040503050406030204" pitchFamily="18" charset="0"/>
                        </a:rPr>
                        <m:t>°  </m:t>
                      </m:r>
                      <m:r>
                        <a:rPr lang="en-GB" b="1" i="1" smtClean="0">
                          <a:latin typeface="Cambria Math" panose="02040503050406030204" pitchFamily="18" charset="0"/>
                        </a:rPr>
                        <m:t>𝑵</m:t>
                      </m:r>
                    </m:oMath>
                  </m:oMathPara>
                </a14:m>
                <a:endParaRPr lang="en-GB" b="1" dirty="0"/>
              </a:p>
            </p:txBody>
          </p:sp>
        </mc:Choice>
        <mc:Fallback>
          <p:sp>
            <p:nvSpPr>
              <p:cNvPr id="78" name="TextBox 77">
                <a:extLst>
                  <a:ext uri="{FF2B5EF4-FFF2-40B4-BE49-F238E27FC236}">
                    <a16:creationId xmlns:a16="http://schemas.microsoft.com/office/drawing/2014/main" id="{91A65C44-D238-46BC-9807-3F068EC12163}"/>
                  </a:ext>
                </a:extLst>
              </p:cNvPr>
              <p:cNvSpPr txBox="1">
                <a:spLocks noRot="1" noChangeAspect="1" noMove="1" noResize="1" noEditPoints="1" noAdjustHandles="1" noChangeArrowheads="1" noChangeShapeType="1" noTextEdit="1"/>
              </p:cNvSpPr>
              <p:nvPr/>
            </p:nvSpPr>
            <p:spPr>
              <a:xfrm>
                <a:off x="2311453" y="4648629"/>
                <a:ext cx="1585286" cy="369332"/>
              </a:xfrm>
              <a:prstGeom prst="rect">
                <a:avLst/>
              </a:prstGeom>
              <a:blipFill>
                <a:blip r:embed="rId10"/>
                <a:stretch>
                  <a:fillRect/>
                </a:stretch>
              </a:blipFill>
            </p:spPr>
            <p:txBody>
              <a:bodyPr/>
              <a:lstStyle/>
              <a:p>
                <a:r>
                  <a:rPr lang="en-GB">
                    <a:noFill/>
                  </a:rPr>
                  <a:t> </a:t>
                </a:r>
              </a:p>
            </p:txBody>
          </p:sp>
        </mc:Fallback>
      </mc:AlternateContent>
      <p:sp>
        <p:nvSpPr>
          <p:cNvPr id="72" name="Rectangle 71">
            <a:extLst>
              <a:ext uri="{FF2B5EF4-FFF2-40B4-BE49-F238E27FC236}">
                <a16:creationId xmlns:a16="http://schemas.microsoft.com/office/drawing/2014/main" id="{103DA92C-881E-47B5-BA2F-82B4EECFB3B2}"/>
              </a:ext>
            </a:extLst>
          </p:cNvPr>
          <p:cNvSpPr/>
          <p:nvPr/>
        </p:nvSpPr>
        <p:spPr>
          <a:xfrm>
            <a:off x="2471845" y="4585089"/>
            <a:ext cx="1303202" cy="4650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9" name="Rectangle 78">
            <a:extLst>
              <a:ext uri="{FF2B5EF4-FFF2-40B4-BE49-F238E27FC236}">
                <a16:creationId xmlns:a16="http://schemas.microsoft.com/office/drawing/2014/main" id="{8451EE34-DF7A-4CCC-B556-B32C673C7E56}"/>
              </a:ext>
            </a:extLst>
          </p:cNvPr>
          <p:cNvSpPr/>
          <p:nvPr/>
        </p:nvSpPr>
        <p:spPr>
          <a:xfrm>
            <a:off x="1062404" y="5403604"/>
            <a:ext cx="1303202" cy="4650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FD8AABC6-65BE-4BBE-9AE4-60866831FBF4}"/>
                  </a:ext>
                </a:extLst>
              </p:cNvPr>
              <p:cNvSpPr txBox="1"/>
              <p:nvPr/>
            </p:nvSpPr>
            <p:spPr>
              <a:xfrm>
                <a:off x="5658419" y="3580835"/>
                <a:ext cx="323391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Speed Tip</a:t>
                </a:r>
                <a:r>
                  <a:rPr lang="en-GB" sz="1200" dirty="0"/>
                  <a:t>: If </a:t>
                </a:r>
                <a14:m>
                  <m:oMath xmlns:m="http://schemas.openxmlformats.org/officeDocument/2006/math">
                    <m:r>
                      <a:rPr lang="en-GB" sz="1200" b="0" i="1" smtClean="0">
                        <a:latin typeface="Cambria Math" panose="02040503050406030204" pitchFamily="18" charset="0"/>
                      </a:rPr>
                      <m:t>𝑥</m:t>
                    </m:r>
                  </m:oMath>
                </a14:m>
                <a:r>
                  <a:rPr lang="en-GB" sz="1200" dirty="0"/>
                  <a:t> is the magnitude/the hypotenuse, use </a:t>
                </a:r>
                <a14:m>
                  <m:oMath xmlns:m="http://schemas.openxmlformats.org/officeDocument/2006/math">
                    <m:r>
                      <a:rPr lang="en-GB" sz="1200" b="0" i="1" smtClean="0">
                        <a:latin typeface="Cambria Math" panose="02040503050406030204" pitchFamily="18" charset="0"/>
                      </a:rPr>
                      <m:t>𝑥</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𝜃</m:t>
                        </m:r>
                      </m:e>
                    </m:func>
                  </m:oMath>
                </a14:m>
                <a:r>
                  <a:rPr lang="en-GB" sz="1200" dirty="0"/>
                  <a:t> for the side adjacent to the angle and </a:t>
                </a:r>
                <a14:m>
                  <m:oMath xmlns:m="http://schemas.openxmlformats.org/officeDocument/2006/math">
                    <m:r>
                      <a:rPr lang="en-GB" sz="1200" b="0" i="1" smtClean="0">
                        <a:latin typeface="Cambria Math" panose="02040503050406030204" pitchFamily="18" charset="0"/>
                      </a:rPr>
                      <m:t>𝑥</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𝜃</m:t>
                        </m:r>
                      </m:e>
                    </m:func>
                  </m:oMath>
                </a14:m>
                <a:r>
                  <a:rPr lang="en-GB" sz="1200" dirty="0"/>
                  <a:t> for the side opposite it.</a:t>
                </a:r>
              </a:p>
            </p:txBody>
          </p:sp>
        </mc:Choice>
        <mc:Fallback>
          <p:sp>
            <p:nvSpPr>
              <p:cNvPr id="80" name="TextBox 79">
                <a:extLst>
                  <a:ext uri="{FF2B5EF4-FFF2-40B4-BE49-F238E27FC236}">
                    <a16:creationId xmlns:a16="http://schemas.microsoft.com/office/drawing/2014/main" id="{FD8AABC6-65BE-4BBE-9AE4-60866831FBF4}"/>
                  </a:ext>
                </a:extLst>
              </p:cNvPr>
              <p:cNvSpPr txBox="1">
                <a:spLocks noRot="1" noChangeAspect="1" noMove="1" noResize="1" noEditPoints="1" noAdjustHandles="1" noChangeArrowheads="1" noChangeShapeType="1" noTextEdit="1"/>
              </p:cNvSpPr>
              <p:nvPr/>
            </p:nvSpPr>
            <p:spPr>
              <a:xfrm>
                <a:off x="5658419" y="3580835"/>
                <a:ext cx="3233911" cy="646331"/>
              </a:xfrm>
              <a:prstGeom prst="rect">
                <a:avLst/>
              </a:prstGeom>
              <a:blipFill>
                <a:blip r:embed="rId11"/>
                <a:stretch>
                  <a:fillRect b="-4545"/>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1874A320-031D-4144-A703-975BEEE6D469}"/>
              </a:ext>
            </a:extLst>
          </p:cNvPr>
          <p:cNvSpPr txBox="1"/>
          <p:nvPr/>
        </p:nvSpPr>
        <p:spPr>
          <a:xfrm>
            <a:off x="4300521" y="4602462"/>
            <a:ext cx="3920690" cy="830997"/>
          </a:xfrm>
          <a:prstGeom prst="rect">
            <a:avLst/>
          </a:prstGeom>
          <a:noFill/>
        </p:spPr>
        <p:txBody>
          <a:bodyPr wrap="square" rtlCol="0">
            <a:spAutoFit/>
          </a:bodyPr>
          <a:lstStyle/>
          <a:p>
            <a:r>
              <a:rPr lang="en-GB" sz="1600" dirty="0"/>
              <a:t>We can use exactly the same principle to find the components of a force, and convert between vector and scalar form.</a:t>
            </a:r>
          </a:p>
        </p:txBody>
      </p:sp>
    </p:spTree>
    <p:extLst>
      <p:ext uri="{BB962C8B-B14F-4D97-AF65-F5344CB8AC3E}">
        <p14:creationId xmlns:p14="http://schemas.microsoft.com/office/powerpoint/2010/main" val="269317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500"/>
                                        <p:tgtEl>
                                          <p:spTgt spid="8">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72"/>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72"/>
                                        </p:tgtEl>
                                      </p:cBhvr>
                                    </p:animEffect>
                                    <p:set>
                                      <p:cBhvr>
                                        <p:cTn id="56"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57" restart="whenNotActive" fill="hold" evtFilter="cancelBubble" nodeType="interactiveSeq">
                <p:stCondLst>
                  <p:cond evt="onClick" delay="0">
                    <p:tgtEl>
                      <p:spTgt spid="75"/>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75"/>
                                        </p:tgtEl>
                                      </p:cBhvr>
                                    </p:animEffect>
                                    <p:set>
                                      <p:cBhvr>
                                        <p:cTn id="62"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63" restart="whenNotActive" fill="hold" evtFilter="cancelBubble" nodeType="interactiveSeq">
                <p:stCondLst>
                  <p:cond evt="onClick" delay="0">
                    <p:tgtEl>
                      <p:spTgt spid="76"/>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76"/>
                                        </p:tgtEl>
                                      </p:cBhvr>
                                    </p:animEffect>
                                    <p:set>
                                      <p:cBhvr>
                                        <p:cTn id="68"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69" restart="whenNotActive" fill="hold" evtFilter="cancelBubble" nodeType="interactiveSeq">
                <p:stCondLst>
                  <p:cond evt="onClick" delay="0">
                    <p:tgtEl>
                      <p:spTgt spid="79"/>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79"/>
                                        </p:tgtEl>
                                      </p:cBhvr>
                                    </p:animEffect>
                                    <p:set>
                                      <p:cBhvr>
                                        <p:cTn id="74"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bldLst>
      <p:bldP spid="61" grpId="0" animBg="1"/>
      <p:bldP spid="62" grpId="0" animBg="1"/>
      <p:bldP spid="64" grpId="0"/>
      <p:bldP spid="66" grpId="0" animBg="1"/>
      <p:bldP spid="68" grpId="0" animBg="1"/>
      <p:bldP spid="69" grpId="0"/>
      <p:bldP spid="75" grpId="0" animBg="1"/>
      <p:bldP spid="76" grpId="0" animBg="1"/>
      <p:bldP spid="77" grpId="0"/>
      <p:bldP spid="78" grpId="0"/>
      <p:bldP spid="72" grpId="0" animBg="1"/>
      <p:bldP spid="72" grpId="1" animBg="1"/>
      <p:bldP spid="79" grpId="0" animBg="1"/>
      <p:bldP spid="79" grpId="1" animBg="1"/>
      <p:bldP spid="80"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A88D8E0-B5D6-40C8-9EE7-E0EF4D678920}"/>
                  </a:ext>
                </a:extLst>
              </p:cNvPr>
              <p:cNvSpPr txBox="1"/>
              <p:nvPr/>
            </p:nvSpPr>
            <p:spPr>
              <a:xfrm>
                <a:off x="327844" y="794420"/>
                <a:ext cx="7632848" cy="646331"/>
              </a:xfrm>
              <a:prstGeom prst="rect">
                <a:avLst/>
              </a:prstGeom>
              <a:noFill/>
            </p:spPr>
            <p:txBody>
              <a:bodyPr wrap="square" rtlCol="0">
                <a:spAutoFit/>
              </a:bodyPr>
              <a:lstStyle/>
              <a:p>
                <a:r>
                  <a:rPr lang="en-GB" dirty="0"/>
                  <a:t>Convert each force to the form </a:t>
                </a:r>
                <a14:m>
                  <m:oMath xmlns:m="http://schemas.openxmlformats.org/officeDocument/2006/math">
                    <m:r>
                      <a:rPr lang="en-GB" b="0" i="1" smtClean="0">
                        <a:latin typeface="Cambria Math" panose="02040503050406030204" pitchFamily="18" charset="0"/>
                      </a:rPr>
                      <m:t>𝑎</m:t>
                    </m:r>
                    <m:r>
                      <a:rPr lang="en-GB" b="1" i="1" smtClean="0">
                        <a:latin typeface="Cambria Math" panose="02040503050406030204" pitchFamily="18" charset="0"/>
                      </a:rPr>
                      <m:t>𝒊</m:t>
                    </m:r>
                    <m:r>
                      <a:rPr lang="en-GB" b="0" i="1" smtClean="0">
                        <a:latin typeface="Cambria Math" panose="02040503050406030204" pitchFamily="18" charset="0"/>
                      </a:rPr>
                      <m:t>+</m:t>
                    </m:r>
                    <m:r>
                      <a:rPr lang="en-GB" b="0" i="1" smtClean="0">
                        <a:latin typeface="Cambria Math" panose="02040503050406030204" pitchFamily="18" charset="0"/>
                      </a:rPr>
                      <m:t>𝑏</m:t>
                    </m:r>
                    <m:r>
                      <a:rPr lang="en-GB" b="1" i="1" smtClean="0">
                        <a:latin typeface="Cambria Math" panose="02040503050406030204" pitchFamily="18" charset="0"/>
                      </a:rPr>
                      <m:t>𝒋</m:t>
                    </m:r>
                  </m:oMath>
                </a14:m>
                <a:r>
                  <a:rPr lang="en-GB" dirty="0"/>
                  <a:t>, where </a:t>
                </a:r>
                <a14:m>
                  <m:oMath xmlns:m="http://schemas.openxmlformats.org/officeDocument/2006/math">
                    <m:r>
                      <a:rPr lang="en-GB" b="1" i="1" smtClean="0">
                        <a:latin typeface="Cambria Math" panose="02040503050406030204" pitchFamily="18" charset="0"/>
                      </a:rPr>
                      <m:t>𝒊</m:t>
                    </m:r>
                  </m:oMath>
                </a14:m>
                <a:r>
                  <a:rPr lang="en-GB" dirty="0"/>
                  <a:t> and </a:t>
                </a:r>
                <a14:m>
                  <m:oMath xmlns:m="http://schemas.openxmlformats.org/officeDocument/2006/math">
                    <m:r>
                      <a:rPr lang="en-GB" b="1" i="1" smtClean="0">
                        <a:latin typeface="Cambria Math" panose="02040503050406030204" pitchFamily="18" charset="0"/>
                      </a:rPr>
                      <m:t>𝒋</m:t>
                    </m:r>
                  </m:oMath>
                </a14:m>
                <a:r>
                  <a:rPr lang="en-GB" dirty="0"/>
                  <a:t> are the positive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directions respectively.</a:t>
                </a:r>
              </a:p>
            </p:txBody>
          </p:sp>
        </mc:Choice>
        <mc:Fallback>
          <p:sp>
            <p:nvSpPr>
              <p:cNvPr id="9" name="TextBox 8">
                <a:extLst>
                  <a:ext uri="{FF2B5EF4-FFF2-40B4-BE49-F238E27FC236}">
                    <a16:creationId xmlns:a16="http://schemas.microsoft.com/office/drawing/2014/main" id="{5A88D8E0-B5D6-40C8-9EE7-E0EF4D678920}"/>
                  </a:ext>
                </a:extLst>
              </p:cNvPr>
              <p:cNvSpPr txBox="1">
                <a:spLocks noRot="1" noChangeAspect="1" noMove="1" noResize="1" noEditPoints="1" noAdjustHandles="1" noChangeArrowheads="1" noChangeShapeType="1" noTextEdit="1"/>
              </p:cNvSpPr>
              <p:nvPr/>
            </p:nvSpPr>
            <p:spPr>
              <a:xfrm>
                <a:off x="327844" y="794420"/>
                <a:ext cx="7632848" cy="646331"/>
              </a:xfrm>
              <a:prstGeom prst="rect">
                <a:avLst/>
              </a:prstGeom>
              <a:blipFill>
                <a:blip r:embed="rId2"/>
                <a:stretch>
                  <a:fillRect l="-719" t="-4717" b="-14151"/>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244BA5B7-11FF-4816-9E7B-D6428EAB6602}"/>
              </a:ext>
            </a:extLst>
          </p:cNvPr>
          <p:cNvCxnSpPr>
            <a:cxnSpLocks/>
          </p:cNvCxnSpPr>
          <p:nvPr/>
        </p:nvCxnSpPr>
        <p:spPr>
          <a:xfrm flipV="1">
            <a:off x="971600" y="2103120"/>
            <a:ext cx="849580" cy="7498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926F21C-33C0-4CBF-837D-B904280F1A58}"/>
              </a:ext>
            </a:extLst>
          </p:cNvPr>
          <p:cNvCxnSpPr/>
          <p:nvPr/>
        </p:nvCxnSpPr>
        <p:spPr>
          <a:xfrm>
            <a:off x="999134" y="2861568"/>
            <a:ext cx="849882" cy="0"/>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32C07F72-EC5B-4BD5-931E-109452A51B39}"/>
                  </a:ext>
                </a:extLst>
              </p:cNvPr>
              <p:cNvSpPr txBox="1"/>
              <p:nvPr/>
            </p:nvSpPr>
            <p:spPr>
              <a:xfrm>
                <a:off x="1438554" y="1854200"/>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8</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p:sp>
            <p:nvSpPr>
              <p:cNvPr id="21" name="TextBox 20">
                <a:extLst>
                  <a:ext uri="{FF2B5EF4-FFF2-40B4-BE49-F238E27FC236}">
                    <a16:creationId xmlns:a16="http://schemas.microsoft.com/office/drawing/2014/main" id="{32C07F72-EC5B-4BD5-931E-109452A51B39}"/>
                  </a:ext>
                </a:extLst>
              </p:cNvPr>
              <p:cNvSpPr txBox="1">
                <a:spLocks noRot="1" noChangeAspect="1" noMove="1" noResize="1" noEditPoints="1" noAdjustHandles="1" noChangeArrowheads="1" noChangeShapeType="1" noTextEdit="1"/>
              </p:cNvSpPr>
              <p:nvPr/>
            </p:nvSpPr>
            <p:spPr>
              <a:xfrm>
                <a:off x="1438554" y="1854200"/>
                <a:ext cx="524866" cy="307777"/>
              </a:xfrm>
              <a:prstGeom prst="rect">
                <a:avLst/>
              </a:prstGeom>
              <a:blipFill>
                <a:blip r:embed="rId3"/>
                <a:stretch>
                  <a:fillRect/>
                </a:stretch>
              </a:blipFill>
            </p:spPr>
            <p:txBody>
              <a:bodyPr/>
              <a:lstStyle/>
              <a:p>
                <a:r>
                  <a:rPr lang="en-GB">
                    <a:noFill/>
                  </a:rPr>
                  <a:t> </a:t>
                </a:r>
              </a:p>
            </p:txBody>
          </p:sp>
        </mc:Fallback>
      </mc:AlternateContent>
      <p:sp>
        <p:nvSpPr>
          <p:cNvPr id="22" name="Freeform: Shape 21">
            <a:extLst>
              <a:ext uri="{FF2B5EF4-FFF2-40B4-BE49-F238E27FC236}">
                <a16:creationId xmlns:a16="http://schemas.microsoft.com/office/drawing/2014/main" id="{08AA083A-D15A-4D45-AF00-D5AE4F2C2ABD}"/>
              </a:ext>
            </a:extLst>
          </p:cNvPr>
          <p:cNvSpPr/>
          <p:nvPr/>
        </p:nvSpPr>
        <p:spPr>
          <a:xfrm>
            <a:off x="1203960" y="2651760"/>
            <a:ext cx="104140" cy="205740"/>
          </a:xfrm>
          <a:custGeom>
            <a:avLst/>
            <a:gdLst>
              <a:gd name="connsiteX0" fmla="*/ 0 w 114300"/>
              <a:gd name="connsiteY0" fmla="*/ 0 h 228600"/>
              <a:gd name="connsiteX1" fmla="*/ 83820 w 114300"/>
              <a:gd name="connsiteY1" fmla="*/ 99060 h 228600"/>
              <a:gd name="connsiteX2" fmla="*/ 114300 w 114300"/>
              <a:gd name="connsiteY2" fmla="*/ 228600 h 228600"/>
            </a:gdLst>
            <a:ahLst/>
            <a:cxnLst>
              <a:cxn ang="0">
                <a:pos x="connsiteX0" y="connsiteY0"/>
              </a:cxn>
              <a:cxn ang="0">
                <a:pos x="connsiteX1" y="connsiteY1"/>
              </a:cxn>
              <a:cxn ang="0">
                <a:pos x="connsiteX2" y="connsiteY2"/>
              </a:cxn>
            </a:cxnLst>
            <a:rect l="l" t="t" r="r" b="b"/>
            <a:pathLst>
              <a:path w="114300" h="228600">
                <a:moveTo>
                  <a:pt x="0" y="0"/>
                </a:moveTo>
                <a:cubicBezTo>
                  <a:pt x="32385" y="30480"/>
                  <a:pt x="64770" y="60960"/>
                  <a:pt x="83820" y="99060"/>
                </a:cubicBezTo>
                <a:cubicBezTo>
                  <a:pt x="102870" y="137160"/>
                  <a:pt x="108585" y="182880"/>
                  <a:pt x="114300" y="22860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E5629C8D-9E95-4212-ACBC-7D97F8A489FC}"/>
                  </a:ext>
                </a:extLst>
              </p:cNvPr>
              <p:cNvSpPr txBox="1"/>
              <p:nvPr/>
            </p:nvSpPr>
            <p:spPr>
              <a:xfrm>
                <a:off x="1217117" y="2569210"/>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30°</m:t>
                      </m:r>
                    </m:oMath>
                  </m:oMathPara>
                </a14:m>
                <a:endParaRPr lang="en-GB" sz="1400" dirty="0">
                  <a:solidFill>
                    <a:schemeClr val="accent1"/>
                  </a:solidFill>
                </a:endParaRPr>
              </a:p>
            </p:txBody>
          </p:sp>
        </mc:Choice>
        <mc:Fallback>
          <p:sp>
            <p:nvSpPr>
              <p:cNvPr id="67" name="TextBox 66">
                <a:extLst>
                  <a:ext uri="{FF2B5EF4-FFF2-40B4-BE49-F238E27FC236}">
                    <a16:creationId xmlns:a16="http://schemas.microsoft.com/office/drawing/2014/main" id="{E5629C8D-9E95-4212-ACBC-7D97F8A489FC}"/>
                  </a:ext>
                </a:extLst>
              </p:cNvPr>
              <p:cNvSpPr txBox="1">
                <a:spLocks noRot="1" noChangeAspect="1" noMove="1" noResize="1" noEditPoints="1" noAdjustHandles="1" noChangeArrowheads="1" noChangeShapeType="1" noTextEdit="1"/>
              </p:cNvSpPr>
              <p:nvPr/>
            </p:nvSpPr>
            <p:spPr>
              <a:xfrm>
                <a:off x="1217117" y="2569210"/>
                <a:ext cx="524866" cy="307777"/>
              </a:xfrm>
              <a:prstGeom prst="rect">
                <a:avLst/>
              </a:prstGeom>
              <a:blipFill>
                <a:blip r:embed="rId4"/>
                <a:stretch>
                  <a:fillRect/>
                </a:stretch>
              </a:blipFill>
            </p:spPr>
            <p:txBody>
              <a:bodyPr/>
              <a:lstStyle/>
              <a:p>
                <a:r>
                  <a:rPr lang="en-GB">
                    <a:noFill/>
                  </a:rPr>
                  <a:t> </a:t>
                </a:r>
              </a:p>
            </p:txBody>
          </p:sp>
        </mc:Fallback>
      </mc:AlternateContent>
      <p:cxnSp>
        <p:nvCxnSpPr>
          <p:cNvPr id="70" name="Straight Connector 69">
            <a:extLst>
              <a:ext uri="{FF2B5EF4-FFF2-40B4-BE49-F238E27FC236}">
                <a16:creationId xmlns:a16="http://schemas.microsoft.com/office/drawing/2014/main" id="{BD4397AD-C86B-447B-9CCA-1FA4FC82D187}"/>
              </a:ext>
            </a:extLst>
          </p:cNvPr>
          <p:cNvCxnSpPr>
            <a:cxnSpLocks/>
          </p:cNvCxnSpPr>
          <p:nvPr/>
        </p:nvCxnSpPr>
        <p:spPr>
          <a:xfrm flipH="1" flipV="1">
            <a:off x="1841500" y="2222500"/>
            <a:ext cx="7516" cy="628154"/>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FAD7209B-2E03-4B58-912B-74CB5F6B3566}"/>
                  </a:ext>
                </a:extLst>
              </p:cNvPr>
              <p:cNvSpPr txBox="1"/>
              <p:nvPr/>
            </p:nvSpPr>
            <p:spPr>
              <a:xfrm>
                <a:off x="1098838" y="2902154"/>
                <a:ext cx="705564"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8</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30°</m:t>
                          </m:r>
                        </m:e>
                      </m:func>
                    </m:oMath>
                  </m:oMathPara>
                </a14:m>
                <a:endParaRPr lang="en-GB" dirty="0"/>
              </a:p>
            </p:txBody>
          </p:sp>
        </mc:Choice>
        <mc:Fallback>
          <p:sp>
            <p:nvSpPr>
              <p:cNvPr id="27" name="TextBox 26">
                <a:extLst>
                  <a:ext uri="{FF2B5EF4-FFF2-40B4-BE49-F238E27FC236}">
                    <a16:creationId xmlns:a16="http://schemas.microsoft.com/office/drawing/2014/main" id="{FAD7209B-2E03-4B58-912B-74CB5F6B3566}"/>
                  </a:ext>
                </a:extLst>
              </p:cNvPr>
              <p:cNvSpPr txBox="1">
                <a:spLocks noRot="1" noChangeAspect="1" noMove="1" noResize="1" noEditPoints="1" noAdjustHandles="1" noChangeArrowheads="1" noChangeShapeType="1" noTextEdit="1"/>
              </p:cNvSpPr>
              <p:nvPr/>
            </p:nvSpPr>
            <p:spPr>
              <a:xfrm>
                <a:off x="1098838" y="2902154"/>
                <a:ext cx="705564" cy="276999"/>
              </a:xfrm>
              <a:prstGeom prst="rect">
                <a:avLst/>
              </a:prstGeom>
              <a:blipFill>
                <a:blip r:embed="rId5"/>
                <a:stretch>
                  <a:fillRect r="-172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2" name="TextBox 81">
                <a:extLst>
                  <a:ext uri="{FF2B5EF4-FFF2-40B4-BE49-F238E27FC236}">
                    <a16:creationId xmlns:a16="http://schemas.microsoft.com/office/drawing/2014/main" id="{E40D2BDA-8490-42D1-8752-9E481DAB6698}"/>
                  </a:ext>
                </a:extLst>
              </p:cNvPr>
              <p:cNvSpPr txBox="1"/>
              <p:nvPr/>
            </p:nvSpPr>
            <p:spPr>
              <a:xfrm>
                <a:off x="1869336" y="2374485"/>
                <a:ext cx="705564"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8</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30°</m:t>
                          </m:r>
                        </m:e>
                      </m:func>
                    </m:oMath>
                  </m:oMathPara>
                </a14:m>
                <a:endParaRPr lang="en-GB" dirty="0"/>
              </a:p>
            </p:txBody>
          </p:sp>
        </mc:Choice>
        <mc:Fallback>
          <p:sp>
            <p:nvSpPr>
              <p:cNvPr id="82" name="TextBox 81">
                <a:extLst>
                  <a:ext uri="{FF2B5EF4-FFF2-40B4-BE49-F238E27FC236}">
                    <a16:creationId xmlns:a16="http://schemas.microsoft.com/office/drawing/2014/main" id="{E40D2BDA-8490-42D1-8752-9E481DAB6698}"/>
                  </a:ext>
                </a:extLst>
              </p:cNvPr>
              <p:cNvSpPr txBox="1">
                <a:spLocks noRot="1" noChangeAspect="1" noMove="1" noResize="1" noEditPoints="1" noAdjustHandles="1" noChangeArrowheads="1" noChangeShapeType="1" noTextEdit="1"/>
              </p:cNvSpPr>
              <p:nvPr/>
            </p:nvSpPr>
            <p:spPr>
              <a:xfrm>
                <a:off x="1869336" y="2374485"/>
                <a:ext cx="705564"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45462125-997C-461F-9F2A-87FDF66163AB}"/>
                  </a:ext>
                </a:extLst>
              </p:cNvPr>
              <p:cNvSpPr txBox="1"/>
              <p:nvPr/>
            </p:nvSpPr>
            <p:spPr>
              <a:xfrm>
                <a:off x="2699792" y="2276872"/>
                <a:ext cx="1497136" cy="40197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 </m:t>
                      </m:r>
                      <m:r>
                        <a:rPr lang="en-GB" b="1" i="1" smtClean="0">
                          <a:latin typeface="Cambria Math" panose="02040503050406030204" pitchFamily="18" charset="0"/>
                        </a:rPr>
                        <m:t>𝒊</m:t>
                      </m:r>
                      <m:r>
                        <a:rPr lang="en-GB" b="0" i="1" smtClean="0">
                          <a:latin typeface="Cambria Math" panose="02040503050406030204" pitchFamily="18" charset="0"/>
                        </a:rPr>
                        <m:t>+4</m:t>
                      </m:r>
                      <m:r>
                        <a:rPr lang="en-GB" b="1" i="1" smtClean="0">
                          <a:latin typeface="Cambria Math" panose="02040503050406030204" pitchFamily="18" charset="0"/>
                        </a:rPr>
                        <m:t>𝒋</m:t>
                      </m:r>
                    </m:oMath>
                  </m:oMathPara>
                </a14:m>
                <a:endParaRPr lang="en-GB" b="1" dirty="0"/>
              </a:p>
            </p:txBody>
          </p:sp>
        </mc:Choice>
        <mc:Fallback>
          <p:sp>
            <p:nvSpPr>
              <p:cNvPr id="36" name="TextBox 35">
                <a:extLst>
                  <a:ext uri="{FF2B5EF4-FFF2-40B4-BE49-F238E27FC236}">
                    <a16:creationId xmlns:a16="http://schemas.microsoft.com/office/drawing/2014/main" id="{45462125-997C-461F-9F2A-87FDF66163AB}"/>
                  </a:ext>
                </a:extLst>
              </p:cNvPr>
              <p:cNvSpPr txBox="1">
                <a:spLocks noRot="1" noChangeAspect="1" noMove="1" noResize="1" noEditPoints="1" noAdjustHandles="1" noChangeArrowheads="1" noChangeShapeType="1" noTextEdit="1"/>
              </p:cNvSpPr>
              <p:nvPr/>
            </p:nvSpPr>
            <p:spPr>
              <a:xfrm>
                <a:off x="2699792" y="2276872"/>
                <a:ext cx="1497136" cy="401970"/>
              </a:xfrm>
              <a:prstGeom prst="rect">
                <a:avLst/>
              </a:prstGeom>
              <a:blipFill>
                <a:blip r:embed="rId7"/>
                <a:stretch>
                  <a:fillRect b="-13846"/>
                </a:stretch>
              </a:blipFill>
            </p:spPr>
            <p:txBody>
              <a:bodyPr/>
              <a:lstStyle/>
              <a:p>
                <a:r>
                  <a:rPr lang="en-GB">
                    <a:noFill/>
                  </a:rPr>
                  <a:t> </a:t>
                </a:r>
              </a:p>
            </p:txBody>
          </p:sp>
        </mc:Fallback>
      </mc:AlternateContent>
      <p:cxnSp>
        <p:nvCxnSpPr>
          <p:cNvPr id="84" name="Straight Arrow Connector 83">
            <a:extLst>
              <a:ext uri="{FF2B5EF4-FFF2-40B4-BE49-F238E27FC236}">
                <a16:creationId xmlns:a16="http://schemas.microsoft.com/office/drawing/2014/main" id="{80BBE925-D8C9-43AC-9472-69A0B5FF9C36}"/>
              </a:ext>
            </a:extLst>
          </p:cNvPr>
          <p:cNvCxnSpPr>
            <a:cxnSpLocks/>
          </p:cNvCxnSpPr>
          <p:nvPr/>
        </p:nvCxnSpPr>
        <p:spPr>
          <a:xfrm flipH="1" flipV="1">
            <a:off x="1036639" y="4360574"/>
            <a:ext cx="774700" cy="8191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F97708B-4844-49D9-B9BE-0F2A884A9C98}"/>
              </a:ext>
            </a:extLst>
          </p:cNvPr>
          <p:cNvCxnSpPr>
            <a:cxnSpLocks/>
          </p:cNvCxnSpPr>
          <p:nvPr/>
        </p:nvCxnSpPr>
        <p:spPr>
          <a:xfrm>
            <a:off x="1117131" y="4376844"/>
            <a:ext cx="694208" cy="2780"/>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87" name="TextBox 86">
                <a:extLst>
                  <a:ext uri="{FF2B5EF4-FFF2-40B4-BE49-F238E27FC236}">
                    <a16:creationId xmlns:a16="http://schemas.microsoft.com/office/drawing/2014/main" id="{603B2147-BE9D-473A-A5ED-FB4F593931C0}"/>
                  </a:ext>
                </a:extLst>
              </p:cNvPr>
              <p:cNvSpPr txBox="1"/>
              <p:nvPr/>
            </p:nvSpPr>
            <p:spPr>
              <a:xfrm>
                <a:off x="680251" y="4429926"/>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6</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p:sp>
            <p:nvSpPr>
              <p:cNvPr id="87" name="TextBox 86">
                <a:extLst>
                  <a:ext uri="{FF2B5EF4-FFF2-40B4-BE49-F238E27FC236}">
                    <a16:creationId xmlns:a16="http://schemas.microsoft.com/office/drawing/2014/main" id="{603B2147-BE9D-473A-A5ED-FB4F593931C0}"/>
                  </a:ext>
                </a:extLst>
              </p:cNvPr>
              <p:cNvSpPr txBox="1">
                <a:spLocks noRot="1" noChangeAspect="1" noMove="1" noResize="1" noEditPoints="1" noAdjustHandles="1" noChangeArrowheads="1" noChangeShapeType="1" noTextEdit="1"/>
              </p:cNvSpPr>
              <p:nvPr/>
            </p:nvSpPr>
            <p:spPr>
              <a:xfrm>
                <a:off x="680251" y="4429926"/>
                <a:ext cx="524866" cy="307777"/>
              </a:xfrm>
              <a:prstGeom prst="rect">
                <a:avLst/>
              </a:prstGeom>
              <a:blipFill>
                <a:blip r:embed="rId8"/>
                <a:stretch>
                  <a:fillRect/>
                </a:stretch>
              </a:blipFill>
            </p:spPr>
            <p:txBody>
              <a:bodyPr/>
              <a:lstStyle/>
              <a:p>
                <a:r>
                  <a:rPr lang="en-GB">
                    <a:noFill/>
                  </a:rPr>
                  <a:t> </a:t>
                </a:r>
              </a:p>
            </p:txBody>
          </p:sp>
        </mc:Fallback>
      </mc:AlternateContent>
      <p:sp>
        <p:nvSpPr>
          <p:cNvPr id="88" name="Freeform: Shape 87">
            <a:extLst>
              <a:ext uri="{FF2B5EF4-FFF2-40B4-BE49-F238E27FC236}">
                <a16:creationId xmlns:a16="http://schemas.microsoft.com/office/drawing/2014/main" id="{027978FC-481E-4624-BEF9-8160AA84510E}"/>
              </a:ext>
            </a:extLst>
          </p:cNvPr>
          <p:cNvSpPr/>
          <p:nvPr/>
        </p:nvSpPr>
        <p:spPr>
          <a:xfrm rot="16200000">
            <a:off x="1661682" y="4821086"/>
            <a:ext cx="104140" cy="205740"/>
          </a:xfrm>
          <a:custGeom>
            <a:avLst/>
            <a:gdLst>
              <a:gd name="connsiteX0" fmla="*/ 0 w 114300"/>
              <a:gd name="connsiteY0" fmla="*/ 0 h 228600"/>
              <a:gd name="connsiteX1" fmla="*/ 83820 w 114300"/>
              <a:gd name="connsiteY1" fmla="*/ 99060 h 228600"/>
              <a:gd name="connsiteX2" fmla="*/ 114300 w 114300"/>
              <a:gd name="connsiteY2" fmla="*/ 228600 h 228600"/>
            </a:gdLst>
            <a:ahLst/>
            <a:cxnLst>
              <a:cxn ang="0">
                <a:pos x="connsiteX0" y="connsiteY0"/>
              </a:cxn>
              <a:cxn ang="0">
                <a:pos x="connsiteX1" y="connsiteY1"/>
              </a:cxn>
              <a:cxn ang="0">
                <a:pos x="connsiteX2" y="connsiteY2"/>
              </a:cxn>
            </a:cxnLst>
            <a:rect l="l" t="t" r="r" b="b"/>
            <a:pathLst>
              <a:path w="114300" h="228600">
                <a:moveTo>
                  <a:pt x="0" y="0"/>
                </a:moveTo>
                <a:cubicBezTo>
                  <a:pt x="32385" y="30480"/>
                  <a:pt x="64770" y="60960"/>
                  <a:pt x="83820" y="99060"/>
                </a:cubicBezTo>
                <a:cubicBezTo>
                  <a:pt x="102870" y="137160"/>
                  <a:pt x="108585" y="182880"/>
                  <a:pt x="114300" y="22860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89" name="TextBox 88">
                <a:extLst>
                  <a:ext uri="{FF2B5EF4-FFF2-40B4-BE49-F238E27FC236}">
                    <a16:creationId xmlns:a16="http://schemas.microsoft.com/office/drawing/2014/main" id="{25F69417-F8F6-4A94-A98F-A7ABE0827242}"/>
                  </a:ext>
                </a:extLst>
              </p:cNvPr>
              <p:cNvSpPr txBox="1"/>
              <p:nvPr/>
            </p:nvSpPr>
            <p:spPr>
              <a:xfrm>
                <a:off x="1406031" y="4638436"/>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45°</m:t>
                      </m:r>
                    </m:oMath>
                  </m:oMathPara>
                </a14:m>
                <a:endParaRPr lang="en-GB" sz="1400" dirty="0">
                  <a:solidFill>
                    <a:schemeClr val="accent1"/>
                  </a:solidFill>
                </a:endParaRPr>
              </a:p>
            </p:txBody>
          </p:sp>
        </mc:Choice>
        <mc:Fallback>
          <p:sp>
            <p:nvSpPr>
              <p:cNvPr id="89" name="TextBox 88">
                <a:extLst>
                  <a:ext uri="{FF2B5EF4-FFF2-40B4-BE49-F238E27FC236}">
                    <a16:creationId xmlns:a16="http://schemas.microsoft.com/office/drawing/2014/main" id="{25F69417-F8F6-4A94-A98F-A7ABE0827242}"/>
                  </a:ext>
                </a:extLst>
              </p:cNvPr>
              <p:cNvSpPr txBox="1">
                <a:spLocks noRot="1" noChangeAspect="1" noMove="1" noResize="1" noEditPoints="1" noAdjustHandles="1" noChangeArrowheads="1" noChangeShapeType="1" noTextEdit="1"/>
              </p:cNvSpPr>
              <p:nvPr/>
            </p:nvSpPr>
            <p:spPr>
              <a:xfrm>
                <a:off x="1406031" y="4638436"/>
                <a:ext cx="524866" cy="307777"/>
              </a:xfrm>
              <a:prstGeom prst="rect">
                <a:avLst/>
              </a:prstGeom>
              <a:blipFill>
                <a:blip r:embed="rId9"/>
                <a:stretch>
                  <a:fillRect/>
                </a:stretch>
              </a:blipFill>
            </p:spPr>
            <p:txBody>
              <a:bodyPr/>
              <a:lstStyle/>
              <a:p>
                <a:r>
                  <a:rPr lang="en-GB">
                    <a:noFill/>
                  </a:rPr>
                  <a:t> </a:t>
                </a:r>
              </a:p>
            </p:txBody>
          </p:sp>
        </mc:Fallback>
      </mc:AlternateContent>
      <p:cxnSp>
        <p:nvCxnSpPr>
          <p:cNvPr id="90" name="Straight Connector 89">
            <a:extLst>
              <a:ext uri="{FF2B5EF4-FFF2-40B4-BE49-F238E27FC236}">
                <a16:creationId xmlns:a16="http://schemas.microsoft.com/office/drawing/2014/main" id="{2F0D420D-43AD-43A1-9DF2-E9A22EA5A955}"/>
              </a:ext>
            </a:extLst>
          </p:cNvPr>
          <p:cNvCxnSpPr>
            <a:cxnSpLocks/>
          </p:cNvCxnSpPr>
          <p:nvPr/>
        </p:nvCxnSpPr>
        <p:spPr>
          <a:xfrm flipV="1">
            <a:off x="1810644" y="4379624"/>
            <a:ext cx="7045" cy="799899"/>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91" name="TextBox 90">
                <a:extLst>
                  <a:ext uri="{FF2B5EF4-FFF2-40B4-BE49-F238E27FC236}">
                    <a16:creationId xmlns:a16="http://schemas.microsoft.com/office/drawing/2014/main" id="{6533DE48-1D05-416A-8AFB-C82889C86D7A}"/>
                  </a:ext>
                </a:extLst>
              </p:cNvPr>
              <p:cNvSpPr txBox="1"/>
              <p:nvPr/>
            </p:nvSpPr>
            <p:spPr>
              <a:xfrm>
                <a:off x="1159685" y="4087230"/>
                <a:ext cx="705564"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6</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45°</m:t>
                          </m:r>
                        </m:e>
                      </m:func>
                    </m:oMath>
                  </m:oMathPara>
                </a14:m>
                <a:endParaRPr lang="en-GB" dirty="0"/>
              </a:p>
            </p:txBody>
          </p:sp>
        </mc:Choice>
        <mc:Fallback>
          <p:sp>
            <p:nvSpPr>
              <p:cNvPr id="91" name="TextBox 90">
                <a:extLst>
                  <a:ext uri="{FF2B5EF4-FFF2-40B4-BE49-F238E27FC236}">
                    <a16:creationId xmlns:a16="http://schemas.microsoft.com/office/drawing/2014/main" id="{6533DE48-1D05-416A-8AFB-C82889C86D7A}"/>
                  </a:ext>
                </a:extLst>
              </p:cNvPr>
              <p:cNvSpPr txBox="1">
                <a:spLocks noRot="1" noChangeAspect="1" noMove="1" noResize="1" noEditPoints="1" noAdjustHandles="1" noChangeArrowheads="1" noChangeShapeType="1" noTextEdit="1"/>
              </p:cNvSpPr>
              <p:nvPr/>
            </p:nvSpPr>
            <p:spPr>
              <a:xfrm>
                <a:off x="1159685" y="4087230"/>
                <a:ext cx="705564"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2" name="TextBox 91">
                <a:extLst>
                  <a:ext uri="{FF2B5EF4-FFF2-40B4-BE49-F238E27FC236}">
                    <a16:creationId xmlns:a16="http://schemas.microsoft.com/office/drawing/2014/main" id="{7783F2EB-34F8-4778-BBBA-DD165273D27F}"/>
                  </a:ext>
                </a:extLst>
              </p:cNvPr>
              <p:cNvSpPr txBox="1"/>
              <p:nvPr/>
            </p:nvSpPr>
            <p:spPr>
              <a:xfrm>
                <a:off x="1822233" y="4607311"/>
                <a:ext cx="705564"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6</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45°</m:t>
                          </m:r>
                        </m:e>
                      </m:func>
                    </m:oMath>
                  </m:oMathPara>
                </a14:m>
                <a:endParaRPr lang="en-GB" dirty="0"/>
              </a:p>
            </p:txBody>
          </p:sp>
        </mc:Choice>
        <mc:Fallback>
          <p:sp>
            <p:nvSpPr>
              <p:cNvPr id="92" name="TextBox 91">
                <a:extLst>
                  <a:ext uri="{FF2B5EF4-FFF2-40B4-BE49-F238E27FC236}">
                    <a16:creationId xmlns:a16="http://schemas.microsoft.com/office/drawing/2014/main" id="{7783F2EB-34F8-4778-BBBA-DD165273D27F}"/>
                  </a:ext>
                </a:extLst>
              </p:cNvPr>
              <p:cNvSpPr txBox="1">
                <a:spLocks noRot="1" noChangeAspect="1" noMove="1" noResize="1" noEditPoints="1" noAdjustHandles="1" noChangeArrowheads="1" noChangeShapeType="1" noTextEdit="1"/>
              </p:cNvSpPr>
              <p:nvPr/>
            </p:nvSpPr>
            <p:spPr>
              <a:xfrm>
                <a:off x="1822233" y="4607311"/>
                <a:ext cx="705564" cy="276999"/>
              </a:xfrm>
              <a:prstGeom prst="rect">
                <a:avLst/>
              </a:prstGeom>
              <a:blipFill>
                <a:blip r:embed="rId11"/>
                <a:stretch>
                  <a:fillRect r="-172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3" name="TextBox 92">
                <a:extLst>
                  <a:ext uri="{FF2B5EF4-FFF2-40B4-BE49-F238E27FC236}">
                    <a16:creationId xmlns:a16="http://schemas.microsoft.com/office/drawing/2014/main" id="{368A8FA8-F189-4640-A212-82131B988F71}"/>
                  </a:ext>
                </a:extLst>
              </p:cNvPr>
              <p:cNvSpPr txBox="1"/>
              <p:nvPr/>
            </p:nvSpPr>
            <p:spPr>
              <a:xfrm>
                <a:off x="2716189" y="4490648"/>
                <a:ext cx="1774850" cy="40197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 </m:t>
                      </m:r>
                      <m:r>
                        <a:rPr lang="en-GB" b="1" i="1" smtClean="0">
                          <a:latin typeface="Cambria Math" panose="02040503050406030204" pitchFamily="18" charset="0"/>
                        </a:rPr>
                        <m:t>𝒊</m:t>
                      </m:r>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1" i="1" smtClean="0">
                          <a:latin typeface="Cambria Math" panose="02040503050406030204" pitchFamily="18" charset="0"/>
                        </a:rPr>
                        <m:t>𝒋</m:t>
                      </m:r>
                    </m:oMath>
                  </m:oMathPara>
                </a14:m>
                <a:endParaRPr lang="en-GB" b="1" dirty="0"/>
              </a:p>
            </p:txBody>
          </p:sp>
        </mc:Choice>
        <mc:Fallback>
          <p:sp>
            <p:nvSpPr>
              <p:cNvPr id="93" name="TextBox 92">
                <a:extLst>
                  <a:ext uri="{FF2B5EF4-FFF2-40B4-BE49-F238E27FC236}">
                    <a16:creationId xmlns:a16="http://schemas.microsoft.com/office/drawing/2014/main" id="{368A8FA8-F189-4640-A212-82131B988F71}"/>
                  </a:ext>
                </a:extLst>
              </p:cNvPr>
              <p:cNvSpPr txBox="1">
                <a:spLocks noRot="1" noChangeAspect="1" noMove="1" noResize="1" noEditPoints="1" noAdjustHandles="1" noChangeArrowheads="1" noChangeShapeType="1" noTextEdit="1"/>
              </p:cNvSpPr>
              <p:nvPr/>
            </p:nvSpPr>
            <p:spPr>
              <a:xfrm>
                <a:off x="2716189" y="4490648"/>
                <a:ext cx="1774850" cy="401970"/>
              </a:xfrm>
              <a:prstGeom prst="rect">
                <a:avLst/>
              </a:prstGeom>
              <a:blipFill>
                <a:blip r:embed="rId12"/>
                <a:stretch>
                  <a:fillRect b="-12121"/>
                </a:stretch>
              </a:blipFill>
            </p:spPr>
            <p:txBody>
              <a:bodyPr/>
              <a:lstStyle/>
              <a:p>
                <a:r>
                  <a:rPr lang="en-GB">
                    <a:noFill/>
                  </a:rPr>
                  <a:t> </a:t>
                </a:r>
              </a:p>
            </p:txBody>
          </p:sp>
        </mc:Fallback>
      </mc:AlternateContent>
      <p:sp>
        <p:nvSpPr>
          <p:cNvPr id="94" name="Rectangle 93">
            <a:extLst>
              <a:ext uri="{FF2B5EF4-FFF2-40B4-BE49-F238E27FC236}">
                <a16:creationId xmlns:a16="http://schemas.microsoft.com/office/drawing/2014/main" id="{042BDFA8-7AF1-497C-B1D9-05456E0EBAB0}"/>
              </a:ext>
            </a:extLst>
          </p:cNvPr>
          <p:cNvSpPr/>
          <p:nvPr/>
        </p:nvSpPr>
        <p:spPr>
          <a:xfrm>
            <a:off x="1907867" y="2357497"/>
            <a:ext cx="667553" cy="343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5" name="Rectangle 94">
            <a:extLst>
              <a:ext uri="{FF2B5EF4-FFF2-40B4-BE49-F238E27FC236}">
                <a16:creationId xmlns:a16="http://schemas.microsoft.com/office/drawing/2014/main" id="{9474F988-546D-42E7-8CDF-112BE048C33F}"/>
              </a:ext>
            </a:extLst>
          </p:cNvPr>
          <p:cNvSpPr/>
          <p:nvPr/>
        </p:nvSpPr>
        <p:spPr>
          <a:xfrm>
            <a:off x="1090688" y="2909791"/>
            <a:ext cx="667553" cy="343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6" name="Rectangle 95">
            <a:extLst>
              <a:ext uri="{FF2B5EF4-FFF2-40B4-BE49-F238E27FC236}">
                <a16:creationId xmlns:a16="http://schemas.microsoft.com/office/drawing/2014/main" id="{760A3D80-45A7-430E-91B5-BCDDF2BD0858}"/>
              </a:ext>
            </a:extLst>
          </p:cNvPr>
          <p:cNvSpPr/>
          <p:nvPr/>
        </p:nvSpPr>
        <p:spPr>
          <a:xfrm>
            <a:off x="2850169" y="2161977"/>
            <a:ext cx="1489620" cy="5896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7" name="Rectangle 96">
            <a:extLst>
              <a:ext uri="{FF2B5EF4-FFF2-40B4-BE49-F238E27FC236}">
                <a16:creationId xmlns:a16="http://schemas.microsoft.com/office/drawing/2014/main" id="{E5B6AEF3-DEE9-44B7-AD1A-F854A0FFF48D}"/>
              </a:ext>
            </a:extLst>
          </p:cNvPr>
          <p:cNvSpPr/>
          <p:nvPr/>
        </p:nvSpPr>
        <p:spPr>
          <a:xfrm>
            <a:off x="1120098" y="3977998"/>
            <a:ext cx="667553" cy="343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8" name="Rectangle 97">
            <a:extLst>
              <a:ext uri="{FF2B5EF4-FFF2-40B4-BE49-F238E27FC236}">
                <a16:creationId xmlns:a16="http://schemas.microsoft.com/office/drawing/2014/main" id="{1B79CB77-AF28-428A-9DDF-B7E67F26F395}"/>
              </a:ext>
            </a:extLst>
          </p:cNvPr>
          <p:cNvSpPr/>
          <p:nvPr/>
        </p:nvSpPr>
        <p:spPr>
          <a:xfrm>
            <a:off x="1858191" y="4573931"/>
            <a:ext cx="667553" cy="343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9" name="Rectangle 98">
            <a:extLst>
              <a:ext uri="{FF2B5EF4-FFF2-40B4-BE49-F238E27FC236}">
                <a16:creationId xmlns:a16="http://schemas.microsoft.com/office/drawing/2014/main" id="{85DF1689-4C67-434A-A43C-6896FD5A2059}"/>
              </a:ext>
            </a:extLst>
          </p:cNvPr>
          <p:cNvSpPr/>
          <p:nvPr/>
        </p:nvSpPr>
        <p:spPr>
          <a:xfrm>
            <a:off x="2850169" y="4375793"/>
            <a:ext cx="1469536" cy="6404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00" name="Straight Arrow Connector 99">
            <a:extLst>
              <a:ext uri="{FF2B5EF4-FFF2-40B4-BE49-F238E27FC236}">
                <a16:creationId xmlns:a16="http://schemas.microsoft.com/office/drawing/2014/main" id="{4B71B5C8-9668-4337-8354-4533EAB14A58}"/>
              </a:ext>
            </a:extLst>
          </p:cNvPr>
          <p:cNvCxnSpPr>
            <a:cxnSpLocks/>
          </p:cNvCxnSpPr>
          <p:nvPr/>
        </p:nvCxnSpPr>
        <p:spPr>
          <a:xfrm>
            <a:off x="4999839" y="2994870"/>
            <a:ext cx="1057012" cy="8640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F9B9BF8-9422-4B58-863D-A0B974C0761D}"/>
              </a:ext>
            </a:extLst>
          </p:cNvPr>
          <p:cNvCxnSpPr>
            <a:cxnSpLocks/>
          </p:cNvCxnSpPr>
          <p:nvPr/>
        </p:nvCxnSpPr>
        <p:spPr>
          <a:xfrm>
            <a:off x="5021728" y="2996839"/>
            <a:ext cx="892511" cy="14809"/>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02" name="TextBox 101">
                <a:extLst>
                  <a:ext uri="{FF2B5EF4-FFF2-40B4-BE49-F238E27FC236}">
                    <a16:creationId xmlns:a16="http://schemas.microsoft.com/office/drawing/2014/main" id="{CF7622B7-1C6C-4EC7-898E-9C15DF5149CB}"/>
                  </a:ext>
                </a:extLst>
              </p:cNvPr>
              <p:cNvSpPr txBox="1"/>
              <p:nvPr/>
            </p:nvSpPr>
            <p:spPr>
              <a:xfrm>
                <a:off x="5863819" y="3835049"/>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9</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p:sp>
            <p:nvSpPr>
              <p:cNvPr id="102" name="TextBox 101">
                <a:extLst>
                  <a:ext uri="{FF2B5EF4-FFF2-40B4-BE49-F238E27FC236}">
                    <a16:creationId xmlns:a16="http://schemas.microsoft.com/office/drawing/2014/main" id="{CF7622B7-1C6C-4EC7-898E-9C15DF5149CB}"/>
                  </a:ext>
                </a:extLst>
              </p:cNvPr>
              <p:cNvSpPr txBox="1">
                <a:spLocks noRot="1" noChangeAspect="1" noMove="1" noResize="1" noEditPoints="1" noAdjustHandles="1" noChangeArrowheads="1" noChangeShapeType="1" noTextEdit="1"/>
              </p:cNvSpPr>
              <p:nvPr/>
            </p:nvSpPr>
            <p:spPr>
              <a:xfrm>
                <a:off x="5863819" y="3835049"/>
                <a:ext cx="524866" cy="307777"/>
              </a:xfrm>
              <a:prstGeom prst="rect">
                <a:avLst/>
              </a:prstGeom>
              <a:blipFill>
                <a:blip r:embed="rId13"/>
                <a:stretch>
                  <a:fillRect/>
                </a:stretch>
              </a:blipFill>
            </p:spPr>
            <p:txBody>
              <a:bodyPr/>
              <a:lstStyle/>
              <a:p>
                <a:r>
                  <a:rPr lang="en-GB">
                    <a:noFill/>
                  </a:rPr>
                  <a:t> </a:t>
                </a:r>
              </a:p>
            </p:txBody>
          </p:sp>
        </mc:Fallback>
      </mc:AlternateContent>
      <p:sp>
        <p:nvSpPr>
          <p:cNvPr id="103" name="Freeform: Shape 102">
            <a:extLst>
              <a:ext uri="{FF2B5EF4-FFF2-40B4-BE49-F238E27FC236}">
                <a16:creationId xmlns:a16="http://schemas.microsoft.com/office/drawing/2014/main" id="{CBA9F2EB-A036-467E-AB90-D784F2EA5EAA}"/>
              </a:ext>
            </a:extLst>
          </p:cNvPr>
          <p:cNvSpPr/>
          <p:nvPr/>
        </p:nvSpPr>
        <p:spPr>
          <a:xfrm rot="3130755">
            <a:off x="5268718" y="3015630"/>
            <a:ext cx="104140" cy="205740"/>
          </a:xfrm>
          <a:custGeom>
            <a:avLst/>
            <a:gdLst>
              <a:gd name="connsiteX0" fmla="*/ 0 w 114300"/>
              <a:gd name="connsiteY0" fmla="*/ 0 h 228600"/>
              <a:gd name="connsiteX1" fmla="*/ 83820 w 114300"/>
              <a:gd name="connsiteY1" fmla="*/ 99060 h 228600"/>
              <a:gd name="connsiteX2" fmla="*/ 114300 w 114300"/>
              <a:gd name="connsiteY2" fmla="*/ 228600 h 228600"/>
            </a:gdLst>
            <a:ahLst/>
            <a:cxnLst>
              <a:cxn ang="0">
                <a:pos x="connsiteX0" y="connsiteY0"/>
              </a:cxn>
              <a:cxn ang="0">
                <a:pos x="connsiteX1" y="connsiteY1"/>
              </a:cxn>
              <a:cxn ang="0">
                <a:pos x="connsiteX2" y="connsiteY2"/>
              </a:cxn>
            </a:cxnLst>
            <a:rect l="l" t="t" r="r" b="b"/>
            <a:pathLst>
              <a:path w="114300" h="228600">
                <a:moveTo>
                  <a:pt x="0" y="0"/>
                </a:moveTo>
                <a:cubicBezTo>
                  <a:pt x="32385" y="30480"/>
                  <a:pt x="64770" y="60960"/>
                  <a:pt x="83820" y="99060"/>
                </a:cubicBezTo>
                <a:cubicBezTo>
                  <a:pt x="102870" y="137160"/>
                  <a:pt x="108585" y="182880"/>
                  <a:pt x="114300" y="22860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04" name="TextBox 103">
                <a:extLst>
                  <a:ext uri="{FF2B5EF4-FFF2-40B4-BE49-F238E27FC236}">
                    <a16:creationId xmlns:a16="http://schemas.microsoft.com/office/drawing/2014/main" id="{71CB48E5-550C-41B8-9E32-ACC489282585}"/>
                  </a:ext>
                </a:extLst>
              </p:cNvPr>
              <p:cNvSpPr txBox="1"/>
              <p:nvPr/>
            </p:nvSpPr>
            <p:spPr>
              <a:xfrm>
                <a:off x="5266670" y="3006484"/>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37°</m:t>
                      </m:r>
                    </m:oMath>
                  </m:oMathPara>
                </a14:m>
                <a:endParaRPr lang="en-GB" sz="1400" dirty="0">
                  <a:solidFill>
                    <a:schemeClr val="accent1"/>
                  </a:solidFill>
                </a:endParaRPr>
              </a:p>
            </p:txBody>
          </p:sp>
        </mc:Choice>
        <mc:Fallback>
          <p:sp>
            <p:nvSpPr>
              <p:cNvPr id="104" name="TextBox 103">
                <a:extLst>
                  <a:ext uri="{FF2B5EF4-FFF2-40B4-BE49-F238E27FC236}">
                    <a16:creationId xmlns:a16="http://schemas.microsoft.com/office/drawing/2014/main" id="{71CB48E5-550C-41B8-9E32-ACC489282585}"/>
                  </a:ext>
                </a:extLst>
              </p:cNvPr>
              <p:cNvSpPr txBox="1">
                <a:spLocks noRot="1" noChangeAspect="1" noMove="1" noResize="1" noEditPoints="1" noAdjustHandles="1" noChangeArrowheads="1" noChangeShapeType="1" noTextEdit="1"/>
              </p:cNvSpPr>
              <p:nvPr/>
            </p:nvSpPr>
            <p:spPr>
              <a:xfrm>
                <a:off x="5266670" y="3006484"/>
                <a:ext cx="524866"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8" name="TextBox 107">
                <a:extLst>
                  <a:ext uri="{FF2B5EF4-FFF2-40B4-BE49-F238E27FC236}">
                    <a16:creationId xmlns:a16="http://schemas.microsoft.com/office/drawing/2014/main" id="{FC6B98D0-34CE-4F51-9A9C-CF115974A32F}"/>
                  </a:ext>
                </a:extLst>
              </p:cNvPr>
              <p:cNvSpPr txBox="1"/>
              <p:nvPr/>
            </p:nvSpPr>
            <p:spPr>
              <a:xfrm>
                <a:off x="6288299" y="3221768"/>
                <a:ext cx="2508039"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37°</m:t>
                          </m:r>
                        </m:e>
                      </m:func>
                      <m:r>
                        <a:rPr lang="en-GB" b="0" i="1" smtClean="0">
                          <a:latin typeface="Cambria Math" panose="02040503050406030204" pitchFamily="18" charset="0"/>
                        </a:rPr>
                        <m:t> </m:t>
                      </m:r>
                      <m:r>
                        <a:rPr lang="en-GB" b="1" i="1" smtClean="0">
                          <a:latin typeface="Cambria Math" panose="02040503050406030204" pitchFamily="18" charset="0"/>
                        </a:rPr>
                        <m:t>𝒊</m:t>
                      </m:r>
                      <m:r>
                        <a:rPr lang="en-GB" b="0" i="1" smtClean="0">
                          <a:latin typeface="Cambria Math" panose="02040503050406030204" pitchFamily="18" charset="0"/>
                        </a:rPr>
                        <m:t>−9</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37°</m:t>
                          </m:r>
                        </m:e>
                      </m:func>
                      <m:r>
                        <a:rPr lang="en-GB" b="1" i="1" smtClean="0">
                          <a:latin typeface="Cambria Math" panose="02040503050406030204" pitchFamily="18" charset="0"/>
                        </a:rPr>
                        <m:t>𝒋</m:t>
                      </m:r>
                    </m:oMath>
                    <m:oMath xmlns:m="http://schemas.openxmlformats.org/officeDocument/2006/math">
                      <m:r>
                        <a:rPr lang="en-GB" b="0" i="1" smtClean="0">
                          <a:latin typeface="Cambria Math" panose="02040503050406030204" pitchFamily="18" charset="0"/>
                        </a:rPr>
                        <m:t>=7.19</m:t>
                      </m:r>
                      <m:r>
                        <a:rPr lang="en-GB" b="1" i="1" smtClean="0">
                          <a:latin typeface="Cambria Math" panose="02040503050406030204" pitchFamily="18" charset="0"/>
                        </a:rPr>
                        <m:t>𝒊</m:t>
                      </m:r>
                      <m:r>
                        <a:rPr lang="en-GB" b="1" i="1" smtClean="0">
                          <a:latin typeface="Cambria Math" panose="02040503050406030204" pitchFamily="18" charset="0"/>
                        </a:rPr>
                        <m:t>−</m:t>
                      </m:r>
                      <m:r>
                        <a:rPr lang="en-GB" b="0" i="1" smtClean="0">
                          <a:latin typeface="Cambria Math" panose="02040503050406030204" pitchFamily="18" charset="0"/>
                        </a:rPr>
                        <m:t>5.42</m:t>
                      </m:r>
                      <m:r>
                        <a:rPr lang="en-GB" b="1" i="1" smtClean="0">
                          <a:latin typeface="Cambria Math" panose="02040503050406030204" pitchFamily="18" charset="0"/>
                        </a:rPr>
                        <m:t>𝒋</m:t>
                      </m:r>
                    </m:oMath>
                  </m:oMathPara>
                </a14:m>
                <a:endParaRPr lang="en-GB" b="1" dirty="0"/>
              </a:p>
            </p:txBody>
          </p:sp>
        </mc:Choice>
        <mc:Fallback>
          <p:sp>
            <p:nvSpPr>
              <p:cNvPr id="108" name="TextBox 107">
                <a:extLst>
                  <a:ext uri="{FF2B5EF4-FFF2-40B4-BE49-F238E27FC236}">
                    <a16:creationId xmlns:a16="http://schemas.microsoft.com/office/drawing/2014/main" id="{FC6B98D0-34CE-4F51-9A9C-CF115974A32F}"/>
                  </a:ext>
                </a:extLst>
              </p:cNvPr>
              <p:cNvSpPr txBox="1">
                <a:spLocks noRot="1" noChangeAspect="1" noMove="1" noResize="1" noEditPoints="1" noAdjustHandles="1" noChangeArrowheads="1" noChangeShapeType="1" noTextEdit="1"/>
              </p:cNvSpPr>
              <p:nvPr/>
            </p:nvSpPr>
            <p:spPr>
              <a:xfrm>
                <a:off x="6288299" y="3221768"/>
                <a:ext cx="2508039" cy="646331"/>
              </a:xfrm>
              <a:prstGeom prst="rect">
                <a:avLst/>
              </a:prstGeom>
              <a:blipFill>
                <a:blip r:embed="rId15"/>
                <a:stretch>
                  <a:fillRect b="-6604"/>
                </a:stretch>
              </a:blipFill>
            </p:spPr>
            <p:txBody>
              <a:bodyPr/>
              <a:lstStyle/>
              <a:p>
                <a:r>
                  <a:rPr lang="en-GB">
                    <a:noFill/>
                  </a:rPr>
                  <a:t> </a:t>
                </a:r>
              </a:p>
            </p:txBody>
          </p:sp>
        </mc:Fallback>
      </mc:AlternateContent>
      <p:sp>
        <p:nvSpPr>
          <p:cNvPr id="111" name="Rectangle 110">
            <a:extLst>
              <a:ext uri="{FF2B5EF4-FFF2-40B4-BE49-F238E27FC236}">
                <a16:creationId xmlns:a16="http://schemas.microsoft.com/office/drawing/2014/main" id="{73F0B652-C0E8-40FE-9E42-33F3B146F78A}"/>
              </a:ext>
            </a:extLst>
          </p:cNvPr>
          <p:cNvSpPr/>
          <p:nvPr/>
        </p:nvSpPr>
        <p:spPr>
          <a:xfrm>
            <a:off x="6349142" y="3113524"/>
            <a:ext cx="2543338" cy="754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2" name="Rectangle 111">
            <a:extLst>
              <a:ext uri="{FF2B5EF4-FFF2-40B4-BE49-F238E27FC236}">
                <a16:creationId xmlns:a16="http://schemas.microsoft.com/office/drawing/2014/main" id="{FEE0B72D-E48E-448A-AB87-3A17A2EC5D52}"/>
              </a:ext>
            </a:extLst>
          </p:cNvPr>
          <p:cNvSpPr/>
          <p:nvPr/>
        </p:nvSpPr>
        <p:spPr>
          <a:xfrm>
            <a:off x="395536" y="1854200"/>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13" name="Rectangle 112">
            <a:extLst>
              <a:ext uri="{FF2B5EF4-FFF2-40B4-BE49-F238E27FC236}">
                <a16:creationId xmlns:a16="http://schemas.microsoft.com/office/drawing/2014/main" id="{D24118FB-10E2-45FB-8C82-54BEDFDC085B}"/>
              </a:ext>
            </a:extLst>
          </p:cNvPr>
          <p:cNvSpPr/>
          <p:nvPr/>
        </p:nvSpPr>
        <p:spPr>
          <a:xfrm>
            <a:off x="391081" y="3740017"/>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14" name="Rectangle 113">
            <a:extLst>
              <a:ext uri="{FF2B5EF4-FFF2-40B4-BE49-F238E27FC236}">
                <a16:creationId xmlns:a16="http://schemas.microsoft.com/office/drawing/2014/main" id="{36C776DA-2D7D-454B-A124-6A5E131FAC0C}"/>
              </a:ext>
            </a:extLst>
          </p:cNvPr>
          <p:cNvSpPr/>
          <p:nvPr/>
        </p:nvSpPr>
        <p:spPr>
          <a:xfrm>
            <a:off x="4765448" y="2412117"/>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cxnSp>
        <p:nvCxnSpPr>
          <p:cNvPr id="116" name="Straight Connector 115">
            <a:extLst>
              <a:ext uri="{FF2B5EF4-FFF2-40B4-BE49-F238E27FC236}">
                <a16:creationId xmlns:a16="http://schemas.microsoft.com/office/drawing/2014/main" id="{7E012B07-CD64-4EDC-B0F3-4728E095DB63}"/>
              </a:ext>
            </a:extLst>
          </p:cNvPr>
          <p:cNvCxnSpPr/>
          <p:nvPr/>
        </p:nvCxnSpPr>
        <p:spPr>
          <a:xfrm>
            <a:off x="4644008" y="1628800"/>
            <a:ext cx="0" cy="4104456"/>
          </a:xfrm>
          <a:prstGeom prst="line">
            <a:avLst/>
          </a:prstGeom>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2280F49C-9F93-4286-A400-F063E9BEE9F1}"/>
              </a:ext>
            </a:extLst>
          </p:cNvPr>
          <p:cNvCxnSpPr>
            <a:cxnSpLocks/>
          </p:cNvCxnSpPr>
          <p:nvPr/>
        </p:nvCxnSpPr>
        <p:spPr>
          <a:xfrm flipH="1">
            <a:off x="347662" y="3573016"/>
            <a:ext cx="429634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971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4"/>
                                        </p:tgtEl>
                                      </p:cBhvr>
                                    </p:animEffect>
                                    <p:set>
                                      <p:cBhvr>
                                        <p:cTn id="7"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8" restart="whenNotActive" fill="hold" evtFilter="cancelBubble" nodeType="interactiveSeq">
                <p:stCondLst>
                  <p:cond evt="onClick" delay="0">
                    <p:tgtEl>
                      <p:spTgt spid="9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5"/>
                                        </p:tgtEl>
                                      </p:cBhvr>
                                    </p:animEffect>
                                    <p:set>
                                      <p:cBhvr>
                                        <p:cTn id="13" dur="1" fill="hold">
                                          <p:stCondLst>
                                            <p:cond delay="4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4" restart="whenNotActive" fill="hold" evtFilter="cancelBubble" nodeType="interactiveSeq">
                <p:stCondLst>
                  <p:cond evt="onClick" delay="0">
                    <p:tgtEl>
                      <p:spTgt spid="9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6"/>
                                        </p:tgtEl>
                                      </p:cBhvr>
                                    </p:animEffect>
                                    <p:set>
                                      <p:cBhvr>
                                        <p:cTn id="19"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20" restart="whenNotActive" fill="hold" evtFilter="cancelBubble" nodeType="interactiveSeq">
                <p:stCondLst>
                  <p:cond evt="onClick" delay="0">
                    <p:tgtEl>
                      <p:spTgt spid="9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7"/>
                                        </p:tgtEl>
                                      </p:cBhvr>
                                    </p:animEffect>
                                    <p:set>
                                      <p:cBhvr>
                                        <p:cTn id="25"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26" restart="whenNotActive" fill="hold" evtFilter="cancelBubble" nodeType="interactiveSeq">
                <p:stCondLst>
                  <p:cond evt="onClick" delay="0">
                    <p:tgtEl>
                      <p:spTgt spid="9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98"/>
                                        </p:tgtEl>
                                      </p:cBhvr>
                                    </p:animEffect>
                                    <p:set>
                                      <p:cBhvr>
                                        <p:cTn id="31"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32" restart="whenNotActive" fill="hold" evtFilter="cancelBubble" nodeType="interactiveSeq">
                <p:stCondLst>
                  <p:cond evt="onClick" delay="0">
                    <p:tgtEl>
                      <p:spTgt spid="9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9"/>
                                        </p:tgtEl>
                                      </p:cBhvr>
                                    </p:animEffect>
                                    <p:set>
                                      <p:cBhvr>
                                        <p:cTn id="37"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8" restart="whenNotActive" fill="hold" evtFilter="cancelBubble" nodeType="interactiveSeq">
                <p:stCondLst>
                  <p:cond evt="onClick" delay="0">
                    <p:tgtEl>
                      <p:spTgt spid="11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11"/>
                                        </p:tgtEl>
                                      </p:cBhvr>
                                    </p:animEffect>
                                    <p:set>
                                      <p:cBhvr>
                                        <p:cTn id="43"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childTnLst>
        </p:cTn>
      </p:par>
    </p:tnLst>
    <p:bldLst>
      <p:bldP spid="94" grpId="0" animBg="1"/>
      <p:bldP spid="95" grpId="0" animBg="1"/>
      <p:bldP spid="96" grpId="0" animBg="1"/>
      <p:bldP spid="97" grpId="0" animBg="1"/>
      <p:bldP spid="98" grpId="0" animBg="1"/>
      <p:bldP spid="99" grpId="0" animBg="1"/>
      <p:bldP spid="1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0D623F-8AD2-4374-8A68-9D421B179E06}"/>
              </a:ext>
            </a:extLst>
          </p:cNvPr>
          <p:cNvGrpSpPr/>
          <p:nvPr/>
        </p:nvGrpSpPr>
        <p:grpSpPr>
          <a:xfrm>
            <a:off x="-22391" y="0"/>
            <a:ext cx="9143074" cy="599127"/>
            <a:chOff x="0" y="13335"/>
            <a:chExt cx="9144218" cy="599127"/>
          </a:xfrm>
        </p:grpSpPr>
        <p:sp>
          <p:nvSpPr>
            <p:cNvPr id="3" name="TextBox 32">
              <a:extLst>
                <a:ext uri="{FF2B5EF4-FFF2-40B4-BE49-F238E27FC236}">
                  <a16:creationId xmlns:a16="http://schemas.microsoft.com/office/drawing/2014/main" id="{BC41ED1D-4D3F-40F4-898D-A4CACF3031E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Applied Example</a:t>
              </a:r>
            </a:p>
          </p:txBody>
        </p:sp>
        <p:cxnSp>
          <p:nvCxnSpPr>
            <p:cNvPr id="4" name="Straight Connector 3">
              <a:extLst>
                <a:ext uri="{FF2B5EF4-FFF2-40B4-BE49-F238E27FC236}">
                  <a16:creationId xmlns:a16="http://schemas.microsoft.com/office/drawing/2014/main" id="{DCA152FE-4A0A-4AA4-BD53-E4A871456F1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A93B27B-BDC4-4C69-8761-0803B7AC1FD9}"/>
                  </a:ext>
                </a:extLst>
              </p:cNvPr>
              <p:cNvSpPr txBox="1"/>
              <p:nvPr/>
            </p:nvSpPr>
            <p:spPr>
              <a:xfrm>
                <a:off x="310952" y="853561"/>
                <a:ext cx="4405064"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box of mass 8kg lies on a smooth horizontal floor. A force of 10N is applied at an angle of </a:t>
                </a:r>
                <a14:m>
                  <m:oMath xmlns:m="http://schemas.openxmlformats.org/officeDocument/2006/math">
                    <m:r>
                      <a:rPr lang="en-GB" sz="1400" b="0" i="1" smtClean="0">
                        <a:latin typeface="Cambria Math" panose="02040503050406030204" pitchFamily="18" charset="0"/>
                      </a:rPr>
                      <m:t>30°</m:t>
                    </m:r>
                  </m:oMath>
                </a14:m>
                <a:r>
                  <a:rPr lang="en-GB" sz="1400" dirty="0"/>
                  <a:t> causing the box to accelerate horizontally along the floor.</a:t>
                </a:r>
              </a:p>
              <a:p>
                <a:pPr marL="342900" indent="-342900">
                  <a:buAutoNum type="alphaLcParenBoth"/>
                </a:pPr>
                <a:r>
                  <a:rPr lang="en-GB" sz="1400" dirty="0"/>
                  <a:t>Work out the acceleration of the box.</a:t>
                </a:r>
              </a:p>
              <a:p>
                <a:pPr marL="342900" indent="-342900">
                  <a:buAutoNum type="alphaLcParenBoth"/>
                </a:pPr>
                <a:r>
                  <a:rPr lang="en-GB" sz="1400" dirty="0"/>
                  <a:t>Calculate the normal reaction between the box and the floor.</a:t>
                </a:r>
              </a:p>
            </p:txBody>
          </p:sp>
        </mc:Choice>
        <mc:Fallback>
          <p:sp>
            <p:nvSpPr>
              <p:cNvPr id="6" name="TextBox 5">
                <a:extLst>
                  <a:ext uri="{FF2B5EF4-FFF2-40B4-BE49-F238E27FC236}">
                    <a16:creationId xmlns:a16="http://schemas.microsoft.com/office/drawing/2014/main" id="{5A93B27B-BDC4-4C69-8761-0803B7AC1FD9}"/>
                  </a:ext>
                </a:extLst>
              </p:cNvPr>
              <p:cNvSpPr txBox="1">
                <a:spLocks noRot="1" noChangeAspect="1" noMove="1" noResize="1" noEditPoints="1" noAdjustHandles="1" noChangeArrowheads="1" noChangeShapeType="1" noTextEdit="1"/>
              </p:cNvSpPr>
              <p:nvPr/>
            </p:nvSpPr>
            <p:spPr>
              <a:xfrm>
                <a:off x="310952" y="853561"/>
                <a:ext cx="4405064" cy="138499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70870C31-1616-4842-9BC7-FC5DAC88AF89}"/>
              </a:ext>
            </a:extLst>
          </p:cNvPr>
          <p:cNvCxnSpPr/>
          <p:nvPr/>
        </p:nvCxnSpPr>
        <p:spPr>
          <a:xfrm>
            <a:off x="5107300" y="1948005"/>
            <a:ext cx="2808312"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F07D09A-B6EA-47F5-9333-E295AE756D3D}"/>
              </a:ext>
            </a:extLst>
          </p:cNvPr>
          <p:cNvSpPr/>
          <p:nvPr/>
        </p:nvSpPr>
        <p:spPr>
          <a:xfrm>
            <a:off x="6012160" y="1511765"/>
            <a:ext cx="720080" cy="43204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dirty="0"/>
              <a:t>8 kg</a:t>
            </a:r>
          </a:p>
        </p:txBody>
      </p:sp>
      <p:cxnSp>
        <p:nvCxnSpPr>
          <p:cNvPr id="10" name="Straight Arrow Connector 9">
            <a:extLst>
              <a:ext uri="{FF2B5EF4-FFF2-40B4-BE49-F238E27FC236}">
                <a16:creationId xmlns:a16="http://schemas.microsoft.com/office/drawing/2014/main" id="{D831B74E-4C30-4953-8B28-C7AA1B918545}"/>
              </a:ext>
            </a:extLst>
          </p:cNvPr>
          <p:cNvCxnSpPr>
            <a:cxnSpLocks/>
          </p:cNvCxnSpPr>
          <p:nvPr/>
        </p:nvCxnSpPr>
        <p:spPr>
          <a:xfrm flipV="1">
            <a:off x="6733084" y="1162361"/>
            <a:ext cx="887680" cy="7650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168D4-6178-4ECC-87A9-F94B689EF928}"/>
                  </a:ext>
                </a:extLst>
              </p:cNvPr>
              <p:cNvSpPr txBox="1"/>
              <p:nvPr/>
            </p:nvSpPr>
            <p:spPr>
              <a:xfrm>
                <a:off x="7421018" y="875341"/>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10</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p:sp>
            <p:nvSpPr>
              <p:cNvPr id="12" name="TextBox 11">
                <a:extLst>
                  <a:ext uri="{FF2B5EF4-FFF2-40B4-BE49-F238E27FC236}">
                    <a16:creationId xmlns:a16="http://schemas.microsoft.com/office/drawing/2014/main" id="{4A3168D4-6178-4ECC-87A9-F94B689EF928}"/>
                  </a:ext>
                </a:extLst>
              </p:cNvPr>
              <p:cNvSpPr txBox="1">
                <a:spLocks noRot="1" noChangeAspect="1" noMove="1" noResize="1" noEditPoints="1" noAdjustHandles="1" noChangeArrowheads="1" noChangeShapeType="1" noTextEdit="1"/>
              </p:cNvSpPr>
              <p:nvPr/>
            </p:nvSpPr>
            <p:spPr>
              <a:xfrm>
                <a:off x="7421018" y="875341"/>
                <a:ext cx="524866" cy="307777"/>
              </a:xfrm>
              <a:prstGeom prst="rect">
                <a:avLst/>
              </a:prstGeom>
              <a:blipFill>
                <a:blip r:embed="rId3"/>
                <a:stretch>
                  <a:fillRect/>
                </a:stretch>
              </a:blipFill>
            </p:spPr>
            <p:txBody>
              <a:bodyPr/>
              <a:lstStyle/>
              <a:p>
                <a:r>
                  <a:rPr lang="en-GB">
                    <a:noFill/>
                  </a:rPr>
                  <a:t> </a:t>
                </a:r>
              </a:p>
            </p:txBody>
          </p:sp>
        </mc:Fallback>
      </mc:AlternateContent>
      <p:sp>
        <p:nvSpPr>
          <p:cNvPr id="13" name="Freeform: Shape 12">
            <a:extLst>
              <a:ext uri="{FF2B5EF4-FFF2-40B4-BE49-F238E27FC236}">
                <a16:creationId xmlns:a16="http://schemas.microsoft.com/office/drawing/2014/main" id="{749E5CC4-6C84-4A19-95D7-D1BB2969D8C1}"/>
              </a:ext>
            </a:extLst>
          </p:cNvPr>
          <p:cNvSpPr/>
          <p:nvPr/>
        </p:nvSpPr>
        <p:spPr>
          <a:xfrm>
            <a:off x="7003544" y="1695761"/>
            <a:ext cx="106680" cy="251460"/>
          </a:xfrm>
          <a:custGeom>
            <a:avLst/>
            <a:gdLst>
              <a:gd name="connsiteX0" fmla="*/ 0 w 106680"/>
              <a:gd name="connsiteY0" fmla="*/ 0 h 251460"/>
              <a:gd name="connsiteX1" fmla="*/ 76200 w 106680"/>
              <a:gd name="connsiteY1" fmla="*/ 106680 h 251460"/>
              <a:gd name="connsiteX2" fmla="*/ 106680 w 106680"/>
              <a:gd name="connsiteY2" fmla="*/ 251460 h 251460"/>
            </a:gdLst>
            <a:ahLst/>
            <a:cxnLst>
              <a:cxn ang="0">
                <a:pos x="connsiteX0" y="connsiteY0"/>
              </a:cxn>
              <a:cxn ang="0">
                <a:pos x="connsiteX1" y="connsiteY1"/>
              </a:cxn>
              <a:cxn ang="0">
                <a:pos x="connsiteX2" y="connsiteY2"/>
              </a:cxn>
            </a:cxnLst>
            <a:rect l="l" t="t" r="r" b="b"/>
            <a:pathLst>
              <a:path w="106680" h="251460">
                <a:moveTo>
                  <a:pt x="0" y="0"/>
                </a:moveTo>
                <a:cubicBezTo>
                  <a:pt x="29210" y="32385"/>
                  <a:pt x="58420" y="64770"/>
                  <a:pt x="76200" y="106680"/>
                </a:cubicBezTo>
                <a:cubicBezTo>
                  <a:pt x="93980" y="148590"/>
                  <a:pt x="100330" y="200025"/>
                  <a:pt x="106680" y="2514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D9413AA-675B-4B61-A143-F79C20F6D6FD}"/>
                  </a:ext>
                </a:extLst>
              </p:cNvPr>
              <p:cNvSpPr txBox="1"/>
              <p:nvPr/>
            </p:nvSpPr>
            <p:spPr>
              <a:xfrm>
                <a:off x="7041644" y="1604321"/>
                <a:ext cx="310794"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30°</m:t>
                      </m:r>
                    </m:oMath>
                  </m:oMathPara>
                </a14:m>
                <a:endParaRPr lang="en-GB" dirty="0"/>
              </a:p>
            </p:txBody>
          </p:sp>
        </mc:Choice>
        <mc:Fallback>
          <p:sp>
            <p:nvSpPr>
              <p:cNvPr id="14" name="TextBox 13">
                <a:extLst>
                  <a:ext uri="{FF2B5EF4-FFF2-40B4-BE49-F238E27FC236}">
                    <a16:creationId xmlns:a16="http://schemas.microsoft.com/office/drawing/2014/main" id="{5D9413AA-675B-4B61-A143-F79C20F6D6FD}"/>
                  </a:ext>
                </a:extLst>
              </p:cNvPr>
              <p:cNvSpPr txBox="1">
                <a:spLocks noRot="1" noChangeAspect="1" noMove="1" noResize="1" noEditPoints="1" noAdjustHandles="1" noChangeArrowheads="1" noChangeShapeType="1" noTextEdit="1"/>
              </p:cNvSpPr>
              <p:nvPr/>
            </p:nvSpPr>
            <p:spPr>
              <a:xfrm>
                <a:off x="7041644" y="1604321"/>
                <a:ext cx="310794" cy="307777"/>
              </a:xfrm>
              <a:prstGeom prst="rect">
                <a:avLst/>
              </a:prstGeom>
              <a:blipFill>
                <a:blip r:embed="rId4"/>
                <a:stretch>
                  <a:fillRect r="-333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BFD34573-FFF8-478B-A633-1509FBE71A85}"/>
                  </a:ext>
                </a:extLst>
              </p:cNvPr>
              <p:cNvSpPr txBox="1"/>
              <p:nvPr/>
            </p:nvSpPr>
            <p:spPr>
              <a:xfrm>
                <a:off x="4921920" y="2094084"/>
                <a:ext cx="2376264"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a:t>
                </a:r>
                <a14:m>
                  <m:oMath xmlns:m="http://schemas.openxmlformats.org/officeDocument/2006/math">
                    <m:r>
                      <a:rPr lang="en-GB" sz="1400" b="0" i="1" smtClean="0">
                        <a:latin typeface="Cambria Math" panose="02040503050406030204" pitchFamily="18" charset="0"/>
                      </a:rPr>
                      <m:t>𝐹</m:t>
                    </m:r>
                    <m:r>
                      <a:rPr lang="en-GB" sz="1400" b="0" i="1" smtClean="0">
                        <a:latin typeface="Cambria Math" panose="02040503050406030204" pitchFamily="18" charset="0"/>
                      </a:rPr>
                      <m:t>=</m:t>
                    </m:r>
                    <m:r>
                      <a:rPr lang="en-GB" sz="1400" b="0" i="1" smtClean="0">
                        <a:latin typeface="Cambria Math" panose="02040503050406030204" pitchFamily="18" charset="0"/>
                      </a:rPr>
                      <m:t>𝑚𝑎</m:t>
                    </m:r>
                  </m:oMath>
                </a14:m>
                <a:r>
                  <a:rPr lang="en-GB" sz="1400" dirty="0"/>
                  <a:t>, but the force </a:t>
                </a:r>
                <a14:m>
                  <m:oMath xmlns:m="http://schemas.openxmlformats.org/officeDocument/2006/math">
                    <m:r>
                      <a:rPr lang="en-GB" sz="1400" b="0" i="1" smtClean="0">
                        <a:latin typeface="Cambria Math" panose="02040503050406030204" pitchFamily="18" charset="0"/>
                      </a:rPr>
                      <m:t>𝐹</m:t>
                    </m:r>
                  </m:oMath>
                </a14:m>
                <a:r>
                  <a:rPr lang="en-GB" sz="1400" dirty="0"/>
                  <a:t> must be in the </a:t>
                </a:r>
                <a:r>
                  <a:rPr lang="en-GB" sz="1400" b="1" dirty="0"/>
                  <a:t>same direction as the acceleration</a:t>
                </a:r>
                <a:r>
                  <a:rPr lang="en-GB" sz="1400" dirty="0"/>
                  <a:t>.</a:t>
                </a:r>
              </a:p>
            </p:txBody>
          </p:sp>
        </mc:Choice>
        <mc:Fallback>
          <p:sp>
            <p:nvSpPr>
              <p:cNvPr id="15" name="TextBox 14">
                <a:extLst>
                  <a:ext uri="{FF2B5EF4-FFF2-40B4-BE49-F238E27FC236}">
                    <a16:creationId xmlns:a16="http://schemas.microsoft.com/office/drawing/2014/main" id="{BFD34573-FFF8-478B-A633-1509FBE71A85}"/>
                  </a:ext>
                </a:extLst>
              </p:cNvPr>
              <p:cNvSpPr txBox="1">
                <a:spLocks noRot="1" noChangeAspect="1" noMove="1" noResize="1" noEditPoints="1" noAdjustHandles="1" noChangeArrowheads="1" noChangeShapeType="1" noTextEdit="1"/>
              </p:cNvSpPr>
              <p:nvPr/>
            </p:nvSpPr>
            <p:spPr>
              <a:xfrm>
                <a:off x="4921920" y="2094084"/>
                <a:ext cx="2376264" cy="738664"/>
              </a:xfrm>
              <a:prstGeom prst="rect">
                <a:avLst/>
              </a:prstGeom>
              <a:blipFill>
                <a:blip r:embed="rId5"/>
                <a:stretch>
                  <a:fillRect l="-254" b="-5600"/>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71F605ED-C2E5-4AE8-832F-BF351AB6F820}"/>
              </a:ext>
            </a:extLst>
          </p:cNvPr>
          <p:cNvSpPr txBox="1"/>
          <p:nvPr/>
        </p:nvSpPr>
        <p:spPr>
          <a:xfrm>
            <a:off x="7496820" y="2094084"/>
            <a:ext cx="133622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Draw a clear force diagram, obviously!</a:t>
            </a:r>
          </a:p>
        </p:txBody>
      </p:sp>
      <p:cxnSp>
        <p:nvCxnSpPr>
          <p:cNvPr id="17" name="Straight Connector 16">
            <a:extLst>
              <a:ext uri="{FF2B5EF4-FFF2-40B4-BE49-F238E27FC236}">
                <a16:creationId xmlns:a16="http://schemas.microsoft.com/office/drawing/2014/main" id="{00955536-F6AE-485A-A82E-7C16A1BA47DC}"/>
              </a:ext>
            </a:extLst>
          </p:cNvPr>
          <p:cNvCxnSpPr/>
          <p:nvPr/>
        </p:nvCxnSpPr>
        <p:spPr>
          <a:xfrm>
            <a:off x="466740" y="4114098"/>
            <a:ext cx="2808312" cy="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48F415F3-4306-4177-8A09-9795ADE8FF99}"/>
              </a:ext>
            </a:extLst>
          </p:cNvPr>
          <p:cNvSpPr/>
          <p:nvPr/>
        </p:nvSpPr>
        <p:spPr>
          <a:xfrm>
            <a:off x="1371600" y="3677858"/>
            <a:ext cx="720080" cy="43204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dirty="0"/>
              <a:t>8 kg</a:t>
            </a:r>
          </a:p>
        </p:txBody>
      </p:sp>
      <p:cxnSp>
        <p:nvCxnSpPr>
          <p:cNvPr id="19" name="Straight Arrow Connector 18">
            <a:extLst>
              <a:ext uri="{FF2B5EF4-FFF2-40B4-BE49-F238E27FC236}">
                <a16:creationId xmlns:a16="http://schemas.microsoft.com/office/drawing/2014/main" id="{16D6FB57-E6C9-4967-B23D-2FFFF5D45160}"/>
              </a:ext>
            </a:extLst>
          </p:cNvPr>
          <p:cNvCxnSpPr>
            <a:cxnSpLocks/>
          </p:cNvCxnSpPr>
          <p:nvPr/>
        </p:nvCxnSpPr>
        <p:spPr>
          <a:xfrm flipV="1">
            <a:off x="2092524" y="3328454"/>
            <a:ext cx="887680" cy="7650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F9F64131-CA27-42D8-AF7E-89D1E9C5453F}"/>
                  </a:ext>
                </a:extLst>
              </p:cNvPr>
              <p:cNvSpPr txBox="1"/>
              <p:nvPr/>
            </p:nvSpPr>
            <p:spPr>
              <a:xfrm>
                <a:off x="2780458" y="3041434"/>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10</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p:sp>
            <p:nvSpPr>
              <p:cNvPr id="20" name="TextBox 19">
                <a:extLst>
                  <a:ext uri="{FF2B5EF4-FFF2-40B4-BE49-F238E27FC236}">
                    <a16:creationId xmlns:a16="http://schemas.microsoft.com/office/drawing/2014/main" id="{F9F64131-CA27-42D8-AF7E-89D1E9C5453F}"/>
                  </a:ext>
                </a:extLst>
              </p:cNvPr>
              <p:cNvSpPr txBox="1">
                <a:spLocks noRot="1" noChangeAspect="1" noMove="1" noResize="1" noEditPoints="1" noAdjustHandles="1" noChangeArrowheads="1" noChangeShapeType="1" noTextEdit="1"/>
              </p:cNvSpPr>
              <p:nvPr/>
            </p:nvSpPr>
            <p:spPr>
              <a:xfrm>
                <a:off x="2780458" y="3041434"/>
                <a:ext cx="524866" cy="307777"/>
              </a:xfrm>
              <a:prstGeom prst="rect">
                <a:avLst/>
              </a:prstGeom>
              <a:blipFill>
                <a:blip r:embed="rId3"/>
                <a:stretch>
                  <a:fillRect/>
                </a:stretch>
              </a:blipFill>
            </p:spPr>
            <p:txBody>
              <a:bodyPr/>
              <a:lstStyle/>
              <a:p>
                <a:r>
                  <a:rPr lang="en-GB">
                    <a:noFill/>
                  </a:rPr>
                  <a:t> </a:t>
                </a:r>
              </a:p>
            </p:txBody>
          </p:sp>
        </mc:Fallback>
      </mc:AlternateContent>
      <p:sp>
        <p:nvSpPr>
          <p:cNvPr id="21" name="Freeform: Shape 20">
            <a:extLst>
              <a:ext uri="{FF2B5EF4-FFF2-40B4-BE49-F238E27FC236}">
                <a16:creationId xmlns:a16="http://schemas.microsoft.com/office/drawing/2014/main" id="{D54CB8D0-2037-48AF-B9D4-299E76BB9AF8}"/>
              </a:ext>
            </a:extLst>
          </p:cNvPr>
          <p:cNvSpPr/>
          <p:nvPr/>
        </p:nvSpPr>
        <p:spPr>
          <a:xfrm>
            <a:off x="2362984" y="3861854"/>
            <a:ext cx="106680" cy="251460"/>
          </a:xfrm>
          <a:custGeom>
            <a:avLst/>
            <a:gdLst>
              <a:gd name="connsiteX0" fmla="*/ 0 w 106680"/>
              <a:gd name="connsiteY0" fmla="*/ 0 h 251460"/>
              <a:gd name="connsiteX1" fmla="*/ 76200 w 106680"/>
              <a:gd name="connsiteY1" fmla="*/ 106680 h 251460"/>
              <a:gd name="connsiteX2" fmla="*/ 106680 w 106680"/>
              <a:gd name="connsiteY2" fmla="*/ 251460 h 251460"/>
            </a:gdLst>
            <a:ahLst/>
            <a:cxnLst>
              <a:cxn ang="0">
                <a:pos x="connsiteX0" y="connsiteY0"/>
              </a:cxn>
              <a:cxn ang="0">
                <a:pos x="connsiteX1" y="connsiteY1"/>
              </a:cxn>
              <a:cxn ang="0">
                <a:pos x="connsiteX2" y="connsiteY2"/>
              </a:cxn>
            </a:cxnLst>
            <a:rect l="l" t="t" r="r" b="b"/>
            <a:pathLst>
              <a:path w="106680" h="251460">
                <a:moveTo>
                  <a:pt x="0" y="0"/>
                </a:moveTo>
                <a:cubicBezTo>
                  <a:pt x="29210" y="32385"/>
                  <a:pt x="58420" y="64770"/>
                  <a:pt x="76200" y="106680"/>
                </a:cubicBezTo>
                <a:cubicBezTo>
                  <a:pt x="93980" y="148590"/>
                  <a:pt x="100330" y="200025"/>
                  <a:pt x="106680" y="2514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DD69F927-1253-4DA7-A0C8-77DC6228A431}"/>
                  </a:ext>
                </a:extLst>
              </p:cNvPr>
              <p:cNvSpPr txBox="1"/>
              <p:nvPr/>
            </p:nvSpPr>
            <p:spPr>
              <a:xfrm>
                <a:off x="2401084" y="3770414"/>
                <a:ext cx="310794"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30°</m:t>
                      </m:r>
                    </m:oMath>
                  </m:oMathPara>
                </a14:m>
                <a:endParaRPr lang="en-GB" dirty="0"/>
              </a:p>
            </p:txBody>
          </p:sp>
        </mc:Choice>
        <mc:Fallback>
          <p:sp>
            <p:nvSpPr>
              <p:cNvPr id="22" name="TextBox 21">
                <a:extLst>
                  <a:ext uri="{FF2B5EF4-FFF2-40B4-BE49-F238E27FC236}">
                    <a16:creationId xmlns:a16="http://schemas.microsoft.com/office/drawing/2014/main" id="{DD69F927-1253-4DA7-A0C8-77DC6228A431}"/>
                  </a:ext>
                </a:extLst>
              </p:cNvPr>
              <p:cNvSpPr txBox="1">
                <a:spLocks noRot="1" noChangeAspect="1" noMove="1" noResize="1" noEditPoints="1" noAdjustHandles="1" noChangeArrowheads="1" noChangeShapeType="1" noTextEdit="1"/>
              </p:cNvSpPr>
              <p:nvPr/>
            </p:nvSpPr>
            <p:spPr>
              <a:xfrm>
                <a:off x="2401084" y="3770414"/>
                <a:ext cx="310794" cy="307777"/>
              </a:xfrm>
              <a:prstGeom prst="rect">
                <a:avLst/>
              </a:prstGeom>
              <a:blipFill>
                <a:blip r:embed="rId6"/>
                <a:stretch>
                  <a:fillRect r="-33333"/>
                </a:stretch>
              </a:blipFill>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id="{98C64E4F-3C40-4108-ACB7-C46E08C823D5}"/>
              </a:ext>
            </a:extLst>
          </p:cNvPr>
          <p:cNvCxnSpPr>
            <a:cxnSpLocks/>
          </p:cNvCxnSpPr>
          <p:nvPr/>
        </p:nvCxnSpPr>
        <p:spPr>
          <a:xfrm flipV="1">
            <a:off x="1767404" y="3078130"/>
            <a:ext cx="436" cy="6051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CAC81DBA-C4B6-4874-9A89-7AEFDD157E2B}"/>
                  </a:ext>
                </a:extLst>
              </p:cNvPr>
              <p:cNvSpPr txBox="1"/>
              <p:nvPr/>
            </p:nvSpPr>
            <p:spPr>
              <a:xfrm>
                <a:off x="1486850" y="2753921"/>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p:sp>
            <p:nvSpPr>
              <p:cNvPr id="25" name="TextBox 24">
                <a:extLst>
                  <a:ext uri="{FF2B5EF4-FFF2-40B4-BE49-F238E27FC236}">
                    <a16:creationId xmlns:a16="http://schemas.microsoft.com/office/drawing/2014/main" id="{CAC81DBA-C4B6-4874-9A89-7AEFDD157E2B}"/>
                  </a:ext>
                </a:extLst>
              </p:cNvPr>
              <p:cNvSpPr txBox="1">
                <a:spLocks noRot="1" noChangeAspect="1" noMove="1" noResize="1" noEditPoints="1" noAdjustHandles="1" noChangeArrowheads="1" noChangeShapeType="1" noTextEdit="1"/>
              </p:cNvSpPr>
              <p:nvPr/>
            </p:nvSpPr>
            <p:spPr>
              <a:xfrm>
                <a:off x="1486850" y="2753921"/>
                <a:ext cx="52486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3EAFDEBE-E512-42BC-B647-6F9559AE0571}"/>
                  </a:ext>
                </a:extLst>
              </p:cNvPr>
              <p:cNvSpPr txBox="1"/>
              <p:nvPr/>
            </p:nvSpPr>
            <p:spPr>
              <a:xfrm>
                <a:off x="1490846" y="4643756"/>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8</m:t>
                      </m:r>
                      <m:r>
                        <a:rPr lang="en-GB" sz="140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p:sp>
            <p:nvSpPr>
              <p:cNvPr id="26" name="TextBox 25">
                <a:extLst>
                  <a:ext uri="{FF2B5EF4-FFF2-40B4-BE49-F238E27FC236}">
                    <a16:creationId xmlns:a16="http://schemas.microsoft.com/office/drawing/2014/main" id="{3EAFDEBE-E512-42BC-B647-6F9559AE0571}"/>
                  </a:ext>
                </a:extLst>
              </p:cNvPr>
              <p:cNvSpPr txBox="1">
                <a:spLocks noRot="1" noChangeAspect="1" noMove="1" noResize="1" noEditPoints="1" noAdjustHandles="1" noChangeArrowheads="1" noChangeShapeType="1" noTextEdit="1"/>
              </p:cNvSpPr>
              <p:nvPr/>
            </p:nvSpPr>
            <p:spPr>
              <a:xfrm>
                <a:off x="1490846" y="4643756"/>
                <a:ext cx="524866" cy="307777"/>
              </a:xfrm>
              <a:prstGeom prst="rect">
                <a:avLst/>
              </a:prstGeom>
              <a:blipFill>
                <a:blip r:embed="rId8"/>
                <a:stretch>
                  <a:fillRect b="-6000"/>
                </a:stretch>
              </a:blipFill>
            </p:spPr>
            <p:txBody>
              <a:bodyPr/>
              <a:lstStyle/>
              <a:p>
                <a:r>
                  <a:rPr lang="en-GB">
                    <a:noFill/>
                  </a:rPr>
                  <a:t> </a:t>
                </a:r>
              </a:p>
            </p:txBody>
          </p:sp>
        </mc:Fallback>
      </mc:AlternateContent>
      <p:cxnSp>
        <p:nvCxnSpPr>
          <p:cNvPr id="27" name="Straight Arrow Connector 26">
            <a:extLst>
              <a:ext uri="{FF2B5EF4-FFF2-40B4-BE49-F238E27FC236}">
                <a16:creationId xmlns:a16="http://schemas.microsoft.com/office/drawing/2014/main" id="{7D5662FA-21CF-49C3-A231-A77DFC2FEAF6}"/>
              </a:ext>
            </a:extLst>
          </p:cNvPr>
          <p:cNvCxnSpPr>
            <a:cxnSpLocks/>
          </p:cNvCxnSpPr>
          <p:nvPr/>
        </p:nvCxnSpPr>
        <p:spPr>
          <a:xfrm flipH="1">
            <a:off x="1752600" y="4109906"/>
            <a:ext cx="1900" cy="5531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5A1789E1-1A77-4856-AE88-F05AEAB73599}"/>
                  </a:ext>
                </a:extLst>
              </p:cNvPr>
              <p:cNvSpPr txBox="1"/>
              <p:nvPr/>
            </p:nvSpPr>
            <p:spPr>
              <a:xfrm>
                <a:off x="4934921" y="3365110"/>
                <a:ext cx="2823632" cy="1642757"/>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:10</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30°</m:t>
                        </m:r>
                      </m:e>
                    </m:func>
                    <m:r>
                      <a:rPr lang="en-GB" b="0" i="1" smtClean="0">
                        <a:latin typeface="Cambria Math" panose="02040503050406030204" pitchFamily="18" charset="0"/>
                      </a:rPr>
                      <m:t>=8</m:t>
                    </m:r>
                    <m:r>
                      <a:rPr lang="en-GB" b="0" i="1" smtClean="0">
                        <a:latin typeface="Cambria Math" panose="02040503050406030204" pitchFamily="18" charset="0"/>
                      </a:rPr>
                      <m:t>𝑎</m:t>
                    </m:r>
                  </m:oMath>
                </a14:m>
                <a:r>
                  <a:rPr lang="en-GB" b="0" dirty="0"/>
                  <a:t> </a:t>
                </a:r>
                <a:br>
                  <a:rPr lang="en-GB" b="0" dirty="0"/>
                </a:br>
                <a:r>
                  <a:rPr lang="en-GB" b="0" dirty="0"/>
                  <a:t>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num>
                      <m:den>
                        <m:r>
                          <a:rPr lang="en-GB" b="0" i="1" smtClean="0">
                            <a:latin typeface="Cambria Math" panose="02040503050406030204" pitchFamily="18" charset="0"/>
                          </a:rPr>
                          <m:t>8</m:t>
                        </m:r>
                      </m:den>
                    </m:f>
                  </m:oMath>
                </a14:m>
                <a:r>
                  <a:rPr lang="en-GB" dirty="0"/>
                  <a:t> ms</a:t>
                </a:r>
                <a:r>
                  <a:rPr lang="en-GB" baseline="30000" dirty="0"/>
                  <a:t>-2</a:t>
                </a:r>
              </a:p>
              <a:p>
                <a:endParaRPr lang="en-GB" dirty="0"/>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m:t>
                      </m:r>
                      <m:r>
                        <a:rPr lang="en-GB" b="0" i="1" smtClean="0">
                          <a:latin typeface="Cambria Math" panose="02040503050406030204" pitchFamily="18" charset="0"/>
                        </a:rPr>
                        <m:t>𝑅</m:t>
                      </m:r>
                      <m:r>
                        <a:rPr lang="en-GB" b="0" i="1" smtClean="0">
                          <a:latin typeface="Cambria Math" panose="02040503050406030204" pitchFamily="18" charset="0"/>
                        </a:rPr>
                        <m:t>+10</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30°</m:t>
                          </m:r>
                        </m:e>
                      </m:func>
                      <m:r>
                        <a:rPr lang="en-GB" b="0" i="1" smtClean="0">
                          <a:latin typeface="Cambria Math" panose="02040503050406030204" pitchFamily="18" charset="0"/>
                        </a:rPr>
                        <m:t>=8</m:t>
                      </m:r>
                      <m:r>
                        <a:rPr lang="en-GB" b="0" i="1" smtClean="0">
                          <a:latin typeface="Cambria Math" panose="02040503050406030204" pitchFamily="18" charset="0"/>
                        </a:rPr>
                        <m:t>𝑔</m:t>
                      </m:r>
                    </m:oMath>
                  </m:oMathPara>
                </a14:m>
                <a:br>
                  <a:rPr lang="en-GB" b="0" dirty="0"/>
                </a:br>
                <a14:m>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𝑅</m:t>
                    </m:r>
                    <m:r>
                      <a:rPr lang="en-GB" b="0" i="1" smtClean="0">
                        <a:latin typeface="Cambria Math" panose="02040503050406030204" pitchFamily="18" charset="0"/>
                      </a:rPr>
                      <m:t>=73 </m:t>
                    </m:r>
                    <m:r>
                      <a:rPr lang="en-GB" b="0" i="1" smtClean="0">
                        <a:latin typeface="Cambria Math" panose="02040503050406030204" pitchFamily="18" charset="0"/>
                      </a:rPr>
                      <m:t>𝑁</m:t>
                    </m:r>
                  </m:oMath>
                </a14:m>
                <a:r>
                  <a:rPr lang="en-GB" dirty="0"/>
                  <a:t> (2sf)</a:t>
                </a:r>
              </a:p>
            </p:txBody>
          </p:sp>
        </mc:Choice>
        <mc:Fallback>
          <p:sp>
            <p:nvSpPr>
              <p:cNvPr id="30" name="TextBox 29">
                <a:extLst>
                  <a:ext uri="{FF2B5EF4-FFF2-40B4-BE49-F238E27FC236}">
                    <a16:creationId xmlns:a16="http://schemas.microsoft.com/office/drawing/2014/main" id="{5A1789E1-1A77-4856-AE88-F05AEAB73599}"/>
                  </a:ext>
                </a:extLst>
              </p:cNvPr>
              <p:cNvSpPr txBox="1">
                <a:spLocks noRot="1" noChangeAspect="1" noMove="1" noResize="1" noEditPoints="1" noAdjustHandles="1" noChangeArrowheads="1" noChangeShapeType="1" noTextEdit="1"/>
              </p:cNvSpPr>
              <p:nvPr/>
            </p:nvSpPr>
            <p:spPr>
              <a:xfrm>
                <a:off x="4934921" y="3365110"/>
                <a:ext cx="2823632" cy="1642757"/>
              </a:xfrm>
              <a:prstGeom prst="rect">
                <a:avLst/>
              </a:prstGeom>
              <a:blipFill>
                <a:blip r:embed="rId9"/>
                <a:stretch>
                  <a:fillRect b="-4815"/>
                </a:stretch>
              </a:blipFill>
            </p:spPr>
            <p:txBody>
              <a:bodyPr/>
              <a:lstStyle/>
              <a:p>
                <a:r>
                  <a:rPr lang="en-GB">
                    <a:noFill/>
                  </a:rPr>
                  <a:t> </a:t>
                </a:r>
              </a:p>
            </p:txBody>
          </p:sp>
        </mc:Fallback>
      </mc:AlternateContent>
      <p:cxnSp>
        <p:nvCxnSpPr>
          <p:cNvPr id="31" name="Straight Connector 30">
            <a:extLst>
              <a:ext uri="{FF2B5EF4-FFF2-40B4-BE49-F238E27FC236}">
                <a16:creationId xmlns:a16="http://schemas.microsoft.com/office/drawing/2014/main" id="{4F08D428-B38C-4551-8767-EFEE7EAE3E8F}"/>
              </a:ext>
            </a:extLst>
          </p:cNvPr>
          <p:cNvCxnSpPr>
            <a:cxnSpLocks/>
          </p:cNvCxnSpPr>
          <p:nvPr/>
        </p:nvCxnSpPr>
        <p:spPr>
          <a:xfrm flipV="1">
            <a:off x="3002280" y="3385148"/>
            <a:ext cx="6533" cy="683582"/>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C8BD87E-984A-47D1-AE63-D3A0D83ADC46}"/>
              </a:ext>
            </a:extLst>
          </p:cNvPr>
          <p:cNvCxnSpPr>
            <a:cxnSpLocks/>
          </p:cNvCxnSpPr>
          <p:nvPr/>
        </p:nvCxnSpPr>
        <p:spPr>
          <a:xfrm flipH="1">
            <a:off x="2103120" y="4150169"/>
            <a:ext cx="880586" cy="2381"/>
          </a:xfrm>
          <a:prstGeom prst="line">
            <a:avLst/>
          </a:prstGeom>
          <a:ln>
            <a:solidFill>
              <a:schemeClr val="accent1"/>
            </a:solidFill>
            <a:prstDash val="dash"/>
            <a:headEnd type="arrow"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D9AA930C-6B5E-482B-B753-8FB010E3496F}"/>
                  </a:ext>
                </a:extLst>
              </p:cNvPr>
              <p:cNvSpPr txBox="1"/>
              <p:nvPr/>
            </p:nvSpPr>
            <p:spPr>
              <a:xfrm>
                <a:off x="2171772" y="4137662"/>
                <a:ext cx="524866"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100" b="0" i="1" smtClean="0">
                          <a:solidFill>
                            <a:schemeClr val="accent1"/>
                          </a:solidFill>
                          <a:latin typeface="Cambria Math" panose="02040503050406030204" pitchFamily="18" charset="0"/>
                        </a:rPr>
                        <m:t>10</m:t>
                      </m:r>
                      <m:func>
                        <m:funcPr>
                          <m:ctrlPr>
                            <a:rPr lang="en-GB" sz="1100" b="0" i="1" smtClean="0">
                              <a:solidFill>
                                <a:schemeClr val="accent1"/>
                              </a:solidFill>
                              <a:latin typeface="Cambria Math" panose="02040503050406030204" pitchFamily="18" charset="0"/>
                            </a:rPr>
                          </m:ctrlPr>
                        </m:funcPr>
                        <m:fName>
                          <m:r>
                            <m:rPr>
                              <m:sty m:val="p"/>
                            </m:rPr>
                            <a:rPr lang="en-GB" sz="1100" b="0" i="0" smtClean="0">
                              <a:solidFill>
                                <a:schemeClr val="accent1"/>
                              </a:solidFill>
                              <a:latin typeface="Cambria Math" panose="02040503050406030204" pitchFamily="18" charset="0"/>
                            </a:rPr>
                            <m:t>cos</m:t>
                          </m:r>
                        </m:fName>
                        <m:e>
                          <m:r>
                            <a:rPr lang="en-GB" sz="1100" b="0" i="1" smtClean="0">
                              <a:solidFill>
                                <a:schemeClr val="accent1"/>
                              </a:solidFill>
                              <a:latin typeface="Cambria Math" panose="02040503050406030204" pitchFamily="18" charset="0"/>
                            </a:rPr>
                            <m:t>30</m:t>
                          </m:r>
                        </m:e>
                      </m:func>
                    </m:oMath>
                  </m:oMathPara>
                </a14:m>
                <a:endParaRPr lang="en-GB" sz="1100" dirty="0">
                  <a:solidFill>
                    <a:schemeClr val="accent1"/>
                  </a:solidFill>
                </a:endParaRPr>
              </a:p>
            </p:txBody>
          </p:sp>
        </mc:Choice>
        <mc:Fallback>
          <p:sp>
            <p:nvSpPr>
              <p:cNvPr id="36" name="TextBox 35">
                <a:extLst>
                  <a:ext uri="{FF2B5EF4-FFF2-40B4-BE49-F238E27FC236}">
                    <a16:creationId xmlns:a16="http://schemas.microsoft.com/office/drawing/2014/main" id="{D9AA930C-6B5E-482B-B753-8FB010E3496F}"/>
                  </a:ext>
                </a:extLst>
              </p:cNvPr>
              <p:cNvSpPr txBox="1">
                <a:spLocks noRot="1" noChangeAspect="1" noMove="1" noResize="1" noEditPoints="1" noAdjustHandles="1" noChangeArrowheads="1" noChangeShapeType="1" noTextEdit="1"/>
              </p:cNvSpPr>
              <p:nvPr/>
            </p:nvSpPr>
            <p:spPr>
              <a:xfrm>
                <a:off x="2171772" y="4137662"/>
                <a:ext cx="524866" cy="261610"/>
              </a:xfrm>
              <a:prstGeom prst="rect">
                <a:avLst/>
              </a:prstGeom>
              <a:blipFill>
                <a:blip r:embed="rId10"/>
                <a:stretch>
                  <a:fillRect r="-3255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3C9578DF-68C3-47F1-AA2C-5008914FEF30}"/>
                  </a:ext>
                </a:extLst>
              </p:cNvPr>
              <p:cNvSpPr txBox="1"/>
              <p:nvPr/>
            </p:nvSpPr>
            <p:spPr>
              <a:xfrm>
                <a:off x="2996540" y="3662692"/>
                <a:ext cx="524866"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100" b="0" i="1" smtClean="0">
                          <a:solidFill>
                            <a:schemeClr val="accent1"/>
                          </a:solidFill>
                          <a:latin typeface="Cambria Math" panose="02040503050406030204" pitchFamily="18" charset="0"/>
                        </a:rPr>
                        <m:t>10</m:t>
                      </m:r>
                      <m:func>
                        <m:funcPr>
                          <m:ctrlPr>
                            <a:rPr lang="en-GB" sz="1100" b="0" i="1" smtClean="0">
                              <a:solidFill>
                                <a:schemeClr val="accent1"/>
                              </a:solidFill>
                              <a:latin typeface="Cambria Math" panose="02040503050406030204" pitchFamily="18" charset="0"/>
                            </a:rPr>
                          </m:ctrlPr>
                        </m:funcPr>
                        <m:fName>
                          <m:r>
                            <m:rPr>
                              <m:sty m:val="p"/>
                            </m:rPr>
                            <a:rPr lang="en-GB" sz="1100" b="0" i="0" smtClean="0">
                              <a:solidFill>
                                <a:schemeClr val="accent1"/>
                              </a:solidFill>
                              <a:latin typeface="Cambria Math" panose="02040503050406030204" pitchFamily="18" charset="0"/>
                            </a:rPr>
                            <m:t>sin</m:t>
                          </m:r>
                        </m:fName>
                        <m:e>
                          <m:r>
                            <a:rPr lang="en-GB" sz="1100" b="0" i="1" smtClean="0">
                              <a:solidFill>
                                <a:schemeClr val="accent1"/>
                              </a:solidFill>
                              <a:latin typeface="Cambria Math" panose="02040503050406030204" pitchFamily="18" charset="0"/>
                            </a:rPr>
                            <m:t>30</m:t>
                          </m:r>
                        </m:e>
                      </m:func>
                    </m:oMath>
                  </m:oMathPara>
                </a14:m>
                <a:endParaRPr lang="en-GB" sz="1100" dirty="0">
                  <a:solidFill>
                    <a:schemeClr val="accent1"/>
                  </a:solidFill>
                </a:endParaRPr>
              </a:p>
            </p:txBody>
          </p:sp>
        </mc:Choice>
        <mc:Fallback>
          <p:sp>
            <p:nvSpPr>
              <p:cNvPr id="37" name="TextBox 36">
                <a:extLst>
                  <a:ext uri="{FF2B5EF4-FFF2-40B4-BE49-F238E27FC236}">
                    <a16:creationId xmlns:a16="http://schemas.microsoft.com/office/drawing/2014/main" id="{3C9578DF-68C3-47F1-AA2C-5008914FEF30}"/>
                  </a:ext>
                </a:extLst>
              </p:cNvPr>
              <p:cNvSpPr txBox="1">
                <a:spLocks noRot="1" noChangeAspect="1" noMove="1" noResize="1" noEditPoints="1" noAdjustHandles="1" noChangeArrowheads="1" noChangeShapeType="1" noTextEdit="1"/>
              </p:cNvSpPr>
              <p:nvPr/>
            </p:nvSpPr>
            <p:spPr>
              <a:xfrm>
                <a:off x="2996540" y="3662692"/>
                <a:ext cx="524866" cy="261610"/>
              </a:xfrm>
              <a:prstGeom prst="rect">
                <a:avLst/>
              </a:prstGeom>
              <a:blipFill>
                <a:blip r:embed="rId11"/>
                <a:stretch>
                  <a:fillRect r="-29070"/>
                </a:stretch>
              </a:blipFill>
            </p:spPr>
            <p:txBody>
              <a:bodyPr/>
              <a:lstStyle/>
              <a:p>
                <a:r>
                  <a:rPr lang="en-GB">
                    <a:noFill/>
                  </a:rPr>
                  <a:t> </a:t>
                </a:r>
              </a:p>
            </p:txBody>
          </p:sp>
        </mc:Fallback>
      </mc:AlternateContent>
      <p:sp>
        <p:nvSpPr>
          <p:cNvPr id="39" name="TextBox 38">
            <a:extLst>
              <a:ext uri="{FF2B5EF4-FFF2-40B4-BE49-F238E27FC236}">
                <a16:creationId xmlns:a16="http://schemas.microsoft.com/office/drawing/2014/main" id="{52D7CCA1-102F-4E1B-B940-90F7ECE3835E}"/>
              </a:ext>
            </a:extLst>
          </p:cNvPr>
          <p:cNvSpPr txBox="1"/>
          <p:nvPr/>
        </p:nvSpPr>
        <p:spPr>
          <a:xfrm>
            <a:off x="545284" y="5046915"/>
            <a:ext cx="3484208"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u="sng" dirty="0"/>
              <a:t>HIGHLY RECOMMENDED</a:t>
            </a:r>
            <a:r>
              <a:rPr lang="en-GB" sz="1200" b="1" dirty="0"/>
              <a:t> </a:t>
            </a:r>
            <a:r>
              <a:rPr lang="en-GB" sz="1200" b="1" dirty="0" err="1"/>
              <a:t>Fro</a:t>
            </a:r>
            <a:r>
              <a:rPr lang="en-GB" sz="1200" b="1" dirty="0"/>
              <a:t> Tips</a:t>
            </a:r>
            <a:r>
              <a:rPr lang="en-GB" sz="1200" dirty="0"/>
              <a:t>:</a:t>
            </a:r>
          </a:p>
          <a:p>
            <a:pPr marL="342900" indent="-342900">
              <a:buAutoNum type="alphaLcParenBoth"/>
            </a:pPr>
            <a:r>
              <a:rPr lang="en-GB" sz="1200" dirty="0"/>
              <a:t>Use dotted lines for components of a force, to distinguish from solid lines for full forces.</a:t>
            </a:r>
          </a:p>
          <a:p>
            <a:pPr marL="342900" indent="-342900">
              <a:buAutoNum type="alphaLcParenBoth"/>
            </a:pPr>
            <a:r>
              <a:rPr lang="en-GB" sz="1200" dirty="0"/>
              <a:t>Make sure the direction of your components is clear in the diagram, to ensure you get the sign right in calculations.</a:t>
            </a:r>
          </a:p>
          <a:p>
            <a:pPr marL="342900" indent="-342900">
              <a:buAutoNum type="alphaLcParenBoth"/>
            </a:pPr>
            <a:r>
              <a:rPr lang="en-GB" sz="1200" dirty="0"/>
              <a:t>Write the values of your components in the diagram (as above).</a:t>
            </a:r>
          </a:p>
        </p:txBody>
      </p:sp>
      <p:sp>
        <p:nvSpPr>
          <p:cNvPr id="40" name="Rectangle 39">
            <a:extLst>
              <a:ext uri="{FF2B5EF4-FFF2-40B4-BE49-F238E27FC236}">
                <a16:creationId xmlns:a16="http://schemas.microsoft.com/office/drawing/2014/main" id="{8D506F3E-E449-4072-8926-E589778CDAF9}"/>
              </a:ext>
            </a:extLst>
          </p:cNvPr>
          <p:cNvSpPr/>
          <p:nvPr/>
        </p:nvSpPr>
        <p:spPr>
          <a:xfrm>
            <a:off x="4657143" y="3422941"/>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41" name="Rectangle 40">
            <a:extLst>
              <a:ext uri="{FF2B5EF4-FFF2-40B4-BE49-F238E27FC236}">
                <a16:creationId xmlns:a16="http://schemas.microsoft.com/office/drawing/2014/main" id="{DBAEAA78-5810-45ED-859E-D09733654B28}"/>
              </a:ext>
            </a:extLst>
          </p:cNvPr>
          <p:cNvSpPr/>
          <p:nvPr/>
        </p:nvSpPr>
        <p:spPr>
          <a:xfrm>
            <a:off x="4657143" y="4386906"/>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42" name="Rectangle 41">
            <a:extLst>
              <a:ext uri="{FF2B5EF4-FFF2-40B4-BE49-F238E27FC236}">
                <a16:creationId xmlns:a16="http://schemas.microsoft.com/office/drawing/2014/main" id="{18780CD6-215B-4B44-BFD1-24022BDE2DF3}"/>
              </a:ext>
            </a:extLst>
          </p:cNvPr>
          <p:cNvSpPr/>
          <p:nvPr/>
        </p:nvSpPr>
        <p:spPr>
          <a:xfrm>
            <a:off x="369243" y="2671579"/>
            <a:ext cx="3704866" cy="3983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
        <p:nvSpPr>
          <p:cNvPr id="43" name="Rectangle 42">
            <a:extLst>
              <a:ext uri="{FF2B5EF4-FFF2-40B4-BE49-F238E27FC236}">
                <a16:creationId xmlns:a16="http://schemas.microsoft.com/office/drawing/2014/main" id="{6E8C1BB7-857B-4F89-879E-FD669F0BC6B8}"/>
              </a:ext>
            </a:extLst>
          </p:cNvPr>
          <p:cNvSpPr/>
          <p:nvPr/>
        </p:nvSpPr>
        <p:spPr>
          <a:xfrm>
            <a:off x="4873166" y="3425022"/>
            <a:ext cx="3515944" cy="770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a:extLst>
              <a:ext uri="{FF2B5EF4-FFF2-40B4-BE49-F238E27FC236}">
                <a16:creationId xmlns:a16="http://schemas.microsoft.com/office/drawing/2014/main" id="{389A45F2-E7F0-498B-8EC2-85E391FBD171}"/>
              </a:ext>
            </a:extLst>
          </p:cNvPr>
          <p:cNvSpPr/>
          <p:nvPr/>
        </p:nvSpPr>
        <p:spPr>
          <a:xfrm>
            <a:off x="4873166" y="4391590"/>
            <a:ext cx="3515944" cy="770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6" name="Straight Arrow Connector 45">
            <a:extLst>
              <a:ext uri="{FF2B5EF4-FFF2-40B4-BE49-F238E27FC236}">
                <a16:creationId xmlns:a16="http://schemas.microsoft.com/office/drawing/2014/main" id="{1CBB5CEB-27B0-44C6-ACAB-BF2E19B6B01E}"/>
              </a:ext>
            </a:extLst>
          </p:cNvPr>
          <p:cNvCxnSpPr/>
          <p:nvPr/>
        </p:nvCxnSpPr>
        <p:spPr>
          <a:xfrm>
            <a:off x="5940152" y="2823064"/>
            <a:ext cx="133477" cy="5409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0195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 restart="whenNotActive" fill="hold" evtFilter="cancelBubble" nodeType="interactiveSeq">
                <p:stCondLst>
                  <p:cond evt="onClick" delay="0">
                    <p:tgtEl>
                      <p:spTgt spid="4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3"/>
                                        </p:tgtEl>
                                      </p:cBhvr>
                                    </p:animEffect>
                                    <p:set>
                                      <p:cBhvr>
                                        <p:cTn id="1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4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C9129E-A8D8-46B1-8C2B-BC37A7EA2547}"/>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1B5E899C-DDB9-440A-8F17-A68DCF0B007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Combining Forces</a:t>
              </a:r>
            </a:p>
          </p:txBody>
        </p:sp>
        <p:cxnSp>
          <p:nvCxnSpPr>
            <p:cNvPr id="4" name="Straight Connector 3">
              <a:extLst>
                <a:ext uri="{FF2B5EF4-FFF2-40B4-BE49-F238E27FC236}">
                  <a16:creationId xmlns:a16="http://schemas.microsoft.com/office/drawing/2014/main" id="{FF71F860-9C4E-4908-9756-34498A844DB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E00AF77-9DD3-4137-8C88-22E3BD64A714}"/>
                  </a:ext>
                </a:extLst>
              </p:cNvPr>
              <p:cNvSpPr txBox="1"/>
              <p:nvPr/>
            </p:nvSpPr>
            <p:spPr>
              <a:xfrm>
                <a:off x="310952" y="912284"/>
                <a:ext cx="4837112"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Two forces </a:t>
                </a:r>
                <a14:m>
                  <m:oMath xmlns:m="http://schemas.openxmlformats.org/officeDocument/2006/math">
                    <m:r>
                      <a:rPr lang="en-GB" sz="1400" b="0" i="1" smtClean="0">
                        <a:latin typeface="Cambria Math" panose="02040503050406030204" pitchFamily="18" charset="0"/>
                      </a:rPr>
                      <m:t>𝑃</m:t>
                    </m:r>
                  </m:oMath>
                </a14:m>
                <a:r>
                  <a:rPr lang="en-GB" sz="1400" dirty="0"/>
                  <a:t> and </a:t>
                </a:r>
                <a14:m>
                  <m:oMath xmlns:m="http://schemas.openxmlformats.org/officeDocument/2006/math">
                    <m:r>
                      <a:rPr lang="en-GB" sz="1400" b="0" i="1" smtClean="0">
                        <a:latin typeface="Cambria Math" panose="02040503050406030204" pitchFamily="18" charset="0"/>
                      </a:rPr>
                      <m:t>𝑄</m:t>
                    </m:r>
                  </m:oMath>
                </a14:m>
                <a:r>
                  <a:rPr lang="en-GB" sz="1400" dirty="0"/>
                  <a:t> act on a particle as shown. </a:t>
                </a:r>
                <a14:m>
                  <m:oMath xmlns:m="http://schemas.openxmlformats.org/officeDocument/2006/math">
                    <m:r>
                      <a:rPr lang="en-GB" sz="1400" b="0" i="1" smtClean="0">
                        <a:latin typeface="Cambria Math" panose="02040503050406030204" pitchFamily="18" charset="0"/>
                      </a:rPr>
                      <m:t>𝑃</m:t>
                    </m:r>
                  </m:oMath>
                </a14:m>
                <a:r>
                  <a:rPr lang="en-GB" sz="1400" dirty="0"/>
                  <a:t> has a magnitude of </a:t>
                </a:r>
                <a14:m>
                  <m:oMath xmlns:m="http://schemas.openxmlformats.org/officeDocument/2006/math">
                    <m:r>
                      <a:rPr lang="en-GB" sz="1400" b="0" i="1" smtClean="0">
                        <a:latin typeface="Cambria Math" panose="02040503050406030204" pitchFamily="18" charset="0"/>
                      </a:rPr>
                      <m:t>10</m:t>
                    </m:r>
                  </m:oMath>
                </a14:m>
                <a:r>
                  <a:rPr lang="en-GB" sz="1400" b="0" i="0" dirty="0">
                    <a:latin typeface="+mj-lt"/>
                  </a:rPr>
                  <a:t>N</a:t>
                </a:r>
                <a:r>
                  <a:rPr lang="en-GB" sz="1400" dirty="0"/>
                  <a:t> and </a:t>
                </a:r>
                <a14:m>
                  <m:oMath xmlns:m="http://schemas.openxmlformats.org/officeDocument/2006/math">
                    <m:r>
                      <a:rPr lang="en-GB" sz="1400" b="0" i="1" smtClean="0">
                        <a:latin typeface="Cambria Math" panose="02040503050406030204" pitchFamily="18" charset="0"/>
                      </a:rPr>
                      <m:t>𝑄</m:t>
                    </m:r>
                  </m:oMath>
                </a14:m>
                <a:r>
                  <a:rPr lang="en-GB" sz="1400" dirty="0"/>
                  <a:t> has a magnitude of 8N. Work out the magnitude and direction of the resultant force.</a:t>
                </a:r>
              </a:p>
            </p:txBody>
          </p:sp>
        </mc:Choice>
        <mc:Fallback>
          <p:sp>
            <p:nvSpPr>
              <p:cNvPr id="6" name="TextBox 5">
                <a:extLst>
                  <a:ext uri="{FF2B5EF4-FFF2-40B4-BE49-F238E27FC236}">
                    <a16:creationId xmlns:a16="http://schemas.microsoft.com/office/drawing/2014/main" id="{3E00AF77-9DD3-4137-8C88-22E3BD64A714}"/>
                  </a:ext>
                </a:extLst>
              </p:cNvPr>
              <p:cNvSpPr txBox="1">
                <a:spLocks noRot="1" noChangeAspect="1" noMove="1" noResize="1" noEditPoints="1" noAdjustHandles="1" noChangeArrowheads="1" noChangeShapeType="1" noTextEdit="1"/>
              </p:cNvSpPr>
              <p:nvPr/>
            </p:nvSpPr>
            <p:spPr>
              <a:xfrm>
                <a:off x="310952" y="912284"/>
                <a:ext cx="4837112" cy="73866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a:extLst>
              <a:ext uri="{FF2B5EF4-FFF2-40B4-BE49-F238E27FC236}">
                <a16:creationId xmlns:a16="http://schemas.microsoft.com/office/drawing/2014/main" id="{D6A8A642-B391-4E19-8661-7E5762B2F2C5}"/>
              </a:ext>
            </a:extLst>
          </p:cNvPr>
          <p:cNvCxnSpPr>
            <a:cxnSpLocks/>
          </p:cNvCxnSpPr>
          <p:nvPr/>
        </p:nvCxnSpPr>
        <p:spPr>
          <a:xfrm flipV="1">
            <a:off x="5923677" y="817507"/>
            <a:ext cx="1031845" cy="8137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DD963C4-B0ED-4931-A57D-892531859BF9}"/>
              </a:ext>
            </a:extLst>
          </p:cNvPr>
          <p:cNvCxnSpPr>
            <a:cxnSpLocks/>
          </p:cNvCxnSpPr>
          <p:nvPr/>
        </p:nvCxnSpPr>
        <p:spPr>
          <a:xfrm>
            <a:off x="5960603" y="1626345"/>
            <a:ext cx="1125997" cy="52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04131F6-8CF4-4F5D-8F06-6FD56F0B3DAB}"/>
                  </a:ext>
                </a:extLst>
              </p:cNvPr>
              <p:cNvSpPr txBox="1"/>
              <p:nvPr/>
            </p:nvSpPr>
            <p:spPr>
              <a:xfrm>
                <a:off x="6795954" y="668894"/>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𝑃</m:t>
                      </m:r>
                    </m:oMath>
                  </m:oMathPara>
                </a14:m>
                <a:endParaRPr lang="en-GB" sz="1400" dirty="0">
                  <a:solidFill>
                    <a:schemeClr val="accent1"/>
                  </a:solidFill>
                </a:endParaRPr>
              </a:p>
            </p:txBody>
          </p:sp>
        </mc:Choice>
        <mc:Fallback>
          <p:sp>
            <p:nvSpPr>
              <p:cNvPr id="9" name="TextBox 8">
                <a:extLst>
                  <a:ext uri="{FF2B5EF4-FFF2-40B4-BE49-F238E27FC236}">
                    <a16:creationId xmlns:a16="http://schemas.microsoft.com/office/drawing/2014/main" id="{F04131F6-8CF4-4F5D-8F06-6FD56F0B3DAB}"/>
                  </a:ext>
                </a:extLst>
              </p:cNvPr>
              <p:cNvSpPr txBox="1">
                <a:spLocks noRot="1" noChangeAspect="1" noMove="1" noResize="1" noEditPoints="1" noAdjustHandles="1" noChangeArrowheads="1" noChangeShapeType="1" noTextEdit="1"/>
              </p:cNvSpPr>
              <p:nvPr/>
            </p:nvSpPr>
            <p:spPr>
              <a:xfrm>
                <a:off x="6795954" y="668894"/>
                <a:ext cx="524866"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FAA2AEAC-9222-4B3F-B12C-D448830A2C19}"/>
                  </a:ext>
                </a:extLst>
              </p:cNvPr>
              <p:cNvSpPr txBox="1"/>
              <p:nvPr/>
            </p:nvSpPr>
            <p:spPr>
              <a:xfrm>
                <a:off x="5989119" y="1370759"/>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45°</m:t>
                      </m:r>
                    </m:oMath>
                  </m:oMathPara>
                </a14:m>
                <a:endParaRPr lang="en-GB" sz="1400" dirty="0">
                  <a:solidFill>
                    <a:schemeClr val="accent1"/>
                  </a:solidFill>
                </a:endParaRPr>
              </a:p>
            </p:txBody>
          </p:sp>
        </mc:Choice>
        <mc:Fallback>
          <p:sp>
            <p:nvSpPr>
              <p:cNvPr id="11" name="TextBox 10">
                <a:extLst>
                  <a:ext uri="{FF2B5EF4-FFF2-40B4-BE49-F238E27FC236}">
                    <a16:creationId xmlns:a16="http://schemas.microsoft.com/office/drawing/2014/main" id="{FAA2AEAC-9222-4B3F-B12C-D448830A2C19}"/>
                  </a:ext>
                </a:extLst>
              </p:cNvPr>
              <p:cNvSpPr txBox="1">
                <a:spLocks noRot="1" noChangeAspect="1" noMove="1" noResize="1" noEditPoints="1" noAdjustHandles="1" noChangeArrowheads="1" noChangeShapeType="1" noTextEdit="1"/>
              </p:cNvSpPr>
              <p:nvPr/>
            </p:nvSpPr>
            <p:spPr>
              <a:xfrm>
                <a:off x="5989119" y="1370759"/>
                <a:ext cx="524866" cy="307777"/>
              </a:xfrm>
              <a:prstGeom prst="rect">
                <a:avLst/>
              </a:prstGeom>
              <a:blipFill>
                <a:blip r:embed="rId4"/>
                <a:stretch>
                  <a:fillRect/>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C7227EFC-9906-404B-AD2F-1D2156764C9F}"/>
              </a:ext>
            </a:extLst>
          </p:cNvPr>
          <p:cNvCxnSpPr>
            <a:cxnSpLocks/>
          </p:cNvCxnSpPr>
          <p:nvPr/>
        </p:nvCxnSpPr>
        <p:spPr>
          <a:xfrm>
            <a:off x="5923677" y="1631239"/>
            <a:ext cx="1460103" cy="6395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1B5613BD-CCD2-481A-BABA-5D669F83BA00}"/>
              </a:ext>
            </a:extLst>
          </p:cNvPr>
          <p:cNvSpPr/>
          <p:nvPr/>
        </p:nvSpPr>
        <p:spPr>
          <a:xfrm>
            <a:off x="6301740" y="1356360"/>
            <a:ext cx="129540" cy="259080"/>
          </a:xfrm>
          <a:custGeom>
            <a:avLst/>
            <a:gdLst>
              <a:gd name="connsiteX0" fmla="*/ 129540 w 129540"/>
              <a:gd name="connsiteY0" fmla="*/ 259080 h 259080"/>
              <a:gd name="connsiteX1" fmla="*/ 91440 w 129540"/>
              <a:gd name="connsiteY1" fmla="*/ 114300 h 259080"/>
              <a:gd name="connsiteX2" fmla="*/ 0 w 129540"/>
              <a:gd name="connsiteY2" fmla="*/ 0 h 259080"/>
            </a:gdLst>
            <a:ahLst/>
            <a:cxnLst>
              <a:cxn ang="0">
                <a:pos x="connsiteX0" y="connsiteY0"/>
              </a:cxn>
              <a:cxn ang="0">
                <a:pos x="connsiteX1" y="connsiteY1"/>
              </a:cxn>
              <a:cxn ang="0">
                <a:pos x="connsiteX2" y="connsiteY2"/>
              </a:cxn>
            </a:cxnLst>
            <a:rect l="l" t="t" r="r" b="b"/>
            <a:pathLst>
              <a:path w="129540" h="259080">
                <a:moveTo>
                  <a:pt x="129540" y="259080"/>
                </a:moveTo>
                <a:cubicBezTo>
                  <a:pt x="121285" y="208280"/>
                  <a:pt x="113030" y="157480"/>
                  <a:pt x="91440" y="114300"/>
                </a:cubicBezTo>
                <a:cubicBezTo>
                  <a:pt x="69850" y="71120"/>
                  <a:pt x="34925" y="35560"/>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1" name="Freeform: Shape 20">
            <a:extLst>
              <a:ext uri="{FF2B5EF4-FFF2-40B4-BE49-F238E27FC236}">
                <a16:creationId xmlns:a16="http://schemas.microsoft.com/office/drawing/2014/main" id="{CF0A0B69-774F-4372-9956-57C8C7B2B211}"/>
              </a:ext>
            </a:extLst>
          </p:cNvPr>
          <p:cNvSpPr/>
          <p:nvPr/>
        </p:nvSpPr>
        <p:spPr>
          <a:xfrm>
            <a:off x="6454140" y="1630680"/>
            <a:ext cx="61806" cy="228600"/>
          </a:xfrm>
          <a:custGeom>
            <a:avLst/>
            <a:gdLst>
              <a:gd name="connsiteX0" fmla="*/ 60960 w 61806"/>
              <a:gd name="connsiteY0" fmla="*/ 0 h 228600"/>
              <a:gd name="connsiteX1" fmla="*/ 53340 w 61806"/>
              <a:gd name="connsiteY1" fmla="*/ 129540 h 228600"/>
              <a:gd name="connsiteX2" fmla="*/ 0 w 61806"/>
              <a:gd name="connsiteY2" fmla="*/ 228600 h 228600"/>
            </a:gdLst>
            <a:ahLst/>
            <a:cxnLst>
              <a:cxn ang="0">
                <a:pos x="connsiteX0" y="connsiteY0"/>
              </a:cxn>
              <a:cxn ang="0">
                <a:pos x="connsiteX1" y="connsiteY1"/>
              </a:cxn>
              <a:cxn ang="0">
                <a:pos x="connsiteX2" y="connsiteY2"/>
              </a:cxn>
            </a:cxnLst>
            <a:rect l="l" t="t" r="r" b="b"/>
            <a:pathLst>
              <a:path w="61806" h="228600">
                <a:moveTo>
                  <a:pt x="60960" y="0"/>
                </a:moveTo>
                <a:cubicBezTo>
                  <a:pt x="62230" y="45720"/>
                  <a:pt x="63500" y="91440"/>
                  <a:pt x="53340" y="129540"/>
                </a:cubicBezTo>
                <a:cubicBezTo>
                  <a:pt x="43180" y="167640"/>
                  <a:pt x="21590" y="198120"/>
                  <a:pt x="0" y="2286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F2A43F26-3603-430D-98B6-E57B9B49F481}"/>
                  </a:ext>
                </a:extLst>
              </p:cNvPr>
              <p:cNvSpPr txBox="1"/>
              <p:nvPr/>
            </p:nvSpPr>
            <p:spPr>
              <a:xfrm>
                <a:off x="6104077" y="1565404"/>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30°</m:t>
                      </m:r>
                    </m:oMath>
                  </m:oMathPara>
                </a14:m>
                <a:endParaRPr lang="en-GB" sz="1400" dirty="0">
                  <a:solidFill>
                    <a:schemeClr val="accent1"/>
                  </a:solidFill>
                </a:endParaRPr>
              </a:p>
            </p:txBody>
          </p:sp>
        </mc:Choice>
        <mc:Fallback>
          <p:sp>
            <p:nvSpPr>
              <p:cNvPr id="22" name="TextBox 21">
                <a:extLst>
                  <a:ext uri="{FF2B5EF4-FFF2-40B4-BE49-F238E27FC236}">
                    <a16:creationId xmlns:a16="http://schemas.microsoft.com/office/drawing/2014/main" id="{F2A43F26-3603-430D-98B6-E57B9B49F481}"/>
                  </a:ext>
                </a:extLst>
              </p:cNvPr>
              <p:cNvSpPr txBox="1">
                <a:spLocks noRot="1" noChangeAspect="1" noMove="1" noResize="1" noEditPoints="1" noAdjustHandles="1" noChangeArrowheads="1" noChangeShapeType="1" noTextEdit="1"/>
              </p:cNvSpPr>
              <p:nvPr/>
            </p:nvSpPr>
            <p:spPr>
              <a:xfrm>
                <a:off x="6104077" y="1565404"/>
                <a:ext cx="524866"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782628FA-443B-40BA-99CC-FECC50499CD1}"/>
                  </a:ext>
                </a:extLst>
              </p:cNvPr>
              <p:cNvSpPr txBox="1"/>
              <p:nvPr/>
            </p:nvSpPr>
            <p:spPr>
              <a:xfrm>
                <a:off x="7245816" y="2102278"/>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𝑄</m:t>
                      </m:r>
                    </m:oMath>
                  </m:oMathPara>
                </a14:m>
                <a:endParaRPr lang="en-GB" sz="1400" dirty="0">
                  <a:solidFill>
                    <a:schemeClr val="accent1"/>
                  </a:solidFill>
                </a:endParaRPr>
              </a:p>
            </p:txBody>
          </p:sp>
        </mc:Choice>
        <mc:Fallback>
          <p:sp>
            <p:nvSpPr>
              <p:cNvPr id="23" name="TextBox 22">
                <a:extLst>
                  <a:ext uri="{FF2B5EF4-FFF2-40B4-BE49-F238E27FC236}">
                    <a16:creationId xmlns:a16="http://schemas.microsoft.com/office/drawing/2014/main" id="{782628FA-443B-40BA-99CC-FECC50499CD1}"/>
                  </a:ext>
                </a:extLst>
              </p:cNvPr>
              <p:cNvSpPr txBox="1">
                <a:spLocks noRot="1" noChangeAspect="1" noMove="1" noResize="1" noEditPoints="1" noAdjustHandles="1" noChangeArrowheads="1" noChangeShapeType="1" noTextEdit="1"/>
              </p:cNvSpPr>
              <p:nvPr/>
            </p:nvSpPr>
            <p:spPr>
              <a:xfrm>
                <a:off x="7245816" y="2102278"/>
                <a:ext cx="524866" cy="307777"/>
              </a:xfrm>
              <a:prstGeom prst="rect">
                <a:avLst/>
              </a:prstGeom>
              <a:blipFill>
                <a:blip r:embed="rId6"/>
                <a:stretch>
                  <a:fillRect b="-6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DBEA888B-050A-45AE-B3AB-C47D9B632833}"/>
                  </a:ext>
                </a:extLst>
              </p:cNvPr>
              <p:cNvSpPr txBox="1"/>
              <p:nvPr/>
            </p:nvSpPr>
            <p:spPr>
              <a:xfrm>
                <a:off x="227879" y="2013513"/>
                <a:ext cx="412724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Method 1</a:t>
                </a:r>
                <a:r>
                  <a:rPr lang="en-GB" dirty="0"/>
                  <a:t>: Finding total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components of force.</a:t>
                </a:r>
              </a:p>
            </p:txBody>
          </p:sp>
        </mc:Choice>
        <mc:Fallback>
          <p:sp>
            <p:nvSpPr>
              <p:cNvPr id="24" name="TextBox 23">
                <a:extLst>
                  <a:ext uri="{FF2B5EF4-FFF2-40B4-BE49-F238E27FC236}">
                    <a16:creationId xmlns:a16="http://schemas.microsoft.com/office/drawing/2014/main" id="{DBEA888B-050A-45AE-B3AB-C47D9B632833}"/>
                  </a:ext>
                </a:extLst>
              </p:cNvPr>
              <p:cNvSpPr txBox="1">
                <a:spLocks noRot="1" noChangeAspect="1" noMove="1" noResize="1" noEditPoints="1" noAdjustHandles="1" noChangeArrowheads="1" noChangeShapeType="1" noTextEdit="1"/>
              </p:cNvSpPr>
              <p:nvPr/>
            </p:nvSpPr>
            <p:spPr>
              <a:xfrm>
                <a:off x="227879" y="2013513"/>
                <a:ext cx="4127245" cy="646331"/>
              </a:xfrm>
              <a:prstGeom prst="rect">
                <a:avLst/>
              </a:prstGeom>
              <a:blipFill>
                <a:blip r:embed="rId7"/>
                <a:stretch>
                  <a:fillRect l="-881" t="-2727" b="-1181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714A0FC4-5F5B-4A45-851B-59AB07DAC8AB}"/>
                  </a:ext>
                </a:extLst>
              </p:cNvPr>
              <p:cNvSpPr txBox="1"/>
              <p:nvPr/>
            </p:nvSpPr>
            <p:spPr>
              <a:xfrm>
                <a:off x="395536" y="2780928"/>
                <a:ext cx="3456385" cy="3825727"/>
              </a:xfrm>
              <a:prstGeom prst="rect">
                <a:avLst/>
              </a:prstGeom>
              <a:noFill/>
            </p:spPr>
            <p:txBody>
              <a:bodyPr wrap="square" rtlCol="0">
                <a:spAutoFit/>
              </a:bodyPr>
              <a:lstStyle/>
              <a:p>
                <a:r>
                  <a:rPr lang="en-GB" dirty="0"/>
                  <a:t>Resultant force:</a:t>
                </a:r>
              </a:p>
              <a:p>
                <a:endParaRPr lang="en-GB" sz="1000" dirty="0"/>
              </a:p>
              <a:p>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10</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45°</m:t>
                                    </m:r>
                                  </m:e>
                                </m:func>
                                <m:r>
                                  <a:rPr lang="en-GB" b="0" i="1" smtClean="0">
                                    <a:latin typeface="Cambria Math" panose="02040503050406030204" pitchFamily="18" charset="0"/>
                                  </a:rPr>
                                  <m:t>+8</m:t>
                                </m:r>
                                <m:func>
                                  <m:funcPr>
                                    <m:ctrlPr>
                                      <a:rPr lang="en-GB" b="0" i="1" smtClean="0">
                                        <a:latin typeface="Cambria Math" panose="02040503050406030204" pitchFamily="18" charset="0"/>
                                      </a:rPr>
                                    </m:ctrlPr>
                                  </m:funcPr>
                                  <m:fName>
                                    <m:r>
                                      <a:rPr lang="en-GB" b="0" i="1" smtClean="0">
                                        <a:latin typeface="Cambria Math" panose="02040503050406030204" pitchFamily="18" charset="0"/>
                                      </a:rPr>
                                      <m:t>𝑐𝑜𝑠</m:t>
                                    </m:r>
                                  </m:fName>
                                  <m:e>
                                    <m:r>
                                      <a:rPr lang="en-GB" b="0" i="1" smtClean="0">
                                        <a:latin typeface="Cambria Math" panose="02040503050406030204" pitchFamily="18" charset="0"/>
                                      </a:rPr>
                                      <m:t>30°</m:t>
                                    </m:r>
                                  </m:e>
                                </m:func>
                              </m:e>
                            </m:mr>
                            <m:mr>
                              <m:e>
                                <m:r>
                                  <a:rPr lang="en-GB" i="1">
                                    <a:latin typeface="Cambria Math" panose="02040503050406030204" pitchFamily="18" charset="0"/>
                                  </a:rPr>
                                  <m:t>10</m:t>
                                </m:r>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i="1">
                                        <a:latin typeface="Cambria Math" panose="02040503050406030204" pitchFamily="18" charset="0"/>
                                      </a:rPr>
                                      <m:t>45°</m:t>
                                    </m:r>
                                  </m:e>
                                </m:func>
                                <m:r>
                                  <a:rPr lang="en-GB" b="0" i="1" smtClean="0">
                                    <a:latin typeface="Cambria Math" panose="02040503050406030204" pitchFamily="18" charset="0"/>
                                  </a:rPr>
                                  <m:t>−</m:t>
                                </m:r>
                                <m:r>
                                  <a:rPr lang="en-GB" i="1">
                                    <a:latin typeface="Cambria Math" panose="02040503050406030204" pitchFamily="18" charset="0"/>
                                  </a:rPr>
                                  <m:t>8</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b="0" i="1" smtClean="0">
                                        <a:latin typeface="Cambria Math" panose="02040503050406030204" pitchFamily="18" charset="0"/>
                                      </a:rPr>
                                      <m:t>30</m:t>
                                    </m:r>
                                    <m:r>
                                      <a:rPr lang="en-GB" i="1">
                                        <a:latin typeface="Cambria Math" panose="02040503050406030204" pitchFamily="18" charset="0"/>
                                      </a:rPr>
                                      <m:t>°</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13.999</m:t>
                                </m:r>
                              </m:e>
                            </m:mr>
                            <m:mr>
                              <m:e>
                                <m:r>
                                  <a:rPr lang="en-GB" b="0" i="1" smtClean="0">
                                    <a:latin typeface="Cambria Math" panose="02040503050406030204" pitchFamily="18" charset="0"/>
                                  </a:rPr>
                                  <m:t>3.071</m:t>
                                </m:r>
                              </m:e>
                            </m:mr>
                          </m:m>
                        </m:e>
                      </m:d>
                    </m:oMath>
                  </m:oMathPara>
                </a14:m>
                <a:endParaRPr lang="en-GB" b="0" dirty="0"/>
              </a:p>
              <a:p>
                <a:endParaRPr lang="en-GB" dirty="0"/>
              </a:p>
              <a:p>
                <a:r>
                  <a:rPr lang="en-GB" b="0" dirty="0"/>
                  <a:t>Magnitude: </a:t>
                </a:r>
                <a14:m>
                  <m:oMath xmlns:m="http://schemas.openxmlformats.org/officeDocument/2006/math">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13.999</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3.071</m:t>
                            </m:r>
                          </m:e>
                          <m:sup>
                            <m:r>
                              <a:rPr lang="en-GB" b="0" i="1" smtClean="0">
                                <a:latin typeface="Cambria Math" panose="02040503050406030204" pitchFamily="18" charset="0"/>
                              </a:rPr>
                              <m:t>2</m:t>
                            </m:r>
                          </m:sup>
                        </m:sSup>
                      </m:e>
                    </m:rad>
                  </m:oMath>
                </a14:m>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=14.3 </m:t>
                      </m:r>
                      <m:r>
                        <a:rPr lang="en-GB" b="0" i="1" smtClean="0">
                          <a:latin typeface="Cambria Math" panose="02040503050406030204" pitchFamily="18" charset="0"/>
                        </a:rPr>
                        <m:t>𝑁</m:t>
                      </m:r>
                    </m:oMath>
                  </m:oMathPara>
                </a14:m>
                <a:endParaRPr lang="en-GB" b="0" dirty="0"/>
              </a:p>
              <a:p>
                <a:endParaRPr lang="en-GB" dirty="0"/>
              </a:p>
              <a:p>
                <a:br>
                  <a:rPr lang="en-GB" b="0" dirty="0"/>
                </a:br>
                <a:endParaRPr lang="en-GB" b="0" dirty="0"/>
              </a:p>
              <a:p>
                <a:endParaRPr lang="en-GB" dirty="0"/>
              </a:p>
              <a:p>
                <a:endParaRPr lang="en-GB" dirty="0"/>
              </a:p>
            </p:txBody>
          </p:sp>
        </mc:Choice>
        <mc:Fallback>
          <p:sp>
            <p:nvSpPr>
              <p:cNvPr id="25" name="TextBox 24">
                <a:extLst>
                  <a:ext uri="{FF2B5EF4-FFF2-40B4-BE49-F238E27FC236}">
                    <a16:creationId xmlns:a16="http://schemas.microsoft.com/office/drawing/2014/main" id="{714A0FC4-5F5B-4A45-851B-59AB07DAC8AB}"/>
                  </a:ext>
                </a:extLst>
              </p:cNvPr>
              <p:cNvSpPr txBox="1">
                <a:spLocks noRot="1" noChangeAspect="1" noMove="1" noResize="1" noEditPoints="1" noAdjustHandles="1" noChangeArrowheads="1" noChangeShapeType="1" noTextEdit="1"/>
              </p:cNvSpPr>
              <p:nvPr/>
            </p:nvSpPr>
            <p:spPr>
              <a:xfrm>
                <a:off x="395536" y="2780928"/>
                <a:ext cx="3456385" cy="3825727"/>
              </a:xfrm>
              <a:prstGeom prst="rect">
                <a:avLst/>
              </a:prstGeom>
              <a:blipFill>
                <a:blip r:embed="rId8"/>
                <a:stretch>
                  <a:fillRect l="-1587" t="-796"/>
                </a:stretch>
              </a:blipFill>
            </p:spPr>
            <p:txBody>
              <a:bodyPr/>
              <a:lstStyle/>
              <a:p>
                <a:r>
                  <a:rPr lang="en-GB">
                    <a:noFill/>
                  </a:rPr>
                  <a:t> </a:t>
                </a:r>
              </a:p>
            </p:txBody>
          </p:sp>
        </mc:Fallback>
      </mc:AlternateContent>
      <p:cxnSp>
        <p:nvCxnSpPr>
          <p:cNvPr id="27" name="Straight Arrow Connector 26">
            <a:extLst>
              <a:ext uri="{FF2B5EF4-FFF2-40B4-BE49-F238E27FC236}">
                <a16:creationId xmlns:a16="http://schemas.microsoft.com/office/drawing/2014/main" id="{05B6298C-3A0F-4331-9518-0610A98E12F1}"/>
              </a:ext>
            </a:extLst>
          </p:cNvPr>
          <p:cNvCxnSpPr>
            <a:cxnSpLocks/>
          </p:cNvCxnSpPr>
          <p:nvPr/>
        </p:nvCxnSpPr>
        <p:spPr>
          <a:xfrm flipV="1">
            <a:off x="228600" y="5486400"/>
            <a:ext cx="1095375" cy="68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7816448-C87A-454C-90B6-4840E334052F}"/>
              </a:ext>
            </a:extLst>
          </p:cNvPr>
          <p:cNvCxnSpPr>
            <a:cxnSpLocks/>
          </p:cNvCxnSpPr>
          <p:nvPr/>
        </p:nvCxnSpPr>
        <p:spPr>
          <a:xfrm>
            <a:off x="287159" y="6174304"/>
            <a:ext cx="1036816" cy="1694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A958676-2D0A-439D-92C6-24E5343E1E76}"/>
              </a:ext>
            </a:extLst>
          </p:cNvPr>
          <p:cNvCxnSpPr>
            <a:cxnSpLocks/>
          </p:cNvCxnSpPr>
          <p:nvPr/>
        </p:nvCxnSpPr>
        <p:spPr>
          <a:xfrm flipV="1">
            <a:off x="1314450" y="5555610"/>
            <a:ext cx="14156" cy="62611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3E550F5F-7546-4968-A169-F2300CA6377A}"/>
                  </a:ext>
                </a:extLst>
              </p:cNvPr>
              <p:cNvSpPr txBox="1"/>
              <p:nvPr/>
            </p:nvSpPr>
            <p:spPr>
              <a:xfrm>
                <a:off x="1321626" y="5692699"/>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3.071</m:t>
                      </m:r>
                    </m:oMath>
                  </m:oMathPara>
                </a14:m>
                <a:endParaRPr lang="en-GB" sz="1400" dirty="0">
                  <a:solidFill>
                    <a:schemeClr val="tx1"/>
                  </a:solidFill>
                </a:endParaRPr>
              </a:p>
            </p:txBody>
          </p:sp>
        </mc:Choice>
        <mc:Fallback>
          <p:sp>
            <p:nvSpPr>
              <p:cNvPr id="34" name="TextBox 33">
                <a:extLst>
                  <a:ext uri="{FF2B5EF4-FFF2-40B4-BE49-F238E27FC236}">
                    <a16:creationId xmlns:a16="http://schemas.microsoft.com/office/drawing/2014/main" id="{3E550F5F-7546-4968-A169-F2300CA6377A}"/>
                  </a:ext>
                </a:extLst>
              </p:cNvPr>
              <p:cNvSpPr txBox="1">
                <a:spLocks noRot="1" noChangeAspect="1" noMove="1" noResize="1" noEditPoints="1" noAdjustHandles="1" noChangeArrowheads="1" noChangeShapeType="1" noTextEdit="1"/>
              </p:cNvSpPr>
              <p:nvPr/>
            </p:nvSpPr>
            <p:spPr>
              <a:xfrm>
                <a:off x="1321626" y="5692699"/>
                <a:ext cx="524866" cy="307777"/>
              </a:xfrm>
              <a:prstGeom prst="rect">
                <a:avLst/>
              </a:prstGeom>
              <a:blipFill>
                <a:blip r:embed="rId9"/>
                <a:stretch>
                  <a:fillRect r="-1046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EDBC689B-DA2D-49DB-9FBF-10F14DF000E3}"/>
                  </a:ext>
                </a:extLst>
              </p:cNvPr>
              <p:cNvSpPr txBox="1"/>
              <p:nvPr/>
            </p:nvSpPr>
            <p:spPr>
              <a:xfrm>
                <a:off x="543134" y="6211031"/>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13.999</m:t>
                      </m:r>
                    </m:oMath>
                  </m:oMathPara>
                </a14:m>
                <a:endParaRPr lang="en-GB" sz="1400" dirty="0">
                  <a:solidFill>
                    <a:schemeClr val="tx1"/>
                  </a:solidFill>
                </a:endParaRPr>
              </a:p>
            </p:txBody>
          </p:sp>
        </mc:Choice>
        <mc:Fallback>
          <p:sp>
            <p:nvSpPr>
              <p:cNvPr id="39" name="TextBox 38">
                <a:extLst>
                  <a:ext uri="{FF2B5EF4-FFF2-40B4-BE49-F238E27FC236}">
                    <a16:creationId xmlns:a16="http://schemas.microsoft.com/office/drawing/2014/main" id="{EDBC689B-DA2D-49DB-9FBF-10F14DF000E3}"/>
                  </a:ext>
                </a:extLst>
              </p:cNvPr>
              <p:cNvSpPr txBox="1">
                <a:spLocks noRot="1" noChangeAspect="1" noMove="1" noResize="1" noEditPoints="1" noAdjustHandles="1" noChangeArrowheads="1" noChangeShapeType="1" noTextEdit="1"/>
              </p:cNvSpPr>
              <p:nvPr/>
            </p:nvSpPr>
            <p:spPr>
              <a:xfrm>
                <a:off x="543134" y="6211031"/>
                <a:ext cx="524866" cy="307777"/>
              </a:xfrm>
              <a:prstGeom prst="rect">
                <a:avLst/>
              </a:prstGeom>
              <a:blipFill>
                <a:blip r:embed="rId10"/>
                <a:stretch>
                  <a:fillRect r="-29070"/>
                </a:stretch>
              </a:blipFill>
            </p:spPr>
            <p:txBody>
              <a:bodyPr/>
              <a:lstStyle/>
              <a:p>
                <a:r>
                  <a:rPr lang="en-GB">
                    <a:noFill/>
                  </a:rPr>
                  <a:t> </a:t>
                </a:r>
              </a:p>
            </p:txBody>
          </p:sp>
        </mc:Fallback>
      </mc:AlternateContent>
      <p:sp>
        <p:nvSpPr>
          <p:cNvPr id="40" name="Freeform: Shape 39">
            <a:extLst>
              <a:ext uri="{FF2B5EF4-FFF2-40B4-BE49-F238E27FC236}">
                <a16:creationId xmlns:a16="http://schemas.microsoft.com/office/drawing/2014/main" id="{5C01432C-3116-4FB0-941D-FA85166682FC}"/>
              </a:ext>
            </a:extLst>
          </p:cNvPr>
          <p:cNvSpPr/>
          <p:nvPr/>
        </p:nvSpPr>
        <p:spPr>
          <a:xfrm>
            <a:off x="585788" y="5953125"/>
            <a:ext cx="57150" cy="228600"/>
          </a:xfrm>
          <a:custGeom>
            <a:avLst/>
            <a:gdLst>
              <a:gd name="connsiteX0" fmla="*/ 57150 w 57150"/>
              <a:gd name="connsiteY0" fmla="*/ 228600 h 228600"/>
              <a:gd name="connsiteX1" fmla="*/ 38100 w 57150"/>
              <a:gd name="connsiteY1" fmla="*/ 95250 h 228600"/>
              <a:gd name="connsiteX2" fmla="*/ 0 w 57150"/>
              <a:gd name="connsiteY2" fmla="*/ 0 h 228600"/>
            </a:gdLst>
            <a:ahLst/>
            <a:cxnLst>
              <a:cxn ang="0">
                <a:pos x="connsiteX0" y="connsiteY0"/>
              </a:cxn>
              <a:cxn ang="0">
                <a:pos x="connsiteX1" y="connsiteY1"/>
              </a:cxn>
              <a:cxn ang="0">
                <a:pos x="connsiteX2" y="connsiteY2"/>
              </a:cxn>
            </a:cxnLst>
            <a:rect l="l" t="t" r="r" b="b"/>
            <a:pathLst>
              <a:path w="57150" h="228600">
                <a:moveTo>
                  <a:pt x="57150" y="228600"/>
                </a:moveTo>
                <a:cubicBezTo>
                  <a:pt x="52387" y="180975"/>
                  <a:pt x="47625" y="133350"/>
                  <a:pt x="38100" y="95250"/>
                </a:cubicBezTo>
                <a:cubicBezTo>
                  <a:pt x="28575" y="57150"/>
                  <a:pt x="14287" y="28575"/>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A4A6FC67-B452-4EDA-A08D-2039D2196EDB}"/>
                  </a:ext>
                </a:extLst>
              </p:cNvPr>
              <p:cNvSpPr txBox="1"/>
              <p:nvPr/>
            </p:nvSpPr>
            <p:spPr>
              <a:xfrm>
                <a:off x="576262" y="5873512"/>
                <a:ext cx="335753"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𝜃</m:t>
                      </m:r>
                    </m:oMath>
                  </m:oMathPara>
                </a14:m>
                <a:endParaRPr lang="en-GB" sz="1400" dirty="0">
                  <a:solidFill>
                    <a:schemeClr val="tx1"/>
                  </a:solidFill>
                </a:endParaRPr>
              </a:p>
            </p:txBody>
          </p:sp>
        </mc:Choice>
        <mc:Fallback>
          <p:sp>
            <p:nvSpPr>
              <p:cNvPr id="41" name="TextBox 40">
                <a:extLst>
                  <a:ext uri="{FF2B5EF4-FFF2-40B4-BE49-F238E27FC236}">
                    <a16:creationId xmlns:a16="http://schemas.microsoft.com/office/drawing/2014/main" id="{A4A6FC67-B452-4EDA-A08D-2039D2196EDB}"/>
                  </a:ext>
                </a:extLst>
              </p:cNvPr>
              <p:cNvSpPr txBox="1">
                <a:spLocks noRot="1" noChangeAspect="1" noMove="1" noResize="1" noEditPoints="1" noAdjustHandles="1" noChangeArrowheads="1" noChangeShapeType="1" noTextEdit="1"/>
              </p:cNvSpPr>
              <p:nvPr/>
            </p:nvSpPr>
            <p:spPr>
              <a:xfrm>
                <a:off x="576262" y="5873512"/>
                <a:ext cx="335753"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F68DFEEB-CAF2-4984-B9EF-10DA5E70034C}"/>
                  </a:ext>
                </a:extLst>
              </p:cNvPr>
              <p:cNvSpPr txBox="1"/>
              <p:nvPr/>
            </p:nvSpPr>
            <p:spPr>
              <a:xfrm>
                <a:off x="2000102" y="5426646"/>
                <a:ext cx="2476648" cy="914930"/>
              </a:xfrm>
              <a:prstGeom prst="rect">
                <a:avLst/>
              </a:prstGeom>
              <a:noFill/>
            </p:spPr>
            <p:txBody>
              <a:bodyPr wrap="square" rtlCol="0">
                <a:spAutoFit/>
              </a:bodyPr>
              <a:lstStyle/>
              <a:p>
                <a:r>
                  <a:rPr lang="en-GB" sz="1100" dirty="0"/>
                  <a:t>Do a quick sketch of the force vector to get the direction:</a:t>
                </a:r>
              </a:p>
              <a:p>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𝜃</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tan</m:t>
                              </m:r>
                            </m:e>
                            <m:sup>
                              <m:r>
                                <a:rPr lang="en-GB" sz="1400" b="0" i="1" smtClean="0">
                                  <a:latin typeface="Cambria Math" panose="02040503050406030204" pitchFamily="18" charset="0"/>
                                </a:rPr>
                                <m:t>−1</m:t>
                              </m:r>
                            </m:sup>
                          </m:sSup>
                        </m:fName>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3.071</m:t>
                                  </m:r>
                                </m:num>
                                <m:den>
                                  <m:r>
                                    <a:rPr lang="en-GB" sz="1400" b="0" i="1" smtClean="0">
                                      <a:latin typeface="Cambria Math" panose="02040503050406030204" pitchFamily="18" charset="0"/>
                                    </a:rPr>
                                    <m:t>13.999</m:t>
                                  </m:r>
                                </m:den>
                              </m:f>
                            </m:e>
                          </m:d>
                          <m:r>
                            <a:rPr lang="en-GB" sz="1400" b="0" i="1" smtClean="0">
                              <a:latin typeface="Cambria Math" panose="02040503050406030204" pitchFamily="18" charset="0"/>
                            </a:rPr>
                            <m:t>=12.4°</m:t>
                          </m:r>
                        </m:e>
                      </m:func>
                    </m:oMath>
                  </m:oMathPara>
                </a14:m>
                <a:endParaRPr lang="en-GB" dirty="0"/>
              </a:p>
            </p:txBody>
          </p:sp>
        </mc:Choice>
        <mc:Fallback>
          <p:sp>
            <p:nvSpPr>
              <p:cNvPr id="42" name="TextBox 41">
                <a:extLst>
                  <a:ext uri="{FF2B5EF4-FFF2-40B4-BE49-F238E27FC236}">
                    <a16:creationId xmlns:a16="http://schemas.microsoft.com/office/drawing/2014/main" id="{F68DFEEB-CAF2-4984-B9EF-10DA5E70034C}"/>
                  </a:ext>
                </a:extLst>
              </p:cNvPr>
              <p:cNvSpPr txBox="1">
                <a:spLocks noRot="1" noChangeAspect="1" noMove="1" noResize="1" noEditPoints="1" noAdjustHandles="1" noChangeArrowheads="1" noChangeShapeType="1" noTextEdit="1"/>
              </p:cNvSpPr>
              <p:nvPr/>
            </p:nvSpPr>
            <p:spPr>
              <a:xfrm>
                <a:off x="2000102" y="5426646"/>
                <a:ext cx="2476648" cy="914930"/>
              </a:xfrm>
              <a:prstGeom prst="rect">
                <a:avLst/>
              </a:prstGeom>
              <a:blipFill>
                <a:blip r:embed="rId12"/>
                <a:stretch>
                  <a:fillRect t="-667"/>
                </a:stretch>
              </a:blipFill>
            </p:spPr>
            <p:txBody>
              <a:bodyPr/>
              <a:lstStyle/>
              <a:p>
                <a:r>
                  <a:rPr lang="en-GB">
                    <a:noFill/>
                  </a:rPr>
                  <a:t> </a:t>
                </a:r>
              </a:p>
            </p:txBody>
          </p:sp>
        </mc:Fallback>
      </mc:AlternateContent>
      <p:sp>
        <p:nvSpPr>
          <p:cNvPr id="43" name="TextBox 42">
            <a:extLst>
              <a:ext uri="{FF2B5EF4-FFF2-40B4-BE49-F238E27FC236}">
                <a16:creationId xmlns:a16="http://schemas.microsoft.com/office/drawing/2014/main" id="{6DFA5EFB-276F-4086-A7B2-FED5DD0B7D13}"/>
              </a:ext>
            </a:extLst>
          </p:cNvPr>
          <p:cNvSpPr txBox="1"/>
          <p:nvPr/>
        </p:nvSpPr>
        <p:spPr>
          <a:xfrm>
            <a:off x="4742026" y="2516961"/>
            <a:ext cx="412724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Method 2</a:t>
            </a:r>
            <a:r>
              <a:rPr lang="en-GB" dirty="0"/>
              <a:t>: Using Triangle Law for vector addition.</a:t>
            </a:r>
          </a:p>
        </p:txBody>
      </p:sp>
      <p:sp>
        <p:nvSpPr>
          <p:cNvPr id="44" name="TextBox 43">
            <a:extLst>
              <a:ext uri="{FF2B5EF4-FFF2-40B4-BE49-F238E27FC236}">
                <a16:creationId xmlns:a16="http://schemas.microsoft.com/office/drawing/2014/main" id="{68FE093E-AD72-4A27-929C-B03A3D12987E}"/>
              </a:ext>
            </a:extLst>
          </p:cNvPr>
          <p:cNvSpPr txBox="1"/>
          <p:nvPr/>
        </p:nvSpPr>
        <p:spPr>
          <a:xfrm>
            <a:off x="4694402" y="3157049"/>
            <a:ext cx="3829000" cy="307777"/>
          </a:xfrm>
          <a:prstGeom prst="rect">
            <a:avLst/>
          </a:prstGeom>
          <a:noFill/>
        </p:spPr>
        <p:txBody>
          <a:bodyPr wrap="square" rtlCol="0">
            <a:spAutoFit/>
          </a:bodyPr>
          <a:lstStyle/>
          <a:p>
            <a:r>
              <a:rPr lang="en-GB" sz="1400" b="1" dirty="0"/>
              <a:t>Fropinion</a:t>
            </a:r>
            <a:r>
              <a:rPr lang="en-GB" sz="1400" dirty="0"/>
              <a:t>: Hell no.</a:t>
            </a:r>
          </a:p>
        </p:txBody>
      </p:sp>
      <p:cxnSp>
        <p:nvCxnSpPr>
          <p:cNvPr id="45" name="Straight Arrow Connector 44">
            <a:extLst>
              <a:ext uri="{FF2B5EF4-FFF2-40B4-BE49-F238E27FC236}">
                <a16:creationId xmlns:a16="http://schemas.microsoft.com/office/drawing/2014/main" id="{6D1B1CF3-673B-49F5-A37A-0DA986ACA359}"/>
              </a:ext>
            </a:extLst>
          </p:cNvPr>
          <p:cNvCxnSpPr>
            <a:cxnSpLocks/>
          </p:cNvCxnSpPr>
          <p:nvPr/>
        </p:nvCxnSpPr>
        <p:spPr>
          <a:xfrm flipV="1">
            <a:off x="4890135" y="3535680"/>
            <a:ext cx="1752600" cy="390525"/>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8FB776B-E433-4E66-B4E1-7D8868DAC5B1}"/>
              </a:ext>
            </a:extLst>
          </p:cNvPr>
          <p:cNvCxnSpPr>
            <a:cxnSpLocks/>
          </p:cNvCxnSpPr>
          <p:nvPr/>
        </p:nvCxnSpPr>
        <p:spPr>
          <a:xfrm>
            <a:off x="4843175" y="3954651"/>
            <a:ext cx="1151403" cy="5967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CA06C19-B7BE-4877-A1DB-2B9D6108A44B}"/>
              </a:ext>
            </a:extLst>
          </p:cNvPr>
          <p:cNvCxnSpPr>
            <a:cxnSpLocks/>
          </p:cNvCxnSpPr>
          <p:nvPr/>
        </p:nvCxnSpPr>
        <p:spPr>
          <a:xfrm flipV="1">
            <a:off x="6033135" y="3611880"/>
            <a:ext cx="609600" cy="89535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D0826FD9-FD23-41D6-8469-04A764AE09DC}"/>
                  </a:ext>
                </a:extLst>
              </p:cNvPr>
              <p:cNvSpPr txBox="1"/>
              <p:nvPr/>
            </p:nvSpPr>
            <p:spPr>
              <a:xfrm>
                <a:off x="5476026" y="3442712"/>
                <a:ext cx="460744"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𝑅</m:t>
                      </m:r>
                    </m:oMath>
                  </m:oMathPara>
                </a14:m>
                <a:endParaRPr lang="en-GB" dirty="0"/>
              </a:p>
            </p:txBody>
          </p:sp>
        </mc:Choice>
        <mc:Fallback>
          <p:sp>
            <p:nvSpPr>
              <p:cNvPr id="54" name="TextBox 53">
                <a:extLst>
                  <a:ext uri="{FF2B5EF4-FFF2-40B4-BE49-F238E27FC236}">
                    <a16:creationId xmlns:a16="http://schemas.microsoft.com/office/drawing/2014/main" id="{D0826FD9-FD23-41D6-8469-04A764AE09DC}"/>
                  </a:ext>
                </a:extLst>
              </p:cNvPr>
              <p:cNvSpPr txBox="1">
                <a:spLocks noRot="1" noChangeAspect="1" noMove="1" noResize="1" noEditPoints="1" noAdjustHandles="1" noChangeArrowheads="1" noChangeShapeType="1" noTextEdit="1"/>
              </p:cNvSpPr>
              <p:nvPr/>
            </p:nvSpPr>
            <p:spPr>
              <a:xfrm>
                <a:off x="5476026" y="3442712"/>
                <a:ext cx="460744"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ECF3E464-CD7F-42A7-8725-E8FBCCEEA523}"/>
                  </a:ext>
                </a:extLst>
              </p:cNvPr>
              <p:cNvSpPr txBox="1"/>
              <p:nvPr/>
            </p:nvSpPr>
            <p:spPr>
              <a:xfrm>
                <a:off x="5164513" y="4253029"/>
                <a:ext cx="460744"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8</m:t>
                      </m:r>
                    </m:oMath>
                  </m:oMathPara>
                </a14:m>
                <a:endParaRPr lang="en-GB" dirty="0"/>
              </a:p>
            </p:txBody>
          </p:sp>
        </mc:Choice>
        <mc:Fallback>
          <p:sp>
            <p:nvSpPr>
              <p:cNvPr id="55" name="TextBox 54">
                <a:extLst>
                  <a:ext uri="{FF2B5EF4-FFF2-40B4-BE49-F238E27FC236}">
                    <a16:creationId xmlns:a16="http://schemas.microsoft.com/office/drawing/2014/main" id="{ECF3E464-CD7F-42A7-8725-E8FBCCEEA523}"/>
                  </a:ext>
                </a:extLst>
              </p:cNvPr>
              <p:cNvSpPr txBox="1">
                <a:spLocks noRot="1" noChangeAspect="1" noMove="1" noResize="1" noEditPoints="1" noAdjustHandles="1" noChangeArrowheads="1" noChangeShapeType="1" noTextEdit="1"/>
              </p:cNvSpPr>
              <p:nvPr/>
            </p:nvSpPr>
            <p:spPr>
              <a:xfrm>
                <a:off x="5164513" y="4253029"/>
                <a:ext cx="460744"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AA1FD50F-DDE3-4197-964D-8BE773A3862D}"/>
                  </a:ext>
                </a:extLst>
              </p:cNvPr>
              <p:cNvSpPr txBox="1"/>
              <p:nvPr/>
            </p:nvSpPr>
            <p:spPr>
              <a:xfrm>
                <a:off x="6259963" y="3890878"/>
                <a:ext cx="460744"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10</m:t>
                      </m:r>
                    </m:oMath>
                  </m:oMathPara>
                </a14:m>
                <a:endParaRPr lang="en-GB" dirty="0"/>
              </a:p>
            </p:txBody>
          </p:sp>
        </mc:Choice>
        <mc:Fallback>
          <p:sp>
            <p:nvSpPr>
              <p:cNvPr id="56" name="TextBox 55">
                <a:extLst>
                  <a:ext uri="{FF2B5EF4-FFF2-40B4-BE49-F238E27FC236}">
                    <a16:creationId xmlns:a16="http://schemas.microsoft.com/office/drawing/2014/main" id="{AA1FD50F-DDE3-4197-964D-8BE773A3862D}"/>
                  </a:ext>
                </a:extLst>
              </p:cNvPr>
              <p:cNvSpPr txBox="1">
                <a:spLocks noRot="1" noChangeAspect="1" noMove="1" noResize="1" noEditPoints="1" noAdjustHandles="1" noChangeArrowheads="1" noChangeShapeType="1" noTextEdit="1"/>
              </p:cNvSpPr>
              <p:nvPr/>
            </p:nvSpPr>
            <p:spPr>
              <a:xfrm>
                <a:off x="6259963" y="3890878"/>
                <a:ext cx="460744" cy="307777"/>
              </a:xfrm>
              <a:prstGeom prst="rect">
                <a:avLst/>
              </a:prstGeom>
              <a:blipFill>
                <a:blip r:embed="rId15"/>
                <a:stretch>
                  <a:fillRect/>
                </a:stretch>
              </a:blipFill>
            </p:spPr>
            <p:txBody>
              <a:bodyPr/>
              <a:lstStyle/>
              <a:p>
                <a:r>
                  <a:rPr lang="en-GB">
                    <a:noFill/>
                  </a:rPr>
                  <a:t> </a:t>
                </a:r>
              </a:p>
            </p:txBody>
          </p:sp>
        </mc:Fallback>
      </mc:AlternateContent>
      <p:cxnSp>
        <p:nvCxnSpPr>
          <p:cNvPr id="57" name="Straight Connector 56">
            <a:extLst>
              <a:ext uri="{FF2B5EF4-FFF2-40B4-BE49-F238E27FC236}">
                <a16:creationId xmlns:a16="http://schemas.microsoft.com/office/drawing/2014/main" id="{5A7DED90-4E33-4AF6-A711-F9C15D6742D4}"/>
              </a:ext>
            </a:extLst>
          </p:cNvPr>
          <p:cNvCxnSpPr>
            <a:cxnSpLocks/>
          </p:cNvCxnSpPr>
          <p:nvPr/>
        </p:nvCxnSpPr>
        <p:spPr>
          <a:xfrm>
            <a:off x="4910209" y="3949135"/>
            <a:ext cx="1036816" cy="1694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8" name="Freeform: Shape 57">
            <a:extLst>
              <a:ext uri="{FF2B5EF4-FFF2-40B4-BE49-F238E27FC236}">
                <a16:creationId xmlns:a16="http://schemas.microsoft.com/office/drawing/2014/main" id="{D56526F5-6D32-4415-8537-560B4381B9A1}"/>
              </a:ext>
            </a:extLst>
          </p:cNvPr>
          <p:cNvSpPr/>
          <p:nvPr/>
        </p:nvSpPr>
        <p:spPr>
          <a:xfrm>
            <a:off x="5415915" y="3815715"/>
            <a:ext cx="7620" cy="144780"/>
          </a:xfrm>
          <a:custGeom>
            <a:avLst/>
            <a:gdLst>
              <a:gd name="connsiteX0" fmla="*/ 0 w 7620"/>
              <a:gd name="connsiteY0" fmla="*/ 144780 h 144780"/>
              <a:gd name="connsiteX1" fmla="*/ 7620 w 7620"/>
              <a:gd name="connsiteY1" fmla="*/ 68580 h 144780"/>
              <a:gd name="connsiteX2" fmla="*/ 0 w 7620"/>
              <a:gd name="connsiteY2" fmla="*/ 0 h 144780"/>
            </a:gdLst>
            <a:ahLst/>
            <a:cxnLst>
              <a:cxn ang="0">
                <a:pos x="connsiteX0" y="connsiteY0"/>
              </a:cxn>
              <a:cxn ang="0">
                <a:pos x="connsiteX1" y="connsiteY1"/>
              </a:cxn>
              <a:cxn ang="0">
                <a:pos x="connsiteX2" y="connsiteY2"/>
              </a:cxn>
            </a:cxnLst>
            <a:rect l="l" t="t" r="r" b="b"/>
            <a:pathLst>
              <a:path w="7620" h="144780">
                <a:moveTo>
                  <a:pt x="0" y="144780"/>
                </a:moveTo>
                <a:cubicBezTo>
                  <a:pt x="3810" y="118745"/>
                  <a:pt x="7620" y="92710"/>
                  <a:pt x="7620" y="68580"/>
                </a:cubicBezTo>
                <a:cubicBezTo>
                  <a:pt x="7620" y="44450"/>
                  <a:pt x="3810" y="22225"/>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9" name="Freeform: Shape 58">
            <a:extLst>
              <a:ext uri="{FF2B5EF4-FFF2-40B4-BE49-F238E27FC236}">
                <a16:creationId xmlns:a16="http://schemas.microsoft.com/office/drawing/2014/main" id="{9BE1F013-C124-4493-B238-8C426438EBA8}"/>
              </a:ext>
            </a:extLst>
          </p:cNvPr>
          <p:cNvSpPr/>
          <p:nvPr/>
        </p:nvSpPr>
        <p:spPr>
          <a:xfrm>
            <a:off x="5319712" y="3963352"/>
            <a:ext cx="61806" cy="228600"/>
          </a:xfrm>
          <a:custGeom>
            <a:avLst/>
            <a:gdLst>
              <a:gd name="connsiteX0" fmla="*/ 0 w 61806"/>
              <a:gd name="connsiteY0" fmla="*/ 228600 h 228600"/>
              <a:gd name="connsiteX1" fmla="*/ 53340 w 61806"/>
              <a:gd name="connsiteY1" fmla="*/ 114300 h 228600"/>
              <a:gd name="connsiteX2" fmla="*/ 60960 w 61806"/>
              <a:gd name="connsiteY2" fmla="*/ 0 h 228600"/>
            </a:gdLst>
            <a:ahLst/>
            <a:cxnLst>
              <a:cxn ang="0">
                <a:pos x="connsiteX0" y="connsiteY0"/>
              </a:cxn>
              <a:cxn ang="0">
                <a:pos x="connsiteX1" y="connsiteY1"/>
              </a:cxn>
              <a:cxn ang="0">
                <a:pos x="connsiteX2" y="connsiteY2"/>
              </a:cxn>
            </a:cxnLst>
            <a:rect l="l" t="t" r="r" b="b"/>
            <a:pathLst>
              <a:path w="61806" h="228600">
                <a:moveTo>
                  <a:pt x="0" y="228600"/>
                </a:moveTo>
                <a:cubicBezTo>
                  <a:pt x="21590" y="190500"/>
                  <a:pt x="43180" y="152400"/>
                  <a:pt x="53340" y="114300"/>
                </a:cubicBezTo>
                <a:cubicBezTo>
                  <a:pt x="63500" y="76200"/>
                  <a:pt x="62230" y="38100"/>
                  <a:pt x="609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BCA0289A-EB95-4BA6-AB6E-29E5CA79B17E}"/>
              </a:ext>
            </a:extLst>
          </p:cNvPr>
          <p:cNvCxnSpPr>
            <a:cxnSpLocks/>
          </p:cNvCxnSpPr>
          <p:nvPr/>
        </p:nvCxnSpPr>
        <p:spPr>
          <a:xfrm flipV="1">
            <a:off x="5953125" y="4486275"/>
            <a:ext cx="643890" cy="871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1" name="Freeform: Shape 60">
            <a:extLst>
              <a:ext uri="{FF2B5EF4-FFF2-40B4-BE49-F238E27FC236}">
                <a16:creationId xmlns:a16="http://schemas.microsoft.com/office/drawing/2014/main" id="{15552E38-350D-463B-BF14-D3E064BDFE3B}"/>
              </a:ext>
            </a:extLst>
          </p:cNvPr>
          <p:cNvSpPr/>
          <p:nvPr/>
        </p:nvSpPr>
        <p:spPr>
          <a:xfrm>
            <a:off x="6223635" y="4250055"/>
            <a:ext cx="120650" cy="241300"/>
          </a:xfrm>
          <a:custGeom>
            <a:avLst/>
            <a:gdLst>
              <a:gd name="connsiteX0" fmla="*/ 120650 w 120650"/>
              <a:gd name="connsiteY0" fmla="*/ 241300 h 241300"/>
              <a:gd name="connsiteX1" fmla="*/ 95250 w 120650"/>
              <a:gd name="connsiteY1" fmla="*/ 120650 h 241300"/>
              <a:gd name="connsiteX2" fmla="*/ 0 w 120650"/>
              <a:gd name="connsiteY2" fmla="*/ 0 h 241300"/>
            </a:gdLst>
            <a:ahLst/>
            <a:cxnLst>
              <a:cxn ang="0">
                <a:pos x="connsiteX0" y="connsiteY0"/>
              </a:cxn>
              <a:cxn ang="0">
                <a:pos x="connsiteX1" y="connsiteY1"/>
              </a:cxn>
              <a:cxn ang="0">
                <a:pos x="connsiteX2" y="connsiteY2"/>
              </a:cxn>
            </a:cxnLst>
            <a:rect l="l" t="t" r="r" b="b"/>
            <a:pathLst>
              <a:path w="120650" h="241300">
                <a:moveTo>
                  <a:pt x="120650" y="241300"/>
                </a:moveTo>
                <a:cubicBezTo>
                  <a:pt x="118004" y="201083"/>
                  <a:pt x="115358" y="160867"/>
                  <a:pt x="95250" y="120650"/>
                </a:cubicBezTo>
                <a:cubicBezTo>
                  <a:pt x="75142" y="80433"/>
                  <a:pt x="37571" y="40216"/>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62" name="TextBox 61">
                <a:extLst>
                  <a:ext uri="{FF2B5EF4-FFF2-40B4-BE49-F238E27FC236}">
                    <a16:creationId xmlns:a16="http://schemas.microsoft.com/office/drawing/2014/main" id="{4C90A0D5-AB41-46B0-8B94-CE0F55BFB01E}"/>
                  </a:ext>
                </a:extLst>
              </p:cNvPr>
              <p:cNvSpPr txBox="1"/>
              <p:nvPr/>
            </p:nvSpPr>
            <p:spPr>
              <a:xfrm>
                <a:off x="4999544" y="3909700"/>
                <a:ext cx="460744"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30°</m:t>
                      </m:r>
                    </m:oMath>
                  </m:oMathPara>
                </a14:m>
                <a:endParaRPr lang="en-GB" dirty="0"/>
              </a:p>
            </p:txBody>
          </p:sp>
        </mc:Choice>
        <mc:Fallback>
          <p:sp>
            <p:nvSpPr>
              <p:cNvPr id="62" name="TextBox 61">
                <a:extLst>
                  <a:ext uri="{FF2B5EF4-FFF2-40B4-BE49-F238E27FC236}">
                    <a16:creationId xmlns:a16="http://schemas.microsoft.com/office/drawing/2014/main" id="{4C90A0D5-AB41-46B0-8B94-CE0F55BFB01E}"/>
                  </a:ext>
                </a:extLst>
              </p:cNvPr>
              <p:cNvSpPr txBox="1">
                <a:spLocks noRot="1" noChangeAspect="1" noMove="1" noResize="1" noEditPoints="1" noAdjustHandles="1" noChangeArrowheads="1" noChangeShapeType="1" noTextEdit="1"/>
              </p:cNvSpPr>
              <p:nvPr/>
            </p:nvSpPr>
            <p:spPr>
              <a:xfrm>
                <a:off x="4999544" y="3909700"/>
                <a:ext cx="460744" cy="261610"/>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3" name="TextBox 62">
                <a:extLst>
                  <a:ext uri="{FF2B5EF4-FFF2-40B4-BE49-F238E27FC236}">
                    <a16:creationId xmlns:a16="http://schemas.microsoft.com/office/drawing/2014/main" id="{1FA4ADFD-5F6C-48FE-B757-C8DCE718D701}"/>
                  </a:ext>
                </a:extLst>
              </p:cNvPr>
              <p:cNvSpPr txBox="1"/>
              <p:nvPr/>
            </p:nvSpPr>
            <p:spPr>
              <a:xfrm>
                <a:off x="5110671" y="3759803"/>
                <a:ext cx="460744"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𝜃</m:t>
                      </m:r>
                    </m:oMath>
                  </m:oMathPara>
                </a14:m>
                <a:endParaRPr lang="en-GB" dirty="0"/>
              </a:p>
            </p:txBody>
          </p:sp>
        </mc:Choice>
        <mc:Fallback>
          <p:sp>
            <p:nvSpPr>
              <p:cNvPr id="63" name="TextBox 62">
                <a:extLst>
                  <a:ext uri="{FF2B5EF4-FFF2-40B4-BE49-F238E27FC236}">
                    <a16:creationId xmlns:a16="http://schemas.microsoft.com/office/drawing/2014/main" id="{1FA4ADFD-5F6C-48FE-B757-C8DCE718D701}"/>
                  </a:ext>
                </a:extLst>
              </p:cNvPr>
              <p:cNvSpPr txBox="1">
                <a:spLocks noRot="1" noChangeAspect="1" noMove="1" noResize="1" noEditPoints="1" noAdjustHandles="1" noChangeArrowheads="1" noChangeShapeType="1" noTextEdit="1"/>
              </p:cNvSpPr>
              <p:nvPr/>
            </p:nvSpPr>
            <p:spPr>
              <a:xfrm>
                <a:off x="5110671" y="3759803"/>
                <a:ext cx="460744" cy="261610"/>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4" name="TextBox 63">
                <a:extLst>
                  <a:ext uri="{FF2B5EF4-FFF2-40B4-BE49-F238E27FC236}">
                    <a16:creationId xmlns:a16="http://schemas.microsoft.com/office/drawing/2014/main" id="{EBB028F6-E912-4C0E-9830-9007B73B0661}"/>
                  </a:ext>
                </a:extLst>
              </p:cNvPr>
              <p:cNvSpPr txBox="1"/>
              <p:nvPr/>
            </p:nvSpPr>
            <p:spPr>
              <a:xfrm>
                <a:off x="5993511" y="4292645"/>
                <a:ext cx="460744"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45°</m:t>
                      </m:r>
                    </m:oMath>
                  </m:oMathPara>
                </a14:m>
                <a:endParaRPr lang="en-GB" dirty="0"/>
              </a:p>
            </p:txBody>
          </p:sp>
        </mc:Choice>
        <mc:Fallback>
          <p:sp>
            <p:nvSpPr>
              <p:cNvPr id="64" name="TextBox 63">
                <a:extLst>
                  <a:ext uri="{FF2B5EF4-FFF2-40B4-BE49-F238E27FC236}">
                    <a16:creationId xmlns:a16="http://schemas.microsoft.com/office/drawing/2014/main" id="{EBB028F6-E912-4C0E-9830-9007B73B0661}"/>
                  </a:ext>
                </a:extLst>
              </p:cNvPr>
              <p:cNvSpPr txBox="1">
                <a:spLocks noRot="1" noChangeAspect="1" noMove="1" noResize="1" noEditPoints="1" noAdjustHandles="1" noChangeArrowheads="1" noChangeShapeType="1" noTextEdit="1"/>
              </p:cNvSpPr>
              <p:nvPr/>
            </p:nvSpPr>
            <p:spPr>
              <a:xfrm>
                <a:off x="5993511" y="4292645"/>
                <a:ext cx="460744" cy="261610"/>
              </a:xfrm>
              <a:prstGeom prst="rect">
                <a:avLst/>
              </a:prstGeom>
              <a:blipFill>
                <a:blip r:embed="rId18"/>
                <a:stretch>
                  <a:fillRect/>
                </a:stretch>
              </a:blipFill>
            </p:spPr>
            <p:txBody>
              <a:bodyPr/>
              <a:lstStyle/>
              <a:p>
                <a:r>
                  <a:rPr lang="en-GB">
                    <a:noFill/>
                  </a:rPr>
                  <a:t> </a:t>
                </a:r>
              </a:p>
            </p:txBody>
          </p:sp>
        </mc:Fallback>
      </mc:AlternateContent>
      <p:cxnSp>
        <p:nvCxnSpPr>
          <p:cNvPr id="65" name="Straight Connector 64">
            <a:extLst>
              <a:ext uri="{FF2B5EF4-FFF2-40B4-BE49-F238E27FC236}">
                <a16:creationId xmlns:a16="http://schemas.microsoft.com/office/drawing/2014/main" id="{26C4E1A0-CCEE-4D6D-8A5E-91EDDFBFBBA8}"/>
              </a:ext>
            </a:extLst>
          </p:cNvPr>
          <p:cNvCxnSpPr>
            <a:cxnSpLocks/>
          </p:cNvCxnSpPr>
          <p:nvPr/>
        </p:nvCxnSpPr>
        <p:spPr>
          <a:xfrm>
            <a:off x="6012637" y="4570479"/>
            <a:ext cx="464998" cy="219326"/>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8C749228-BF74-4E3B-A829-6FA186E17A03}"/>
                  </a:ext>
                </a:extLst>
              </p:cNvPr>
              <p:cNvSpPr txBox="1"/>
              <p:nvPr/>
            </p:nvSpPr>
            <p:spPr>
              <a:xfrm>
                <a:off x="5982745" y="4435677"/>
                <a:ext cx="460744"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30°</m:t>
                      </m:r>
                    </m:oMath>
                  </m:oMathPara>
                </a14:m>
                <a:endParaRPr lang="en-GB" dirty="0"/>
              </a:p>
            </p:txBody>
          </p:sp>
        </mc:Choice>
        <mc:Fallback>
          <p:sp>
            <p:nvSpPr>
              <p:cNvPr id="67" name="TextBox 66">
                <a:extLst>
                  <a:ext uri="{FF2B5EF4-FFF2-40B4-BE49-F238E27FC236}">
                    <a16:creationId xmlns:a16="http://schemas.microsoft.com/office/drawing/2014/main" id="{8C749228-BF74-4E3B-A829-6FA186E17A03}"/>
                  </a:ext>
                </a:extLst>
              </p:cNvPr>
              <p:cNvSpPr txBox="1">
                <a:spLocks noRot="1" noChangeAspect="1" noMove="1" noResize="1" noEditPoints="1" noAdjustHandles="1" noChangeArrowheads="1" noChangeShapeType="1" noTextEdit="1"/>
              </p:cNvSpPr>
              <p:nvPr/>
            </p:nvSpPr>
            <p:spPr>
              <a:xfrm>
                <a:off x="5982745" y="4435677"/>
                <a:ext cx="460744" cy="261610"/>
              </a:xfrm>
              <a:prstGeom prst="rect">
                <a:avLst/>
              </a:prstGeom>
              <a:blipFill>
                <a:blip r:embed="rId19"/>
                <a:stretch>
                  <a:fillRect/>
                </a:stretch>
              </a:blipFill>
            </p:spPr>
            <p:txBody>
              <a:bodyPr/>
              <a:lstStyle/>
              <a:p>
                <a:r>
                  <a:rPr lang="en-GB">
                    <a:noFill/>
                  </a:rPr>
                  <a:t> </a:t>
                </a:r>
              </a:p>
            </p:txBody>
          </p:sp>
        </mc:Fallback>
      </mc:AlternateContent>
      <p:sp>
        <p:nvSpPr>
          <p:cNvPr id="68" name="Freeform: Shape 67">
            <a:extLst>
              <a:ext uri="{FF2B5EF4-FFF2-40B4-BE49-F238E27FC236}">
                <a16:creationId xmlns:a16="http://schemas.microsoft.com/office/drawing/2014/main" id="{12D7CCEB-95DC-48F0-87EC-FD73A2EEE1DD}"/>
              </a:ext>
            </a:extLst>
          </p:cNvPr>
          <p:cNvSpPr/>
          <p:nvPr/>
        </p:nvSpPr>
        <p:spPr>
          <a:xfrm>
            <a:off x="6324225" y="4494754"/>
            <a:ext cx="61806" cy="228600"/>
          </a:xfrm>
          <a:custGeom>
            <a:avLst/>
            <a:gdLst>
              <a:gd name="connsiteX0" fmla="*/ 0 w 61806"/>
              <a:gd name="connsiteY0" fmla="*/ 228600 h 228600"/>
              <a:gd name="connsiteX1" fmla="*/ 53340 w 61806"/>
              <a:gd name="connsiteY1" fmla="*/ 114300 h 228600"/>
              <a:gd name="connsiteX2" fmla="*/ 60960 w 61806"/>
              <a:gd name="connsiteY2" fmla="*/ 0 h 228600"/>
            </a:gdLst>
            <a:ahLst/>
            <a:cxnLst>
              <a:cxn ang="0">
                <a:pos x="connsiteX0" y="connsiteY0"/>
              </a:cxn>
              <a:cxn ang="0">
                <a:pos x="connsiteX1" y="connsiteY1"/>
              </a:cxn>
              <a:cxn ang="0">
                <a:pos x="connsiteX2" y="connsiteY2"/>
              </a:cxn>
            </a:cxnLst>
            <a:rect l="l" t="t" r="r" b="b"/>
            <a:pathLst>
              <a:path w="61806" h="228600">
                <a:moveTo>
                  <a:pt x="0" y="228600"/>
                </a:moveTo>
                <a:cubicBezTo>
                  <a:pt x="21590" y="190500"/>
                  <a:pt x="43180" y="152400"/>
                  <a:pt x="53340" y="114300"/>
                </a:cubicBezTo>
                <a:cubicBezTo>
                  <a:pt x="63500" y="76200"/>
                  <a:pt x="62230" y="38100"/>
                  <a:pt x="609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9" name="Freeform: Shape 68">
            <a:extLst>
              <a:ext uri="{FF2B5EF4-FFF2-40B4-BE49-F238E27FC236}">
                <a16:creationId xmlns:a16="http://schemas.microsoft.com/office/drawing/2014/main" id="{C0183022-A076-4A46-9207-F1561875D2A1}"/>
              </a:ext>
            </a:extLst>
          </p:cNvPr>
          <p:cNvSpPr/>
          <p:nvPr/>
        </p:nvSpPr>
        <p:spPr>
          <a:xfrm>
            <a:off x="5715721" y="4226243"/>
            <a:ext cx="469814" cy="185837"/>
          </a:xfrm>
          <a:custGeom>
            <a:avLst/>
            <a:gdLst>
              <a:gd name="connsiteX0" fmla="*/ 393614 w 393614"/>
              <a:gd name="connsiteY0" fmla="*/ 28798 h 171773"/>
              <a:gd name="connsiteX1" fmla="*/ 269789 w 393614"/>
              <a:gd name="connsiteY1" fmla="*/ 223 h 171773"/>
              <a:gd name="connsiteX2" fmla="*/ 136439 w 393614"/>
              <a:gd name="connsiteY2" fmla="*/ 24036 h 171773"/>
              <a:gd name="connsiteX3" fmla="*/ 17377 w 393614"/>
              <a:gd name="connsiteY3" fmla="*/ 147861 h 171773"/>
              <a:gd name="connsiteX4" fmla="*/ 3089 w 393614"/>
              <a:gd name="connsiteY4" fmla="*/ 171673 h 17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14" h="171773">
                <a:moveTo>
                  <a:pt x="393614" y="28798"/>
                </a:moveTo>
                <a:cubicBezTo>
                  <a:pt x="353132" y="14907"/>
                  <a:pt x="312651" y="1017"/>
                  <a:pt x="269789" y="223"/>
                </a:cubicBezTo>
                <a:cubicBezTo>
                  <a:pt x="226927" y="-571"/>
                  <a:pt x="178508" y="-570"/>
                  <a:pt x="136439" y="24036"/>
                </a:cubicBezTo>
                <a:cubicBezTo>
                  <a:pt x="94370" y="48642"/>
                  <a:pt x="39602" y="123255"/>
                  <a:pt x="17377" y="147861"/>
                </a:cubicBezTo>
                <a:cubicBezTo>
                  <a:pt x="-4848" y="172467"/>
                  <a:pt x="-880" y="172070"/>
                  <a:pt x="3089" y="17167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70" name="TextBox 69">
                <a:extLst>
                  <a:ext uri="{FF2B5EF4-FFF2-40B4-BE49-F238E27FC236}">
                    <a16:creationId xmlns:a16="http://schemas.microsoft.com/office/drawing/2014/main" id="{35CE02BE-1694-4572-B009-6D116ECD1D06}"/>
                  </a:ext>
                </a:extLst>
              </p:cNvPr>
              <p:cNvSpPr txBox="1"/>
              <p:nvPr/>
            </p:nvSpPr>
            <p:spPr>
              <a:xfrm>
                <a:off x="5726584" y="4235187"/>
                <a:ext cx="460744" cy="2616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100" i="1" smtClean="0">
                          <a:latin typeface="Cambria Math" panose="02040503050406030204" pitchFamily="18" charset="0"/>
                        </a:rPr>
                        <m:t>1</m:t>
                      </m:r>
                      <m:r>
                        <a:rPr lang="en-GB" sz="1100" b="0" i="1" smtClean="0">
                          <a:latin typeface="Cambria Math" panose="02040503050406030204" pitchFamily="18" charset="0"/>
                        </a:rPr>
                        <m:t>05°</m:t>
                      </m:r>
                    </m:oMath>
                  </m:oMathPara>
                </a14:m>
                <a:endParaRPr lang="en-GB" dirty="0"/>
              </a:p>
            </p:txBody>
          </p:sp>
        </mc:Choice>
        <mc:Fallback>
          <p:sp>
            <p:nvSpPr>
              <p:cNvPr id="70" name="TextBox 69">
                <a:extLst>
                  <a:ext uri="{FF2B5EF4-FFF2-40B4-BE49-F238E27FC236}">
                    <a16:creationId xmlns:a16="http://schemas.microsoft.com/office/drawing/2014/main" id="{35CE02BE-1694-4572-B009-6D116ECD1D06}"/>
                  </a:ext>
                </a:extLst>
              </p:cNvPr>
              <p:cNvSpPr txBox="1">
                <a:spLocks noRot="1" noChangeAspect="1" noMove="1" noResize="1" noEditPoints="1" noAdjustHandles="1" noChangeArrowheads="1" noChangeShapeType="1" noTextEdit="1"/>
              </p:cNvSpPr>
              <p:nvPr/>
            </p:nvSpPr>
            <p:spPr>
              <a:xfrm>
                <a:off x="5726584" y="4235187"/>
                <a:ext cx="460744" cy="261610"/>
              </a:xfrm>
              <a:prstGeom prst="rect">
                <a:avLst/>
              </a:prstGeom>
              <a:blipFill>
                <a:blip r:embed="rId20"/>
                <a:stretch>
                  <a:fillRect/>
                </a:stretch>
              </a:blipFill>
            </p:spPr>
            <p:txBody>
              <a:bodyPr/>
              <a:lstStyle/>
              <a:p>
                <a:r>
                  <a:rPr lang="en-GB">
                    <a:noFill/>
                  </a:rPr>
                  <a:t> </a:t>
                </a:r>
              </a:p>
            </p:txBody>
          </p:sp>
        </mc:Fallback>
      </mc:AlternateContent>
      <p:sp>
        <p:nvSpPr>
          <p:cNvPr id="72" name="TextBox 71">
            <a:extLst>
              <a:ext uri="{FF2B5EF4-FFF2-40B4-BE49-F238E27FC236}">
                <a16:creationId xmlns:a16="http://schemas.microsoft.com/office/drawing/2014/main" id="{EB51806D-7C7B-4CA3-9143-4F255C46E577}"/>
              </a:ext>
            </a:extLst>
          </p:cNvPr>
          <p:cNvSpPr txBox="1"/>
          <p:nvPr/>
        </p:nvSpPr>
        <p:spPr>
          <a:xfrm>
            <a:off x="6753591" y="3592830"/>
            <a:ext cx="2274203" cy="1107996"/>
          </a:xfrm>
          <a:prstGeom prst="rect">
            <a:avLst/>
          </a:prstGeom>
          <a:noFill/>
        </p:spPr>
        <p:txBody>
          <a:bodyPr wrap="square" rtlCol="0">
            <a:spAutoFit/>
          </a:bodyPr>
          <a:lstStyle/>
          <a:p>
            <a:r>
              <a:rPr lang="en-GB" sz="1100" dirty="0"/>
              <a:t>We can avoid resolving components by drawing the force vectors in a chain, then finding the vector from the start to end point. The resultant vector (orange) geometrically represents the same of the vectors.</a:t>
            </a:r>
          </a:p>
        </p:txBody>
      </p:sp>
      <mc:AlternateContent xmlns:mc="http://schemas.openxmlformats.org/markup-compatibility/2006">
        <mc:Choice xmlns:a14="http://schemas.microsoft.com/office/drawing/2010/main" Requires="a14">
          <p:sp>
            <p:nvSpPr>
              <p:cNvPr id="73" name="TextBox 72">
                <a:extLst>
                  <a:ext uri="{FF2B5EF4-FFF2-40B4-BE49-F238E27FC236}">
                    <a16:creationId xmlns:a16="http://schemas.microsoft.com/office/drawing/2014/main" id="{236CC67A-D439-468A-9972-F84BFC5C6236}"/>
                  </a:ext>
                </a:extLst>
              </p:cNvPr>
              <p:cNvSpPr txBox="1"/>
              <p:nvPr/>
            </p:nvSpPr>
            <p:spPr>
              <a:xfrm>
                <a:off x="5362575" y="4815254"/>
                <a:ext cx="2914243" cy="1917063"/>
              </a:xfrm>
              <a:prstGeom prst="rect">
                <a:avLst/>
              </a:prstGeom>
              <a:noFill/>
            </p:spPr>
            <p:txBody>
              <a:bodyPr wrap="square" rtlCol="0">
                <a:spAutoFit/>
              </a:bodyPr>
              <a:lstStyle/>
              <a:p>
                <a:r>
                  <a:rPr lang="en-GB" sz="1200" dirty="0"/>
                  <a:t>Use cosine rule to get magnitude of </a:t>
                </a:r>
                <a14:m>
                  <m:oMath xmlns:m="http://schemas.openxmlformats.org/officeDocument/2006/math">
                    <m:r>
                      <a:rPr lang="en-GB" sz="1200" b="0" i="1" smtClean="0">
                        <a:latin typeface="Cambria Math" panose="02040503050406030204" pitchFamily="18" charset="0"/>
                      </a:rPr>
                      <m:t>𝑅</m:t>
                    </m:r>
                  </m:oMath>
                </a14:m>
                <a:r>
                  <a:rPr lang="en-GB" sz="1200" dirty="0"/>
                  <a:t>:</a:t>
                </a:r>
              </a:p>
              <a:p>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𝑅</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8</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10</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−2×8×10×</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105°</m:t>
                              </m:r>
                            </m:e>
                          </m:d>
                        </m:e>
                      </m:func>
                    </m:oMath>
                    <m:oMath xmlns:m="http://schemas.openxmlformats.org/officeDocument/2006/math">
                      <m:r>
                        <a:rPr lang="en-GB" sz="1200" b="0" i="1" smtClean="0">
                          <a:latin typeface="Cambria Math" panose="02040503050406030204" pitchFamily="18" charset="0"/>
                        </a:rPr>
                        <m:t>𝑅</m:t>
                      </m:r>
                      <m:r>
                        <a:rPr lang="en-GB" sz="1200" b="0" i="1" smtClean="0">
                          <a:latin typeface="Cambria Math" panose="02040503050406030204" pitchFamily="18" charset="0"/>
                        </a:rPr>
                        <m:t>=14.3 </m:t>
                      </m:r>
                      <m:r>
                        <a:rPr lang="en-GB" sz="1200" b="0" i="1" smtClean="0">
                          <a:latin typeface="Cambria Math" panose="02040503050406030204" pitchFamily="18" charset="0"/>
                        </a:rPr>
                        <m:t>𝑁</m:t>
                      </m:r>
                    </m:oMath>
                  </m:oMathPara>
                </a14:m>
                <a:endParaRPr lang="en-GB" sz="1200" dirty="0"/>
              </a:p>
              <a:p>
                <a:endParaRPr lang="en-GB" sz="1200" dirty="0"/>
              </a:p>
              <a:p>
                <a:r>
                  <a:rPr lang="en-GB" sz="1200" dirty="0"/>
                  <a:t>Use sine rule to get </a:t>
                </a:r>
                <a14:m>
                  <m:oMath xmlns:m="http://schemas.openxmlformats.org/officeDocument/2006/math">
                    <m:r>
                      <a:rPr lang="en-GB" sz="1200" b="0" i="1" smtClean="0">
                        <a:latin typeface="Cambria Math" panose="02040503050406030204" pitchFamily="18" charset="0"/>
                      </a:rPr>
                      <m:t>𝜃</m:t>
                    </m:r>
                  </m:oMath>
                </a14:m>
                <a:r>
                  <a:rPr lang="en-GB" sz="1200" dirty="0"/>
                  <a:t>:</a:t>
                </a:r>
              </a:p>
              <a:p>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r>
                                    <a:rPr lang="en-GB" sz="1200" b="0" i="1" smtClean="0">
                                      <a:latin typeface="Cambria Math" panose="02040503050406030204" pitchFamily="18" charset="0"/>
                                    </a:rPr>
                                    <m:t>+30°</m:t>
                                  </m:r>
                                </m:e>
                              </m:d>
                            </m:e>
                          </m:func>
                        </m:num>
                        <m:den>
                          <m:r>
                            <a:rPr lang="en-GB" sz="1200" b="0" i="1" smtClean="0">
                              <a:latin typeface="Cambria Math" panose="02040503050406030204" pitchFamily="18" charset="0"/>
                            </a:rPr>
                            <m:t>10</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105°</m:t>
                                  </m:r>
                                </m:e>
                              </m:d>
                            </m:e>
                          </m:func>
                        </m:num>
                        <m:den>
                          <m:r>
                            <a:rPr lang="en-GB" sz="1200" b="0" i="1" smtClean="0">
                              <a:latin typeface="Cambria Math" panose="02040503050406030204" pitchFamily="18" charset="0"/>
                            </a:rPr>
                            <m:t>14.332</m:t>
                          </m:r>
                        </m:den>
                      </m:f>
                    </m:oMath>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r>
                                <a:rPr lang="en-GB" sz="1200" b="0" i="1" smtClean="0">
                                  <a:latin typeface="Cambria Math" panose="02040503050406030204" pitchFamily="18" charset="0"/>
                                </a:rPr>
                                <m:t>+30°</m:t>
                              </m:r>
                            </m:e>
                          </m:d>
                        </m:e>
                      </m:func>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10</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105°</m:t>
                                  </m:r>
                                </m:e>
                              </m:d>
                            </m:e>
                          </m:func>
                        </m:num>
                        <m:den>
                          <m:r>
                            <a:rPr lang="en-GB" sz="1200" b="0" i="1" smtClean="0">
                              <a:latin typeface="Cambria Math" panose="02040503050406030204" pitchFamily="18" charset="0"/>
                            </a:rPr>
                            <m:t>14.332</m:t>
                          </m:r>
                        </m:den>
                      </m:f>
                      <m:r>
                        <a:rPr lang="en-GB" sz="1200" b="0" i="1" smtClean="0">
                          <a:latin typeface="Cambria Math" panose="02040503050406030204" pitchFamily="18" charset="0"/>
                        </a:rPr>
                        <m:t>   …</m:t>
                      </m:r>
                    </m:oMath>
                    <m:oMath xmlns:m="http://schemas.openxmlformats.org/officeDocument/2006/math">
                      <m:r>
                        <a:rPr lang="en-GB" sz="1200" b="0" i="1" smtClean="0">
                          <a:latin typeface="Cambria Math" panose="02040503050406030204" pitchFamily="18" charset="0"/>
                        </a:rPr>
                        <m:t>𝜃</m:t>
                      </m:r>
                      <m:r>
                        <a:rPr lang="en-GB" sz="1200" b="0" i="1" smtClean="0">
                          <a:latin typeface="Cambria Math" panose="02040503050406030204" pitchFamily="18" charset="0"/>
                        </a:rPr>
                        <m:t>=12.4°</m:t>
                      </m:r>
                    </m:oMath>
                  </m:oMathPara>
                </a14:m>
                <a:endParaRPr lang="en-GB" sz="1200" dirty="0"/>
              </a:p>
            </p:txBody>
          </p:sp>
        </mc:Choice>
        <mc:Fallback>
          <p:sp>
            <p:nvSpPr>
              <p:cNvPr id="73" name="TextBox 72">
                <a:extLst>
                  <a:ext uri="{FF2B5EF4-FFF2-40B4-BE49-F238E27FC236}">
                    <a16:creationId xmlns:a16="http://schemas.microsoft.com/office/drawing/2014/main" id="{236CC67A-D439-468A-9972-F84BFC5C6236}"/>
                  </a:ext>
                </a:extLst>
              </p:cNvPr>
              <p:cNvSpPr txBox="1">
                <a:spLocks noRot="1" noChangeAspect="1" noMove="1" noResize="1" noEditPoints="1" noAdjustHandles="1" noChangeArrowheads="1" noChangeShapeType="1" noTextEdit="1"/>
              </p:cNvSpPr>
              <p:nvPr/>
            </p:nvSpPr>
            <p:spPr>
              <a:xfrm>
                <a:off x="5362575" y="4815254"/>
                <a:ext cx="2914243" cy="1917063"/>
              </a:xfrm>
              <a:prstGeom prst="rect">
                <a:avLst/>
              </a:prstGeom>
              <a:blipFill>
                <a:blip r:embed="rId21"/>
                <a:stretch>
                  <a:fillRect l="-209" t="-318"/>
                </a:stretch>
              </a:blipFill>
            </p:spPr>
            <p:txBody>
              <a:bodyPr/>
              <a:lstStyle/>
              <a:p>
                <a:r>
                  <a:rPr lang="en-GB">
                    <a:noFill/>
                  </a:rPr>
                  <a:t> </a:t>
                </a:r>
              </a:p>
            </p:txBody>
          </p:sp>
        </mc:Fallback>
      </mc:AlternateContent>
      <p:sp>
        <p:nvSpPr>
          <p:cNvPr id="75" name="Rectangle 74">
            <a:extLst>
              <a:ext uri="{FF2B5EF4-FFF2-40B4-BE49-F238E27FC236}">
                <a16:creationId xmlns:a16="http://schemas.microsoft.com/office/drawing/2014/main" id="{0584A6A6-E7C4-4B0E-8DA9-B967A5154DE4}"/>
              </a:ext>
            </a:extLst>
          </p:cNvPr>
          <p:cNvSpPr/>
          <p:nvPr/>
        </p:nvSpPr>
        <p:spPr>
          <a:xfrm>
            <a:off x="228600" y="2674504"/>
            <a:ext cx="4127245" cy="38443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6" name="Rectangle 75">
            <a:extLst>
              <a:ext uri="{FF2B5EF4-FFF2-40B4-BE49-F238E27FC236}">
                <a16:creationId xmlns:a16="http://schemas.microsoft.com/office/drawing/2014/main" id="{59C5D02E-13F6-473E-AB19-5A3A51AA2AD1}"/>
              </a:ext>
            </a:extLst>
          </p:cNvPr>
          <p:cNvSpPr/>
          <p:nvPr/>
        </p:nvSpPr>
        <p:spPr>
          <a:xfrm>
            <a:off x="4742026" y="3427139"/>
            <a:ext cx="4154324" cy="32795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080802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5"/>
                                        </p:tgtEl>
                                      </p:cBhvr>
                                    </p:animEffect>
                                    <p:set>
                                      <p:cBhvr>
                                        <p:cTn id="7"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8" restart="whenNotActive" fill="hold" evtFilter="cancelBubble" nodeType="interactiveSeq">
                <p:stCondLst>
                  <p:cond evt="onClick" delay="0">
                    <p:tgtEl>
                      <p:spTgt spid="7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6"/>
                                        </p:tgtEl>
                                      </p:cBhvr>
                                    </p:animEffect>
                                    <p:set>
                                      <p:cBhvr>
                                        <p:cTn id="13"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childTnLst>
        </p:cTn>
      </p:par>
    </p:tnLst>
    <p:bldLst>
      <p:bldP spid="75" grpId="0" animBg="1"/>
      <p:bldP spid="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11B4AF-89B5-48BF-8F4C-FB8AD61DB7B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25586447-BB99-40DC-BF69-EA4C0EF7D26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4BDCEB43-F3A1-4DC6-8826-4522DC974EE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26E9FA6-5FCF-49A8-89F0-FC51E61107F5}"/>
                  </a:ext>
                </a:extLst>
              </p:cNvPr>
              <p:cNvSpPr txBox="1"/>
              <p:nvPr/>
            </p:nvSpPr>
            <p:spPr>
              <a:xfrm>
                <a:off x="530027" y="1053586"/>
                <a:ext cx="4622558"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A particle has forces acting on it as indicated in the diagram. Determine the magnitude and direction (anticlockwise from the positive </a:t>
                </a:r>
                <a14:m>
                  <m:oMath xmlns:m="http://schemas.openxmlformats.org/officeDocument/2006/math">
                    <m:r>
                      <a:rPr lang="en-GB" sz="1400" b="0" i="1" smtClean="0">
                        <a:latin typeface="Cambria Math" panose="02040503050406030204" pitchFamily="18" charset="0"/>
                      </a:rPr>
                      <m:t>𝑥</m:t>
                    </m:r>
                  </m:oMath>
                </a14:m>
                <a:r>
                  <a:rPr lang="en-GB" sz="1400" dirty="0"/>
                  <a:t> direction) of the resultant force.</a:t>
                </a:r>
              </a:p>
            </p:txBody>
          </p:sp>
        </mc:Choice>
        <mc:Fallback>
          <p:sp>
            <p:nvSpPr>
              <p:cNvPr id="5" name="TextBox 4">
                <a:extLst>
                  <a:ext uri="{FF2B5EF4-FFF2-40B4-BE49-F238E27FC236}">
                    <a16:creationId xmlns:a16="http://schemas.microsoft.com/office/drawing/2014/main" id="{E26E9FA6-5FCF-49A8-89F0-FC51E61107F5}"/>
                  </a:ext>
                </a:extLst>
              </p:cNvPr>
              <p:cNvSpPr txBox="1">
                <a:spLocks noRot="1" noChangeAspect="1" noMove="1" noResize="1" noEditPoints="1" noAdjustHandles="1" noChangeArrowheads="1" noChangeShapeType="1" noTextEdit="1"/>
              </p:cNvSpPr>
              <p:nvPr/>
            </p:nvSpPr>
            <p:spPr>
              <a:xfrm>
                <a:off x="530027" y="1053586"/>
                <a:ext cx="4622558" cy="73866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a:extLst>
              <a:ext uri="{FF2B5EF4-FFF2-40B4-BE49-F238E27FC236}">
                <a16:creationId xmlns:a16="http://schemas.microsoft.com/office/drawing/2014/main" id="{DFD3D525-0CF7-49D6-884E-8C2D80121D71}"/>
              </a:ext>
            </a:extLst>
          </p:cNvPr>
          <p:cNvCxnSpPr>
            <a:cxnSpLocks/>
          </p:cNvCxnSpPr>
          <p:nvPr/>
        </p:nvCxnSpPr>
        <p:spPr>
          <a:xfrm flipH="1" flipV="1">
            <a:off x="5964572" y="1124125"/>
            <a:ext cx="504086" cy="8395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6032596-9CA9-4294-B4FE-9EC7345A3A54}"/>
              </a:ext>
            </a:extLst>
          </p:cNvPr>
          <p:cNvCxnSpPr>
            <a:cxnSpLocks/>
          </p:cNvCxnSpPr>
          <p:nvPr/>
        </p:nvCxnSpPr>
        <p:spPr>
          <a:xfrm>
            <a:off x="6505584" y="1958779"/>
            <a:ext cx="1125997" cy="52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1DA5630-C1B9-4644-8C3F-728DA6725741}"/>
                  </a:ext>
                </a:extLst>
              </p:cNvPr>
              <p:cNvSpPr txBox="1"/>
              <p:nvPr/>
            </p:nvSpPr>
            <p:spPr>
              <a:xfrm>
                <a:off x="5708985" y="855278"/>
                <a:ext cx="524866" cy="307777"/>
              </a:xfrm>
              <a:prstGeom prst="rect">
                <a:avLst/>
              </a:prstGeom>
              <a:noFill/>
            </p:spPr>
            <p:txBody>
              <a:bodyPr wrap="square" rtlCol="0">
                <a:spAutoFit/>
              </a:bodyPr>
              <a:lstStyle/>
              <a:p>
                <a14:m>
                  <m:oMath xmlns:m="http://schemas.openxmlformats.org/officeDocument/2006/math">
                    <m:r>
                      <a:rPr lang="en-GB" sz="1400" b="0" i="1" smtClean="0">
                        <a:solidFill>
                          <a:schemeClr val="accent1"/>
                        </a:solidFill>
                        <a:latin typeface="Cambria Math" panose="02040503050406030204" pitchFamily="18" charset="0"/>
                      </a:rPr>
                      <m:t>3</m:t>
                    </m:r>
                  </m:oMath>
                </a14:m>
                <a:r>
                  <a:rPr lang="en-GB" sz="1400" b="0" i="0" dirty="0">
                    <a:solidFill>
                      <a:schemeClr val="accent1"/>
                    </a:solidFill>
                    <a:latin typeface="+mj-lt"/>
                  </a:rPr>
                  <a:t>N</a:t>
                </a:r>
                <a:endParaRPr lang="en-GB" sz="1400" dirty="0">
                  <a:solidFill>
                    <a:schemeClr val="accent1"/>
                  </a:solidFill>
                </a:endParaRPr>
              </a:p>
            </p:txBody>
          </p:sp>
        </mc:Choice>
        <mc:Fallback>
          <p:sp>
            <p:nvSpPr>
              <p:cNvPr id="8" name="TextBox 7">
                <a:extLst>
                  <a:ext uri="{FF2B5EF4-FFF2-40B4-BE49-F238E27FC236}">
                    <a16:creationId xmlns:a16="http://schemas.microsoft.com/office/drawing/2014/main" id="{71DA5630-C1B9-4644-8C3F-728DA6725741}"/>
                  </a:ext>
                </a:extLst>
              </p:cNvPr>
              <p:cNvSpPr txBox="1">
                <a:spLocks noRot="1" noChangeAspect="1" noMove="1" noResize="1" noEditPoints="1" noAdjustHandles="1" noChangeArrowheads="1" noChangeShapeType="1" noTextEdit="1"/>
              </p:cNvSpPr>
              <p:nvPr/>
            </p:nvSpPr>
            <p:spPr>
              <a:xfrm>
                <a:off x="5708985" y="855278"/>
                <a:ext cx="524866" cy="307777"/>
              </a:xfrm>
              <a:prstGeom prst="rect">
                <a:avLst/>
              </a:prstGeom>
              <a:blipFill>
                <a:blip r:embed="rId3"/>
                <a:stretch>
                  <a:fillRect t="-1961" b="-1960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AF4796E-8E7E-44DE-9384-DC7BFDB6AED8}"/>
                  </a:ext>
                </a:extLst>
              </p:cNvPr>
              <p:cNvSpPr txBox="1"/>
              <p:nvPr/>
            </p:nvSpPr>
            <p:spPr>
              <a:xfrm>
                <a:off x="6070550" y="1296793"/>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25°</m:t>
                      </m:r>
                    </m:oMath>
                  </m:oMathPara>
                </a14:m>
                <a:endParaRPr lang="en-GB" sz="1400" dirty="0">
                  <a:solidFill>
                    <a:schemeClr val="accent1"/>
                  </a:solidFill>
                </a:endParaRPr>
              </a:p>
            </p:txBody>
          </p:sp>
        </mc:Choice>
        <mc:Fallback>
          <p:sp>
            <p:nvSpPr>
              <p:cNvPr id="9" name="TextBox 8">
                <a:extLst>
                  <a:ext uri="{FF2B5EF4-FFF2-40B4-BE49-F238E27FC236}">
                    <a16:creationId xmlns:a16="http://schemas.microsoft.com/office/drawing/2014/main" id="{1AF4796E-8E7E-44DE-9384-DC7BFDB6AED8}"/>
                  </a:ext>
                </a:extLst>
              </p:cNvPr>
              <p:cNvSpPr txBox="1">
                <a:spLocks noRot="1" noChangeAspect="1" noMove="1" noResize="1" noEditPoints="1" noAdjustHandles="1" noChangeArrowheads="1" noChangeShapeType="1" noTextEdit="1"/>
              </p:cNvSpPr>
              <p:nvPr/>
            </p:nvSpPr>
            <p:spPr>
              <a:xfrm>
                <a:off x="6070550" y="1296793"/>
                <a:ext cx="524866" cy="307777"/>
              </a:xfrm>
              <a:prstGeom prst="rect">
                <a:avLst/>
              </a:prstGeom>
              <a:blipFill>
                <a:blip r:embed="rId4"/>
                <a:stretch>
                  <a:fillRect/>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41B45925-2A12-4B51-971B-955DAC0D3500}"/>
              </a:ext>
            </a:extLst>
          </p:cNvPr>
          <p:cNvCxnSpPr>
            <a:cxnSpLocks/>
          </p:cNvCxnSpPr>
          <p:nvPr/>
        </p:nvCxnSpPr>
        <p:spPr>
          <a:xfrm>
            <a:off x="6468658" y="1963673"/>
            <a:ext cx="1460103" cy="6395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425656B-8ABD-4312-BD69-9834D2E7B326}"/>
              </a:ext>
            </a:extLst>
          </p:cNvPr>
          <p:cNvSpPr/>
          <p:nvPr/>
        </p:nvSpPr>
        <p:spPr>
          <a:xfrm rot="16901840">
            <a:off x="6335932" y="1523795"/>
            <a:ext cx="84031" cy="184908"/>
          </a:xfrm>
          <a:custGeom>
            <a:avLst/>
            <a:gdLst>
              <a:gd name="connsiteX0" fmla="*/ 129540 w 129540"/>
              <a:gd name="connsiteY0" fmla="*/ 259080 h 259080"/>
              <a:gd name="connsiteX1" fmla="*/ 91440 w 129540"/>
              <a:gd name="connsiteY1" fmla="*/ 114300 h 259080"/>
              <a:gd name="connsiteX2" fmla="*/ 0 w 129540"/>
              <a:gd name="connsiteY2" fmla="*/ 0 h 259080"/>
            </a:gdLst>
            <a:ahLst/>
            <a:cxnLst>
              <a:cxn ang="0">
                <a:pos x="connsiteX0" y="connsiteY0"/>
              </a:cxn>
              <a:cxn ang="0">
                <a:pos x="connsiteX1" y="connsiteY1"/>
              </a:cxn>
              <a:cxn ang="0">
                <a:pos x="connsiteX2" y="connsiteY2"/>
              </a:cxn>
            </a:cxnLst>
            <a:rect l="l" t="t" r="r" b="b"/>
            <a:pathLst>
              <a:path w="129540" h="259080">
                <a:moveTo>
                  <a:pt x="129540" y="259080"/>
                </a:moveTo>
                <a:cubicBezTo>
                  <a:pt x="121285" y="208280"/>
                  <a:pt x="113030" y="157480"/>
                  <a:pt x="91440" y="114300"/>
                </a:cubicBezTo>
                <a:cubicBezTo>
                  <a:pt x="69850" y="71120"/>
                  <a:pt x="34925" y="35560"/>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2" name="Freeform: Shape 11">
            <a:extLst>
              <a:ext uri="{FF2B5EF4-FFF2-40B4-BE49-F238E27FC236}">
                <a16:creationId xmlns:a16="http://schemas.microsoft.com/office/drawing/2014/main" id="{09780E53-8FAC-4DA0-B8C8-80E5ED991C6F}"/>
              </a:ext>
            </a:extLst>
          </p:cNvPr>
          <p:cNvSpPr/>
          <p:nvPr/>
        </p:nvSpPr>
        <p:spPr>
          <a:xfrm>
            <a:off x="6999121" y="1963114"/>
            <a:ext cx="61806" cy="228600"/>
          </a:xfrm>
          <a:custGeom>
            <a:avLst/>
            <a:gdLst>
              <a:gd name="connsiteX0" fmla="*/ 60960 w 61806"/>
              <a:gd name="connsiteY0" fmla="*/ 0 h 228600"/>
              <a:gd name="connsiteX1" fmla="*/ 53340 w 61806"/>
              <a:gd name="connsiteY1" fmla="*/ 129540 h 228600"/>
              <a:gd name="connsiteX2" fmla="*/ 0 w 61806"/>
              <a:gd name="connsiteY2" fmla="*/ 228600 h 228600"/>
            </a:gdLst>
            <a:ahLst/>
            <a:cxnLst>
              <a:cxn ang="0">
                <a:pos x="connsiteX0" y="connsiteY0"/>
              </a:cxn>
              <a:cxn ang="0">
                <a:pos x="connsiteX1" y="connsiteY1"/>
              </a:cxn>
              <a:cxn ang="0">
                <a:pos x="connsiteX2" y="connsiteY2"/>
              </a:cxn>
            </a:cxnLst>
            <a:rect l="l" t="t" r="r" b="b"/>
            <a:pathLst>
              <a:path w="61806" h="228600">
                <a:moveTo>
                  <a:pt x="60960" y="0"/>
                </a:moveTo>
                <a:cubicBezTo>
                  <a:pt x="62230" y="45720"/>
                  <a:pt x="63500" y="91440"/>
                  <a:pt x="53340" y="129540"/>
                </a:cubicBezTo>
                <a:cubicBezTo>
                  <a:pt x="43180" y="167640"/>
                  <a:pt x="21590" y="198120"/>
                  <a:pt x="0" y="2286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EBE5E898-58CE-488B-850B-3E6C80135814}"/>
                  </a:ext>
                </a:extLst>
              </p:cNvPr>
              <p:cNvSpPr txBox="1"/>
              <p:nvPr/>
            </p:nvSpPr>
            <p:spPr>
              <a:xfrm>
                <a:off x="6649058" y="1897838"/>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32°</m:t>
                      </m:r>
                    </m:oMath>
                  </m:oMathPara>
                </a14:m>
                <a:endParaRPr lang="en-GB" sz="1400" dirty="0">
                  <a:solidFill>
                    <a:schemeClr val="accent1"/>
                  </a:solidFill>
                </a:endParaRPr>
              </a:p>
            </p:txBody>
          </p:sp>
        </mc:Choice>
        <mc:Fallback>
          <p:sp>
            <p:nvSpPr>
              <p:cNvPr id="13" name="TextBox 12">
                <a:extLst>
                  <a:ext uri="{FF2B5EF4-FFF2-40B4-BE49-F238E27FC236}">
                    <a16:creationId xmlns:a16="http://schemas.microsoft.com/office/drawing/2014/main" id="{EBE5E898-58CE-488B-850B-3E6C80135814}"/>
                  </a:ext>
                </a:extLst>
              </p:cNvPr>
              <p:cNvSpPr txBox="1">
                <a:spLocks noRot="1" noChangeAspect="1" noMove="1" noResize="1" noEditPoints="1" noAdjustHandles="1" noChangeArrowheads="1" noChangeShapeType="1" noTextEdit="1"/>
              </p:cNvSpPr>
              <p:nvPr/>
            </p:nvSpPr>
            <p:spPr>
              <a:xfrm>
                <a:off x="6649058" y="1897838"/>
                <a:ext cx="524866" cy="307777"/>
              </a:xfrm>
              <a:prstGeom prst="rect">
                <a:avLst/>
              </a:prstGeom>
              <a:blipFill>
                <a:blip r:embed="rId5"/>
                <a:stretch>
                  <a:fillRect/>
                </a:stretch>
              </a:blipFill>
            </p:spPr>
            <p:txBody>
              <a:bodyPr/>
              <a:lstStyle/>
              <a:p>
                <a:r>
                  <a:rPr lang="en-GB">
                    <a:noFill/>
                  </a:rPr>
                  <a:t> </a:t>
                </a:r>
              </a:p>
            </p:txBody>
          </p:sp>
        </mc:Fallback>
      </mc:AlternateContent>
      <p:cxnSp>
        <p:nvCxnSpPr>
          <p:cNvPr id="16" name="Straight Connector 15">
            <a:extLst>
              <a:ext uri="{FF2B5EF4-FFF2-40B4-BE49-F238E27FC236}">
                <a16:creationId xmlns:a16="http://schemas.microsoft.com/office/drawing/2014/main" id="{3A1EAF6C-7DCD-418E-9AFC-2279CD80F9DE}"/>
              </a:ext>
            </a:extLst>
          </p:cNvPr>
          <p:cNvCxnSpPr>
            <a:cxnSpLocks/>
          </p:cNvCxnSpPr>
          <p:nvPr/>
        </p:nvCxnSpPr>
        <p:spPr>
          <a:xfrm flipH="1" flipV="1">
            <a:off x="6476301" y="1149292"/>
            <a:ext cx="8389" cy="805343"/>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B81E9917-2C86-40E5-B1FE-AA580F6017D0}"/>
                  </a:ext>
                </a:extLst>
              </p:cNvPr>
              <p:cNvSpPr txBox="1"/>
              <p:nvPr/>
            </p:nvSpPr>
            <p:spPr>
              <a:xfrm>
                <a:off x="7884311" y="2445643"/>
                <a:ext cx="524866" cy="307777"/>
              </a:xfrm>
              <a:prstGeom prst="rect">
                <a:avLst/>
              </a:prstGeom>
              <a:noFill/>
            </p:spPr>
            <p:txBody>
              <a:bodyPr wrap="square" rtlCol="0">
                <a:spAutoFit/>
              </a:bodyPr>
              <a:lstStyle/>
              <a:p>
                <a14:m>
                  <m:oMath xmlns:m="http://schemas.openxmlformats.org/officeDocument/2006/math">
                    <m:r>
                      <a:rPr lang="en-GB" sz="1400" b="0" i="1" smtClean="0">
                        <a:solidFill>
                          <a:schemeClr val="accent1"/>
                        </a:solidFill>
                        <a:latin typeface="Cambria Math" panose="02040503050406030204" pitchFamily="18" charset="0"/>
                      </a:rPr>
                      <m:t>4</m:t>
                    </m:r>
                  </m:oMath>
                </a14:m>
                <a:r>
                  <a:rPr lang="en-GB" sz="1400" b="0" i="0" dirty="0">
                    <a:solidFill>
                      <a:schemeClr val="accent1"/>
                    </a:solidFill>
                    <a:latin typeface="+mj-lt"/>
                  </a:rPr>
                  <a:t>N</a:t>
                </a:r>
                <a:endParaRPr lang="en-GB" sz="1400" dirty="0">
                  <a:solidFill>
                    <a:schemeClr val="accent1"/>
                  </a:solidFill>
                </a:endParaRPr>
              </a:p>
            </p:txBody>
          </p:sp>
        </mc:Choice>
        <mc:Fallback>
          <p:sp>
            <p:nvSpPr>
              <p:cNvPr id="19" name="TextBox 18">
                <a:extLst>
                  <a:ext uri="{FF2B5EF4-FFF2-40B4-BE49-F238E27FC236}">
                    <a16:creationId xmlns:a16="http://schemas.microsoft.com/office/drawing/2014/main" id="{B81E9917-2C86-40E5-B1FE-AA580F6017D0}"/>
                  </a:ext>
                </a:extLst>
              </p:cNvPr>
              <p:cNvSpPr txBox="1">
                <a:spLocks noRot="1" noChangeAspect="1" noMove="1" noResize="1" noEditPoints="1" noAdjustHandles="1" noChangeArrowheads="1" noChangeShapeType="1" noTextEdit="1"/>
              </p:cNvSpPr>
              <p:nvPr/>
            </p:nvSpPr>
            <p:spPr>
              <a:xfrm>
                <a:off x="7884311" y="2445643"/>
                <a:ext cx="524866" cy="307777"/>
              </a:xfrm>
              <a:prstGeom prst="rect">
                <a:avLst/>
              </a:prstGeom>
              <a:blipFill>
                <a:blip r:embed="rId6"/>
                <a:stretch>
                  <a:fillRect t="-3922" b="-1960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66276D27-03B5-47C2-998B-13A81A5C87D4}"/>
                  </a:ext>
                </a:extLst>
              </p:cNvPr>
              <p:cNvSpPr txBox="1"/>
              <p:nvPr/>
            </p:nvSpPr>
            <p:spPr>
              <a:xfrm>
                <a:off x="756654" y="2186694"/>
                <a:ext cx="3975366" cy="4763227"/>
              </a:xfrm>
              <a:prstGeom prst="rect">
                <a:avLst/>
              </a:prstGeom>
              <a:noFill/>
            </p:spPr>
            <p:txBody>
              <a:bodyPr wrap="square" rtlCol="0">
                <a:spAutoFit/>
              </a:bodyPr>
              <a:lstStyle/>
              <a:p>
                <a:r>
                  <a:rPr lang="en-GB" dirty="0"/>
                  <a:t>Resultant force:</a:t>
                </a:r>
              </a:p>
              <a:p>
                <a:endParaRPr lang="en-GB" sz="1000" dirty="0"/>
              </a:p>
              <a:p>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32°</m:t>
                                    </m:r>
                                  </m:e>
                                </m:func>
                                <m:r>
                                  <a:rPr lang="en-GB" b="0" i="1" smtClean="0">
                                    <a:latin typeface="Cambria Math" panose="02040503050406030204" pitchFamily="18" charset="0"/>
                                  </a:rPr>
                                  <m:t>−3</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25°</m:t>
                                    </m:r>
                                  </m:e>
                                </m:func>
                              </m:e>
                            </m:mr>
                            <m:mr>
                              <m:e>
                                <m:r>
                                  <a:rPr lang="en-GB" b="0" i="1" smtClean="0">
                                    <a:latin typeface="Cambria Math" panose="02040503050406030204" pitchFamily="18" charset="0"/>
                                  </a:rPr>
                                  <m:t>3</m:t>
                                </m:r>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i="1">
                                        <a:latin typeface="Cambria Math" panose="02040503050406030204" pitchFamily="18" charset="0"/>
                                      </a:rPr>
                                      <m:t>5°</m:t>
                                    </m:r>
                                  </m:e>
                                </m:func>
                                <m:r>
                                  <a:rPr lang="en-GB" b="0" i="1" smtClean="0">
                                    <a:latin typeface="Cambria Math" panose="02040503050406030204" pitchFamily="18" charset="0"/>
                                  </a:rPr>
                                  <m:t>−4</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b="0" i="1" smtClean="0">
                                        <a:latin typeface="Cambria Math" panose="02040503050406030204" pitchFamily="18" charset="0"/>
                                      </a:rPr>
                                      <m:t>32</m:t>
                                    </m:r>
                                    <m:r>
                                      <a:rPr lang="en-GB" i="1">
                                        <a:latin typeface="Cambria Math" panose="02040503050406030204" pitchFamily="18" charset="0"/>
                                      </a:rPr>
                                      <m:t>°</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2.1243</m:t>
                                </m:r>
                              </m:e>
                            </m:mr>
                            <m:mr>
                              <m:e>
                                <m:r>
                                  <a:rPr lang="en-GB" b="0" i="1" smtClean="0">
                                    <a:latin typeface="Cambria Math" panose="02040503050406030204" pitchFamily="18" charset="0"/>
                                  </a:rPr>
                                  <m:t>0.5992</m:t>
                                </m:r>
                              </m:e>
                            </m:mr>
                          </m:m>
                        </m:e>
                      </m:d>
                    </m:oMath>
                  </m:oMathPara>
                </a14:m>
                <a:endParaRPr lang="en-GB" b="0" dirty="0"/>
              </a:p>
              <a:p>
                <a:endParaRPr lang="en-GB" dirty="0"/>
              </a:p>
              <a:p>
                <a:r>
                  <a:rPr lang="en-GB" b="0" dirty="0"/>
                  <a:t>Magnitude: </a:t>
                </a:r>
                <a14:m>
                  <m:oMath xmlns:m="http://schemas.openxmlformats.org/officeDocument/2006/math">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2.1243</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0.5992</m:t>
                            </m:r>
                          </m:e>
                          <m:sup>
                            <m:r>
                              <a:rPr lang="en-GB" b="0" i="1" smtClean="0">
                                <a:latin typeface="Cambria Math" panose="02040503050406030204" pitchFamily="18" charset="0"/>
                              </a:rPr>
                              <m:t>2</m:t>
                            </m:r>
                          </m:sup>
                        </m:sSup>
                      </m:e>
                    </m:rad>
                  </m:oMath>
                </a14:m>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=2.21 </m:t>
                      </m:r>
                      <m:r>
                        <a:rPr lang="en-GB" b="0" i="1" smtClean="0">
                          <a:latin typeface="Cambria Math" panose="02040503050406030204" pitchFamily="18" charset="0"/>
                        </a:rPr>
                        <m:t>𝑁</m:t>
                      </m:r>
                    </m:oMath>
                  </m:oMathPara>
                </a14:m>
                <a:endParaRPr lang="en-GB" b="0" dirty="0"/>
              </a:p>
              <a:p>
                <a:endParaRPr lang="en-GB" dirty="0"/>
              </a:p>
              <a:p>
                <a:r>
                  <a:rPr lang="en-GB" b="0" dirty="0"/>
                  <a:t>Direction: </a:t>
                </a:r>
              </a:p>
              <a:p>
                <a:endParaRPr lang="en-GB" dirty="0"/>
              </a:p>
              <a:p>
                <a:r>
                  <a:rPr lang="en-GB" b="0" dirty="0"/>
                  <a:t>                                   </a:t>
                </a:r>
                <a14:m>
                  <m:oMath xmlns:m="http://schemas.openxmlformats.org/officeDocument/2006/math">
                    <m:r>
                      <a:rPr lang="en-GB" b="0" i="1" smtClean="0">
                        <a:latin typeface="Cambria Math" panose="02040503050406030204" pitchFamily="18" charset="0"/>
                      </a:rPr>
                      <m:t>𝜃</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−1</m:t>
                            </m:r>
                          </m:sup>
                        </m:sSup>
                      </m:fName>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0.5992</m:t>
                                </m:r>
                              </m:num>
                              <m:den>
                                <m:r>
                                  <a:rPr lang="en-GB" b="0" i="1" smtClean="0">
                                    <a:latin typeface="Cambria Math" panose="02040503050406030204" pitchFamily="18" charset="0"/>
                                  </a:rPr>
                                  <m:t>2.1243</m:t>
                                </m:r>
                              </m:den>
                            </m:f>
                          </m:e>
                        </m:d>
                      </m:e>
                    </m:func>
                  </m:oMath>
                </a14:m>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                    =15.8°</m:t>
                      </m:r>
                    </m:oMath>
                  </m:oMathPara>
                </a14:m>
                <a:endParaRPr lang="en-GB" b="0" dirty="0"/>
              </a:p>
              <a:p>
                <a:endParaRPr lang="en-GB" dirty="0"/>
              </a:p>
              <a:p>
                <a:br>
                  <a:rPr lang="en-GB" b="0" dirty="0"/>
                </a:br>
                <a:endParaRPr lang="en-GB" b="0" dirty="0"/>
              </a:p>
              <a:p>
                <a:endParaRPr lang="en-GB" dirty="0"/>
              </a:p>
              <a:p>
                <a:endParaRPr lang="en-GB" dirty="0"/>
              </a:p>
            </p:txBody>
          </p:sp>
        </mc:Choice>
        <mc:Fallback>
          <p:sp>
            <p:nvSpPr>
              <p:cNvPr id="20" name="TextBox 19">
                <a:extLst>
                  <a:ext uri="{FF2B5EF4-FFF2-40B4-BE49-F238E27FC236}">
                    <a16:creationId xmlns:a16="http://schemas.microsoft.com/office/drawing/2014/main" id="{66276D27-03B5-47C2-998B-13A81A5C87D4}"/>
                  </a:ext>
                </a:extLst>
              </p:cNvPr>
              <p:cNvSpPr txBox="1">
                <a:spLocks noRot="1" noChangeAspect="1" noMove="1" noResize="1" noEditPoints="1" noAdjustHandles="1" noChangeArrowheads="1" noChangeShapeType="1" noTextEdit="1"/>
              </p:cNvSpPr>
              <p:nvPr/>
            </p:nvSpPr>
            <p:spPr>
              <a:xfrm>
                <a:off x="756654" y="2186694"/>
                <a:ext cx="3975366" cy="4763227"/>
              </a:xfrm>
              <a:prstGeom prst="rect">
                <a:avLst/>
              </a:prstGeom>
              <a:blipFill>
                <a:blip r:embed="rId7"/>
                <a:stretch>
                  <a:fillRect l="-1227" t="-768"/>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8042A552-060A-4870-A6E1-DE8AA825E4B7}"/>
              </a:ext>
            </a:extLst>
          </p:cNvPr>
          <p:cNvCxnSpPr>
            <a:cxnSpLocks/>
          </p:cNvCxnSpPr>
          <p:nvPr/>
        </p:nvCxnSpPr>
        <p:spPr>
          <a:xfrm flipV="1">
            <a:off x="683568" y="5157192"/>
            <a:ext cx="1095375" cy="68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AA8BCBE-78B4-46DA-B7E2-44A1E83A006E}"/>
              </a:ext>
            </a:extLst>
          </p:cNvPr>
          <p:cNvCxnSpPr>
            <a:cxnSpLocks/>
          </p:cNvCxnSpPr>
          <p:nvPr/>
        </p:nvCxnSpPr>
        <p:spPr>
          <a:xfrm>
            <a:off x="742127" y="5845096"/>
            <a:ext cx="1036816" cy="1694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D036B54-820C-4791-B88C-50E1C0DDE741}"/>
              </a:ext>
            </a:extLst>
          </p:cNvPr>
          <p:cNvCxnSpPr>
            <a:cxnSpLocks/>
          </p:cNvCxnSpPr>
          <p:nvPr/>
        </p:nvCxnSpPr>
        <p:spPr>
          <a:xfrm flipV="1">
            <a:off x="1769418" y="5226402"/>
            <a:ext cx="14156" cy="62611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8DBC88FA-3043-4B9C-A206-68753C0D966A}"/>
                  </a:ext>
                </a:extLst>
              </p:cNvPr>
              <p:cNvSpPr txBox="1"/>
              <p:nvPr/>
            </p:nvSpPr>
            <p:spPr>
              <a:xfrm>
                <a:off x="1776594" y="5363491"/>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0.5992</m:t>
                      </m:r>
                    </m:oMath>
                  </m:oMathPara>
                </a14:m>
                <a:endParaRPr lang="en-GB" sz="1400" dirty="0">
                  <a:solidFill>
                    <a:schemeClr val="tx1"/>
                  </a:solidFill>
                </a:endParaRPr>
              </a:p>
            </p:txBody>
          </p:sp>
        </mc:Choice>
        <mc:Fallback>
          <p:sp>
            <p:nvSpPr>
              <p:cNvPr id="24" name="TextBox 23">
                <a:extLst>
                  <a:ext uri="{FF2B5EF4-FFF2-40B4-BE49-F238E27FC236}">
                    <a16:creationId xmlns:a16="http://schemas.microsoft.com/office/drawing/2014/main" id="{8DBC88FA-3043-4B9C-A206-68753C0D966A}"/>
                  </a:ext>
                </a:extLst>
              </p:cNvPr>
              <p:cNvSpPr txBox="1">
                <a:spLocks noRot="1" noChangeAspect="1" noMove="1" noResize="1" noEditPoints="1" noAdjustHandles="1" noChangeArrowheads="1" noChangeShapeType="1" noTextEdit="1"/>
              </p:cNvSpPr>
              <p:nvPr/>
            </p:nvSpPr>
            <p:spPr>
              <a:xfrm>
                <a:off x="1776594" y="5363491"/>
                <a:ext cx="524866" cy="307777"/>
              </a:xfrm>
              <a:prstGeom prst="rect">
                <a:avLst/>
              </a:prstGeom>
              <a:blipFill>
                <a:blip r:embed="rId8"/>
                <a:stretch>
                  <a:fillRect r="-287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C3AD309F-27A1-4449-B849-DA7BD8BEA2B1}"/>
                  </a:ext>
                </a:extLst>
              </p:cNvPr>
              <p:cNvSpPr txBox="1"/>
              <p:nvPr/>
            </p:nvSpPr>
            <p:spPr>
              <a:xfrm>
                <a:off x="998102" y="5881823"/>
                <a:ext cx="524866"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2.1243</m:t>
                      </m:r>
                    </m:oMath>
                  </m:oMathPara>
                </a14:m>
                <a:endParaRPr lang="en-GB" sz="1400" dirty="0">
                  <a:solidFill>
                    <a:schemeClr val="tx1"/>
                  </a:solidFill>
                </a:endParaRPr>
              </a:p>
            </p:txBody>
          </p:sp>
        </mc:Choice>
        <mc:Fallback>
          <p:sp>
            <p:nvSpPr>
              <p:cNvPr id="25" name="TextBox 24">
                <a:extLst>
                  <a:ext uri="{FF2B5EF4-FFF2-40B4-BE49-F238E27FC236}">
                    <a16:creationId xmlns:a16="http://schemas.microsoft.com/office/drawing/2014/main" id="{C3AD309F-27A1-4449-B849-DA7BD8BEA2B1}"/>
                  </a:ext>
                </a:extLst>
              </p:cNvPr>
              <p:cNvSpPr txBox="1">
                <a:spLocks noRot="1" noChangeAspect="1" noMove="1" noResize="1" noEditPoints="1" noAdjustHandles="1" noChangeArrowheads="1" noChangeShapeType="1" noTextEdit="1"/>
              </p:cNvSpPr>
              <p:nvPr/>
            </p:nvSpPr>
            <p:spPr>
              <a:xfrm>
                <a:off x="998102" y="5881823"/>
                <a:ext cx="524866" cy="307777"/>
              </a:xfrm>
              <a:prstGeom prst="rect">
                <a:avLst/>
              </a:prstGeom>
              <a:blipFill>
                <a:blip r:embed="rId9"/>
                <a:stretch>
                  <a:fillRect r="-29070"/>
                </a:stretch>
              </a:blipFill>
            </p:spPr>
            <p:txBody>
              <a:bodyPr/>
              <a:lstStyle/>
              <a:p>
                <a:r>
                  <a:rPr lang="en-GB">
                    <a:noFill/>
                  </a:rPr>
                  <a:t> </a:t>
                </a:r>
              </a:p>
            </p:txBody>
          </p:sp>
        </mc:Fallback>
      </mc:AlternateContent>
      <p:sp>
        <p:nvSpPr>
          <p:cNvPr id="26" name="Freeform: Shape 25">
            <a:extLst>
              <a:ext uri="{FF2B5EF4-FFF2-40B4-BE49-F238E27FC236}">
                <a16:creationId xmlns:a16="http://schemas.microsoft.com/office/drawing/2014/main" id="{3206ABB8-A9CB-4248-ABAC-AA4293D3A68A}"/>
              </a:ext>
            </a:extLst>
          </p:cNvPr>
          <p:cNvSpPr/>
          <p:nvPr/>
        </p:nvSpPr>
        <p:spPr>
          <a:xfrm>
            <a:off x="1040756" y="5623917"/>
            <a:ext cx="57150" cy="228600"/>
          </a:xfrm>
          <a:custGeom>
            <a:avLst/>
            <a:gdLst>
              <a:gd name="connsiteX0" fmla="*/ 57150 w 57150"/>
              <a:gd name="connsiteY0" fmla="*/ 228600 h 228600"/>
              <a:gd name="connsiteX1" fmla="*/ 38100 w 57150"/>
              <a:gd name="connsiteY1" fmla="*/ 95250 h 228600"/>
              <a:gd name="connsiteX2" fmla="*/ 0 w 57150"/>
              <a:gd name="connsiteY2" fmla="*/ 0 h 228600"/>
            </a:gdLst>
            <a:ahLst/>
            <a:cxnLst>
              <a:cxn ang="0">
                <a:pos x="connsiteX0" y="connsiteY0"/>
              </a:cxn>
              <a:cxn ang="0">
                <a:pos x="connsiteX1" y="connsiteY1"/>
              </a:cxn>
              <a:cxn ang="0">
                <a:pos x="connsiteX2" y="connsiteY2"/>
              </a:cxn>
            </a:cxnLst>
            <a:rect l="l" t="t" r="r" b="b"/>
            <a:pathLst>
              <a:path w="57150" h="228600">
                <a:moveTo>
                  <a:pt x="57150" y="228600"/>
                </a:moveTo>
                <a:cubicBezTo>
                  <a:pt x="52387" y="180975"/>
                  <a:pt x="47625" y="133350"/>
                  <a:pt x="38100" y="95250"/>
                </a:cubicBezTo>
                <a:cubicBezTo>
                  <a:pt x="28575" y="57150"/>
                  <a:pt x="14287" y="28575"/>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ED54E32D-67E4-47B8-8106-4DBC3F5FEE61}"/>
                  </a:ext>
                </a:extLst>
              </p:cNvPr>
              <p:cNvSpPr txBox="1"/>
              <p:nvPr/>
            </p:nvSpPr>
            <p:spPr>
              <a:xfrm>
                <a:off x="1031230" y="5544304"/>
                <a:ext cx="335753"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𝜃</m:t>
                      </m:r>
                    </m:oMath>
                  </m:oMathPara>
                </a14:m>
                <a:endParaRPr lang="en-GB" sz="1400" dirty="0">
                  <a:solidFill>
                    <a:schemeClr val="tx1"/>
                  </a:solidFill>
                </a:endParaRPr>
              </a:p>
            </p:txBody>
          </p:sp>
        </mc:Choice>
        <mc:Fallback>
          <p:sp>
            <p:nvSpPr>
              <p:cNvPr id="27" name="TextBox 26">
                <a:extLst>
                  <a:ext uri="{FF2B5EF4-FFF2-40B4-BE49-F238E27FC236}">
                    <a16:creationId xmlns:a16="http://schemas.microsoft.com/office/drawing/2014/main" id="{ED54E32D-67E4-47B8-8106-4DBC3F5FEE61}"/>
                  </a:ext>
                </a:extLst>
              </p:cNvPr>
              <p:cNvSpPr txBox="1">
                <a:spLocks noRot="1" noChangeAspect="1" noMove="1" noResize="1" noEditPoints="1" noAdjustHandles="1" noChangeArrowheads="1" noChangeShapeType="1" noTextEdit="1"/>
              </p:cNvSpPr>
              <p:nvPr/>
            </p:nvSpPr>
            <p:spPr>
              <a:xfrm>
                <a:off x="1031230" y="5544304"/>
                <a:ext cx="335753" cy="307777"/>
              </a:xfrm>
              <a:prstGeom prst="rect">
                <a:avLst/>
              </a:prstGeom>
              <a:blipFill>
                <a:blip r:embed="rId10"/>
                <a:stretch>
                  <a:fillRect/>
                </a:stretch>
              </a:blipFill>
            </p:spPr>
            <p:txBody>
              <a:bodyPr/>
              <a:lstStyle/>
              <a:p>
                <a:r>
                  <a:rPr lang="en-GB">
                    <a:noFill/>
                  </a:rPr>
                  <a:t> </a:t>
                </a:r>
              </a:p>
            </p:txBody>
          </p:sp>
        </mc:Fallback>
      </mc:AlternateContent>
      <p:sp>
        <p:nvSpPr>
          <p:cNvPr id="28" name="Rectangle 27">
            <a:extLst>
              <a:ext uri="{FF2B5EF4-FFF2-40B4-BE49-F238E27FC236}">
                <a16:creationId xmlns:a16="http://schemas.microsoft.com/office/drawing/2014/main" id="{EC944035-AC23-47BD-96D6-8A8E23CA2851}"/>
              </a:ext>
            </a:extLst>
          </p:cNvPr>
          <p:cNvSpPr/>
          <p:nvPr/>
        </p:nvSpPr>
        <p:spPr>
          <a:xfrm>
            <a:off x="559549" y="2108412"/>
            <a:ext cx="4432692" cy="41618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8812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94-96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3071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23462</TotalTime>
  <Words>1952</Words>
  <Application>Microsoft Office PowerPoint</Application>
  <PresentationFormat>On-screen Show (4:3)</PresentationFormat>
  <Paragraphs>330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 Math</vt:lpstr>
      <vt:lpstr>Wingdings</vt:lpstr>
      <vt:lpstr>Office Theme</vt:lpstr>
      <vt:lpstr>MechYr2 Chapter 5 :: Friction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869</cp:revision>
  <dcterms:created xsi:type="dcterms:W3CDTF">2013-02-28T07:36:55Z</dcterms:created>
  <dcterms:modified xsi:type="dcterms:W3CDTF">2018-07-31T22:40:07Z</dcterms:modified>
</cp:coreProperties>
</file>