
<file path=[Content_Types].xml><?xml version="1.0" encoding="utf-8"?>
<Types xmlns="http://schemas.openxmlformats.org/package/2006/content-types">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481" r:id="rId2"/>
    <p:sldId id="484" r:id="rId3"/>
    <p:sldId id="515" r:id="rId4"/>
    <p:sldId id="536" r:id="rId5"/>
    <p:sldId id="537" r:id="rId6"/>
    <p:sldId id="538" r:id="rId7"/>
    <p:sldId id="540" r:id="rId8"/>
    <p:sldId id="541" r:id="rId9"/>
    <p:sldId id="539" r:id="rId10"/>
    <p:sldId id="542" r:id="rId11"/>
    <p:sldId id="543" r:id="rId12"/>
    <p:sldId id="544" r:id="rId13"/>
    <p:sldId id="545" r:id="rId14"/>
    <p:sldId id="546" r:id="rId15"/>
    <p:sldId id="547" r:id="rId16"/>
    <p:sldId id="548" r:id="rId17"/>
    <p:sldId id="549"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666" autoAdjust="0"/>
    <p:restoredTop sz="88534" autoAdjust="0"/>
  </p:normalViewPr>
  <p:slideViewPr>
    <p:cSldViewPr>
      <p:cViewPr varScale="1">
        <p:scale>
          <a:sx n="114" d="100"/>
          <a:sy n="114" d="100"/>
        </p:scale>
        <p:origin x="1866" y="84"/>
      </p:cViewPr>
      <p:guideLst>
        <p:guide orient="horz" pos="2160"/>
        <p:guide pos="2880"/>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E87F4A-DD11-41AF-8B76-F2E5B6202836}" type="datetimeFigureOut">
              <a:rPr lang="en-GB" smtClean="0"/>
              <a:pPr/>
              <a:t>03/06/2020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2F2399-CD51-4C4C-BC34-03B9F40F9CF8}" type="slidenum">
              <a:rPr lang="en-GB" smtClean="0"/>
              <a:pPr/>
              <a:t>‹#›</a:t>
            </a:fld>
            <a:endParaRPr lang="en-GB"/>
          </a:p>
        </p:txBody>
      </p:sp>
    </p:spTree>
    <p:extLst>
      <p:ext uri="{BB962C8B-B14F-4D97-AF65-F5344CB8AC3E}">
        <p14:creationId xmlns:p14="http://schemas.microsoft.com/office/powerpoint/2010/main" val="5474507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03/06/2020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4281611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03/06/2020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2023399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03/06/2020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962211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03/06/2020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875171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B9AFE4D-3339-4F90-AB07-DAB31D79E32A}" type="datetimeFigureOut">
              <a:rPr lang="en-GB" smtClean="0"/>
              <a:pPr/>
              <a:t>03/06/2020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2932520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B9AFE4D-3339-4F90-AB07-DAB31D79E32A}" type="datetimeFigureOut">
              <a:rPr lang="en-GB" smtClean="0"/>
              <a:pPr/>
              <a:t>03/06/2020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566172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B9AFE4D-3339-4F90-AB07-DAB31D79E32A}" type="datetimeFigureOut">
              <a:rPr lang="en-GB" smtClean="0"/>
              <a:pPr/>
              <a:t>03/06/2020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4020052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B9AFE4D-3339-4F90-AB07-DAB31D79E32A}" type="datetimeFigureOut">
              <a:rPr lang="en-GB" smtClean="0"/>
              <a:pPr/>
              <a:t>03/06/2020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3408912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9AFE4D-3339-4F90-AB07-DAB31D79E32A}" type="datetimeFigureOut">
              <a:rPr lang="en-GB" smtClean="0"/>
              <a:pPr/>
              <a:t>03/06/2020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179336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9AFE4D-3339-4F90-AB07-DAB31D79E32A}" type="datetimeFigureOut">
              <a:rPr lang="en-GB" smtClean="0"/>
              <a:pPr/>
              <a:t>03/06/2020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2997128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9AFE4D-3339-4F90-AB07-DAB31D79E32A}" type="datetimeFigureOut">
              <a:rPr lang="en-GB" smtClean="0"/>
              <a:pPr/>
              <a:t>03/06/2020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4066496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9AFE4D-3339-4F90-AB07-DAB31D79E32A}" type="datetimeFigureOut">
              <a:rPr lang="en-GB" smtClean="0"/>
              <a:pPr/>
              <a:t>03/06/2020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177B05-5D28-4021-9BD2-A7A72850B659}" type="slidenum">
              <a:rPr lang="en-GB" smtClean="0"/>
              <a:pPr/>
              <a:t>‹#›</a:t>
            </a:fld>
            <a:endParaRPr lang="en-GB"/>
          </a:p>
        </p:txBody>
      </p:sp>
    </p:spTree>
    <p:extLst>
      <p:ext uri="{BB962C8B-B14F-4D97-AF65-F5344CB8AC3E}">
        <p14:creationId xmlns:p14="http://schemas.microsoft.com/office/powerpoint/2010/main" val="38967452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2.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image" Target="../media/image44.png"/><Relationship Id="rId1" Type="http://schemas.openxmlformats.org/officeDocument/2006/relationships/slideLayout" Target="../slideLayouts/slideLayout7.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1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xml"/><Relationship Id="rId5" Type="http://schemas.openxmlformats.org/officeDocument/2006/relationships/image" Target="../media/image53.png"/><Relationship Id="rId4" Type="http://schemas.openxmlformats.org/officeDocument/2006/relationships/image" Target="../media/image5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7.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6.png"/><Relationship Id="rId12" Type="http://schemas.microsoft.com/office/2007/relationships/hdphoto" Target="../media/hdphoto4.wdp"/><Relationship Id="rId2" Type="http://schemas.openxmlformats.org/officeDocument/2006/relationships/image" Target="../media/image2.png"/><Relationship Id="rId1" Type="http://schemas.openxmlformats.org/officeDocument/2006/relationships/slideLayout" Target="../slideLayouts/slideLayout7.xml"/><Relationship Id="rId6" Type="http://schemas.microsoft.com/office/2007/relationships/hdphoto" Target="../media/hdphoto1.wdp"/><Relationship Id="rId11" Type="http://schemas.openxmlformats.org/officeDocument/2006/relationships/image" Target="../media/image8.png"/><Relationship Id="rId5" Type="http://schemas.openxmlformats.org/officeDocument/2006/relationships/image" Target="../media/image5.png"/><Relationship Id="rId10" Type="http://schemas.microsoft.com/office/2007/relationships/hdphoto" Target="../media/hdphoto3.wdp"/><Relationship Id="rId4" Type="http://schemas.openxmlformats.org/officeDocument/2006/relationships/image" Target="../media/image4.png"/><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9.png"/><Relationship Id="rId7" Type="http://schemas.openxmlformats.org/officeDocument/2006/relationships/image" Target="../media/image90.png"/><Relationship Id="rId2" Type="http://schemas.openxmlformats.org/officeDocument/2006/relationships/image" Target="../media/image410.png"/><Relationship Id="rId1" Type="http://schemas.openxmlformats.org/officeDocument/2006/relationships/slideLayout" Target="../slideLayouts/slideLayout7.xml"/><Relationship Id="rId6" Type="http://schemas.openxmlformats.org/officeDocument/2006/relationships/image" Target="../media/image80.png"/><Relationship Id="rId5" Type="http://schemas.openxmlformats.org/officeDocument/2006/relationships/image" Target="../media/image70.png"/><Relationship Id="rId4" Type="http://schemas.openxmlformats.org/officeDocument/2006/relationships/image" Target="../media/image60.pn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1.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20.png"/><Relationship Id="rId5" Type="http://schemas.openxmlformats.org/officeDocument/2006/relationships/image" Target="../media/image15.png"/><Relationship Id="rId10" Type="http://schemas.openxmlformats.org/officeDocument/2006/relationships/image" Target="../media/image190.png"/><Relationship Id="rId4" Type="http://schemas.openxmlformats.org/officeDocument/2006/relationships/image" Target="../media/image14.png"/><Relationship Id="rId9"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 Id="rId9" Type="http://schemas.openxmlformats.org/officeDocument/2006/relationships/image" Target="../media/image32.png"/></Relationships>
</file>

<file path=ppt/slides/_rels/slide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1" dirty="0">
                <a:solidFill>
                  <a:srgbClr val="92D050"/>
                </a:solidFill>
              </a:rPr>
              <a:t>MechYr1 Chapter 11 :: </a:t>
            </a:r>
            <a:br>
              <a:rPr lang="en-GB" b="1" dirty="0">
                <a:solidFill>
                  <a:srgbClr val="92D050"/>
                </a:solidFill>
              </a:rPr>
            </a:br>
            <a:r>
              <a:rPr lang="en-GB" dirty="0"/>
              <a:t>Variable Acceleration</a:t>
            </a:r>
          </a:p>
        </p:txBody>
      </p:sp>
      <p:sp>
        <p:nvSpPr>
          <p:cNvPr id="3" name="Subtitle 2"/>
          <p:cNvSpPr>
            <a:spLocks noGrp="1"/>
          </p:cNvSpPr>
          <p:nvPr>
            <p:ph type="subTitle" idx="1"/>
          </p:nvPr>
        </p:nvSpPr>
        <p:spPr>
          <a:xfrm>
            <a:off x="1079612" y="3645024"/>
            <a:ext cx="6984776" cy="1417712"/>
          </a:xfrm>
        </p:spPr>
        <p:txBody>
          <a:bodyPr>
            <a:normAutofit/>
          </a:bodyPr>
          <a:lstStyle/>
          <a:p>
            <a:r>
              <a:rPr lang="en-GB" sz="2800" dirty="0"/>
              <a:t>jfrost@tiffin.kingston.sch.uk</a:t>
            </a:r>
          </a:p>
          <a:p>
            <a:r>
              <a:rPr lang="en-GB" sz="2000" b="1" dirty="0"/>
              <a:t>www.drfrostmaths.com</a:t>
            </a:r>
            <a:br>
              <a:rPr lang="en-GB" sz="2000" b="1" dirty="0"/>
            </a:br>
            <a:r>
              <a:rPr lang="en-GB" sz="2000" b="1" dirty="0"/>
              <a:t>@DrFrostMaths</a:t>
            </a:r>
            <a:r>
              <a:rPr lang="en-GB" sz="2000" dirty="0"/>
              <a:t> </a:t>
            </a:r>
          </a:p>
        </p:txBody>
      </p:sp>
      <p:cxnSp>
        <p:nvCxnSpPr>
          <p:cNvPr id="8" name="Straight Connector 7"/>
          <p:cNvCxnSpPr/>
          <p:nvPr/>
        </p:nvCxnSpPr>
        <p:spPr>
          <a:xfrm>
            <a:off x="0" y="1268760"/>
            <a:ext cx="9144000"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0" name="Picture 2" descr="E:\TiffinSchoolLogoSmal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2212" y="111910"/>
            <a:ext cx="1008112" cy="101336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7504" y="6461720"/>
            <a:ext cx="4104456" cy="369332"/>
          </a:xfrm>
          <a:prstGeom prst="rect">
            <a:avLst/>
          </a:prstGeom>
          <a:noFill/>
        </p:spPr>
        <p:txBody>
          <a:bodyPr wrap="square" rtlCol="0">
            <a:spAutoFit/>
          </a:bodyPr>
          <a:lstStyle/>
          <a:p>
            <a:r>
              <a:rPr lang="en-GB" dirty="0"/>
              <a:t>Last modified: 3</a:t>
            </a:r>
            <a:r>
              <a:rPr lang="en-GB" baseline="30000" dirty="0"/>
              <a:t>rd</a:t>
            </a:r>
            <a:r>
              <a:rPr lang="en-GB" dirty="0"/>
              <a:t> June 2020</a:t>
            </a:r>
          </a:p>
        </p:txBody>
      </p:sp>
    </p:spTree>
    <p:extLst>
      <p:ext uri="{BB962C8B-B14F-4D97-AF65-F5344CB8AC3E}">
        <p14:creationId xmlns:p14="http://schemas.microsoft.com/office/powerpoint/2010/main" val="29130178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11C</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5840"/>
            <a:ext cx="7920880" cy="830997"/>
          </a:xfrm>
          <a:prstGeom prst="rect">
            <a:avLst/>
          </a:prstGeom>
          <a:noFill/>
        </p:spPr>
        <p:txBody>
          <a:bodyPr wrap="square" rtlCol="0">
            <a:spAutoFit/>
          </a:bodyPr>
          <a:lstStyle/>
          <a:p>
            <a:r>
              <a:rPr lang="en-GB" sz="2400" dirty="0"/>
              <a:t>Pearson Stats/Mechanics Year 1</a:t>
            </a:r>
          </a:p>
          <a:p>
            <a:r>
              <a:rPr lang="en-GB" sz="2400" dirty="0"/>
              <a:t>Page 187-188</a:t>
            </a:r>
          </a:p>
        </p:txBody>
      </p:sp>
      <p:cxnSp>
        <p:nvCxnSpPr>
          <p:cNvPr id="6" name="Straight Connector 5"/>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2621500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C2BD1B-C823-44D8-9C64-1ACA36A265DA}"/>
              </a:ext>
            </a:extLst>
          </p:cNvPr>
          <p:cNvSpPr/>
          <p:nvPr/>
        </p:nvSpPr>
        <p:spPr>
          <a:xfrm>
            <a:off x="1" y="614764"/>
            <a:ext cx="9143999" cy="1899836"/>
          </a:xfrm>
          <a:prstGeom prst="rect">
            <a:avLst/>
          </a:prstGeom>
          <a:pattFill prst="wdDnDiag">
            <a:fgClr>
              <a:schemeClr val="bg2"/>
            </a:fgClr>
            <a:bgClr>
              <a:schemeClr val="bg1"/>
            </a:bgClr>
          </a:patt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47C9CA22-1047-465D-B001-BC9F50C9BA33}"/>
                  </a:ext>
                </a:extLst>
              </p:cNvPr>
              <p:cNvSpPr txBox="1"/>
              <p:nvPr/>
            </p:nvSpPr>
            <p:spPr>
              <a:xfrm>
                <a:off x="395536" y="1052736"/>
                <a:ext cx="1822644" cy="116955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𝑠</m:t>
                      </m:r>
                    </m:oMath>
                  </m:oMathPara>
                </a14:m>
                <a:endParaRPr lang="en-GB" sz="1400" b="0" dirty="0"/>
              </a:p>
              <a:p>
                <a:endParaRPr lang="en-GB" sz="1400" dirty="0"/>
              </a:p>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𝑣</m:t>
                      </m:r>
                    </m:oMath>
                  </m:oMathPara>
                </a14:m>
                <a:endParaRPr lang="en-GB" sz="1400" b="0" dirty="0"/>
              </a:p>
              <a:p>
                <a:endParaRPr lang="en-GB" sz="1400" dirty="0"/>
              </a:p>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𝑎</m:t>
                      </m:r>
                    </m:oMath>
                  </m:oMathPara>
                </a14:m>
                <a:endParaRPr lang="en-GB" sz="1400" dirty="0"/>
              </a:p>
            </p:txBody>
          </p:sp>
        </mc:Choice>
        <mc:Fallback xmlns="">
          <p:sp>
            <p:nvSpPr>
              <p:cNvPr id="2" name="TextBox 1">
                <a:extLst>
                  <a:ext uri="{FF2B5EF4-FFF2-40B4-BE49-F238E27FC236}">
                    <a16:creationId xmlns:a16="http://schemas.microsoft.com/office/drawing/2014/main" id="{47C9CA22-1047-465D-B001-BC9F50C9BA33}"/>
                  </a:ext>
                </a:extLst>
              </p:cNvPr>
              <p:cNvSpPr txBox="1">
                <a:spLocks noRot="1" noChangeAspect="1" noMove="1" noResize="1" noEditPoints="1" noAdjustHandles="1" noChangeArrowheads="1" noChangeShapeType="1" noTextEdit="1"/>
              </p:cNvSpPr>
              <p:nvPr/>
            </p:nvSpPr>
            <p:spPr>
              <a:xfrm>
                <a:off x="395536" y="1052736"/>
                <a:ext cx="1822644" cy="1169551"/>
              </a:xfrm>
              <a:prstGeom prst="rect">
                <a:avLst/>
              </a:prstGeom>
              <a:blipFill>
                <a:blip r:embed="rId2"/>
                <a:stretch>
                  <a:fillRect/>
                </a:stretch>
              </a:blipFill>
            </p:spPr>
            <p:txBody>
              <a:bodyPr/>
              <a:lstStyle/>
              <a:p>
                <a:r>
                  <a:rPr lang="en-GB">
                    <a:noFill/>
                  </a:rPr>
                  <a:t> </a:t>
                </a:r>
              </a:p>
            </p:txBody>
          </p:sp>
        </mc:Fallback>
      </mc:AlternateContent>
      <p:sp>
        <p:nvSpPr>
          <p:cNvPr id="3" name="Freeform: Shape 16">
            <a:extLst>
              <a:ext uri="{FF2B5EF4-FFF2-40B4-BE49-F238E27FC236}">
                <a16:creationId xmlns:a16="http://schemas.microsoft.com/office/drawing/2014/main" id="{B6D48A69-0D1D-44D8-8B51-8C756C8BF037}"/>
              </a:ext>
            </a:extLst>
          </p:cNvPr>
          <p:cNvSpPr/>
          <p:nvPr/>
        </p:nvSpPr>
        <p:spPr>
          <a:xfrm>
            <a:off x="1430395" y="1208793"/>
            <a:ext cx="109690" cy="381000"/>
          </a:xfrm>
          <a:custGeom>
            <a:avLst/>
            <a:gdLst>
              <a:gd name="connsiteX0" fmla="*/ 0 w 109690"/>
              <a:gd name="connsiteY0" fmla="*/ 0 h 381000"/>
              <a:gd name="connsiteX1" fmla="*/ 109538 w 109690"/>
              <a:gd name="connsiteY1" fmla="*/ 185738 h 381000"/>
              <a:gd name="connsiteX2" fmla="*/ 19050 w 109690"/>
              <a:gd name="connsiteY2" fmla="*/ 381000 h 381000"/>
            </a:gdLst>
            <a:ahLst/>
            <a:cxnLst>
              <a:cxn ang="0">
                <a:pos x="connsiteX0" y="connsiteY0"/>
              </a:cxn>
              <a:cxn ang="0">
                <a:pos x="connsiteX1" y="connsiteY1"/>
              </a:cxn>
              <a:cxn ang="0">
                <a:pos x="connsiteX2" y="connsiteY2"/>
              </a:cxn>
            </a:cxnLst>
            <a:rect l="l" t="t" r="r" b="b"/>
            <a:pathLst>
              <a:path w="109690" h="381000">
                <a:moveTo>
                  <a:pt x="0" y="0"/>
                </a:moveTo>
                <a:cubicBezTo>
                  <a:pt x="53181" y="61119"/>
                  <a:pt x="106363" y="122238"/>
                  <a:pt x="109538" y="185738"/>
                </a:cubicBezTo>
                <a:cubicBezTo>
                  <a:pt x="112713" y="249238"/>
                  <a:pt x="65881" y="315119"/>
                  <a:pt x="19050" y="381000"/>
                </a:cubicBezTo>
              </a:path>
            </a:pathLst>
          </a:custGeom>
          <a:noFill/>
          <a:ln>
            <a:solidFill>
              <a:schemeClr val="bg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reeform: Shape 17">
            <a:extLst>
              <a:ext uri="{FF2B5EF4-FFF2-40B4-BE49-F238E27FC236}">
                <a16:creationId xmlns:a16="http://schemas.microsoft.com/office/drawing/2014/main" id="{6197958C-F287-47C4-B2EC-0C0EB0758AB8}"/>
              </a:ext>
            </a:extLst>
          </p:cNvPr>
          <p:cNvSpPr/>
          <p:nvPr/>
        </p:nvSpPr>
        <p:spPr>
          <a:xfrm>
            <a:off x="1430395" y="1703376"/>
            <a:ext cx="109690" cy="381000"/>
          </a:xfrm>
          <a:custGeom>
            <a:avLst/>
            <a:gdLst>
              <a:gd name="connsiteX0" fmla="*/ 0 w 109690"/>
              <a:gd name="connsiteY0" fmla="*/ 0 h 381000"/>
              <a:gd name="connsiteX1" fmla="*/ 109538 w 109690"/>
              <a:gd name="connsiteY1" fmla="*/ 185738 h 381000"/>
              <a:gd name="connsiteX2" fmla="*/ 19050 w 109690"/>
              <a:gd name="connsiteY2" fmla="*/ 381000 h 381000"/>
            </a:gdLst>
            <a:ahLst/>
            <a:cxnLst>
              <a:cxn ang="0">
                <a:pos x="connsiteX0" y="connsiteY0"/>
              </a:cxn>
              <a:cxn ang="0">
                <a:pos x="connsiteX1" y="connsiteY1"/>
              </a:cxn>
              <a:cxn ang="0">
                <a:pos x="connsiteX2" y="connsiteY2"/>
              </a:cxn>
            </a:cxnLst>
            <a:rect l="l" t="t" r="r" b="b"/>
            <a:pathLst>
              <a:path w="109690" h="381000">
                <a:moveTo>
                  <a:pt x="0" y="0"/>
                </a:moveTo>
                <a:cubicBezTo>
                  <a:pt x="53181" y="61119"/>
                  <a:pt x="106363" y="122238"/>
                  <a:pt x="109538" y="185738"/>
                </a:cubicBezTo>
                <a:cubicBezTo>
                  <a:pt x="112713" y="249238"/>
                  <a:pt x="65881" y="315119"/>
                  <a:pt x="19050" y="381000"/>
                </a:cubicBezTo>
              </a:path>
            </a:pathLst>
          </a:custGeom>
          <a:noFill/>
          <a:ln>
            <a:solidFill>
              <a:schemeClr val="bg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Shape 20">
            <a:extLst>
              <a:ext uri="{FF2B5EF4-FFF2-40B4-BE49-F238E27FC236}">
                <a16:creationId xmlns:a16="http://schemas.microsoft.com/office/drawing/2014/main" id="{64E20219-6101-45D3-BFE5-641D5171DFDC}"/>
              </a:ext>
            </a:extLst>
          </p:cNvPr>
          <p:cNvSpPr/>
          <p:nvPr/>
        </p:nvSpPr>
        <p:spPr>
          <a:xfrm rot="10800000">
            <a:off x="1073926" y="1709345"/>
            <a:ext cx="109690" cy="381000"/>
          </a:xfrm>
          <a:custGeom>
            <a:avLst/>
            <a:gdLst>
              <a:gd name="connsiteX0" fmla="*/ 0 w 109690"/>
              <a:gd name="connsiteY0" fmla="*/ 0 h 381000"/>
              <a:gd name="connsiteX1" fmla="*/ 109538 w 109690"/>
              <a:gd name="connsiteY1" fmla="*/ 185738 h 381000"/>
              <a:gd name="connsiteX2" fmla="*/ 19050 w 109690"/>
              <a:gd name="connsiteY2" fmla="*/ 381000 h 381000"/>
            </a:gdLst>
            <a:ahLst/>
            <a:cxnLst>
              <a:cxn ang="0">
                <a:pos x="connsiteX0" y="connsiteY0"/>
              </a:cxn>
              <a:cxn ang="0">
                <a:pos x="connsiteX1" y="connsiteY1"/>
              </a:cxn>
              <a:cxn ang="0">
                <a:pos x="connsiteX2" y="connsiteY2"/>
              </a:cxn>
            </a:cxnLst>
            <a:rect l="l" t="t" r="r" b="b"/>
            <a:pathLst>
              <a:path w="109690" h="381000">
                <a:moveTo>
                  <a:pt x="0" y="0"/>
                </a:moveTo>
                <a:cubicBezTo>
                  <a:pt x="53181" y="61119"/>
                  <a:pt x="106363" y="122238"/>
                  <a:pt x="109538" y="185738"/>
                </a:cubicBezTo>
                <a:cubicBezTo>
                  <a:pt x="112713" y="249238"/>
                  <a:pt x="65881" y="315119"/>
                  <a:pt x="19050" y="381000"/>
                </a:cubicBezTo>
              </a:path>
            </a:pathLst>
          </a:custGeom>
          <a:noFill/>
          <a:ln>
            <a:solidFill>
              <a:schemeClr val="bg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reeform: Shape 21">
            <a:extLst>
              <a:ext uri="{FF2B5EF4-FFF2-40B4-BE49-F238E27FC236}">
                <a16:creationId xmlns:a16="http://schemas.microsoft.com/office/drawing/2014/main" id="{87E9C20D-A0ED-4965-B6F8-731F1429704B}"/>
              </a:ext>
            </a:extLst>
          </p:cNvPr>
          <p:cNvSpPr/>
          <p:nvPr/>
        </p:nvSpPr>
        <p:spPr>
          <a:xfrm rot="10800000">
            <a:off x="1070978" y="1219067"/>
            <a:ext cx="109690" cy="381000"/>
          </a:xfrm>
          <a:custGeom>
            <a:avLst/>
            <a:gdLst>
              <a:gd name="connsiteX0" fmla="*/ 0 w 109690"/>
              <a:gd name="connsiteY0" fmla="*/ 0 h 381000"/>
              <a:gd name="connsiteX1" fmla="*/ 109538 w 109690"/>
              <a:gd name="connsiteY1" fmla="*/ 185738 h 381000"/>
              <a:gd name="connsiteX2" fmla="*/ 19050 w 109690"/>
              <a:gd name="connsiteY2" fmla="*/ 381000 h 381000"/>
            </a:gdLst>
            <a:ahLst/>
            <a:cxnLst>
              <a:cxn ang="0">
                <a:pos x="connsiteX0" y="connsiteY0"/>
              </a:cxn>
              <a:cxn ang="0">
                <a:pos x="connsiteX1" y="connsiteY1"/>
              </a:cxn>
              <a:cxn ang="0">
                <a:pos x="connsiteX2" y="connsiteY2"/>
              </a:cxn>
            </a:cxnLst>
            <a:rect l="l" t="t" r="r" b="b"/>
            <a:pathLst>
              <a:path w="109690" h="381000">
                <a:moveTo>
                  <a:pt x="0" y="0"/>
                </a:moveTo>
                <a:cubicBezTo>
                  <a:pt x="53181" y="61119"/>
                  <a:pt x="106363" y="122238"/>
                  <a:pt x="109538" y="185738"/>
                </a:cubicBezTo>
                <a:cubicBezTo>
                  <a:pt x="112713" y="249238"/>
                  <a:pt x="65881" y="315119"/>
                  <a:pt x="19050" y="381000"/>
                </a:cubicBezTo>
              </a:path>
            </a:pathLst>
          </a:custGeom>
          <a:noFill/>
          <a:ln>
            <a:solidFill>
              <a:schemeClr val="bg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90581708-1EAC-4AA5-8221-43B6A16A6943}"/>
                  </a:ext>
                </a:extLst>
              </p:cNvPr>
              <p:cNvSpPr txBox="1"/>
              <p:nvPr/>
            </p:nvSpPr>
            <p:spPr>
              <a:xfrm>
                <a:off x="1525798" y="1210133"/>
                <a:ext cx="322308" cy="32605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sz="800" b="0" i="1" smtClean="0">
                              <a:solidFill>
                                <a:schemeClr val="bg1"/>
                              </a:solidFill>
                              <a:latin typeface="Cambria Math" panose="02040503050406030204" pitchFamily="18" charset="0"/>
                            </a:rPr>
                          </m:ctrlPr>
                        </m:fPr>
                        <m:num>
                          <m:r>
                            <a:rPr lang="en-GB" sz="800" b="0" i="1" smtClean="0">
                              <a:solidFill>
                                <a:schemeClr val="bg1"/>
                              </a:solidFill>
                              <a:latin typeface="Cambria Math" panose="02040503050406030204" pitchFamily="18" charset="0"/>
                            </a:rPr>
                            <m:t>𝑑</m:t>
                          </m:r>
                        </m:num>
                        <m:den>
                          <m:r>
                            <a:rPr lang="en-GB" sz="800" b="0" i="1" smtClean="0">
                              <a:solidFill>
                                <a:schemeClr val="bg1"/>
                              </a:solidFill>
                              <a:latin typeface="Cambria Math" panose="02040503050406030204" pitchFamily="18" charset="0"/>
                            </a:rPr>
                            <m:t>𝑑𝑡</m:t>
                          </m:r>
                        </m:den>
                      </m:f>
                    </m:oMath>
                  </m:oMathPara>
                </a14:m>
                <a:endParaRPr lang="en-GB" dirty="0"/>
              </a:p>
            </p:txBody>
          </p:sp>
        </mc:Choice>
        <mc:Fallback xmlns="">
          <p:sp>
            <p:nvSpPr>
              <p:cNvPr id="7" name="TextBox 6">
                <a:extLst>
                  <a:ext uri="{FF2B5EF4-FFF2-40B4-BE49-F238E27FC236}">
                    <a16:creationId xmlns:a16="http://schemas.microsoft.com/office/drawing/2014/main" id="{90581708-1EAC-4AA5-8221-43B6A16A6943}"/>
                  </a:ext>
                </a:extLst>
              </p:cNvPr>
              <p:cNvSpPr txBox="1">
                <a:spLocks noRot="1" noChangeAspect="1" noMove="1" noResize="1" noEditPoints="1" noAdjustHandles="1" noChangeArrowheads="1" noChangeShapeType="1" noTextEdit="1"/>
              </p:cNvSpPr>
              <p:nvPr/>
            </p:nvSpPr>
            <p:spPr>
              <a:xfrm>
                <a:off x="1525798" y="1210133"/>
                <a:ext cx="322308" cy="326051"/>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A7822F1B-9ABD-49C5-96A4-23C17EFDB025}"/>
                  </a:ext>
                </a:extLst>
              </p:cNvPr>
              <p:cNvSpPr txBox="1"/>
              <p:nvPr/>
            </p:nvSpPr>
            <p:spPr>
              <a:xfrm>
                <a:off x="1535934" y="1724156"/>
                <a:ext cx="322308" cy="32605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sz="800" b="0" i="1" smtClean="0">
                              <a:solidFill>
                                <a:schemeClr val="bg1"/>
                              </a:solidFill>
                              <a:latin typeface="Cambria Math" panose="02040503050406030204" pitchFamily="18" charset="0"/>
                            </a:rPr>
                          </m:ctrlPr>
                        </m:fPr>
                        <m:num>
                          <m:r>
                            <a:rPr lang="en-GB" sz="800" b="0" i="1" smtClean="0">
                              <a:solidFill>
                                <a:schemeClr val="bg1"/>
                              </a:solidFill>
                              <a:latin typeface="Cambria Math" panose="02040503050406030204" pitchFamily="18" charset="0"/>
                            </a:rPr>
                            <m:t>𝑑</m:t>
                          </m:r>
                        </m:num>
                        <m:den>
                          <m:r>
                            <a:rPr lang="en-GB" sz="800" b="0" i="1" smtClean="0">
                              <a:solidFill>
                                <a:schemeClr val="bg1"/>
                              </a:solidFill>
                              <a:latin typeface="Cambria Math" panose="02040503050406030204" pitchFamily="18" charset="0"/>
                            </a:rPr>
                            <m:t>𝑑𝑡</m:t>
                          </m:r>
                        </m:den>
                      </m:f>
                    </m:oMath>
                  </m:oMathPara>
                </a14:m>
                <a:endParaRPr lang="en-GB" dirty="0"/>
              </a:p>
            </p:txBody>
          </p:sp>
        </mc:Choice>
        <mc:Fallback xmlns="">
          <p:sp>
            <p:nvSpPr>
              <p:cNvPr id="8" name="TextBox 7">
                <a:extLst>
                  <a:ext uri="{FF2B5EF4-FFF2-40B4-BE49-F238E27FC236}">
                    <a16:creationId xmlns:a16="http://schemas.microsoft.com/office/drawing/2014/main" id="{A7822F1B-9ABD-49C5-96A4-23C17EFDB025}"/>
                  </a:ext>
                </a:extLst>
              </p:cNvPr>
              <p:cNvSpPr txBox="1">
                <a:spLocks noRot="1" noChangeAspect="1" noMove="1" noResize="1" noEditPoints="1" noAdjustHandles="1" noChangeArrowheads="1" noChangeShapeType="1" noTextEdit="1"/>
              </p:cNvSpPr>
              <p:nvPr/>
            </p:nvSpPr>
            <p:spPr>
              <a:xfrm>
                <a:off x="1535934" y="1724156"/>
                <a:ext cx="322308" cy="326051"/>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18774A99-2752-45C5-8380-0FBAEFA179BD}"/>
                  </a:ext>
                </a:extLst>
              </p:cNvPr>
              <p:cNvSpPr txBox="1"/>
              <p:nvPr/>
            </p:nvSpPr>
            <p:spPr>
              <a:xfrm>
                <a:off x="598624" y="1768502"/>
                <a:ext cx="322308" cy="22006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800" b="0" i="1" smtClean="0">
                          <a:solidFill>
                            <a:schemeClr val="bg1"/>
                          </a:solidFill>
                          <a:latin typeface="Cambria Math" panose="02040503050406030204" pitchFamily="18" charset="0"/>
                        </a:rPr>
                        <m:t>∫</m:t>
                      </m:r>
                      <m:r>
                        <a:rPr lang="en-GB" sz="800" b="0" i="1" smtClean="0">
                          <a:solidFill>
                            <a:schemeClr val="bg1"/>
                          </a:solidFill>
                          <a:latin typeface="Cambria Math" panose="02040503050406030204" pitchFamily="18" charset="0"/>
                        </a:rPr>
                        <m:t>𝑎</m:t>
                      </m:r>
                      <m:r>
                        <a:rPr lang="en-GB" sz="800" b="0" i="1" smtClean="0">
                          <a:solidFill>
                            <a:schemeClr val="bg1"/>
                          </a:solidFill>
                          <a:latin typeface="Cambria Math" panose="02040503050406030204" pitchFamily="18" charset="0"/>
                        </a:rPr>
                        <m:t> </m:t>
                      </m:r>
                      <m:r>
                        <a:rPr lang="en-GB" sz="800" b="0" i="1" smtClean="0">
                          <a:solidFill>
                            <a:schemeClr val="bg1"/>
                          </a:solidFill>
                          <a:latin typeface="Cambria Math" panose="02040503050406030204" pitchFamily="18" charset="0"/>
                        </a:rPr>
                        <m:t>𝑑𝑡</m:t>
                      </m:r>
                    </m:oMath>
                  </m:oMathPara>
                </a14:m>
                <a:endParaRPr lang="en-GB" dirty="0"/>
              </a:p>
            </p:txBody>
          </p:sp>
        </mc:Choice>
        <mc:Fallback xmlns="">
          <p:sp>
            <p:nvSpPr>
              <p:cNvPr id="9" name="TextBox 8">
                <a:extLst>
                  <a:ext uri="{FF2B5EF4-FFF2-40B4-BE49-F238E27FC236}">
                    <a16:creationId xmlns:a16="http://schemas.microsoft.com/office/drawing/2014/main" id="{18774A99-2752-45C5-8380-0FBAEFA179BD}"/>
                  </a:ext>
                </a:extLst>
              </p:cNvPr>
              <p:cNvSpPr txBox="1">
                <a:spLocks noRot="1" noChangeAspect="1" noMove="1" noResize="1" noEditPoints="1" noAdjustHandles="1" noChangeArrowheads="1" noChangeShapeType="1" noTextEdit="1"/>
              </p:cNvSpPr>
              <p:nvPr/>
            </p:nvSpPr>
            <p:spPr>
              <a:xfrm>
                <a:off x="598624" y="1768502"/>
                <a:ext cx="322308" cy="220060"/>
              </a:xfrm>
              <a:prstGeom prst="rect">
                <a:avLst/>
              </a:prstGeom>
              <a:blipFill>
                <a:blip r:embed="rId4"/>
                <a:stretch>
                  <a:fillRect r="-24528" b="-555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E0C3FF2A-3178-443B-AE42-6020E9434FD8}"/>
                  </a:ext>
                </a:extLst>
              </p:cNvPr>
              <p:cNvSpPr txBox="1"/>
              <p:nvPr/>
            </p:nvSpPr>
            <p:spPr>
              <a:xfrm>
                <a:off x="636724" y="1293264"/>
                <a:ext cx="322308" cy="22006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800" b="0" i="1" smtClean="0">
                          <a:solidFill>
                            <a:schemeClr val="bg1"/>
                          </a:solidFill>
                          <a:latin typeface="Cambria Math" panose="02040503050406030204" pitchFamily="18" charset="0"/>
                        </a:rPr>
                        <m:t>∫</m:t>
                      </m:r>
                      <m:r>
                        <a:rPr lang="en-GB" sz="800" b="0" i="1" smtClean="0">
                          <a:solidFill>
                            <a:schemeClr val="bg1"/>
                          </a:solidFill>
                          <a:latin typeface="Cambria Math" panose="02040503050406030204" pitchFamily="18" charset="0"/>
                        </a:rPr>
                        <m:t>𝑣</m:t>
                      </m:r>
                      <m:r>
                        <a:rPr lang="en-GB" sz="800" b="0" i="1" smtClean="0">
                          <a:solidFill>
                            <a:schemeClr val="bg1"/>
                          </a:solidFill>
                          <a:latin typeface="Cambria Math" panose="02040503050406030204" pitchFamily="18" charset="0"/>
                        </a:rPr>
                        <m:t> </m:t>
                      </m:r>
                      <m:r>
                        <a:rPr lang="en-GB" sz="800" b="0" i="1" smtClean="0">
                          <a:solidFill>
                            <a:schemeClr val="bg1"/>
                          </a:solidFill>
                          <a:latin typeface="Cambria Math" panose="02040503050406030204" pitchFamily="18" charset="0"/>
                        </a:rPr>
                        <m:t>𝑑𝑡</m:t>
                      </m:r>
                    </m:oMath>
                  </m:oMathPara>
                </a14:m>
                <a:endParaRPr lang="en-GB" dirty="0"/>
              </a:p>
            </p:txBody>
          </p:sp>
        </mc:Choice>
        <mc:Fallback xmlns="">
          <p:sp>
            <p:nvSpPr>
              <p:cNvPr id="10" name="TextBox 9">
                <a:extLst>
                  <a:ext uri="{FF2B5EF4-FFF2-40B4-BE49-F238E27FC236}">
                    <a16:creationId xmlns:a16="http://schemas.microsoft.com/office/drawing/2014/main" id="{E0C3FF2A-3178-443B-AE42-6020E9434FD8}"/>
                  </a:ext>
                </a:extLst>
              </p:cNvPr>
              <p:cNvSpPr txBox="1">
                <a:spLocks noRot="1" noChangeAspect="1" noMove="1" noResize="1" noEditPoints="1" noAdjustHandles="1" noChangeArrowheads="1" noChangeShapeType="1" noTextEdit="1"/>
              </p:cNvSpPr>
              <p:nvPr/>
            </p:nvSpPr>
            <p:spPr>
              <a:xfrm>
                <a:off x="636724" y="1293264"/>
                <a:ext cx="322308" cy="220060"/>
              </a:xfrm>
              <a:prstGeom prst="rect">
                <a:avLst/>
              </a:prstGeom>
              <a:blipFill>
                <a:blip r:embed="rId5"/>
                <a:stretch>
                  <a:fillRect r="-24528" b="-5556"/>
                </a:stretch>
              </a:blipFill>
            </p:spPr>
            <p:txBody>
              <a:bodyPr/>
              <a:lstStyle/>
              <a:p>
                <a:r>
                  <a:rPr lang="en-GB">
                    <a:noFill/>
                  </a:rPr>
                  <a:t> </a:t>
                </a:r>
              </a:p>
            </p:txBody>
          </p:sp>
        </mc:Fallback>
      </mc:AlternateContent>
      <p:grpSp>
        <p:nvGrpSpPr>
          <p:cNvPr id="11" name="Group 10"/>
          <p:cNvGrpSpPr/>
          <p:nvPr/>
        </p:nvGrpSpPr>
        <p:grpSpPr>
          <a:xfrm>
            <a:off x="0" y="0"/>
            <a:ext cx="9143074" cy="599127"/>
            <a:chOff x="0" y="13335"/>
            <a:chExt cx="9144218" cy="599127"/>
          </a:xfrm>
        </p:grpSpPr>
        <p:sp>
          <p:nvSpPr>
            <p:cNvPr id="12"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Using Integration</a:t>
              </a:r>
              <a:endParaRPr lang="en-GB" sz="3200" dirty="0"/>
            </a:p>
          </p:txBody>
        </p:sp>
        <p:cxnSp>
          <p:nvCxnSpPr>
            <p:cNvPr id="13" name="Straight Connector 12"/>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15" name="TextBox 14">
            <a:extLst>
              <a:ext uri="{FF2B5EF4-FFF2-40B4-BE49-F238E27FC236}">
                <a16:creationId xmlns:a16="http://schemas.microsoft.com/office/drawing/2014/main" id="{20209EB5-139F-4EE5-B43A-457E5F36431A}"/>
              </a:ext>
            </a:extLst>
          </p:cNvPr>
          <p:cNvSpPr txBox="1"/>
          <p:nvPr/>
        </p:nvSpPr>
        <p:spPr>
          <a:xfrm>
            <a:off x="2386671" y="1005017"/>
            <a:ext cx="6499528" cy="1169551"/>
          </a:xfrm>
          <a:prstGeom prst="rect">
            <a:avLst/>
          </a:prstGeom>
          <a:solidFill>
            <a:schemeClr val="bg1">
              <a:alpha val="68000"/>
            </a:schemeClr>
          </a:solidFill>
        </p:spPr>
        <p:txBody>
          <a:bodyPr wrap="square" rtlCol="0">
            <a:spAutoFit/>
          </a:bodyPr>
          <a:lstStyle/>
          <a:p>
            <a:r>
              <a:rPr lang="en-GB" sz="1400" dirty="0"/>
              <a:t>Differentiating (with respect to time) gets us from displacement to velocity, and from velocity to acceleration.</a:t>
            </a:r>
          </a:p>
          <a:p>
            <a:r>
              <a:rPr lang="en-GB" sz="1400" dirty="0"/>
              <a:t>So naturally, integrating (with respect to time) gets us from acceleration to velocity, and from velocity to displacement. As mentioned earlier, it’s helpful to picture the graph on the left, where we move down to differentiate and up to integrate.</a:t>
            </a: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49809E8B-C46C-462D-8DAB-12C8B5347404}"/>
                  </a:ext>
                </a:extLst>
              </p:cNvPr>
              <p:cNvSpPr txBox="1"/>
              <p:nvPr/>
            </p:nvSpPr>
            <p:spPr>
              <a:xfrm>
                <a:off x="574224" y="2777312"/>
                <a:ext cx="7200800" cy="954107"/>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400" dirty="0"/>
                  <a:t>[Textbook] A particle is moving on the </a:t>
                </a:r>
                <a14:m>
                  <m:oMath xmlns:m="http://schemas.openxmlformats.org/officeDocument/2006/math">
                    <m:r>
                      <a:rPr lang="en-GB" sz="1400" b="0" i="1" smtClean="0">
                        <a:latin typeface="Cambria Math" panose="02040503050406030204" pitchFamily="18" charset="0"/>
                      </a:rPr>
                      <m:t>𝑥</m:t>
                    </m:r>
                  </m:oMath>
                </a14:m>
                <a:r>
                  <a:rPr lang="en-GB" sz="1400" dirty="0"/>
                  <a:t>-axis. At time </a:t>
                </a:r>
                <a14:m>
                  <m:oMath xmlns:m="http://schemas.openxmlformats.org/officeDocument/2006/math">
                    <m:r>
                      <a:rPr lang="en-GB" sz="1400" b="0" i="1" smtClean="0">
                        <a:latin typeface="Cambria Math" panose="02040503050406030204" pitchFamily="18" charset="0"/>
                      </a:rPr>
                      <m:t>𝑡</m:t>
                    </m:r>
                    <m:r>
                      <a:rPr lang="en-GB" sz="1400" b="0" i="1" smtClean="0">
                        <a:latin typeface="Cambria Math" panose="02040503050406030204" pitchFamily="18" charset="0"/>
                      </a:rPr>
                      <m:t>=0</m:t>
                    </m:r>
                  </m:oMath>
                </a14:m>
                <a:r>
                  <a:rPr lang="en-GB" sz="1400" dirty="0"/>
                  <a:t>, the particle is at the point where </a:t>
                </a:r>
                <a14:m>
                  <m:oMath xmlns:m="http://schemas.openxmlformats.org/officeDocument/2006/math">
                    <m:r>
                      <a:rPr lang="en-GB" sz="1400" b="0" i="1" smtClean="0">
                        <a:latin typeface="Cambria Math" panose="02040503050406030204" pitchFamily="18" charset="0"/>
                      </a:rPr>
                      <m:t>𝑥</m:t>
                    </m:r>
                    <m:r>
                      <a:rPr lang="en-GB" sz="1400" b="0" i="1" smtClean="0">
                        <a:latin typeface="Cambria Math" panose="02040503050406030204" pitchFamily="18" charset="0"/>
                      </a:rPr>
                      <m:t>=5</m:t>
                    </m:r>
                  </m:oMath>
                </a14:m>
                <a:r>
                  <a:rPr lang="en-GB" sz="1400" dirty="0"/>
                  <a:t>. The velocity of the particle at time </a:t>
                </a:r>
                <a14:m>
                  <m:oMath xmlns:m="http://schemas.openxmlformats.org/officeDocument/2006/math">
                    <m:r>
                      <a:rPr lang="en-GB" sz="1400" b="0" i="1" smtClean="0">
                        <a:latin typeface="Cambria Math" panose="02040503050406030204" pitchFamily="18" charset="0"/>
                      </a:rPr>
                      <m:t>𝑡</m:t>
                    </m:r>
                  </m:oMath>
                </a14:m>
                <a:r>
                  <a:rPr lang="en-GB" sz="1400" dirty="0"/>
                  <a:t> seconds (where </a:t>
                </a:r>
                <a14:m>
                  <m:oMath xmlns:m="http://schemas.openxmlformats.org/officeDocument/2006/math">
                    <m:r>
                      <a:rPr lang="en-GB" sz="1400" b="0" i="1" smtClean="0">
                        <a:latin typeface="Cambria Math" panose="02040503050406030204" pitchFamily="18" charset="0"/>
                      </a:rPr>
                      <m:t>𝑡</m:t>
                    </m:r>
                    <m:r>
                      <a:rPr lang="en-GB" sz="1400" b="0" i="1" smtClean="0">
                        <a:latin typeface="Cambria Math" panose="02040503050406030204" pitchFamily="18" charset="0"/>
                      </a:rPr>
                      <m:t>≥0</m:t>
                    </m:r>
                  </m:oMath>
                </a14:m>
                <a:r>
                  <a:rPr lang="en-GB" sz="1400" dirty="0"/>
                  <a:t>) is </a:t>
                </a:r>
                <a14:m>
                  <m:oMath xmlns:m="http://schemas.openxmlformats.org/officeDocument/2006/math">
                    <m:d>
                      <m:dPr>
                        <m:ctrlPr>
                          <a:rPr lang="en-GB" sz="1400" b="0" i="1" smtClean="0">
                            <a:latin typeface="Cambria Math" panose="02040503050406030204" pitchFamily="18" charset="0"/>
                          </a:rPr>
                        </m:ctrlPr>
                      </m:dPr>
                      <m:e>
                        <m:r>
                          <a:rPr lang="en-GB" sz="1400" b="0" i="1" smtClean="0">
                            <a:latin typeface="Cambria Math" panose="02040503050406030204" pitchFamily="18" charset="0"/>
                          </a:rPr>
                          <m:t>6</m:t>
                        </m:r>
                        <m:r>
                          <a:rPr lang="en-GB" sz="1400" b="0" i="1" smtClean="0">
                            <a:latin typeface="Cambria Math" panose="02040503050406030204" pitchFamily="18" charset="0"/>
                          </a:rPr>
                          <m:t>𝑡</m:t>
                        </m:r>
                        <m:r>
                          <a:rPr lang="en-GB" sz="1400" b="0" i="1" smtClean="0">
                            <a:latin typeface="Cambria Math" panose="02040503050406030204" pitchFamily="18" charset="0"/>
                          </a:rPr>
                          <m:t>−</m:t>
                        </m:r>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𝑡</m:t>
                            </m:r>
                          </m:e>
                          <m:sup>
                            <m:r>
                              <a:rPr lang="en-GB" sz="1400" b="0" i="1" smtClean="0">
                                <a:latin typeface="Cambria Math" panose="02040503050406030204" pitchFamily="18" charset="0"/>
                              </a:rPr>
                              <m:t>2</m:t>
                            </m:r>
                          </m:sup>
                        </m:sSup>
                      </m:e>
                    </m:d>
                  </m:oMath>
                </a14:m>
                <a:r>
                  <a:rPr lang="en-GB" sz="1400" dirty="0"/>
                  <a:t> ms</a:t>
                </a:r>
                <a:r>
                  <a:rPr lang="en-GB" sz="1400" baseline="30000" dirty="0"/>
                  <a:t>-1</a:t>
                </a:r>
                <a:r>
                  <a:rPr lang="en-GB" sz="1400" dirty="0"/>
                  <a:t>. Find:</a:t>
                </a:r>
              </a:p>
              <a:p>
                <a:pPr marL="342900" indent="-342900">
                  <a:buAutoNum type="alphaLcParenBoth"/>
                </a:pPr>
                <a:r>
                  <a:rPr lang="en-GB" sz="1400" dirty="0"/>
                  <a:t>An expression for the displacement of the particle from </a:t>
                </a:r>
                <a14:m>
                  <m:oMath xmlns:m="http://schemas.openxmlformats.org/officeDocument/2006/math">
                    <m:r>
                      <a:rPr lang="en-GB" sz="1400" b="0" i="1" smtClean="0">
                        <a:latin typeface="Cambria Math" panose="02040503050406030204" pitchFamily="18" charset="0"/>
                      </a:rPr>
                      <m:t>𝑂</m:t>
                    </m:r>
                  </m:oMath>
                </a14:m>
                <a:r>
                  <a:rPr lang="en-GB" sz="1400" dirty="0"/>
                  <a:t> at time </a:t>
                </a:r>
                <a14:m>
                  <m:oMath xmlns:m="http://schemas.openxmlformats.org/officeDocument/2006/math">
                    <m:r>
                      <a:rPr lang="en-GB" sz="1400" b="0" i="1" smtClean="0">
                        <a:latin typeface="Cambria Math" panose="02040503050406030204" pitchFamily="18" charset="0"/>
                      </a:rPr>
                      <m:t>𝑡</m:t>
                    </m:r>
                  </m:oMath>
                </a14:m>
                <a:r>
                  <a:rPr lang="en-GB" sz="1400" dirty="0"/>
                  <a:t> seconds.</a:t>
                </a:r>
              </a:p>
              <a:p>
                <a:pPr marL="342900" indent="-342900">
                  <a:buAutoNum type="alphaLcParenBoth"/>
                </a:pPr>
                <a:r>
                  <a:rPr lang="en-GB" sz="1400" dirty="0"/>
                  <a:t>The distance of the particle from its starting point when </a:t>
                </a:r>
                <a14:m>
                  <m:oMath xmlns:m="http://schemas.openxmlformats.org/officeDocument/2006/math">
                    <m:r>
                      <a:rPr lang="en-GB" sz="1400" b="0" i="1" smtClean="0">
                        <a:latin typeface="Cambria Math" panose="02040503050406030204" pitchFamily="18" charset="0"/>
                      </a:rPr>
                      <m:t>𝑡</m:t>
                    </m:r>
                    <m:r>
                      <a:rPr lang="en-GB" sz="1400" b="0" i="1" smtClean="0">
                        <a:latin typeface="Cambria Math" panose="02040503050406030204" pitchFamily="18" charset="0"/>
                      </a:rPr>
                      <m:t>=6</m:t>
                    </m:r>
                  </m:oMath>
                </a14:m>
                <a:r>
                  <a:rPr lang="en-GB" sz="1400" dirty="0"/>
                  <a:t>. </a:t>
                </a:r>
              </a:p>
            </p:txBody>
          </p:sp>
        </mc:Choice>
        <mc:Fallback xmlns="">
          <p:sp>
            <p:nvSpPr>
              <p:cNvPr id="16" name="TextBox 15">
                <a:extLst>
                  <a:ext uri="{FF2B5EF4-FFF2-40B4-BE49-F238E27FC236}">
                    <a16:creationId xmlns:a16="http://schemas.microsoft.com/office/drawing/2014/main" id="{49809E8B-C46C-462D-8DAB-12C8B5347404}"/>
                  </a:ext>
                </a:extLst>
              </p:cNvPr>
              <p:cNvSpPr txBox="1">
                <a:spLocks noRot="1" noChangeAspect="1" noMove="1" noResize="1" noEditPoints="1" noAdjustHandles="1" noChangeArrowheads="1" noChangeShapeType="1" noTextEdit="1"/>
              </p:cNvSpPr>
              <p:nvPr/>
            </p:nvSpPr>
            <p:spPr>
              <a:xfrm>
                <a:off x="574224" y="2777312"/>
                <a:ext cx="7200800" cy="954107"/>
              </a:xfrm>
              <a:prstGeom prst="rect">
                <a:avLst/>
              </a:prstGeom>
              <a:blipFill>
                <a:blip r:embed="rId6"/>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743404" y="3879716"/>
                <a:ext cx="2893256" cy="24321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𝑥</m:t>
                      </m:r>
                      <m:r>
                        <a:rPr lang="en-GB" sz="1400" b="0" i="1" smtClean="0">
                          <a:latin typeface="Cambria Math" panose="02040503050406030204" pitchFamily="18" charset="0"/>
                        </a:rPr>
                        <m:t>=</m:t>
                      </m:r>
                      <m:nary>
                        <m:naryPr>
                          <m:subHide m:val="on"/>
                          <m:supHide m:val="on"/>
                          <m:ctrlPr>
                            <a:rPr lang="en-GB" sz="1400" b="0" i="1" smtClean="0">
                              <a:latin typeface="Cambria Math" panose="02040503050406030204" pitchFamily="18" charset="0"/>
                            </a:rPr>
                          </m:ctrlPr>
                        </m:naryPr>
                        <m:sub/>
                        <m:sup/>
                        <m:e>
                          <m:r>
                            <a:rPr lang="en-GB" sz="1400" b="0" i="1" smtClean="0">
                              <a:latin typeface="Cambria Math" panose="02040503050406030204" pitchFamily="18" charset="0"/>
                            </a:rPr>
                            <m:t>𝑣</m:t>
                          </m:r>
                          <m:r>
                            <a:rPr lang="en-GB" sz="1400" b="0" i="1" smtClean="0">
                              <a:latin typeface="Cambria Math" panose="02040503050406030204" pitchFamily="18" charset="0"/>
                            </a:rPr>
                            <m:t> </m:t>
                          </m:r>
                          <m:r>
                            <a:rPr lang="en-GB" sz="1400" b="0" i="1" smtClean="0">
                              <a:latin typeface="Cambria Math" panose="02040503050406030204" pitchFamily="18" charset="0"/>
                            </a:rPr>
                            <m:t>𝑑𝑡</m:t>
                          </m:r>
                        </m:e>
                      </m:nary>
                      <m:r>
                        <a:rPr lang="en-GB" sz="1400" b="0" i="1" smtClean="0">
                          <a:latin typeface="Cambria Math" panose="02040503050406030204" pitchFamily="18" charset="0"/>
                        </a:rPr>
                        <m:t>=3</m:t>
                      </m:r>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𝑡</m:t>
                          </m:r>
                        </m:e>
                        <m:sup>
                          <m:r>
                            <a:rPr lang="en-GB" sz="1400" b="0" i="1" smtClean="0">
                              <a:latin typeface="Cambria Math" panose="02040503050406030204" pitchFamily="18" charset="0"/>
                            </a:rPr>
                            <m:t>2</m:t>
                          </m:r>
                        </m:sup>
                      </m:sSup>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1</m:t>
                          </m:r>
                        </m:num>
                        <m:den>
                          <m:r>
                            <a:rPr lang="en-GB" sz="1400" b="0" i="1" smtClean="0">
                              <a:latin typeface="Cambria Math" panose="02040503050406030204" pitchFamily="18" charset="0"/>
                            </a:rPr>
                            <m:t>3</m:t>
                          </m:r>
                        </m:den>
                      </m:f>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𝑡</m:t>
                          </m:r>
                        </m:e>
                        <m:sup>
                          <m:r>
                            <a:rPr lang="en-GB" sz="1400" b="0" i="1" smtClean="0">
                              <a:latin typeface="Cambria Math" panose="02040503050406030204" pitchFamily="18" charset="0"/>
                            </a:rPr>
                            <m:t>3</m:t>
                          </m:r>
                        </m:sup>
                      </m:sSup>
                      <m:r>
                        <a:rPr lang="en-GB" sz="1400" b="0" i="1" smtClean="0">
                          <a:latin typeface="Cambria Math" panose="02040503050406030204" pitchFamily="18" charset="0"/>
                        </a:rPr>
                        <m:t>+</m:t>
                      </m:r>
                      <m:r>
                        <a:rPr lang="en-GB" sz="1400" b="0" i="1" smtClean="0">
                          <a:latin typeface="Cambria Math" panose="02040503050406030204" pitchFamily="18" charset="0"/>
                        </a:rPr>
                        <m:t>𝑐</m:t>
                      </m:r>
                    </m:oMath>
                  </m:oMathPara>
                </a14:m>
                <a:endParaRPr lang="en-GB" sz="1400" dirty="0"/>
              </a:p>
              <a:p>
                <a:r>
                  <a:rPr lang="en-GB" sz="1400" dirty="0"/>
                  <a:t>When </a:t>
                </a:r>
                <a14:m>
                  <m:oMath xmlns:m="http://schemas.openxmlformats.org/officeDocument/2006/math">
                    <m:r>
                      <a:rPr lang="en-GB" sz="1400" b="0" i="1" smtClean="0">
                        <a:latin typeface="Cambria Math" panose="02040503050406030204" pitchFamily="18" charset="0"/>
                      </a:rPr>
                      <m:t>𝑡</m:t>
                    </m:r>
                    <m:r>
                      <a:rPr lang="en-GB" sz="1400" b="0" i="1" smtClean="0">
                        <a:latin typeface="Cambria Math" panose="02040503050406030204" pitchFamily="18" charset="0"/>
                      </a:rPr>
                      <m:t>=0, </m:t>
                    </m:r>
                    <m:r>
                      <a:rPr lang="en-GB" sz="1400" b="0" i="1" smtClean="0">
                        <a:latin typeface="Cambria Math" panose="02040503050406030204" pitchFamily="18" charset="0"/>
                      </a:rPr>
                      <m:t>𝑥</m:t>
                    </m:r>
                    <m:r>
                      <a:rPr lang="en-GB" sz="1400" b="0" i="1" smtClean="0">
                        <a:latin typeface="Cambria Math" panose="02040503050406030204" pitchFamily="18" charset="0"/>
                      </a:rPr>
                      <m:t>=5, ∴</m:t>
                    </m:r>
                  </m:oMath>
                </a14:m>
                <a:endParaRPr lang="en-GB" sz="1400" dirty="0"/>
              </a:p>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0−0+</m:t>
                      </m:r>
                      <m:r>
                        <a:rPr lang="en-GB" sz="1400" b="0" i="1" smtClean="0">
                          <a:latin typeface="Cambria Math" panose="02040503050406030204" pitchFamily="18" charset="0"/>
                        </a:rPr>
                        <m:t>𝑐</m:t>
                      </m:r>
                      <m:r>
                        <a:rPr lang="en-GB" sz="1400" b="0" i="1" smtClean="0">
                          <a:latin typeface="Cambria Math" panose="02040503050406030204" pitchFamily="18" charset="0"/>
                        </a:rPr>
                        <m:t>=5   →   </m:t>
                      </m:r>
                      <m:r>
                        <a:rPr lang="en-GB" sz="1400" b="0" i="1" smtClean="0">
                          <a:latin typeface="Cambria Math" panose="02040503050406030204" pitchFamily="18" charset="0"/>
                        </a:rPr>
                        <m:t>𝑐</m:t>
                      </m:r>
                      <m:r>
                        <a:rPr lang="en-GB" sz="1400" b="0" i="1" smtClean="0">
                          <a:latin typeface="Cambria Math" panose="02040503050406030204" pitchFamily="18" charset="0"/>
                        </a:rPr>
                        <m:t>=5</m:t>
                      </m:r>
                    </m:oMath>
                    <m:oMath xmlns:m="http://schemas.openxmlformats.org/officeDocument/2006/math">
                      <m:r>
                        <a:rPr lang="en-GB" sz="1400" b="0" i="1" smtClean="0">
                          <a:latin typeface="Cambria Math" panose="02040503050406030204" pitchFamily="18" charset="0"/>
                        </a:rPr>
                        <m:t>𝑥</m:t>
                      </m:r>
                      <m:r>
                        <a:rPr lang="en-GB" sz="1400" b="0" i="1" smtClean="0">
                          <a:latin typeface="Cambria Math" panose="02040503050406030204" pitchFamily="18" charset="0"/>
                        </a:rPr>
                        <m:t>=3</m:t>
                      </m:r>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𝑡</m:t>
                          </m:r>
                        </m:e>
                        <m:sup>
                          <m:r>
                            <a:rPr lang="en-GB" sz="1400" b="0" i="1" smtClean="0">
                              <a:latin typeface="Cambria Math" panose="02040503050406030204" pitchFamily="18" charset="0"/>
                            </a:rPr>
                            <m:t>2</m:t>
                          </m:r>
                        </m:sup>
                      </m:sSup>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1</m:t>
                          </m:r>
                        </m:num>
                        <m:den>
                          <m:r>
                            <a:rPr lang="en-GB" sz="1400" b="0" i="1" smtClean="0">
                              <a:latin typeface="Cambria Math" panose="02040503050406030204" pitchFamily="18" charset="0"/>
                            </a:rPr>
                            <m:t>3</m:t>
                          </m:r>
                        </m:den>
                      </m:f>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𝑡</m:t>
                          </m:r>
                        </m:e>
                        <m:sup>
                          <m:r>
                            <a:rPr lang="en-GB" sz="1400" b="0" i="1" smtClean="0">
                              <a:latin typeface="Cambria Math" panose="02040503050406030204" pitchFamily="18" charset="0"/>
                            </a:rPr>
                            <m:t>3</m:t>
                          </m:r>
                        </m:sup>
                      </m:sSup>
                      <m:r>
                        <a:rPr lang="en-GB" sz="1400" b="0" i="1" smtClean="0">
                          <a:latin typeface="Cambria Math" panose="02040503050406030204" pitchFamily="18" charset="0"/>
                        </a:rPr>
                        <m:t>+5</m:t>
                      </m:r>
                    </m:oMath>
                  </m:oMathPara>
                </a14:m>
                <a:endParaRPr lang="en-GB" sz="1400" dirty="0"/>
              </a:p>
              <a:p>
                <a:endParaRPr lang="en-GB" sz="1400" dirty="0"/>
              </a:p>
              <a:p>
                <a:r>
                  <a:rPr lang="en-GB" sz="1400" dirty="0"/>
                  <a:t>When </a:t>
                </a:r>
                <a14:m>
                  <m:oMath xmlns:m="http://schemas.openxmlformats.org/officeDocument/2006/math">
                    <m:r>
                      <a:rPr lang="en-GB" sz="1400" b="0" i="1" smtClean="0">
                        <a:latin typeface="Cambria Math" panose="02040503050406030204" pitchFamily="18" charset="0"/>
                      </a:rPr>
                      <m:t>𝑡</m:t>
                    </m:r>
                    <m:r>
                      <a:rPr lang="en-GB" sz="1400" b="0" i="1" smtClean="0">
                        <a:latin typeface="Cambria Math" panose="02040503050406030204" pitchFamily="18" charset="0"/>
                      </a:rPr>
                      <m:t>=6</m:t>
                    </m:r>
                  </m:oMath>
                </a14:m>
                <a:r>
                  <a:rPr lang="en-GB" sz="1400" dirty="0"/>
                  <a:t>,</a:t>
                </a:r>
              </a:p>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𝑥</m:t>
                      </m:r>
                      <m:r>
                        <a:rPr lang="en-GB" sz="1400" b="0" i="1" smtClean="0">
                          <a:latin typeface="Cambria Math" panose="02040503050406030204" pitchFamily="18" charset="0"/>
                        </a:rPr>
                        <m:t>=3</m:t>
                      </m:r>
                      <m:d>
                        <m:dPr>
                          <m:ctrlPr>
                            <a:rPr lang="en-GB" sz="1400" b="0" i="1" smtClean="0">
                              <a:latin typeface="Cambria Math" panose="02040503050406030204" pitchFamily="18" charset="0"/>
                            </a:rPr>
                          </m:ctrlPr>
                        </m:dPr>
                        <m:e>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6</m:t>
                              </m:r>
                            </m:e>
                            <m:sup>
                              <m:r>
                                <a:rPr lang="en-GB" sz="1400" b="0" i="1" smtClean="0">
                                  <a:latin typeface="Cambria Math" panose="02040503050406030204" pitchFamily="18" charset="0"/>
                                </a:rPr>
                                <m:t>2</m:t>
                              </m:r>
                            </m:sup>
                          </m:sSup>
                        </m:e>
                      </m:d>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1</m:t>
                          </m:r>
                        </m:num>
                        <m:den>
                          <m:r>
                            <a:rPr lang="en-GB" sz="1400" b="0" i="1" smtClean="0">
                              <a:latin typeface="Cambria Math" panose="02040503050406030204" pitchFamily="18" charset="0"/>
                            </a:rPr>
                            <m:t>3</m:t>
                          </m:r>
                        </m:den>
                      </m:f>
                      <m:d>
                        <m:dPr>
                          <m:ctrlPr>
                            <a:rPr lang="en-GB" sz="1400" b="0" i="1" smtClean="0">
                              <a:latin typeface="Cambria Math" panose="02040503050406030204" pitchFamily="18" charset="0"/>
                            </a:rPr>
                          </m:ctrlPr>
                        </m:dPr>
                        <m:e>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6</m:t>
                              </m:r>
                            </m:e>
                            <m:sup>
                              <m:r>
                                <a:rPr lang="en-GB" sz="1400" b="0" i="1" smtClean="0">
                                  <a:latin typeface="Cambria Math" panose="02040503050406030204" pitchFamily="18" charset="0"/>
                                </a:rPr>
                                <m:t>3</m:t>
                              </m:r>
                            </m:sup>
                          </m:sSup>
                        </m:e>
                      </m:d>
                      <m:r>
                        <a:rPr lang="en-GB" sz="1400" b="0" i="1" smtClean="0">
                          <a:latin typeface="Cambria Math" panose="02040503050406030204" pitchFamily="18" charset="0"/>
                        </a:rPr>
                        <m:t>+5=41</m:t>
                      </m:r>
                    </m:oMath>
                  </m:oMathPara>
                </a14:m>
                <a:endParaRPr lang="en-GB" sz="1400" dirty="0"/>
              </a:p>
              <a:p>
                <a:r>
                  <a:rPr lang="en-GB" sz="1400" dirty="0"/>
                  <a:t>Distance is </a:t>
                </a:r>
                <a14:m>
                  <m:oMath xmlns:m="http://schemas.openxmlformats.org/officeDocument/2006/math">
                    <m:r>
                      <a:rPr lang="en-GB" sz="1400" b="0" i="1" smtClean="0">
                        <a:latin typeface="Cambria Math" panose="02040503050406030204" pitchFamily="18" charset="0"/>
                      </a:rPr>
                      <m:t>41−5=36</m:t>
                    </m:r>
                  </m:oMath>
                </a14:m>
                <a:r>
                  <a:rPr lang="en-GB" sz="1400" dirty="0"/>
                  <a:t> m</a:t>
                </a:r>
              </a:p>
            </p:txBody>
          </p:sp>
        </mc:Choice>
        <mc:Fallback xmlns="">
          <p:sp>
            <p:nvSpPr>
              <p:cNvPr id="17" name="TextBox 16"/>
              <p:cNvSpPr txBox="1">
                <a:spLocks noRot="1" noChangeAspect="1" noMove="1" noResize="1" noEditPoints="1" noAdjustHandles="1" noChangeArrowheads="1" noChangeShapeType="1" noTextEdit="1"/>
              </p:cNvSpPr>
              <p:nvPr/>
            </p:nvSpPr>
            <p:spPr>
              <a:xfrm>
                <a:off x="743404" y="3879716"/>
                <a:ext cx="2893256" cy="2432141"/>
              </a:xfrm>
              <a:prstGeom prst="rect">
                <a:avLst/>
              </a:prstGeom>
              <a:blipFill>
                <a:blip r:embed="rId7"/>
                <a:stretch>
                  <a:fillRect l="-1053" t="-35338" b="-2005"/>
                </a:stretch>
              </a:blipFill>
            </p:spPr>
            <p:txBody>
              <a:bodyPr/>
              <a:lstStyle/>
              <a:p>
                <a:r>
                  <a:rPr lang="en-GB">
                    <a:noFill/>
                  </a:rPr>
                  <a:t> </a:t>
                </a:r>
              </a:p>
            </p:txBody>
          </p:sp>
        </mc:Fallback>
      </mc:AlternateContent>
      <p:sp>
        <p:nvSpPr>
          <p:cNvPr id="18" name="TextBox 17"/>
          <p:cNvSpPr txBox="1"/>
          <p:nvPr/>
        </p:nvSpPr>
        <p:spPr>
          <a:xfrm>
            <a:off x="4064516" y="4273664"/>
            <a:ext cx="2664296"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200" dirty="0"/>
              <a:t>Recall in Pure Year 1 that we can find the constant of integration by using known values.</a:t>
            </a:r>
          </a:p>
        </p:txBody>
      </p:sp>
      <p:cxnSp>
        <p:nvCxnSpPr>
          <p:cNvPr id="20" name="Straight Arrow Connector 19"/>
          <p:cNvCxnSpPr>
            <a:stCxn id="18" idx="1"/>
          </p:cNvCxnSpPr>
          <p:nvPr/>
        </p:nvCxnSpPr>
        <p:spPr>
          <a:xfrm flipH="1">
            <a:off x="3554368" y="4596830"/>
            <a:ext cx="510148" cy="8183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1" name="Rectangle 20">
            <a:extLst>
              <a:ext uri="{FF2B5EF4-FFF2-40B4-BE49-F238E27FC236}">
                <a16:creationId xmlns:a16="http://schemas.microsoft.com/office/drawing/2014/main" id="{A8048E89-F411-476D-B85E-847D8B1D9028}"/>
              </a:ext>
            </a:extLst>
          </p:cNvPr>
          <p:cNvSpPr/>
          <p:nvPr/>
        </p:nvSpPr>
        <p:spPr>
          <a:xfrm>
            <a:off x="383602" y="3925715"/>
            <a:ext cx="23078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a</a:t>
            </a:r>
          </a:p>
        </p:txBody>
      </p:sp>
      <p:sp>
        <p:nvSpPr>
          <p:cNvPr id="22" name="Rectangle 21">
            <a:extLst>
              <a:ext uri="{FF2B5EF4-FFF2-40B4-BE49-F238E27FC236}">
                <a16:creationId xmlns:a16="http://schemas.microsoft.com/office/drawing/2014/main" id="{A8048E89-F411-476D-B85E-847D8B1D9028}"/>
              </a:ext>
            </a:extLst>
          </p:cNvPr>
          <p:cNvSpPr/>
          <p:nvPr/>
        </p:nvSpPr>
        <p:spPr>
          <a:xfrm>
            <a:off x="385439" y="5373025"/>
            <a:ext cx="23078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b</a:t>
            </a:r>
          </a:p>
        </p:txBody>
      </p:sp>
      <p:sp>
        <p:nvSpPr>
          <p:cNvPr id="23" name="Rectangle 22">
            <a:extLst>
              <a:ext uri="{FF2B5EF4-FFF2-40B4-BE49-F238E27FC236}">
                <a16:creationId xmlns:a16="http://schemas.microsoft.com/office/drawing/2014/main" id="{07CD4101-D8EF-4892-B79D-98D790896B21}"/>
              </a:ext>
            </a:extLst>
          </p:cNvPr>
          <p:cNvSpPr/>
          <p:nvPr/>
        </p:nvSpPr>
        <p:spPr>
          <a:xfrm>
            <a:off x="619551" y="3927745"/>
            <a:ext cx="6832809" cy="130719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4" name="Rectangle 23">
            <a:extLst>
              <a:ext uri="{FF2B5EF4-FFF2-40B4-BE49-F238E27FC236}">
                <a16:creationId xmlns:a16="http://schemas.microsoft.com/office/drawing/2014/main" id="{07CD4101-D8EF-4892-B79D-98D790896B21}"/>
              </a:ext>
            </a:extLst>
          </p:cNvPr>
          <p:cNvSpPr/>
          <p:nvPr/>
        </p:nvSpPr>
        <p:spPr>
          <a:xfrm>
            <a:off x="613990" y="5362576"/>
            <a:ext cx="3041706" cy="93726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2769498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23"/>
                    </p:tgtEl>
                  </p:cond>
                </p:stCondLst>
                <p:endSync evt="end" delay="0">
                  <p:rtn val="all"/>
                </p:endSync>
                <p:childTnLst>
                  <p:par>
                    <p:cTn id="12" fill="hold">
                      <p:stCondLst>
                        <p:cond delay="0"/>
                      </p:stCondLst>
                      <p:childTnLst>
                        <p:par>
                          <p:cTn id="13" fill="hold">
                            <p:stCondLst>
                              <p:cond delay="0"/>
                            </p:stCondLst>
                            <p:childTnLst>
                              <p:par>
                                <p:cTn id="14" presetID="10" presetClass="exit" presetSubtype="0" fill="hold" grpId="0" nodeType="clickEffect">
                                  <p:stCondLst>
                                    <p:cond delay="0"/>
                                  </p:stCondLst>
                                  <p:childTnLst>
                                    <p:animEffect transition="out" filter="fade">
                                      <p:cBhvr>
                                        <p:cTn id="15" dur="500"/>
                                        <p:tgtEl>
                                          <p:spTgt spid="23"/>
                                        </p:tgtEl>
                                      </p:cBhvr>
                                    </p:animEffect>
                                    <p:set>
                                      <p:cBhvr>
                                        <p:cTn id="16"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17" restart="whenNotActive" fill="hold" evtFilter="cancelBubble" nodeType="interactiveSeq">
                <p:stCondLst>
                  <p:cond evt="onClick" delay="0">
                    <p:tgtEl>
                      <p:spTgt spid="24"/>
                    </p:tgtEl>
                  </p:cond>
                </p:stCondLst>
                <p:endSync evt="end" delay="0">
                  <p:rtn val="all"/>
                </p:endSync>
                <p:childTnLst>
                  <p:par>
                    <p:cTn id="18" fill="hold">
                      <p:stCondLst>
                        <p:cond delay="0"/>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24"/>
                                        </p:tgtEl>
                                      </p:cBhvr>
                                    </p:animEffect>
                                    <p:set>
                                      <p:cBhvr>
                                        <p:cTn id="22"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childTnLst>
        </p:cTn>
      </p:par>
    </p:tnLst>
    <p:bldLst>
      <p:bldP spid="16" grpId="0" animBg="1"/>
      <p:bldP spid="21" grpId="0" animBg="1"/>
      <p:bldP spid="22" grpId="0" animBg="1"/>
      <p:bldP spid="23" grpId="0" animBg="1"/>
      <p:bldP spid="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Further Example</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49809E8B-C46C-462D-8DAB-12C8B5347404}"/>
                  </a:ext>
                </a:extLst>
              </p:cNvPr>
              <p:cNvSpPr txBox="1"/>
              <p:nvPr/>
            </p:nvSpPr>
            <p:spPr>
              <a:xfrm>
                <a:off x="395536" y="1249596"/>
                <a:ext cx="7981458" cy="523220"/>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400" dirty="0"/>
                  <a:t>[Textbook] A particle travels in a straight line. After </a:t>
                </a:r>
                <a14:m>
                  <m:oMath xmlns:m="http://schemas.openxmlformats.org/officeDocument/2006/math">
                    <m:r>
                      <a:rPr lang="en-GB" sz="1400" b="0" i="1" smtClean="0">
                        <a:latin typeface="Cambria Math" panose="02040503050406030204" pitchFamily="18" charset="0"/>
                      </a:rPr>
                      <m:t>𝑡</m:t>
                    </m:r>
                  </m:oMath>
                </a14:m>
                <a:r>
                  <a:rPr lang="en-GB" sz="1400" dirty="0"/>
                  <a:t> seconds its velocity, </a:t>
                </a:r>
                <a14:m>
                  <m:oMath xmlns:m="http://schemas.openxmlformats.org/officeDocument/2006/math">
                    <m:r>
                      <a:rPr lang="en-GB" sz="1400" b="0" i="1" smtClean="0">
                        <a:latin typeface="Cambria Math" panose="02040503050406030204" pitchFamily="18" charset="0"/>
                      </a:rPr>
                      <m:t>𝑣</m:t>
                    </m:r>
                  </m:oMath>
                </a14:m>
                <a:r>
                  <a:rPr lang="en-GB" sz="1400" dirty="0"/>
                  <a:t> ms</a:t>
                </a:r>
                <a:r>
                  <a:rPr lang="en-GB" sz="1400" baseline="30000" dirty="0"/>
                  <a:t>-1</a:t>
                </a:r>
                <a:r>
                  <a:rPr lang="en-GB" sz="1400" dirty="0"/>
                  <a:t>, is given by </a:t>
                </a:r>
                <a14:m>
                  <m:oMath xmlns:m="http://schemas.openxmlformats.org/officeDocument/2006/math">
                    <m:r>
                      <a:rPr lang="en-GB" sz="1400" b="0" i="1" smtClean="0">
                        <a:latin typeface="Cambria Math" panose="02040503050406030204" pitchFamily="18" charset="0"/>
                      </a:rPr>
                      <m:t>𝑣</m:t>
                    </m:r>
                    <m:r>
                      <a:rPr lang="en-GB" sz="1400" b="0" i="1" smtClean="0">
                        <a:latin typeface="Cambria Math" panose="02040503050406030204" pitchFamily="18" charset="0"/>
                      </a:rPr>
                      <m:t>=5−3</m:t>
                    </m:r>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𝑡</m:t>
                        </m:r>
                      </m:e>
                      <m:sup>
                        <m:r>
                          <a:rPr lang="en-GB" sz="1400" b="0" i="1" smtClean="0">
                            <a:latin typeface="Cambria Math" panose="02040503050406030204" pitchFamily="18" charset="0"/>
                          </a:rPr>
                          <m:t>2</m:t>
                        </m:r>
                      </m:sup>
                    </m:sSup>
                  </m:oMath>
                </a14:m>
                <a:r>
                  <a:rPr lang="en-GB" sz="1400" dirty="0"/>
                  <a:t>, </a:t>
                </a:r>
                <a14:m>
                  <m:oMath xmlns:m="http://schemas.openxmlformats.org/officeDocument/2006/math">
                    <m:r>
                      <a:rPr lang="en-GB" sz="1400" b="0" i="1" smtClean="0">
                        <a:latin typeface="Cambria Math" panose="02040503050406030204" pitchFamily="18" charset="0"/>
                      </a:rPr>
                      <m:t>𝑡</m:t>
                    </m:r>
                    <m:r>
                      <a:rPr lang="en-GB" sz="1400" b="0" i="1" smtClean="0">
                        <a:latin typeface="Cambria Math" panose="02040503050406030204" pitchFamily="18" charset="0"/>
                      </a:rPr>
                      <m:t>≥0</m:t>
                    </m:r>
                  </m:oMath>
                </a14:m>
                <a:r>
                  <a:rPr lang="en-GB" sz="1400" dirty="0"/>
                  <a:t>. Find the distance travelled by the particle in the third second of its motion.</a:t>
                </a:r>
              </a:p>
            </p:txBody>
          </p:sp>
        </mc:Choice>
        <mc:Fallback xmlns="">
          <p:sp>
            <p:nvSpPr>
              <p:cNvPr id="5" name="TextBox 4">
                <a:extLst>
                  <a:ext uri="{FF2B5EF4-FFF2-40B4-BE49-F238E27FC236}">
                    <a16:creationId xmlns:a16="http://schemas.microsoft.com/office/drawing/2014/main" id="{49809E8B-C46C-462D-8DAB-12C8B5347404}"/>
                  </a:ext>
                </a:extLst>
              </p:cNvPr>
              <p:cNvSpPr txBox="1">
                <a:spLocks noRot="1" noChangeAspect="1" noMove="1" noResize="1" noEditPoints="1" noAdjustHandles="1" noChangeArrowheads="1" noChangeShapeType="1" noTextEdit="1"/>
              </p:cNvSpPr>
              <p:nvPr/>
            </p:nvSpPr>
            <p:spPr>
              <a:xfrm>
                <a:off x="395536" y="1249596"/>
                <a:ext cx="7981458" cy="523220"/>
              </a:xfrm>
              <a:prstGeom prst="rect">
                <a:avLst/>
              </a:prstGeom>
              <a:blipFill>
                <a:blip r:embed="rId2"/>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494214" y="1982842"/>
                <a:ext cx="3756223" cy="14184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panose="02040503050406030204" pitchFamily="18" charset="0"/>
                        </a:rPr>
                        <m:t>𝑠</m:t>
                      </m:r>
                      <m:r>
                        <a:rPr lang="en-GB" sz="1600" b="0" i="1" smtClean="0">
                          <a:latin typeface="Cambria Math" panose="02040503050406030204" pitchFamily="18" charset="0"/>
                        </a:rPr>
                        <m:t>=</m:t>
                      </m:r>
                      <m:nary>
                        <m:naryPr>
                          <m:ctrlPr>
                            <a:rPr lang="en-GB" sz="1600" b="0" i="1" smtClean="0">
                              <a:latin typeface="Cambria Math" panose="02040503050406030204" pitchFamily="18" charset="0"/>
                            </a:rPr>
                          </m:ctrlPr>
                        </m:naryPr>
                        <m:sub>
                          <m:r>
                            <a:rPr lang="en-GB" sz="1600" b="0" i="1" smtClean="0">
                              <a:latin typeface="Cambria Math" panose="02040503050406030204" pitchFamily="18" charset="0"/>
                            </a:rPr>
                            <m:t>2</m:t>
                          </m:r>
                        </m:sub>
                        <m:sup>
                          <m:r>
                            <a:rPr lang="en-GB" sz="1600" b="0" i="1" smtClean="0">
                              <a:latin typeface="Cambria Math" panose="02040503050406030204" pitchFamily="18" charset="0"/>
                            </a:rPr>
                            <m:t>3</m:t>
                          </m:r>
                        </m:sup>
                        <m:e>
                          <m:d>
                            <m:dPr>
                              <m:ctrlPr>
                                <a:rPr lang="en-GB" sz="1600" b="0" i="1" smtClean="0">
                                  <a:latin typeface="Cambria Math" panose="02040503050406030204" pitchFamily="18" charset="0"/>
                                </a:rPr>
                              </m:ctrlPr>
                            </m:dPr>
                            <m:e>
                              <m:r>
                                <a:rPr lang="en-GB" sz="1600" b="0" i="1" smtClean="0">
                                  <a:latin typeface="Cambria Math" panose="02040503050406030204" pitchFamily="18" charset="0"/>
                                </a:rPr>
                                <m:t>5−3</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𝑡</m:t>
                                  </m:r>
                                </m:e>
                                <m:sup>
                                  <m:r>
                                    <a:rPr lang="en-GB" sz="1600" b="0" i="1" smtClean="0">
                                      <a:latin typeface="Cambria Math" panose="02040503050406030204" pitchFamily="18" charset="0"/>
                                    </a:rPr>
                                    <m:t>2</m:t>
                                  </m:r>
                                </m:sup>
                              </m:sSup>
                            </m:e>
                          </m:d>
                          <m:r>
                            <a:rPr lang="en-GB" sz="1600" b="0" i="1" smtClean="0">
                              <a:latin typeface="Cambria Math" panose="02040503050406030204" pitchFamily="18" charset="0"/>
                            </a:rPr>
                            <m:t> </m:t>
                          </m:r>
                          <m:r>
                            <a:rPr lang="en-GB" sz="1600" b="0" i="1" smtClean="0">
                              <a:latin typeface="Cambria Math" panose="02040503050406030204" pitchFamily="18" charset="0"/>
                            </a:rPr>
                            <m:t>𝑑𝑡</m:t>
                          </m:r>
                        </m:e>
                      </m:nary>
                    </m:oMath>
                    <m:oMath xmlns:m="http://schemas.openxmlformats.org/officeDocument/2006/math">
                      <m:r>
                        <a:rPr lang="en-GB" sz="1600" b="0" i="1" smtClean="0">
                          <a:latin typeface="Cambria Math" panose="02040503050406030204" pitchFamily="18" charset="0"/>
                        </a:rPr>
                        <m:t>=</m:t>
                      </m:r>
                      <m:sSubSup>
                        <m:sSubSupPr>
                          <m:ctrlPr>
                            <a:rPr lang="en-GB" sz="1600" b="0" i="1" smtClean="0">
                              <a:latin typeface="Cambria Math" panose="02040503050406030204" pitchFamily="18" charset="0"/>
                            </a:rPr>
                          </m:ctrlPr>
                        </m:sSubSupPr>
                        <m:e>
                          <m:d>
                            <m:dPr>
                              <m:begChr m:val="["/>
                              <m:endChr m:val="]"/>
                              <m:ctrlPr>
                                <a:rPr lang="en-GB" sz="1600" b="0" i="1" smtClean="0">
                                  <a:latin typeface="Cambria Math" panose="02040503050406030204" pitchFamily="18" charset="0"/>
                                </a:rPr>
                              </m:ctrlPr>
                            </m:dPr>
                            <m:e>
                              <m:r>
                                <a:rPr lang="en-GB" sz="1600" b="0" i="1" smtClean="0">
                                  <a:latin typeface="Cambria Math" panose="02040503050406030204" pitchFamily="18" charset="0"/>
                                </a:rPr>
                                <m:t>5</m:t>
                              </m:r>
                              <m:r>
                                <a:rPr lang="en-GB" sz="1600" b="0" i="1" smtClean="0">
                                  <a:latin typeface="Cambria Math" panose="02040503050406030204" pitchFamily="18" charset="0"/>
                                </a:rPr>
                                <m:t>𝑡</m:t>
                              </m:r>
                              <m:r>
                                <a:rPr lang="en-GB" sz="1600" b="0" i="1" smtClean="0">
                                  <a:latin typeface="Cambria Math" panose="02040503050406030204" pitchFamily="18" charset="0"/>
                                </a:rPr>
                                <m:t>−</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𝑡</m:t>
                                  </m:r>
                                </m:e>
                                <m:sup>
                                  <m:r>
                                    <a:rPr lang="en-GB" sz="1600" b="0" i="1" smtClean="0">
                                      <a:latin typeface="Cambria Math" panose="02040503050406030204" pitchFamily="18" charset="0"/>
                                    </a:rPr>
                                    <m:t>3</m:t>
                                  </m:r>
                                </m:sup>
                              </m:sSup>
                            </m:e>
                          </m:d>
                        </m:e>
                        <m:sub>
                          <m:r>
                            <a:rPr lang="en-GB" sz="1600" b="0" i="1" smtClean="0">
                              <a:latin typeface="Cambria Math" panose="02040503050406030204" pitchFamily="18" charset="0"/>
                            </a:rPr>
                            <m:t>2</m:t>
                          </m:r>
                        </m:sub>
                        <m:sup>
                          <m:r>
                            <a:rPr lang="en-GB" sz="1600" b="0" i="1" smtClean="0">
                              <a:latin typeface="Cambria Math" panose="02040503050406030204" pitchFamily="18" charset="0"/>
                            </a:rPr>
                            <m:t>3</m:t>
                          </m:r>
                        </m:sup>
                      </m:sSubSup>
                      <m:r>
                        <a:rPr lang="en-GB" sz="1600" b="0" i="1" smtClean="0">
                          <a:latin typeface="Cambria Math" panose="02040503050406030204" pitchFamily="18" charset="0"/>
                        </a:rPr>
                        <m:t>=</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15−27</m:t>
                          </m:r>
                        </m:e>
                      </m:d>
                      <m:r>
                        <a:rPr lang="en-GB" sz="1600" b="0" i="1" smtClean="0">
                          <a:latin typeface="Cambria Math" panose="02040503050406030204" pitchFamily="18" charset="0"/>
                        </a:rPr>
                        <m:t>−</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10−8</m:t>
                          </m:r>
                        </m:e>
                      </m:d>
                    </m:oMath>
                    <m:oMath xmlns:m="http://schemas.openxmlformats.org/officeDocument/2006/math">
                      <m:r>
                        <a:rPr lang="en-GB" sz="1600" b="0" i="1" smtClean="0">
                          <a:latin typeface="Cambria Math" panose="02040503050406030204" pitchFamily="18" charset="0"/>
                        </a:rPr>
                        <m:t>=−12−2=−14</m:t>
                      </m:r>
                    </m:oMath>
                  </m:oMathPara>
                </a14:m>
                <a:endParaRPr lang="en-GB" sz="1600" dirty="0"/>
              </a:p>
              <a:p>
                <a:r>
                  <a:rPr lang="en-GB" sz="1600" dirty="0"/>
                  <a:t>Distance travelled is 14 m.</a:t>
                </a:r>
              </a:p>
            </p:txBody>
          </p:sp>
        </mc:Choice>
        <mc:Fallback xmlns="">
          <p:sp>
            <p:nvSpPr>
              <p:cNvPr id="6" name="TextBox 5"/>
              <p:cNvSpPr txBox="1">
                <a:spLocks noRot="1" noChangeAspect="1" noMove="1" noResize="1" noEditPoints="1" noAdjustHandles="1" noChangeArrowheads="1" noChangeShapeType="1" noTextEdit="1"/>
              </p:cNvSpPr>
              <p:nvPr/>
            </p:nvSpPr>
            <p:spPr>
              <a:xfrm>
                <a:off x="494214" y="1982842"/>
                <a:ext cx="3756223" cy="1418465"/>
              </a:xfrm>
              <a:prstGeom prst="rect">
                <a:avLst/>
              </a:prstGeom>
              <a:blipFill>
                <a:blip r:embed="rId3"/>
                <a:stretch>
                  <a:fillRect l="-812" b="-2575"/>
                </a:stretch>
              </a:blipFill>
            </p:spPr>
            <p:txBody>
              <a:bodyPr/>
              <a:lstStyle/>
              <a:p>
                <a:r>
                  <a:rPr lang="en-GB">
                    <a:noFill/>
                  </a:rPr>
                  <a:t> </a:t>
                </a:r>
              </a:p>
            </p:txBody>
          </p:sp>
        </mc:Fallback>
      </mc:AlternateContent>
      <p:cxnSp>
        <p:nvCxnSpPr>
          <p:cNvPr id="8" name="Straight Arrow Connector 7"/>
          <p:cNvCxnSpPr/>
          <p:nvPr/>
        </p:nvCxnSpPr>
        <p:spPr>
          <a:xfrm flipV="1">
            <a:off x="4707116" y="2088634"/>
            <a:ext cx="0" cy="136815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p:cNvCxnSpPr/>
          <p:nvPr/>
        </p:nvCxnSpPr>
        <p:spPr>
          <a:xfrm>
            <a:off x="4707116" y="2861672"/>
            <a:ext cx="121233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2" name="TextBox 11"/>
              <p:cNvSpPr txBox="1"/>
              <p:nvPr/>
            </p:nvSpPr>
            <p:spPr>
              <a:xfrm>
                <a:off x="5839030" y="2727806"/>
                <a:ext cx="300532" cy="2616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100" b="0" i="1" smtClean="0">
                          <a:latin typeface="Cambria Math" panose="02040503050406030204" pitchFamily="18" charset="0"/>
                        </a:rPr>
                        <m:t>𝑡</m:t>
                      </m:r>
                    </m:oMath>
                  </m:oMathPara>
                </a14:m>
                <a:endParaRPr lang="en-GB" sz="1100" dirty="0"/>
              </a:p>
            </p:txBody>
          </p:sp>
        </mc:Choice>
        <mc:Fallback xmlns="">
          <p:sp>
            <p:nvSpPr>
              <p:cNvPr id="12" name="TextBox 11"/>
              <p:cNvSpPr txBox="1">
                <a:spLocks noRot="1" noChangeAspect="1" noMove="1" noResize="1" noEditPoints="1" noAdjustHandles="1" noChangeArrowheads="1" noChangeShapeType="1" noTextEdit="1"/>
              </p:cNvSpPr>
              <p:nvPr/>
            </p:nvSpPr>
            <p:spPr>
              <a:xfrm>
                <a:off x="5839030" y="2727806"/>
                <a:ext cx="300532" cy="261610"/>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4556850" y="1853212"/>
                <a:ext cx="300532" cy="2616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100" b="0" i="1" smtClean="0">
                          <a:latin typeface="Cambria Math" panose="02040503050406030204" pitchFamily="18" charset="0"/>
                        </a:rPr>
                        <m:t>𝑣</m:t>
                      </m:r>
                    </m:oMath>
                  </m:oMathPara>
                </a14:m>
                <a:endParaRPr lang="en-GB" sz="1100" dirty="0"/>
              </a:p>
            </p:txBody>
          </p:sp>
        </mc:Choice>
        <mc:Fallback xmlns="">
          <p:sp>
            <p:nvSpPr>
              <p:cNvPr id="13" name="TextBox 12"/>
              <p:cNvSpPr txBox="1">
                <a:spLocks noRot="1" noChangeAspect="1" noMove="1" noResize="1" noEditPoints="1" noAdjustHandles="1" noChangeArrowheads="1" noChangeShapeType="1" noTextEdit="1"/>
              </p:cNvSpPr>
              <p:nvPr/>
            </p:nvSpPr>
            <p:spPr>
              <a:xfrm>
                <a:off x="4556850" y="1853212"/>
                <a:ext cx="300532" cy="261610"/>
              </a:xfrm>
              <a:prstGeom prst="rect">
                <a:avLst/>
              </a:prstGeom>
              <a:blipFill>
                <a:blip r:embed="rId5"/>
                <a:stretch>
                  <a:fillRect/>
                </a:stretch>
              </a:blipFill>
            </p:spPr>
            <p:txBody>
              <a:bodyPr/>
              <a:lstStyle/>
              <a:p>
                <a:r>
                  <a:rPr lang="en-GB">
                    <a:noFill/>
                  </a:rPr>
                  <a:t> </a:t>
                </a:r>
              </a:p>
            </p:txBody>
          </p:sp>
        </mc:Fallback>
      </mc:AlternateContent>
      <p:sp>
        <p:nvSpPr>
          <p:cNvPr id="15" name="Freeform 14"/>
          <p:cNvSpPr/>
          <p:nvPr/>
        </p:nvSpPr>
        <p:spPr>
          <a:xfrm>
            <a:off x="4704462" y="2329350"/>
            <a:ext cx="1041400" cy="1121334"/>
          </a:xfrm>
          <a:custGeom>
            <a:avLst/>
            <a:gdLst>
              <a:gd name="connsiteX0" fmla="*/ 0 w 1041400"/>
              <a:gd name="connsiteY0" fmla="*/ 0 h 1111250"/>
              <a:gd name="connsiteX1" fmla="*/ 1041400 w 1041400"/>
              <a:gd name="connsiteY1" fmla="*/ 1111250 h 1111250"/>
              <a:gd name="connsiteX0" fmla="*/ 0 w 1041400"/>
              <a:gd name="connsiteY0" fmla="*/ 15678 h 1126928"/>
              <a:gd name="connsiteX1" fmla="*/ 1041400 w 1041400"/>
              <a:gd name="connsiteY1" fmla="*/ 1126928 h 1126928"/>
              <a:gd name="connsiteX0" fmla="*/ 0 w 1041400"/>
              <a:gd name="connsiteY0" fmla="*/ 10084 h 1121334"/>
              <a:gd name="connsiteX1" fmla="*/ 1041400 w 1041400"/>
              <a:gd name="connsiteY1" fmla="*/ 1121334 h 1121334"/>
            </a:gdLst>
            <a:ahLst/>
            <a:cxnLst>
              <a:cxn ang="0">
                <a:pos x="connsiteX0" y="connsiteY0"/>
              </a:cxn>
              <a:cxn ang="0">
                <a:pos x="connsiteX1" y="connsiteY1"/>
              </a:cxn>
            </a:cxnLst>
            <a:rect l="l" t="t" r="r" b="b"/>
            <a:pathLst>
              <a:path w="1041400" h="1121334">
                <a:moveTo>
                  <a:pt x="0" y="10084"/>
                </a:moveTo>
                <a:cubicBezTo>
                  <a:pt x="416983" y="-102099"/>
                  <a:pt x="694267" y="750917"/>
                  <a:pt x="1041400" y="112133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15"/>
          <p:cNvSpPr/>
          <p:nvPr/>
        </p:nvSpPr>
        <p:spPr>
          <a:xfrm>
            <a:off x="5520437" y="2860134"/>
            <a:ext cx="180975" cy="530225"/>
          </a:xfrm>
          <a:custGeom>
            <a:avLst/>
            <a:gdLst>
              <a:gd name="connsiteX0" fmla="*/ 0 w 180975"/>
              <a:gd name="connsiteY0" fmla="*/ 298450 h 530225"/>
              <a:gd name="connsiteX1" fmla="*/ 0 w 180975"/>
              <a:gd name="connsiteY1" fmla="*/ 0 h 530225"/>
              <a:gd name="connsiteX2" fmla="*/ 180975 w 180975"/>
              <a:gd name="connsiteY2" fmla="*/ 0 h 530225"/>
              <a:gd name="connsiteX3" fmla="*/ 171450 w 180975"/>
              <a:gd name="connsiteY3" fmla="*/ 530225 h 530225"/>
              <a:gd name="connsiteX4" fmla="*/ 0 w 180975"/>
              <a:gd name="connsiteY4" fmla="*/ 298450 h 530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975" h="530225">
                <a:moveTo>
                  <a:pt x="0" y="298450"/>
                </a:moveTo>
                <a:lnTo>
                  <a:pt x="0" y="0"/>
                </a:lnTo>
                <a:lnTo>
                  <a:pt x="180975" y="0"/>
                </a:lnTo>
                <a:lnTo>
                  <a:pt x="171450" y="530225"/>
                </a:lnTo>
                <a:lnTo>
                  <a:pt x="0" y="29845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7" name="TextBox 16"/>
              <p:cNvSpPr txBox="1"/>
              <p:nvPr/>
            </p:nvSpPr>
            <p:spPr>
              <a:xfrm>
                <a:off x="5538497" y="2799809"/>
                <a:ext cx="300532" cy="2616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100" b="0" i="1" smtClean="0">
                          <a:latin typeface="Cambria Math" panose="02040503050406030204" pitchFamily="18" charset="0"/>
                        </a:rPr>
                        <m:t>3</m:t>
                      </m:r>
                    </m:oMath>
                  </m:oMathPara>
                </a14:m>
                <a:endParaRPr lang="en-GB" sz="1100" dirty="0"/>
              </a:p>
            </p:txBody>
          </p:sp>
        </mc:Choice>
        <mc:Fallback xmlns="">
          <p:sp>
            <p:nvSpPr>
              <p:cNvPr id="17" name="TextBox 16"/>
              <p:cNvSpPr txBox="1">
                <a:spLocks noRot="1" noChangeAspect="1" noMove="1" noResize="1" noEditPoints="1" noAdjustHandles="1" noChangeArrowheads="1" noChangeShapeType="1" noTextEdit="1"/>
              </p:cNvSpPr>
              <p:nvPr/>
            </p:nvSpPr>
            <p:spPr>
              <a:xfrm>
                <a:off x="5538497" y="2799809"/>
                <a:ext cx="300532" cy="261610"/>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5372851" y="2799809"/>
                <a:ext cx="300532" cy="2616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100" b="0" i="1" smtClean="0">
                          <a:latin typeface="Cambria Math" panose="02040503050406030204" pitchFamily="18" charset="0"/>
                        </a:rPr>
                        <m:t>2</m:t>
                      </m:r>
                    </m:oMath>
                  </m:oMathPara>
                </a14:m>
                <a:endParaRPr lang="en-GB" sz="1100" dirty="0"/>
              </a:p>
            </p:txBody>
          </p:sp>
        </mc:Choice>
        <mc:Fallback xmlns="">
          <p:sp>
            <p:nvSpPr>
              <p:cNvPr id="18" name="TextBox 17"/>
              <p:cNvSpPr txBox="1">
                <a:spLocks noRot="1" noChangeAspect="1" noMove="1" noResize="1" noEditPoints="1" noAdjustHandles="1" noChangeArrowheads="1" noChangeShapeType="1" noTextEdit="1"/>
              </p:cNvSpPr>
              <p:nvPr/>
            </p:nvSpPr>
            <p:spPr>
              <a:xfrm>
                <a:off x="5372851" y="2799809"/>
                <a:ext cx="300532" cy="261610"/>
              </a:xfrm>
              <a:prstGeom prst="rect">
                <a:avLst/>
              </a:prstGeom>
              <a:blipFill>
                <a:blip r:embed="rId7"/>
                <a:stretch>
                  <a:fillRect/>
                </a:stretch>
              </a:blipFill>
            </p:spPr>
            <p:txBody>
              <a:bodyPr/>
              <a:lstStyle/>
              <a:p>
                <a:r>
                  <a:rPr lang="en-GB">
                    <a:noFill/>
                  </a:rPr>
                  <a:t> </a:t>
                </a:r>
              </a:p>
            </p:txBody>
          </p:sp>
        </mc:Fallback>
      </mc:AlternateContent>
      <p:sp>
        <p:nvSpPr>
          <p:cNvPr id="22" name="Rectangle 21">
            <a:extLst>
              <a:ext uri="{FF2B5EF4-FFF2-40B4-BE49-F238E27FC236}">
                <a16:creationId xmlns:a16="http://schemas.microsoft.com/office/drawing/2014/main" id="{07CD4101-D8EF-4892-B79D-98D790896B21}"/>
              </a:ext>
            </a:extLst>
          </p:cNvPr>
          <p:cNvSpPr/>
          <p:nvPr/>
        </p:nvSpPr>
        <p:spPr>
          <a:xfrm>
            <a:off x="395536" y="1772816"/>
            <a:ext cx="7981458" cy="176448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4256950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22"/>
                    </p:tgtEl>
                  </p:cond>
                </p:stCondLst>
                <p:endSync evt="end" delay="0">
                  <p:rtn val="all"/>
                </p:endSync>
                <p:childTnLst>
                  <p:par>
                    <p:cTn id="8" fill="hold">
                      <p:stCondLst>
                        <p:cond delay="0"/>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22"/>
                                        </p:tgtEl>
                                      </p:cBhvr>
                                    </p:animEffect>
                                    <p:set>
                                      <p:cBhvr>
                                        <p:cTn id="12"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childTnLst>
        </p:cTn>
      </p:par>
    </p:tnLst>
    <p:bldLst>
      <p:bldP spid="5" grpId="0" animBg="1"/>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Further Example</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pic>
        <p:nvPicPr>
          <p:cNvPr id="19" name="Picture 18"/>
          <p:cNvPicPr>
            <a:picLocks noChangeAspect="1"/>
          </p:cNvPicPr>
          <p:nvPr/>
        </p:nvPicPr>
        <p:blipFill>
          <a:blip r:embed="rId2"/>
          <a:stretch>
            <a:fillRect/>
          </a:stretch>
        </p:blipFill>
        <p:spPr>
          <a:xfrm>
            <a:off x="152302" y="1097674"/>
            <a:ext cx="4598406" cy="1325255"/>
          </a:xfrm>
          <a:prstGeom prst="rect">
            <a:avLst/>
          </a:prstGeom>
          <a:effectLst>
            <a:outerShdw blurRad="63500" sx="102000" sy="102000" algn="ctr" rotWithShape="0">
              <a:prstClr val="black">
                <a:alpha val="40000"/>
              </a:prstClr>
            </a:outerShdw>
          </a:effectLst>
        </p:spPr>
      </p:pic>
      <p:sp>
        <p:nvSpPr>
          <p:cNvPr id="20" name="TextBox 19"/>
          <p:cNvSpPr txBox="1"/>
          <p:nvPr/>
        </p:nvSpPr>
        <p:spPr>
          <a:xfrm>
            <a:off x="152302" y="743776"/>
            <a:ext cx="2341517" cy="33855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sz="1600" dirty="0"/>
              <a:t>Edexcel M2 June 2015 Q6</a:t>
            </a:r>
          </a:p>
        </p:txBody>
      </p:sp>
      <p:pic>
        <p:nvPicPr>
          <p:cNvPr id="21" name="Picture 20"/>
          <p:cNvPicPr>
            <a:picLocks noChangeAspect="1"/>
          </p:cNvPicPr>
          <p:nvPr/>
        </p:nvPicPr>
        <p:blipFill>
          <a:blip r:embed="rId3"/>
          <a:stretch>
            <a:fillRect/>
          </a:stretch>
        </p:blipFill>
        <p:spPr>
          <a:xfrm>
            <a:off x="3117273" y="3917941"/>
            <a:ext cx="5705559" cy="2773901"/>
          </a:xfrm>
          <a:prstGeom prst="rect">
            <a:avLst/>
          </a:prstGeom>
        </p:spPr>
      </p:pic>
      <mc:AlternateContent xmlns:mc="http://schemas.openxmlformats.org/markup-compatibility/2006" xmlns:a14="http://schemas.microsoft.com/office/drawing/2010/main">
        <mc:Choice Requires="a14">
          <p:sp>
            <p:nvSpPr>
              <p:cNvPr id="7" name="TextBox 6"/>
              <p:cNvSpPr txBox="1"/>
              <p:nvPr/>
            </p:nvSpPr>
            <p:spPr>
              <a:xfrm>
                <a:off x="5159076" y="1645319"/>
                <a:ext cx="3710604" cy="46166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200" b="1" dirty="0"/>
                  <a:t>Warning</a:t>
                </a:r>
                <a:r>
                  <a:rPr lang="en-GB" sz="1200" dirty="0"/>
                  <a:t>: recall that if the curve goes above and below the </a:t>
                </a:r>
                <a14:m>
                  <m:oMath xmlns:m="http://schemas.openxmlformats.org/officeDocument/2006/math">
                    <m:r>
                      <a:rPr lang="en-GB" sz="1200" b="0" i="1" smtClean="0">
                        <a:latin typeface="Cambria Math" panose="02040503050406030204" pitchFamily="18" charset="0"/>
                      </a:rPr>
                      <m:t>𝑥</m:t>
                    </m:r>
                  </m:oMath>
                </a14:m>
                <a:r>
                  <a:rPr lang="en-GB" sz="1200" dirty="0"/>
                  <a:t>-axis, we need to find each area separately.</a:t>
                </a:r>
              </a:p>
            </p:txBody>
          </p:sp>
        </mc:Choice>
        <mc:Fallback xmlns="">
          <p:sp>
            <p:nvSpPr>
              <p:cNvPr id="7" name="TextBox 6"/>
              <p:cNvSpPr txBox="1">
                <a:spLocks noRot="1" noChangeAspect="1" noMove="1" noResize="1" noEditPoints="1" noAdjustHandles="1" noChangeArrowheads="1" noChangeShapeType="1" noTextEdit="1"/>
              </p:cNvSpPr>
              <p:nvPr/>
            </p:nvSpPr>
            <p:spPr>
              <a:xfrm>
                <a:off x="5159076" y="1645319"/>
                <a:ext cx="3710604" cy="461665"/>
              </a:xfrm>
              <a:prstGeom prst="rect">
                <a:avLst/>
              </a:prstGeom>
              <a:blipFill>
                <a:blip r:embed="rId4"/>
                <a:stretch>
                  <a:fillRect b="-6250"/>
                </a:stretch>
              </a:blipFill>
            </p:spPr>
            <p:txBody>
              <a:bodyPr/>
              <a:lstStyle/>
              <a:p>
                <a:r>
                  <a:rPr lang="en-GB">
                    <a:noFill/>
                  </a:rPr>
                  <a:t> </a:t>
                </a:r>
              </a:p>
            </p:txBody>
          </p:sp>
        </mc:Fallback>
      </mc:AlternateContent>
      <p:cxnSp>
        <p:nvCxnSpPr>
          <p:cNvPr id="11" name="Straight Arrow Connector 10"/>
          <p:cNvCxnSpPr>
            <a:stCxn id="7" idx="1"/>
          </p:cNvCxnSpPr>
          <p:nvPr/>
        </p:nvCxnSpPr>
        <p:spPr>
          <a:xfrm flipH="1">
            <a:off x="4813069" y="1876152"/>
            <a:ext cx="346007" cy="37659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14" name="Picture 13"/>
          <p:cNvPicPr>
            <a:picLocks noChangeAspect="1"/>
          </p:cNvPicPr>
          <p:nvPr/>
        </p:nvPicPr>
        <p:blipFill>
          <a:blip r:embed="rId5"/>
          <a:stretch>
            <a:fillRect/>
          </a:stretch>
        </p:blipFill>
        <p:spPr>
          <a:xfrm>
            <a:off x="121216" y="2567582"/>
            <a:ext cx="2748099" cy="1888855"/>
          </a:xfrm>
          <a:prstGeom prst="rect">
            <a:avLst/>
          </a:prstGeom>
        </p:spPr>
      </p:pic>
      <p:sp>
        <p:nvSpPr>
          <p:cNvPr id="22" name="Rectangle 21">
            <a:extLst>
              <a:ext uri="{FF2B5EF4-FFF2-40B4-BE49-F238E27FC236}">
                <a16:creationId xmlns:a16="http://schemas.microsoft.com/office/drawing/2014/main" id="{A8048E89-F411-476D-B85E-847D8B1D9028}"/>
              </a:ext>
            </a:extLst>
          </p:cNvPr>
          <p:cNvSpPr/>
          <p:nvPr/>
        </p:nvSpPr>
        <p:spPr>
          <a:xfrm>
            <a:off x="85036" y="2579746"/>
            <a:ext cx="23078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a</a:t>
            </a:r>
          </a:p>
        </p:txBody>
      </p:sp>
      <p:sp>
        <p:nvSpPr>
          <p:cNvPr id="23" name="Rectangle 22">
            <a:extLst>
              <a:ext uri="{FF2B5EF4-FFF2-40B4-BE49-F238E27FC236}">
                <a16:creationId xmlns:a16="http://schemas.microsoft.com/office/drawing/2014/main" id="{A8048E89-F411-476D-B85E-847D8B1D9028}"/>
              </a:ext>
            </a:extLst>
          </p:cNvPr>
          <p:cNvSpPr/>
          <p:nvPr/>
        </p:nvSpPr>
        <p:spPr>
          <a:xfrm>
            <a:off x="82024" y="3745936"/>
            <a:ext cx="23078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b</a:t>
            </a:r>
          </a:p>
        </p:txBody>
      </p:sp>
      <p:sp>
        <p:nvSpPr>
          <p:cNvPr id="24" name="Rectangle 23">
            <a:extLst>
              <a:ext uri="{FF2B5EF4-FFF2-40B4-BE49-F238E27FC236}">
                <a16:creationId xmlns:a16="http://schemas.microsoft.com/office/drawing/2014/main" id="{A8048E89-F411-476D-B85E-847D8B1D9028}"/>
              </a:ext>
            </a:extLst>
          </p:cNvPr>
          <p:cNvSpPr/>
          <p:nvPr/>
        </p:nvSpPr>
        <p:spPr>
          <a:xfrm>
            <a:off x="2843808" y="3961960"/>
            <a:ext cx="23078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c</a:t>
            </a:r>
          </a:p>
        </p:txBody>
      </p:sp>
      <p:sp>
        <p:nvSpPr>
          <p:cNvPr id="25" name="Rectangle 24">
            <a:extLst>
              <a:ext uri="{FF2B5EF4-FFF2-40B4-BE49-F238E27FC236}">
                <a16:creationId xmlns:a16="http://schemas.microsoft.com/office/drawing/2014/main" id="{07CD4101-D8EF-4892-B79D-98D790896B21}"/>
              </a:ext>
            </a:extLst>
          </p:cNvPr>
          <p:cNvSpPr/>
          <p:nvPr/>
        </p:nvSpPr>
        <p:spPr>
          <a:xfrm>
            <a:off x="329034" y="2570837"/>
            <a:ext cx="2555482" cy="92882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6" name="Rectangle 25">
            <a:extLst>
              <a:ext uri="{FF2B5EF4-FFF2-40B4-BE49-F238E27FC236}">
                <a16:creationId xmlns:a16="http://schemas.microsoft.com/office/drawing/2014/main" id="{07CD4101-D8EF-4892-B79D-98D790896B21}"/>
              </a:ext>
            </a:extLst>
          </p:cNvPr>
          <p:cNvSpPr/>
          <p:nvPr/>
        </p:nvSpPr>
        <p:spPr>
          <a:xfrm>
            <a:off x="312409" y="3745936"/>
            <a:ext cx="2422478" cy="79281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7" name="Rectangle 26">
            <a:extLst>
              <a:ext uri="{FF2B5EF4-FFF2-40B4-BE49-F238E27FC236}">
                <a16:creationId xmlns:a16="http://schemas.microsoft.com/office/drawing/2014/main" id="{07CD4101-D8EF-4892-B79D-98D790896B21}"/>
              </a:ext>
            </a:extLst>
          </p:cNvPr>
          <p:cNvSpPr/>
          <p:nvPr/>
        </p:nvSpPr>
        <p:spPr>
          <a:xfrm>
            <a:off x="3074592" y="3972877"/>
            <a:ext cx="5745212" cy="268561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3035384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25"/>
                    </p:tgtEl>
                  </p:cond>
                </p:stCondLst>
                <p:endSync evt="end" delay="0">
                  <p:rtn val="all"/>
                </p:endSync>
                <p:childTnLst>
                  <p:par>
                    <p:cTn id="12" fill="hold">
                      <p:stCondLst>
                        <p:cond delay="0"/>
                      </p:stCondLst>
                      <p:childTnLst>
                        <p:par>
                          <p:cTn id="13" fill="hold">
                            <p:stCondLst>
                              <p:cond delay="0"/>
                            </p:stCondLst>
                            <p:childTnLst>
                              <p:par>
                                <p:cTn id="14" presetID="10" presetClass="exit" presetSubtype="0" fill="hold" grpId="0" nodeType="clickEffect">
                                  <p:stCondLst>
                                    <p:cond delay="0"/>
                                  </p:stCondLst>
                                  <p:childTnLst>
                                    <p:animEffect transition="out" filter="fade">
                                      <p:cBhvr>
                                        <p:cTn id="15" dur="500"/>
                                        <p:tgtEl>
                                          <p:spTgt spid="25"/>
                                        </p:tgtEl>
                                      </p:cBhvr>
                                    </p:animEffect>
                                    <p:set>
                                      <p:cBhvr>
                                        <p:cTn id="16"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17" restart="whenNotActive" fill="hold" evtFilter="cancelBubble" nodeType="interactiveSeq">
                <p:stCondLst>
                  <p:cond evt="onClick" delay="0">
                    <p:tgtEl>
                      <p:spTgt spid="26"/>
                    </p:tgtEl>
                  </p:cond>
                </p:stCondLst>
                <p:endSync evt="end" delay="0">
                  <p:rtn val="all"/>
                </p:endSync>
                <p:childTnLst>
                  <p:par>
                    <p:cTn id="18" fill="hold">
                      <p:stCondLst>
                        <p:cond delay="0"/>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26"/>
                                        </p:tgtEl>
                                      </p:cBhvr>
                                    </p:animEffect>
                                    <p:set>
                                      <p:cBhvr>
                                        <p:cTn id="22"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23" restart="whenNotActive" fill="hold" evtFilter="cancelBubble" nodeType="interactiveSeq">
                <p:stCondLst>
                  <p:cond evt="onClick" delay="0">
                    <p:tgtEl>
                      <p:spTgt spid="27"/>
                    </p:tgtEl>
                  </p:cond>
                </p:stCondLst>
                <p:endSync evt="end" delay="0">
                  <p:rtn val="all"/>
                </p:endSync>
                <p:childTnLst>
                  <p:par>
                    <p:cTn id="24" fill="hold">
                      <p:stCondLst>
                        <p:cond delay="0"/>
                      </p:stCondLst>
                      <p:childTnLst>
                        <p:par>
                          <p:cTn id="25" fill="hold">
                            <p:stCondLst>
                              <p:cond delay="0"/>
                            </p:stCondLst>
                            <p:childTnLst>
                              <p:par>
                                <p:cTn id="26" presetID="10" presetClass="exit" presetSubtype="0" fill="hold" grpId="0" nodeType="clickEffect">
                                  <p:stCondLst>
                                    <p:cond delay="0"/>
                                  </p:stCondLst>
                                  <p:childTnLst>
                                    <p:animEffect transition="out" filter="fade">
                                      <p:cBhvr>
                                        <p:cTn id="27" dur="500"/>
                                        <p:tgtEl>
                                          <p:spTgt spid="27"/>
                                        </p:tgtEl>
                                      </p:cBhvr>
                                    </p:animEffect>
                                    <p:set>
                                      <p:cBhvr>
                                        <p:cTn id="28"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childTnLst>
        </p:cTn>
      </p:par>
    </p:tnLst>
    <p:bldLst>
      <p:bldP spid="22" grpId="0" animBg="1"/>
      <p:bldP spid="23" grpId="0" animBg="1"/>
      <p:bldP spid="24" grpId="0" animBg="1"/>
      <p:bldP spid="25" grpId="0" animBg="1"/>
      <p:bldP spid="26" grpId="0" animBg="1"/>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11D</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5840"/>
            <a:ext cx="7920880" cy="830997"/>
          </a:xfrm>
          <a:prstGeom prst="rect">
            <a:avLst/>
          </a:prstGeom>
          <a:noFill/>
        </p:spPr>
        <p:txBody>
          <a:bodyPr wrap="square" rtlCol="0">
            <a:spAutoFit/>
          </a:bodyPr>
          <a:lstStyle/>
          <a:p>
            <a:r>
              <a:rPr lang="en-GB" sz="2400" dirty="0"/>
              <a:t>Pearson Stats/Mechanics Year 1</a:t>
            </a:r>
          </a:p>
          <a:p>
            <a:r>
              <a:rPr lang="en-GB" sz="2400" dirty="0"/>
              <a:t>Page 189-191</a:t>
            </a:r>
          </a:p>
        </p:txBody>
      </p:sp>
      <p:cxnSp>
        <p:nvCxnSpPr>
          <p:cNvPr id="6" name="Straight Connector 5"/>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6174505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Constant acceleration formulae</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323528" y="836712"/>
                <a:ext cx="8280920" cy="923330"/>
              </a:xfrm>
              <a:prstGeom prst="rect">
                <a:avLst/>
              </a:prstGeom>
              <a:noFill/>
            </p:spPr>
            <p:txBody>
              <a:bodyPr wrap="square" rtlCol="0">
                <a:spAutoFit/>
              </a:bodyPr>
              <a:lstStyle/>
              <a:p>
                <a:r>
                  <a:rPr lang="en-GB" dirty="0"/>
                  <a:t>In Chapter 9, we work out the various </a:t>
                </a:r>
                <a14:m>
                  <m:oMath xmlns:m="http://schemas.openxmlformats.org/officeDocument/2006/math">
                    <m:r>
                      <a:rPr lang="en-GB" b="0" i="1" smtClean="0">
                        <a:latin typeface="Cambria Math" panose="02040503050406030204" pitchFamily="18" charset="0"/>
                      </a:rPr>
                      <m:t>𝑠𝑢𝑣𝑎𝑡</m:t>
                    </m:r>
                  </m:oMath>
                </a14:m>
                <a:r>
                  <a:rPr lang="en-GB" dirty="0"/>
                  <a:t> formulae by using a velocity-time graph.</a:t>
                </a:r>
              </a:p>
              <a:p>
                <a:r>
                  <a:rPr lang="en-GB" dirty="0"/>
                  <a:t>But it’s also possible to derive all of these </a:t>
                </a:r>
                <a:r>
                  <a:rPr lang="en-GB" u="sng" dirty="0"/>
                  <a:t>using integration</a:t>
                </a:r>
                <a:r>
                  <a:rPr lang="en-GB" dirty="0"/>
                  <a:t>, provided that we consider that </a:t>
                </a:r>
                <a:r>
                  <a:rPr lang="en-GB" b="1" dirty="0"/>
                  <a:t>acceleration is constant</a:t>
                </a:r>
                <a:r>
                  <a:rPr lang="en-GB" dirty="0"/>
                  <a:t>.</a:t>
                </a:r>
              </a:p>
            </p:txBody>
          </p:sp>
        </mc:Choice>
        <mc:Fallback xmlns="">
          <p:sp>
            <p:nvSpPr>
              <p:cNvPr id="5" name="TextBox 4"/>
              <p:cNvSpPr txBox="1">
                <a:spLocks noRot="1" noChangeAspect="1" noMove="1" noResize="1" noEditPoints="1" noAdjustHandles="1" noChangeArrowheads="1" noChangeShapeType="1" noTextEdit="1"/>
              </p:cNvSpPr>
              <p:nvPr/>
            </p:nvSpPr>
            <p:spPr>
              <a:xfrm>
                <a:off x="323528" y="836712"/>
                <a:ext cx="8280920" cy="923330"/>
              </a:xfrm>
              <a:prstGeom prst="rect">
                <a:avLst/>
              </a:prstGeom>
              <a:blipFill>
                <a:blip r:embed="rId2"/>
                <a:stretch>
                  <a:fillRect l="-589" t="-3289" b="-921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49809E8B-C46C-462D-8DAB-12C8B5347404}"/>
                  </a:ext>
                </a:extLst>
              </p:cNvPr>
              <p:cNvSpPr txBox="1"/>
              <p:nvPr/>
            </p:nvSpPr>
            <p:spPr>
              <a:xfrm>
                <a:off x="467544" y="1990012"/>
                <a:ext cx="6330989" cy="1178656"/>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600" dirty="0"/>
                  <a:t>Given a body has constant acceleration </a:t>
                </a:r>
                <a14:m>
                  <m:oMath xmlns:m="http://schemas.openxmlformats.org/officeDocument/2006/math">
                    <m:r>
                      <a:rPr lang="en-GB" sz="1600" b="0" i="1" smtClean="0">
                        <a:latin typeface="Cambria Math" panose="02040503050406030204" pitchFamily="18" charset="0"/>
                      </a:rPr>
                      <m:t>𝑎</m:t>
                    </m:r>
                  </m:oMath>
                </a14:m>
                <a:r>
                  <a:rPr lang="en-GB" sz="1600" dirty="0"/>
                  <a:t>, initial velocity </a:t>
                </a:r>
                <a14:m>
                  <m:oMath xmlns:m="http://schemas.openxmlformats.org/officeDocument/2006/math">
                    <m:r>
                      <a:rPr lang="en-GB" sz="1600" b="0" i="1" smtClean="0">
                        <a:latin typeface="Cambria Math" panose="02040503050406030204" pitchFamily="18" charset="0"/>
                      </a:rPr>
                      <m:t>𝑢</m:t>
                    </m:r>
                  </m:oMath>
                </a14:m>
                <a:r>
                  <a:rPr lang="en-GB" sz="1600" dirty="0"/>
                  <a:t> and its initial displacement is 0 m, prove that:</a:t>
                </a:r>
              </a:p>
              <a:p>
                <a:pPr marL="342900" indent="-342900">
                  <a:buAutoNum type="alphaLcParenBoth"/>
                </a:pPr>
                <a:r>
                  <a:rPr lang="en-GB" sz="1600" b="0" dirty="0"/>
                  <a:t>Final velocity: </a:t>
                </a:r>
                <a14:m>
                  <m:oMath xmlns:m="http://schemas.openxmlformats.org/officeDocument/2006/math">
                    <m:r>
                      <a:rPr lang="en-GB" sz="1600" b="0" i="1" smtClean="0">
                        <a:latin typeface="Cambria Math" panose="02040503050406030204" pitchFamily="18" charset="0"/>
                      </a:rPr>
                      <m:t>𝑣</m:t>
                    </m:r>
                    <m:r>
                      <a:rPr lang="en-GB" sz="1600" b="0" i="1" smtClean="0">
                        <a:latin typeface="Cambria Math" panose="02040503050406030204" pitchFamily="18" charset="0"/>
                      </a:rPr>
                      <m:t>=</m:t>
                    </m:r>
                    <m:r>
                      <a:rPr lang="en-GB" sz="1600" b="0" i="1" smtClean="0">
                        <a:latin typeface="Cambria Math" panose="02040503050406030204" pitchFamily="18" charset="0"/>
                      </a:rPr>
                      <m:t>𝑢</m:t>
                    </m:r>
                    <m:r>
                      <a:rPr lang="en-GB" sz="1600" b="0" i="1" smtClean="0">
                        <a:latin typeface="Cambria Math" panose="02040503050406030204" pitchFamily="18" charset="0"/>
                      </a:rPr>
                      <m:t>+</m:t>
                    </m:r>
                    <m:r>
                      <a:rPr lang="en-GB" sz="1600" b="0" i="1" smtClean="0">
                        <a:latin typeface="Cambria Math" panose="02040503050406030204" pitchFamily="18" charset="0"/>
                      </a:rPr>
                      <m:t>𝑎𝑡</m:t>
                    </m:r>
                  </m:oMath>
                </a14:m>
                <a:endParaRPr lang="en-GB" sz="1600" dirty="0"/>
              </a:p>
              <a:p>
                <a:pPr marL="342900" indent="-342900">
                  <a:buAutoNum type="alphaLcParenBoth"/>
                </a:pPr>
                <a:r>
                  <a:rPr lang="en-GB" sz="1600" dirty="0"/>
                  <a:t>Displacement: </a:t>
                </a:r>
                <a14:m>
                  <m:oMath xmlns:m="http://schemas.openxmlformats.org/officeDocument/2006/math">
                    <m:r>
                      <a:rPr lang="en-GB" sz="1600" b="0" i="1" smtClean="0">
                        <a:latin typeface="Cambria Math" panose="02040503050406030204" pitchFamily="18" charset="0"/>
                      </a:rPr>
                      <m:t>𝑠</m:t>
                    </m:r>
                    <m:r>
                      <a:rPr lang="en-GB" sz="1600" b="0" i="1" smtClean="0">
                        <a:latin typeface="Cambria Math" panose="02040503050406030204" pitchFamily="18" charset="0"/>
                      </a:rPr>
                      <m:t>=</m:t>
                    </m:r>
                    <m:r>
                      <a:rPr lang="en-GB" sz="1600" b="0" i="1" smtClean="0">
                        <a:latin typeface="Cambria Math" panose="02040503050406030204" pitchFamily="18" charset="0"/>
                      </a:rPr>
                      <m:t>𝑢𝑡</m:t>
                    </m:r>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1</m:t>
                        </m:r>
                      </m:num>
                      <m:den>
                        <m:r>
                          <a:rPr lang="en-GB" sz="1600" b="0" i="1" smtClean="0">
                            <a:latin typeface="Cambria Math" panose="02040503050406030204" pitchFamily="18" charset="0"/>
                          </a:rPr>
                          <m:t>2</m:t>
                        </m:r>
                      </m:den>
                    </m:f>
                    <m:r>
                      <a:rPr lang="en-GB" sz="1600" b="0" i="1" smtClean="0">
                        <a:latin typeface="Cambria Math" panose="02040503050406030204" pitchFamily="18" charset="0"/>
                      </a:rPr>
                      <m:t>𝑎</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𝑡</m:t>
                        </m:r>
                      </m:e>
                      <m:sup>
                        <m:r>
                          <a:rPr lang="en-GB" sz="1600" b="0" i="1" smtClean="0">
                            <a:latin typeface="Cambria Math" panose="02040503050406030204" pitchFamily="18" charset="0"/>
                          </a:rPr>
                          <m:t>2</m:t>
                        </m:r>
                      </m:sup>
                    </m:sSup>
                  </m:oMath>
                </a14:m>
                <a:endParaRPr lang="en-GB" sz="1600" dirty="0"/>
              </a:p>
            </p:txBody>
          </p:sp>
        </mc:Choice>
        <mc:Fallback xmlns="">
          <p:sp>
            <p:nvSpPr>
              <p:cNvPr id="6" name="TextBox 5">
                <a:extLst>
                  <a:ext uri="{FF2B5EF4-FFF2-40B4-BE49-F238E27FC236}">
                    <a16:creationId xmlns:a16="http://schemas.microsoft.com/office/drawing/2014/main" id="{49809E8B-C46C-462D-8DAB-12C8B5347404}"/>
                  </a:ext>
                </a:extLst>
              </p:cNvPr>
              <p:cNvSpPr txBox="1">
                <a:spLocks noRot="1" noChangeAspect="1" noMove="1" noResize="1" noEditPoints="1" noAdjustHandles="1" noChangeArrowheads="1" noChangeShapeType="1" noTextEdit="1"/>
              </p:cNvSpPr>
              <p:nvPr/>
            </p:nvSpPr>
            <p:spPr>
              <a:xfrm>
                <a:off x="467544" y="1990012"/>
                <a:ext cx="6330989" cy="1178656"/>
              </a:xfrm>
              <a:prstGeom prst="rect">
                <a:avLst/>
              </a:prstGeom>
              <a:blipFill>
                <a:blip r:embed="rId3"/>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467544" y="3429000"/>
                <a:ext cx="3528392" cy="3071225"/>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sz="1400" b="0" i="1" smtClean="0">
                          <a:latin typeface="Cambria Math" panose="02040503050406030204" pitchFamily="18" charset="0"/>
                        </a:rPr>
                        <m:t>𝑣</m:t>
                      </m:r>
                      <m:r>
                        <a:rPr lang="en-GB" sz="1400" b="0" i="1" smtClean="0">
                          <a:latin typeface="Cambria Math" panose="02040503050406030204" pitchFamily="18" charset="0"/>
                        </a:rPr>
                        <m:t>=∫</m:t>
                      </m:r>
                      <m:r>
                        <a:rPr lang="en-GB" sz="1400" b="0" i="1" smtClean="0">
                          <a:latin typeface="Cambria Math" panose="02040503050406030204" pitchFamily="18" charset="0"/>
                        </a:rPr>
                        <m:t>𝑎</m:t>
                      </m:r>
                      <m:r>
                        <a:rPr lang="en-GB" sz="1400" b="0" i="1" smtClean="0">
                          <a:latin typeface="Cambria Math" panose="02040503050406030204" pitchFamily="18" charset="0"/>
                        </a:rPr>
                        <m:t> </m:t>
                      </m:r>
                      <m:r>
                        <a:rPr lang="en-GB" sz="1400" b="0" i="1" smtClean="0">
                          <a:latin typeface="Cambria Math" panose="02040503050406030204" pitchFamily="18" charset="0"/>
                        </a:rPr>
                        <m:t>𝑑𝑡</m:t>
                      </m:r>
                      <m:r>
                        <a:rPr lang="en-GB" sz="1400" b="0" i="1" smtClean="0">
                          <a:latin typeface="Cambria Math" panose="02040503050406030204" pitchFamily="18" charset="0"/>
                        </a:rPr>
                        <m:t>=</m:t>
                      </m:r>
                      <m:r>
                        <a:rPr lang="en-GB" sz="1400" b="0" i="1" smtClean="0">
                          <a:latin typeface="Cambria Math" panose="02040503050406030204" pitchFamily="18" charset="0"/>
                        </a:rPr>
                        <m:t>𝑎𝑡</m:t>
                      </m:r>
                      <m:r>
                        <a:rPr lang="en-GB" sz="1400" b="0" i="1" smtClean="0">
                          <a:latin typeface="Cambria Math" panose="02040503050406030204" pitchFamily="18" charset="0"/>
                        </a:rPr>
                        <m:t>+</m:t>
                      </m:r>
                      <m:r>
                        <a:rPr lang="en-GB" sz="1400" b="0" i="1" smtClean="0">
                          <a:latin typeface="Cambria Math" panose="02040503050406030204" pitchFamily="18" charset="0"/>
                        </a:rPr>
                        <m:t>𝑐</m:t>
                      </m:r>
                    </m:oMath>
                  </m:oMathPara>
                </a14:m>
                <a:endParaRPr lang="en-GB" sz="1400" dirty="0"/>
              </a:p>
              <a:p>
                <a:r>
                  <a:rPr lang="en-GB" sz="1400" dirty="0"/>
                  <a:t>When </a:t>
                </a:r>
                <a14:m>
                  <m:oMath xmlns:m="http://schemas.openxmlformats.org/officeDocument/2006/math">
                    <m:r>
                      <a:rPr lang="en-GB" sz="1400" b="0" i="1" smtClean="0">
                        <a:latin typeface="Cambria Math" panose="02040503050406030204" pitchFamily="18" charset="0"/>
                      </a:rPr>
                      <m:t>𝑡</m:t>
                    </m:r>
                    <m:r>
                      <a:rPr lang="en-GB" sz="1400" b="0" i="1" smtClean="0">
                        <a:latin typeface="Cambria Math" panose="02040503050406030204" pitchFamily="18" charset="0"/>
                      </a:rPr>
                      <m:t>=0, </m:t>
                    </m:r>
                    <m:r>
                      <a:rPr lang="en-GB" sz="1400" b="0" i="1" smtClean="0">
                        <a:latin typeface="Cambria Math" panose="02040503050406030204" pitchFamily="18" charset="0"/>
                      </a:rPr>
                      <m:t>𝑣</m:t>
                    </m:r>
                    <m:r>
                      <a:rPr lang="en-GB" sz="1400" b="0" i="1" smtClean="0">
                        <a:latin typeface="Cambria Math" panose="02040503050406030204" pitchFamily="18" charset="0"/>
                      </a:rPr>
                      <m:t>=</m:t>
                    </m:r>
                    <m:r>
                      <a:rPr lang="en-GB" sz="1400" b="0" i="1" smtClean="0">
                        <a:latin typeface="Cambria Math" panose="02040503050406030204" pitchFamily="18" charset="0"/>
                      </a:rPr>
                      <m:t>𝑢</m:t>
                    </m:r>
                  </m:oMath>
                </a14:m>
                <a:r>
                  <a:rPr lang="en-GB" sz="1400" dirty="0"/>
                  <a:t>, therefore</a:t>
                </a:r>
              </a:p>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𝑢</m:t>
                      </m:r>
                      <m:r>
                        <a:rPr lang="en-GB" sz="1400" b="0" i="1" smtClean="0">
                          <a:latin typeface="Cambria Math" panose="02040503050406030204" pitchFamily="18" charset="0"/>
                        </a:rPr>
                        <m:t>=0+</m:t>
                      </m:r>
                      <m:r>
                        <a:rPr lang="en-GB" sz="1400" b="0" i="1" smtClean="0">
                          <a:latin typeface="Cambria Math" panose="02040503050406030204" pitchFamily="18" charset="0"/>
                        </a:rPr>
                        <m:t>𝑐</m:t>
                      </m:r>
                      <m:r>
                        <a:rPr lang="en-GB" sz="1400" b="0" i="1" smtClean="0">
                          <a:latin typeface="Cambria Math" panose="02040503050406030204" pitchFamily="18" charset="0"/>
                        </a:rPr>
                        <m:t>  →  </m:t>
                      </m:r>
                      <m:r>
                        <a:rPr lang="en-GB" sz="1400" b="0" i="1" smtClean="0">
                          <a:latin typeface="Cambria Math" panose="02040503050406030204" pitchFamily="18" charset="0"/>
                        </a:rPr>
                        <m:t>𝑐</m:t>
                      </m:r>
                      <m:r>
                        <a:rPr lang="en-GB" sz="1400" b="0" i="1" smtClean="0">
                          <a:latin typeface="Cambria Math" panose="02040503050406030204" pitchFamily="18" charset="0"/>
                        </a:rPr>
                        <m:t>=</m:t>
                      </m:r>
                      <m:r>
                        <a:rPr lang="en-GB" sz="1400" b="0" i="1" smtClean="0">
                          <a:latin typeface="Cambria Math" panose="02040503050406030204" pitchFamily="18" charset="0"/>
                        </a:rPr>
                        <m:t>𝑢</m:t>
                      </m:r>
                    </m:oMath>
                    <m:oMath xmlns:m="http://schemas.openxmlformats.org/officeDocument/2006/math">
                      <m:r>
                        <a:rPr lang="en-GB" sz="1400" b="0" i="1" smtClean="0">
                          <a:latin typeface="Cambria Math" panose="02040503050406030204" pitchFamily="18" charset="0"/>
                        </a:rPr>
                        <m:t>∴</m:t>
                      </m:r>
                      <m:r>
                        <a:rPr lang="en-GB" sz="1400" b="0" i="1" smtClean="0">
                          <a:latin typeface="Cambria Math" panose="02040503050406030204" pitchFamily="18" charset="0"/>
                        </a:rPr>
                        <m:t>𝑣</m:t>
                      </m:r>
                      <m:r>
                        <a:rPr lang="en-GB" sz="1400" b="0" i="1" smtClean="0">
                          <a:latin typeface="Cambria Math" panose="02040503050406030204" pitchFamily="18" charset="0"/>
                        </a:rPr>
                        <m:t>=</m:t>
                      </m:r>
                      <m:r>
                        <a:rPr lang="en-GB" sz="1400" b="0" i="1" smtClean="0">
                          <a:latin typeface="Cambria Math" panose="02040503050406030204" pitchFamily="18" charset="0"/>
                        </a:rPr>
                        <m:t>𝑢</m:t>
                      </m:r>
                      <m:r>
                        <a:rPr lang="en-GB" sz="1400" b="0" i="1" smtClean="0">
                          <a:latin typeface="Cambria Math" panose="02040503050406030204" pitchFamily="18" charset="0"/>
                        </a:rPr>
                        <m:t>+</m:t>
                      </m:r>
                      <m:r>
                        <a:rPr lang="en-GB" sz="1400" b="0" i="1" smtClean="0">
                          <a:latin typeface="Cambria Math" panose="02040503050406030204" pitchFamily="18" charset="0"/>
                        </a:rPr>
                        <m:t>𝑎𝑡</m:t>
                      </m:r>
                    </m:oMath>
                  </m:oMathPara>
                </a14:m>
                <a:endParaRPr lang="en-GB" sz="1400" dirty="0"/>
              </a:p>
              <a:p>
                <a:endParaRPr lang="en-GB" sz="1400" dirty="0"/>
              </a:p>
              <a:p>
                <a:r>
                  <a:rPr lang="en-GB" sz="1400" dirty="0"/>
                  <a:t>Integrating again:</a:t>
                </a:r>
              </a:p>
              <a:p>
                <a:pPr/>
                <a14:m>
                  <m:oMathPara xmlns:m="http://schemas.openxmlformats.org/officeDocument/2006/math">
                    <m:oMathParaPr>
                      <m:jc m:val="left"/>
                    </m:oMathParaPr>
                    <m:oMath xmlns:m="http://schemas.openxmlformats.org/officeDocument/2006/math">
                      <m:r>
                        <a:rPr lang="en-GB" sz="1400" b="0" i="1" smtClean="0">
                          <a:latin typeface="Cambria Math" panose="02040503050406030204" pitchFamily="18" charset="0"/>
                        </a:rPr>
                        <m:t>𝑠</m:t>
                      </m:r>
                      <m:r>
                        <a:rPr lang="en-GB" sz="1400" b="0" i="1" smtClean="0">
                          <a:latin typeface="Cambria Math" panose="02040503050406030204" pitchFamily="18" charset="0"/>
                        </a:rPr>
                        <m:t>=</m:t>
                      </m:r>
                      <m:nary>
                        <m:naryPr>
                          <m:subHide m:val="on"/>
                          <m:supHide m:val="on"/>
                          <m:ctrlPr>
                            <a:rPr lang="en-GB" sz="1400" b="0" i="1" smtClean="0">
                              <a:latin typeface="Cambria Math" panose="02040503050406030204" pitchFamily="18" charset="0"/>
                            </a:rPr>
                          </m:ctrlPr>
                        </m:naryPr>
                        <m:sub/>
                        <m:sup/>
                        <m:e>
                          <m:r>
                            <a:rPr lang="en-GB" sz="1400" b="0" i="1" smtClean="0">
                              <a:latin typeface="Cambria Math" panose="02040503050406030204" pitchFamily="18" charset="0"/>
                            </a:rPr>
                            <m:t>𝑣</m:t>
                          </m:r>
                          <m:r>
                            <a:rPr lang="en-GB" sz="1400" b="0" i="1" smtClean="0">
                              <a:latin typeface="Cambria Math" panose="02040503050406030204" pitchFamily="18" charset="0"/>
                            </a:rPr>
                            <m:t> </m:t>
                          </m:r>
                          <m:r>
                            <a:rPr lang="en-GB" sz="1400" b="0" i="1" smtClean="0">
                              <a:latin typeface="Cambria Math" panose="02040503050406030204" pitchFamily="18" charset="0"/>
                            </a:rPr>
                            <m:t>𝑑𝑡</m:t>
                          </m:r>
                        </m:e>
                      </m:nary>
                      <m:r>
                        <a:rPr lang="en-GB" sz="1400" b="0" i="1" smtClean="0">
                          <a:latin typeface="Cambria Math" panose="02040503050406030204" pitchFamily="18" charset="0"/>
                        </a:rPr>
                        <m:t>=</m:t>
                      </m:r>
                      <m:nary>
                        <m:naryPr>
                          <m:subHide m:val="on"/>
                          <m:supHide m:val="on"/>
                          <m:ctrlPr>
                            <a:rPr lang="en-GB" sz="1400" b="0" i="1" smtClean="0">
                              <a:latin typeface="Cambria Math" panose="02040503050406030204" pitchFamily="18" charset="0"/>
                            </a:rPr>
                          </m:ctrlPr>
                        </m:naryPr>
                        <m:sub/>
                        <m:sup/>
                        <m:e>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𝑢</m:t>
                              </m:r>
                              <m:r>
                                <a:rPr lang="en-GB" sz="1400" b="0" i="1" smtClean="0">
                                  <a:latin typeface="Cambria Math" panose="02040503050406030204" pitchFamily="18" charset="0"/>
                                </a:rPr>
                                <m:t>+</m:t>
                              </m:r>
                              <m:r>
                                <a:rPr lang="en-GB" sz="1400" b="0" i="1" smtClean="0">
                                  <a:latin typeface="Cambria Math" panose="02040503050406030204" pitchFamily="18" charset="0"/>
                                </a:rPr>
                                <m:t>𝑎𝑡</m:t>
                              </m:r>
                            </m:e>
                          </m:d>
                          <m:r>
                            <a:rPr lang="en-GB" sz="1400" b="0" i="1" smtClean="0">
                              <a:latin typeface="Cambria Math" panose="02040503050406030204" pitchFamily="18" charset="0"/>
                            </a:rPr>
                            <m:t>𝑑𝑡</m:t>
                          </m:r>
                        </m:e>
                      </m:nary>
                    </m:oMath>
                    <m:oMath xmlns:m="http://schemas.openxmlformats.org/officeDocument/2006/math">
                      <m:r>
                        <m:rPr>
                          <m:sty m:val="p"/>
                        </m:rPr>
                        <a:rPr lang="en-GB" sz="1400" b="0" i="0" smtClean="0">
                          <a:latin typeface="Cambria Math" panose="02040503050406030204" pitchFamily="18" charset="0"/>
                        </a:rPr>
                        <m:t>s</m:t>
                      </m:r>
                      <m:r>
                        <a:rPr lang="en-GB" sz="1400" b="0" i="1" smtClean="0">
                          <a:latin typeface="Cambria Math" panose="02040503050406030204" pitchFamily="18" charset="0"/>
                        </a:rPr>
                        <m:t>=</m:t>
                      </m:r>
                      <m:r>
                        <a:rPr lang="en-GB" sz="1400" b="0" i="1" smtClean="0">
                          <a:latin typeface="Cambria Math" panose="02040503050406030204" pitchFamily="18" charset="0"/>
                        </a:rPr>
                        <m:t>𝑢𝑡</m:t>
                      </m:r>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1</m:t>
                          </m:r>
                        </m:num>
                        <m:den>
                          <m:r>
                            <a:rPr lang="en-GB" sz="1400" b="0" i="1" smtClean="0">
                              <a:latin typeface="Cambria Math" panose="02040503050406030204" pitchFamily="18" charset="0"/>
                            </a:rPr>
                            <m:t>2</m:t>
                          </m:r>
                        </m:den>
                      </m:f>
                      <m:r>
                        <a:rPr lang="en-GB" sz="1400" b="0" i="1" smtClean="0">
                          <a:latin typeface="Cambria Math" panose="02040503050406030204" pitchFamily="18" charset="0"/>
                        </a:rPr>
                        <m:t>𝑎</m:t>
                      </m:r>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𝑡</m:t>
                          </m:r>
                        </m:e>
                        <m:sup>
                          <m:r>
                            <a:rPr lang="en-GB" sz="1400" b="0" i="1" smtClean="0">
                              <a:latin typeface="Cambria Math" panose="02040503050406030204" pitchFamily="18" charset="0"/>
                            </a:rPr>
                            <m:t>2</m:t>
                          </m:r>
                        </m:sup>
                      </m:sSup>
                      <m:r>
                        <a:rPr lang="en-GB" sz="1400" b="0" i="1" smtClean="0">
                          <a:latin typeface="Cambria Math" panose="02040503050406030204" pitchFamily="18" charset="0"/>
                        </a:rPr>
                        <m:t>+</m:t>
                      </m:r>
                      <m:r>
                        <a:rPr lang="en-GB" sz="1400" b="0" i="1" smtClean="0">
                          <a:latin typeface="Cambria Math" panose="02040503050406030204" pitchFamily="18" charset="0"/>
                        </a:rPr>
                        <m:t>𝑐</m:t>
                      </m:r>
                    </m:oMath>
                  </m:oMathPara>
                </a14:m>
                <a:endParaRPr lang="en-GB" sz="1400" dirty="0"/>
              </a:p>
              <a:p>
                <a:r>
                  <a:rPr lang="en-GB" sz="1400" dirty="0"/>
                  <a:t>Since </a:t>
                </a:r>
                <a14:m>
                  <m:oMath xmlns:m="http://schemas.openxmlformats.org/officeDocument/2006/math">
                    <m:r>
                      <a:rPr lang="en-GB" sz="1400" b="0" i="1" smtClean="0">
                        <a:latin typeface="Cambria Math" panose="02040503050406030204" pitchFamily="18" charset="0"/>
                      </a:rPr>
                      <m:t>𝑠</m:t>
                    </m:r>
                    <m:r>
                      <a:rPr lang="en-GB" sz="1400" b="0" i="1" smtClean="0">
                        <a:latin typeface="Cambria Math" panose="02040503050406030204" pitchFamily="18" charset="0"/>
                      </a:rPr>
                      <m:t>=0</m:t>
                    </m:r>
                  </m:oMath>
                </a14:m>
                <a:r>
                  <a:rPr lang="en-GB" sz="1400" dirty="0"/>
                  <a:t> when </a:t>
                </a:r>
                <a14:m>
                  <m:oMath xmlns:m="http://schemas.openxmlformats.org/officeDocument/2006/math">
                    <m:r>
                      <a:rPr lang="en-GB" sz="1400" b="0" i="1" smtClean="0">
                        <a:latin typeface="Cambria Math" panose="02040503050406030204" pitchFamily="18" charset="0"/>
                      </a:rPr>
                      <m:t>𝑡</m:t>
                    </m:r>
                    <m:r>
                      <a:rPr lang="en-GB" sz="1400" b="0" i="1" smtClean="0">
                        <a:latin typeface="Cambria Math" panose="02040503050406030204" pitchFamily="18" charset="0"/>
                      </a:rPr>
                      <m:t>=0</m:t>
                    </m:r>
                  </m:oMath>
                </a14:m>
                <a:r>
                  <a:rPr lang="en-GB" sz="1400" dirty="0"/>
                  <a:t>,</a:t>
                </a:r>
              </a:p>
              <a:p>
                <a:pPr/>
                <a14:m>
                  <m:oMathPara xmlns:m="http://schemas.openxmlformats.org/officeDocument/2006/math">
                    <m:oMathParaPr>
                      <m:jc m:val="left"/>
                    </m:oMathParaPr>
                    <m:oMath xmlns:m="http://schemas.openxmlformats.org/officeDocument/2006/math">
                      <m:r>
                        <a:rPr lang="en-GB" sz="1400" b="0" i="1" smtClean="0">
                          <a:latin typeface="Cambria Math" panose="02040503050406030204" pitchFamily="18" charset="0"/>
                        </a:rPr>
                        <m:t>0=0+0+</m:t>
                      </m:r>
                      <m:r>
                        <a:rPr lang="en-GB" sz="1400" b="0" i="1" smtClean="0">
                          <a:latin typeface="Cambria Math" panose="02040503050406030204" pitchFamily="18" charset="0"/>
                        </a:rPr>
                        <m:t>𝑐</m:t>
                      </m:r>
                      <m:r>
                        <a:rPr lang="en-GB" sz="1400" b="0" i="1" smtClean="0">
                          <a:latin typeface="Cambria Math" panose="02040503050406030204" pitchFamily="18" charset="0"/>
                        </a:rPr>
                        <m:t>  →  </m:t>
                      </m:r>
                      <m:r>
                        <a:rPr lang="en-GB" sz="1400" b="0" i="1" smtClean="0">
                          <a:latin typeface="Cambria Math" panose="02040503050406030204" pitchFamily="18" charset="0"/>
                        </a:rPr>
                        <m:t>𝑐</m:t>
                      </m:r>
                      <m:r>
                        <a:rPr lang="en-GB" sz="1400" b="0" i="1" smtClean="0">
                          <a:latin typeface="Cambria Math" panose="02040503050406030204" pitchFamily="18" charset="0"/>
                        </a:rPr>
                        <m:t>=0</m:t>
                      </m:r>
                    </m:oMath>
                    <m:oMath xmlns:m="http://schemas.openxmlformats.org/officeDocument/2006/math">
                      <m:r>
                        <a:rPr lang="en-GB" sz="1400" b="0" i="1" smtClean="0">
                          <a:latin typeface="Cambria Math" panose="02040503050406030204" pitchFamily="18" charset="0"/>
                        </a:rPr>
                        <m:t>𝑠</m:t>
                      </m:r>
                      <m:r>
                        <a:rPr lang="en-GB" sz="1400" b="0" i="1" smtClean="0">
                          <a:latin typeface="Cambria Math" panose="02040503050406030204" pitchFamily="18" charset="0"/>
                        </a:rPr>
                        <m:t>=</m:t>
                      </m:r>
                      <m:r>
                        <a:rPr lang="en-GB" sz="1400" b="0" i="1" smtClean="0">
                          <a:latin typeface="Cambria Math" panose="02040503050406030204" pitchFamily="18" charset="0"/>
                        </a:rPr>
                        <m:t>𝑢𝑡</m:t>
                      </m:r>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1</m:t>
                          </m:r>
                        </m:num>
                        <m:den>
                          <m:r>
                            <a:rPr lang="en-GB" sz="1400" b="0" i="1" smtClean="0">
                              <a:latin typeface="Cambria Math" panose="02040503050406030204" pitchFamily="18" charset="0"/>
                            </a:rPr>
                            <m:t>2</m:t>
                          </m:r>
                        </m:den>
                      </m:f>
                      <m:r>
                        <a:rPr lang="en-GB" sz="1400" b="0" i="1" smtClean="0">
                          <a:latin typeface="Cambria Math" panose="02040503050406030204" pitchFamily="18" charset="0"/>
                        </a:rPr>
                        <m:t>𝑎</m:t>
                      </m:r>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𝑡</m:t>
                          </m:r>
                        </m:e>
                        <m:sup>
                          <m:r>
                            <a:rPr lang="en-GB" sz="1400" b="0" i="1" smtClean="0">
                              <a:latin typeface="Cambria Math" panose="02040503050406030204" pitchFamily="18" charset="0"/>
                            </a:rPr>
                            <m:t>2</m:t>
                          </m:r>
                        </m:sup>
                      </m:sSup>
                    </m:oMath>
                  </m:oMathPara>
                </a14:m>
                <a:endParaRPr lang="en-GB" sz="1400" dirty="0"/>
              </a:p>
            </p:txBody>
          </p:sp>
        </mc:Choice>
        <mc:Fallback xmlns="">
          <p:sp>
            <p:nvSpPr>
              <p:cNvPr id="7" name="TextBox 6"/>
              <p:cNvSpPr txBox="1">
                <a:spLocks noRot="1" noChangeAspect="1" noMove="1" noResize="1" noEditPoints="1" noAdjustHandles="1" noChangeArrowheads="1" noChangeShapeType="1" noTextEdit="1"/>
              </p:cNvSpPr>
              <p:nvPr/>
            </p:nvSpPr>
            <p:spPr>
              <a:xfrm>
                <a:off x="467544" y="3429000"/>
                <a:ext cx="3528392" cy="3071225"/>
              </a:xfrm>
              <a:prstGeom prst="rect">
                <a:avLst/>
              </a:prstGeom>
              <a:blipFill>
                <a:blip r:embed="rId4"/>
                <a:stretch>
                  <a:fillRect l="-1001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3868296" y="3314818"/>
                <a:ext cx="4032448" cy="490262"/>
              </a:xfrm>
              <a:prstGeom prst="rect">
                <a:avLst/>
              </a:prstGeom>
              <a:noFill/>
            </p:spPr>
            <p:txBody>
              <a:bodyPr wrap="square" rtlCol="0">
                <a:spAutoFit/>
              </a:bodyPr>
              <a:lstStyle/>
              <a:p>
                <a:r>
                  <a:rPr lang="en-GB" sz="1200" dirty="0"/>
                  <a:t>Note that </a:t>
                </a:r>
                <a14:m>
                  <m:oMath xmlns:m="http://schemas.openxmlformats.org/officeDocument/2006/math">
                    <m:r>
                      <a:rPr lang="en-GB" sz="1200" i="1">
                        <a:latin typeface="Cambria Math" panose="02040503050406030204" pitchFamily="18" charset="0"/>
                      </a:rPr>
                      <m:t>𝑎</m:t>
                    </m:r>
                  </m:oMath>
                </a14:m>
                <a:r>
                  <a:rPr lang="en-GB" sz="1200" dirty="0"/>
                  <a:t> is a </a:t>
                </a:r>
                <a:r>
                  <a:rPr lang="en-GB" sz="1200" b="1" u="sng" dirty="0"/>
                  <a:t>constant</a:t>
                </a:r>
                <a:r>
                  <a:rPr lang="en-GB" sz="1200" dirty="0"/>
                  <a:t> not a variable, so integrates as such. Just as </a:t>
                </a:r>
                <a14:m>
                  <m:oMath xmlns:m="http://schemas.openxmlformats.org/officeDocument/2006/math">
                    <m:nary>
                      <m:naryPr>
                        <m:subHide m:val="on"/>
                        <m:supHide m:val="on"/>
                        <m:ctrlPr>
                          <a:rPr lang="en-GB" sz="1200" i="1">
                            <a:latin typeface="Cambria Math" panose="02040503050406030204" pitchFamily="18" charset="0"/>
                          </a:rPr>
                        </m:ctrlPr>
                      </m:naryPr>
                      <m:sub/>
                      <m:sup/>
                      <m:e>
                        <m:r>
                          <a:rPr lang="en-GB" sz="1200" i="1">
                            <a:latin typeface="Cambria Math" panose="02040503050406030204" pitchFamily="18" charset="0"/>
                          </a:rPr>
                          <m:t>3 </m:t>
                        </m:r>
                        <m:r>
                          <a:rPr lang="en-GB" sz="1200" i="1">
                            <a:latin typeface="Cambria Math" panose="02040503050406030204" pitchFamily="18" charset="0"/>
                          </a:rPr>
                          <m:t>𝑑𝑥</m:t>
                        </m:r>
                        <m:r>
                          <a:rPr lang="en-GB" sz="1200" i="1">
                            <a:latin typeface="Cambria Math" panose="02040503050406030204" pitchFamily="18" charset="0"/>
                          </a:rPr>
                          <m:t>=3</m:t>
                        </m:r>
                        <m:r>
                          <a:rPr lang="en-GB" sz="1200" i="1">
                            <a:latin typeface="Cambria Math" panose="02040503050406030204" pitchFamily="18" charset="0"/>
                          </a:rPr>
                          <m:t>𝑥</m:t>
                        </m:r>
                        <m:r>
                          <a:rPr lang="en-GB" sz="1200" i="1">
                            <a:latin typeface="Cambria Math" panose="02040503050406030204" pitchFamily="18" charset="0"/>
                          </a:rPr>
                          <m:t>+</m:t>
                        </m:r>
                        <m:r>
                          <a:rPr lang="en-GB" sz="1200" i="1">
                            <a:latin typeface="Cambria Math" panose="02040503050406030204" pitchFamily="18" charset="0"/>
                          </a:rPr>
                          <m:t>𝑐</m:t>
                        </m:r>
                      </m:e>
                    </m:nary>
                  </m:oMath>
                </a14:m>
                <a:r>
                  <a:rPr lang="en-GB" sz="1200" dirty="0"/>
                  <a:t>, we find </a:t>
                </a:r>
                <a14:m>
                  <m:oMath xmlns:m="http://schemas.openxmlformats.org/officeDocument/2006/math">
                    <m:nary>
                      <m:naryPr>
                        <m:subHide m:val="on"/>
                        <m:supHide m:val="on"/>
                        <m:ctrlPr>
                          <a:rPr lang="en-GB" sz="1200" i="1">
                            <a:latin typeface="Cambria Math" panose="02040503050406030204" pitchFamily="18" charset="0"/>
                          </a:rPr>
                        </m:ctrlPr>
                      </m:naryPr>
                      <m:sub/>
                      <m:sup/>
                      <m:e>
                        <m:r>
                          <a:rPr lang="en-GB" sz="1200" i="1">
                            <a:latin typeface="Cambria Math" panose="02040503050406030204" pitchFamily="18" charset="0"/>
                          </a:rPr>
                          <m:t>𝑎</m:t>
                        </m:r>
                        <m:r>
                          <a:rPr lang="en-GB" sz="1200" i="1">
                            <a:latin typeface="Cambria Math" panose="02040503050406030204" pitchFamily="18" charset="0"/>
                          </a:rPr>
                          <m:t> </m:t>
                        </m:r>
                        <m:r>
                          <a:rPr lang="en-GB" sz="1200" i="1">
                            <a:latin typeface="Cambria Math" panose="02040503050406030204" pitchFamily="18" charset="0"/>
                          </a:rPr>
                          <m:t>𝑑𝑡</m:t>
                        </m:r>
                      </m:e>
                    </m:nary>
                    <m:r>
                      <a:rPr lang="en-GB" sz="1200" i="1">
                        <a:latin typeface="Cambria Math" panose="02040503050406030204" pitchFamily="18" charset="0"/>
                      </a:rPr>
                      <m:t>=</m:t>
                    </m:r>
                    <m:r>
                      <a:rPr lang="en-GB" sz="1200" i="1">
                        <a:latin typeface="Cambria Math" panose="02040503050406030204" pitchFamily="18" charset="0"/>
                      </a:rPr>
                      <m:t>𝑎𝑡</m:t>
                    </m:r>
                    <m:r>
                      <a:rPr lang="en-GB" sz="1200" i="1">
                        <a:latin typeface="Cambria Math" panose="02040503050406030204" pitchFamily="18" charset="0"/>
                      </a:rPr>
                      <m:t>+</m:t>
                    </m:r>
                    <m:r>
                      <a:rPr lang="en-GB" sz="1200" i="1">
                        <a:latin typeface="Cambria Math" panose="02040503050406030204" pitchFamily="18" charset="0"/>
                      </a:rPr>
                      <m:t>𝑐</m:t>
                    </m:r>
                  </m:oMath>
                </a14:m>
                <a:endParaRPr lang="en-GB" sz="1200" dirty="0"/>
              </a:p>
            </p:txBody>
          </p:sp>
        </mc:Choice>
        <mc:Fallback xmlns="">
          <p:sp>
            <p:nvSpPr>
              <p:cNvPr id="8" name="TextBox 7"/>
              <p:cNvSpPr txBox="1">
                <a:spLocks noRot="1" noChangeAspect="1" noMove="1" noResize="1" noEditPoints="1" noAdjustHandles="1" noChangeArrowheads="1" noChangeShapeType="1" noTextEdit="1"/>
              </p:cNvSpPr>
              <p:nvPr/>
            </p:nvSpPr>
            <p:spPr>
              <a:xfrm>
                <a:off x="3868296" y="3314818"/>
                <a:ext cx="4032448" cy="490262"/>
              </a:xfrm>
              <a:prstGeom prst="rect">
                <a:avLst/>
              </a:prstGeom>
              <a:blipFill>
                <a:blip r:embed="rId5"/>
                <a:stretch>
                  <a:fillRect l="-151" t="-32500" b="-105000"/>
                </a:stretch>
              </a:blipFill>
            </p:spPr>
            <p:txBody>
              <a:bodyPr/>
              <a:lstStyle/>
              <a:p>
                <a:r>
                  <a:rPr lang="en-GB">
                    <a:noFill/>
                  </a:rPr>
                  <a:t> </a:t>
                </a:r>
              </a:p>
            </p:txBody>
          </p:sp>
        </mc:Fallback>
      </mc:AlternateContent>
      <p:cxnSp>
        <p:nvCxnSpPr>
          <p:cNvPr id="10" name="Straight Arrow Connector 9"/>
          <p:cNvCxnSpPr/>
          <p:nvPr/>
        </p:nvCxnSpPr>
        <p:spPr>
          <a:xfrm flipH="1">
            <a:off x="3229372" y="3467100"/>
            <a:ext cx="611108" cy="10934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1" name="TextBox 10"/>
              <p:cNvSpPr txBox="1"/>
              <p:nvPr/>
            </p:nvSpPr>
            <p:spPr>
              <a:xfrm>
                <a:off x="3962752" y="5111472"/>
                <a:ext cx="4032448" cy="276999"/>
              </a:xfrm>
              <a:prstGeom prst="rect">
                <a:avLst/>
              </a:prstGeom>
              <a:noFill/>
            </p:spPr>
            <p:txBody>
              <a:bodyPr wrap="square" rtlCol="0">
                <a:spAutoFit/>
              </a:bodyPr>
              <a:lstStyle/>
              <a:p>
                <a:r>
                  <a:rPr lang="en-GB" sz="1200" dirty="0"/>
                  <a:t>Again, because </a:t>
                </a:r>
                <a14:m>
                  <m:oMath xmlns:m="http://schemas.openxmlformats.org/officeDocument/2006/math">
                    <m:r>
                      <a:rPr lang="en-GB" sz="1200" b="0" i="1" smtClean="0">
                        <a:latin typeface="Cambria Math" panose="02040503050406030204" pitchFamily="18" charset="0"/>
                      </a:rPr>
                      <m:t>𝑢</m:t>
                    </m:r>
                  </m:oMath>
                </a14:m>
                <a:r>
                  <a:rPr lang="en-GB" sz="1200" dirty="0"/>
                  <a:t> is fixed, we can treat it as a constant. </a:t>
                </a:r>
              </a:p>
            </p:txBody>
          </p:sp>
        </mc:Choice>
        <mc:Fallback xmlns="">
          <p:sp>
            <p:nvSpPr>
              <p:cNvPr id="11" name="TextBox 10"/>
              <p:cNvSpPr txBox="1">
                <a:spLocks noRot="1" noChangeAspect="1" noMove="1" noResize="1" noEditPoints="1" noAdjustHandles="1" noChangeArrowheads="1" noChangeShapeType="1" noTextEdit="1"/>
              </p:cNvSpPr>
              <p:nvPr/>
            </p:nvSpPr>
            <p:spPr>
              <a:xfrm>
                <a:off x="3962752" y="5111472"/>
                <a:ext cx="4032448" cy="276999"/>
              </a:xfrm>
              <a:prstGeom prst="rect">
                <a:avLst/>
              </a:prstGeom>
              <a:blipFill>
                <a:blip r:embed="rId6"/>
                <a:stretch>
                  <a:fillRect b="-15217"/>
                </a:stretch>
              </a:blipFill>
            </p:spPr>
            <p:txBody>
              <a:bodyPr/>
              <a:lstStyle/>
              <a:p>
                <a:r>
                  <a:rPr lang="en-GB">
                    <a:noFill/>
                  </a:rPr>
                  <a:t> </a:t>
                </a:r>
              </a:p>
            </p:txBody>
          </p:sp>
        </mc:Fallback>
      </mc:AlternateContent>
      <p:cxnSp>
        <p:nvCxnSpPr>
          <p:cNvPr id="12" name="Straight Arrow Connector 11"/>
          <p:cNvCxnSpPr/>
          <p:nvPr/>
        </p:nvCxnSpPr>
        <p:spPr>
          <a:xfrm flipH="1">
            <a:off x="3246120" y="5247883"/>
            <a:ext cx="716632" cy="9373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5" name="Rectangle 14">
            <a:extLst>
              <a:ext uri="{FF2B5EF4-FFF2-40B4-BE49-F238E27FC236}">
                <a16:creationId xmlns:a16="http://schemas.microsoft.com/office/drawing/2014/main" id="{07CD4101-D8EF-4892-B79D-98D790896B21}"/>
              </a:ext>
            </a:extLst>
          </p:cNvPr>
          <p:cNvSpPr/>
          <p:nvPr/>
        </p:nvSpPr>
        <p:spPr>
          <a:xfrm>
            <a:off x="374754" y="3363317"/>
            <a:ext cx="2741826" cy="104104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6" name="Rectangle 15">
            <a:extLst>
              <a:ext uri="{FF2B5EF4-FFF2-40B4-BE49-F238E27FC236}">
                <a16:creationId xmlns:a16="http://schemas.microsoft.com/office/drawing/2014/main" id="{07CD4101-D8EF-4892-B79D-98D790896B21}"/>
              </a:ext>
            </a:extLst>
          </p:cNvPr>
          <p:cNvSpPr/>
          <p:nvPr/>
        </p:nvSpPr>
        <p:spPr>
          <a:xfrm>
            <a:off x="374754" y="4534918"/>
            <a:ext cx="2741826" cy="198780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7" name="Rectangle 16">
            <a:extLst>
              <a:ext uri="{FF2B5EF4-FFF2-40B4-BE49-F238E27FC236}">
                <a16:creationId xmlns:a16="http://schemas.microsoft.com/office/drawing/2014/main" id="{A8048E89-F411-476D-B85E-847D8B1D9028}"/>
              </a:ext>
            </a:extLst>
          </p:cNvPr>
          <p:cNvSpPr/>
          <p:nvPr/>
        </p:nvSpPr>
        <p:spPr>
          <a:xfrm>
            <a:off x="130756" y="3356986"/>
            <a:ext cx="23078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a</a:t>
            </a:r>
          </a:p>
        </p:txBody>
      </p:sp>
      <p:sp>
        <p:nvSpPr>
          <p:cNvPr id="18" name="Rectangle 17">
            <a:extLst>
              <a:ext uri="{FF2B5EF4-FFF2-40B4-BE49-F238E27FC236}">
                <a16:creationId xmlns:a16="http://schemas.microsoft.com/office/drawing/2014/main" id="{A8048E89-F411-476D-B85E-847D8B1D9028}"/>
              </a:ext>
            </a:extLst>
          </p:cNvPr>
          <p:cNvSpPr/>
          <p:nvPr/>
        </p:nvSpPr>
        <p:spPr>
          <a:xfrm>
            <a:off x="130756" y="4534918"/>
            <a:ext cx="23078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b</a:t>
            </a:r>
          </a:p>
        </p:txBody>
      </p:sp>
    </p:spTree>
    <p:extLst>
      <p:ext uri="{BB962C8B-B14F-4D97-AF65-F5344CB8AC3E}">
        <p14:creationId xmlns:p14="http://schemas.microsoft.com/office/powerpoint/2010/main" val="229735040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5"/>
                                        </p:tgtEl>
                                      </p:cBhvr>
                                    </p:animEffect>
                                    <p:set>
                                      <p:cBhvr>
                                        <p:cTn id="7" dur="1" fill="hold">
                                          <p:stCondLst>
                                            <p:cond delay="499"/>
                                          </p:stCondLst>
                                        </p:cTn>
                                        <p:tgtEl>
                                          <p:spTgt spid="15"/>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childTnLst>
              </p:cTn>
              <p:nextCondLst>
                <p:cond evt="onClick" delay="0">
                  <p:tgtEl>
                    <p:spTgt spid="15"/>
                  </p:tgtEl>
                </p:cond>
              </p:nextCondLst>
            </p:seq>
            <p:seq concurrent="1" nextAc="seek">
              <p:cTn id="14" restart="whenNotActive" fill="hold" evtFilter="cancelBubble" nodeType="interactiveSeq">
                <p:stCondLst>
                  <p:cond evt="onClick" delay="0">
                    <p:tgtEl>
                      <p:spTgt spid="16"/>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6"/>
                                        </p:tgtEl>
                                      </p:cBhvr>
                                    </p:animEffect>
                                    <p:set>
                                      <p:cBhvr>
                                        <p:cTn id="19" dur="1" fill="hold">
                                          <p:stCondLst>
                                            <p:cond delay="499"/>
                                          </p:stCondLst>
                                        </p:cTn>
                                        <p:tgtEl>
                                          <p:spTgt spid="16"/>
                                        </p:tgtEl>
                                        <p:attrNameLst>
                                          <p:attrName>style.visibility</p:attrName>
                                        </p:attrNameLst>
                                      </p:cBhvr>
                                      <p:to>
                                        <p:strVal val="hidden"/>
                                      </p:to>
                                    </p:set>
                                  </p:childTnLst>
                                </p:cTn>
                              </p:par>
                              <p:par>
                                <p:cTn id="20" presetID="10"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childTnLst>
                    </p:cTn>
                  </p:par>
                </p:childTnLst>
              </p:cTn>
              <p:nextCondLst>
                <p:cond evt="onClick" delay="0">
                  <p:tgtEl>
                    <p:spTgt spid="16"/>
                  </p:tgtEl>
                </p:cond>
              </p:nextCondLst>
            </p:seq>
          </p:childTnLst>
        </p:cTn>
      </p:par>
    </p:tnLst>
    <p:bldLst>
      <p:bldP spid="8" grpId="0"/>
      <p:bldP spid="11" grpId="0"/>
      <p:bldP spid="15" grpId="0" animBg="1"/>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11E</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5840"/>
            <a:ext cx="7920880" cy="830997"/>
          </a:xfrm>
          <a:prstGeom prst="rect">
            <a:avLst/>
          </a:prstGeom>
          <a:noFill/>
        </p:spPr>
        <p:txBody>
          <a:bodyPr wrap="square" rtlCol="0">
            <a:spAutoFit/>
          </a:bodyPr>
          <a:lstStyle/>
          <a:p>
            <a:r>
              <a:rPr lang="en-GB" sz="2400" dirty="0"/>
              <a:t>Pearson Stats/Mechanics Year 1</a:t>
            </a:r>
          </a:p>
          <a:p>
            <a:r>
              <a:rPr lang="en-GB" sz="2400" dirty="0"/>
              <a:t>Pages 192-193</a:t>
            </a:r>
          </a:p>
        </p:txBody>
      </p:sp>
      <p:cxnSp>
        <p:nvCxnSpPr>
          <p:cNvPr id="6" name="Straight Connector 5"/>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0965597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2162969" y="2556520"/>
            <a:ext cx="4536504" cy="1446550"/>
          </a:xfrm>
          <a:prstGeom prst="rect">
            <a:avLst/>
          </a:prstGeom>
          <a:noFill/>
        </p:spPr>
        <p:txBody>
          <a:bodyPr wrap="square" rtlCol="0">
            <a:spAutoFit/>
          </a:bodyPr>
          <a:lstStyle/>
          <a:p>
            <a:pPr algn="ctr"/>
            <a:r>
              <a:rPr lang="en-GB" sz="8800" dirty="0"/>
              <a:t>The End</a:t>
            </a:r>
          </a:p>
        </p:txBody>
      </p:sp>
    </p:spTree>
    <p:extLst>
      <p:ext uri="{BB962C8B-B14F-4D97-AF65-F5344CB8AC3E}">
        <p14:creationId xmlns:p14="http://schemas.microsoft.com/office/powerpoint/2010/main" val="4723073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714CB21-18A3-41C1-8C98-8DE389B33C51}"/>
              </a:ext>
            </a:extLst>
          </p:cNvPr>
          <p:cNvSpPr/>
          <p:nvPr/>
        </p:nvSpPr>
        <p:spPr>
          <a:xfrm>
            <a:off x="12919" y="0"/>
            <a:ext cx="9142856" cy="6858000"/>
          </a:xfrm>
          <a:prstGeom prst="rect">
            <a:avLst/>
          </a:prstGeom>
          <a:pattFill prst="wdDnDiag">
            <a:fgClr>
              <a:schemeClr val="bg2"/>
            </a:fgClr>
            <a:bgClr>
              <a:schemeClr val="bg1"/>
            </a:bgClr>
          </a:patt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0" name="Rectangle 9">
            <a:extLst>
              <a:ext uri="{FF2B5EF4-FFF2-40B4-BE49-F238E27FC236}">
                <a16:creationId xmlns:a16="http://schemas.microsoft.com/office/drawing/2014/main" id="{058741C1-22D1-4D32-BD74-1D551192F37D}"/>
              </a:ext>
            </a:extLst>
          </p:cNvPr>
          <p:cNvSpPr/>
          <p:nvPr/>
        </p:nvSpPr>
        <p:spPr>
          <a:xfrm>
            <a:off x="0" y="0"/>
            <a:ext cx="9155775" cy="1422050"/>
          </a:xfrm>
          <a:prstGeom prst="rect">
            <a:avLst/>
          </a:prstGeom>
          <a:solidFill>
            <a:schemeClr val="tx1">
              <a:alpha val="76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323148" y="217786"/>
            <a:ext cx="3816424" cy="954107"/>
          </a:xfrm>
          <a:prstGeom prst="rect">
            <a:avLst/>
          </a:prstGeom>
          <a:noFill/>
          <a:ln>
            <a:noFill/>
          </a:ln>
        </p:spPr>
        <p:txBody>
          <a:bodyPr wrap="square" rtlCol="0">
            <a:spAutoFit/>
          </a:bodyPr>
          <a:lstStyle/>
          <a:p>
            <a:r>
              <a:rPr lang="en-GB" sz="2400" b="1" dirty="0">
                <a:solidFill>
                  <a:schemeClr val="bg1"/>
                </a:solidFill>
              </a:rPr>
              <a:t>www.drfrostmaths.com</a:t>
            </a:r>
          </a:p>
          <a:p>
            <a:r>
              <a:rPr lang="en-GB" sz="1600" dirty="0">
                <a:solidFill>
                  <a:schemeClr val="bg1"/>
                </a:solidFill>
              </a:rPr>
              <a:t>Everything is </a:t>
            </a:r>
            <a:r>
              <a:rPr lang="en-GB" sz="1600" b="1" dirty="0">
                <a:solidFill>
                  <a:schemeClr val="bg1"/>
                </a:solidFill>
              </a:rPr>
              <a:t>completely free</a:t>
            </a:r>
            <a:r>
              <a:rPr lang="en-GB" sz="1600" dirty="0">
                <a:solidFill>
                  <a:schemeClr val="bg1"/>
                </a:solidFill>
              </a:rPr>
              <a:t>.</a:t>
            </a:r>
          </a:p>
          <a:p>
            <a:r>
              <a:rPr lang="en-GB" sz="1600" dirty="0">
                <a:solidFill>
                  <a:schemeClr val="bg1"/>
                </a:solidFill>
              </a:rPr>
              <a:t>Why not register?</a:t>
            </a:r>
          </a:p>
        </p:txBody>
      </p:sp>
      <p:pic>
        <p:nvPicPr>
          <p:cNvPr id="2" name="Picture 1">
            <a:extLst>
              <a:ext uri="{FF2B5EF4-FFF2-40B4-BE49-F238E27FC236}">
                <a16:creationId xmlns:a16="http://schemas.microsoft.com/office/drawing/2014/main" id="{0B6719D9-C52A-40F5-8E8A-C5418B569F61}"/>
              </a:ext>
            </a:extLst>
          </p:cNvPr>
          <p:cNvPicPr>
            <a:picLocks noChangeAspect="1"/>
          </p:cNvPicPr>
          <p:nvPr/>
        </p:nvPicPr>
        <p:blipFill>
          <a:blip r:embed="rId2"/>
          <a:stretch>
            <a:fillRect/>
          </a:stretch>
        </p:blipFill>
        <p:spPr>
          <a:xfrm>
            <a:off x="552499" y="1806461"/>
            <a:ext cx="5829955" cy="3383987"/>
          </a:xfrm>
          <a:prstGeom prst="rect">
            <a:avLst/>
          </a:prstGeom>
        </p:spPr>
      </p:pic>
      <p:pic>
        <p:nvPicPr>
          <p:cNvPr id="5" name="Picture 4">
            <a:extLst>
              <a:ext uri="{FF2B5EF4-FFF2-40B4-BE49-F238E27FC236}">
                <a16:creationId xmlns:a16="http://schemas.microsoft.com/office/drawing/2014/main" id="{24318D00-FABF-4754-8685-0247F6106EC4}"/>
              </a:ext>
            </a:extLst>
          </p:cNvPr>
          <p:cNvPicPr>
            <a:picLocks noChangeAspect="1"/>
          </p:cNvPicPr>
          <p:nvPr/>
        </p:nvPicPr>
        <p:blipFill>
          <a:blip r:embed="rId3"/>
          <a:stretch>
            <a:fillRect/>
          </a:stretch>
        </p:blipFill>
        <p:spPr>
          <a:xfrm>
            <a:off x="6124575" y="2827488"/>
            <a:ext cx="2458051" cy="1528359"/>
          </a:xfrm>
          <a:prstGeom prst="rect">
            <a:avLst/>
          </a:prstGeom>
        </p:spPr>
      </p:pic>
      <p:pic>
        <p:nvPicPr>
          <p:cNvPr id="6" name="Picture 5">
            <a:extLst>
              <a:ext uri="{FF2B5EF4-FFF2-40B4-BE49-F238E27FC236}">
                <a16:creationId xmlns:a16="http://schemas.microsoft.com/office/drawing/2014/main" id="{A3F790D7-2484-4BF2-B8CB-B653B6FDC8E6}"/>
              </a:ext>
            </a:extLst>
          </p:cNvPr>
          <p:cNvPicPr>
            <a:picLocks noChangeAspect="1"/>
          </p:cNvPicPr>
          <p:nvPr/>
        </p:nvPicPr>
        <p:blipFill>
          <a:blip r:embed="rId4"/>
          <a:stretch>
            <a:fillRect/>
          </a:stretch>
        </p:blipFill>
        <p:spPr>
          <a:xfrm>
            <a:off x="1602129" y="4873621"/>
            <a:ext cx="2946634" cy="1817923"/>
          </a:xfrm>
          <a:prstGeom prst="rect">
            <a:avLst/>
          </a:prstGeom>
        </p:spPr>
      </p:pic>
      <p:sp>
        <p:nvSpPr>
          <p:cNvPr id="4" name="TextBox 3">
            <a:extLst>
              <a:ext uri="{FF2B5EF4-FFF2-40B4-BE49-F238E27FC236}">
                <a16:creationId xmlns:a16="http://schemas.microsoft.com/office/drawing/2014/main" id="{427AEBDF-0ABA-43C2-BCF9-1A0DD8627790}"/>
              </a:ext>
            </a:extLst>
          </p:cNvPr>
          <p:cNvSpPr txBox="1"/>
          <p:nvPr/>
        </p:nvSpPr>
        <p:spPr>
          <a:xfrm>
            <a:off x="743444" y="6239336"/>
            <a:ext cx="1769021" cy="400110"/>
          </a:xfrm>
          <a:prstGeom prst="rect">
            <a:avLst/>
          </a:prstGeom>
          <a:solidFill>
            <a:schemeClr val="dk1">
              <a:alpha val="86000"/>
            </a:schemeClr>
          </a:solid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000" dirty="0"/>
              <a:t>Teaching videos with topic tests to check understanding.</a:t>
            </a:r>
          </a:p>
        </p:txBody>
      </p:sp>
      <p:sp>
        <p:nvSpPr>
          <p:cNvPr id="9" name="TextBox 8"/>
          <p:cNvSpPr txBox="1"/>
          <p:nvPr/>
        </p:nvSpPr>
        <p:spPr>
          <a:xfrm>
            <a:off x="4191000" y="288231"/>
            <a:ext cx="4686300" cy="830997"/>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200" dirty="0"/>
              <a:t>Register now to interactively practise questions on this topic, including past paper questions and extension questions (including MAT + UKMT).</a:t>
            </a:r>
          </a:p>
          <a:p>
            <a:r>
              <a:rPr lang="en-GB" sz="1200" dirty="0"/>
              <a:t>Teachers: you can create student accounts (or students can register themselves), to set work, monitor progress and even create worksheets.</a:t>
            </a:r>
          </a:p>
        </p:txBody>
      </p:sp>
      <p:sp>
        <p:nvSpPr>
          <p:cNvPr id="16" name="TextBox 15">
            <a:extLst>
              <a:ext uri="{FF2B5EF4-FFF2-40B4-BE49-F238E27FC236}">
                <a16:creationId xmlns:a16="http://schemas.microsoft.com/office/drawing/2014/main" id="{56D5D0BA-13D4-476F-BDD0-C9E26216F30E}"/>
              </a:ext>
            </a:extLst>
          </p:cNvPr>
          <p:cNvSpPr txBox="1"/>
          <p:nvPr/>
        </p:nvSpPr>
        <p:spPr>
          <a:xfrm>
            <a:off x="7639050" y="3953334"/>
            <a:ext cx="1419225" cy="553998"/>
          </a:xfrm>
          <a:prstGeom prst="rect">
            <a:avLst/>
          </a:prstGeom>
          <a:solidFill>
            <a:schemeClr val="dk1">
              <a:alpha val="86000"/>
            </a:schemeClr>
          </a:solid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000" dirty="0"/>
              <a:t>Dashboard with points, trophies, notifications and student progress.</a:t>
            </a:r>
          </a:p>
        </p:txBody>
      </p:sp>
      <p:pic>
        <p:nvPicPr>
          <p:cNvPr id="1028" name="Picture 4" descr="Image result for ocr">
            <a:extLst>
              <a:ext uri="{FF2B5EF4-FFF2-40B4-BE49-F238E27FC236}">
                <a16:creationId xmlns:a16="http://schemas.microsoft.com/office/drawing/2014/main" id="{FAB8D00B-6123-425F-9992-C49EDB512181}"/>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8137247" y="1970180"/>
            <a:ext cx="682729" cy="27772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541D39E7-8923-484F-914A-F735BCCFF805}"/>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9524" b="94048" l="6356" r="97458">
                        <a14:foregroundMark x1="17373" y1="50000" x2="19068" y2="59524"/>
                        <a14:foregroundMark x1="8051" y1="61905" x2="6356" y2="76190"/>
                        <a14:foregroundMark x1="86441" y1="55952" x2="91102" y2="55952"/>
                        <a14:foregroundMark x1="94068" y1="53571" x2="96186" y2="41667"/>
                        <a14:foregroundMark x1="97034" y1="41667" x2="97458" y2="20238"/>
                        <a14:foregroundMark x1="96186" y1="9524" x2="79237" y2="36905"/>
                        <a14:foregroundMark x1="69915" y1="83333" x2="62712" y2="35714"/>
                        <a14:foregroundMark x1="44492" y1="88095" x2="45763" y2="94048"/>
                      </a14:backgroundRemoval>
                    </a14:imgEffect>
                    <a14:imgEffect>
                      <a14:saturation sat="0"/>
                    </a14:imgEffect>
                  </a14:imgLayer>
                </a14:imgProps>
              </a:ext>
            </a:extLst>
          </a:blip>
          <a:stretch>
            <a:fillRect/>
          </a:stretch>
        </p:blipFill>
        <p:spPr>
          <a:xfrm>
            <a:off x="6860710" y="2309414"/>
            <a:ext cx="808401" cy="287736"/>
          </a:xfrm>
          <a:prstGeom prst="rect">
            <a:avLst/>
          </a:prstGeom>
        </p:spPr>
      </p:pic>
      <p:pic>
        <p:nvPicPr>
          <p:cNvPr id="19" name="Picture 18">
            <a:extLst>
              <a:ext uri="{FF2B5EF4-FFF2-40B4-BE49-F238E27FC236}">
                <a16:creationId xmlns:a16="http://schemas.microsoft.com/office/drawing/2014/main" id="{C1F8849A-C314-440F-BFBC-F885AF1FCB60}"/>
              </a:ext>
            </a:extLst>
          </p:cNvPr>
          <p:cNvPicPr>
            <a:picLocks noChangeAspect="1"/>
          </p:cNvPicPr>
          <p:nvPr/>
        </p:nvPicPr>
        <p:blipFill>
          <a:blip r:embed="rId9">
            <a:extLst>
              <a:ext uri="{BEBA8EAE-BF5A-486C-A8C5-ECC9F3942E4B}">
                <a14:imgProps xmlns:a14="http://schemas.microsoft.com/office/drawing/2010/main">
                  <a14:imgLayer r:embed="rId10">
                    <a14:imgEffect>
                      <a14:saturation sat="0"/>
                    </a14:imgEffect>
                  </a14:imgLayer>
                </a14:imgProps>
              </a:ext>
            </a:extLst>
          </a:blip>
          <a:stretch>
            <a:fillRect/>
          </a:stretch>
        </p:blipFill>
        <p:spPr>
          <a:xfrm>
            <a:off x="8108726" y="2328005"/>
            <a:ext cx="471556" cy="432260"/>
          </a:xfrm>
          <a:prstGeom prst="rect">
            <a:avLst/>
          </a:prstGeom>
        </p:spPr>
      </p:pic>
      <p:pic>
        <p:nvPicPr>
          <p:cNvPr id="20" name="Picture 19">
            <a:extLst>
              <a:ext uri="{FF2B5EF4-FFF2-40B4-BE49-F238E27FC236}">
                <a16:creationId xmlns:a16="http://schemas.microsoft.com/office/drawing/2014/main" id="{5D3902F9-D3E5-4D6E-AC01-218BC9FD7465}"/>
              </a:ext>
            </a:extLst>
          </p:cNvPr>
          <p:cNvPicPr>
            <a:picLocks noChangeAspect="1"/>
          </p:cNvPicPr>
          <p:nvPr/>
        </p:nvPicPr>
        <p:blipFill>
          <a:blip r:embed="rId11">
            <a:extLst>
              <a:ext uri="{BEBA8EAE-BF5A-486C-A8C5-ECC9F3942E4B}">
                <a14:imgProps xmlns:a14="http://schemas.microsoft.com/office/drawing/2010/main">
                  <a14:imgLayer r:embed="rId12">
                    <a14:imgEffect>
                      <a14:backgroundRemoval t="7463" b="88060" l="2649" r="96358">
                        <a14:foregroundMark x1="11921" y1="50746" x2="8940" y2="34328"/>
                        <a14:foregroundMark x1="5298" y1="56716" x2="3642" y2="56716"/>
                        <a14:foregroundMark x1="23841" y1="68657" x2="23179" y2="41791"/>
                        <a14:foregroundMark x1="27483" y1="58209" x2="34437" y2="58209"/>
                        <a14:foregroundMark x1="40728" y1="73134" x2="44371" y2="49254"/>
                        <a14:foregroundMark x1="54967" y1="37313" x2="54967" y2="37313"/>
                        <a14:foregroundMark x1="61258" y1="59701" x2="61258" y2="59701"/>
                        <a14:foregroundMark x1="73510" y1="59701" x2="73510" y2="59701"/>
                        <a14:foregroundMark x1="83444" y1="80597" x2="83444" y2="80597"/>
                        <a14:foregroundMark x1="89735" y1="80597" x2="89735" y2="80597"/>
                        <a14:foregroundMark x1="94371" y1="82090" x2="94371" y2="82090"/>
                        <a14:foregroundMark x1="96358" y1="59701" x2="96358" y2="59701"/>
                        <a14:foregroundMark x1="95695" y1="26866" x2="95695" y2="26866"/>
                        <a14:foregroundMark x1="87417" y1="23881" x2="87417" y2="23881"/>
                        <a14:foregroundMark x1="88742" y1="58209" x2="88742" y2="58209"/>
                        <a14:foregroundMark x1="82781" y1="55224" x2="82781" y2="55224"/>
                        <a14:foregroundMark x1="82119" y1="20896" x2="82119" y2="20896"/>
                      </a14:backgroundRemoval>
                    </a14:imgEffect>
                  </a14:imgLayer>
                </a14:imgProps>
              </a:ext>
            </a:extLst>
          </a:blip>
          <a:stretch>
            <a:fillRect/>
          </a:stretch>
        </p:blipFill>
        <p:spPr>
          <a:xfrm>
            <a:off x="6838323" y="1974048"/>
            <a:ext cx="1061077" cy="235405"/>
          </a:xfrm>
          <a:prstGeom prst="rect">
            <a:avLst/>
          </a:prstGeom>
        </p:spPr>
      </p:pic>
      <p:sp>
        <p:nvSpPr>
          <p:cNvPr id="21" name="TextBox 20">
            <a:extLst>
              <a:ext uri="{FF2B5EF4-FFF2-40B4-BE49-F238E27FC236}">
                <a16:creationId xmlns:a16="http://schemas.microsoft.com/office/drawing/2014/main" id="{5EF2AC65-A3C9-4F2E-AA66-BAB10D3B590C}"/>
              </a:ext>
            </a:extLst>
          </p:cNvPr>
          <p:cNvSpPr txBox="1"/>
          <p:nvPr/>
        </p:nvSpPr>
        <p:spPr>
          <a:xfrm>
            <a:off x="6790698" y="1653183"/>
            <a:ext cx="1478093" cy="261610"/>
          </a:xfrm>
          <a:prstGeom prst="rect">
            <a:avLst/>
          </a:prstGeom>
          <a:noFill/>
        </p:spPr>
        <p:txBody>
          <a:bodyPr wrap="square" rtlCol="0">
            <a:spAutoFit/>
          </a:bodyPr>
          <a:lstStyle/>
          <a:p>
            <a:r>
              <a:rPr lang="en-GB" sz="1050" dirty="0"/>
              <a:t>With questions by:</a:t>
            </a:r>
          </a:p>
        </p:txBody>
      </p:sp>
      <p:cxnSp>
        <p:nvCxnSpPr>
          <p:cNvPr id="22" name="Straight Connector 21">
            <a:extLst>
              <a:ext uri="{FF2B5EF4-FFF2-40B4-BE49-F238E27FC236}">
                <a16:creationId xmlns:a16="http://schemas.microsoft.com/office/drawing/2014/main" id="{0436529C-3AB4-47D0-84AE-8CCA7A93F56D}"/>
              </a:ext>
            </a:extLst>
          </p:cNvPr>
          <p:cNvCxnSpPr>
            <a:cxnSpLocks/>
          </p:cNvCxnSpPr>
          <p:nvPr/>
        </p:nvCxnSpPr>
        <p:spPr>
          <a:xfrm flipV="1">
            <a:off x="0" y="1416050"/>
            <a:ext cx="9156700" cy="3176"/>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0DC24947-2898-4E6F-A105-6294769340C4}"/>
              </a:ext>
            </a:extLst>
          </p:cNvPr>
          <p:cNvPicPr>
            <a:picLocks noChangeAspect="1"/>
          </p:cNvPicPr>
          <p:nvPr/>
        </p:nvPicPr>
        <p:blipFill>
          <a:blip r:embed="rId13"/>
          <a:stretch>
            <a:fillRect/>
          </a:stretch>
        </p:blipFill>
        <p:spPr>
          <a:xfrm>
            <a:off x="5635827" y="4851044"/>
            <a:ext cx="2572414" cy="1316119"/>
          </a:xfrm>
          <a:prstGeom prst="rect">
            <a:avLst/>
          </a:prstGeom>
          <a:effectLst>
            <a:outerShdw blurRad="50800" dist="38100" dir="2700000" algn="tl" rotWithShape="0">
              <a:prstClr val="black">
                <a:alpha val="40000"/>
              </a:prstClr>
            </a:outerShdw>
          </a:effectLst>
        </p:spPr>
      </p:pic>
      <p:sp>
        <p:nvSpPr>
          <p:cNvPr id="12" name="TextBox 11">
            <a:extLst>
              <a:ext uri="{FF2B5EF4-FFF2-40B4-BE49-F238E27FC236}">
                <a16:creationId xmlns:a16="http://schemas.microsoft.com/office/drawing/2014/main" id="{5FC0DF13-8218-4DFF-AC94-2ABA505101F5}"/>
              </a:ext>
            </a:extLst>
          </p:cNvPr>
          <p:cNvSpPr txBox="1"/>
          <p:nvPr/>
        </p:nvSpPr>
        <p:spPr>
          <a:xfrm>
            <a:off x="7014889" y="5861226"/>
            <a:ext cx="1769021" cy="400110"/>
          </a:xfrm>
          <a:prstGeom prst="rect">
            <a:avLst/>
          </a:prstGeom>
          <a:solidFill>
            <a:schemeClr val="dk1">
              <a:alpha val="86000"/>
            </a:schemeClr>
          </a:solid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000" dirty="0"/>
              <a:t>Questions organised by topic, difficulty and past paper.</a:t>
            </a:r>
          </a:p>
        </p:txBody>
      </p:sp>
    </p:spTree>
    <p:extLst>
      <p:ext uri="{BB962C8B-B14F-4D97-AF65-F5344CB8AC3E}">
        <p14:creationId xmlns:p14="http://schemas.microsoft.com/office/powerpoint/2010/main" val="4905000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5AC2BD1B-C823-44D8-9C64-1ACA36A265DA}"/>
              </a:ext>
            </a:extLst>
          </p:cNvPr>
          <p:cNvSpPr/>
          <p:nvPr/>
        </p:nvSpPr>
        <p:spPr>
          <a:xfrm>
            <a:off x="1" y="614764"/>
            <a:ext cx="9143999" cy="2718986"/>
          </a:xfrm>
          <a:prstGeom prst="rect">
            <a:avLst/>
          </a:prstGeom>
          <a:pattFill prst="wdDnDiag">
            <a:fgClr>
              <a:schemeClr val="bg2"/>
            </a:fgClr>
            <a:bgClr>
              <a:schemeClr val="bg1"/>
            </a:bgClr>
          </a:patt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grpSp>
        <p:nvGrpSpPr>
          <p:cNvPr id="2" name="Group 1">
            <a:extLst>
              <a:ext uri="{FF2B5EF4-FFF2-40B4-BE49-F238E27FC236}">
                <a16:creationId xmlns:a16="http://schemas.microsoft.com/office/drawing/2014/main" id="{12FB8003-1D4F-40CE-93C9-8E90EE965EFA}"/>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8AE116DB-3CD0-4C61-80B9-DE967D743255}"/>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Functions of time</a:t>
              </a:r>
              <a:endParaRPr lang="en-GB" sz="3200" dirty="0"/>
            </a:p>
          </p:txBody>
        </p:sp>
        <p:cxnSp>
          <p:nvCxnSpPr>
            <p:cNvPr id="4" name="Straight Connector 3">
              <a:extLst>
                <a:ext uri="{FF2B5EF4-FFF2-40B4-BE49-F238E27FC236}">
                  <a16:creationId xmlns:a16="http://schemas.microsoft.com/office/drawing/2014/main" id="{8640B3DC-ECB5-44A0-9634-D5D84E41C660}"/>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9" name="TextBox 58">
            <a:extLst>
              <a:ext uri="{FF2B5EF4-FFF2-40B4-BE49-F238E27FC236}">
                <a16:creationId xmlns:a16="http://schemas.microsoft.com/office/drawing/2014/main" id="{20209EB5-139F-4EE5-B43A-457E5F36431A}"/>
              </a:ext>
            </a:extLst>
          </p:cNvPr>
          <p:cNvSpPr txBox="1"/>
          <p:nvPr/>
        </p:nvSpPr>
        <p:spPr>
          <a:xfrm>
            <a:off x="518723" y="1036089"/>
            <a:ext cx="2745326" cy="738664"/>
          </a:xfrm>
          <a:prstGeom prst="rect">
            <a:avLst/>
          </a:prstGeom>
          <a:solidFill>
            <a:schemeClr val="bg1">
              <a:alpha val="68000"/>
            </a:schemeClr>
          </a:solidFill>
        </p:spPr>
        <p:txBody>
          <a:bodyPr wrap="square" rtlCol="0">
            <a:spAutoFit/>
          </a:bodyPr>
          <a:lstStyle/>
          <a:p>
            <a:r>
              <a:rPr lang="en-GB" sz="1400" dirty="0"/>
              <a:t>Up to now, the acceleration has always been constant in any particular period of time…</a:t>
            </a:r>
          </a:p>
        </p:txBody>
      </p:sp>
      <p:cxnSp>
        <p:nvCxnSpPr>
          <p:cNvPr id="6" name="Straight Arrow Connector 5">
            <a:extLst>
              <a:ext uri="{FF2B5EF4-FFF2-40B4-BE49-F238E27FC236}">
                <a16:creationId xmlns:a16="http://schemas.microsoft.com/office/drawing/2014/main" id="{D27F4B5F-BA83-46B6-A8C4-EBA9F9BCD20B}"/>
              </a:ext>
            </a:extLst>
          </p:cNvPr>
          <p:cNvCxnSpPr/>
          <p:nvPr/>
        </p:nvCxnSpPr>
        <p:spPr>
          <a:xfrm flipV="1">
            <a:off x="3784290" y="836712"/>
            <a:ext cx="0" cy="108012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1" name="Straight Arrow Connector 50">
            <a:extLst>
              <a:ext uri="{FF2B5EF4-FFF2-40B4-BE49-F238E27FC236}">
                <a16:creationId xmlns:a16="http://schemas.microsoft.com/office/drawing/2014/main" id="{453B1F45-1E84-4350-AD68-AE78D61CDFC9}"/>
              </a:ext>
            </a:extLst>
          </p:cNvPr>
          <p:cNvCxnSpPr>
            <a:cxnSpLocks/>
          </p:cNvCxnSpPr>
          <p:nvPr/>
        </p:nvCxnSpPr>
        <p:spPr>
          <a:xfrm>
            <a:off x="3784290" y="1916832"/>
            <a:ext cx="172381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6EC6B2E1-54AA-4A1E-A026-03F5CC126F57}"/>
              </a:ext>
            </a:extLst>
          </p:cNvPr>
          <p:cNvCxnSpPr/>
          <p:nvPr/>
        </p:nvCxnSpPr>
        <p:spPr>
          <a:xfrm flipV="1">
            <a:off x="3784290" y="1196752"/>
            <a:ext cx="538775" cy="72008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D67812AC-D6A6-4969-8D97-4B8D94B38430}"/>
              </a:ext>
            </a:extLst>
          </p:cNvPr>
          <p:cNvCxnSpPr>
            <a:cxnSpLocks/>
          </p:cNvCxnSpPr>
          <p:nvPr/>
        </p:nvCxnSpPr>
        <p:spPr>
          <a:xfrm flipV="1">
            <a:off x="4323065" y="1196752"/>
            <a:ext cx="283133" cy="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A7F5C4E2-0F76-4B5D-A4C2-859023AF8B68}"/>
              </a:ext>
            </a:extLst>
          </p:cNvPr>
          <p:cNvCxnSpPr>
            <a:cxnSpLocks/>
          </p:cNvCxnSpPr>
          <p:nvPr/>
        </p:nvCxnSpPr>
        <p:spPr>
          <a:xfrm>
            <a:off x="4606197" y="1196752"/>
            <a:ext cx="736728" cy="717118"/>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2BC1467-A582-48FD-A31D-1B1D49D74FFF}"/>
              </a:ext>
            </a:extLst>
          </p:cNvPr>
          <p:cNvSpPr txBox="1"/>
          <p:nvPr/>
        </p:nvSpPr>
        <p:spPr>
          <a:xfrm>
            <a:off x="4898361" y="1147901"/>
            <a:ext cx="995266" cy="338554"/>
          </a:xfrm>
          <a:prstGeom prst="rect">
            <a:avLst/>
          </a:prstGeom>
          <a:noFill/>
        </p:spPr>
        <p:txBody>
          <a:bodyPr wrap="square" rtlCol="0">
            <a:spAutoFit/>
          </a:bodyPr>
          <a:lstStyle/>
          <a:p>
            <a:r>
              <a:rPr lang="en-GB" sz="800" dirty="0"/>
              <a:t>constant deceleration</a:t>
            </a:r>
          </a:p>
        </p:txBody>
      </p:sp>
      <p:sp>
        <p:nvSpPr>
          <p:cNvPr id="67" name="TextBox 66">
            <a:extLst>
              <a:ext uri="{FF2B5EF4-FFF2-40B4-BE49-F238E27FC236}">
                <a16:creationId xmlns:a16="http://schemas.microsoft.com/office/drawing/2014/main" id="{41120EFD-0651-4B87-AA0C-3E3252D3AE70}"/>
              </a:ext>
            </a:extLst>
          </p:cNvPr>
          <p:cNvSpPr txBox="1"/>
          <p:nvPr/>
        </p:nvSpPr>
        <p:spPr>
          <a:xfrm>
            <a:off x="4462765" y="766941"/>
            <a:ext cx="995266" cy="215444"/>
          </a:xfrm>
          <a:prstGeom prst="rect">
            <a:avLst/>
          </a:prstGeom>
          <a:noFill/>
        </p:spPr>
        <p:txBody>
          <a:bodyPr wrap="square" rtlCol="0">
            <a:spAutoFit/>
          </a:bodyPr>
          <a:lstStyle/>
          <a:p>
            <a:r>
              <a:rPr lang="en-GB" sz="800" dirty="0"/>
              <a:t>no acceleration</a:t>
            </a:r>
          </a:p>
        </p:txBody>
      </p:sp>
      <p:sp>
        <p:nvSpPr>
          <p:cNvPr id="68" name="TextBox 67">
            <a:extLst>
              <a:ext uri="{FF2B5EF4-FFF2-40B4-BE49-F238E27FC236}">
                <a16:creationId xmlns:a16="http://schemas.microsoft.com/office/drawing/2014/main" id="{5F1DACE2-DC11-4EBC-9CE4-2280D402AC9E}"/>
              </a:ext>
            </a:extLst>
          </p:cNvPr>
          <p:cNvSpPr txBox="1"/>
          <p:nvPr/>
        </p:nvSpPr>
        <p:spPr>
          <a:xfrm>
            <a:off x="3780216" y="739735"/>
            <a:ext cx="995266" cy="338554"/>
          </a:xfrm>
          <a:prstGeom prst="rect">
            <a:avLst/>
          </a:prstGeom>
          <a:noFill/>
        </p:spPr>
        <p:txBody>
          <a:bodyPr wrap="square" rtlCol="0">
            <a:spAutoFit/>
          </a:bodyPr>
          <a:lstStyle/>
          <a:p>
            <a:r>
              <a:rPr lang="en-GB" sz="800" dirty="0"/>
              <a:t>constant acceleration</a:t>
            </a:r>
          </a:p>
        </p:txBody>
      </p:sp>
      <p:cxnSp>
        <p:nvCxnSpPr>
          <p:cNvPr id="21" name="Straight Arrow Connector 20">
            <a:extLst>
              <a:ext uri="{FF2B5EF4-FFF2-40B4-BE49-F238E27FC236}">
                <a16:creationId xmlns:a16="http://schemas.microsoft.com/office/drawing/2014/main" id="{E86E0653-D980-4904-9E7C-028530E36797}"/>
              </a:ext>
            </a:extLst>
          </p:cNvPr>
          <p:cNvCxnSpPr>
            <a:cxnSpLocks/>
          </p:cNvCxnSpPr>
          <p:nvPr/>
        </p:nvCxnSpPr>
        <p:spPr>
          <a:xfrm flipH="1">
            <a:off x="4578351" y="990600"/>
            <a:ext cx="82549" cy="14605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69" name="Straight Arrow Connector 68">
            <a:extLst>
              <a:ext uri="{FF2B5EF4-FFF2-40B4-BE49-F238E27FC236}">
                <a16:creationId xmlns:a16="http://schemas.microsoft.com/office/drawing/2014/main" id="{6CFE70F9-9435-4550-842B-47EB9A42BC76}"/>
              </a:ext>
            </a:extLst>
          </p:cNvPr>
          <p:cNvCxnSpPr>
            <a:cxnSpLocks/>
          </p:cNvCxnSpPr>
          <p:nvPr/>
        </p:nvCxnSpPr>
        <p:spPr>
          <a:xfrm>
            <a:off x="4051300" y="1079500"/>
            <a:ext cx="84410" cy="184464"/>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72" name="Straight Arrow Connector 71">
            <a:extLst>
              <a:ext uri="{FF2B5EF4-FFF2-40B4-BE49-F238E27FC236}">
                <a16:creationId xmlns:a16="http://schemas.microsoft.com/office/drawing/2014/main" id="{B7235195-4820-488D-BF92-5443B06B2B3E}"/>
              </a:ext>
            </a:extLst>
          </p:cNvPr>
          <p:cNvCxnSpPr>
            <a:cxnSpLocks/>
          </p:cNvCxnSpPr>
          <p:nvPr/>
        </p:nvCxnSpPr>
        <p:spPr>
          <a:xfrm flipH="1">
            <a:off x="5085716" y="1479550"/>
            <a:ext cx="102234" cy="120707"/>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mc:AlternateContent xmlns:mc="http://schemas.openxmlformats.org/markup-compatibility/2006" xmlns:a14="http://schemas.microsoft.com/office/drawing/2010/main">
        <mc:Choice Requires="a14">
          <p:sp>
            <p:nvSpPr>
              <p:cNvPr id="73" name="TextBox 72">
                <a:extLst>
                  <a:ext uri="{FF2B5EF4-FFF2-40B4-BE49-F238E27FC236}">
                    <a16:creationId xmlns:a16="http://schemas.microsoft.com/office/drawing/2014/main" id="{7127F956-EA7E-4004-8C45-B3460E76ACC5}"/>
                  </a:ext>
                </a:extLst>
              </p:cNvPr>
              <p:cNvSpPr txBox="1"/>
              <p:nvPr/>
            </p:nvSpPr>
            <p:spPr>
              <a:xfrm>
                <a:off x="506785" y="2207045"/>
                <a:ext cx="3846140" cy="954107"/>
              </a:xfrm>
              <a:prstGeom prst="rect">
                <a:avLst/>
              </a:prstGeom>
              <a:solidFill>
                <a:schemeClr val="bg1">
                  <a:alpha val="68000"/>
                </a:schemeClr>
              </a:solidFill>
            </p:spPr>
            <p:txBody>
              <a:bodyPr wrap="square" rtlCol="0">
                <a:spAutoFit/>
              </a:bodyPr>
              <a:lstStyle/>
              <a:p>
                <a:r>
                  <a:rPr lang="en-GB" sz="1400" dirty="0"/>
                  <a:t>However, it’s possible to specify either the displacement, velocity or acceleration as any function of time (i.e. an expression in terms of </a:t>
                </a:r>
                <a14:m>
                  <m:oMath xmlns:m="http://schemas.openxmlformats.org/officeDocument/2006/math">
                    <m:r>
                      <a:rPr lang="en-GB" sz="1400" b="0" i="1" smtClean="0">
                        <a:latin typeface="Cambria Math" panose="02040503050406030204" pitchFamily="18" charset="0"/>
                      </a:rPr>
                      <m:t>𝑡</m:t>
                    </m:r>
                  </m:oMath>
                </a14:m>
                <a:r>
                  <a:rPr lang="en-GB" sz="1400" dirty="0"/>
                  <a:t>). This allows the acceleration to constantly change. </a:t>
                </a:r>
              </a:p>
            </p:txBody>
          </p:sp>
        </mc:Choice>
        <mc:Fallback xmlns="">
          <p:sp>
            <p:nvSpPr>
              <p:cNvPr id="73" name="TextBox 72">
                <a:extLst>
                  <a:ext uri="{FF2B5EF4-FFF2-40B4-BE49-F238E27FC236}">
                    <a16:creationId xmlns:a16="http://schemas.microsoft.com/office/drawing/2014/main" id="{7127F956-EA7E-4004-8C45-B3460E76ACC5}"/>
                  </a:ext>
                </a:extLst>
              </p:cNvPr>
              <p:cNvSpPr txBox="1">
                <a:spLocks noRot="1" noChangeAspect="1" noMove="1" noResize="1" noEditPoints="1" noAdjustHandles="1" noChangeArrowheads="1" noChangeShapeType="1" noTextEdit="1"/>
              </p:cNvSpPr>
              <p:nvPr/>
            </p:nvSpPr>
            <p:spPr>
              <a:xfrm>
                <a:off x="506785" y="2207045"/>
                <a:ext cx="3846140" cy="954107"/>
              </a:xfrm>
              <a:prstGeom prst="rect">
                <a:avLst/>
              </a:prstGeom>
              <a:blipFill>
                <a:blip r:embed="rId2"/>
                <a:stretch>
                  <a:fillRect l="-475" t="-1274" b="-5732"/>
                </a:stretch>
              </a:blipFill>
            </p:spPr>
            <p:txBody>
              <a:bodyPr/>
              <a:lstStyle/>
              <a:p>
                <a:r>
                  <a:rPr lang="en-GB">
                    <a:noFill/>
                  </a:rPr>
                  <a:t> </a:t>
                </a:r>
              </a:p>
            </p:txBody>
          </p:sp>
        </mc:Fallback>
      </mc:AlternateContent>
      <p:cxnSp>
        <p:nvCxnSpPr>
          <p:cNvPr id="79" name="Straight Arrow Connector 78">
            <a:extLst>
              <a:ext uri="{FF2B5EF4-FFF2-40B4-BE49-F238E27FC236}">
                <a16:creationId xmlns:a16="http://schemas.microsoft.com/office/drawing/2014/main" id="{F7D3B462-136B-482A-A876-C586EA17F458}"/>
              </a:ext>
            </a:extLst>
          </p:cNvPr>
          <p:cNvCxnSpPr>
            <a:cxnSpLocks/>
          </p:cNvCxnSpPr>
          <p:nvPr/>
        </p:nvCxnSpPr>
        <p:spPr>
          <a:xfrm>
            <a:off x="5114138" y="3068960"/>
            <a:ext cx="172381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0" name="Straight Arrow Connector 79">
            <a:extLst>
              <a:ext uri="{FF2B5EF4-FFF2-40B4-BE49-F238E27FC236}">
                <a16:creationId xmlns:a16="http://schemas.microsoft.com/office/drawing/2014/main" id="{624301FB-4D25-48AC-803E-61CC141111ED}"/>
              </a:ext>
            </a:extLst>
          </p:cNvPr>
          <p:cNvCxnSpPr/>
          <p:nvPr/>
        </p:nvCxnSpPr>
        <p:spPr>
          <a:xfrm flipV="1">
            <a:off x="5114138" y="1988840"/>
            <a:ext cx="0" cy="108012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82" name="TextBox 81">
            <a:extLst>
              <a:ext uri="{FF2B5EF4-FFF2-40B4-BE49-F238E27FC236}">
                <a16:creationId xmlns:a16="http://schemas.microsoft.com/office/drawing/2014/main" id="{9E12007A-7638-4B94-B47E-C55CCEA5F3E0}"/>
              </a:ext>
            </a:extLst>
          </p:cNvPr>
          <p:cNvSpPr txBox="1"/>
          <p:nvPr/>
        </p:nvSpPr>
        <p:spPr>
          <a:xfrm>
            <a:off x="5491708" y="1766290"/>
            <a:ext cx="995266" cy="253916"/>
          </a:xfrm>
          <a:prstGeom prst="rect">
            <a:avLst/>
          </a:prstGeom>
          <a:noFill/>
        </p:spPr>
        <p:txBody>
          <a:bodyPr wrap="square" rtlCol="0">
            <a:spAutoFit/>
          </a:bodyPr>
          <a:lstStyle/>
          <a:p>
            <a:r>
              <a:rPr lang="en-GB" sz="1050" b="1" dirty="0"/>
              <a:t>time</a:t>
            </a:r>
            <a:endParaRPr lang="en-GB" sz="800" b="1" dirty="0"/>
          </a:p>
        </p:txBody>
      </p:sp>
      <p:sp>
        <p:nvSpPr>
          <p:cNvPr id="84" name="TextBox 83">
            <a:extLst>
              <a:ext uri="{FF2B5EF4-FFF2-40B4-BE49-F238E27FC236}">
                <a16:creationId xmlns:a16="http://schemas.microsoft.com/office/drawing/2014/main" id="{27ED78E8-6409-4496-9E2E-4B08CD8876D4}"/>
              </a:ext>
            </a:extLst>
          </p:cNvPr>
          <p:cNvSpPr txBox="1"/>
          <p:nvPr/>
        </p:nvSpPr>
        <p:spPr>
          <a:xfrm rot="16200000">
            <a:off x="3177808" y="1051953"/>
            <a:ext cx="995266" cy="253916"/>
          </a:xfrm>
          <a:prstGeom prst="rect">
            <a:avLst/>
          </a:prstGeom>
          <a:noFill/>
        </p:spPr>
        <p:txBody>
          <a:bodyPr wrap="square" rtlCol="0">
            <a:spAutoFit/>
          </a:bodyPr>
          <a:lstStyle/>
          <a:p>
            <a:r>
              <a:rPr lang="en-GB" sz="1050" b="1" dirty="0"/>
              <a:t>velocity</a:t>
            </a:r>
            <a:endParaRPr lang="en-GB" sz="800" b="1" dirty="0"/>
          </a:p>
        </p:txBody>
      </p:sp>
      <p:sp>
        <p:nvSpPr>
          <p:cNvPr id="85" name="TextBox 84">
            <a:extLst>
              <a:ext uri="{FF2B5EF4-FFF2-40B4-BE49-F238E27FC236}">
                <a16:creationId xmlns:a16="http://schemas.microsoft.com/office/drawing/2014/main" id="{16C445B2-6153-4016-AE2A-CC52853D76CA}"/>
              </a:ext>
            </a:extLst>
          </p:cNvPr>
          <p:cNvSpPr txBox="1"/>
          <p:nvPr/>
        </p:nvSpPr>
        <p:spPr>
          <a:xfrm>
            <a:off x="6826732" y="2942002"/>
            <a:ext cx="995266" cy="253916"/>
          </a:xfrm>
          <a:prstGeom prst="rect">
            <a:avLst/>
          </a:prstGeom>
          <a:noFill/>
        </p:spPr>
        <p:txBody>
          <a:bodyPr wrap="square" rtlCol="0">
            <a:spAutoFit/>
          </a:bodyPr>
          <a:lstStyle/>
          <a:p>
            <a:r>
              <a:rPr lang="en-GB" sz="1050" b="1" dirty="0"/>
              <a:t>time</a:t>
            </a:r>
            <a:endParaRPr lang="en-GB" sz="800" b="1" dirty="0"/>
          </a:p>
        </p:txBody>
      </p:sp>
      <p:sp>
        <p:nvSpPr>
          <p:cNvPr id="95" name="TextBox 94">
            <a:extLst>
              <a:ext uri="{FF2B5EF4-FFF2-40B4-BE49-F238E27FC236}">
                <a16:creationId xmlns:a16="http://schemas.microsoft.com/office/drawing/2014/main" id="{FD4230E6-EB91-467B-8D93-EFC5B6F40F56}"/>
              </a:ext>
            </a:extLst>
          </p:cNvPr>
          <p:cNvSpPr txBox="1"/>
          <p:nvPr/>
        </p:nvSpPr>
        <p:spPr>
          <a:xfrm rot="16200000">
            <a:off x="4512242" y="2175888"/>
            <a:ext cx="995266" cy="253916"/>
          </a:xfrm>
          <a:prstGeom prst="rect">
            <a:avLst/>
          </a:prstGeom>
          <a:noFill/>
        </p:spPr>
        <p:txBody>
          <a:bodyPr wrap="square" rtlCol="0">
            <a:spAutoFit/>
          </a:bodyPr>
          <a:lstStyle/>
          <a:p>
            <a:r>
              <a:rPr lang="en-GB" sz="1050" b="1" dirty="0"/>
              <a:t>velocity</a:t>
            </a:r>
            <a:endParaRPr lang="en-GB" sz="800" b="1" dirty="0"/>
          </a:p>
        </p:txBody>
      </p:sp>
      <p:sp>
        <p:nvSpPr>
          <p:cNvPr id="26" name="Freeform: Shape 25">
            <a:extLst>
              <a:ext uri="{FF2B5EF4-FFF2-40B4-BE49-F238E27FC236}">
                <a16:creationId xmlns:a16="http://schemas.microsoft.com/office/drawing/2014/main" id="{90473989-7D49-491E-86DC-C4E0B22988B8}"/>
              </a:ext>
            </a:extLst>
          </p:cNvPr>
          <p:cNvSpPr/>
          <p:nvPr/>
        </p:nvSpPr>
        <p:spPr>
          <a:xfrm>
            <a:off x="5114925" y="2105025"/>
            <a:ext cx="1371600" cy="971550"/>
          </a:xfrm>
          <a:custGeom>
            <a:avLst/>
            <a:gdLst>
              <a:gd name="connsiteX0" fmla="*/ 0 w 1371600"/>
              <a:gd name="connsiteY0" fmla="*/ 971550 h 971550"/>
              <a:gd name="connsiteX1" fmla="*/ 390525 w 1371600"/>
              <a:gd name="connsiteY1" fmla="*/ 885825 h 971550"/>
              <a:gd name="connsiteX2" fmla="*/ 866775 w 1371600"/>
              <a:gd name="connsiteY2" fmla="*/ 647700 h 971550"/>
              <a:gd name="connsiteX3" fmla="*/ 1181100 w 1371600"/>
              <a:gd name="connsiteY3" fmla="*/ 361950 h 971550"/>
              <a:gd name="connsiteX4" fmla="*/ 1371600 w 1371600"/>
              <a:gd name="connsiteY4" fmla="*/ 0 h 971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971550">
                <a:moveTo>
                  <a:pt x="0" y="971550"/>
                </a:moveTo>
                <a:cubicBezTo>
                  <a:pt x="123031" y="955675"/>
                  <a:pt x="246063" y="939800"/>
                  <a:pt x="390525" y="885825"/>
                </a:cubicBezTo>
                <a:cubicBezTo>
                  <a:pt x="534987" y="831850"/>
                  <a:pt x="735013" y="735012"/>
                  <a:pt x="866775" y="647700"/>
                </a:cubicBezTo>
                <a:cubicBezTo>
                  <a:pt x="998537" y="560388"/>
                  <a:pt x="1096963" y="469900"/>
                  <a:pt x="1181100" y="361950"/>
                </a:cubicBezTo>
                <a:cubicBezTo>
                  <a:pt x="1265237" y="254000"/>
                  <a:pt x="1318418" y="127000"/>
                  <a:pt x="1371600"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27D0F65D-0764-4648-8EE5-30407CBB7214}"/>
                  </a:ext>
                </a:extLst>
              </p:cNvPr>
              <p:cNvSpPr txBox="1"/>
              <p:nvPr/>
            </p:nvSpPr>
            <p:spPr>
              <a:xfrm>
                <a:off x="5191331" y="2198071"/>
                <a:ext cx="1123744" cy="49564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𝑣</m:t>
                      </m:r>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1</m:t>
                          </m:r>
                        </m:num>
                        <m:den>
                          <m:r>
                            <a:rPr lang="en-GB" sz="1400" b="0" i="1" smtClean="0">
                              <a:latin typeface="Cambria Math" panose="02040503050406030204" pitchFamily="18" charset="0"/>
                            </a:rPr>
                            <m:t>2</m:t>
                          </m:r>
                        </m:den>
                      </m:f>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𝑡</m:t>
                          </m:r>
                        </m:e>
                        <m:sup>
                          <m:r>
                            <a:rPr lang="en-GB" sz="1400" b="0" i="1" smtClean="0">
                              <a:latin typeface="Cambria Math" panose="02040503050406030204" pitchFamily="18" charset="0"/>
                            </a:rPr>
                            <m:t>3</m:t>
                          </m:r>
                        </m:sup>
                      </m:sSup>
                    </m:oMath>
                  </m:oMathPara>
                </a14:m>
                <a:endParaRPr lang="en-GB" sz="1400" dirty="0"/>
              </a:p>
            </p:txBody>
          </p:sp>
        </mc:Choice>
        <mc:Fallback xmlns="">
          <p:sp>
            <p:nvSpPr>
              <p:cNvPr id="27" name="TextBox 26">
                <a:extLst>
                  <a:ext uri="{FF2B5EF4-FFF2-40B4-BE49-F238E27FC236}">
                    <a16:creationId xmlns:a16="http://schemas.microsoft.com/office/drawing/2014/main" id="{27D0F65D-0764-4648-8EE5-30407CBB7214}"/>
                  </a:ext>
                </a:extLst>
              </p:cNvPr>
              <p:cNvSpPr txBox="1">
                <a:spLocks noRot="1" noChangeAspect="1" noMove="1" noResize="1" noEditPoints="1" noAdjustHandles="1" noChangeArrowheads="1" noChangeShapeType="1" noTextEdit="1"/>
              </p:cNvSpPr>
              <p:nvPr/>
            </p:nvSpPr>
            <p:spPr>
              <a:xfrm>
                <a:off x="5191331" y="2198071"/>
                <a:ext cx="1123744" cy="495649"/>
              </a:xfrm>
              <a:prstGeom prst="rect">
                <a:avLst/>
              </a:prstGeom>
              <a:blipFill>
                <a:blip r:embed="rId3"/>
                <a:stretch>
                  <a:fillRect b="-123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2CC8E1E6-4D88-4A07-A1E9-1DED611A36B2}"/>
                  </a:ext>
                </a:extLst>
              </p:cNvPr>
              <p:cNvSpPr txBox="1"/>
              <p:nvPr/>
            </p:nvSpPr>
            <p:spPr>
              <a:xfrm>
                <a:off x="6979890" y="1845251"/>
                <a:ext cx="1800200" cy="938719"/>
              </a:xfrm>
              <a:prstGeom prst="rect">
                <a:avLst/>
              </a:prstGeom>
              <a:noFill/>
            </p:spPr>
            <p:txBody>
              <a:bodyPr wrap="square" rtlCol="0">
                <a:spAutoFit/>
              </a:bodyPr>
              <a:lstStyle/>
              <a:p>
                <a:r>
                  <a:rPr lang="en-GB" sz="1100" dirty="0"/>
                  <a:t>Our velocity-time graph can be any shape we want! We can use an expression in terms of </a:t>
                </a:r>
                <a14:m>
                  <m:oMath xmlns:m="http://schemas.openxmlformats.org/officeDocument/2006/math">
                    <m:r>
                      <a:rPr lang="en-GB" sz="1100" b="0" i="1" smtClean="0">
                        <a:latin typeface="Cambria Math" panose="02040503050406030204" pitchFamily="18" charset="0"/>
                      </a:rPr>
                      <m:t>𝑡</m:t>
                    </m:r>
                  </m:oMath>
                </a14:m>
                <a:r>
                  <a:rPr lang="en-GB" sz="1100" dirty="0"/>
                  <a:t> to give a certain shape.</a:t>
                </a:r>
              </a:p>
            </p:txBody>
          </p:sp>
        </mc:Choice>
        <mc:Fallback xmlns="">
          <p:sp>
            <p:nvSpPr>
              <p:cNvPr id="28" name="TextBox 27">
                <a:extLst>
                  <a:ext uri="{FF2B5EF4-FFF2-40B4-BE49-F238E27FC236}">
                    <a16:creationId xmlns:a16="http://schemas.microsoft.com/office/drawing/2014/main" id="{2CC8E1E6-4D88-4A07-A1E9-1DED611A36B2}"/>
                  </a:ext>
                </a:extLst>
              </p:cNvPr>
              <p:cNvSpPr txBox="1">
                <a:spLocks noRot="1" noChangeAspect="1" noMove="1" noResize="1" noEditPoints="1" noAdjustHandles="1" noChangeArrowheads="1" noChangeShapeType="1" noTextEdit="1"/>
              </p:cNvSpPr>
              <p:nvPr/>
            </p:nvSpPr>
            <p:spPr>
              <a:xfrm>
                <a:off x="6979890" y="1845251"/>
                <a:ext cx="1800200" cy="938719"/>
              </a:xfrm>
              <a:prstGeom prst="rect">
                <a:avLst/>
              </a:prstGeom>
              <a:blipFill>
                <a:blip r:embed="rId4"/>
                <a:stretch>
                  <a:fillRect t="-649" b="-3247"/>
                </a:stretch>
              </a:blipFill>
            </p:spPr>
            <p:txBody>
              <a:bodyPr/>
              <a:lstStyle/>
              <a:p>
                <a:r>
                  <a:rPr lang="en-GB">
                    <a:noFill/>
                  </a:rPr>
                  <a:t> </a:t>
                </a:r>
              </a:p>
            </p:txBody>
          </p:sp>
        </mc:Fallback>
      </mc:AlternateContent>
      <p:cxnSp>
        <p:nvCxnSpPr>
          <p:cNvPr id="97" name="Straight Arrow Connector 96">
            <a:extLst>
              <a:ext uri="{FF2B5EF4-FFF2-40B4-BE49-F238E27FC236}">
                <a16:creationId xmlns:a16="http://schemas.microsoft.com/office/drawing/2014/main" id="{564FCDBF-9045-4E95-9074-73CCD80A756C}"/>
              </a:ext>
            </a:extLst>
          </p:cNvPr>
          <p:cNvCxnSpPr>
            <a:cxnSpLocks/>
          </p:cNvCxnSpPr>
          <p:nvPr/>
        </p:nvCxnSpPr>
        <p:spPr>
          <a:xfrm flipH="1">
            <a:off x="6648450" y="2254256"/>
            <a:ext cx="330991" cy="146044"/>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78CA6839-3279-4A74-BF06-43F5B4A308FB}"/>
                  </a:ext>
                </a:extLst>
              </p:cNvPr>
              <p:cNvSpPr txBox="1"/>
              <p:nvPr/>
            </p:nvSpPr>
            <p:spPr>
              <a:xfrm>
                <a:off x="384101" y="3597399"/>
                <a:ext cx="3164382" cy="1689180"/>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400" dirty="0"/>
                  <a:t>The velocity-time graph of a body is shown above, where </a:t>
                </a:r>
                <a14:m>
                  <m:oMath xmlns:m="http://schemas.openxmlformats.org/officeDocument/2006/math">
                    <m:r>
                      <a:rPr lang="en-GB" sz="1400" b="0" i="1" smtClean="0">
                        <a:latin typeface="Cambria Math" panose="02040503050406030204" pitchFamily="18" charset="0"/>
                      </a:rPr>
                      <m:t>𝑣</m:t>
                    </m:r>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1</m:t>
                        </m:r>
                      </m:num>
                      <m:den>
                        <m:r>
                          <a:rPr lang="en-GB" sz="1400" b="0" i="1" smtClean="0">
                            <a:latin typeface="Cambria Math" panose="02040503050406030204" pitchFamily="18" charset="0"/>
                          </a:rPr>
                          <m:t>2</m:t>
                        </m:r>
                      </m:den>
                    </m:f>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𝑡</m:t>
                        </m:r>
                      </m:e>
                      <m:sup>
                        <m:r>
                          <a:rPr lang="en-GB" sz="1400" b="0" i="1" smtClean="0">
                            <a:latin typeface="Cambria Math" panose="02040503050406030204" pitchFamily="18" charset="0"/>
                          </a:rPr>
                          <m:t>3</m:t>
                        </m:r>
                      </m:sup>
                    </m:sSup>
                  </m:oMath>
                </a14:m>
                <a:r>
                  <a:rPr lang="en-GB" sz="1400" dirty="0"/>
                  <a:t>. </a:t>
                </a:r>
              </a:p>
              <a:p>
                <a:pPr marL="342900" indent="-342900">
                  <a:buAutoNum type="alphaLcParenBoth"/>
                </a:pPr>
                <a:r>
                  <a:rPr lang="en-GB" sz="1400" dirty="0"/>
                  <a:t>What is the velocity after 4 seconds have elapsed?</a:t>
                </a:r>
              </a:p>
              <a:p>
                <a:pPr marL="342900" indent="-342900">
                  <a:buAutoNum type="alphaLcParenBoth"/>
                </a:pPr>
                <a:r>
                  <a:rPr lang="en-GB" sz="1400" dirty="0"/>
                  <a:t>How many seconds have elapsed when the velocity of the body is </a:t>
                </a:r>
                <a14:m>
                  <m:oMath xmlns:m="http://schemas.openxmlformats.org/officeDocument/2006/math">
                    <m:r>
                      <a:rPr lang="en-GB" sz="1400" b="0" i="1" smtClean="0">
                        <a:latin typeface="Cambria Math" panose="02040503050406030204" pitchFamily="18" charset="0"/>
                      </a:rPr>
                      <m:t>108</m:t>
                    </m:r>
                  </m:oMath>
                </a14:m>
                <a:r>
                  <a:rPr lang="en-GB" sz="1400" dirty="0"/>
                  <a:t> ms</a:t>
                </a:r>
                <a:r>
                  <a:rPr lang="en-GB" sz="1400" baseline="30000" dirty="0"/>
                  <a:t>-1</a:t>
                </a:r>
                <a:r>
                  <a:rPr lang="en-GB" sz="1400" dirty="0"/>
                  <a:t>?</a:t>
                </a:r>
              </a:p>
            </p:txBody>
          </p:sp>
        </mc:Choice>
        <mc:Fallback xmlns="">
          <p:sp>
            <p:nvSpPr>
              <p:cNvPr id="30" name="TextBox 29">
                <a:extLst>
                  <a:ext uri="{FF2B5EF4-FFF2-40B4-BE49-F238E27FC236}">
                    <a16:creationId xmlns:a16="http://schemas.microsoft.com/office/drawing/2014/main" id="{78CA6839-3279-4A74-BF06-43F5B4A308FB}"/>
                  </a:ext>
                </a:extLst>
              </p:cNvPr>
              <p:cNvSpPr txBox="1">
                <a:spLocks noRot="1" noChangeAspect="1" noMove="1" noResize="1" noEditPoints="1" noAdjustHandles="1" noChangeArrowheads="1" noChangeShapeType="1" noTextEdit="1"/>
              </p:cNvSpPr>
              <p:nvPr/>
            </p:nvSpPr>
            <p:spPr>
              <a:xfrm>
                <a:off x="384101" y="3597399"/>
                <a:ext cx="3164382" cy="1689180"/>
              </a:xfrm>
              <a:prstGeom prst="rect">
                <a:avLst/>
              </a:prstGeom>
              <a:blipFill>
                <a:blip r:embed="rId5"/>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3692C530-0232-4375-87FC-614E2C223C69}"/>
                  </a:ext>
                </a:extLst>
              </p:cNvPr>
              <p:cNvSpPr txBox="1"/>
              <p:nvPr/>
            </p:nvSpPr>
            <p:spPr>
              <a:xfrm>
                <a:off x="824156" y="5607908"/>
                <a:ext cx="2508473" cy="1068113"/>
              </a:xfrm>
              <a:prstGeom prst="rect">
                <a:avLst/>
              </a:prstGeom>
              <a:noFill/>
            </p:spPr>
            <p:txBody>
              <a:bodyPr wrap="square" rtlCol="0">
                <a:spAutoFit/>
              </a:bodyPr>
              <a:lstStyle/>
              <a:p>
                <a14:m>
                  <m:oMath xmlns:m="http://schemas.openxmlformats.org/officeDocument/2006/math">
                    <m:r>
                      <a:rPr lang="en-GB" sz="1200" b="0" i="1" smtClean="0">
                        <a:latin typeface="Cambria Math" panose="02040503050406030204" pitchFamily="18" charset="0"/>
                      </a:rPr>
                      <m:t>𝑣</m:t>
                    </m:r>
                    <m:r>
                      <a:rPr lang="en-GB" sz="1200" b="0" i="1" smtClean="0">
                        <a:latin typeface="Cambria Math" panose="02040503050406030204" pitchFamily="18" charset="0"/>
                      </a:rPr>
                      <m:t>=</m:t>
                    </m:r>
                    <m:f>
                      <m:fPr>
                        <m:ctrlPr>
                          <a:rPr lang="en-GB" sz="1200" b="0" i="1" smtClean="0">
                            <a:latin typeface="Cambria Math" panose="02040503050406030204" pitchFamily="18" charset="0"/>
                          </a:rPr>
                        </m:ctrlPr>
                      </m:fPr>
                      <m:num>
                        <m:r>
                          <a:rPr lang="en-GB" sz="1200" b="0" i="1" smtClean="0">
                            <a:latin typeface="Cambria Math" panose="02040503050406030204" pitchFamily="18" charset="0"/>
                          </a:rPr>
                          <m:t>1</m:t>
                        </m:r>
                      </m:num>
                      <m:den>
                        <m:r>
                          <a:rPr lang="en-GB" sz="1200" b="0" i="1" smtClean="0">
                            <a:latin typeface="Cambria Math" panose="02040503050406030204" pitchFamily="18" charset="0"/>
                          </a:rPr>
                          <m:t>2</m:t>
                        </m:r>
                      </m:den>
                    </m:f>
                    <m:r>
                      <a:rPr lang="en-GB" sz="1200" b="0" i="1" smtClean="0">
                        <a:latin typeface="Cambria Math" panose="02040503050406030204" pitchFamily="18" charset="0"/>
                      </a:rPr>
                      <m:t>×</m:t>
                    </m:r>
                    <m:sSup>
                      <m:sSupPr>
                        <m:ctrlPr>
                          <a:rPr lang="en-GB" sz="1200" b="0" i="1" smtClean="0">
                            <a:latin typeface="Cambria Math" panose="02040503050406030204" pitchFamily="18" charset="0"/>
                          </a:rPr>
                        </m:ctrlPr>
                      </m:sSupPr>
                      <m:e>
                        <m:r>
                          <a:rPr lang="en-GB" sz="1200" b="0" i="1" smtClean="0">
                            <a:latin typeface="Cambria Math" panose="02040503050406030204" pitchFamily="18" charset="0"/>
                          </a:rPr>
                          <m:t>4</m:t>
                        </m:r>
                      </m:e>
                      <m:sup>
                        <m:r>
                          <a:rPr lang="en-GB" sz="1200" b="0" i="1" smtClean="0">
                            <a:latin typeface="Cambria Math" panose="02040503050406030204" pitchFamily="18" charset="0"/>
                          </a:rPr>
                          <m:t>3</m:t>
                        </m:r>
                      </m:sup>
                    </m:sSup>
                    <m:r>
                      <a:rPr lang="en-GB" sz="1200" b="0" i="1" smtClean="0">
                        <a:latin typeface="Cambria Math" panose="02040503050406030204" pitchFamily="18" charset="0"/>
                      </a:rPr>
                      <m:t>=32</m:t>
                    </m:r>
                  </m:oMath>
                </a14:m>
                <a:r>
                  <a:rPr lang="en-GB" sz="1200" dirty="0"/>
                  <a:t> ms</a:t>
                </a:r>
                <a:r>
                  <a:rPr lang="en-GB" sz="1200" baseline="30000" dirty="0"/>
                  <a:t>-1</a:t>
                </a:r>
              </a:p>
              <a:p>
                <a:endParaRPr lang="en-GB" sz="1200" dirty="0"/>
              </a:p>
              <a:p>
                <a:pPr/>
                <a14:m>
                  <m:oMathPara xmlns:m="http://schemas.openxmlformats.org/officeDocument/2006/math">
                    <m:oMathParaPr>
                      <m:jc m:val="left"/>
                    </m:oMathParaPr>
                    <m:oMath xmlns:m="http://schemas.openxmlformats.org/officeDocument/2006/math">
                      <m:r>
                        <a:rPr lang="en-GB" sz="1200" b="0" i="1" smtClean="0">
                          <a:latin typeface="Cambria Math" panose="02040503050406030204" pitchFamily="18" charset="0"/>
                        </a:rPr>
                        <m:t>108=</m:t>
                      </m:r>
                      <m:f>
                        <m:fPr>
                          <m:ctrlPr>
                            <a:rPr lang="en-GB" sz="1200" b="0" i="1" smtClean="0">
                              <a:latin typeface="Cambria Math" panose="02040503050406030204" pitchFamily="18" charset="0"/>
                            </a:rPr>
                          </m:ctrlPr>
                        </m:fPr>
                        <m:num>
                          <m:r>
                            <a:rPr lang="en-GB" sz="1200" b="0" i="1" smtClean="0">
                              <a:latin typeface="Cambria Math" panose="02040503050406030204" pitchFamily="18" charset="0"/>
                            </a:rPr>
                            <m:t>1</m:t>
                          </m:r>
                        </m:num>
                        <m:den>
                          <m:r>
                            <a:rPr lang="en-GB" sz="1200" b="0" i="1" smtClean="0">
                              <a:latin typeface="Cambria Math" panose="02040503050406030204" pitchFamily="18" charset="0"/>
                            </a:rPr>
                            <m:t>2</m:t>
                          </m:r>
                        </m:den>
                      </m:f>
                      <m:sSup>
                        <m:sSupPr>
                          <m:ctrlPr>
                            <a:rPr lang="en-GB" sz="1200" b="0" i="1" smtClean="0">
                              <a:latin typeface="Cambria Math" panose="02040503050406030204" pitchFamily="18" charset="0"/>
                            </a:rPr>
                          </m:ctrlPr>
                        </m:sSupPr>
                        <m:e>
                          <m:r>
                            <a:rPr lang="en-GB" sz="1200" b="0" i="1" smtClean="0">
                              <a:latin typeface="Cambria Math" panose="02040503050406030204" pitchFamily="18" charset="0"/>
                            </a:rPr>
                            <m:t>𝑡</m:t>
                          </m:r>
                        </m:e>
                        <m:sup>
                          <m:r>
                            <a:rPr lang="en-GB" sz="1200" b="0" i="1" smtClean="0">
                              <a:latin typeface="Cambria Math" panose="02040503050406030204" pitchFamily="18" charset="0"/>
                            </a:rPr>
                            <m:t>3</m:t>
                          </m:r>
                        </m:sup>
                      </m:sSup>
                    </m:oMath>
                  </m:oMathPara>
                </a14:m>
                <a:br>
                  <a:rPr lang="en-GB" sz="1200" b="0" dirty="0"/>
                </a:br>
                <a14:m>
                  <m:oMath xmlns:m="http://schemas.openxmlformats.org/officeDocument/2006/math">
                    <m:sSup>
                      <m:sSupPr>
                        <m:ctrlPr>
                          <a:rPr lang="en-GB" sz="1200" b="0" i="1" smtClean="0">
                            <a:latin typeface="Cambria Math" panose="02040503050406030204" pitchFamily="18" charset="0"/>
                          </a:rPr>
                        </m:ctrlPr>
                      </m:sSupPr>
                      <m:e>
                        <m:r>
                          <a:rPr lang="en-GB" sz="1200" b="0" i="1" smtClean="0">
                            <a:latin typeface="Cambria Math" panose="02040503050406030204" pitchFamily="18" charset="0"/>
                          </a:rPr>
                          <m:t>𝑡</m:t>
                        </m:r>
                      </m:e>
                      <m:sup>
                        <m:r>
                          <a:rPr lang="en-GB" sz="1200" b="0" i="1" smtClean="0">
                            <a:latin typeface="Cambria Math" panose="02040503050406030204" pitchFamily="18" charset="0"/>
                          </a:rPr>
                          <m:t>3</m:t>
                        </m:r>
                      </m:sup>
                    </m:sSup>
                    <m:r>
                      <a:rPr lang="en-GB" sz="1200" b="0" i="1" smtClean="0">
                        <a:latin typeface="Cambria Math" panose="02040503050406030204" pitchFamily="18" charset="0"/>
                      </a:rPr>
                      <m:t>=216  →  </m:t>
                    </m:r>
                    <m:r>
                      <a:rPr lang="en-GB" sz="1200" b="0" i="1" smtClean="0">
                        <a:latin typeface="Cambria Math" panose="02040503050406030204" pitchFamily="18" charset="0"/>
                      </a:rPr>
                      <m:t>𝑡</m:t>
                    </m:r>
                    <m:r>
                      <a:rPr lang="en-GB" sz="1200" b="0" i="1" smtClean="0">
                        <a:latin typeface="Cambria Math" panose="02040503050406030204" pitchFamily="18" charset="0"/>
                      </a:rPr>
                      <m:t>=6</m:t>
                    </m:r>
                  </m:oMath>
                </a14:m>
                <a:r>
                  <a:rPr lang="en-GB" sz="1200" dirty="0"/>
                  <a:t> s</a:t>
                </a:r>
              </a:p>
            </p:txBody>
          </p:sp>
        </mc:Choice>
        <mc:Fallback xmlns="">
          <p:sp>
            <p:nvSpPr>
              <p:cNvPr id="31" name="TextBox 30">
                <a:extLst>
                  <a:ext uri="{FF2B5EF4-FFF2-40B4-BE49-F238E27FC236}">
                    <a16:creationId xmlns:a16="http://schemas.microsoft.com/office/drawing/2014/main" id="{3692C530-0232-4375-87FC-614E2C223C69}"/>
                  </a:ext>
                </a:extLst>
              </p:cNvPr>
              <p:cNvSpPr txBox="1">
                <a:spLocks noRot="1" noChangeAspect="1" noMove="1" noResize="1" noEditPoints="1" noAdjustHandles="1" noChangeArrowheads="1" noChangeShapeType="1" noTextEdit="1"/>
              </p:cNvSpPr>
              <p:nvPr/>
            </p:nvSpPr>
            <p:spPr>
              <a:xfrm>
                <a:off x="824156" y="5607908"/>
                <a:ext cx="2508473" cy="1068113"/>
              </a:xfrm>
              <a:prstGeom prst="rect">
                <a:avLst/>
              </a:prstGeom>
              <a:blipFill>
                <a:blip r:embed="rId6"/>
                <a:stretch>
                  <a:fillRect b="-4000"/>
                </a:stretch>
              </a:blipFill>
            </p:spPr>
            <p:txBody>
              <a:bodyPr/>
              <a:lstStyle/>
              <a:p>
                <a:r>
                  <a:rPr lang="en-GB">
                    <a:noFill/>
                  </a:rPr>
                  <a:t> </a:t>
                </a:r>
              </a:p>
            </p:txBody>
          </p:sp>
        </mc:Fallback>
      </mc:AlternateContent>
      <p:sp>
        <p:nvSpPr>
          <p:cNvPr id="100" name="Rectangle 99">
            <a:extLst>
              <a:ext uri="{FF2B5EF4-FFF2-40B4-BE49-F238E27FC236}">
                <a16:creationId xmlns:a16="http://schemas.microsoft.com/office/drawing/2014/main" id="{6BE1FCB0-9952-4418-B78D-B8AFE4069349}"/>
              </a:ext>
            </a:extLst>
          </p:cNvPr>
          <p:cNvSpPr/>
          <p:nvPr/>
        </p:nvSpPr>
        <p:spPr>
          <a:xfrm>
            <a:off x="537132" y="5688949"/>
            <a:ext cx="23078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a</a:t>
            </a:r>
          </a:p>
        </p:txBody>
      </p:sp>
      <p:sp>
        <p:nvSpPr>
          <p:cNvPr id="104" name="Rectangle 103">
            <a:extLst>
              <a:ext uri="{FF2B5EF4-FFF2-40B4-BE49-F238E27FC236}">
                <a16:creationId xmlns:a16="http://schemas.microsoft.com/office/drawing/2014/main" id="{FF1DC5E5-7F7C-40FF-BB2F-1D89B56BC64D}"/>
              </a:ext>
            </a:extLst>
          </p:cNvPr>
          <p:cNvSpPr/>
          <p:nvPr/>
        </p:nvSpPr>
        <p:spPr>
          <a:xfrm>
            <a:off x="537132" y="6141964"/>
            <a:ext cx="23078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b</a:t>
            </a:r>
          </a:p>
        </p:txBody>
      </p:sp>
      <p:sp>
        <p:nvSpPr>
          <p:cNvPr id="105" name="Rectangle 104">
            <a:extLst>
              <a:ext uri="{FF2B5EF4-FFF2-40B4-BE49-F238E27FC236}">
                <a16:creationId xmlns:a16="http://schemas.microsoft.com/office/drawing/2014/main" id="{68BF8375-6ED1-4882-A1B4-72089C7983FC}"/>
              </a:ext>
            </a:extLst>
          </p:cNvPr>
          <p:cNvSpPr/>
          <p:nvPr/>
        </p:nvSpPr>
        <p:spPr>
          <a:xfrm>
            <a:off x="776898" y="5686350"/>
            <a:ext cx="2083260" cy="37420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06" name="Rectangle 105">
            <a:extLst>
              <a:ext uri="{FF2B5EF4-FFF2-40B4-BE49-F238E27FC236}">
                <a16:creationId xmlns:a16="http://schemas.microsoft.com/office/drawing/2014/main" id="{7793CB8D-A003-4235-A8E2-358A977AAF2C}"/>
              </a:ext>
            </a:extLst>
          </p:cNvPr>
          <p:cNvSpPr/>
          <p:nvPr/>
        </p:nvSpPr>
        <p:spPr>
          <a:xfrm>
            <a:off x="776898" y="6138999"/>
            <a:ext cx="2083260" cy="51698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mc:AlternateContent xmlns:mc="http://schemas.openxmlformats.org/markup-compatibility/2006" xmlns:a14="http://schemas.microsoft.com/office/drawing/2010/main">
        <mc:Choice Requires="a14">
          <p:sp>
            <p:nvSpPr>
              <p:cNvPr id="107" name="TextBox 106">
                <a:extLst>
                  <a:ext uri="{FF2B5EF4-FFF2-40B4-BE49-F238E27FC236}">
                    <a16:creationId xmlns:a16="http://schemas.microsoft.com/office/drawing/2014/main" id="{8290C970-7694-42A2-A765-426245B60905}"/>
                  </a:ext>
                </a:extLst>
              </p:cNvPr>
              <p:cNvSpPr txBox="1"/>
              <p:nvPr/>
            </p:nvSpPr>
            <p:spPr>
              <a:xfrm>
                <a:off x="4021759" y="3586930"/>
                <a:ext cx="4758331" cy="1384995"/>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400" dirty="0"/>
                  <a:t>[Textbook] A body moves in a straight line such that its velocity, </a:t>
                </a:r>
                <a14:m>
                  <m:oMath xmlns:m="http://schemas.openxmlformats.org/officeDocument/2006/math">
                    <m:r>
                      <a:rPr lang="en-GB" sz="1400" b="0" i="1" smtClean="0">
                        <a:latin typeface="Cambria Math" panose="02040503050406030204" pitchFamily="18" charset="0"/>
                      </a:rPr>
                      <m:t>𝑣</m:t>
                    </m:r>
                  </m:oMath>
                </a14:m>
                <a:r>
                  <a:rPr lang="en-GB" sz="1400" dirty="0"/>
                  <a:t> ms</a:t>
                </a:r>
                <a:r>
                  <a:rPr lang="en-GB" sz="1400" baseline="30000" dirty="0"/>
                  <a:t>-1</a:t>
                </a:r>
                <a:r>
                  <a:rPr lang="en-GB" sz="1400" dirty="0"/>
                  <a:t>, at time </a:t>
                </a:r>
                <a14:m>
                  <m:oMath xmlns:m="http://schemas.openxmlformats.org/officeDocument/2006/math">
                    <m:r>
                      <a:rPr lang="en-GB" sz="1400" b="0" i="1" smtClean="0">
                        <a:latin typeface="Cambria Math" panose="02040503050406030204" pitchFamily="18" charset="0"/>
                      </a:rPr>
                      <m:t>𝑡</m:t>
                    </m:r>
                  </m:oMath>
                </a14:m>
                <a:r>
                  <a:rPr lang="en-GB" sz="1400" dirty="0"/>
                  <a:t> seconds is given by </a:t>
                </a:r>
                <a14:m>
                  <m:oMath xmlns:m="http://schemas.openxmlformats.org/officeDocument/2006/math">
                    <m:r>
                      <a:rPr lang="en-GB" sz="1400" b="0" i="1" smtClean="0">
                        <a:latin typeface="Cambria Math" panose="02040503050406030204" pitchFamily="18" charset="0"/>
                      </a:rPr>
                      <m:t>𝑣</m:t>
                    </m:r>
                    <m:r>
                      <a:rPr lang="en-GB" sz="1400" b="0" i="1" smtClean="0">
                        <a:latin typeface="Cambria Math" panose="02040503050406030204" pitchFamily="18" charset="0"/>
                      </a:rPr>
                      <m:t>=2</m:t>
                    </m:r>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𝑡</m:t>
                        </m:r>
                      </m:e>
                      <m:sup>
                        <m:r>
                          <a:rPr lang="en-GB" sz="1400" b="0" i="1" smtClean="0">
                            <a:latin typeface="Cambria Math" panose="02040503050406030204" pitchFamily="18" charset="0"/>
                          </a:rPr>
                          <m:t>2</m:t>
                        </m:r>
                      </m:sup>
                    </m:sSup>
                    <m:r>
                      <a:rPr lang="en-GB" sz="1400" b="0" i="1" smtClean="0">
                        <a:latin typeface="Cambria Math" panose="02040503050406030204" pitchFamily="18" charset="0"/>
                      </a:rPr>
                      <m:t>−16</m:t>
                    </m:r>
                    <m:r>
                      <a:rPr lang="en-GB" sz="1400" b="0" i="1" smtClean="0">
                        <a:latin typeface="Cambria Math" panose="02040503050406030204" pitchFamily="18" charset="0"/>
                      </a:rPr>
                      <m:t>𝑡</m:t>
                    </m:r>
                    <m:r>
                      <a:rPr lang="en-GB" sz="1400" b="0" i="1" smtClean="0">
                        <a:latin typeface="Cambria Math" panose="02040503050406030204" pitchFamily="18" charset="0"/>
                      </a:rPr>
                      <m:t>+24</m:t>
                    </m:r>
                  </m:oMath>
                </a14:m>
                <a:r>
                  <a:rPr lang="en-GB" sz="1400" dirty="0"/>
                  <a:t>. Find</a:t>
                </a:r>
              </a:p>
              <a:p>
                <a:pPr marL="342900" indent="-342900">
                  <a:buAutoNum type="alphaLcParenBoth"/>
                </a:pPr>
                <a:r>
                  <a:rPr lang="en-GB" sz="1400" dirty="0"/>
                  <a:t>The initial velocity</a:t>
                </a:r>
              </a:p>
              <a:p>
                <a:pPr marL="342900" indent="-342900">
                  <a:buAutoNum type="alphaLcParenBoth"/>
                </a:pPr>
                <a:r>
                  <a:rPr lang="en-GB" sz="1400" dirty="0"/>
                  <a:t>The values of </a:t>
                </a:r>
                <a14:m>
                  <m:oMath xmlns:m="http://schemas.openxmlformats.org/officeDocument/2006/math">
                    <m:r>
                      <a:rPr lang="en-GB" sz="1400" b="0" i="1" smtClean="0">
                        <a:latin typeface="Cambria Math" panose="02040503050406030204" pitchFamily="18" charset="0"/>
                      </a:rPr>
                      <m:t>𝑡</m:t>
                    </m:r>
                  </m:oMath>
                </a14:m>
                <a:r>
                  <a:rPr lang="en-GB" sz="1400" dirty="0"/>
                  <a:t> when the body is instantaneously at rest.</a:t>
                </a:r>
              </a:p>
              <a:p>
                <a:pPr marL="342900" indent="-342900">
                  <a:buAutoNum type="alphaLcParenBoth"/>
                </a:pPr>
                <a:r>
                  <a:rPr lang="en-GB" sz="1400" dirty="0"/>
                  <a:t>The value of </a:t>
                </a:r>
                <a14:m>
                  <m:oMath xmlns:m="http://schemas.openxmlformats.org/officeDocument/2006/math">
                    <m:r>
                      <a:rPr lang="en-GB" sz="1400" b="0" i="1" smtClean="0">
                        <a:latin typeface="Cambria Math" panose="02040503050406030204" pitchFamily="18" charset="0"/>
                      </a:rPr>
                      <m:t>𝑡</m:t>
                    </m:r>
                  </m:oMath>
                </a14:m>
                <a:r>
                  <a:rPr lang="en-GB" sz="1400" dirty="0"/>
                  <a:t> when the velocity is 64 ms</a:t>
                </a:r>
                <a:r>
                  <a:rPr lang="en-GB" sz="1400" baseline="30000" dirty="0"/>
                  <a:t>-1</a:t>
                </a:r>
                <a:r>
                  <a:rPr lang="en-GB" sz="1400" dirty="0"/>
                  <a:t>.</a:t>
                </a:r>
              </a:p>
              <a:p>
                <a:pPr marL="342900" indent="-342900">
                  <a:buAutoNum type="alphaLcParenBoth"/>
                </a:pPr>
                <a:r>
                  <a:rPr lang="en-GB" sz="1400" dirty="0"/>
                  <a:t>The greatest speed of the body in the interval </a:t>
                </a:r>
                <a14:m>
                  <m:oMath xmlns:m="http://schemas.openxmlformats.org/officeDocument/2006/math">
                    <m:r>
                      <a:rPr lang="en-GB" sz="1400" b="0" i="1" smtClean="0">
                        <a:latin typeface="Cambria Math" panose="02040503050406030204" pitchFamily="18" charset="0"/>
                      </a:rPr>
                      <m:t>0≤</m:t>
                    </m:r>
                    <m:r>
                      <a:rPr lang="en-GB" sz="1400" b="0" i="1" smtClean="0">
                        <a:latin typeface="Cambria Math" panose="02040503050406030204" pitchFamily="18" charset="0"/>
                      </a:rPr>
                      <m:t>𝑡</m:t>
                    </m:r>
                    <m:r>
                      <a:rPr lang="en-GB" sz="1400" b="0" i="1" smtClean="0">
                        <a:latin typeface="Cambria Math" panose="02040503050406030204" pitchFamily="18" charset="0"/>
                      </a:rPr>
                      <m:t>≤5</m:t>
                    </m:r>
                  </m:oMath>
                </a14:m>
                <a:r>
                  <a:rPr lang="en-GB" sz="1400" dirty="0"/>
                  <a:t>.</a:t>
                </a:r>
              </a:p>
            </p:txBody>
          </p:sp>
        </mc:Choice>
        <mc:Fallback xmlns="">
          <p:sp>
            <p:nvSpPr>
              <p:cNvPr id="107" name="TextBox 106">
                <a:extLst>
                  <a:ext uri="{FF2B5EF4-FFF2-40B4-BE49-F238E27FC236}">
                    <a16:creationId xmlns:a16="http://schemas.microsoft.com/office/drawing/2014/main" id="{8290C970-7694-42A2-A765-426245B60905}"/>
                  </a:ext>
                </a:extLst>
              </p:cNvPr>
              <p:cNvSpPr txBox="1">
                <a:spLocks noRot="1" noChangeAspect="1" noMove="1" noResize="1" noEditPoints="1" noAdjustHandles="1" noChangeArrowheads="1" noChangeShapeType="1" noTextEdit="1"/>
              </p:cNvSpPr>
              <p:nvPr/>
            </p:nvSpPr>
            <p:spPr>
              <a:xfrm>
                <a:off x="4021759" y="3586930"/>
                <a:ext cx="4758331" cy="1384995"/>
              </a:xfrm>
              <a:prstGeom prst="rect">
                <a:avLst/>
              </a:prstGeom>
              <a:blipFill>
                <a:blip r:embed="rId7"/>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2AB78DA6-A4A4-4DA3-9476-074A8AE95E71}"/>
                  </a:ext>
                </a:extLst>
              </p:cNvPr>
              <p:cNvSpPr txBox="1"/>
              <p:nvPr/>
            </p:nvSpPr>
            <p:spPr>
              <a:xfrm>
                <a:off x="4216740" y="5104029"/>
                <a:ext cx="2325385" cy="1600438"/>
              </a:xfrm>
              <a:prstGeom prst="rect">
                <a:avLst/>
              </a:prstGeom>
              <a:noFill/>
            </p:spPr>
            <p:txBody>
              <a:bodyPr wrap="square" rtlCol="0">
                <a:spAutoFit/>
              </a:bodyPr>
              <a:lstStyle/>
              <a:p>
                <a:r>
                  <a:rPr lang="en-GB" sz="1400" dirty="0"/>
                  <a:t>When </a:t>
                </a:r>
                <a14:m>
                  <m:oMath xmlns:m="http://schemas.openxmlformats.org/officeDocument/2006/math">
                    <m:r>
                      <a:rPr lang="en-GB" sz="1400" b="0" i="1" smtClean="0">
                        <a:latin typeface="Cambria Math" panose="02040503050406030204" pitchFamily="18" charset="0"/>
                      </a:rPr>
                      <m:t>𝑡</m:t>
                    </m:r>
                    <m:r>
                      <a:rPr lang="en-GB" sz="1400" b="0" i="1" smtClean="0">
                        <a:latin typeface="Cambria Math" panose="02040503050406030204" pitchFamily="18" charset="0"/>
                      </a:rPr>
                      <m:t>=0, </m:t>
                    </m:r>
                    <m:r>
                      <a:rPr lang="en-GB" sz="1400" b="0" i="1" smtClean="0">
                        <a:latin typeface="Cambria Math" panose="02040503050406030204" pitchFamily="18" charset="0"/>
                      </a:rPr>
                      <m:t>𝑣</m:t>
                    </m:r>
                    <m:r>
                      <a:rPr lang="en-GB" sz="1400" b="0" i="1" smtClean="0">
                        <a:latin typeface="Cambria Math" panose="02040503050406030204" pitchFamily="18" charset="0"/>
                      </a:rPr>
                      <m:t>=24</m:t>
                    </m:r>
                  </m:oMath>
                </a14:m>
                <a:r>
                  <a:rPr lang="en-GB" sz="1400" dirty="0"/>
                  <a:t> ms</a:t>
                </a:r>
                <a:r>
                  <a:rPr lang="en-GB" sz="1400" baseline="30000" dirty="0"/>
                  <a:t>-1</a:t>
                </a:r>
                <a:r>
                  <a:rPr lang="en-GB" sz="1400" dirty="0"/>
                  <a:t>.</a:t>
                </a:r>
              </a:p>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0=2</m:t>
                      </m:r>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𝑡</m:t>
                          </m:r>
                        </m:e>
                        <m:sup>
                          <m:r>
                            <a:rPr lang="en-GB" sz="1400" b="0" i="1" smtClean="0">
                              <a:latin typeface="Cambria Math" panose="02040503050406030204" pitchFamily="18" charset="0"/>
                            </a:rPr>
                            <m:t>2</m:t>
                          </m:r>
                        </m:sup>
                      </m:sSup>
                      <m:r>
                        <a:rPr lang="en-GB" sz="1400" b="0" i="1" smtClean="0">
                          <a:latin typeface="Cambria Math" panose="02040503050406030204" pitchFamily="18" charset="0"/>
                        </a:rPr>
                        <m:t>−16</m:t>
                      </m:r>
                      <m:r>
                        <a:rPr lang="en-GB" sz="1400" b="0" i="1" smtClean="0">
                          <a:latin typeface="Cambria Math" panose="02040503050406030204" pitchFamily="18" charset="0"/>
                        </a:rPr>
                        <m:t>𝑡</m:t>
                      </m:r>
                      <m:r>
                        <a:rPr lang="en-GB" sz="1400" b="0" i="1" smtClean="0">
                          <a:latin typeface="Cambria Math" panose="02040503050406030204" pitchFamily="18" charset="0"/>
                        </a:rPr>
                        <m:t>+24</m:t>
                      </m:r>
                    </m:oMath>
                    <m:oMath xmlns:m="http://schemas.openxmlformats.org/officeDocument/2006/math">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𝑡</m:t>
                          </m:r>
                        </m:e>
                        <m:sup>
                          <m:r>
                            <a:rPr lang="en-GB" sz="1400" b="0" i="1" smtClean="0">
                              <a:latin typeface="Cambria Math" panose="02040503050406030204" pitchFamily="18" charset="0"/>
                            </a:rPr>
                            <m:t>2</m:t>
                          </m:r>
                        </m:sup>
                      </m:sSup>
                      <m:r>
                        <a:rPr lang="en-GB" sz="1400" b="0" i="1" smtClean="0">
                          <a:latin typeface="Cambria Math" panose="02040503050406030204" pitchFamily="18" charset="0"/>
                        </a:rPr>
                        <m:t>−8</m:t>
                      </m:r>
                      <m:r>
                        <a:rPr lang="en-GB" sz="1400" b="0" i="1" smtClean="0">
                          <a:latin typeface="Cambria Math" panose="02040503050406030204" pitchFamily="18" charset="0"/>
                        </a:rPr>
                        <m:t>𝑡</m:t>
                      </m:r>
                      <m:r>
                        <a:rPr lang="en-GB" sz="1400" b="0" i="1" smtClean="0">
                          <a:latin typeface="Cambria Math" panose="02040503050406030204" pitchFamily="18" charset="0"/>
                        </a:rPr>
                        <m:t>+12=0   </m:t>
                      </m:r>
                    </m:oMath>
                  </m:oMathPara>
                </a14:m>
                <a:br>
                  <a:rPr lang="en-GB" sz="1400" b="0" i="1" dirty="0">
                    <a:latin typeface="Cambria Math" panose="02040503050406030204" pitchFamily="18" charset="0"/>
                  </a:rPr>
                </a:br>
                <a14:m>
                  <m:oMath xmlns:m="http://schemas.openxmlformats.org/officeDocument/2006/math">
                    <m:r>
                      <a:rPr lang="en-GB" sz="1400" b="0" i="1" smtClean="0">
                        <a:latin typeface="Cambria Math" panose="02040503050406030204" pitchFamily="18" charset="0"/>
                      </a:rPr>
                      <m:t>→  </m:t>
                    </m:r>
                    <m:r>
                      <a:rPr lang="en-GB" sz="1400" b="0" i="1" smtClean="0">
                        <a:latin typeface="Cambria Math" panose="02040503050406030204" pitchFamily="18" charset="0"/>
                      </a:rPr>
                      <m:t>𝑡</m:t>
                    </m:r>
                    <m:r>
                      <a:rPr lang="en-GB" sz="1400" b="0" i="1" smtClean="0">
                        <a:latin typeface="Cambria Math" panose="02040503050406030204" pitchFamily="18" charset="0"/>
                      </a:rPr>
                      <m:t>=2</m:t>
                    </m:r>
                  </m:oMath>
                </a14:m>
                <a:r>
                  <a:rPr lang="en-GB" sz="1400" dirty="0"/>
                  <a:t> or </a:t>
                </a:r>
                <a14:m>
                  <m:oMath xmlns:m="http://schemas.openxmlformats.org/officeDocument/2006/math">
                    <m:r>
                      <a:rPr lang="en-GB" sz="1400" b="0" i="1" smtClean="0">
                        <a:latin typeface="Cambria Math" panose="02040503050406030204" pitchFamily="18" charset="0"/>
                      </a:rPr>
                      <m:t>𝑡</m:t>
                    </m:r>
                    <m:r>
                      <a:rPr lang="en-GB" sz="1400" b="0" i="1" smtClean="0">
                        <a:latin typeface="Cambria Math" panose="02040503050406030204" pitchFamily="18" charset="0"/>
                      </a:rPr>
                      <m:t>=6</m:t>
                    </m:r>
                  </m:oMath>
                </a14:m>
                <a:r>
                  <a:rPr lang="en-GB" sz="1400" dirty="0"/>
                  <a:t>.</a:t>
                </a:r>
              </a:p>
              <a:p>
                <a:pPr/>
                <a14:m>
                  <m:oMathPara xmlns:m="http://schemas.openxmlformats.org/officeDocument/2006/math">
                    <m:oMathParaPr>
                      <m:jc m:val="left"/>
                    </m:oMathParaPr>
                    <m:oMath xmlns:m="http://schemas.openxmlformats.org/officeDocument/2006/math">
                      <m:r>
                        <a:rPr lang="en-GB" sz="1400" b="0" i="1" smtClean="0">
                          <a:latin typeface="Cambria Math" panose="02040503050406030204" pitchFamily="18" charset="0"/>
                        </a:rPr>
                        <m:t>64=2</m:t>
                      </m:r>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𝑡</m:t>
                          </m:r>
                        </m:e>
                        <m:sup>
                          <m:r>
                            <a:rPr lang="en-GB" sz="1400" b="0" i="1" smtClean="0">
                              <a:latin typeface="Cambria Math" panose="02040503050406030204" pitchFamily="18" charset="0"/>
                            </a:rPr>
                            <m:t>2</m:t>
                          </m:r>
                        </m:sup>
                      </m:sSup>
                      <m:r>
                        <a:rPr lang="en-GB" sz="1400" b="0" i="1" smtClean="0">
                          <a:latin typeface="Cambria Math" panose="02040503050406030204" pitchFamily="18" charset="0"/>
                        </a:rPr>
                        <m:t>−16</m:t>
                      </m:r>
                      <m:r>
                        <a:rPr lang="en-GB" sz="1400" b="0" i="1" smtClean="0">
                          <a:latin typeface="Cambria Math" panose="02040503050406030204" pitchFamily="18" charset="0"/>
                        </a:rPr>
                        <m:t>𝑡</m:t>
                      </m:r>
                      <m:r>
                        <a:rPr lang="en-GB" sz="1400" b="0" i="1" smtClean="0">
                          <a:latin typeface="Cambria Math" panose="02040503050406030204" pitchFamily="18" charset="0"/>
                        </a:rPr>
                        <m:t>+24</m:t>
                      </m:r>
                    </m:oMath>
                    <m:oMath xmlns:m="http://schemas.openxmlformats.org/officeDocument/2006/math">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𝑡</m:t>
                          </m:r>
                        </m:e>
                        <m:sup>
                          <m:r>
                            <a:rPr lang="en-GB" sz="1400" b="0" i="1" smtClean="0">
                              <a:latin typeface="Cambria Math" panose="02040503050406030204" pitchFamily="18" charset="0"/>
                            </a:rPr>
                            <m:t>2</m:t>
                          </m:r>
                        </m:sup>
                      </m:sSup>
                      <m:r>
                        <a:rPr lang="en-GB" sz="1400" b="0" i="1" smtClean="0">
                          <a:latin typeface="Cambria Math" panose="02040503050406030204" pitchFamily="18" charset="0"/>
                        </a:rPr>
                        <m:t>−8</m:t>
                      </m:r>
                      <m:r>
                        <a:rPr lang="en-GB" sz="1400" b="0" i="1" smtClean="0">
                          <a:latin typeface="Cambria Math" panose="02040503050406030204" pitchFamily="18" charset="0"/>
                        </a:rPr>
                        <m:t>𝑡</m:t>
                      </m:r>
                      <m:r>
                        <a:rPr lang="en-GB" sz="1400" b="0" i="1" smtClean="0">
                          <a:latin typeface="Cambria Math" panose="02040503050406030204" pitchFamily="18" charset="0"/>
                        </a:rPr>
                        <m:t>−20=0   </m:t>
                      </m:r>
                    </m:oMath>
                  </m:oMathPara>
                </a14:m>
                <a:br>
                  <a:rPr lang="en-GB" sz="1400" b="0" i="1" dirty="0">
                    <a:latin typeface="Cambria Math" panose="02040503050406030204" pitchFamily="18" charset="0"/>
                  </a:rPr>
                </a:br>
                <a14:m>
                  <m:oMath xmlns:m="http://schemas.openxmlformats.org/officeDocument/2006/math">
                    <m:r>
                      <a:rPr lang="en-GB" sz="1400" b="0" i="1" smtClean="0">
                        <a:latin typeface="Cambria Math" panose="02040503050406030204" pitchFamily="18" charset="0"/>
                      </a:rPr>
                      <m:t> →   </m:t>
                    </m:r>
                    <m:r>
                      <a:rPr lang="en-GB" sz="1400" b="0" i="1" smtClean="0">
                        <a:latin typeface="Cambria Math" panose="02040503050406030204" pitchFamily="18" charset="0"/>
                      </a:rPr>
                      <m:t>𝑡</m:t>
                    </m:r>
                    <m:r>
                      <a:rPr lang="en-GB" sz="1400" b="0" i="1" smtClean="0">
                        <a:latin typeface="Cambria Math" panose="02040503050406030204" pitchFamily="18" charset="0"/>
                      </a:rPr>
                      <m:t>=10</m:t>
                    </m:r>
                  </m:oMath>
                </a14:m>
                <a:r>
                  <a:rPr lang="en-GB" sz="1400" dirty="0"/>
                  <a:t> or </a:t>
                </a:r>
                <a14:m>
                  <m:oMath xmlns:m="http://schemas.openxmlformats.org/officeDocument/2006/math">
                    <m:r>
                      <a:rPr lang="en-GB" sz="1400" b="0" i="1" smtClean="0">
                        <a:latin typeface="Cambria Math" panose="02040503050406030204" pitchFamily="18" charset="0"/>
                      </a:rPr>
                      <m:t>𝑡</m:t>
                    </m:r>
                    <m:r>
                      <a:rPr lang="en-GB" sz="1400" b="0" i="1" smtClean="0">
                        <a:latin typeface="Cambria Math" panose="02040503050406030204" pitchFamily="18" charset="0"/>
                      </a:rPr>
                      <m:t>=−2</m:t>
                    </m:r>
                  </m:oMath>
                </a14:m>
                <a:endParaRPr lang="en-GB" sz="1400" dirty="0"/>
              </a:p>
            </p:txBody>
          </p:sp>
        </mc:Choice>
        <mc:Fallback xmlns="">
          <p:sp>
            <p:nvSpPr>
              <p:cNvPr id="32" name="TextBox 31">
                <a:extLst>
                  <a:ext uri="{FF2B5EF4-FFF2-40B4-BE49-F238E27FC236}">
                    <a16:creationId xmlns:a16="http://schemas.microsoft.com/office/drawing/2014/main" id="{2AB78DA6-A4A4-4DA3-9476-074A8AE95E71}"/>
                  </a:ext>
                </a:extLst>
              </p:cNvPr>
              <p:cNvSpPr txBox="1">
                <a:spLocks noRot="1" noChangeAspect="1" noMove="1" noResize="1" noEditPoints="1" noAdjustHandles="1" noChangeArrowheads="1" noChangeShapeType="1" noTextEdit="1"/>
              </p:cNvSpPr>
              <p:nvPr/>
            </p:nvSpPr>
            <p:spPr>
              <a:xfrm>
                <a:off x="4216740" y="5104029"/>
                <a:ext cx="2325385" cy="1600438"/>
              </a:xfrm>
              <a:prstGeom prst="rect">
                <a:avLst/>
              </a:prstGeom>
              <a:blipFill>
                <a:blip r:embed="rId8"/>
                <a:stretch>
                  <a:fillRect l="-787" t="-380" b="-3042"/>
                </a:stretch>
              </a:blipFill>
            </p:spPr>
            <p:txBody>
              <a:bodyPr/>
              <a:lstStyle/>
              <a:p>
                <a:r>
                  <a:rPr lang="en-GB">
                    <a:noFill/>
                  </a:rPr>
                  <a:t> </a:t>
                </a:r>
              </a:p>
            </p:txBody>
          </p:sp>
        </mc:Fallback>
      </mc:AlternateContent>
      <p:cxnSp>
        <p:nvCxnSpPr>
          <p:cNvPr id="34" name="Straight Connector 33">
            <a:extLst>
              <a:ext uri="{FF2B5EF4-FFF2-40B4-BE49-F238E27FC236}">
                <a16:creationId xmlns:a16="http://schemas.microsoft.com/office/drawing/2014/main" id="{A0E39937-188B-4F25-80E8-0937D1997639}"/>
              </a:ext>
            </a:extLst>
          </p:cNvPr>
          <p:cNvCxnSpPr>
            <a:cxnSpLocks/>
          </p:cNvCxnSpPr>
          <p:nvPr/>
        </p:nvCxnSpPr>
        <p:spPr>
          <a:xfrm flipV="1">
            <a:off x="5433237" y="6432699"/>
            <a:ext cx="510363" cy="191385"/>
          </a:xfrm>
          <a:prstGeom prst="line">
            <a:avLst/>
          </a:prstGeom>
        </p:spPr>
        <p:style>
          <a:lnRef idx="1">
            <a:schemeClr val="dk1"/>
          </a:lnRef>
          <a:fillRef idx="0">
            <a:schemeClr val="dk1"/>
          </a:fillRef>
          <a:effectRef idx="0">
            <a:schemeClr val="dk1"/>
          </a:effectRef>
          <a:fontRef idx="minor">
            <a:schemeClr val="tx1"/>
          </a:fontRef>
        </p:style>
      </p:cxnSp>
      <p:cxnSp>
        <p:nvCxnSpPr>
          <p:cNvPr id="39" name="Straight Arrow Connector 38">
            <a:extLst>
              <a:ext uri="{FF2B5EF4-FFF2-40B4-BE49-F238E27FC236}">
                <a16:creationId xmlns:a16="http://schemas.microsoft.com/office/drawing/2014/main" id="{511CFF27-3CE2-4F77-9A01-B8FF4BD1D09C}"/>
              </a:ext>
            </a:extLst>
          </p:cNvPr>
          <p:cNvCxnSpPr/>
          <p:nvPr/>
        </p:nvCxnSpPr>
        <p:spPr>
          <a:xfrm flipV="1">
            <a:off x="7206252" y="4988129"/>
            <a:ext cx="0" cy="95073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8" name="Straight Arrow Connector 107">
            <a:extLst>
              <a:ext uri="{FF2B5EF4-FFF2-40B4-BE49-F238E27FC236}">
                <a16:creationId xmlns:a16="http://schemas.microsoft.com/office/drawing/2014/main" id="{1CE8B1C0-8A10-4531-9E75-A78B30219130}"/>
              </a:ext>
            </a:extLst>
          </p:cNvPr>
          <p:cNvCxnSpPr>
            <a:cxnSpLocks/>
          </p:cNvCxnSpPr>
          <p:nvPr/>
        </p:nvCxnSpPr>
        <p:spPr>
          <a:xfrm>
            <a:off x="7016750" y="5606525"/>
            <a:ext cx="1257300" cy="1005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2" name="Freeform: Shape 41">
            <a:extLst>
              <a:ext uri="{FF2B5EF4-FFF2-40B4-BE49-F238E27FC236}">
                <a16:creationId xmlns:a16="http://schemas.microsoft.com/office/drawing/2014/main" id="{41354D84-9434-46B4-89B6-0B2434C8396A}"/>
              </a:ext>
            </a:extLst>
          </p:cNvPr>
          <p:cNvSpPr/>
          <p:nvPr/>
        </p:nvSpPr>
        <p:spPr>
          <a:xfrm>
            <a:off x="7194402" y="5166685"/>
            <a:ext cx="988828" cy="623573"/>
          </a:xfrm>
          <a:custGeom>
            <a:avLst/>
            <a:gdLst>
              <a:gd name="connsiteX0" fmla="*/ 0 w 988828"/>
              <a:gd name="connsiteY0" fmla="*/ 0 h 623573"/>
              <a:gd name="connsiteX1" fmla="*/ 531628 w 988828"/>
              <a:gd name="connsiteY1" fmla="*/ 616688 h 623573"/>
              <a:gd name="connsiteX2" fmla="*/ 988828 w 988828"/>
              <a:gd name="connsiteY2" fmla="*/ 276446 h 623573"/>
            </a:gdLst>
            <a:ahLst/>
            <a:cxnLst>
              <a:cxn ang="0">
                <a:pos x="connsiteX0" y="connsiteY0"/>
              </a:cxn>
              <a:cxn ang="0">
                <a:pos x="connsiteX1" y="connsiteY1"/>
              </a:cxn>
              <a:cxn ang="0">
                <a:pos x="connsiteX2" y="connsiteY2"/>
              </a:cxn>
            </a:cxnLst>
            <a:rect l="l" t="t" r="r" b="b"/>
            <a:pathLst>
              <a:path w="988828" h="623573">
                <a:moveTo>
                  <a:pt x="0" y="0"/>
                </a:moveTo>
                <a:cubicBezTo>
                  <a:pt x="183411" y="285307"/>
                  <a:pt x="366823" y="570614"/>
                  <a:pt x="531628" y="616688"/>
                </a:cubicBezTo>
                <a:cubicBezTo>
                  <a:pt x="696433" y="662762"/>
                  <a:pt x="842630" y="469604"/>
                  <a:pt x="988828" y="27644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TextBox 42">
            <a:extLst>
              <a:ext uri="{FF2B5EF4-FFF2-40B4-BE49-F238E27FC236}">
                <a16:creationId xmlns:a16="http://schemas.microsoft.com/office/drawing/2014/main" id="{ABD0AD6C-8434-4BF8-8A5F-3A2A51FDD06F}"/>
              </a:ext>
            </a:extLst>
          </p:cNvPr>
          <p:cNvSpPr txBox="1"/>
          <p:nvPr/>
        </p:nvSpPr>
        <p:spPr>
          <a:xfrm>
            <a:off x="7345360" y="5549373"/>
            <a:ext cx="184847" cy="261610"/>
          </a:xfrm>
          <a:prstGeom prst="rect">
            <a:avLst/>
          </a:prstGeom>
          <a:noFill/>
        </p:spPr>
        <p:txBody>
          <a:bodyPr wrap="square" rtlCol="0">
            <a:spAutoFit/>
          </a:bodyPr>
          <a:lstStyle/>
          <a:p>
            <a:r>
              <a:rPr lang="en-GB" sz="1100" dirty="0"/>
              <a:t>2</a:t>
            </a:r>
          </a:p>
        </p:txBody>
      </p:sp>
      <p:sp>
        <p:nvSpPr>
          <p:cNvPr id="109" name="TextBox 108">
            <a:extLst>
              <a:ext uri="{FF2B5EF4-FFF2-40B4-BE49-F238E27FC236}">
                <a16:creationId xmlns:a16="http://schemas.microsoft.com/office/drawing/2014/main" id="{27166488-83DB-49FB-BD7F-CDAC99288CB0}"/>
              </a:ext>
            </a:extLst>
          </p:cNvPr>
          <p:cNvSpPr txBox="1"/>
          <p:nvPr/>
        </p:nvSpPr>
        <p:spPr>
          <a:xfrm>
            <a:off x="7961226" y="5546992"/>
            <a:ext cx="184847" cy="261610"/>
          </a:xfrm>
          <a:prstGeom prst="rect">
            <a:avLst/>
          </a:prstGeom>
          <a:noFill/>
        </p:spPr>
        <p:txBody>
          <a:bodyPr wrap="square" rtlCol="0">
            <a:spAutoFit/>
          </a:bodyPr>
          <a:lstStyle/>
          <a:p>
            <a:r>
              <a:rPr lang="en-GB" sz="1100" dirty="0"/>
              <a:t>6</a:t>
            </a:r>
          </a:p>
        </p:txBody>
      </p:sp>
      <p:sp>
        <p:nvSpPr>
          <p:cNvPr id="110" name="TextBox 109">
            <a:extLst>
              <a:ext uri="{FF2B5EF4-FFF2-40B4-BE49-F238E27FC236}">
                <a16:creationId xmlns:a16="http://schemas.microsoft.com/office/drawing/2014/main" id="{0821120B-EAFD-4404-B8F5-A53631D12BB5}"/>
              </a:ext>
            </a:extLst>
          </p:cNvPr>
          <p:cNvSpPr txBox="1"/>
          <p:nvPr/>
        </p:nvSpPr>
        <p:spPr>
          <a:xfrm>
            <a:off x="6940551" y="5106021"/>
            <a:ext cx="349102" cy="261610"/>
          </a:xfrm>
          <a:prstGeom prst="rect">
            <a:avLst/>
          </a:prstGeom>
          <a:noFill/>
        </p:spPr>
        <p:txBody>
          <a:bodyPr wrap="square" rtlCol="0">
            <a:spAutoFit/>
          </a:bodyPr>
          <a:lstStyle/>
          <a:p>
            <a:r>
              <a:rPr lang="en-GB" sz="1100" dirty="0"/>
              <a:t>24</a:t>
            </a:r>
          </a:p>
        </p:txBody>
      </p:sp>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0E58BC94-4AE6-44AC-BA04-93AF8953278D}"/>
                  </a:ext>
                </a:extLst>
              </p:cNvPr>
              <p:cNvSpPr txBox="1"/>
              <p:nvPr/>
            </p:nvSpPr>
            <p:spPr>
              <a:xfrm>
                <a:off x="6599275" y="5909500"/>
                <a:ext cx="2573299" cy="938719"/>
              </a:xfrm>
              <a:prstGeom prst="rect">
                <a:avLst/>
              </a:prstGeom>
              <a:noFill/>
            </p:spPr>
            <p:txBody>
              <a:bodyPr wrap="square" rtlCol="0">
                <a:spAutoFit/>
              </a:bodyPr>
              <a:lstStyle/>
              <a:p>
                <a:r>
                  <a:rPr lang="en-GB" sz="1100" dirty="0"/>
                  <a:t>By the symmetry of a quadratic graph, minimum occurs when </a:t>
                </a:r>
                <a14:m>
                  <m:oMath xmlns:m="http://schemas.openxmlformats.org/officeDocument/2006/math">
                    <m:r>
                      <a:rPr lang="en-GB" sz="1100" b="0" i="1" smtClean="0">
                        <a:latin typeface="Cambria Math" panose="02040503050406030204" pitchFamily="18" charset="0"/>
                      </a:rPr>
                      <m:t>𝑡</m:t>
                    </m:r>
                    <m:r>
                      <a:rPr lang="en-GB" sz="1100" b="0" i="1" smtClean="0">
                        <a:latin typeface="Cambria Math" panose="02040503050406030204" pitchFamily="18" charset="0"/>
                      </a:rPr>
                      <m:t>=4</m:t>
                    </m:r>
                  </m:oMath>
                </a14:m>
                <a:r>
                  <a:rPr lang="en-GB" sz="1100" dirty="0"/>
                  <a:t>.</a:t>
                </a:r>
              </a:p>
              <a:p>
                <a14:m>
                  <m:oMath xmlns:m="http://schemas.openxmlformats.org/officeDocument/2006/math">
                    <m:r>
                      <a:rPr lang="en-GB" sz="1100" b="0" i="1" smtClean="0">
                        <a:latin typeface="Cambria Math" panose="02040503050406030204" pitchFamily="18" charset="0"/>
                      </a:rPr>
                      <m:t>𝑣</m:t>
                    </m:r>
                    <m:r>
                      <a:rPr lang="en-GB" sz="1100" b="0" i="1" smtClean="0">
                        <a:latin typeface="Cambria Math" panose="02040503050406030204" pitchFamily="18" charset="0"/>
                      </a:rPr>
                      <m:t>=2</m:t>
                    </m:r>
                    <m:d>
                      <m:dPr>
                        <m:ctrlPr>
                          <a:rPr lang="en-GB" sz="1100" b="0" i="1" smtClean="0">
                            <a:latin typeface="Cambria Math" panose="02040503050406030204" pitchFamily="18" charset="0"/>
                          </a:rPr>
                        </m:ctrlPr>
                      </m:dPr>
                      <m:e>
                        <m:sSup>
                          <m:sSupPr>
                            <m:ctrlPr>
                              <a:rPr lang="en-GB" sz="1100" b="0" i="1" smtClean="0">
                                <a:latin typeface="Cambria Math" panose="02040503050406030204" pitchFamily="18" charset="0"/>
                              </a:rPr>
                            </m:ctrlPr>
                          </m:sSupPr>
                          <m:e>
                            <m:r>
                              <a:rPr lang="en-GB" sz="1100" b="0" i="1" smtClean="0">
                                <a:latin typeface="Cambria Math" panose="02040503050406030204" pitchFamily="18" charset="0"/>
                              </a:rPr>
                              <m:t>4</m:t>
                            </m:r>
                          </m:e>
                          <m:sup>
                            <m:r>
                              <a:rPr lang="en-GB" sz="1100" b="0" i="1" smtClean="0">
                                <a:latin typeface="Cambria Math" panose="02040503050406030204" pitchFamily="18" charset="0"/>
                              </a:rPr>
                              <m:t>2</m:t>
                            </m:r>
                          </m:sup>
                        </m:sSup>
                      </m:e>
                    </m:d>
                    <m:r>
                      <a:rPr lang="en-GB" sz="1100" b="0" i="1" smtClean="0">
                        <a:latin typeface="Cambria Math" panose="02040503050406030204" pitchFamily="18" charset="0"/>
                      </a:rPr>
                      <m:t>−16</m:t>
                    </m:r>
                    <m:d>
                      <m:dPr>
                        <m:ctrlPr>
                          <a:rPr lang="en-GB" sz="1100" b="0" i="1" smtClean="0">
                            <a:latin typeface="Cambria Math" panose="02040503050406030204" pitchFamily="18" charset="0"/>
                          </a:rPr>
                        </m:ctrlPr>
                      </m:dPr>
                      <m:e>
                        <m:r>
                          <a:rPr lang="en-GB" sz="1100" b="0" i="1" smtClean="0">
                            <a:latin typeface="Cambria Math" panose="02040503050406030204" pitchFamily="18" charset="0"/>
                          </a:rPr>
                          <m:t>4</m:t>
                        </m:r>
                      </m:e>
                    </m:d>
                    <m:r>
                      <a:rPr lang="en-GB" sz="1100" b="0" i="1" smtClean="0">
                        <a:latin typeface="Cambria Math" panose="02040503050406030204" pitchFamily="18" charset="0"/>
                      </a:rPr>
                      <m:t>+24=−8</m:t>
                    </m:r>
                  </m:oMath>
                </a14:m>
                <a:r>
                  <a:rPr lang="en-GB" sz="1100" dirty="0"/>
                  <a:t> ms</a:t>
                </a:r>
                <a:r>
                  <a:rPr lang="en-GB" sz="1100" baseline="30000" dirty="0"/>
                  <a:t>-1</a:t>
                </a:r>
              </a:p>
              <a:p>
                <a:r>
                  <a:rPr lang="en-GB" sz="1100" dirty="0"/>
                  <a:t>By inspection, greatest velocity is 24 ms</a:t>
                </a:r>
                <a:r>
                  <a:rPr lang="en-GB" sz="1100" baseline="30000" dirty="0"/>
                  <a:t>-1</a:t>
                </a:r>
                <a:r>
                  <a:rPr lang="en-GB" sz="1100" dirty="0"/>
                  <a:t> within the range </a:t>
                </a:r>
                <a14:m>
                  <m:oMath xmlns:m="http://schemas.openxmlformats.org/officeDocument/2006/math">
                    <m:r>
                      <a:rPr lang="en-GB" sz="1100" b="0" i="1" smtClean="0">
                        <a:latin typeface="Cambria Math" panose="02040503050406030204" pitchFamily="18" charset="0"/>
                      </a:rPr>
                      <m:t>0≤</m:t>
                    </m:r>
                    <m:r>
                      <a:rPr lang="en-GB" sz="1100" b="0" i="1" smtClean="0">
                        <a:latin typeface="Cambria Math" panose="02040503050406030204" pitchFamily="18" charset="0"/>
                      </a:rPr>
                      <m:t>𝑡</m:t>
                    </m:r>
                    <m:r>
                      <a:rPr lang="en-GB" sz="1100" b="0" i="1" smtClean="0">
                        <a:latin typeface="Cambria Math" panose="02040503050406030204" pitchFamily="18" charset="0"/>
                      </a:rPr>
                      <m:t>≤5</m:t>
                    </m:r>
                  </m:oMath>
                </a14:m>
                <a:r>
                  <a:rPr lang="en-GB" sz="1100" dirty="0"/>
                  <a:t>.</a:t>
                </a:r>
              </a:p>
            </p:txBody>
          </p:sp>
        </mc:Choice>
        <mc:Fallback xmlns="">
          <p:sp>
            <p:nvSpPr>
              <p:cNvPr id="44" name="TextBox 43">
                <a:extLst>
                  <a:ext uri="{FF2B5EF4-FFF2-40B4-BE49-F238E27FC236}">
                    <a16:creationId xmlns:a16="http://schemas.microsoft.com/office/drawing/2014/main" id="{0E58BC94-4AE6-44AC-BA04-93AF8953278D}"/>
                  </a:ext>
                </a:extLst>
              </p:cNvPr>
              <p:cNvSpPr txBox="1">
                <a:spLocks noRot="1" noChangeAspect="1" noMove="1" noResize="1" noEditPoints="1" noAdjustHandles="1" noChangeArrowheads="1" noChangeShapeType="1" noTextEdit="1"/>
              </p:cNvSpPr>
              <p:nvPr/>
            </p:nvSpPr>
            <p:spPr>
              <a:xfrm>
                <a:off x="6599275" y="5909500"/>
                <a:ext cx="2573299" cy="938719"/>
              </a:xfrm>
              <a:prstGeom prst="rect">
                <a:avLst/>
              </a:prstGeom>
              <a:blipFill>
                <a:blip r:embed="rId9"/>
                <a:stretch>
                  <a:fillRect t="-649" b="-3896"/>
                </a:stretch>
              </a:blipFill>
            </p:spPr>
            <p:txBody>
              <a:bodyPr/>
              <a:lstStyle/>
              <a:p>
                <a:r>
                  <a:rPr lang="en-GB">
                    <a:noFill/>
                  </a:rPr>
                  <a:t> </a:t>
                </a:r>
              </a:p>
            </p:txBody>
          </p:sp>
        </mc:Fallback>
      </mc:AlternateContent>
      <p:sp>
        <p:nvSpPr>
          <p:cNvPr id="111" name="TextBox 110">
            <a:extLst>
              <a:ext uri="{FF2B5EF4-FFF2-40B4-BE49-F238E27FC236}">
                <a16:creationId xmlns:a16="http://schemas.microsoft.com/office/drawing/2014/main" id="{AD50212B-DBA6-4892-BC45-D619A6F1A1CD}"/>
              </a:ext>
            </a:extLst>
          </p:cNvPr>
          <p:cNvSpPr txBox="1"/>
          <p:nvPr/>
        </p:nvSpPr>
        <p:spPr>
          <a:xfrm>
            <a:off x="7735941" y="5701670"/>
            <a:ext cx="525409" cy="261610"/>
          </a:xfrm>
          <a:prstGeom prst="rect">
            <a:avLst/>
          </a:prstGeom>
          <a:noFill/>
        </p:spPr>
        <p:txBody>
          <a:bodyPr wrap="square" rtlCol="0">
            <a:spAutoFit/>
          </a:bodyPr>
          <a:lstStyle/>
          <a:p>
            <a:r>
              <a:rPr lang="en-GB" sz="1100" dirty="0"/>
              <a:t>(4,-8)</a:t>
            </a:r>
          </a:p>
        </p:txBody>
      </p:sp>
      <p:sp>
        <p:nvSpPr>
          <p:cNvPr id="112" name="Rectangle 111">
            <a:extLst>
              <a:ext uri="{FF2B5EF4-FFF2-40B4-BE49-F238E27FC236}">
                <a16:creationId xmlns:a16="http://schemas.microsoft.com/office/drawing/2014/main" id="{9396E014-4A1D-4603-BA77-889892BFCCBB}"/>
              </a:ext>
            </a:extLst>
          </p:cNvPr>
          <p:cNvSpPr/>
          <p:nvPr/>
        </p:nvSpPr>
        <p:spPr>
          <a:xfrm>
            <a:off x="3919654" y="5128814"/>
            <a:ext cx="23078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a</a:t>
            </a:r>
          </a:p>
        </p:txBody>
      </p:sp>
      <p:sp>
        <p:nvSpPr>
          <p:cNvPr id="113" name="Rectangle 112">
            <a:extLst>
              <a:ext uri="{FF2B5EF4-FFF2-40B4-BE49-F238E27FC236}">
                <a16:creationId xmlns:a16="http://schemas.microsoft.com/office/drawing/2014/main" id="{9C13A6A9-73F1-4BD2-ABD0-16F5A96F2028}"/>
              </a:ext>
            </a:extLst>
          </p:cNvPr>
          <p:cNvSpPr/>
          <p:nvPr/>
        </p:nvSpPr>
        <p:spPr>
          <a:xfrm>
            <a:off x="3919654" y="5350287"/>
            <a:ext cx="23078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b</a:t>
            </a:r>
          </a:p>
        </p:txBody>
      </p:sp>
      <p:sp>
        <p:nvSpPr>
          <p:cNvPr id="114" name="Rectangle 113">
            <a:extLst>
              <a:ext uri="{FF2B5EF4-FFF2-40B4-BE49-F238E27FC236}">
                <a16:creationId xmlns:a16="http://schemas.microsoft.com/office/drawing/2014/main" id="{6CD0D045-9869-44C8-A8F6-E69F37ECB11C}"/>
              </a:ext>
            </a:extLst>
          </p:cNvPr>
          <p:cNvSpPr/>
          <p:nvPr/>
        </p:nvSpPr>
        <p:spPr>
          <a:xfrm>
            <a:off x="3907578" y="5963280"/>
            <a:ext cx="23078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c</a:t>
            </a:r>
          </a:p>
        </p:txBody>
      </p:sp>
      <p:sp>
        <p:nvSpPr>
          <p:cNvPr id="115" name="Rectangle 114">
            <a:extLst>
              <a:ext uri="{FF2B5EF4-FFF2-40B4-BE49-F238E27FC236}">
                <a16:creationId xmlns:a16="http://schemas.microsoft.com/office/drawing/2014/main" id="{216AE490-F13A-4626-8094-5FB80AAC3E4B}"/>
              </a:ext>
            </a:extLst>
          </p:cNvPr>
          <p:cNvSpPr/>
          <p:nvPr/>
        </p:nvSpPr>
        <p:spPr>
          <a:xfrm>
            <a:off x="6384393" y="5048826"/>
            <a:ext cx="23078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d</a:t>
            </a:r>
          </a:p>
        </p:txBody>
      </p:sp>
      <p:sp>
        <p:nvSpPr>
          <p:cNvPr id="116" name="Rectangle 115">
            <a:extLst>
              <a:ext uri="{FF2B5EF4-FFF2-40B4-BE49-F238E27FC236}">
                <a16:creationId xmlns:a16="http://schemas.microsoft.com/office/drawing/2014/main" id="{4D4DF68F-39C4-4F53-A624-5850E6ADF38D}"/>
              </a:ext>
            </a:extLst>
          </p:cNvPr>
          <p:cNvSpPr/>
          <p:nvPr/>
        </p:nvSpPr>
        <p:spPr>
          <a:xfrm>
            <a:off x="4159304" y="5128814"/>
            <a:ext cx="2050110" cy="21936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17" name="Rectangle 116">
            <a:extLst>
              <a:ext uri="{FF2B5EF4-FFF2-40B4-BE49-F238E27FC236}">
                <a16:creationId xmlns:a16="http://schemas.microsoft.com/office/drawing/2014/main" id="{AC144969-438A-4792-8023-51138102F254}"/>
              </a:ext>
            </a:extLst>
          </p:cNvPr>
          <p:cNvSpPr/>
          <p:nvPr/>
        </p:nvSpPr>
        <p:spPr>
          <a:xfrm>
            <a:off x="4159304" y="5362606"/>
            <a:ext cx="2050110" cy="60225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18" name="Rectangle 117">
            <a:extLst>
              <a:ext uri="{FF2B5EF4-FFF2-40B4-BE49-F238E27FC236}">
                <a16:creationId xmlns:a16="http://schemas.microsoft.com/office/drawing/2014/main" id="{FA199E96-48D2-4B3B-A1F7-CCA46386E604}"/>
              </a:ext>
            </a:extLst>
          </p:cNvPr>
          <p:cNvSpPr/>
          <p:nvPr/>
        </p:nvSpPr>
        <p:spPr>
          <a:xfrm>
            <a:off x="4139274" y="5963280"/>
            <a:ext cx="2050110" cy="7352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19" name="Rectangle 118">
            <a:extLst>
              <a:ext uri="{FF2B5EF4-FFF2-40B4-BE49-F238E27FC236}">
                <a16:creationId xmlns:a16="http://schemas.microsoft.com/office/drawing/2014/main" id="{D777CDEC-6727-4D9C-BE63-CD25DE9537E5}"/>
              </a:ext>
            </a:extLst>
          </p:cNvPr>
          <p:cNvSpPr/>
          <p:nvPr/>
        </p:nvSpPr>
        <p:spPr>
          <a:xfrm>
            <a:off x="6615176" y="5000143"/>
            <a:ext cx="2443763" cy="176216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2067384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fade">
                                      <p:cBhvr>
                                        <p:cTn id="7" dur="500"/>
                                        <p:tgtEl>
                                          <p:spTgt spid="79"/>
                                        </p:tgtEl>
                                      </p:cBhvr>
                                    </p:animEffect>
                                  </p:childTnLst>
                                </p:cTn>
                              </p:par>
                              <p:par>
                                <p:cTn id="8" presetID="10" presetClass="entr" presetSubtype="0" fill="hold" nodeType="withEffect">
                                  <p:stCondLst>
                                    <p:cond delay="0"/>
                                  </p:stCondLst>
                                  <p:childTnLst>
                                    <p:set>
                                      <p:cBhvr>
                                        <p:cTn id="9" dur="1" fill="hold">
                                          <p:stCondLst>
                                            <p:cond delay="0"/>
                                          </p:stCondLst>
                                        </p:cTn>
                                        <p:tgtEl>
                                          <p:spTgt spid="80"/>
                                        </p:tgtEl>
                                        <p:attrNameLst>
                                          <p:attrName>style.visibility</p:attrName>
                                        </p:attrNameLst>
                                      </p:cBhvr>
                                      <p:to>
                                        <p:strVal val="visible"/>
                                      </p:to>
                                    </p:set>
                                    <p:animEffect transition="in" filter="fade">
                                      <p:cBhvr>
                                        <p:cTn id="10" dur="500"/>
                                        <p:tgtEl>
                                          <p:spTgt spid="8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5"/>
                                        </p:tgtEl>
                                        <p:attrNameLst>
                                          <p:attrName>style.visibility</p:attrName>
                                        </p:attrNameLst>
                                      </p:cBhvr>
                                      <p:to>
                                        <p:strVal val="visible"/>
                                      </p:to>
                                    </p:set>
                                    <p:animEffect transition="in" filter="fade">
                                      <p:cBhvr>
                                        <p:cTn id="13" dur="500"/>
                                        <p:tgtEl>
                                          <p:spTgt spid="8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Effect transition="in" filter="fade">
                                      <p:cBhvr>
                                        <p:cTn id="16" dur="500"/>
                                        <p:tgtEl>
                                          <p:spTgt spid="9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500"/>
                                        <p:tgtEl>
                                          <p:spTgt spid="2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par>
                                <p:cTn id="26" presetID="10" presetClass="entr" presetSubtype="0" fill="hold" nodeType="withEffect">
                                  <p:stCondLst>
                                    <p:cond delay="0"/>
                                  </p:stCondLst>
                                  <p:childTnLst>
                                    <p:set>
                                      <p:cBhvr>
                                        <p:cTn id="27" dur="1" fill="hold">
                                          <p:stCondLst>
                                            <p:cond delay="0"/>
                                          </p:stCondLst>
                                        </p:cTn>
                                        <p:tgtEl>
                                          <p:spTgt spid="97"/>
                                        </p:tgtEl>
                                        <p:attrNameLst>
                                          <p:attrName>style.visibility</p:attrName>
                                        </p:attrNameLst>
                                      </p:cBhvr>
                                      <p:to>
                                        <p:strVal val="visible"/>
                                      </p:to>
                                    </p:set>
                                    <p:animEffect transition="in" filter="fade">
                                      <p:cBhvr>
                                        <p:cTn id="28" dur="500"/>
                                        <p:tgtEl>
                                          <p:spTgt spid="9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73"/>
                                        </p:tgtEl>
                                        <p:attrNameLst>
                                          <p:attrName>style.visibility</p:attrName>
                                        </p:attrNameLst>
                                      </p:cBhvr>
                                      <p:to>
                                        <p:strVal val="visible"/>
                                      </p:to>
                                    </p:set>
                                    <p:animEffect transition="in" filter="fade">
                                      <p:cBhvr>
                                        <p:cTn id="31" dur="500"/>
                                        <p:tgtEl>
                                          <p:spTgt spid="73"/>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1" nodeType="clickEffect">
                                  <p:stCondLst>
                                    <p:cond delay="0"/>
                                  </p:stCondLst>
                                  <p:childTnLst>
                                    <p:set>
                                      <p:cBhvr>
                                        <p:cTn id="35" dur="1" fill="hold">
                                          <p:stCondLst>
                                            <p:cond delay="0"/>
                                          </p:stCondLst>
                                        </p:cTn>
                                        <p:tgtEl>
                                          <p:spTgt spid="105"/>
                                        </p:tgtEl>
                                        <p:attrNameLst>
                                          <p:attrName>style.visibility</p:attrName>
                                        </p:attrNameLst>
                                      </p:cBhvr>
                                      <p:to>
                                        <p:strVal val="visible"/>
                                      </p:to>
                                    </p:set>
                                  </p:childTnLst>
                                </p:cTn>
                              </p:par>
                              <p:par>
                                <p:cTn id="36" presetID="1" presetClass="entr" presetSubtype="0" fill="hold" grpId="1" nodeType="withEffect">
                                  <p:stCondLst>
                                    <p:cond delay="0"/>
                                  </p:stCondLst>
                                  <p:childTnLst>
                                    <p:set>
                                      <p:cBhvr>
                                        <p:cTn id="37" dur="1" fill="hold">
                                          <p:stCondLst>
                                            <p:cond delay="0"/>
                                          </p:stCondLst>
                                        </p:cTn>
                                        <p:tgtEl>
                                          <p:spTgt spid="106"/>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30"/>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31"/>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100"/>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104"/>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1" nodeType="clickEffect">
                                  <p:stCondLst>
                                    <p:cond delay="0"/>
                                  </p:stCondLst>
                                  <p:childTnLst>
                                    <p:set>
                                      <p:cBhvr>
                                        <p:cTn id="49" dur="1" fill="hold">
                                          <p:stCondLst>
                                            <p:cond delay="0"/>
                                          </p:stCondLst>
                                        </p:cTn>
                                        <p:tgtEl>
                                          <p:spTgt spid="116"/>
                                        </p:tgtEl>
                                        <p:attrNameLst>
                                          <p:attrName>style.visibility</p:attrName>
                                        </p:attrNameLst>
                                      </p:cBhvr>
                                      <p:to>
                                        <p:strVal val="visible"/>
                                      </p:to>
                                    </p:set>
                                  </p:childTnLst>
                                </p:cTn>
                              </p:par>
                              <p:par>
                                <p:cTn id="50" presetID="1" presetClass="entr" presetSubtype="0" fill="hold" grpId="1" nodeType="withEffect">
                                  <p:stCondLst>
                                    <p:cond delay="0"/>
                                  </p:stCondLst>
                                  <p:childTnLst>
                                    <p:set>
                                      <p:cBhvr>
                                        <p:cTn id="51" dur="1" fill="hold">
                                          <p:stCondLst>
                                            <p:cond delay="0"/>
                                          </p:stCondLst>
                                        </p:cTn>
                                        <p:tgtEl>
                                          <p:spTgt spid="117"/>
                                        </p:tgtEl>
                                        <p:attrNameLst>
                                          <p:attrName>style.visibility</p:attrName>
                                        </p:attrNameLst>
                                      </p:cBhvr>
                                      <p:to>
                                        <p:strVal val="visible"/>
                                      </p:to>
                                    </p:set>
                                  </p:childTnLst>
                                </p:cTn>
                              </p:par>
                              <p:par>
                                <p:cTn id="52" presetID="1" presetClass="entr" presetSubtype="0" fill="hold" grpId="1" nodeType="withEffect">
                                  <p:stCondLst>
                                    <p:cond delay="0"/>
                                  </p:stCondLst>
                                  <p:childTnLst>
                                    <p:set>
                                      <p:cBhvr>
                                        <p:cTn id="53" dur="1" fill="hold">
                                          <p:stCondLst>
                                            <p:cond delay="0"/>
                                          </p:stCondLst>
                                        </p:cTn>
                                        <p:tgtEl>
                                          <p:spTgt spid="118"/>
                                        </p:tgtEl>
                                        <p:attrNameLst>
                                          <p:attrName>style.visibility</p:attrName>
                                        </p:attrNameLst>
                                      </p:cBhvr>
                                      <p:to>
                                        <p:strVal val="visible"/>
                                      </p:to>
                                    </p:set>
                                  </p:childTnLst>
                                </p:cTn>
                              </p:par>
                              <p:par>
                                <p:cTn id="54" presetID="1" presetClass="entr" presetSubtype="0" fill="hold" grpId="1" nodeType="withEffect">
                                  <p:stCondLst>
                                    <p:cond delay="0"/>
                                  </p:stCondLst>
                                  <p:childTnLst>
                                    <p:set>
                                      <p:cBhvr>
                                        <p:cTn id="55" dur="1" fill="hold">
                                          <p:stCondLst>
                                            <p:cond delay="0"/>
                                          </p:stCondLst>
                                        </p:cTn>
                                        <p:tgtEl>
                                          <p:spTgt spid="119"/>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107"/>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32"/>
                                        </p:tgtEl>
                                        <p:attrNameLst>
                                          <p:attrName>style.visibility</p:attrName>
                                        </p:attrNameLst>
                                      </p:cBhvr>
                                      <p:to>
                                        <p:strVal val="visible"/>
                                      </p:to>
                                    </p:set>
                                  </p:childTnLst>
                                </p:cTn>
                              </p:par>
                              <p:par>
                                <p:cTn id="60" presetID="1" presetClass="entr" presetSubtype="0" fill="hold" nodeType="withEffect">
                                  <p:stCondLst>
                                    <p:cond delay="0"/>
                                  </p:stCondLst>
                                  <p:childTnLst>
                                    <p:set>
                                      <p:cBhvr>
                                        <p:cTn id="61" dur="1" fill="hold">
                                          <p:stCondLst>
                                            <p:cond delay="0"/>
                                          </p:stCondLst>
                                        </p:cTn>
                                        <p:tgtEl>
                                          <p:spTgt spid="34"/>
                                        </p:tgtEl>
                                        <p:attrNameLst>
                                          <p:attrName>style.visibility</p:attrName>
                                        </p:attrNameLst>
                                      </p:cBhvr>
                                      <p:to>
                                        <p:strVal val="visible"/>
                                      </p:to>
                                    </p:set>
                                  </p:childTnLst>
                                </p:cTn>
                              </p:par>
                              <p:par>
                                <p:cTn id="62" presetID="1" presetClass="entr" presetSubtype="0" fill="hold" nodeType="withEffect">
                                  <p:stCondLst>
                                    <p:cond delay="0"/>
                                  </p:stCondLst>
                                  <p:childTnLst>
                                    <p:set>
                                      <p:cBhvr>
                                        <p:cTn id="63" dur="1" fill="hold">
                                          <p:stCondLst>
                                            <p:cond delay="0"/>
                                          </p:stCondLst>
                                        </p:cTn>
                                        <p:tgtEl>
                                          <p:spTgt spid="39"/>
                                        </p:tgtEl>
                                        <p:attrNameLst>
                                          <p:attrName>style.visibility</p:attrName>
                                        </p:attrNameLst>
                                      </p:cBhvr>
                                      <p:to>
                                        <p:strVal val="visible"/>
                                      </p:to>
                                    </p:set>
                                  </p:childTnLst>
                                </p:cTn>
                              </p:par>
                              <p:par>
                                <p:cTn id="64" presetID="1" presetClass="entr" presetSubtype="0" fill="hold" nodeType="withEffect">
                                  <p:stCondLst>
                                    <p:cond delay="0"/>
                                  </p:stCondLst>
                                  <p:childTnLst>
                                    <p:set>
                                      <p:cBhvr>
                                        <p:cTn id="65" dur="1" fill="hold">
                                          <p:stCondLst>
                                            <p:cond delay="0"/>
                                          </p:stCondLst>
                                        </p:cTn>
                                        <p:tgtEl>
                                          <p:spTgt spid="108"/>
                                        </p:tgtEl>
                                        <p:attrNameLst>
                                          <p:attrName>style.visibility</p:attrName>
                                        </p:attrNameLst>
                                      </p:cBhvr>
                                      <p:to>
                                        <p:strVal val="visible"/>
                                      </p:to>
                                    </p:set>
                                  </p:childTnLst>
                                </p:cTn>
                              </p:par>
                              <p:par>
                                <p:cTn id="66" presetID="1" presetClass="entr" presetSubtype="0" fill="hold" grpId="0" nodeType="withEffect">
                                  <p:stCondLst>
                                    <p:cond delay="0"/>
                                  </p:stCondLst>
                                  <p:childTnLst>
                                    <p:set>
                                      <p:cBhvr>
                                        <p:cTn id="67" dur="1" fill="hold">
                                          <p:stCondLst>
                                            <p:cond delay="0"/>
                                          </p:stCondLst>
                                        </p:cTn>
                                        <p:tgtEl>
                                          <p:spTgt spid="42"/>
                                        </p:tgtEl>
                                        <p:attrNameLst>
                                          <p:attrName>style.visibility</p:attrName>
                                        </p:attrNameLst>
                                      </p:cBhvr>
                                      <p:to>
                                        <p:strVal val="visible"/>
                                      </p:to>
                                    </p:set>
                                  </p:childTnLst>
                                </p:cTn>
                              </p:par>
                              <p:par>
                                <p:cTn id="68" presetID="1" presetClass="entr" presetSubtype="0" fill="hold" grpId="0" nodeType="withEffect">
                                  <p:stCondLst>
                                    <p:cond delay="0"/>
                                  </p:stCondLst>
                                  <p:childTnLst>
                                    <p:set>
                                      <p:cBhvr>
                                        <p:cTn id="69" dur="1" fill="hold">
                                          <p:stCondLst>
                                            <p:cond delay="0"/>
                                          </p:stCondLst>
                                        </p:cTn>
                                        <p:tgtEl>
                                          <p:spTgt spid="43"/>
                                        </p:tgtEl>
                                        <p:attrNameLst>
                                          <p:attrName>style.visibility</p:attrName>
                                        </p:attrNameLst>
                                      </p:cBhvr>
                                      <p:to>
                                        <p:strVal val="visible"/>
                                      </p:to>
                                    </p:set>
                                  </p:childTnLst>
                                </p:cTn>
                              </p:par>
                              <p:par>
                                <p:cTn id="70" presetID="1" presetClass="entr" presetSubtype="0" fill="hold" grpId="0" nodeType="withEffect">
                                  <p:stCondLst>
                                    <p:cond delay="0"/>
                                  </p:stCondLst>
                                  <p:childTnLst>
                                    <p:set>
                                      <p:cBhvr>
                                        <p:cTn id="71" dur="1" fill="hold">
                                          <p:stCondLst>
                                            <p:cond delay="0"/>
                                          </p:stCondLst>
                                        </p:cTn>
                                        <p:tgtEl>
                                          <p:spTgt spid="109"/>
                                        </p:tgtEl>
                                        <p:attrNameLst>
                                          <p:attrName>style.visibility</p:attrName>
                                        </p:attrNameLst>
                                      </p:cBhvr>
                                      <p:to>
                                        <p:strVal val="visible"/>
                                      </p:to>
                                    </p:set>
                                  </p:childTnLst>
                                </p:cTn>
                              </p:par>
                              <p:par>
                                <p:cTn id="72" presetID="1" presetClass="entr" presetSubtype="0" fill="hold" grpId="0" nodeType="withEffect">
                                  <p:stCondLst>
                                    <p:cond delay="0"/>
                                  </p:stCondLst>
                                  <p:childTnLst>
                                    <p:set>
                                      <p:cBhvr>
                                        <p:cTn id="73" dur="1" fill="hold">
                                          <p:stCondLst>
                                            <p:cond delay="0"/>
                                          </p:stCondLst>
                                        </p:cTn>
                                        <p:tgtEl>
                                          <p:spTgt spid="110"/>
                                        </p:tgtEl>
                                        <p:attrNameLst>
                                          <p:attrName>style.visibility</p:attrName>
                                        </p:attrNameLst>
                                      </p:cBhvr>
                                      <p:to>
                                        <p:strVal val="visible"/>
                                      </p:to>
                                    </p:set>
                                  </p:childTnLst>
                                </p:cTn>
                              </p:par>
                              <p:par>
                                <p:cTn id="74" presetID="1" presetClass="entr" presetSubtype="0" fill="hold" grpId="0" nodeType="withEffect">
                                  <p:stCondLst>
                                    <p:cond delay="0"/>
                                  </p:stCondLst>
                                  <p:childTnLst>
                                    <p:set>
                                      <p:cBhvr>
                                        <p:cTn id="75" dur="1" fill="hold">
                                          <p:stCondLst>
                                            <p:cond delay="0"/>
                                          </p:stCondLst>
                                        </p:cTn>
                                        <p:tgtEl>
                                          <p:spTgt spid="44"/>
                                        </p:tgtEl>
                                        <p:attrNameLst>
                                          <p:attrName>style.visibility</p:attrName>
                                        </p:attrNameLst>
                                      </p:cBhvr>
                                      <p:to>
                                        <p:strVal val="visible"/>
                                      </p:to>
                                    </p:set>
                                  </p:childTnLst>
                                </p:cTn>
                              </p:par>
                              <p:par>
                                <p:cTn id="76" presetID="1" presetClass="entr" presetSubtype="0" fill="hold" grpId="0" nodeType="withEffect">
                                  <p:stCondLst>
                                    <p:cond delay="0"/>
                                  </p:stCondLst>
                                  <p:childTnLst>
                                    <p:set>
                                      <p:cBhvr>
                                        <p:cTn id="77" dur="1" fill="hold">
                                          <p:stCondLst>
                                            <p:cond delay="0"/>
                                          </p:stCondLst>
                                        </p:cTn>
                                        <p:tgtEl>
                                          <p:spTgt spid="111"/>
                                        </p:tgtEl>
                                        <p:attrNameLst>
                                          <p:attrName>style.visibility</p:attrName>
                                        </p:attrNameLst>
                                      </p:cBhvr>
                                      <p:to>
                                        <p:strVal val="visible"/>
                                      </p:to>
                                    </p:set>
                                  </p:childTnLst>
                                </p:cTn>
                              </p:par>
                              <p:par>
                                <p:cTn id="78" presetID="1" presetClass="entr" presetSubtype="0" fill="hold" grpId="0" nodeType="withEffect">
                                  <p:stCondLst>
                                    <p:cond delay="0"/>
                                  </p:stCondLst>
                                  <p:childTnLst>
                                    <p:set>
                                      <p:cBhvr>
                                        <p:cTn id="79" dur="1" fill="hold">
                                          <p:stCondLst>
                                            <p:cond delay="0"/>
                                          </p:stCondLst>
                                        </p:cTn>
                                        <p:tgtEl>
                                          <p:spTgt spid="112"/>
                                        </p:tgtEl>
                                        <p:attrNameLst>
                                          <p:attrName>style.visibility</p:attrName>
                                        </p:attrNameLst>
                                      </p:cBhvr>
                                      <p:to>
                                        <p:strVal val="visible"/>
                                      </p:to>
                                    </p:set>
                                  </p:childTnLst>
                                </p:cTn>
                              </p:par>
                              <p:par>
                                <p:cTn id="80" presetID="1" presetClass="entr" presetSubtype="0" fill="hold" grpId="0" nodeType="withEffect">
                                  <p:stCondLst>
                                    <p:cond delay="0"/>
                                  </p:stCondLst>
                                  <p:childTnLst>
                                    <p:set>
                                      <p:cBhvr>
                                        <p:cTn id="81" dur="1" fill="hold">
                                          <p:stCondLst>
                                            <p:cond delay="0"/>
                                          </p:stCondLst>
                                        </p:cTn>
                                        <p:tgtEl>
                                          <p:spTgt spid="113"/>
                                        </p:tgtEl>
                                        <p:attrNameLst>
                                          <p:attrName>style.visibility</p:attrName>
                                        </p:attrNameLst>
                                      </p:cBhvr>
                                      <p:to>
                                        <p:strVal val="visible"/>
                                      </p:to>
                                    </p:set>
                                  </p:childTnLst>
                                </p:cTn>
                              </p:par>
                              <p:par>
                                <p:cTn id="82" presetID="1" presetClass="entr" presetSubtype="0" fill="hold" grpId="0" nodeType="withEffect">
                                  <p:stCondLst>
                                    <p:cond delay="0"/>
                                  </p:stCondLst>
                                  <p:childTnLst>
                                    <p:set>
                                      <p:cBhvr>
                                        <p:cTn id="83" dur="1" fill="hold">
                                          <p:stCondLst>
                                            <p:cond delay="0"/>
                                          </p:stCondLst>
                                        </p:cTn>
                                        <p:tgtEl>
                                          <p:spTgt spid="114"/>
                                        </p:tgtEl>
                                        <p:attrNameLst>
                                          <p:attrName>style.visibility</p:attrName>
                                        </p:attrNameLst>
                                      </p:cBhvr>
                                      <p:to>
                                        <p:strVal val="visible"/>
                                      </p:to>
                                    </p:set>
                                  </p:childTnLst>
                                </p:cTn>
                              </p:par>
                              <p:par>
                                <p:cTn id="84" presetID="1" presetClass="entr" presetSubtype="0" fill="hold" grpId="0" nodeType="withEffect">
                                  <p:stCondLst>
                                    <p:cond delay="0"/>
                                  </p:stCondLst>
                                  <p:childTnLst>
                                    <p:set>
                                      <p:cBhvr>
                                        <p:cTn id="85" dur="1" fill="hold">
                                          <p:stCondLst>
                                            <p:cond delay="0"/>
                                          </p:stCondLst>
                                        </p:cTn>
                                        <p:tgtEl>
                                          <p:spTgt spid="1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6" restart="whenNotActive" fill="hold" evtFilter="cancelBubble" nodeType="interactiveSeq">
                <p:stCondLst>
                  <p:cond evt="onClick" delay="0">
                    <p:tgtEl>
                      <p:spTgt spid="105"/>
                    </p:tgtEl>
                  </p:cond>
                </p:stCondLst>
                <p:endSync evt="end" delay="0">
                  <p:rtn val="all"/>
                </p:endSync>
                <p:childTnLst>
                  <p:par>
                    <p:cTn id="87" fill="hold">
                      <p:stCondLst>
                        <p:cond delay="0"/>
                      </p:stCondLst>
                      <p:childTnLst>
                        <p:par>
                          <p:cTn id="88" fill="hold">
                            <p:stCondLst>
                              <p:cond delay="0"/>
                            </p:stCondLst>
                            <p:childTnLst>
                              <p:par>
                                <p:cTn id="89" presetID="10" presetClass="exit" presetSubtype="0" fill="hold" grpId="0" nodeType="clickEffect">
                                  <p:stCondLst>
                                    <p:cond delay="0"/>
                                  </p:stCondLst>
                                  <p:childTnLst>
                                    <p:animEffect transition="out" filter="fade">
                                      <p:cBhvr>
                                        <p:cTn id="90" dur="500"/>
                                        <p:tgtEl>
                                          <p:spTgt spid="105"/>
                                        </p:tgtEl>
                                      </p:cBhvr>
                                    </p:animEffect>
                                    <p:set>
                                      <p:cBhvr>
                                        <p:cTn id="91" dur="1" fill="hold">
                                          <p:stCondLst>
                                            <p:cond delay="499"/>
                                          </p:stCondLst>
                                        </p:cTn>
                                        <p:tgtEl>
                                          <p:spTgt spid="105"/>
                                        </p:tgtEl>
                                        <p:attrNameLst>
                                          <p:attrName>style.visibility</p:attrName>
                                        </p:attrNameLst>
                                      </p:cBhvr>
                                      <p:to>
                                        <p:strVal val="hidden"/>
                                      </p:to>
                                    </p:set>
                                  </p:childTnLst>
                                </p:cTn>
                              </p:par>
                            </p:childTnLst>
                          </p:cTn>
                        </p:par>
                      </p:childTnLst>
                    </p:cTn>
                  </p:par>
                </p:childTnLst>
              </p:cTn>
              <p:nextCondLst>
                <p:cond evt="onClick" delay="0">
                  <p:tgtEl>
                    <p:spTgt spid="105"/>
                  </p:tgtEl>
                </p:cond>
              </p:nextCondLst>
            </p:seq>
            <p:seq concurrent="1" nextAc="seek">
              <p:cTn id="92" restart="whenNotActive" fill="hold" evtFilter="cancelBubble" nodeType="interactiveSeq">
                <p:stCondLst>
                  <p:cond evt="onClick" delay="0">
                    <p:tgtEl>
                      <p:spTgt spid="106"/>
                    </p:tgtEl>
                  </p:cond>
                </p:stCondLst>
                <p:endSync evt="end" delay="0">
                  <p:rtn val="all"/>
                </p:endSync>
                <p:childTnLst>
                  <p:par>
                    <p:cTn id="93" fill="hold">
                      <p:stCondLst>
                        <p:cond delay="0"/>
                      </p:stCondLst>
                      <p:childTnLst>
                        <p:par>
                          <p:cTn id="94" fill="hold">
                            <p:stCondLst>
                              <p:cond delay="0"/>
                            </p:stCondLst>
                            <p:childTnLst>
                              <p:par>
                                <p:cTn id="95" presetID="10" presetClass="exit" presetSubtype="0" fill="hold" grpId="0" nodeType="clickEffect">
                                  <p:stCondLst>
                                    <p:cond delay="0"/>
                                  </p:stCondLst>
                                  <p:childTnLst>
                                    <p:animEffect transition="out" filter="fade">
                                      <p:cBhvr>
                                        <p:cTn id="96" dur="500"/>
                                        <p:tgtEl>
                                          <p:spTgt spid="106"/>
                                        </p:tgtEl>
                                      </p:cBhvr>
                                    </p:animEffect>
                                    <p:set>
                                      <p:cBhvr>
                                        <p:cTn id="97" dur="1" fill="hold">
                                          <p:stCondLst>
                                            <p:cond delay="499"/>
                                          </p:stCondLst>
                                        </p:cTn>
                                        <p:tgtEl>
                                          <p:spTgt spid="106"/>
                                        </p:tgtEl>
                                        <p:attrNameLst>
                                          <p:attrName>style.visibility</p:attrName>
                                        </p:attrNameLst>
                                      </p:cBhvr>
                                      <p:to>
                                        <p:strVal val="hidden"/>
                                      </p:to>
                                    </p:set>
                                  </p:childTnLst>
                                </p:cTn>
                              </p:par>
                            </p:childTnLst>
                          </p:cTn>
                        </p:par>
                      </p:childTnLst>
                    </p:cTn>
                  </p:par>
                </p:childTnLst>
              </p:cTn>
              <p:nextCondLst>
                <p:cond evt="onClick" delay="0">
                  <p:tgtEl>
                    <p:spTgt spid="106"/>
                  </p:tgtEl>
                </p:cond>
              </p:nextCondLst>
            </p:seq>
            <p:seq concurrent="1" nextAc="seek">
              <p:cTn id="98" restart="whenNotActive" fill="hold" evtFilter="cancelBubble" nodeType="interactiveSeq">
                <p:stCondLst>
                  <p:cond evt="onClick" delay="0">
                    <p:tgtEl>
                      <p:spTgt spid="116"/>
                    </p:tgtEl>
                  </p:cond>
                </p:stCondLst>
                <p:endSync evt="end" delay="0">
                  <p:rtn val="all"/>
                </p:endSync>
                <p:childTnLst>
                  <p:par>
                    <p:cTn id="99" fill="hold">
                      <p:stCondLst>
                        <p:cond delay="0"/>
                      </p:stCondLst>
                      <p:childTnLst>
                        <p:par>
                          <p:cTn id="100" fill="hold">
                            <p:stCondLst>
                              <p:cond delay="0"/>
                            </p:stCondLst>
                            <p:childTnLst>
                              <p:par>
                                <p:cTn id="101" presetID="10" presetClass="exit" presetSubtype="0" fill="hold" grpId="0" nodeType="clickEffect">
                                  <p:stCondLst>
                                    <p:cond delay="0"/>
                                  </p:stCondLst>
                                  <p:childTnLst>
                                    <p:animEffect transition="out" filter="fade">
                                      <p:cBhvr>
                                        <p:cTn id="102" dur="500"/>
                                        <p:tgtEl>
                                          <p:spTgt spid="116"/>
                                        </p:tgtEl>
                                      </p:cBhvr>
                                    </p:animEffect>
                                    <p:set>
                                      <p:cBhvr>
                                        <p:cTn id="103" dur="1" fill="hold">
                                          <p:stCondLst>
                                            <p:cond delay="499"/>
                                          </p:stCondLst>
                                        </p:cTn>
                                        <p:tgtEl>
                                          <p:spTgt spid="116"/>
                                        </p:tgtEl>
                                        <p:attrNameLst>
                                          <p:attrName>style.visibility</p:attrName>
                                        </p:attrNameLst>
                                      </p:cBhvr>
                                      <p:to>
                                        <p:strVal val="hidden"/>
                                      </p:to>
                                    </p:set>
                                  </p:childTnLst>
                                </p:cTn>
                              </p:par>
                            </p:childTnLst>
                          </p:cTn>
                        </p:par>
                      </p:childTnLst>
                    </p:cTn>
                  </p:par>
                </p:childTnLst>
              </p:cTn>
              <p:nextCondLst>
                <p:cond evt="onClick" delay="0">
                  <p:tgtEl>
                    <p:spTgt spid="116"/>
                  </p:tgtEl>
                </p:cond>
              </p:nextCondLst>
            </p:seq>
            <p:seq concurrent="1" nextAc="seek">
              <p:cTn id="104" restart="whenNotActive" fill="hold" evtFilter="cancelBubble" nodeType="interactiveSeq">
                <p:stCondLst>
                  <p:cond evt="onClick" delay="0">
                    <p:tgtEl>
                      <p:spTgt spid="117"/>
                    </p:tgtEl>
                  </p:cond>
                </p:stCondLst>
                <p:endSync evt="end" delay="0">
                  <p:rtn val="all"/>
                </p:endSync>
                <p:childTnLst>
                  <p:par>
                    <p:cTn id="105" fill="hold">
                      <p:stCondLst>
                        <p:cond delay="0"/>
                      </p:stCondLst>
                      <p:childTnLst>
                        <p:par>
                          <p:cTn id="106" fill="hold">
                            <p:stCondLst>
                              <p:cond delay="0"/>
                            </p:stCondLst>
                            <p:childTnLst>
                              <p:par>
                                <p:cTn id="107" presetID="10" presetClass="exit" presetSubtype="0" fill="hold" grpId="0" nodeType="clickEffect">
                                  <p:stCondLst>
                                    <p:cond delay="0"/>
                                  </p:stCondLst>
                                  <p:childTnLst>
                                    <p:animEffect transition="out" filter="fade">
                                      <p:cBhvr>
                                        <p:cTn id="108" dur="500"/>
                                        <p:tgtEl>
                                          <p:spTgt spid="117"/>
                                        </p:tgtEl>
                                      </p:cBhvr>
                                    </p:animEffect>
                                    <p:set>
                                      <p:cBhvr>
                                        <p:cTn id="109" dur="1" fill="hold">
                                          <p:stCondLst>
                                            <p:cond delay="499"/>
                                          </p:stCondLst>
                                        </p:cTn>
                                        <p:tgtEl>
                                          <p:spTgt spid="117"/>
                                        </p:tgtEl>
                                        <p:attrNameLst>
                                          <p:attrName>style.visibility</p:attrName>
                                        </p:attrNameLst>
                                      </p:cBhvr>
                                      <p:to>
                                        <p:strVal val="hidden"/>
                                      </p:to>
                                    </p:set>
                                  </p:childTnLst>
                                </p:cTn>
                              </p:par>
                            </p:childTnLst>
                          </p:cTn>
                        </p:par>
                      </p:childTnLst>
                    </p:cTn>
                  </p:par>
                </p:childTnLst>
              </p:cTn>
              <p:nextCondLst>
                <p:cond evt="onClick" delay="0">
                  <p:tgtEl>
                    <p:spTgt spid="117"/>
                  </p:tgtEl>
                </p:cond>
              </p:nextCondLst>
            </p:seq>
            <p:seq concurrent="1" nextAc="seek">
              <p:cTn id="110" restart="whenNotActive" fill="hold" evtFilter="cancelBubble" nodeType="interactiveSeq">
                <p:stCondLst>
                  <p:cond evt="onClick" delay="0">
                    <p:tgtEl>
                      <p:spTgt spid="118"/>
                    </p:tgtEl>
                  </p:cond>
                </p:stCondLst>
                <p:endSync evt="end" delay="0">
                  <p:rtn val="all"/>
                </p:endSync>
                <p:childTnLst>
                  <p:par>
                    <p:cTn id="111" fill="hold">
                      <p:stCondLst>
                        <p:cond delay="0"/>
                      </p:stCondLst>
                      <p:childTnLst>
                        <p:par>
                          <p:cTn id="112" fill="hold">
                            <p:stCondLst>
                              <p:cond delay="0"/>
                            </p:stCondLst>
                            <p:childTnLst>
                              <p:par>
                                <p:cTn id="113" presetID="10" presetClass="exit" presetSubtype="0" fill="hold" grpId="0" nodeType="clickEffect">
                                  <p:stCondLst>
                                    <p:cond delay="0"/>
                                  </p:stCondLst>
                                  <p:childTnLst>
                                    <p:animEffect transition="out" filter="fade">
                                      <p:cBhvr>
                                        <p:cTn id="114" dur="500"/>
                                        <p:tgtEl>
                                          <p:spTgt spid="118"/>
                                        </p:tgtEl>
                                      </p:cBhvr>
                                    </p:animEffect>
                                    <p:set>
                                      <p:cBhvr>
                                        <p:cTn id="115" dur="1" fill="hold">
                                          <p:stCondLst>
                                            <p:cond delay="499"/>
                                          </p:stCondLst>
                                        </p:cTn>
                                        <p:tgtEl>
                                          <p:spTgt spid="118"/>
                                        </p:tgtEl>
                                        <p:attrNameLst>
                                          <p:attrName>style.visibility</p:attrName>
                                        </p:attrNameLst>
                                      </p:cBhvr>
                                      <p:to>
                                        <p:strVal val="hidden"/>
                                      </p:to>
                                    </p:set>
                                  </p:childTnLst>
                                </p:cTn>
                              </p:par>
                            </p:childTnLst>
                          </p:cTn>
                        </p:par>
                      </p:childTnLst>
                    </p:cTn>
                  </p:par>
                </p:childTnLst>
              </p:cTn>
              <p:nextCondLst>
                <p:cond evt="onClick" delay="0">
                  <p:tgtEl>
                    <p:spTgt spid="118"/>
                  </p:tgtEl>
                </p:cond>
              </p:nextCondLst>
            </p:seq>
            <p:seq concurrent="1" nextAc="seek">
              <p:cTn id="116" restart="whenNotActive" fill="hold" evtFilter="cancelBubble" nodeType="interactiveSeq">
                <p:stCondLst>
                  <p:cond evt="onClick" delay="0">
                    <p:tgtEl>
                      <p:spTgt spid="119"/>
                    </p:tgtEl>
                  </p:cond>
                </p:stCondLst>
                <p:endSync evt="end" delay="0">
                  <p:rtn val="all"/>
                </p:endSync>
                <p:childTnLst>
                  <p:par>
                    <p:cTn id="117" fill="hold">
                      <p:stCondLst>
                        <p:cond delay="0"/>
                      </p:stCondLst>
                      <p:childTnLst>
                        <p:par>
                          <p:cTn id="118" fill="hold">
                            <p:stCondLst>
                              <p:cond delay="0"/>
                            </p:stCondLst>
                            <p:childTnLst>
                              <p:par>
                                <p:cTn id="119" presetID="10" presetClass="exit" presetSubtype="0" fill="hold" grpId="0" nodeType="clickEffect">
                                  <p:stCondLst>
                                    <p:cond delay="0"/>
                                  </p:stCondLst>
                                  <p:childTnLst>
                                    <p:animEffect transition="out" filter="fade">
                                      <p:cBhvr>
                                        <p:cTn id="120" dur="500"/>
                                        <p:tgtEl>
                                          <p:spTgt spid="119"/>
                                        </p:tgtEl>
                                      </p:cBhvr>
                                    </p:animEffect>
                                    <p:set>
                                      <p:cBhvr>
                                        <p:cTn id="121" dur="1" fill="hold">
                                          <p:stCondLst>
                                            <p:cond delay="499"/>
                                          </p:stCondLst>
                                        </p:cTn>
                                        <p:tgtEl>
                                          <p:spTgt spid="119"/>
                                        </p:tgtEl>
                                        <p:attrNameLst>
                                          <p:attrName>style.visibility</p:attrName>
                                        </p:attrNameLst>
                                      </p:cBhvr>
                                      <p:to>
                                        <p:strVal val="hidden"/>
                                      </p:to>
                                    </p:set>
                                  </p:childTnLst>
                                </p:cTn>
                              </p:par>
                            </p:childTnLst>
                          </p:cTn>
                        </p:par>
                      </p:childTnLst>
                    </p:cTn>
                  </p:par>
                </p:childTnLst>
              </p:cTn>
              <p:nextCondLst>
                <p:cond evt="onClick" delay="0">
                  <p:tgtEl>
                    <p:spTgt spid="119"/>
                  </p:tgtEl>
                </p:cond>
              </p:nextCondLst>
            </p:seq>
          </p:childTnLst>
        </p:cTn>
      </p:par>
    </p:tnLst>
    <p:bldLst>
      <p:bldP spid="73" grpId="0" animBg="1"/>
      <p:bldP spid="85" grpId="0"/>
      <p:bldP spid="95" grpId="0"/>
      <p:bldP spid="26" grpId="0" animBg="1"/>
      <p:bldP spid="27" grpId="0"/>
      <p:bldP spid="28" grpId="0"/>
      <p:bldP spid="30" grpId="0" animBg="1"/>
      <p:bldP spid="31" grpId="0"/>
      <p:bldP spid="100" grpId="0" animBg="1"/>
      <p:bldP spid="104" grpId="0" animBg="1"/>
      <p:bldP spid="105" grpId="0" animBg="1"/>
      <p:bldP spid="105" grpId="1" animBg="1"/>
      <p:bldP spid="106" grpId="0" animBg="1"/>
      <p:bldP spid="106" grpId="1" animBg="1"/>
      <p:bldP spid="107" grpId="0" animBg="1"/>
      <p:bldP spid="32" grpId="0"/>
      <p:bldP spid="42" grpId="0" animBg="1"/>
      <p:bldP spid="43" grpId="0"/>
      <p:bldP spid="109" grpId="0"/>
      <p:bldP spid="110" grpId="0"/>
      <p:bldP spid="44" grpId="0"/>
      <p:bldP spid="111" grpId="0"/>
      <p:bldP spid="112" grpId="0" animBg="1"/>
      <p:bldP spid="113" grpId="0" animBg="1"/>
      <p:bldP spid="114" grpId="0" animBg="1"/>
      <p:bldP spid="115" grpId="0" animBg="1"/>
      <p:bldP spid="116" grpId="0" animBg="1"/>
      <p:bldP spid="116" grpId="1" animBg="1"/>
      <p:bldP spid="117" grpId="0" animBg="1"/>
      <p:bldP spid="117" grpId="1" animBg="1"/>
      <p:bldP spid="118" grpId="0" animBg="1"/>
      <p:bldP spid="118" grpId="1" animBg="1"/>
      <p:bldP spid="119" grpId="0" animBg="1"/>
      <p:bldP spid="119"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11A</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5840"/>
            <a:ext cx="7920880" cy="830997"/>
          </a:xfrm>
          <a:prstGeom prst="rect">
            <a:avLst/>
          </a:prstGeom>
          <a:noFill/>
        </p:spPr>
        <p:txBody>
          <a:bodyPr wrap="square" rtlCol="0">
            <a:spAutoFit/>
          </a:bodyPr>
          <a:lstStyle/>
          <a:p>
            <a:r>
              <a:rPr lang="en-GB" sz="2400" dirty="0"/>
              <a:t>Pearson Stats/Mechanics Year 1</a:t>
            </a:r>
          </a:p>
          <a:p>
            <a:r>
              <a:rPr lang="en-GB" sz="2400" dirty="0"/>
              <a:t>Page 184</a:t>
            </a:r>
          </a:p>
        </p:txBody>
      </p:sp>
      <p:cxnSp>
        <p:nvCxnSpPr>
          <p:cNvPr id="6" name="Straight Connector 5"/>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
        <p:nvSpPr>
          <p:cNvPr id="9" name="TextBox 8">
            <a:extLst>
              <a:ext uri="{FF2B5EF4-FFF2-40B4-BE49-F238E27FC236}">
                <a16:creationId xmlns:a16="http://schemas.microsoft.com/office/drawing/2014/main" id="{4744EBA3-4D54-462B-BFBD-FE21E5C2F7A4}"/>
              </a:ext>
            </a:extLst>
          </p:cNvPr>
          <p:cNvSpPr txBox="1"/>
          <p:nvPr/>
        </p:nvSpPr>
        <p:spPr>
          <a:xfrm>
            <a:off x="428333" y="1994571"/>
            <a:ext cx="7469986" cy="369332"/>
          </a:xfrm>
          <a:prstGeom prst="rect">
            <a:avLst/>
          </a:prstGeom>
          <a:noFill/>
        </p:spPr>
        <p:txBody>
          <a:bodyPr wrap="square" rtlCol="0">
            <a:spAutoFit/>
          </a:bodyPr>
          <a:lstStyle/>
          <a:p>
            <a:r>
              <a:rPr lang="en-GB" dirty="0"/>
              <a:t>Classes in a rush (or Further Mathematicians) may wish to skip this exercise.</a:t>
            </a:r>
          </a:p>
        </p:txBody>
      </p:sp>
    </p:spTree>
    <p:extLst>
      <p:ext uri="{BB962C8B-B14F-4D97-AF65-F5344CB8AC3E}">
        <p14:creationId xmlns:p14="http://schemas.microsoft.com/office/powerpoint/2010/main" val="27378345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D82946B-B339-4295-A2FA-3C2720374019}"/>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BFE7904C-9B77-42B6-9950-18B7F28DBBB2}"/>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Using Differentiation</a:t>
              </a:r>
              <a:endParaRPr lang="en-GB" sz="3200" dirty="0"/>
            </a:p>
          </p:txBody>
        </p:sp>
        <p:cxnSp>
          <p:nvCxnSpPr>
            <p:cNvPr id="4" name="Straight Connector 3">
              <a:extLst>
                <a:ext uri="{FF2B5EF4-FFF2-40B4-BE49-F238E27FC236}">
                  <a16:creationId xmlns:a16="http://schemas.microsoft.com/office/drawing/2014/main" id="{18468510-6B8F-4C09-971F-16162C6EFF84}"/>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F3439492-C727-4B96-8C3D-0FDB7DE6E2FD}"/>
                  </a:ext>
                </a:extLst>
              </p:cNvPr>
              <p:cNvSpPr txBox="1"/>
              <p:nvPr/>
            </p:nvSpPr>
            <p:spPr>
              <a:xfrm>
                <a:off x="337478" y="749063"/>
                <a:ext cx="8496944" cy="923330"/>
              </a:xfrm>
              <a:prstGeom prst="rect">
                <a:avLst/>
              </a:prstGeom>
              <a:noFill/>
            </p:spPr>
            <p:txBody>
              <a:bodyPr wrap="square" rtlCol="0">
                <a:spAutoFit/>
              </a:bodyPr>
              <a:lstStyle/>
              <a:p>
                <a:r>
                  <a:rPr lang="en-GB" dirty="0"/>
                  <a:t>In Chapter 9, we saw that velocity </a:t>
                </a:r>
                <a14:m>
                  <m:oMath xmlns:m="http://schemas.openxmlformats.org/officeDocument/2006/math">
                    <m:r>
                      <a:rPr lang="en-GB" b="0" i="1" smtClean="0">
                        <a:latin typeface="Cambria Math" panose="02040503050406030204" pitchFamily="18" charset="0"/>
                      </a:rPr>
                      <m:t>𝑣</m:t>
                    </m:r>
                  </m:oMath>
                </a14:m>
                <a:r>
                  <a:rPr lang="en-GB" dirty="0"/>
                  <a:t> is the rate of change of displacement </a:t>
                </a:r>
                <a14:m>
                  <m:oMath xmlns:m="http://schemas.openxmlformats.org/officeDocument/2006/math">
                    <m:r>
                      <a:rPr lang="en-GB" b="0" i="1" smtClean="0">
                        <a:latin typeface="Cambria Math" panose="02040503050406030204" pitchFamily="18" charset="0"/>
                      </a:rPr>
                      <m:t>𝑠</m:t>
                    </m:r>
                  </m:oMath>
                </a14:m>
                <a:r>
                  <a:rPr lang="en-GB" dirty="0"/>
                  <a:t> (i.e. the gradient). But in Pure, we know that we can use differentiation to find the gradient function:</a:t>
                </a:r>
              </a:p>
            </p:txBody>
          </p:sp>
        </mc:Choice>
        <mc:Fallback xmlns="">
          <p:sp>
            <p:nvSpPr>
              <p:cNvPr id="5" name="TextBox 4">
                <a:extLst>
                  <a:ext uri="{FF2B5EF4-FFF2-40B4-BE49-F238E27FC236}">
                    <a16:creationId xmlns:a16="http://schemas.microsoft.com/office/drawing/2014/main" id="{F3439492-C727-4B96-8C3D-0FDB7DE6E2FD}"/>
                  </a:ext>
                </a:extLst>
              </p:cNvPr>
              <p:cNvSpPr txBox="1">
                <a:spLocks noRot="1" noChangeAspect="1" noMove="1" noResize="1" noEditPoints="1" noAdjustHandles="1" noChangeArrowheads="1" noChangeShapeType="1" noTextEdit="1"/>
              </p:cNvSpPr>
              <p:nvPr/>
            </p:nvSpPr>
            <p:spPr>
              <a:xfrm>
                <a:off x="337478" y="749063"/>
                <a:ext cx="8496944" cy="923330"/>
              </a:xfrm>
              <a:prstGeom prst="rect">
                <a:avLst/>
              </a:prstGeom>
              <a:blipFill>
                <a:blip r:embed="rId2"/>
                <a:stretch>
                  <a:fillRect l="-574" t="-3974" b="-993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1ABF95C5-05E6-4B8A-A192-0A88027D931E}"/>
                  </a:ext>
                </a:extLst>
              </p:cNvPr>
              <p:cNvSpPr txBox="1"/>
              <p:nvPr/>
            </p:nvSpPr>
            <p:spPr>
              <a:xfrm>
                <a:off x="1624045" y="1858212"/>
                <a:ext cx="1800200" cy="618246"/>
              </a:xfrm>
              <a:prstGeom prst="rect">
                <a:avLst/>
              </a:prstGeom>
              <a:ln>
                <a:noFill/>
              </a:ln>
              <a:effectLst>
                <a:outerShdw blurRad="63500" sx="102000" sy="102000" algn="c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𝑣</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𝑑𝑠</m:t>
                          </m:r>
                        </m:num>
                        <m:den>
                          <m:r>
                            <a:rPr lang="en-GB" b="0" i="1" smtClean="0">
                              <a:latin typeface="Cambria Math" panose="02040503050406030204" pitchFamily="18" charset="0"/>
                            </a:rPr>
                            <m:t>𝑑𝑡</m:t>
                          </m:r>
                        </m:den>
                      </m:f>
                    </m:oMath>
                  </m:oMathPara>
                </a14:m>
                <a:endParaRPr lang="en-GB" dirty="0"/>
              </a:p>
            </p:txBody>
          </p:sp>
        </mc:Choice>
        <mc:Fallback xmlns="">
          <p:sp>
            <p:nvSpPr>
              <p:cNvPr id="6" name="TextBox 5">
                <a:extLst>
                  <a:ext uri="{FF2B5EF4-FFF2-40B4-BE49-F238E27FC236}">
                    <a16:creationId xmlns:a16="http://schemas.microsoft.com/office/drawing/2014/main" id="{1ABF95C5-05E6-4B8A-A192-0A88027D931E}"/>
                  </a:ext>
                </a:extLst>
              </p:cNvPr>
              <p:cNvSpPr txBox="1">
                <a:spLocks noRot="1" noChangeAspect="1" noMove="1" noResize="1" noEditPoints="1" noAdjustHandles="1" noChangeArrowheads="1" noChangeShapeType="1" noTextEdit="1"/>
              </p:cNvSpPr>
              <p:nvPr/>
            </p:nvSpPr>
            <p:spPr>
              <a:xfrm>
                <a:off x="1624045" y="1858212"/>
                <a:ext cx="1800200" cy="618246"/>
              </a:xfrm>
              <a:prstGeom prst="rect">
                <a:avLst/>
              </a:prstGeom>
              <a:blipFill>
                <a:blip r:embed="rId3"/>
                <a:stretch>
                  <a:fillRect/>
                </a:stretch>
              </a:blipFill>
              <a:ln>
                <a:noFill/>
              </a:ln>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180D60C9-1594-43D2-960A-DC13A46BA66F}"/>
                  </a:ext>
                </a:extLst>
              </p:cNvPr>
              <p:cNvSpPr txBox="1"/>
              <p:nvPr/>
            </p:nvSpPr>
            <p:spPr>
              <a:xfrm>
                <a:off x="4830316" y="1858212"/>
                <a:ext cx="1800200" cy="648126"/>
              </a:xfrm>
              <a:prstGeom prst="rect">
                <a:avLst/>
              </a:prstGeom>
              <a:ln>
                <a:noFill/>
              </a:ln>
              <a:effectLst>
                <a:outerShdw blurRad="63500" sx="102000" sy="102000" algn="c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𝑎</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𝑑𝑣</m:t>
                          </m:r>
                        </m:num>
                        <m:den>
                          <m:r>
                            <a:rPr lang="en-GB" b="0" i="1" smtClean="0">
                              <a:latin typeface="Cambria Math" panose="02040503050406030204" pitchFamily="18" charset="0"/>
                            </a:rPr>
                            <m:t>𝑑𝑡</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sSup>
                            <m:sSupPr>
                              <m:ctrlPr>
                                <a:rPr lang="en-GB" b="0" i="1" smtClean="0">
                                  <a:latin typeface="Cambria Math" panose="02040503050406030204" pitchFamily="18" charset="0"/>
                                </a:rPr>
                              </m:ctrlPr>
                            </m:sSupPr>
                            <m:e>
                              <m:r>
                                <a:rPr lang="en-GB" b="0" i="1" smtClean="0">
                                  <a:latin typeface="Cambria Math" panose="02040503050406030204" pitchFamily="18" charset="0"/>
                                </a:rPr>
                                <m:t>𝑑</m:t>
                              </m:r>
                            </m:e>
                            <m:sup>
                              <m:r>
                                <a:rPr lang="en-GB" b="0" i="1" smtClean="0">
                                  <a:latin typeface="Cambria Math" panose="02040503050406030204" pitchFamily="18" charset="0"/>
                                </a:rPr>
                                <m:t>2</m:t>
                              </m:r>
                            </m:sup>
                          </m:sSup>
                          <m:r>
                            <a:rPr lang="en-GB" b="0" i="1" smtClean="0">
                              <a:latin typeface="Cambria Math" panose="02040503050406030204" pitchFamily="18" charset="0"/>
                            </a:rPr>
                            <m:t>𝑠</m:t>
                          </m:r>
                        </m:num>
                        <m:den>
                          <m:r>
                            <a:rPr lang="en-GB" b="0" i="1" smtClean="0">
                              <a:latin typeface="Cambria Math" panose="02040503050406030204" pitchFamily="18" charset="0"/>
                            </a:rPr>
                            <m:t>𝑑</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𝑡</m:t>
                              </m:r>
                            </m:e>
                            <m:sup>
                              <m:r>
                                <a:rPr lang="en-GB" b="0" i="1" smtClean="0">
                                  <a:latin typeface="Cambria Math" panose="02040503050406030204" pitchFamily="18" charset="0"/>
                                </a:rPr>
                                <m:t>2</m:t>
                              </m:r>
                            </m:sup>
                          </m:sSup>
                        </m:den>
                      </m:f>
                    </m:oMath>
                  </m:oMathPara>
                </a14:m>
                <a:endParaRPr lang="en-GB" dirty="0"/>
              </a:p>
            </p:txBody>
          </p:sp>
        </mc:Choice>
        <mc:Fallback xmlns="">
          <p:sp>
            <p:nvSpPr>
              <p:cNvPr id="7" name="TextBox 6">
                <a:extLst>
                  <a:ext uri="{FF2B5EF4-FFF2-40B4-BE49-F238E27FC236}">
                    <a16:creationId xmlns:a16="http://schemas.microsoft.com/office/drawing/2014/main" id="{180D60C9-1594-43D2-960A-DC13A46BA66F}"/>
                  </a:ext>
                </a:extLst>
              </p:cNvPr>
              <p:cNvSpPr txBox="1">
                <a:spLocks noRot="1" noChangeAspect="1" noMove="1" noResize="1" noEditPoints="1" noAdjustHandles="1" noChangeArrowheads="1" noChangeShapeType="1" noTextEdit="1"/>
              </p:cNvSpPr>
              <p:nvPr/>
            </p:nvSpPr>
            <p:spPr>
              <a:xfrm>
                <a:off x="4830316" y="1858212"/>
                <a:ext cx="1800200" cy="648126"/>
              </a:xfrm>
              <a:prstGeom prst="rect">
                <a:avLst/>
              </a:prstGeom>
              <a:blipFill>
                <a:blip r:embed="rId4"/>
                <a:stretch>
                  <a:fillRect/>
                </a:stretch>
              </a:blipFill>
              <a:ln>
                <a:noFill/>
              </a:ln>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8" name="TextBox 7">
            <a:extLst>
              <a:ext uri="{FF2B5EF4-FFF2-40B4-BE49-F238E27FC236}">
                <a16:creationId xmlns:a16="http://schemas.microsoft.com/office/drawing/2014/main" id="{03BA7C3C-53FC-415C-9323-3DB89B43C839}"/>
              </a:ext>
            </a:extLst>
          </p:cNvPr>
          <p:cNvSpPr txBox="1"/>
          <p:nvPr/>
        </p:nvSpPr>
        <p:spPr>
          <a:xfrm>
            <a:off x="3559696" y="1853010"/>
            <a:ext cx="1202804" cy="646331"/>
          </a:xfrm>
          <a:prstGeom prst="rect">
            <a:avLst/>
          </a:prstGeom>
          <a:noFill/>
        </p:spPr>
        <p:txBody>
          <a:bodyPr wrap="square" rtlCol="0">
            <a:spAutoFit/>
          </a:bodyPr>
          <a:lstStyle/>
          <a:p>
            <a:r>
              <a:rPr lang="en-GB" dirty="0"/>
              <a:t>and similarly…</a:t>
            </a:r>
          </a:p>
        </p:txBody>
      </p:sp>
      <p:sp>
        <p:nvSpPr>
          <p:cNvPr id="9" name="TextBox 8">
            <a:extLst>
              <a:ext uri="{FF2B5EF4-FFF2-40B4-BE49-F238E27FC236}">
                <a16:creationId xmlns:a16="http://schemas.microsoft.com/office/drawing/2014/main" id="{3CD4F7EC-7CAE-436D-9FBA-EA5353CF6C3F}"/>
              </a:ext>
            </a:extLst>
          </p:cNvPr>
          <p:cNvSpPr txBox="1"/>
          <p:nvPr/>
        </p:nvSpPr>
        <p:spPr>
          <a:xfrm>
            <a:off x="2172494" y="2655962"/>
            <a:ext cx="1728192" cy="430887"/>
          </a:xfrm>
          <a:prstGeom prst="rect">
            <a:avLst/>
          </a:prstGeom>
          <a:noFill/>
        </p:spPr>
        <p:txBody>
          <a:bodyPr wrap="square" rtlCol="0">
            <a:spAutoFit/>
          </a:bodyPr>
          <a:lstStyle/>
          <a:p>
            <a:r>
              <a:rPr lang="en-GB" sz="1100" dirty="0"/>
              <a:t>velocity is the rate of change of displacement</a:t>
            </a:r>
          </a:p>
        </p:txBody>
      </p:sp>
      <p:cxnSp>
        <p:nvCxnSpPr>
          <p:cNvPr id="11" name="Straight Arrow Connector 10">
            <a:extLst>
              <a:ext uri="{FF2B5EF4-FFF2-40B4-BE49-F238E27FC236}">
                <a16:creationId xmlns:a16="http://schemas.microsoft.com/office/drawing/2014/main" id="{FD3DDE70-0E25-4B1E-897F-136F0401D145}"/>
              </a:ext>
            </a:extLst>
          </p:cNvPr>
          <p:cNvCxnSpPr/>
          <p:nvPr/>
        </p:nvCxnSpPr>
        <p:spPr>
          <a:xfrm flipH="1" flipV="1">
            <a:off x="2752725" y="2543175"/>
            <a:ext cx="91083" cy="13678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2" name="TextBox 11">
            <a:extLst>
              <a:ext uri="{FF2B5EF4-FFF2-40B4-BE49-F238E27FC236}">
                <a16:creationId xmlns:a16="http://schemas.microsoft.com/office/drawing/2014/main" id="{04AD9941-9D22-4CB9-8F5A-D35A29D61083}"/>
              </a:ext>
            </a:extLst>
          </p:cNvPr>
          <p:cNvSpPr txBox="1"/>
          <p:nvPr/>
        </p:nvSpPr>
        <p:spPr>
          <a:xfrm>
            <a:off x="5292080" y="2655962"/>
            <a:ext cx="1728192" cy="430887"/>
          </a:xfrm>
          <a:prstGeom prst="rect">
            <a:avLst/>
          </a:prstGeom>
          <a:noFill/>
        </p:spPr>
        <p:txBody>
          <a:bodyPr wrap="square" rtlCol="0">
            <a:spAutoFit/>
          </a:bodyPr>
          <a:lstStyle/>
          <a:p>
            <a:r>
              <a:rPr lang="en-GB" sz="1100" dirty="0"/>
              <a:t>acceleration is the rate of change of velocity</a:t>
            </a:r>
          </a:p>
        </p:txBody>
      </p:sp>
      <p:cxnSp>
        <p:nvCxnSpPr>
          <p:cNvPr id="13" name="Straight Arrow Connector 12">
            <a:extLst>
              <a:ext uri="{FF2B5EF4-FFF2-40B4-BE49-F238E27FC236}">
                <a16:creationId xmlns:a16="http://schemas.microsoft.com/office/drawing/2014/main" id="{6135602A-0CAE-4AB1-B318-A09BBDADB832}"/>
              </a:ext>
            </a:extLst>
          </p:cNvPr>
          <p:cNvCxnSpPr/>
          <p:nvPr/>
        </p:nvCxnSpPr>
        <p:spPr>
          <a:xfrm flipH="1" flipV="1">
            <a:off x="5730416" y="2555374"/>
            <a:ext cx="91083" cy="13678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4" name="Rectangle 13">
            <a:extLst>
              <a:ext uri="{FF2B5EF4-FFF2-40B4-BE49-F238E27FC236}">
                <a16:creationId xmlns:a16="http://schemas.microsoft.com/office/drawing/2014/main" id="{07CD4101-D8EF-4892-B79D-98D790896B21}"/>
              </a:ext>
            </a:extLst>
          </p:cNvPr>
          <p:cNvSpPr/>
          <p:nvPr/>
        </p:nvSpPr>
        <p:spPr>
          <a:xfrm>
            <a:off x="2605698" y="1885874"/>
            <a:ext cx="566127" cy="57157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5" name="Rectangle 14">
            <a:extLst>
              <a:ext uri="{FF2B5EF4-FFF2-40B4-BE49-F238E27FC236}">
                <a16:creationId xmlns:a16="http://schemas.microsoft.com/office/drawing/2014/main" id="{7AF9477E-09EA-456E-A014-00C7B5C8A374}"/>
              </a:ext>
            </a:extLst>
          </p:cNvPr>
          <p:cNvSpPr/>
          <p:nvPr/>
        </p:nvSpPr>
        <p:spPr>
          <a:xfrm>
            <a:off x="5447352" y="1904921"/>
            <a:ext cx="1086798" cy="57157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47C9CA22-1047-465D-B001-BC9F50C9BA33}"/>
                  </a:ext>
                </a:extLst>
              </p:cNvPr>
              <p:cNvSpPr txBox="1"/>
              <p:nvPr/>
            </p:nvSpPr>
            <p:spPr>
              <a:xfrm>
                <a:off x="7129971" y="1640358"/>
                <a:ext cx="1822644" cy="2708434"/>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200" b="1" dirty="0"/>
                  <a:t>Fro Memory Tip</a:t>
                </a:r>
                <a:r>
                  <a:rPr lang="en-GB" sz="1200" dirty="0"/>
                  <a:t>: I picture interchanging between </a:t>
                </a:r>
                <a14:m>
                  <m:oMath xmlns:m="http://schemas.openxmlformats.org/officeDocument/2006/math">
                    <m:r>
                      <a:rPr lang="en-GB" sz="1200" b="0" i="1" smtClean="0">
                        <a:latin typeface="Cambria Math" panose="02040503050406030204" pitchFamily="18" charset="0"/>
                      </a:rPr>
                      <m:t>𝑠</m:t>
                    </m:r>
                    <m:r>
                      <a:rPr lang="en-GB" sz="1200" b="0" i="1" smtClean="0">
                        <a:latin typeface="Cambria Math" panose="02040503050406030204" pitchFamily="18" charset="0"/>
                      </a:rPr>
                      <m:t>,</m:t>
                    </m:r>
                    <m:r>
                      <a:rPr lang="en-GB" sz="1200" b="0" i="1" smtClean="0">
                        <a:latin typeface="Cambria Math" panose="02040503050406030204" pitchFamily="18" charset="0"/>
                      </a:rPr>
                      <m:t>𝑣</m:t>
                    </m:r>
                    <m:r>
                      <a:rPr lang="en-GB" sz="1200" b="0" i="1" smtClean="0">
                        <a:latin typeface="Cambria Math" panose="02040503050406030204" pitchFamily="18" charset="0"/>
                      </a:rPr>
                      <m:t>,</m:t>
                    </m:r>
                    <m:r>
                      <a:rPr lang="en-GB" sz="1200" b="0" i="1" smtClean="0">
                        <a:latin typeface="Cambria Math" panose="02040503050406030204" pitchFamily="18" charset="0"/>
                      </a:rPr>
                      <m:t>𝑎</m:t>
                    </m:r>
                  </m:oMath>
                </a14:m>
                <a:r>
                  <a:rPr lang="en-GB" sz="1200" dirty="0"/>
                  <a:t> as differentiating to go downwards and integrating to go upwards:</a:t>
                </a:r>
              </a:p>
              <a:p>
                <a:endParaRPr lang="en-GB" sz="1200" dirty="0"/>
              </a:p>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𝑠</m:t>
                      </m:r>
                    </m:oMath>
                  </m:oMathPara>
                </a14:m>
                <a:endParaRPr lang="en-GB" sz="1400" b="0" dirty="0"/>
              </a:p>
              <a:p>
                <a:endParaRPr lang="en-GB" sz="1400" dirty="0"/>
              </a:p>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𝑣</m:t>
                      </m:r>
                    </m:oMath>
                  </m:oMathPara>
                </a14:m>
                <a:endParaRPr lang="en-GB" sz="1400" b="0" dirty="0"/>
              </a:p>
              <a:p>
                <a:endParaRPr lang="en-GB" sz="1400" dirty="0"/>
              </a:p>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𝑎</m:t>
                      </m:r>
                    </m:oMath>
                  </m:oMathPara>
                </a14:m>
                <a:endParaRPr lang="en-GB" sz="1400" dirty="0"/>
              </a:p>
              <a:p>
                <a:r>
                  <a:rPr lang="en-GB" sz="1200" dirty="0"/>
                  <a:t>(We will do integration a bit later)</a:t>
                </a:r>
              </a:p>
            </p:txBody>
          </p:sp>
        </mc:Choice>
        <mc:Fallback xmlns="">
          <p:sp>
            <p:nvSpPr>
              <p:cNvPr id="16" name="TextBox 15">
                <a:extLst>
                  <a:ext uri="{FF2B5EF4-FFF2-40B4-BE49-F238E27FC236}">
                    <a16:creationId xmlns:a16="http://schemas.microsoft.com/office/drawing/2014/main" id="{47C9CA22-1047-465D-B001-BC9F50C9BA33}"/>
                  </a:ext>
                </a:extLst>
              </p:cNvPr>
              <p:cNvSpPr txBox="1">
                <a:spLocks noRot="1" noChangeAspect="1" noMove="1" noResize="1" noEditPoints="1" noAdjustHandles="1" noChangeArrowheads="1" noChangeShapeType="1" noTextEdit="1"/>
              </p:cNvSpPr>
              <p:nvPr/>
            </p:nvSpPr>
            <p:spPr>
              <a:xfrm>
                <a:off x="7129971" y="1640358"/>
                <a:ext cx="1822644" cy="2708434"/>
              </a:xfrm>
              <a:prstGeom prst="rect">
                <a:avLst/>
              </a:prstGeom>
              <a:blipFill>
                <a:blip r:embed="rId5"/>
                <a:stretch>
                  <a:fillRect/>
                </a:stretch>
              </a:blipFill>
            </p:spPr>
            <p:txBody>
              <a:bodyPr/>
              <a:lstStyle/>
              <a:p>
                <a:r>
                  <a:rPr lang="en-GB">
                    <a:noFill/>
                  </a:rPr>
                  <a:t> </a:t>
                </a:r>
              </a:p>
            </p:txBody>
          </p:sp>
        </mc:Fallback>
      </mc:AlternateContent>
      <p:sp>
        <p:nvSpPr>
          <p:cNvPr id="17" name="Freeform: Shape 16">
            <a:extLst>
              <a:ext uri="{FF2B5EF4-FFF2-40B4-BE49-F238E27FC236}">
                <a16:creationId xmlns:a16="http://schemas.microsoft.com/office/drawing/2014/main" id="{B6D48A69-0D1D-44D8-8B51-8C756C8BF037}"/>
              </a:ext>
            </a:extLst>
          </p:cNvPr>
          <p:cNvSpPr/>
          <p:nvPr/>
        </p:nvSpPr>
        <p:spPr>
          <a:xfrm>
            <a:off x="8172450" y="2886075"/>
            <a:ext cx="109690" cy="381000"/>
          </a:xfrm>
          <a:custGeom>
            <a:avLst/>
            <a:gdLst>
              <a:gd name="connsiteX0" fmla="*/ 0 w 109690"/>
              <a:gd name="connsiteY0" fmla="*/ 0 h 381000"/>
              <a:gd name="connsiteX1" fmla="*/ 109538 w 109690"/>
              <a:gd name="connsiteY1" fmla="*/ 185738 h 381000"/>
              <a:gd name="connsiteX2" fmla="*/ 19050 w 109690"/>
              <a:gd name="connsiteY2" fmla="*/ 381000 h 381000"/>
            </a:gdLst>
            <a:ahLst/>
            <a:cxnLst>
              <a:cxn ang="0">
                <a:pos x="connsiteX0" y="connsiteY0"/>
              </a:cxn>
              <a:cxn ang="0">
                <a:pos x="connsiteX1" y="connsiteY1"/>
              </a:cxn>
              <a:cxn ang="0">
                <a:pos x="connsiteX2" y="connsiteY2"/>
              </a:cxn>
            </a:cxnLst>
            <a:rect l="l" t="t" r="r" b="b"/>
            <a:pathLst>
              <a:path w="109690" h="381000">
                <a:moveTo>
                  <a:pt x="0" y="0"/>
                </a:moveTo>
                <a:cubicBezTo>
                  <a:pt x="53181" y="61119"/>
                  <a:pt x="106363" y="122238"/>
                  <a:pt x="109538" y="185738"/>
                </a:cubicBezTo>
                <a:cubicBezTo>
                  <a:pt x="112713" y="249238"/>
                  <a:pt x="65881" y="315119"/>
                  <a:pt x="19050" y="381000"/>
                </a:cubicBezTo>
              </a:path>
            </a:pathLst>
          </a:custGeom>
          <a:noFill/>
          <a:ln>
            <a:solidFill>
              <a:schemeClr val="bg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Freeform: Shape 17">
            <a:extLst>
              <a:ext uri="{FF2B5EF4-FFF2-40B4-BE49-F238E27FC236}">
                <a16:creationId xmlns:a16="http://schemas.microsoft.com/office/drawing/2014/main" id="{6197958C-F287-47C4-B2EC-0C0EB0758AB8}"/>
              </a:ext>
            </a:extLst>
          </p:cNvPr>
          <p:cNvSpPr/>
          <p:nvPr/>
        </p:nvSpPr>
        <p:spPr>
          <a:xfrm>
            <a:off x="8172450" y="3380658"/>
            <a:ext cx="109690" cy="381000"/>
          </a:xfrm>
          <a:custGeom>
            <a:avLst/>
            <a:gdLst>
              <a:gd name="connsiteX0" fmla="*/ 0 w 109690"/>
              <a:gd name="connsiteY0" fmla="*/ 0 h 381000"/>
              <a:gd name="connsiteX1" fmla="*/ 109538 w 109690"/>
              <a:gd name="connsiteY1" fmla="*/ 185738 h 381000"/>
              <a:gd name="connsiteX2" fmla="*/ 19050 w 109690"/>
              <a:gd name="connsiteY2" fmla="*/ 381000 h 381000"/>
            </a:gdLst>
            <a:ahLst/>
            <a:cxnLst>
              <a:cxn ang="0">
                <a:pos x="connsiteX0" y="connsiteY0"/>
              </a:cxn>
              <a:cxn ang="0">
                <a:pos x="connsiteX1" y="connsiteY1"/>
              </a:cxn>
              <a:cxn ang="0">
                <a:pos x="connsiteX2" y="connsiteY2"/>
              </a:cxn>
            </a:cxnLst>
            <a:rect l="l" t="t" r="r" b="b"/>
            <a:pathLst>
              <a:path w="109690" h="381000">
                <a:moveTo>
                  <a:pt x="0" y="0"/>
                </a:moveTo>
                <a:cubicBezTo>
                  <a:pt x="53181" y="61119"/>
                  <a:pt x="106363" y="122238"/>
                  <a:pt x="109538" y="185738"/>
                </a:cubicBezTo>
                <a:cubicBezTo>
                  <a:pt x="112713" y="249238"/>
                  <a:pt x="65881" y="315119"/>
                  <a:pt x="19050" y="381000"/>
                </a:cubicBezTo>
              </a:path>
            </a:pathLst>
          </a:custGeom>
          <a:noFill/>
          <a:ln>
            <a:solidFill>
              <a:schemeClr val="bg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Freeform: Shape 20">
            <a:extLst>
              <a:ext uri="{FF2B5EF4-FFF2-40B4-BE49-F238E27FC236}">
                <a16:creationId xmlns:a16="http://schemas.microsoft.com/office/drawing/2014/main" id="{64E20219-6101-45D3-BFE5-641D5171DFDC}"/>
              </a:ext>
            </a:extLst>
          </p:cNvPr>
          <p:cNvSpPr/>
          <p:nvPr/>
        </p:nvSpPr>
        <p:spPr>
          <a:xfrm rot="10800000">
            <a:off x="7815981" y="3386627"/>
            <a:ext cx="109690" cy="381000"/>
          </a:xfrm>
          <a:custGeom>
            <a:avLst/>
            <a:gdLst>
              <a:gd name="connsiteX0" fmla="*/ 0 w 109690"/>
              <a:gd name="connsiteY0" fmla="*/ 0 h 381000"/>
              <a:gd name="connsiteX1" fmla="*/ 109538 w 109690"/>
              <a:gd name="connsiteY1" fmla="*/ 185738 h 381000"/>
              <a:gd name="connsiteX2" fmla="*/ 19050 w 109690"/>
              <a:gd name="connsiteY2" fmla="*/ 381000 h 381000"/>
            </a:gdLst>
            <a:ahLst/>
            <a:cxnLst>
              <a:cxn ang="0">
                <a:pos x="connsiteX0" y="connsiteY0"/>
              </a:cxn>
              <a:cxn ang="0">
                <a:pos x="connsiteX1" y="connsiteY1"/>
              </a:cxn>
              <a:cxn ang="0">
                <a:pos x="connsiteX2" y="connsiteY2"/>
              </a:cxn>
            </a:cxnLst>
            <a:rect l="l" t="t" r="r" b="b"/>
            <a:pathLst>
              <a:path w="109690" h="381000">
                <a:moveTo>
                  <a:pt x="0" y="0"/>
                </a:moveTo>
                <a:cubicBezTo>
                  <a:pt x="53181" y="61119"/>
                  <a:pt x="106363" y="122238"/>
                  <a:pt x="109538" y="185738"/>
                </a:cubicBezTo>
                <a:cubicBezTo>
                  <a:pt x="112713" y="249238"/>
                  <a:pt x="65881" y="315119"/>
                  <a:pt x="19050" y="381000"/>
                </a:cubicBezTo>
              </a:path>
            </a:pathLst>
          </a:custGeom>
          <a:noFill/>
          <a:ln>
            <a:solidFill>
              <a:schemeClr val="bg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Freeform: Shape 21">
            <a:extLst>
              <a:ext uri="{FF2B5EF4-FFF2-40B4-BE49-F238E27FC236}">
                <a16:creationId xmlns:a16="http://schemas.microsoft.com/office/drawing/2014/main" id="{87E9C20D-A0ED-4965-B6F8-731F1429704B}"/>
              </a:ext>
            </a:extLst>
          </p:cNvPr>
          <p:cNvSpPr/>
          <p:nvPr/>
        </p:nvSpPr>
        <p:spPr>
          <a:xfrm rot="10800000">
            <a:off x="7813033" y="2896349"/>
            <a:ext cx="109690" cy="381000"/>
          </a:xfrm>
          <a:custGeom>
            <a:avLst/>
            <a:gdLst>
              <a:gd name="connsiteX0" fmla="*/ 0 w 109690"/>
              <a:gd name="connsiteY0" fmla="*/ 0 h 381000"/>
              <a:gd name="connsiteX1" fmla="*/ 109538 w 109690"/>
              <a:gd name="connsiteY1" fmla="*/ 185738 h 381000"/>
              <a:gd name="connsiteX2" fmla="*/ 19050 w 109690"/>
              <a:gd name="connsiteY2" fmla="*/ 381000 h 381000"/>
            </a:gdLst>
            <a:ahLst/>
            <a:cxnLst>
              <a:cxn ang="0">
                <a:pos x="connsiteX0" y="connsiteY0"/>
              </a:cxn>
              <a:cxn ang="0">
                <a:pos x="connsiteX1" y="connsiteY1"/>
              </a:cxn>
              <a:cxn ang="0">
                <a:pos x="connsiteX2" y="connsiteY2"/>
              </a:cxn>
            </a:cxnLst>
            <a:rect l="l" t="t" r="r" b="b"/>
            <a:pathLst>
              <a:path w="109690" h="381000">
                <a:moveTo>
                  <a:pt x="0" y="0"/>
                </a:moveTo>
                <a:cubicBezTo>
                  <a:pt x="53181" y="61119"/>
                  <a:pt x="106363" y="122238"/>
                  <a:pt x="109538" y="185738"/>
                </a:cubicBezTo>
                <a:cubicBezTo>
                  <a:pt x="112713" y="249238"/>
                  <a:pt x="65881" y="315119"/>
                  <a:pt x="19050" y="381000"/>
                </a:cubicBezTo>
              </a:path>
            </a:pathLst>
          </a:custGeom>
          <a:noFill/>
          <a:ln>
            <a:solidFill>
              <a:schemeClr val="bg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90581708-1EAC-4AA5-8221-43B6A16A6943}"/>
                  </a:ext>
                </a:extLst>
              </p:cNvPr>
              <p:cNvSpPr txBox="1"/>
              <p:nvPr/>
            </p:nvSpPr>
            <p:spPr>
              <a:xfrm>
                <a:off x="8267853" y="2887415"/>
                <a:ext cx="322308" cy="32605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sz="800" b="0" i="1" smtClean="0">
                              <a:solidFill>
                                <a:schemeClr val="bg1"/>
                              </a:solidFill>
                              <a:latin typeface="Cambria Math" panose="02040503050406030204" pitchFamily="18" charset="0"/>
                            </a:rPr>
                          </m:ctrlPr>
                        </m:fPr>
                        <m:num>
                          <m:r>
                            <a:rPr lang="en-GB" sz="800" b="0" i="1" smtClean="0">
                              <a:solidFill>
                                <a:schemeClr val="bg1"/>
                              </a:solidFill>
                              <a:latin typeface="Cambria Math" panose="02040503050406030204" pitchFamily="18" charset="0"/>
                            </a:rPr>
                            <m:t>𝑑</m:t>
                          </m:r>
                        </m:num>
                        <m:den>
                          <m:r>
                            <a:rPr lang="en-GB" sz="800" b="0" i="1" smtClean="0">
                              <a:solidFill>
                                <a:schemeClr val="bg1"/>
                              </a:solidFill>
                              <a:latin typeface="Cambria Math" panose="02040503050406030204" pitchFamily="18" charset="0"/>
                            </a:rPr>
                            <m:t>𝑑𝑡</m:t>
                          </m:r>
                        </m:den>
                      </m:f>
                    </m:oMath>
                  </m:oMathPara>
                </a14:m>
                <a:endParaRPr lang="en-GB" dirty="0"/>
              </a:p>
            </p:txBody>
          </p:sp>
        </mc:Choice>
        <mc:Fallback xmlns="">
          <p:sp>
            <p:nvSpPr>
              <p:cNvPr id="23" name="TextBox 22">
                <a:extLst>
                  <a:ext uri="{FF2B5EF4-FFF2-40B4-BE49-F238E27FC236}">
                    <a16:creationId xmlns:a16="http://schemas.microsoft.com/office/drawing/2014/main" id="{90581708-1EAC-4AA5-8221-43B6A16A6943}"/>
                  </a:ext>
                </a:extLst>
              </p:cNvPr>
              <p:cNvSpPr txBox="1">
                <a:spLocks noRot="1" noChangeAspect="1" noMove="1" noResize="1" noEditPoints="1" noAdjustHandles="1" noChangeArrowheads="1" noChangeShapeType="1" noTextEdit="1"/>
              </p:cNvSpPr>
              <p:nvPr/>
            </p:nvSpPr>
            <p:spPr>
              <a:xfrm>
                <a:off x="8267853" y="2887415"/>
                <a:ext cx="322308" cy="326051"/>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A7822F1B-9ABD-49C5-96A4-23C17EFDB025}"/>
                  </a:ext>
                </a:extLst>
              </p:cNvPr>
              <p:cNvSpPr txBox="1"/>
              <p:nvPr/>
            </p:nvSpPr>
            <p:spPr>
              <a:xfrm>
                <a:off x="8277989" y="3401438"/>
                <a:ext cx="322308" cy="32605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sz="800" b="0" i="1" smtClean="0">
                              <a:solidFill>
                                <a:schemeClr val="bg1"/>
                              </a:solidFill>
                              <a:latin typeface="Cambria Math" panose="02040503050406030204" pitchFamily="18" charset="0"/>
                            </a:rPr>
                          </m:ctrlPr>
                        </m:fPr>
                        <m:num>
                          <m:r>
                            <a:rPr lang="en-GB" sz="800" b="0" i="1" smtClean="0">
                              <a:solidFill>
                                <a:schemeClr val="bg1"/>
                              </a:solidFill>
                              <a:latin typeface="Cambria Math" panose="02040503050406030204" pitchFamily="18" charset="0"/>
                            </a:rPr>
                            <m:t>𝑑</m:t>
                          </m:r>
                        </m:num>
                        <m:den>
                          <m:r>
                            <a:rPr lang="en-GB" sz="800" b="0" i="1" smtClean="0">
                              <a:solidFill>
                                <a:schemeClr val="bg1"/>
                              </a:solidFill>
                              <a:latin typeface="Cambria Math" panose="02040503050406030204" pitchFamily="18" charset="0"/>
                            </a:rPr>
                            <m:t>𝑑𝑡</m:t>
                          </m:r>
                        </m:den>
                      </m:f>
                    </m:oMath>
                  </m:oMathPara>
                </a14:m>
                <a:endParaRPr lang="en-GB" dirty="0"/>
              </a:p>
            </p:txBody>
          </p:sp>
        </mc:Choice>
        <mc:Fallback xmlns="">
          <p:sp>
            <p:nvSpPr>
              <p:cNvPr id="24" name="TextBox 23">
                <a:extLst>
                  <a:ext uri="{FF2B5EF4-FFF2-40B4-BE49-F238E27FC236}">
                    <a16:creationId xmlns:a16="http://schemas.microsoft.com/office/drawing/2014/main" id="{A7822F1B-9ABD-49C5-96A4-23C17EFDB025}"/>
                  </a:ext>
                </a:extLst>
              </p:cNvPr>
              <p:cNvSpPr txBox="1">
                <a:spLocks noRot="1" noChangeAspect="1" noMove="1" noResize="1" noEditPoints="1" noAdjustHandles="1" noChangeArrowheads="1" noChangeShapeType="1" noTextEdit="1"/>
              </p:cNvSpPr>
              <p:nvPr/>
            </p:nvSpPr>
            <p:spPr>
              <a:xfrm>
                <a:off x="8277989" y="3401438"/>
                <a:ext cx="322308" cy="326051"/>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18774A99-2752-45C5-8380-0FBAEFA179BD}"/>
                  </a:ext>
                </a:extLst>
              </p:cNvPr>
              <p:cNvSpPr txBox="1"/>
              <p:nvPr/>
            </p:nvSpPr>
            <p:spPr>
              <a:xfrm>
                <a:off x="7367349" y="3445784"/>
                <a:ext cx="322308" cy="22006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800" b="0" i="1" smtClean="0">
                          <a:solidFill>
                            <a:schemeClr val="bg1"/>
                          </a:solidFill>
                          <a:latin typeface="Cambria Math" panose="02040503050406030204" pitchFamily="18" charset="0"/>
                        </a:rPr>
                        <m:t>∫</m:t>
                      </m:r>
                      <m:r>
                        <a:rPr lang="en-GB" sz="800" b="0" i="1" smtClean="0">
                          <a:solidFill>
                            <a:schemeClr val="bg1"/>
                          </a:solidFill>
                          <a:latin typeface="Cambria Math" panose="02040503050406030204" pitchFamily="18" charset="0"/>
                        </a:rPr>
                        <m:t>𝑎</m:t>
                      </m:r>
                      <m:r>
                        <a:rPr lang="en-GB" sz="800" b="0" i="1" smtClean="0">
                          <a:solidFill>
                            <a:schemeClr val="bg1"/>
                          </a:solidFill>
                          <a:latin typeface="Cambria Math" panose="02040503050406030204" pitchFamily="18" charset="0"/>
                        </a:rPr>
                        <m:t> </m:t>
                      </m:r>
                      <m:r>
                        <a:rPr lang="en-GB" sz="800" b="0" i="1" smtClean="0">
                          <a:solidFill>
                            <a:schemeClr val="bg1"/>
                          </a:solidFill>
                          <a:latin typeface="Cambria Math" panose="02040503050406030204" pitchFamily="18" charset="0"/>
                        </a:rPr>
                        <m:t>𝑑𝑡</m:t>
                      </m:r>
                    </m:oMath>
                  </m:oMathPara>
                </a14:m>
                <a:endParaRPr lang="en-GB" dirty="0"/>
              </a:p>
            </p:txBody>
          </p:sp>
        </mc:Choice>
        <mc:Fallback xmlns="">
          <p:sp>
            <p:nvSpPr>
              <p:cNvPr id="25" name="TextBox 24">
                <a:extLst>
                  <a:ext uri="{FF2B5EF4-FFF2-40B4-BE49-F238E27FC236}">
                    <a16:creationId xmlns:a16="http://schemas.microsoft.com/office/drawing/2014/main" id="{18774A99-2752-45C5-8380-0FBAEFA179BD}"/>
                  </a:ext>
                </a:extLst>
              </p:cNvPr>
              <p:cNvSpPr txBox="1">
                <a:spLocks noRot="1" noChangeAspect="1" noMove="1" noResize="1" noEditPoints="1" noAdjustHandles="1" noChangeArrowheads="1" noChangeShapeType="1" noTextEdit="1"/>
              </p:cNvSpPr>
              <p:nvPr/>
            </p:nvSpPr>
            <p:spPr>
              <a:xfrm>
                <a:off x="7367349" y="3445784"/>
                <a:ext cx="322308" cy="220060"/>
              </a:xfrm>
              <a:prstGeom prst="rect">
                <a:avLst/>
              </a:prstGeom>
              <a:blipFill>
                <a:blip r:embed="rId8"/>
                <a:stretch>
                  <a:fillRect r="-25000" b="-555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E0C3FF2A-3178-443B-AE42-6020E9434FD8}"/>
                  </a:ext>
                </a:extLst>
              </p:cNvPr>
              <p:cNvSpPr txBox="1"/>
              <p:nvPr/>
            </p:nvSpPr>
            <p:spPr>
              <a:xfrm>
                <a:off x="7405449" y="2968006"/>
                <a:ext cx="322308" cy="22006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800" b="0" i="1" smtClean="0">
                          <a:solidFill>
                            <a:schemeClr val="bg1"/>
                          </a:solidFill>
                          <a:latin typeface="Cambria Math" panose="02040503050406030204" pitchFamily="18" charset="0"/>
                        </a:rPr>
                        <m:t>∫</m:t>
                      </m:r>
                      <m:r>
                        <a:rPr lang="en-GB" sz="800" b="0" i="1" smtClean="0">
                          <a:solidFill>
                            <a:schemeClr val="bg1"/>
                          </a:solidFill>
                          <a:latin typeface="Cambria Math" panose="02040503050406030204" pitchFamily="18" charset="0"/>
                        </a:rPr>
                        <m:t>𝑣</m:t>
                      </m:r>
                      <m:r>
                        <a:rPr lang="en-GB" sz="800" b="0" i="1" smtClean="0">
                          <a:solidFill>
                            <a:schemeClr val="bg1"/>
                          </a:solidFill>
                          <a:latin typeface="Cambria Math" panose="02040503050406030204" pitchFamily="18" charset="0"/>
                        </a:rPr>
                        <m:t> </m:t>
                      </m:r>
                      <m:r>
                        <a:rPr lang="en-GB" sz="800" b="0" i="1" smtClean="0">
                          <a:solidFill>
                            <a:schemeClr val="bg1"/>
                          </a:solidFill>
                          <a:latin typeface="Cambria Math" panose="02040503050406030204" pitchFamily="18" charset="0"/>
                        </a:rPr>
                        <m:t>𝑑𝑡</m:t>
                      </m:r>
                    </m:oMath>
                  </m:oMathPara>
                </a14:m>
                <a:endParaRPr lang="en-GB" dirty="0"/>
              </a:p>
            </p:txBody>
          </p:sp>
        </mc:Choice>
        <mc:Fallback xmlns="">
          <p:sp>
            <p:nvSpPr>
              <p:cNvPr id="26" name="TextBox 25">
                <a:extLst>
                  <a:ext uri="{FF2B5EF4-FFF2-40B4-BE49-F238E27FC236}">
                    <a16:creationId xmlns:a16="http://schemas.microsoft.com/office/drawing/2014/main" id="{E0C3FF2A-3178-443B-AE42-6020E9434FD8}"/>
                  </a:ext>
                </a:extLst>
              </p:cNvPr>
              <p:cNvSpPr txBox="1">
                <a:spLocks noRot="1" noChangeAspect="1" noMove="1" noResize="1" noEditPoints="1" noAdjustHandles="1" noChangeArrowheads="1" noChangeShapeType="1" noTextEdit="1"/>
              </p:cNvSpPr>
              <p:nvPr/>
            </p:nvSpPr>
            <p:spPr>
              <a:xfrm>
                <a:off x="7405449" y="2968006"/>
                <a:ext cx="322308" cy="220060"/>
              </a:xfrm>
              <a:prstGeom prst="rect">
                <a:avLst/>
              </a:prstGeom>
              <a:blipFill>
                <a:blip r:embed="rId9"/>
                <a:stretch>
                  <a:fillRect r="-22642" b="-277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49809E8B-C46C-462D-8DAB-12C8B5347404}"/>
                  </a:ext>
                </a:extLst>
              </p:cNvPr>
              <p:cNvSpPr txBox="1"/>
              <p:nvPr/>
            </p:nvSpPr>
            <p:spPr>
              <a:xfrm>
                <a:off x="467093" y="3262768"/>
                <a:ext cx="5928791" cy="116955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400" dirty="0"/>
                  <a:t>[Textbook] A particle </a:t>
                </a:r>
                <a14:m>
                  <m:oMath xmlns:m="http://schemas.openxmlformats.org/officeDocument/2006/math">
                    <m:r>
                      <a:rPr lang="en-GB" sz="1400" b="0" i="1" smtClean="0">
                        <a:latin typeface="Cambria Math" panose="02040503050406030204" pitchFamily="18" charset="0"/>
                      </a:rPr>
                      <m:t>𝑃</m:t>
                    </m:r>
                  </m:oMath>
                </a14:m>
                <a:r>
                  <a:rPr lang="en-GB" sz="1400" dirty="0"/>
                  <a:t> is moving on the </a:t>
                </a:r>
                <a14:m>
                  <m:oMath xmlns:m="http://schemas.openxmlformats.org/officeDocument/2006/math">
                    <m:r>
                      <a:rPr lang="en-GB" sz="1400" b="0" i="1" smtClean="0">
                        <a:latin typeface="Cambria Math" panose="02040503050406030204" pitchFamily="18" charset="0"/>
                      </a:rPr>
                      <m:t>𝑥</m:t>
                    </m:r>
                  </m:oMath>
                </a14:m>
                <a:r>
                  <a:rPr lang="en-GB" sz="1400" dirty="0"/>
                  <a:t>-axis. At time </a:t>
                </a:r>
                <a14:m>
                  <m:oMath xmlns:m="http://schemas.openxmlformats.org/officeDocument/2006/math">
                    <m:r>
                      <a:rPr lang="en-GB" sz="1400" b="0" i="1" smtClean="0">
                        <a:latin typeface="Cambria Math" panose="02040503050406030204" pitchFamily="18" charset="0"/>
                      </a:rPr>
                      <m:t>𝑡</m:t>
                    </m:r>
                  </m:oMath>
                </a14:m>
                <a:r>
                  <a:rPr lang="en-GB" sz="1400" dirty="0"/>
                  <a:t> seconds, the displacement </a:t>
                </a:r>
                <a14:m>
                  <m:oMath xmlns:m="http://schemas.openxmlformats.org/officeDocument/2006/math">
                    <m:r>
                      <a:rPr lang="en-GB" sz="1400" b="0" i="1" smtClean="0">
                        <a:latin typeface="Cambria Math" panose="02040503050406030204" pitchFamily="18" charset="0"/>
                      </a:rPr>
                      <m:t>𝑥</m:t>
                    </m:r>
                  </m:oMath>
                </a14:m>
                <a:r>
                  <a:rPr lang="en-GB" sz="1400" dirty="0"/>
                  <a:t> metres from </a:t>
                </a:r>
                <a14:m>
                  <m:oMath xmlns:m="http://schemas.openxmlformats.org/officeDocument/2006/math">
                    <m:r>
                      <a:rPr lang="en-GB" sz="1400" b="0" i="1" smtClean="0">
                        <a:latin typeface="Cambria Math" panose="02040503050406030204" pitchFamily="18" charset="0"/>
                      </a:rPr>
                      <m:t>𝑂</m:t>
                    </m:r>
                  </m:oMath>
                </a14:m>
                <a:r>
                  <a:rPr lang="en-GB" sz="1400" dirty="0"/>
                  <a:t> is given by </a:t>
                </a:r>
                <a14:m>
                  <m:oMath xmlns:m="http://schemas.openxmlformats.org/officeDocument/2006/math">
                    <m:r>
                      <a:rPr lang="en-GB" sz="1400" b="0" i="1" smtClean="0">
                        <a:latin typeface="Cambria Math" panose="02040503050406030204" pitchFamily="18" charset="0"/>
                      </a:rPr>
                      <m:t>𝑥</m:t>
                    </m:r>
                    <m:r>
                      <a:rPr lang="en-GB" sz="1400" b="0" i="1" smtClean="0">
                        <a:latin typeface="Cambria Math" panose="02040503050406030204" pitchFamily="18" charset="0"/>
                      </a:rPr>
                      <m:t>=</m:t>
                    </m:r>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𝑡</m:t>
                        </m:r>
                      </m:e>
                      <m:sup>
                        <m:r>
                          <a:rPr lang="en-GB" sz="1400" b="0" i="1" smtClean="0">
                            <a:latin typeface="Cambria Math" panose="02040503050406030204" pitchFamily="18" charset="0"/>
                          </a:rPr>
                          <m:t>4</m:t>
                        </m:r>
                      </m:sup>
                    </m:sSup>
                    <m:r>
                      <a:rPr lang="en-GB" sz="1400" b="0" i="1" smtClean="0">
                        <a:latin typeface="Cambria Math" panose="02040503050406030204" pitchFamily="18" charset="0"/>
                      </a:rPr>
                      <m:t>−32</m:t>
                    </m:r>
                    <m:r>
                      <a:rPr lang="en-GB" sz="1400" b="0" i="1" smtClean="0">
                        <a:latin typeface="Cambria Math" panose="02040503050406030204" pitchFamily="18" charset="0"/>
                      </a:rPr>
                      <m:t>𝑡</m:t>
                    </m:r>
                    <m:r>
                      <a:rPr lang="en-GB" sz="1400" b="0" i="1" smtClean="0">
                        <a:latin typeface="Cambria Math" panose="02040503050406030204" pitchFamily="18" charset="0"/>
                      </a:rPr>
                      <m:t>+14</m:t>
                    </m:r>
                  </m:oMath>
                </a14:m>
                <a:r>
                  <a:rPr lang="en-GB" sz="1400" dirty="0"/>
                  <a:t>. Find:</a:t>
                </a:r>
              </a:p>
              <a:p>
                <a:pPr marL="342900" indent="-342900">
                  <a:buAutoNum type="alphaLcParenBoth"/>
                </a:pPr>
                <a:r>
                  <a:rPr lang="en-GB" sz="1400" dirty="0"/>
                  <a:t>the velocity of </a:t>
                </a:r>
                <a14:m>
                  <m:oMath xmlns:m="http://schemas.openxmlformats.org/officeDocument/2006/math">
                    <m:r>
                      <a:rPr lang="en-GB" sz="1400" b="0" i="1" smtClean="0">
                        <a:latin typeface="Cambria Math" panose="02040503050406030204" pitchFamily="18" charset="0"/>
                      </a:rPr>
                      <m:t>𝑃</m:t>
                    </m:r>
                  </m:oMath>
                </a14:m>
                <a:r>
                  <a:rPr lang="en-GB" sz="1400" dirty="0"/>
                  <a:t> when </a:t>
                </a:r>
                <a14:m>
                  <m:oMath xmlns:m="http://schemas.openxmlformats.org/officeDocument/2006/math">
                    <m:r>
                      <a:rPr lang="en-GB" sz="1400" b="0" i="1" smtClean="0">
                        <a:latin typeface="Cambria Math" panose="02040503050406030204" pitchFamily="18" charset="0"/>
                      </a:rPr>
                      <m:t>𝑡</m:t>
                    </m:r>
                    <m:r>
                      <a:rPr lang="en-GB" sz="1400" b="0" i="1" smtClean="0">
                        <a:latin typeface="Cambria Math" panose="02040503050406030204" pitchFamily="18" charset="0"/>
                      </a:rPr>
                      <m:t>=3</m:t>
                    </m:r>
                  </m:oMath>
                </a14:m>
                <a:endParaRPr lang="en-GB" sz="1400" dirty="0"/>
              </a:p>
              <a:p>
                <a:pPr marL="342900" indent="-342900">
                  <a:buAutoNum type="alphaLcParenBoth"/>
                </a:pPr>
                <a:r>
                  <a:rPr lang="en-GB" sz="1400" dirty="0"/>
                  <a:t>The value of </a:t>
                </a:r>
                <a14:m>
                  <m:oMath xmlns:m="http://schemas.openxmlformats.org/officeDocument/2006/math">
                    <m:r>
                      <a:rPr lang="en-GB" sz="1400" b="0" i="1" smtClean="0">
                        <a:latin typeface="Cambria Math" panose="02040503050406030204" pitchFamily="18" charset="0"/>
                      </a:rPr>
                      <m:t>𝑡</m:t>
                    </m:r>
                  </m:oMath>
                </a14:m>
                <a:r>
                  <a:rPr lang="en-GB" sz="1400" dirty="0"/>
                  <a:t> when </a:t>
                </a:r>
                <a14:m>
                  <m:oMath xmlns:m="http://schemas.openxmlformats.org/officeDocument/2006/math">
                    <m:r>
                      <a:rPr lang="en-GB" sz="1400" b="0" i="1" smtClean="0">
                        <a:latin typeface="Cambria Math" panose="02040503050406030204" pitchFamily="18" charset="0"/>
                      </a:rPr>
                      <m:t>𝑃</m:t>
                    </m:r>
                  </m:oMath>
                </a14:m>
                <a:r>
                  <a:rPr lang="en-GB" sz="1400" dirty="0"/>
                  <a:t> is instantaneously at rest</a:t>
                </a:r>
              </a:p>
              <a:p>
                <a:pPr marL="342900" indent="-342900">
                  <a:buAutoNum type="alphaLcParenBoth"/>
                </a:pPr>
                <a:r>
                  <a:rPr lang="en-GB" sz="1400" dirty="0"/>
                  <a:t>The acceleration of </a:t>
                </a:r>
                <a14:m>
                  <m:oMath xmlns:m="http://schemas.openxmlformats.org/officeDocument/2006/math">
                    <m:r>
                      <a:rPr lang="en-GB" sz="1400" b="0" i="1" smtClean="0">
                        <a:latin typeface="Cambria Math" panose="02040503050406030204" pitchFamily="18" charset="0"/>
                      </a:rPr>
                      <m:t>𝑃</m:t>
                    </m:r>
                  </m:oMath>
                </a14:m>
                <a:r>
                  <a:rPr lang="en-GB" sz="1400" dirty="0"/>
                  <a:t> when </a:t>
                </a:r>
                <a14:m>
                  <m:oMath xmlns:m="http://schemas.openxmlformats.org/officeDocument/2006/math">
                    <m:r>
                      <a:rPr lang="en-GB" sz="1400" b="0" i="1" smtClean="0">
                        <a:latin typeface="Cambria Math" panose="02040503050406030204" pitchFamily="18" charset="0"/>
                      </a:rPr>
                      <m:t>𝑡</m:t>
                    </m:r>
                    <m:r>
                      <a:rPr lang="en-GB" sz="1400" b="0" i="1" smtClean="0">
                        <a:latin typeface="Cambria Math" panose="02040503050406030204" pitchFamily="18" charset="0"/>
                      </a:rPr>
                      <m:t>=1.5</m:t>
                    </m:r>
                  </m:oMath>
                </a14:m>
                <a:endParaRPr lang="en-GB" sz="1400" dirty="0"/>
              </a:p>
            </p:txBody>
          </p:sp>
        </mc:Choice>
        <mc:Fallback xmlns="">
          <p:sp>
            <p:nvSpPr>
              <p:cNvPr id="27" name="TextBox 26">
                <a:extLst>
                  <a:ext uri="{FF2B5EF4-FFF2-40B4-BE49-F238E27FC236}">
                    <a16:creationId xmlns:a16="http://schemas.microsoft.com/office/drawing/2014/main" id="{49809E8B-C46C-462D-8DAB-12C8B5347404}"/>
                  </a:ext>
                </a:extLst>
              </p:cNvPr>
              <p:cNvSpPr txBox="1">
                <a:spLocks noRot="1" noChangeAspect="1" noMove="1" noResize="1" noEditPoints="1" noAdjustHandles="1" noChangeArrowheads="1" noChangeShapeType="1" noTextEdit="1"/>
              </p:cNvSpPr>
              <p:nvPr/>
            </p:nvSpPr>
            <p:spPr>
              <a:xfrm>
                <a:off x="467093" y="3262768"/>
                <a:ext cx="5928791" cy="1169551"/>
              </a:xfrm>
              <a:prstGeom prst="rect">
                <a:avLst/>
              </a:prstGeom>
              <a:blipFill>
                <a:blip r:embed="rId10"/>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CE9285AF-7DDE-426B-B919-B70332737ACA}"/>
                  </a:ext>
                </a:extLst>
              </p:cNvPr>
              <p:cNvSpPr txBox="1"/>
              <p:nvPr/>
            </p:nvSpPr>
            <p:spPr>
              <a:xfrm>
                <a:off x="675184" y="4700761"/>
                <a:ext cx="3985716" cy="1449243"/>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b="0" i="1" smtClean="0">
                          <a:latin typeface="Cambria Math" panose="02040503050406030204" pitchFamily="18" charset="0"/>
                        </a:rPr>
                        <m:t>𝑣</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𝑑𝑥</m:t>
                          </m:r>
                        </m:num>
                        <m:den>
                          <m:r>
                            <a:rPr lang="en-GB" b="0" i="1" smtClean="0">
                              <a:latin typeface="Cambria Math" panose="02040503050406030204" pitchFamily="18" charset="0"/>
                            </a:rPr>
                            <m:t>𝑑𝑡</m:t>
                          </m:r>
                        </m:den>
                      </m:f>
                      <m:r>
                        <a:rPr lang="en-GB" b="0" i="1" smtClean="0">
                          <a:latin typeface="Cambria Math" panose="02040503050406030204" pitchFamily="18" charset="0"/>
                        </a:rPr>
                        <m:t>=4</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𝑡</m:t>
                          </m:r>
                        </m:e>
                        <m:sup>
                          <m:r>
                            <a:rPr lang="en-GB" b="0" i="1" smtClean="0">
                              <a:latin typeface="Cambria Math" panose="02040503050406030204" pitchFamily="18" charset="0"/>
                            </a:rPr>
                            <m:t>3</m:t>
                          </m:r>
                        </m:sup>
                      </m:sSup>
                      <m:r>
                        <a:rPr lang="en-GB" b="0" i="1" smtClean="0">
                          <a:latin typeface="Cambria Math" panose="02040503050406030204" pitchFamily="18" charset="0"/>
                        </a:rPr>
                        <m:t>−32</m:t>
                      </m:r>
                    </m:oMath>
                  </m:oMathPara>
                </a14:m>
                <a:endParaRPr lang="en-GB" dirty="0"/>
              </a:p>
              <a:p>
                <a:r>
                  <a:rPr lang="en-GB" dirty="0"/>
                  <a:t>When </a:t>
                </a:r>
                <a14:m>
                  <m:oMath xmlns:m="http://schemas.openxmlformats.org/officeDocument/2006/math">
                    <m:r>
                      <a:rPr lang="en-GB" b="0" i="1" smtClean="0">
                        <a:latin typeface="Cambria Math" panose="02040503050406030204" pitchFamily="18" charset="0"/>
                      </a:rPr>
                      <m:t>𝑡</m:t>
                    </m:r>
                    <m:r>
                      <a:rPr lang="en-GB" b="0" i="1" smtClean="0">
                        <a:latin typeface="Cambria Math" panose="02040503050406030204" pitchFamily="18" charset="0"/>
                      </a:rPr>
                      <m:t>=3, </m:t>
                    </m:r>
                    <m:r>
                      <a:rPr lang="en-GB" b="0" i="1" smtClean="0">
                        <a:latin typeface="Cambria Math" panose="02040503050406030204" pitchFamily="18" charset="0"/>
                      </a:rPr>
                      <m:t>𝑣</m:t>
                    </m:r>
                    <m:r>
                      <a:rPr lang="en-GB" b="0" i="1" smtClean="0">
                        <a:latin typeface="Cambria Math" panose="02040503050406030204" pitchFamily="18" charset="0"/>
                      </a:rPr>
                      <m:t>=4</m:t>
                    </m:r>
                    <m:d>
                      <m:dPr>
                        <m:ctrlPr>
                          <a:rPr lang="en-GB" b="0" i="1" smtClean="0">
                            <a:latin typeface="Cambria Math" panose="02040503050406030204" pitchFamily="18" charset="0"/>
                          </a:rPr>
                        </m:ctrlPr>
                      </m:dPr>
                      <m:e>
                        <m:sSup>
                          <m:sSupPr>
                            <m:ctrlPr>
                              <a:rPr lang="en-GB" b="0" i="1" smtClean="0">
                                <a:latin typeface="Cambria Math" panose="02040503050406030204" pitchFamily="18" charset="0"/>
                              </a:rPr>
                            </m:ctrlPr>
                          </m:sSupPr>
                          <m:e>
                            <m:r>
                              <a:rPr lang="en-GB" b="0" i="1" smtClean="0">
                                <a:latin typeface="Cambria Math" panose="02040503050406030204" pitchFamily="18" charset="0"/>
                              </a:rPr>
                              <m:t>3</m:t>
                            </m:r>
                          </m:e>
                          <m:sup>
                            <m:r>
                              <a:rPr lang="en-GB" b="0" i="1" smtClean="0">
                                <a:latin typeface="Cambria Math" panose="02040503050406030204" pitchFamily="18" charset="0"/>
                              </a:rPr>
                              <m:t>3</m:t>
                            </m:r>
                          </m:sup>
                        </m:sSup>
                      </m:e>
                    </m:d>
                    <m:r>
                      <a:rPr lang="en-GB" b="0" i="1" smtClean="0">
                        <a:latin typeface="Cambria Math" panose="02040503050406030204" pitchFamily="18" charset="0"/>
                      </a:rPr>
                      <m:t>−32=76</m:t>
                    </m:r>
                  </m:oMath>
                </a14:m>
                <a:r>
                  <a:rPr lang="en-GB" dirty="0"/>
                  <a:t> ms</a:t>
                </a:r>
                <a:r>
                  <a:rPr lang="en-GB" baseline="30000" dirty="0"/>
                  <a:t>-2</a:t>
                </a:r>
              </a:p>
              <a:p>
                <a:endParaRPr lang="en-GB" b="0" i="1" dirty="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GB" b="0" i="1" smtClean="0">
                          <a:latin typeface="Cambria Math" panose="02040503050406030204" pitchFamily="18" charset="0"/>
                        </a:rPr>
                        <m:t>4</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𝑡</m:t>
                          </m:r>
                        </m:e>
                        <m:sup>
                          <m:r>
                            <a:rPr lang="en-GB" b="0" i="1" smtClean="0">
                              <a:latin typeface="Cambria Math" panose="02040503050406030204" pitchFamily="18" charset="0"/>
                            </a:rPr>
                            <m:t>3</m:t>
                          </m:r>
                        </m:sup>
                      </m:sSup>
                      <m:r>
                        <a:rPr lang="en-GB" b="0" i="1" smtClean="0">
                          <a:latin typeface="Cambria Math" panose="02040503050406030204" pitchFamily="18" charset="0"/>
                        </a:rPr>
                        <m:t>−32=0  →   </m:t>
                      </m:r>
                      <m:r>
                        <a:rPr lang="en-GB" b="0" i="1" smtClean="0">
                          <a:latin typeface="Cambria Math" panose="02040503050406030204" pitchFamily="18" charset="0"/>
                        </a:rPr>
                        <m:t>𝑡</m:t>
                      </m:r>
                      <m:r>
                        <a:rPr lang="en-GB" b="0" i="1" smtClean="0">
                          <a:latin typeface="Cambria Math" panose="02040503050406030204" pitchFamily="18" charset="0"/>
                        </a:rPr>
                        <m:t>=2</m:t>
                      </m:r>
                    </m:oMath>
                  </m:oMathPara>
                </a14:m>
                <a:endParaRPr lang="en-GB" dirty="0"/>
              </a:p>
            </p:txBody>
          </p:sp>
        </mc:Choice>
        <mc:Fallback xmlns="">
          <p:sp>
            <p:nvSpPr>
              <p:cNvPr id="28" name="TextBox 27">
                <a:extLst>
                  <a:ext uri="{FF2B5EF4-FFF2-40B4-BE49-F238E27FC236}">
                    <a16:creationId xmlns:a16="http://schemas.microsoft.com/office/drawing/2014/main" id="{CE9285AF-7DDE-426B-B919-B70332737ACA}"/>
                  </a:ext>
                </a:extLst>
              </p:cNvPr>
              <p:cNvSpPr txBox="1">
                <a:spLocks noRot="1" noChangeAspect="1" noMove="1" noResize="1" noEditPoints="1" noAdjustHandles="1" noChangeArrowheads="1" noChangeShapeType="1" noTextEdit="1"/>
              </p:cNvSpPr>
              <p:nvPr/>
            </p:nvSpPr>
            <p:spPr>
              <a:xfrm>
                <a:off x="675184" y="4700761"/>
                <a:ext cx="3985716" cy="1449243"/>
              </a:xfrm>
              <a:prstGeom prst="rect">
                <a:avLst/>
              </a:prstGeom>
              <a:blipFill>
                <a:blip r:embed="rId11"/>
                <a:stretch>
                  <a:fillRect l="-137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9" name="Rectangle 28">
                <a:extLst>
                  <a:ext uri="{FF2B5EF4-FFF2-40B4-BE49-F238E27FC236}">
                    <a16:creationId xmlns:a16="http://schemas.microsoft.com/office/drawing/2014/main" id="{EC3A3C88-93CA-48C1-90C3-2EC77422A839}"/>
                  </a:ext>
                </a:extLst>
              </p:cNvPr>
              <p:cNvSpPr/>
              <p:nvPr/>
            </p:nvSpPr>
            <p:spPr>
              <a:xfrm>
                <a:off x="5213350" y="4683178"/>
                <a:ext cx="3644900" cy="895245"/>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a:rPr lang="en-GB" i="1">
                          <a:latin typeface="Cambria Math" panose="02040503050406030204" pitchFamily="18" charset="0"/>
                        </a:rPr>
                        <m:t>𝑎</m:t>
                      </m:r>
                      <m:r>
                        <a:rPr lang="en-GB" i="1">
                          <a:latin typeface="Cambria Math" panose="02040503050406030204" pitchFamily="18" charset="0"/>
                        </a:rPr>
                        <m:t>=</m:t>
                      </m:r>
                      <m:f>
                        <m:fPr>
                          <m:ctrlPr>
                            <a:rPr lang="en-GB" i="1">
                              <a:latin typeface="Cambria Math" panose="02040503050406030204" pitchFamily="18" charset="0"/>
                            </a:rPr>
                          </m:ctrlPr>
                        </m:fPr>
                        <m:num>
                          <m:r>
                            <a:rPr lang="en-GB" i="1">
                              <a:latin typeface="Cambria Math" panose="02040503050406030204" pitchFamily="18" charset="0"/>
                            </a:rPr>
                            <m:t>𝑑𝑣</m:t>
                          </m:r>
                        </m:num>
                        <m:den>
                          <m:r>
                            <a:rPr lang="en-GB" i="1">
                              <a:latin typeface="Cambria Math" panose="02040503050406030204" pitchFamily="18" charset="0"/>
                            </a:rPr>
                            <m:t>𝑑𝑡</m:t>
                          </m:r>
                        </m:den>
                      </m:f>
                      <m:r>
                        <a:rPr lang="en-GB" i="1">
                          <a:latin typeface="Cambria Math" panose="02040503050406030204" pitchFamily="18" charset="0"/>
                        </a:rPr>
                        <m:t>=12</m:t>
                      </m:r>
                      <m:sSup>
                        <m:sSupPr>
                          <m:ctrlPr>
                            <a:rPr lang="en-GB" i="1">
                              <a:latin typeface="Cambria Math" panose="02040503050406030204" pitchFamily="18" charset="0"/>
                            </a:rPr>
                          </m:ctrlPr>
                        </m:sSupPr>
                        <m:e>
                          <m:r>
                            <a:rPr lang="en-GB" i="1">
                              <a:latin typeface="Cambria Math" panose="02040503050406030204" pitchFamily="18" charset="0"/>
                            </a:rPr>
                            <m:t>𝑡</m:t>
                          </m:r>
                        </m:e>
                        <m:sup>
                          <m:r>
                            <a:rPr lang="en-GB" i="1">
                              <a:latin typeface="Cambria Math" panose="02040503050406030204" pitchFamily="18" charset="0"/>
                            </a:rPr>
                            <m:t>2</m:t>
                          </m:r>
                        </m:sup>
                      </m:sSup>
                    </m:oMath>
                  </m:oMathPara>
                </a14:m>
                <a:endParaRPr lang="en-GB" dirty="0"/>
              </a:p>
              <a:p>
                <a:r>
                  <a:rPr lang="en-GB" dirty="0"/>
                  <a:t>When </a:t>
                </a:r>
                <a14:m>
                  <m:oMath xmlns:m="http://schemas.openxmlformats.org/officeDocument/2006/math">
                    <m:r>
                      <a:rPr lang="en-GB" i="1">
                        <a:latin typeface="Cambria Math" panose="02040503050406030204" pitchFamily="18" charset="0"/>
                      </a:rPr>
                      <m:t>𝑡</m:t>
                    </m:r>
                    <m:r>
                      <a:rPr lang="en-GB" i="1">
                        <a:latin typeface="Cambria Math" panose="02040503050406030204" pitchFamily="18" charset="0"/>
                      </a:rPr>
                      <m:t>=1.5</m:t>
                    </m:r>
                  </m:oMath>
                </a14:m>
                <a:r>
                  <a:rPr lang="en-GB" dirty="0"/>
                  <a:t>, </a:t>
                </a:r>
                <a14:m>
                  <m:oMath xmlns:m="http://schemas.openxmlformats.org/officeDocument/2006/math">
                    <m:r>
                      <a:rPr lang="en-GB" i="1">
                        <a:latin typeface="Cambria Math" panose="02040503050406030204" pitchFamily="18" charset="0"/>
                      </a:rPr>
                      <m:t>𝑎</m:t>
                    </m:r>
                    <m:r>
                      <a:rPr lang="en-GB" i="1">
                        <a:latin typeface="Cambria Math" panose="02040503050406030204" pitchFamily="18" charset="0"/>
                      </a:rPr>
                      <m:t>=12</m:t>
                    </m:r>
                    <m:d>
                      <m:dPr>
                        <m:ctrlPr>
                          <a:rPr lang="en-GB" i="1">
                            <a:latin typeface="Cambria Math" panose="02040503050406030204" pitchFamily="18" charset="0"/>
                          </a:rPr>
                        </m:ctrlPr>
                      </m:dPr>
                      <m:e>
                        <m:sSup>
                          <m:sSupPr>
                            <m:ctrlPr>
                              <a:rPr lang="en-GB" i="1">
                                <a:latin typeface="Cambria Math" panose="02040503050406030204" pitchFamily="18" charset="0"/>
                              </a:rPr>
                            </m:ctrlPr>
                          </m:sSupPr>
                          <m:e>
                            <m:r>
                              <a:rPr lang="en-GB" i="1">
                                <a:latin typeface="Cambria Math" panose="02040503050406030204" pitchFamily="18" charset="0"/>
                              </a:rPr>
                              <m:t>1.5</m:t>
                            </m:r>
                          </m:e>
                          <m:sup>
                            <m:r>
                              <a:rPr lang="en-GB" i="1">
                                <a:latin typeface="Cambria Math" panose="02040503050406030204" pitchFamily="18" charset="0"/>
                              </a:rPr>
                              <m:t>2</m:t>
                            </m:r>
                          </m:sup>
                        </m:sSup>
                      </m:e>
                    </m:d>
                    <m:r>
                      <a:rPr lang="en-GB" i="1">
                        <a:latin typeface="Cambria Math" panose="02040503050406030204" pitchFamily="18" charset="0"/>
                      </a:rPr>
                      <m:t>=27</m:t>
                    </m:r>
                  </m:oMath>
                </a14:m>
                <a:endParaRPr lang="en-GB" dirty="0"/>
              </a:p>
            </p:txBody>
          </p:sp>
        </mc:Choice>
        <mc:Fallback xmlns="">
          <p:sp>
            <p:nvSpPr>
              <p:cNvPr id="29" name="Rectangle 28">
                <a:extLst>
                  <a:ext uri="{FF2B5EF4-FFF2-40B4-BE49-F238E27FC236}">
                    <a16:creationId xmlns:a16="http://schemas.microsoft.com/office/drawing/2014/main" id="{EC3A3C88-93CA-48C1-90C3-2EC77422A839}"/>
                  </a:ext>
                </a:extLst>
              </p:cNvPr>
              <p:cNvSpPr>
                <a:spLocks noRot="1" noChangeAspect="1" noMove="1" noResize="1" noEditPoints="1" noAdjustHandles="1" noChangeArrowheads="1" noChangeShapeType="1" noTextEdit="1"/>
              </p:cNvSpPr>
              <p:nvPr/>
            </p:nvSpPr>
            <p:spPr>
              <a:xfrm>
                <a:off x="5213350" y="4683178"/>
                <a:ext cx="3644900" cy="895245"/>
              </a:xfrm>
              <a:prstGeom prst="rect">
                <a:avLst/>
              </a:prstGeom>
              <a:blipFill>
                <a:blip r:embed="rId12"/>
                <a:stretch>
                  <a:fillRect l="-1338" b="-10204"/>
                </a:stretch>
              </a:blipFill>
            </p:spPr>
            <p:txBody>
              <a:bodyPr/>
              <a:lstStyle/>
              <a:p>
                <a:r>
                  <a:rPr lang="en-GB">
                    <a:noFill/>
                  </a:rPr>
                  <a:t> </a:t>
                </a:r>
              </a:p>
            </p:txBody>
          </p:sp>
        </mc:Fallback>
      </mc:AlternateContent>
      <p:sp>
        <p:nvSpPr>
          <p:cNvPr id="30" name="Rectangle 29">
            <a:extLst>
              <a:ext uri="{FF2B5EF4-FFF2-40B4-BE49-F238E27FC236}">
                <a16:creationId xmlns:a16="http://schemas.microsoft.com/office/drawing/2014/main" id="{E1FE6A7A-ED77-4D9A-94CB-20BDE615FA6B}"/>
              </a:ext>
            </a:extLst>
          </p:cNvPr>
          <p:cNvSpPr/>
          <p:nvPr/>
        </p:nvSpPr>
        <p:spPr>
          <a:xfrm>
            <a:off x="609153" y="4749854"/>
            <a:ext cx="3867597" cy="82227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1" name="Rectangle 30">
            <a:extLst>
              <a:ext uri="{FF2B5EF4-FFF2-40B4-BE49-F238E27FC236}">
                <a16:creationId xmlns:a16="http://schemas.microsoft.com/office/drawing/2014/main" id="{1F25D162-F2C7-45AD-B48D-8A417491C39F}"/>
              </a:ext>
            </a:extLst>
          </p:cNvPr>
          <p:cNvSpPr/>
          <p:nvPr/>
        </p:nvSpPr>
        <p:spPr>
          <a:xfrm>
            <a:off x="618678" y="5814220"/>
            <a:ext cx="3902496" cy="60647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2" name="Rectangle 31">
            <a:extLst>
              <a:ext uri="{FF2B5EF4-FFF2-40B4-BE49-F238E27FC236}">
                <a16:creationId xmlns:a16="http://schemas.microsoft.com/office/drawing/2014/main" id="{43BB1F25-78C5-4AF3-8269-1B2D1A1E5875}"/>
              </a:ext>
            </a:extLst>
          </p:cNvPr>
          <p:cNvSpPr/>
          <p:nvPr/>
        </p:nvSpPr>
        <p:spPr>
          <a:xfrm>
            <a:off x="5121249" y="4741706"/>
            <a:ext cx="3594100" cy="84714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3" name="Rectangle 32">
            <a:extLst>
              <a:ext uri="{FF2B5EF4-FFF2-40B4-BE49-F238E27FC236}">
                <a16:creationId xmlns:a16="http://schemas.microsoft.com/office/drawing/2014/main" id="{A8048E89-F411-476D-B85E-847D8B1D9028}"/>
              </a:ext>
            </a:extLst>
          </p:cNvPr>
          <p:cNvSpPr/>
          <p:nvPr/>
        </p:nvSpPr>
        <p:spPr>
          <a:xfrm>
            <a:off x="365682" y="4765024"/>
            <a:ext cx="23078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a</a:t>
            </a:r>
          </a:p>
        </p:txBody>
      </p:sp>
      <p:sp>
        <p:nvSpPr>
          <p:cNvPr id="34" name="Rectangle 33">
            <a:extLst>
              <a:ext uri="{FF2B5EF4-FFF2-40B4-BE49-F238E27FC236}">
                <a16:creationId xmlns:a16="http://schemas.microsoft.com/office/drawing/2014/main" id="{4B247ACA-BA3D-4FBB-840F-D03B35F440AB}"/>
              </a:ext>
            </a:extLst>
          </p:cNvPr>
          <p:cNvSpPr/>
          <p:nvPr/>
        </p:nvSpPr>
        <p:spPr>
          <a:xfrm>
            <a:off x="365682" y="5816548"/>
            <a:ext cx="23078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b</a:t>
            </a:r>
          </a:p>
        </p:txBody>
      </p:sp>
      <p:sp>
        <p:nvSpPr>
          <p:cNvPr id="35" name="Rectangle 34">
            <a:extLst>
              <a:ext uri="{FF2B5EF4-FFF2-40B4-BE49-F238E27FC236}">
                <a16:creationId xmlns:a16="http://schemas.microsoft.com/office/drawing/2014/main" id="{3F026B26-1F85-4F90-B70B-839A51869988}"/>
              </a:ext>
            </a:extLst>
          </p:cNvPr>
          <p:cNvSpPr/>
          <p:nvPr/>
        </p:nvSpPr>
        <p:spPr>
          <a:xfrm>
            <a:off x="4885133" y="4742666"/>
            <a:ext cx="23078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c</a:t>
            </a:r>
          </a:p>
        </p:txBody>
      </p:sp>
    </p:spTree>
    <p:extLst>
      <p:ext uri="{BB962C8B-B14F-4D97-AF65-F5344CB8AC3E}">
        <p14:creationId xmlns:p14="http://schemas.microsoft.com/office/powerpoint/2010/main" val="2938113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par>
                                <p:cTn id="9" presetID="1" presetClass="entr" presetSubtype="0" fill="hold" grpId="1" nodeType="with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14"/>
                    </p:tgtEl>
                  </p:cond>
                </p:stCondLst>
                <p:endSync evt="end" delay="0">
                  <p:rtn val="all"/>
                </p:endSync>
                <p:childTnLst>
                  <p:par>
                    <p:cTn id="24" fill="hold">
                      <p:stCondLst>
                        <p:cond delay="0"/>
                      </p:stCondLst>
                      <p:childTnLst>
                        <p:par>
                          <p:cTn id="25" fill="hold">
                            <p:stCondLst>
                              <p:cond delay="0"/>
                            </p:stCondLst>
                            <p:childTnLst>
                              <p:par>
                                <p:cTn id="26" presetID="10" presetClass="exit" presetSubtype="0" fill="hold" grpId="0" nodeType="clickEffect">
                                  <p:stCondLst>
                                    <p:cond delay="0"/>
                                  </p:stCondLst>
                                  <p:childTnLst>
                                    <p:animEffect transition="out" filter="fade">
                                      <p:cBhvr>
                                        <p:cTn id="27" dur="500"/>
                                        <p:tgtEl>
                                          <p:spTgt spid="14"/>
                                        </p:tgtEl>
                                      </p:cBhvr>
                                    </p:animEffect>
                                    <p:set>
                                      <p:cBhvr>
                                        <p:cTn id="28"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29" restart="whenNotActive" fill="hold" evtFilter="cancelBubble" nodeType="interactiveSeq">
                <p:stCondLst>
                  <p:cond evt="onClick" delay="0">
                    <p:tgtEl>
                      <p:spTgt spid="15"/>
                    </p:tgtEl>
                  </p:cond>
                </p:stCondLst>
                <p:endSync evt="end" delay="0">
                  <p:rtn val="all"/>
                </p:endSync>
                <p:childTnLst>
                  <p:par>
                    <p:cTn id="30" fill="hold">
                      <p:stCondLst>
                        <p:cond delay="0"/>
                      </p:stCondLst>
                      <p:childTnLst>
                        <p:par>
                          <p:cTn id="31" fill="hold">
                            <p:stCondLst>
                              <p:cond delay="0"/>
                            </p:stCondLst>
                            <p:childTnLst>
                              <p:par>
                                <p:cTn id="32" presetID="10" presetClass="exit" presetSubtype="0" fill="hold" grpId="0" nodeType="clickEffect">
                                  <p:stCondLst>
                                    <p:cond delay="0"/>
                                  </p:stCondLst>
                                  <p:childTnLst>
                                    <p:animEffect transition="out" filter="fade">
                                      <p:cBhvr>
                                        <p:cTn id="33" dur="500"/>
                                        <p:tgtEl>
                                          <p:spTgt spid="15"/>
                                        </p:tgtEl>
                                      </p:cBhvr>
                                    </p:animEffect>
                                    <p:set>
                                      <p:cBhvr>
                                        <p:cTn id="34"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35" restart="whenNotActive" fill="hold" evtFilter="cancelBubble" nodeType="interactiveSeq">
                <p:stCondLst>
                  <p:cond evt="onClick" delay="0">
                    <p:tgtEl>
                      <p:spTgt spid="30"/>
                    </p:tgtEl>
                  </p:cond>
                </p:stCondLst>
                <p:endSync evt="end" delay="0">
                  <p:rtn val="all"/>
                </p:endSync>
                <p:childTnLst>
                  <p:par>
                    <p:cTn id="36" fill="hold">
                      <p:stCondLst>
                        <p:cond delay="0"/>
                      </p:stCondLst>
                      <p:childTnLst>
                        <p:par>
                          <p:cTn id="37" fill="hold">
                            <p:stCondLst>
                              <p:cond delay="0"/>
                            </p:stCondLst>
                            <p:childTnLst>
                              <p:par>
                                <p:cTn id="38" presetID="10" presetClass="exit" presetSubtype="0" fill="hold" grpId="0" nodeType="clickEffect">
                                  <p:stCondLst>
                                    <p:cond delay="0"/>
                                  </p:stCondLst>
                                  <p:childTnLst>
                                    <p:animEffect transition="out" filter="fade">
                                      <p:cBhvr>
                                        <p:cTn id="39" dur="500"/>
                                        <p:tgtEl>
                                          <p:spTgt spid="30"/>
                                        </p:tgtEl>
                                      </p:cBhvr>
                                    </p:animEffect>
                                    <p:set>
                                      <p:cBhvr>
                                        <p:cTn id="40"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41" restart="whenNotActive" fill="hold" evtFilter="cancelBubble" nodeType="interactiveSeq">
                <p:stCondLst>
                  <p:cond evt="onClick" delay="0">
                    <p:tgtEl>
                      <p:spTgt spid="31"/>
                    </p:tgtEl>
                  </p:cond>
                </p:stCondLst>
                <p:endSync evt="end" delay="0">
                  <p:rtn val="all"/>
                </p:endSync>
                <p:childTnLst>
                  <p:par>
                    <p:cTn id="42" fill="hold">
                      <p:stCondLst>
                        <p:cond delay="0"/>
                      </p:stCondLst>
                      <p:childTnLst>
                        <p:par>
                          <p:cTn id="43" fill="hold">
                            <p:stCondLst>
                              <p:cond delay="0"/>
                            </p:stCondLst>
                            <p:childTnLst>
                              <p:par>
                                <p:cTn id="44" presetID="10" presetClass="exit" presetSubtype="0" fill="hold" grpId="0" nodeType="clickEffect">
                                  <p:stCondLst>
                                    <p:cond delay="0"/>
                                  </p:stCondLst>
                                  <p:childTnLst>
                                    <p:animEffect transition="out" filter="fade">
                                      <p:cBhvr>
                                        <p:cTn id="45" dur="500"/>
                                        <p:tgtEl>
                                          <p:spTgt spid="31"/>
                                        </p:tgtEl>
                                      </p:cBhvr>
                                    </p:animEffect>
                                    <p:set>
                                      <p:cBhvr>
                                        <p:cTn id="46"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47" restart="whenNotActive" fill="hold" evtFilter="cancelBubble" nodeType="interactiveSeq">
                <p:stCondLst>
                  <p:cond evt="onClick" delay="0">
                    <p:tgtEl>
                      <p:spTgt spid="32"/>
                    </p:tgtEl>
                  </p:cond>
                </p:stCondLst>
                <p:endSync evt="end" delay="0">
                  <p:rtn val="all"/>
                </p:endSync>
                <p:childTnLst>
                  <p:par>
                    <p:cTn id="48" fill="hold">
                      <p:stCondLst>
                        <p:cond delay="0"/>
                      </p:stCondLst>
                      <p:childTnLst>
                        <p:par>
                          <p:cTn id="49" fill="hold">
                            <p:stCondLst>
                              <p:cond delay="0"/>
                            </p:stCondLst>
                            <p:childTnLst>
                              <p:par>
                                <p:cTn id="50" presetID="10" presetClass="exit" presetSubtype="0" fill="hold" grpId="0" nodeType="clickEffect">
                                  <p:stCondLst>
                                    <p:cond delay="0"/>
                                  </p:stCondLst>
                                  <p:childTnLst>
                                    <p:animEffect transition="out" filter="fade">
                                      <p:cBhvr>
                                        <p:cTn id="51" dur="500"/>
                                        <p:tgtEl>
                                          <p:spTgt spid="32"/>
                                        </p:tgtEl>
                                      </p:cBhvr>
                                    </p:animEffect>
                                    <p:set>
                                      <p:cBhvr>
                                        <p:cTn id="52"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2"/>
                  </p:tgtEl>
                </p:cond>
              </p:nextCondLst>
            </p:seq>
          </p:childTnLst>
        </p:cTn>
      </p:par>
    </p:tnLst>
    <p:bldLst>
      <p:bldP spid="14" grpId="0" animBg="1"/>
      <p:bldP spid="15" grpId="0" animBg="1"/>
      <p:bldP spid="27" grpId="0" animBg="1"/>
      <p:bldP spid="28" grpId="0"/>
      <p:bldP spid="29" grpId="0"/>
      <p:bldP spid="30" grpId="0" animBg="1"/>
      <p:bldP spid="30" grpId="1" animBg="1"/>
      <p:bldP spid="31" grpId="0" animBg="1"/>
      <p:bldP spid="31" grpId="1" animBg="1"/>
      <p:bldP spid="32" grpId="0" animBg="1"/>
      <p:bldP spid="32" grpId="1" animBg="1"/>
      <p:bldP spid="33" grpId="0" animBg="1"/>
      <p:bldP spid="34" grpId="0" animBg="1"/>
      <p:bldP spid="3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D82946B-B339-4295-A2FA-3C2720374019}"/>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BFE7904C-9B77-42B6-9950-18B7F28DBBB2}"/>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Test Your Understanding</a:t>
              </a:r>
              <a:endParaRPr lang="en-GB" sz="3200" dirty="0"/>
            </a:p>
          </p:txBody>
        </p:sp>
        <p:cxnSp>
          <p:nvCxnSpPr>
            <p:cNvPr id="4" name="Straight Connector 3">
              <a:extLst>
                <a:ext uri="{FF2B5EF4-FFF2-40B4-BE49-F238E27FC236}">
                  <a16:creationId xmlns:a16="http://schemas.microsoft.com/office/drawing/2014/main" id="{18468510-6B8F-4C09-971F-16162C6EFF84}"/>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49809E8B-C46C-462D-8DAB-12C8B5347404}"/>
                  </a:ext>
                </a:extLst>
              </p:cNvPr>
              <p:cNvSpPr txBox="1"/>
              <p:nvPr/>
            </p:nvSpPr>
            <p:spPr>
              <a:xfrm>
                <a:off x="899592" y="1098616"/>
                <a:ext cx="5928791" cy="1258743"/>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400" dirty="0"/>
                  <a:t>Pudding the Cat’s displacement from a house, in metres, is </a:t>
                </a:r>
                <a14:m>
                  <m:oMath xmlns:m="http://schemas.openxmlformats.org/officeDocument/2006/math">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𝑡</m:t>
                        </m:r>
                      </m:e>
                      <m:sup>
                        <m:r>
                          <a:rPr lang="en-GB" sz="1400" b="0" i="1" smtClean="0">
                            <a:latin typeface="Cambria Math" panose="02040503050406030204" pitchFamily="18" charset="0"/>
                          </a:rPr>
                          <m:t>3</m:t>
                        </m:r>
                      </m:sup>
                    </m:sSup>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3</m:t>
                        </m:r>
                      </m:num>
                      <m:den>
                        <m:r>
                          <a:rPr lang="en-GB" sz="1400" b="0" i="1" smtClean="0">
                            <a:latin typeface="Cambria Math" panose="02040503050406030204" pitchFamily="18" charset="0"/>
                          </a:rPr>
                          <m:t>2</m:t>
                        </m:r>
                      </m:den>
                    </m:f>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𝑡</m:t>
                        </m:r>
                      </m:e>
                      <m:sup>
                        <m:r>
                          <a:rPr lang="en-GB" sz="1400" b="0" i="1" smtClean="0">
                            <a:latin typeface="Cambria Math" panose="02040503050406030204" pitchFamily="18" charset="0"/>
                          </a:rPr>
                          <m:t>2</m:t>
                        </m:r>
                      </m:sup>
                    </m:sSup>
                    <m:r>
                      <a:rPr lang="en-GB" sz="1400" b="0" i="1" smtClean="0">
                        <a:latin typeface="Cambria Math" panose="02040503050406030204" pitchFamily="18" charset="0"/>
                      </a:rPr>
                      <m:t>−36</m:t>
                    </m:r>
                    <m:r>
                      <a:rPr lang="en-GB" sz="1400" b="0" i="1" smtClean="0">
                        <a:latin typeface="Cambria Math" panose="02040503050406030204" pitchFamily="18" charset="0"/>
                      </a:rPr>
                      <m:t>𝑡</m:t>
                    </m:r>
                  </m:oMath>
                </a14:m>
                <a:r>
                  <a:rPr lang="en-GB" sz="1400" dirty="0"/>
                  <a:t> where </a:t>
                </a:r>
                <a14:m>
                  <m:oMath xmlns:m="http://schemas.openxmlformats.org/officeDocument/2006/math">
                    <m:r>
                      <a:rPr lang="en-GB" sz="1400" b="0" i="1" smtClean="0">
                        <a:latin typeface="Cambria Math" panose="02040503050406030204" pitchFamily="18" charset="0"/>
                      </a:rPr>
                      <m:t>𝑡</m:t>
                    </m:r>
                  </m:oMath>
                </a14:m>
                <a:r>
                  <a:rPr lang="en-GB" sz="1400" dirty="0"/>
                  <a:t> is in seconds.</a:t>
                </a:r>
              </a:p>
              <a:p>
                <a:r>
                  <a:rPr lang="en-GB" sz="1400" dirty="0"/>
                  <a:t>(a) Determine the velocity of the cat when </a:t>
                </a:r>
                <a14:m>
                  <m:oMath xmlns:m="http://schemas.openxmlformats.org/officeDocument/2006/math">
                    <m:r>
                      <a:rPr lang="en-GB" sz="1400" b="0" i="1" smtClean="0">
                        <a:latin typeface="Cambria Math" panose="02040503050406030204" pitchFamily="18" charset="0"/>
                      </a:rPr>
                      <m:t>𝑡</m:t>
                    </m:r>
                    <m:r>
                      <a:rPr lang="en-GB" sz="1400" b="0" i="1" smtClean="0">
                        <a:latin typeface="Cambria Math" panose="02040503050406030204" pitchFamily="18" charset="0"/>
                      </a:rPr>
                      <m:t>=2</m:t>
                    </m:r>
                  </m:oMath>
                </a14:m>
                <a:r>
                  <a:rPr lang="en-GB" sz="1400" dirty="0"/>
                  <a:t>.</a:t>
                </a:r>
              </a:p>
              <a:p>
                <a:r>
                  <a:rPr lang="en-GB" sz="1400" dirty="0"/>
                  <a:t>(b) At what time will the cat be instantaneously at rest?</a:t>
                </a:r>
              </a:p>
              <a:p>
                <a:r>
                  <a:rPr lang="en-GB" sz="1400" dirty="0"/>
                  <a:t>(c) What is the cat’s acceleration after 5 seconds?</a:t>
                </a:r>
              </a:p>
            </p:txBody>
          </p:sp>
        </mc:Choice>
        <mc:Fallback xmlns="">
          <p:sp>
            <p:nvSpPr>
              <p:cNvPr id="5" name="TextBox 4">
                <a:extLst>
                  <a:ext uri="{FF2B5EF4-FFF2-40B4-BE49-F238E27FC236}">
                    <a16:creationId xmlns:a16="http://schemas.microsoft.com/office/drawing/2014/main" id="{49809E8B-C46C-462D-8DAB-12C8B5347404}"/>
                  </a:ext>
                </a:extLst>
              </p:cNvPr>
              <p:cNvSpPr txBox="1">
                <a:spLocks noRot="1" noChangeAspect="1" noMove="1" noResize="1" noEditPoints="1" noAdjustHandles="1" noChangeArrowheads="1" noChangeShapeType="1" noTextEdit="1"/>
              </p:cNvSpPr>
              <p:nvPr/>
            </p:nvSpPr>
            <p:spPr>
              <a:xfrm>
                <a:off x="899592" y="1098616"/>
                <a:ext cx="5928791" cy="1258743"/>
              </a:xfrm>
              <a:prstGeom prst="rect">
                <a:avLst/>
              </a:prstGeom>
              <a:blipFill>
                <a:blip r:embed="rId2"/>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pic>
        <p:nvPicPr>
          <p:cNvPr id="1026" name="Picture 2" descr="animal, cat, halloween, holidays, scary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79512" y="705035"/>
            <a:ext cx="805410" cy="71514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6" name="TextBox 5"/>
              <p:cNvSpPr txBox="1"/>
              <p:nvPr/>
            </p:nvSpPr>
            <p:spPr>
              <a:xfrm>
                <a:off x="949469" y="2578723"/>
                <a:ext cx="5904656" cy="2865528"/>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sz="1400" b="0" i="1" smtClean="0">
                          <a:latin typeface="Cambria Math" panose="02040503050406030204" pitchFamily="18" charset="0"/>
                        </a:rPr>
                        <m:t>𝑠</m:t>
                      </m:r>
                      <m:r>
                        <a:rPr lang="en-GB" sz="1400" b="0" i="1" smtClean="0">
                          <a:latin typeface="Cambria Math" panose="02040503050406030204" pitchFamily="18" charset="0"/>
                        </a:rPr>
                        <m:t>=</m:t>
                      </m:r>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𝑡</m:t>
                          </m:r>
                        </m:e>
                        <m:sup>
                          <m:r>
                            <a:rPr lang="en-GB" sz="1400" b="0" i="1" smtClean="0">
                              <a:latin typeface="Cambria Math" panose="02040503050406030204" pitchFamily="18" charset="0"/>
                            </a:rPr>
                            <m:t>3</m:t>
                          </m:r>
                        </m:sup>
                      </m:sSup>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3</m:t>
                          </m:r>
                        </m:num>
                        <m:den>
                          <m:r>
                            <a:rPr lang="en-GB" sz="1400" b="0" i="1" smtClean="0">
                              <a:latin typeface="Cambria Math" panose="02040503050406030204" pitchFamily="18" charset="0"/>
                            </a:rPr>
                            <m:t>2</m:t>
                          </m:r>
                        </m:den>
                      </m:f>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𝑡</m:t>
                          </m:r>
                        </m:e>
                        <m:sup>
                          <m:r>
                            <a:rPr lang="en-GB" sz="1400" b="0" i="1" smtClean="0">
                              <a:latin typeface="Cambria Math" panose="02040503050406030204" pitchFamily="18" charset="0"/>
                            </a:rPr>
                            <m:t>2</m:t>
                          </m:r>
                        </m:sup>
                      </m:sSup>
                      <m:r>
                        <a:rPr lang="en-GB" sz="1400" b="0" i="1" smtClean="0">
                          <a:latin typeface="Cambria Math" panose="02040503050406030204" pitchFamily="18" charset="0"/>
                        </a:rPr>
                        <m:t>−36</m:t>
                      </m:r>
                      <m:r>
                        <a:rPr lang="en-GB" sz="1400" b="0" i="1" smtClean="0">
                          <a:latin typeface="Cambria Math" panose="02040503050406030204" pitchFamily="18" charset="0"/>
                        </a:rPr>
                        <m:t>𝑡</m:t>
                      </m:r>
                    </m:oMath>
                    <m:oMath xmlns:m="http://schemas.openxmlformats.org/officeDocument/2006/math">
                      <m:r>
                        <a:rPr lang="en-GB" sz="1400" b="0" i="1" smtClean="0">
                          <a:latin typeface="Cambria Math" panose="02040503050406030204" pitchFamily="18" charset="0"/>
                        </a:rPr>
                        <m:t>𝑣</m:t>
                      </m:r>
                      <m:r>
                        <a:rPr lang="en-GB" sz="1400" b="0" i="1" smtClean="0">
                          <a:latin typeface="Cambria Math" panose="02040503050406030204" pitchFamily="18" charset="0"/>
                        </a:rPr>
                        <m:t>=3</m:t>
                      </m:r>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𝑡</m:t>
                          </m:r>
                        </m:e>
                        <m:sup>
                          <m:r>
                            <a:rPr lang="en-GB" sz="1400" b="0" i="1" smtClean="0">
                              <a:latin typeface="Cambria Math" panose="02040503050406030204" pitchFamily="18" charset="0"/>
                            </a:rPr>
                            <m:t>2</m:t>
                          </m:r>
                        </m:sup>
                      </m:sSup>
                      <m:r>
                        <a:rPr lang="en-GB" sz="1400" b="0" i="1" smtClean="0">
                          <a:latin typeface="Cambria Math" panose="02040503050406030204" pitchFamily="18" charset="0"/>
                        </a:rPr>
                        <m:t>−3</m:t>
                      </m:r>
                      <m:r>
                        <a:rPr lang="en-GB" sz="1400" b="0" i="1" smtClean="0">
                          <a:latin typeface="Cambria Math" panose="02040503050406030204" pitchFamily="18" charset="0"/>
                        </a:rPr>
                        <m:t>𝑡</m:t>
                      </m:r>
                      <m:r>
                        <a:rPr lang="en-GB" sz="1400" b="0" i="1" smtClean="0">
                          <a:latin typeface="Cambria Math" panose="02040503050406030204" pitchFamily="18" charset="0"/>
                        </a:rPr>
                        <m:t>−36</m:t>
                      </m:r>
                    </m:oMath>
                  </m:oMathPara>
                </a14:m>
                <a:endParaRPr lang="en-GB" sz="1400" dirty="0"/>
              </a:p>
              <a:p>
                <a:r>
                  <a:rPr lang="en-GB" sz="1400" dirty="0"/>
                  <a:t>When </a:t>
                </a:r>
                <a14:m>
                  <m:oMath xmlns:m="http://schemas.openxmlformats.org/officeDocument/2006/math">
                    <m:r>
                      <a:rPr lang="en-GB" sz="1400" b="0" i="1" smtClean="0">
                        <a:latin typeface="Cambria Math" panose="02040503050406030204" pitchFamily="18" charset="0"/>
                      </a:rPr>
                      <m:t>𝑡</m:t>
                    </m:r>
                    <m:r>
                      <a:rPr lang="en-GB" sz="1400" b="0" i="1" smtClean="0">
                        <a:latin typeface="Cambria Math" panose="02040503050406030204" pitchFamily="18" charset="0"/>
                      </a:rPr>
                      <m:t>=2</m:t>
                    </m:r>
                  </m:oMath>
                </a14:m>
                <a:r>
                  <a:rPr lang="en-GB" sz="1400" dirty="0"/>
                  <a:t>, </a:t>
                </a:r>
                <a14:m>
                  <m:oMath xmlns:m="http://schemas.openxmlformats.org/officeDocument/2006/math">
                    <m:r>
                      <a:rPr lang="en-GB" sz="1400" b="0" i="1" smtClean="0">
                        <a:latin typeface="Cambria Math" panose="02040503050406030204" pitchFamily="18" charset="0"/>
                      </a:rPr>
                      <m:t>𝑣</m:t>
                    </m:r>
                    <m:r>
                      <a:rPr lang="en-GB" sz="1400" b="0" i="1" smtClean="0">
                        <a:latin typeface="Cambria Math" panose="02040503050406030204" pitchFamily="18" charset="0"/>
                      </a:rPr>
                      <m:t>=3</m:t>
                    </m:r>
                    <m:d>
                      <m:dPr>
                        <m:ctrlPr>
                          <a:rPr lang="en-GB" sz="1400" b="0" i="1" smtClean="0">
                            <a:latin typeface="Cambria Math" panose="02040503050406030204" pitchFamily="18" charset="0"/>
                          </a:rPr>
                        </m:ctrlPr>
                      </m:dPr>
                      <m:e>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2</m:t>
                            </m:r>
                          </m:e>
                          <m:sup>
                            <m:r>
                              <a:rPr lang="en-GB" sz="1400" b="0" i="1" smtClean="0">
                                <a:latin typeface="Cambria Math" panose="02040503050406030204" pitchFamily="18" charset="0"/>
                              </a:rPr>
                              <m:t>2</m:t>
                            </m:r>
                          </m:sup>
                        </m:sSup>
                      </m:e>
                    </m:d>
                    <m:r>
                      <a:rPr lang="en-GB" sz="1400" b="0" i="1" smtClean="0">
                        <a:latin typeface="Cambria Math" panose="02040503050406030204" pitchFamily="18" charset="0"/>
                      </a:rPr>
                      <m:t>−3</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2</m:t>
                        </m:r>
                      </m:e>
                    </m:d>
                    <m:r>
                      <a:rPr lang="en-GB" sz="1400" b="0" i="1" smtClean="0">
                        <a:latin typeface="Cambria Math" panose="02040503050406030204" pitchFamily="18" charset="0"/>
                      </a:rPr>
                      <m:t>−36=−30</m:t>
                    </m:r>
                  </m:oMath>
                </a14:m>
                <a:r>
                  <a:rPr lang="en-GB" sz="1400" dirty="0"/>
                  <a:t> ms</a:t>
                </a:r>
                <a:r>
                  <a:rPr lang="en-GB" sz="1400" baseline="30000" dirty="0"/>
                  <a:t>-1</a:t>
                </a:r>
              </a:p>
              <a:p>
                <a:endParaRPr lang="en-GB" sz="1400" dirty="0"/>
              </a:p>
              <a:p>
                <a:pPr/>
                <a:r>
                  <a:rPr lang="en-GB" sz="1400" dirty="0"/>
                  <a:t>When </a:t>
                </a:r>
                <a14:m>
                  <m:oMath xmlns:m="http://schemas.openxmlformats.org/officeDocument/2006/math">
                    <m:r>
                      <a:rPr lang="en-GB" sz="1400" b="0" i="1" smtClean="0">
                        <a:latin typeface="Cambria Math" panose="02040503050406030204" pitchFamily="18" charset="0"/>
                      </a:rPr>
                      <m:t>𝑣</m:t>
                    </m:r>
                    <m:r>
                      <a:rPr lang="en-GB" sz="1400" b="0" i="1" smtClean="0">
                        <a:latin typeface="Cambria Math" panose="02040503050406030204" pitchFamily="18" charset="0"/>
                      </a:rPr>
                      <m:t>=0</m:t>
                    </m:r>
                  </m:oMath>
                </a14:m>
                <a:r>
                  <a:rPr lang="en-GB" sz="1400" dirty="0"/>
                  <a:t>, </a:t>
                </a:r>
                <a14:m>
                  <m:oMath xmlns:m="http://schemas.openxmlformats.org/officeDocument/2006/math">
                    <m:r>
                      <a:rPr lang="en-GB" sz="1400" b="0" i="1" smtClean="0">
                        <a:latin typeface="Cambria Math" panose="02040503050406030204" pitchFamily="18" charset="0"/>
                      </a:rPr>
                      <m:t>3</m:t>
                    </m:r>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𝑡</m:t>
                        </m:r>
                      </m:e>
                      <m:sup>
                        <m:r>
                          <a:rPr lang="en-GB" sz="1400" b="0" i="1" smtClean="0">
                            <a:latin typeface="Cambria Math" panose="02040503050406030204" pitchFamily="18" charset="0"/>
                          </a:rPr>
                          <m:t>2</m:t>
                        </m:r>
                      </m:sup>
                    </m:sSup>
                    <m:r>
                      <a:rPr lang="en-GB" sz="1400" b="0" i="1" smtClean="0">
                        <a:latin typeface="Cambria Math" panose="02040503050406030204" pitchFamily="18" charset="0"/>
                      </a:rPr>
                      <m:t>−3</m:t>
                    </m:r>
                    <m:r>
                      <a:rPr lang="en-GB" sz="1400" b="0" i="1" smtClean="0">
                        <a:latin typeface="Cambria Math" panose="02040503050406030204" pitchFamily="18" charset="0"/>
                      </a:rPr>
                      <m:t>𝑡</m:t>
                    </m:r>
                    <m:r>
                      <a:rPr lang="en-GB" sz="1400" b="0" i="1" smtClean="0">
                        <a:latin typeface="Cambria Math" panose="02040503050406030204" pitchFamily="18" charset="0"/>
                      </a:rPr>
                      <m:t>−36=0</m:t>
                    </m:r>
                  </m:oMath>
                </a14:m>
                <a:br>
                  <a:rPr lang="en-GB" sz="1400" b="0" dirty="0"/>
                </a:br>
                <a14:m>
                  <m:oMathPara xmlns:m="http://schemas.openxmlformats.org/officeDocument/2006/math">
                    <m:oMathParaPr>
                      <m:jc m:val="centerGroup"/>
                    </m:oMathParaPr>
                    <m:oMath xmlns:m="http://schemas.openxmlformats.org/officeDocument/2006/math">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𝑡</m:t>
                          </m:r>
                        </m:e>
                        <m:sup>
                          <m:r>
                            <a:rPr lang="en-GB" sz="1400" b="0" i="1" smtClean="0">
                              <a:latin typeface="Cambria Math" panose="02040503050406030204" pitchFamily="18" charset="0"/>
                            </a:rPr>
                            <m:t>2</m:t>
                          </m:r>
                        </m:sup>
                      </m:sSup>
                      <m:r>
                        <a:rPr lang="en-GB" sz="1400" b="0" i="1" smtClean="0">
                          <a:latin typeface="Cambria Math" panose="02040503050406030204" pitchFamily="18" charset="0"/>
                        </a:rPr>
                        <m:t>−</m:t>
                      </m:r>
                      <m:r>
                        <a:rPr lang="en-GB" sz="1400" b="0" i="1" smtClean="0">
                          <a:latin typeface="Cambria Math" panose="02040503050406030204" pitchFamily="18" charset="0"/>
                        </a:rPr>
                        <m:t>𝑡</m:t>
                      </m:r>
                      <m:r>
                        <a:rPr lang="en-GB" sz="1400" b="0" i="1" smtClean="0">
                          <a:latin typeface="Cambria Math" panose="02040503050406030204" pitchFamily="18" charset="0"/>
                        </a:rPr>
                        <m:t>−12=0</m:t>
                      </m:r>
                    </m:oMath>
                    <m:oMath xmlns:m="http://schemas.openxmlformats.org/officeDocument/2006/math">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𝑡</m:t>
                          </m:r>
                          <m:r>
                            <a:rPr lang="en-GB" sz="1400" b="0" i="1" smtClean="0">
                              <a:latin typeface="Cambria Math" panose="02040503050406030204" pitchFamily="18" charset="0"/>
                            </a:rPr>
                            <m:t>+3</m:t>
                          </m:r>
                        </m:e>
                      </m:d>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𝑡</m:t>
                          </m:r>
                          <m:r>
                            <a:rPr lang="en-GB" sz="1400" b="0" i="1" smtClean="0">
                              <a:latin typeface="Cambria Math" panose="02040503050406030204" pitchFamily="18" charset="0"/>
                            </a:rPr>
                            <m:t>−4</m:t>
                          </m:r>
                        </m:e>
                      </m:d>
                      <m:r>
                        <a:rPr lang="en-GB" sz="1400" b="0" i="1" smtClean="0">
                          <a:latin typeface="Cambria Math" panose="02040503050406030204" pitchFamily="18" charset="0"/>
                        </a:rPr>
                        <m:t>=0</m:t>
                      </m:r>
                    </m:oMath>
                  </m:oMathPara>
                </a14:m>
                <a:br>
                  <a:rPr lang="en-GB" sz="1400" b="0" dirty="0"/>
                </a:br>
                <a14:m>
                  <m:oMath xmlns:m="http://schemas.openxmlformats.org/officeDocument/2006/math">
                    <m:r>
                      <a:rPr lang="en-GB" sz="1400" b="0" i="1" smtClean="0">
                        <a:latin typeface="Cambria Math" panose="02040503050406030204" pitchFamily="18" charset="0"/>
                      </a:rPr>
                      <m:t>𝑡</m:t>
                    </m:r>
                    <m:r>
                      <a:rPr lang="en-GB" sz="1400" b="0" i="1" smtClean="0">
                        <a:latin typeface="Cambria Math" panose="02040503050406030204" pitchFamily="18" charset="0"/>
                      </a:rPr>
                      <m:t>=4</m:t>
                    </m:r>
                  </m:oMath>
                </a14:m>
                <a:r>
                  <a:rPr lang="en-GB" sz="1400" dirty="0"/>
                  <a:t> s</a:t>
                </a:r>
              </a:p>
              <a:p>
                <a:endParaRPr lang="en-GB" sz="1400" dirty="0"/>
              </a:p>
              <a:p>
                <a:pPr/>
                <a14:m>
                  <m:oMathPara xmlns:m="http://schemas.openxmlformats.org/officeDocument/2006/math">
                    <m:oMathParaPr>
                      <m:jc m:val="left"/>
                    </m:oMathParaPr>
                    <m:oMath xmlns:m="http://schemas.openxmlformats.org/officeDocument/2006/math">
                      <m:r>
                        <a:rPr lang="en-GB" sz="1400" b="0" i="1" smtClean="0">
                          <a:latin typeface="Cambria Math" panose="02040503050406030204" pitchFamily="18" charset="0"/>
                        </a:rPr>
                        <m:t>𝑎</m:t>
                      </m:r>
                      <m:r>
                        <a:rPr lang="en-GB" sz="1400" b="0" i="1" smtClean="0">
                          <a:latin typeface="Cambria Math" panose="02040503050406030204" pitchFamily="18" charset="0"/>
                        </a:rPr>
                        <m:t>=6</m:t>
                      </m:r>
                      <m:r>
                        <a:rPr lang="en-GB" sz="1400" b="0" i="1" smtClean="0">
                          <a:latin typeface="Cambria Math" panose="02040503050406030204" pitchFamily="18" charset="0"/>
                        </a:rPr>
                        <m:t>𝑡</m:t>
                      </m:r>
                      <m:r>
                        <a:rPr lang="en-GB" sz="1400" b="0" i="1" smtClean="0">
                          <a:latin typeface="Cambria Math" panose="02040503050406030204" pitchFamily="18" charset="0"/>
                        </a:rPr>
                        <m:t>−3</m:t>
                      </m:r>
                    </m:oMath>
                  </m:oMathPara>
                </a14:m>
                <a:endParaRPr lang="en-GB" sz="1400" dirty="0"/>
              </a:p>
              <a:p>
                <a:r>
                  <a:rPr lang="en-GB" sz="1400" dirty="0"/>
                  <a:t>When </a:t>
                </a:r>
                <a14:m>
                  <m:oMath xmlns:m="http://schemas.openxmlformats.org/officeDocument/2006/math">
                    <m:r>
                      <a:rPr lang="en-GB" sz="1400" b="0" i="1" smtClean="0">
                        <a:latin typeface="Cambria Math" panose="02040503050406030204" pitchFamily="18" charset="0"/>
                      </a:rPr>
                      <m:t>𝑡</m:t>
                    </m:r>
                    <m:r>
                      <a:rPr lang="en-GB" sz="1400" b="0" i="1" smtClean="0">
                        <a:latin typeface="Cambria Math" panose="02040503050406030204" pitchFamily="18" charset="0"/>
                      </a:rPr>
                      <m:t>=5</m:t>
                    </m:r>
                  </m:oMath>
                </a14:m>
                <a:r>
                  <a:rPr lang="en-GB" sz="1400" dirty="0"/>
                  <a:t>, </a:t>
                </a:r>
                <a14:m>
                  <m:oMath xmlns:m="http://schemas.openxmlformats.org/officeDocument/2006/math">
                    <m:r>
                      <a:rPr lang="en-GB" sz="1400" b="0" i="1" smtClean="0">
                        <a:latin typeface="Cambria Math" panose="02040503050406030204" pitchFamily="18" charset="0"/>
                      </a:rPr>
                      <m:t>𝑎</m:t>
                    </m:r>
                    <m:r>
                      <a:rPr lang="en-GB" sz="1400" b="0" i="1" smtClean="0">
                        <a:latin typeface="Cambria Math" panose="02040503050406030204" pitchFamily="18" charset="0"/>
                      </a:rPr>
                      <m:t>=30−3=27</m:t>
                    </m:r>
                  </m:oMath>
                </a14:m>
                <a:r>
                  <a:rPr lang="en-GB" sz="1400" dirty="0"/>
                  <a:t> ms</a:t>
                </a:r>
                <a:r>
                  <a:rPr lang="en-GB" sz="1400" baseline="30000" dirty="0"/>
                  <a:t>-2</a:t>
                </a:r>
              </a:p>
              <a:p>
                <a:endParaRPr lang="en-GB" sz="1400" dirty="0"/>
              </a:p>
            </p:txBody>
          </p:sp>
        </mc:Choice>
        <mc:Fallback xmlns="">
          <p:sp>
            <p:nvSpPr>
              <p:cNvPr id="6" name="TextBox 5"/>
              <p:cNvSpPr txBox="1">
                <a:spLocks noRot="1" noChangeAspect="1" noMove="1" noResize="1" noEditPoints="1" noAdjustHandles="1" noChangeArrowheads="1" noChangeShapeType="1" noTextEdit="1"/>
              </p:cNvSpPr>
              <p:nvPr/>
            </p:nvSpPr>
            <p:spPr>
              <a:xfrm>
                <a:off x="949469" y="2578723"/>
                <a:ext cx="5904656" cy="2865528"/>
              </a:xfrm>
              <a:prstGeom prst="rect">
                <a:avLst/>
              </a:prstGeom>
              <a:blipFill>
                <a:blip r:embed="rId4"/>
                <a:stretch>
                  <a:fillRect l="-310"/>
                </a:stretch>
              </a:blipFill>
            </p:spPr>
            <p:txBody>
              <a:bodyPr/>
              <a:lstStyle/>
              <a:p>
                <a:r>
                  <a:rPr lang="en-GB">
                    <a:noFill/>
                  </a:rPr>
                  <a:t> </a:t>
                </a:r>
              </a:p>
            </p:txBody>
          </p:sp>
        </mc:Fallback>
      </mc:AlternateContent>
      <p:sp>
        <p:nvSpPr>
          <p:cNvPr id="8" name="Rectangle 7">
            <a:extLst>
              <a:ext uri="{FF2B5EF4-FFF2-40B4-BE49-F238E27FC236}">
                <a16:creationId xmlns:a16="http://schemas.microsoft.com/office/drawing/2014/main" id="{E1FE6A7A-ED77-4D9A-94CB-20BDE615FA6B}"/>
              </a:ext>
            </a:extLst>
          </p:cNvPr>
          <p:cNvSpPr/>
          <p:nvPr/>
        </p:nvSpPr>
        <p:spPr>
          <a:xfrm>
            <a:off x="891382" y="2637243"/>
            <a:ext cx="4340601" cy="81748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9" name="Rectangle 8">
            <a:extLst>
              <a:ext uri="{FF2B5EF4-FFF2-40B4-BE49-F238E27FC236}">
                <a16:creationId xmlns:a16="http://schemas.microsoft.com/office/drawing/2014/main" id="{A8048E89-F411-476D-B85E-847D8B1D9028}"/>
              </a:ext>
            </a:extLst>
          </p:cNvPr>
          <p:cNvSpPr/>
          <p:nvPr/>
        </p:nvSpPr>
        <p:spPr>
          <a:xfrm>
            <a:off x="648315" y="2636912"/>
            <a:ext cx="23078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a</a:t>
            </a:r>
          </a:p>
        </p:txBody>
      </p:sp>
      <p:sp>
        <p:nvSpPr>
          <p:cNvPr id="10" name="Rectangle 9">
            <a:extLst>
              <a:ext uri="{FF2B5EF4-FFF2-40B4-BE49-F238E27FC236}">
                <a16:creationId xmlns:a16="http://schemas.microsoft.com/office/drawing/2014/main" id="{A8048E89-F411-476D-B85E-847D8B1D9028}"/>
              </a:ext>
            </a:extLst>
          </p:cNvPr>
          <p:cNvSpPr/>
          <p:nvPr/>
        </p:nvSpPr>
        <p:spPr>
          <a:xfrm>
            <a:off x="635615" y="3639364"/>
            <a:ext cx="23078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b</a:t>
            </a:r>
          </a:p>
        </p:txBody>
      </p:sp>
      <p:sp>
        <p:nvSpPr>
          <p:cNvPr id="11" name="Rectangle 10">
            <a:extLst>
              <a:ext uri="{FF2B5EF4-FFF2-40B4-BE49-F238E27FC236}">
                <a16:creationId xmlns:a16="http://schemas.microsoft.com/office/drawing/2014/main" id="{A8048E89-F411-476D-B85E-847D8B1D9028}"/>
              </a:ext>
            </a:extLst>
          </p:cNvPr>
          <p:cNvSpPr/>
          <p:nvPr/>
        </p:nvSpPr>
        <p:spPr>
          <a:xfrm>
            <a:off x="621707" y="4725144"/>
            <a:ext cx="23078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c</a:t>
            </a:r>
          </a:p>
        </p:txBody>
      </p:sp>
      <p:sp>
        <p:nvSpPr>
          <p:cNvPr id="12" name="Rectangle 11">
            <a:extLst>
              <a:ext uri="{FF2B5EF4-FFF2-40B4-BE49-F238E27FC236}">
                <a16:creationId xmlns:a16="http://schemas.microsoft.com/office/drawing/2014/main" id="{E1FE6A7A-ED77-4D9A-94CB-20BDE615FA6B}"/>
              </a:ext>
            </a:extLst>
          </p:cNvPr>
          <p:cNvSpPr/>
          <p:nvPr/>
        </p:nvSpPr>
        <p:spPr>
          <a:xfrm>
            <a:off x="873389" y="3642539"/>
            <a:ext cx="4340601" cy="81748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3" name="Rectangle 12">
            <a:extLst>
              <a:ext uri="{FF2B5EF4-FFF2-40B4-BE49-F238E27FC236}">
                <a16:creationId xmlns:a16="http://schemas.microsoft.com/office/drawing/2014/main" id="{E1FE6A7A-ED77-4D9A-94CB-20BDE615FA6B}"/>
              </a:ext>
            </a:extLst>
          </p:cNvPr>
          <p:cNvSpPr/>
          <p:nvPr/>
        </p:nvSpPr>
        <p:spPr>
          <a:xfrm>
            <a:off x="866399" y="4719245"/>
            <a:ext cx="4340601" cy="81748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17206306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2"/>
                                        </p:tgtEl>
                                      </p:cBhvr>
                                    </p:animEffect>
                                    <p:set>
                                      <p:cBhvr>
                                        <p:cTn id="13"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14" restart="whenNotActive" fill="hold" evtFilter="cancelBubble" nodeType="interactiveSeq">
                <p:stCondLst>
                  <p:cond evt="onClick" delay="0">
                    <p:tgtEl>
                      <p:spTgt spid="13"/>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3"/>
                                        </p:tgtEl>
                                      </p:cBhvr>
                                    </p:animEffect>
                                    <p:set>
                                      <p:cBhvr>
                                        <p:cTn id="19"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8" grpId="0" animBg="1"/>
      <p:bldP spid="12"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11B</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5840"/>
            <a:ext cx="7920880" cy="830997"/>
          </a:xfrm>
          <a:prstGeom prst="rect">
            <a:avLst/>
          </a:prstGeom>
          <a:noFill/>
        </p:spPr>
        <p:txBody>
          <a:bodyPr wrap="square" rtlCol="0">
            <a:spAutoFit/>
          </a:bodyPr>
          <a:lstStyle/>
          <a:p>
            <a:r>
              <a:rPr lang="en-GB" sz="2400" dirty="0"/>
              <a:t>Pearson Stats/Mechanics Year 1</a:t>
            </a:r>
          </a:p>
          <a:p>
            <a:r>
              <a:rPr lang="en-GB" sz="2400" dirty="0"/>
              <a:t>Page 185-186</a:t>
            </a:r>
          </a:p>
        </p:txBody>
      </p:sp>
      <p:cxnSp>
        <p:nvCxnSpPr>
          <p:cNvPr id="6" name="Straight Connector 5"/>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5156264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Maxima and Minima Problems</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323528" y="836712"/>
                <a:ext cx="7704856" cy="1045286"/>
              </a:xfrm>
              <a:prstGeom prst="rect">
                <a:avLst/>
              </a:prstGeom>
              <a:noFill/>
            </p:spPr>
            <p:txBody>
              <a:bodyPr wrap="square" rtlCol="0">
                <a:spAutoFit/>
              </a:bodyPr>
              <a:lstStyle/>
              <a:p>
                <a:r>
                  <a:rPr lang="en-GB" dirty="0"/>
                  <a:t>Recall from Pure that at minimum/maximum points, the gradient is 0. We could therefore for example find where the velocity is minimum/maximum by finding when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𝑑𝑣</m:t>
                        </m:r>
                      </m:num>
                      <m:den>
                        <m:r>
                          <a:rPr lang="en-GB" b="0" i="1" smtClean="0">
                            <a:latin typeface="Cambria Math" panose="02040503050406030204" pitchFamily="18" charset="0"/>
                          </a:rPr>
                          <m:t>𝑑𝑡</m:t>
                        </m:r>
                      </m:den>
                    </m:f>
                    <m:r>
                      <a:rPr lang="en-GB" b="0" i="1" smtClean="0">
                        <a:latin typeface="Cambria Math" panose="02040503050406030204" pitchFamily="18" charset="0"/>
                      </a:rPr>
                      <m:t>=0</m:t>
                    </m:r>
                  </m:oMath>
                </a14:m>
                <a:r>
                  <a:rPr lang="en-GB" dirty="0"/>
                  <a:t> (i.e. when the acceleration is 0).</a:t>
                </a:r>
              </a:p>
            </p:txBody>
          </p:sp>
        </mc:Choice>
        <mc:Fallback xmlns="">
          <p:sp>
            <p:nvSpPr>
              <p:cNvPr id="5" name="TextBox 4"/>
              <p:cNvSpPr txBox="1">
                <a:spLocks noRot="1" noChangeAspect="1" noMove="1" noResize="1" noEditPoints="1" noAdjustHandles="1" noChangeArrowheads="1" noChangeShapeType="1" noTextEdit="1"/>
              </p:cNvSpPr>
              <p:nvPr/>
            </p:nvSpPr>
            <p:spPr>
              <a:xfrm>
                <a:off x="323528" y="836712"/>
                <a:ext cx="7704856" cy="1045286"/>
              </a:xfrm>
              <a:prstGeom prst="rect">
                <a:avLst/>
              </a:prstGeom>
              <a:blipFill>
                <a:blip r:embed="rId2"/>
                <a:stretch>
                  <a:fillRect l="-633" t="-2907" b="-290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49809E8B-C46C-462D-8DAB-12C8B5347404}"/>
                  </a:ext>
                </a:extLst>
              </p:cNvPr>
              <p:cNvSpPr txBox="1"/>
              <p:nvPr/>
            </p:nvSpPr>
            <p:spPr>
              <a:xfrm>
                <a:off x="395536" y="2132587"/>
                <a:ext cx="7992888" cy="1384995"/>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400" dirty="0"/>
                  <a:t>[Textbook] A child is playing with a yo-yo. The yo-yo leaves the child’s hand at time </a:t>
                </a:r>
                <a14:m>
                  <m:oMath xmlns:m="http://schemas.openxmlformats.org/officeDocument/2006/math">
                    <m:r>
                      <a:rPr lang="en-GB" sz="1400" b="0" i="1" smtClean="0">
                        <a:latin typeface="Cambria Math" panose="02040503050406030204" pitchFamily="18" charset="0"/>
                      </a:rPr>
                      <m:t>𝑡</m:t>
                    </m:r>
                    <m:r>
                      <a:rPr lang="en-GB" sz="1400" b="0" i="1" smtClean="0">
                        <a:latin typeface="Cambria Math" panose="02040503050406030204" pitchFamily="18" charset="0"/>
                      </a:rPr>
                      <m:t>=0</m:t>
                    </m:r>
                  </m:oMath>
                </a14:m>
                <a:r>
                  <a:rPr lang="en-GB" sz="1400" dirty="0"/>
                  <a:t> and travels vertically in a straight lien before returning to the child’s hand. The distance, </a:t>
                </a:r>
                <a14:m>
                  <m:oMath xmlns:m="http://schemas.openxmlformats.org/officeDocument/2006/math">
                    <m:r>
                      <a:rPr lang="en-GB" sz="1400" b="0" i="1" smtClean="0">
                        <a:latin typeface="Cambria Math" panose="02040503050406030204" pitchFamily="18" charset="0"/>
                      </a:rPr>
                      <m:t>𝑠</m:t>
                    </m:r>
                  </m:oMath>
                </a14:m>
                <a:r>
                  <a:rPr lang="en-GB" sz="1400" dirty="0"/>
                  <a:t> m, of the yo-yo from the child’s hand after time </a:t>
                </a:r>
                <a14:m>
                  <m:oMath xmlns:m="http://schemas.openxmlformats.org/officeDocument/2006/math">
                    <m:r>
                      <a:rPr lang="en-GB" sz="1400" b="0" i="1" smtClean="0">
                        <a:latin typeface="Cambria Math" panose="02040503050406030204" pitchFamily="18" charset="0"/>
                      </a:rPr>
                      <m:t>𝑡</m:t>
                    </m:r>
                  </m:oMath>
                </a14:m>
                <a:r>
                  <a:rPr lang="en-GB" sz="1400" dirty="0"/>
                  <a:t> seconds is given by:</a:t>
                </a:r>
              </a:p>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𝑠</m:t>
                      </m:r>
                      <m:r>
                        <a:rPr lang="en-GB" sz="1400" b="0" i="1" smtClean="0">
                          <a:latin typeface="Cambria Math" panose="02040503050406030204" pitchFamily="18" charset="0"/>
                        </a:rPr>
                        <m:t>=0.6</m:t>
                      </m:r>
                      <m:r>
                        <a:rPr lang="en-GB" sz="1400" b="0" i="1" smtClean="0">
                          <a:latin typeface="Cambria Math" panose="02040503050406030204" pitchFamily="18" charset="0"/>
                        </a:rPr>
                        <m:t>𝑡</m:t>
                      </m:r>
                      <m:r>
                        <a:rPr lang="en-GB" sz="1400" b="0" i="1" smtClean="0">
                          <a:latin typeface="Cambria Math" panose="02040503050406030204" pitchFamily="18" charset="0"/>
                        </a:rPr>
                        <m:t>+0.4</m:t>
                      </m:r>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𝑡</m:t>
                          </m:r>
                        </m:e>
                        <m:sup>
                          <m:r>
                            <a:rPr lang="en-GB" sz="1400" b="0" i="1" smtClean="0">
                              <a:latin typeface="Cambria Math" panose="02040503050406030204" pitchFamily="18" charset="0"/>
                            </a:rPr>
                            <m:t>2</m:t>
                          </m:r>
                        </m:sup>
                      </m:sSup>
                      <m:r>
                        <a:rPr lang="en-GB" sz="1400" b="0" i="1" smtClean="0">
                          <a:latin typeface="Cambria Math" panose="02040503050406030204" pitchFamily="18" charset="0"/>
                        </a:rPr>
                        <m:t>−0.2</m:t>
                      </m:r>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𝑡</m:t>
                          </m:r>
                        </m:e>
                        <m:sup>
                          <m:r>
                            <a:rPr lang="en-GB" sz="1400" b="0" i="1" smtClean="0">
                              <a:latin typeface="Cambria Math" panose="02040503050406030204" pitchFamily="18" charset="0"/>
                            </a:rPr>
                            <m:t>3</m:t>
                          </m:r>
                        </m:sup>
                      </m:sSup>
                      <m:r>
                        <a:rPr lang="en-GB" sz="1400" b="0" i="1" smtClean="0">
                          <a:latin typeface="Cambria Math" panose="02040503050406030204" pitchFamily="18" charset="0"/>
                        </a:rPr>
                        <m:t>,   0≤</m:t>
                      </m:r>
                      <m:r>
                        <a:rPr lang="en-GB" sz="1400" b="0" i="1" smtClean="0">
                          <a:latin typeface="Cambria Math" panose="02040503050406030204" pitchFamily="18" charset="0"/>
                        </a:rPr>
                        <m:t>𝑡</m:t>
                      </m:r>
                      <m:r>
                        <a:rPr lang="en-GB" sz="1400" b="0" i="1" smtClean="0">
                          <a:latin typeface="Cambria Math" panose="02040503050406030204" pitchFamily="18" charset="0"/>
                        </a:rPr>
                        <m:t>≤3</m:t>
                      </m:r>
                    </m:oMath>
                  </m:oMathPara>
                </a14:m>
                <a:endParaRPr lang="en-GB" sz="1400" dirty="0"/>
              </a:p>
              <a:p>
                <a:pPr marL="342900" indent="-342900">
                  <a:buAutoNum type="alphaLcParenBoth"/>
                </a:pPr>
                <a:r>
                  <a:rPr lang="en-GB" sz="1400" dirty="0"/>
                  <a:t>Justify the restriction </a:t>
                </a:r>
                <a14:m>
                  <m:oMath xmlns:m="http://schemas.openxmlformats.org/officeDocument/2006/math">
                    <m:r>
                      <a:rPr lang="en-GB" sz="1400" b="0" i="1" smtClean="0">
                        <a:latin typeface="Cambria Math" panose="02040503050406030204" pitchFamily="18" charset="0"/>
                      </a:rPr>
                      <m:t>0≤</m:t>
                    </m:r>
                    <m:r>
                      <a:rPr lang="en-GB" sz="1400" b="0" i="1" smtClean="0">
                        <a:latin typeface="Cambria Math" panose="02040503050406030204" pitchFamily="18" charset="0"/>
                      </a:rPr>
                      <m:t>𝑡</m:t>
                    </m:r>
                    <m:r>
                      <a:rPr lang="en-GB" sz="1400" b="0" i="1" smtClean="0">
                        <a:latin typeface="Cambria Math" panose="02040503050406030204" pitchFamily="18" charset="0"/>
                      </a:rPr>
                      <m:t>≤3</m:t>
                    </m:r>
                  </m:oMath>
                </a14:m>
                <a:endParaRPr lang="en-GB" sz="1400" dirty="0"/>
              </a:p>
              <a:p>
                <a:pPr marL="342900" indent="-342900">
                  <a:buAutoNum type="alphaLcParenBoth"/>
                </a:pPr>
                <a:r>
                  <a:rPr lang="en-GB" sz="1400" dirty="0"/>
                  <a:t>Find the maximum distance of the yo-yo from the child’s hand, correct to 3sf.</a:t>
                </a:r>
              </a:p>
            </p:txBody>
          </p:sp>
        </mc:Choice>
        <mc:Fallback xmlns="">
          <p:sp>
            <p:nvSpPr>
              <p:cNvPr id="6" name="TextBox 5">
                <a:extLst>
                  <a:ext uri="{FF2B5EF4-FFF2-40B4-BE49-F238E27FC236}">
                    <a16:creationId xmlns:a16="http://schemas.microsoft.com/office/drawing/2014/main" id="{49809E8B-C46C-462D-8DAB-12C8B5347404}"/>
                  </a:ext>
                </a:extLst>
              </p:cNvPr>
              <p:cNvSpPr txBox="1">
                <a:spLocks noRot="1" noChangeAspect="1" noMove="1" noResize="1" noEditPoints="1" noAdjustHandles="1" noChangeArrowheads="1" noChangeShapeType="1" noTextEdit="1"/>
              </p:cNvSpPr>
              <p:nvPr/>
            </p:nvSpPr>
            <p:spPr>
              <a:xfrm>
                <a:off x="395536" y="2132587"/>
                <a:ext cx="7992888" cy="1384995"/>
              </a:xfrm>
              <a:prstGeom prst="rect">
                <a:avLst/>
              </a:prstGeom>
              <a:blipFill>
                <a:blip r:embed="rId3"/>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cxnSp>
        <p:nvCxnSpPr>
          <p:cNvPr id="8" name="Straight Arrow Connector 7"/>
          <p:cNvCxnSpPr/>
          <p:nvPr/>
        </p:nvCxnSpPr>
        <p:spPr>
          <a:xfrm>
            <a:off x="716819" y="5462064"/>
            <a:ext cx="194421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p:cNvCxnSpPr/>
          <p:nvPr/>
        </p:nvCxnSpPr>
        <p:spPr>
          <a:xfrm flipV="1">
            <a:off x="1600240" y="4476084"/>
            <a:ext cx="0" cy="158417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1" name="TextBox 10"/>
              <p:cNvSpPr txBox="1"/>
              <p:nvPr/>
            </p:nvSpPr>
            <p:spPr>
              <a:xfrm>
                <a:off x="2544657" y="5326361"/>
                <a:ext cx="432048"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𝑡</m:t>
                      </m:r>
                    </m:oMath>
                  </m:oMathPara>
                </a14:m>
                <a:endParaRPr lang="en-GB" dirty="0"/>
              </a:p>
            </p:txBody>
          </p:sp>
        </mc:Choice>
        <mc:Fallback xmlns="">
          <p:sp>
            <p:nvSpPr>
              <p:cNvPr id="11" name="TextBox 10"/>
              <p:cNvSpPr txBox="1">
                <a:spLocks noRot="1" noChangeAspect="1" noMove="1" noResize="1" noEditPoints="1" noAdjustHandles="1" noChangeArrowheads="1" noChangeShapeType="1" noTextEdit="1"/>
              </p:cNvSpPr>
              <p:nvPr/>
            </p:nvSpPr>
            <p:spPr>
              <a:xfrm>
                <a:off x="2544657" y="5326361"/>
                <a:ext cx="432048" cy="276999"/>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1384216" y="4230917"/>
                <a:ext cx="432048"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𝑠</m:t>
                      </m:r>
                    </m:oMath>
                  </m:oMathPara>
                </a14:m>
                <a:endParaRPr lang="en-GB" dirty="0"/>
              </a:p>
            </p:txBody>
          </p:sp>
        </mc:Choice>
        <mc:Fallback xmlns="">
          <p:sp>
            <p:nvSpPr>
              <p:cNvPr id="12" name="TextBox 11"/>
              <p:cNvSpPr txBox="1">
                <a:spLocks noRot="1" noChangeAspect="1" noMove="1" noResize="1" noEditPoints="1" noAdjustHandles="1" noChangeArrowheads="1" noChangeShapeType="1" noTextEdit="1"/>
              </p:cNvSpPr>
              <p:nvPr/>
            </p:nvSpPr>
            <p:spPr>
              <a:xfrm>
                <a:off x="1384216" y="4230917"/>
                <a:ext cx="432048" cy="276999"/>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491894" y="3719229"/>
                <a:ext cx="3312368" cy="439287"/>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sz="1200" b="0" i="1" smtClean="0">
                          <a:latin typeface="Cambria Math" panose="02040503050406030204" pitchFamily="18" charset="0"/>
                        </a:rPr>
                        <m:t>𝑠</m:t>
                      </m:r>
                      <m:r>
                        <a:rPr lang="en-GB" sz="1200" b="0" i="1" smtClean="0">
                          <a:latin typeface="Cambria Math" panose="02040503050406030204" pitchFamily="18" charset="0"/>
                        </a:rPr>
                        <m:t>=</m:t>
                      </m:r>
                      <m:f>
                        <m:fPr>
                          <m:ctrlPr>
                            <a:rPr lang="en-GB" sz="1200" b="0" i="1" smtClean="0">
                              <a:latin typeface="Cambria Math" panose="02040503050406030204" pitchFamily="18" charset="0"/>
                            </a:rPr>
                          </m:ctrlPr>
                        </m:fPr>
                        <m:num>
                          <m:r>
                            <a:rPr lang="en-GB" sz="1200" b="0" i="1" smtClean="0">
                              <a:latin typeface="Cambria Math" panose="02040503050406030204" pitchFamily="18" charset="0"/>
                            </a:rPr>
                            <m:t>1</m:t>
                          </m:r>
                        </m:num>
                        <m:den>
                          <m:r>
                            <a:rPr lang="en-GB" sz="1200" b="0" i="1" smtClean="0">
                              <a:latin typeface="Cambria Math" panose="02040503050406030204" pitchFamily="18" charset="0"/>
                            </a:rPr>
                            <m:t>5</m:t>
                          </m:r>
                        </m:den>
                      </m:f>
                      <m:r>
                        <a:rPr lang="en-GB" sz="1200" b="0" i="1" smtClean="0">
                          <a:latin typeface="Cambria Math" panose="02040503050406030204" pitchFamily="18" charset="0"/>
                        </a:rPr>
                        <m:t>𝑡</m:t>
                      </m:r>
                      <m:d>
                        <m:dPr>
                          <m:ctrlPr>
                            <a:rPr lang="en-GB" sz="1200" b="0" i="1" smtClean="0">
                              <a:latin typeface="Cambria Math" panose="02040503050406030204" pitchFamily="18" charset="0"/>
                            </a:rPr>
                          </m:ctrlPr>
                        </m:dPr>
                        <m:e>
                          <m:r>
                            <a:rPr lang="en-GB" sz="1200" b="0" i="1" smtClean="0">
                              <a:latin typeface="Cambria Math" panose="02040503050406030204" pitchFamily="18" charset="0"/>
                            </a:rPr>
                            <m:t>3+2</m:t>
                          </m:r>
                          <m:r>
                            <a:rPr lang="en-GB" sz="1200" b="0" i="1" smtClean="0">
                              <a:latin typeface="Cambria Math" panose="02040503050406030204" pitchFamily="18" charset="0"/>
                            </a:rPr>
                            <m:t>𝑡</m:t>
                          </m:r>
                          <m:r>
                            <a:rPr lang="en-GB" sz="1200" b="0" i="1" smtClean="0">
                              <a:latin typeface="Cambria Math" panose="02040503050406030204" pitchFamily="18" charset="0"/>
                            </a:rPr>
                            <m:t>−</m:t>
                          </m:r>
                          <m:sSup>
                            <m:sSupPr>
                              <m:ctrlPr>
                                <a:rPr lang="en-GB" sz="1200" b="0" i="1" smtClean="0">
                                  <a:latin typeface="Cambria Math" panose="02040503050406030204" pitchFamily="18" charset="0"/>
                                </a:rPr>
                              </m:ctrlPr>
                            </m:sSupPr>
                            <m:e>
                              <m:r>
                                <a:rPr lang="en-GB" sz="1200" b="0" i="1" smtClean="0">
                                  <a:latin typeface="Cambria Math" panose="02040503050406030204" pitchFamily="18" charset="0"/>
                                </a:rPr>
                                <m:t>𝑡</m:t>
                              </m:r>
                            </m:e>
                            <m:sup>
                              <m:r>
                                <a:rPr lang="en-GB" sz="1200" b="0" i="1" smtClean="0">
                                  <a:latin typeface="Cambria Math" panose="02040503050406030204" pitchFamily="18" charset="0"/>
                                </a:rPr>
                                <m:t>2</m:t>
                              </m:r>
                            </m:sup>
                          </m:sSup>
                        </m:e>
                      </m:d>
                      <m:r>
                        <a:rPr lang="en-GB" sz="1200" b="0" i="1" smtClean="0">
                          <a:latin typeface="Cambria Math" panose="02040503050406030204" pitchFamily="18" charset="0"/>
                        </a:rPr>
                        <m:t>=</m:t>
                      </m:r>
                      <m:f>
                        <m:fPr>
                          <m:ctrlPr>
                            <a:rPr lang="en-GB" sz="1200" b="0" i="1" smtClean="0">
                              <a:latin typeface="Cambria Math" panose="02040503050406030204" pitchFamily="18" charset="0"/>
                            </a:rPr>
                          </m:ctrlPr>
                        </m:fPr>
                        <m:num>
                          <m:r>
                            <a:rPr lang="en-GB" sz="1200" b="0" i="1" smtClean="0">
                              <a:latin typeface="Cambria Math" panose="02040503050406030204" pitchFamily="18" charset="0"/>
                            </a:rPr>
                            <m:t>1</m:t>
                          </m:r>
                        </m:num>
                        <m:den>
                          <m:r>
                            <a:rPr lang="en-GB" sz="1200" b="0" i="1" smtClean="0">
                              <a:latin typeface="Cambria Math" panose="02040503050406030204" pitchFamily="18" charset="0"/>
                            </a:rPr>
                            <m:t>5</m:t>
                          </m:r>
                        </m:den>
                      </m:f>
                      <m:r>
                        <a:rPr lang="en-GB" sz="1200" b="0" i="1" smtClean="0">
                          <a:latin typeface="Cambria Math" panose="02040503050406030204" pitchFamily="18" charset="0"/>
                        </a:rPr>
                        <m:t>𝑡</m:t>
                      </m:r>
                      <m:d>
                        <m:dPr>
                          <m:ctrlPr>
                            <a:rPr lang="en-GB" sz="1200" b="0" i="1" smtClean="0">
                              <a:latin typeface="Cambria Math" panose="02040503050406030204" pitchFamily="18" charset="0"/>
                            </a:rPr>
                          </m:ctrlPr>
                        </m:dPr>
                        <m:e>
                          <m:r>
                            <a:rPr lang="en-GB" sz="1200" b="0" i="1" smtClean="0">
                              <a:latin typeface="Cambria Math" panose="02040503050406030204" pitchFamily="18" charset="0"/>
                            </a:rPr>
                            <m:t>3−</m:t>
                          </m:r>
                          <m:r>
                            <a:rPr lang="en-GB" sz="1200" b="0" i="1" smtClean="0">
                              <a:latin typeface="Cambria Math" panose="02040503050406030204" pitchFamily="18" charset="0"/>
                            </a:rPr>
                            <m:t>𝑡</m:t>
                          </m:r>
                        </m:e>
                      </m:d>
                      <m:d>
                        <m:dPr>
                          <m:ctrlPr>
                            <a:rPr lang="en-GB" sz="1200" b="0" i="1" smtClean="0">
                              <a:latin typeface="Cambria Math" panose="02040503050406030204" pitchFamily="18" charset="0"/>
                            </a:rPr>
                          </m:ctrlPr>
                        </m:dPr>
                        <m:e>
                          <m:r>
                            <a:rPr lang="en-GB" sz="1200" b="0" i="1" smtClean="0">
                              <a:latin typeface="Cambria Math" panose="02040503050406030204" pitchFamily="18" charset="0"/>
                            </a:rPr>
                            <m:t>1+</m:t>
                          </m:r>
                          <m:r>
                            <a:rPr lang="en-GB" sz="1200" b="0" i="1" smtClean="0">
                              <a:latin typeface="Cambria Math" panose="02040503050406030204" pitchFamily="18" charset="0"/>
                            </a:rPr>
                            <m:t>𝑡</m:t>
                          </m:r>
                        </m:e>
                      </m:d>
                    </m:oMath>
                  </m:oMathPara>
                </a14:m>
                <a:br>
                  <a:rPr lang="en-GB" sz="1200" b="0" dirty="0"/>
                </a:br>
                <a:endParaRPr lang="en-GB" sz="1200" dirty="0"/>
              </a:p>
            </p:txBody>
          </p:sp>
        </mc:Choice>
        <mc:Fallback xmlns="">
          <p:sp>
            <p:nvSpPr>
              <p:cNvPr id="13" name="TextBox 12"/>
              <p:cNvSpPr txBox="1">
                <a:spLocks noRot="1" noChangeAspect="1" noMove="1" noResize="1" noEditPoints="1" noAdjustHandles="1" noChangeArrowheads="1" noChangeShapeType="1" noTextEdit="1"/>
              </p:cNvSpPr>
              <p:nvPr/>
            </p:nvSpPr>
            <p:spPr>
              <a:xfrm>
                <a:off x="491894" y="3719229"/>
                <a:ext cx="3312368" cy="439287"/>
              </a:xfrm>
              <a:prstGeom prst="rect">
                <a:avLst/>
              </a:prstGeom>
              <a:blipFill>
                <a:blip r:embed="rId6"/>
                <a:stretch>
                  <a:fillRect b="-1389"/>
                </a:stretch>
              </a:blipFill>
            </p:spPr>
            <p:txBody>
              <a:bodyPr/>
              <a:lstStyle/>
              <a:p>
                <a:r>
                  <a:rPr lang="en-GB">
                    <a:noFill/>
                  </a:rPr>
                  <a:t> </a:t>
                </a:r>
              </a:p>
            </p:txBody>
          </p:sp>
        </mc:Fallback>
      </mc:AlternateContent>
      <p:sp>
        <p:nvSpPr>
          <p:cNvPr id="15" name="Freeform 14"/>
          <p:cNvSpPr/>
          <p:nvPr/>
        </p:nvSpPr>
        <p:spPr>
          <a:xfrm>
            <a:off x="940594" y="4850606"/>
            <a:ext cx="1352550" cy="1066800"/>
          </a:xfrm>
          <a:custGeom>
            <a:avLst/>
            <a:gdLst>
              <a:gd name="connsiteX0" fmla="*/ 0 w 1352550"/>
              <a:gd name="connsiteY0" fmla="*/ 0 h 1066800"/>
              <a:gd name="connsiteX1" fmla="*/ 435769 w 1352550"/>
              <a:gd name="connsiteY1" fmla="*/ 847725 h 1066800"/>
              <a:gd name="connsiteX2" fmla="*/ 883444 w 1352550"/>
              <a:gd name="connsiteY2" fmla="*/ 361950 h 1066800"/>
              <a:gd name="connsiteX3" fmla="*/ 1352550 w 1352550"/>
              <a:gd name="connsiteY3" fmla="*/ 1066800 h 1066800"/>
            </a:gdLst>
            <a:ahLst/>
            <a:cxnLst>
              <a:cxn ang="0">
                <a:pos x="connsiteX0" y="connsiteY0"/>
              </a:cxn>
              <a:cxn ang="0">
                <a:pos x="connsiteX1" y="connsiteY1"/>
              </a:cxn>
              <a:cxn ang="0">
                <a:pos x="connsiteX2" y="connsiteY2"/>
              </a:cxn>
              <a:cxn ang="0">
                <a:pos x="connsiteX3" y="connsiteY3"/>
              </a:cxn>
            </a:cxnLst>
            <a:rect l="l" t="t" r="r" b="b"/>
            <a:pathLst>
              <a:path w="1352550" h="1066800">
                <a:moveTo>
                  <a:pt x="0" y="0"/>
                </a:moveTo>
                <a:cubicBezTo>
                  <a:pt x="144264" y="393700"/>
                  <a:pt x="288528" y="787400"/>
                  <a:pt x="435769" y="847725"/>
                </a:cubicBezTo>
                <a:cubicBezTo>
                  <a:pt x="583010" y="908050"/>
                  <a:pt x="730647" y="325438"/>
                  <a:pt x="883444" y="361950"/>
                </a:cubicBezTo>
                <a:cubicBezTo>
                  <a:pt x="1036241" y="398462"/>
                  <a:pt x="1194395" y="732631"/>
                  <a:pt x="1352550" y="106680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6" name="TextBox 15"/>
              <p:cNvSpPr txBox="1"/>
              <p:nvPr/>
            </p:nvSpPr>
            <p:spPr>
              <a:xfrm>
                <a:off x="1912466" y="5414439"/>
                <a:ext cx="240374" cy="2616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050" b="0" i="1" smtClean="0">
                          <a:latin typeface="Cambria Math" panose="02040503050406030204" pitchFamily="18" charset="0"/>
                        </a:rPr>
                        <m:t>3</m:t>
                      </m:r>
                    </m:oMath>
                  </m:oMathPara>
                </a14:m>
                <a:endParaRPr lang="en-GB" sz="1050" dirty="0"/>
              </a:p>
            </p:txBody>
          </p:sp>
        </mc:Choice>
        <mc:Fallback xmlns="">
          <p:sp>
            <p:nvSpPr>
              <p:cNvPr id="16" name="TextBox 15"/>
              <p:cNvSpPr txBox="1">
                <a:spLocks noRot="1" noChangeAspect="1" noMove="1" noResize="1" noEditPoints="1" noAdjustHandles="1" noChangeArrowheads="1" noChangeShapeType="1" noTextEdit="1"/>
              </p:cNvSpPr>
              <p:nvPr/>
            </p:nvSpPr>
            <p:spPr>
              <a:xfrm>
                <a:off x="1912466" y="5414439"/>
                <a:ext cx="240374" cy="261610"/>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2002173" y="4217016"/>
                <a:ext cx="1274427" cy="1107996"/>
              </a:xfrm>
              <a:prstGeom prst="rect">
                <a:avLst/>
              </a:prstGeom>
              <a:noFill/>
            </p:spPr>
            <p:txBody>
              <a:bodyPr wrap="square" rtlCol="0">
                <a:spAutoFit/>
              </a:bodyPr>
              <a:lstStyle/>
              <a:p>
                <a:r>
                  <a:rPr lang="en-GB" sz="1100" dirty="0"/>
                  <a:t>From the graph, we can see that for non-negative times (</a:t>
                </a:r>
                <a14:m>
                  <m:oMath xmlns:m="http://schemas.openxmlformats.org/officeDocument/2006/math">
                    <m:r>
                      <a:rPr lang="en-GB" sz="1100" b="0" i="1" smtClean="0">
                        <a:latin typeface="Cambria Math" panose="02040503050406030204" pitchFamily="18" charset="0"/>
                      </a:rPr>
                      <m:t>𝑡</m:t>
                    </m:r>
                    <m:r>
                      <a:rPr lang="en-GB" sz="1100" b="0" i="1" smtClean="0">
                        <a:latin typeface="Cambria Math" panose="02040503050406030204" pitchFamily="18" charset="0"/>
                      </a:rPr>
                      <m:t>≥0</m:t>
                    </m:r>
                  </m:oMath>
                </a14:m>
                <a:r>
                  <a:rPr lang="en-GB" sz="1100" dirty="0"/>
                  <a:t>), </a:t>
                </a:r>
                <a14:m>
                  <m:oMath xmlns:m="http://schemas.openxmlformats.org/officeDocument/2006/math">
                    <m:r>
                      <a:rPr lang="en-GB" sz="1100" b="0" i="1" smtClean="0">
                        <a:latin typeface="Cambria Math" panose="02040503050406030204" pitchFamily="18" charset="0"/>
                      </a:rPr>
                      <m:t>𝑠</m:t>
                    </m:r>
                  </m:oMath>
                </a14:m>
                <a:r>
                  <a:rPr lang="en-GB" sz="1100" dirty="0"/>
                  <a:t> is only positive for </a:t>
                </a:r>
                <a14:m>
                  <m:oMath xmlns:m="http://schemas.openxmlformats.org/officeDocument/2006/math">
                    <m:r>
                      <a:rPr lang="en-GB" sz="1100" b="0" i="1" smtClean="0">
                        <a:latin typeface="Cambria Math" panose="02040503050406030204" pitchFamily="18" charset="0"/>
                      </a:rPr>
                      <m:t>0≤</m:t>
                    </m:r>
                    <m:r>
                      <a:rPr lang="en-GB" sz="1100" b="0" i="1" smtClean="0">
                        <a:latin typeface="Cambria Math" panose="02040503050406030204" pitchFamily="18" charset="0"/>
                      </a:rPr>
                      <m:t>𝑡</m:t>
                    </m:r>
                    <m:r>
                      <a:rPr lang="en-GB" sz="1100" b="0" i="1" smtClean="0">
                        <a:latin typeface="Cambria Math" panose="02040503050406030204" pitchFamily="18" charset="0"/>
                      </a:rPr>
                      <m:t>≤3</m:t>
                    </m:r>
                  </m:oMath>
                </a14:m>
                <a:r>
                  <a:rPr lang="en-GB" sz="1100" dirty="0"/>
                  <a:t>.</a:t>
                </a:r>
              </a:p>
            </p:txBody>
          </p:sp>
        </mc:Choice>
        <mc:Fallback xmlns="">
          <p:sp>
            <p:nvSpPr>
              <p:cNvPr id="17" name="TextBox 16"/>
              <p:cNvSpPr txBox="1">
                <a:spLocks noRot="1" noChangeAspect="1" noMove="1" noResize="1" noEditPoints="1" noAdjustHandles="1" noChangeArrowheads="1" noChangeShapeType="1" noTextEdit="1"/>
              </p:cNvSpPr>
              <p:nvPr/>
            </p:nvSpPr>
            <p:spPr>
              <a:xfrm>
                <a:off x="2002173" y="4217016"/>
                <a:ext cx="1274427" cy="1107996"/>
              </a:xfrm>
              <a:prstGeom prst="rect">
                <a:avLst/>
              </a:prstGeom>
              <a:blipFill>
                <a:blip r:embed="rId8"/>
                <a:stretch>
                  <a:fillRect t="-549" r="-1429" b="-274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4113664" y="3777228"/>
                <a:ext cx="3888432" cy="1974900"/>
              </a:xfrm>
              <a:prstGeom prst="rect">
                <a:avLst/>
              </a:prstGeom>
              <a:noFill/>
            </p:spPr>
            <p:txBody>
              <a:bodyPr wrap="square" rtlCol="0">
                <a:spAutoFit/>
              </a:bodyPr>
              <a:lstStyle/>
              <a:p>
                <a14:m>
                  <m:oMath xmlns:m="http://schemas.openxmlformats.org/officeDocument/2006/math">
                    <m:r>
                      <a:rPr lang="en-GB" sz="1400" b="0" i="1" smtClean="0">
                        <a:latin typeface="Cambria Math" panose="02040503050406030204" pitchFamily="18" charset="0"/>
                      </a:rPr>
                      <m:t>𝑠</m:t>
                    </m:r>
                  </m:oMath>
                </a14:m>
                <a:r>
                  <a:rPr lang="en-GB" sz="1400" dirty="0"/>
                  <a:t> is maximised when </a:t>
                </a:r>
                <a14:m>
                  <m:oMath xmlns:m="http://schemas.openxmlformats.org/officeDocument/2006/math">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𝑑𝑠</m:t>
                        </m:r>
                      </m:num>
                      <m:den>
                        <m:r>
                          <a:rPr lang="en-GB" sz="1400" b="0" i="1" smtClean="0">
                            <a:latin typeface="Cambria Math" panose="02040503050406030204" pitchFamily="18" charset="0"/>
                          </a:rPr>
                          <m:t>𝑑𝑡</m:t>
                        </m:r>
                      </m:den>
                    </m:f>
                    <m:r>
                      <a:rPr lang="en-GB" sz="1400" b="0" i="1" smtClean="0">
                        <a:latin typeface="Cambria Math" panose="02040503050406030204" pitchFamily="18" charset="0"/>
                      </a:rPr>
                      <m:t>=0</m:t>
                    </m:r>
                  </m:oMath>
                </a14:m>
                <a:r>
                  <a:rPr lang="en-GB" sz="1400" dirty="0"/>
                  <a:t>.</a:t>
                </a:r>
              </a:p>
              <a:p>
                <a:pPr/>
                <a14:m>
                  <m:oMathPara xmlns:m="http://schemas.openxmlformats.org/officeDocument/2006/math">
                    <m:oMathParaPr>
                      <m:jc m:val="centerGroup"/>
                    </m:oMathParaPr>
                    <m:oMath xmlns:m="http://schemas.openxmlformats.org/officeDocument/2006/math">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𝑑𝑠</m:t>
                          </m:r>
                        </m:num>
                        <m:den>
                          <m:r>
                            <a:rPr lang="en-GB" sz="1400" b="0" i="1" smtClean="0">
                              <a:latin typeface="Cambria Math" panose="02040503050406030204" pitchFamily="18" charset="0"/>
                            </a:rPr>
                            <m:t>𝑑𝑡</m:t>
                          </m:r>
                        </m:den>
                      </m:f>
                      <m:r>
                        <a:rPr lang="en-GB" sz="1400" b="0" i="1" smtClean="0">
                          <a:latin typeface="Cambria Math" panose="02040503050406030204" pitchFamily="18" charset="0"/>
                        </a:rPr>
                        <m:t>=0.6+0.8</m:t>
                      </m:r>
                      <m:r>
                        <a:rPr lang="en-GB" sz="1400" b="0" i="1" smtClean="0">
                          <a:latin typeface="Cambria Math" panose="02040503050406030204" pitchFamily="18" charset="0"/>
                        </a:rPr>
                        <m:t>𝑡</m:t>
                      </m:r>
                      <m:r>
                        <a:rPr lang="en-GB" sz="1400" b="0" i="1" smtClean="0">
                          <a:latin typeface="Cambria Math" panose="02040503050406030204" pitchFamily="18" charset="0"/>
                        </a:rPr>
                        <m:t>−0.6</m:t>
                      </m:r>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𝑡</m:t>
                          </m:r>
                        </m:e>
                        <m:sup>
                          <m:r>
                            <a:rPr lang="en-GB" sz="1400" b="0" i="1" smtClean="0">
                              <a:latin typeface="Cambria Math" panose="02040503050406030204" pitchFamily="18" charset="0"/>
                            </a:rPr>
                            <m:t>2</m:t>
                          </m:r>
                        </m:sup>
                      </m:sSup>
                      <m:r>
                        <a:rPr lang="en-GB" sz="1400" b="0" i="1" smtClean="0">
                          <a:latin typeface="Cambria Math" panose="02040503050406030204" pitchFamily="18" charset="0"/>
                        </a:rPr>
                        <m:t>=0</m:t>
                      </m:r>
                    </m:oMath>
                    <m:oMath xmlns:m="http://schemas.openxmlformats.org/officeDocument/2006/math">
                      <m:r>
                        <a:rPr lang="en-GB" sz="1400" b="0" i="1" smtClean="0">
                          <a:latin typeface="Cambria Math" panose="02040503050406030204" pitchFamily="18" charset="0"/>
                        </a:rPr>
                        <m:t>3</m:t>
                      </m:r>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𝑡</m:t>
                          </m:r>
                        </m:e>
                        <m:sup>
                          <m:r>
                            <a:rPr lang="en-GB" sz="1400" b="0" i="1" smtClean="0">
                              <a:latin typeface="Cambria Math" panose="02040503050406030204" pitchFamily="18" charset="0"/>
                            </a:rPr>
                            <m:t>2</m:t>
                          </m:r>
                        </m:sup>
                      </m:sSup>
                      <m:r>
                        <a:rPr lang="en-GB" sz="1400" b="0" i="1" smtClean="0">
                          <a:latin typeface="Cambria Math" panose="02040503050406030204" pitchFamily="18" charset="0"/>
                        </a:rPr>
                        <m:t>−4</m:t>
                      </m:r>
                      <m:r>
                        <a:rPr lang="en-GB" sz="1400" b="0" i="1" smtClean="0">
                          <a:latin typeface="Cambria Math" panose="02040503050406030204" pitchFamily="18" charset="0"/>
                        </a:rPr>
                        <m:t>𝑡</m:t>
                      </m:r>
                      <m:r>
                        <a:rPr lang="en-GB" sz="1400" b="0" i="1" smtClean="0">
                          <a:latin typeface="Cambria Math" panose="02040503050406030204" pitchFamily="18" charset="0"/>
                        </a:rPr>
                        <m:t>−3=0</m:t>
                      </m:r>
                    </m:oMath>
                    <m:oMath xmlns:m="http://schemas.openxmlformats.org/officeDocument/2006/math">
                      <m:r>
                        <a:rPr lang="en-GB" sz="1400" b="0" i="1" smtClean="0">
                          <a:latin typeface="Cambria Math" panose="02040503050406030204" pitchFamily="18" charset="0"/>
                        </a:rPr>
                        <m:t>𝑡</m:t>
                      </m:r>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4±</m:t>
                          </m:r>
                          <m:rad>
                            <m:radPr>
                              <m:degHide m:val="on"/>
                              <m:ctrlPr>
                                <a:rPr lang="en-GB" sz="1400" b="0" i="1" smtClean="0">
                                  <a:latin typeface="Cambria Math" panose="02040503050406030204" pitchFamily="18" charset="0"/>
                                </a:rPr>
                              </m:ctrlPr>
                            </m:radPr>
                            <m:deg/>
                            <m:e>
                              <m:r>
                                <a:rPr lang="en-GB" sz="1400" b="0" i="1" smtClean="0">
                                  <a:latin typeface="Cambria Math" panose="02040503050406030204" pitchFamily="18" charset="0"/>
                                </a:rPr>
                                <m:t>52</m:t>
                              </m:r>
                            </m:e>
                          </m:rad>
                        </m:num>
                        <m:den>
                          <m:r>
                            <a:rPr lang="en-GB" sz="1400" b="0" i="1" smtClean="0">
                              <a:latin typeface="Cambria Math" panose="02040503050406030204" pitchFamily="18" charset="0"/>
                            </a:rPr>
                            <m:t>6</m:t>
                          </m:r>
                        </m:den>
                      </m:f>
                      <m:r>
                        <a:rPr lang="en-GB" sz="1400" b="0" i="1" smtClean="0">
                          <a:latin typeface="Cambria Math" panose="02040503050406030204" pitchFamily="18" charset="0"/>
                        </a:rPr>
                        <m:t>=1.8685 </m:t>
                      </m:r>
                      <m:r>
                        <a:rPr lang="en-GB" sz="1400" b="0" i="1" smtClean="0">
                          <a:latin typeface="Cambria Math" panose="02040503050406030204" pitchFamily="18" charset="0"/>
                        </a:rPr>
                        <m:t>𝑜𝑟</m:t>
                      </m:r>
                      <m:r>
                        <a:rPr lang="en-GB" sz="1400" b="0" i="1" smtClean="0">
                          <a:latin typeface="Cambria Math" panose="02040503050406030204" pitchFamily="18" charset="0"/>
                        </a:rPr>
                        <m:t> −0.5351</m:t>
                      </m:r>
                    </m:oMath>
                  </m:oMathPara>
                </a14:m>
                <a:br>
                  <a:rPr lang="en-GB" sz="1400" dirty="0"/>
                </a:br>
                <a14:m>
                  <m:oMath xmlns:m="http://schemas.openxmlformats.org/officeDocument/2006/math">
                    <m:r>
                      <a:rPr lang="en-GB" sz="1400" b="0" i="1" smtClean="0">
                        <a:latin typeface="Cambria Math" panose="02040503050406030204" pitchFamily="18" charset="0"/>
                      </a:rPr>
                      <m:t>𝑠</m:t>
                    </m:r>
                    <m:r>
                      <a:rPr lang="en-GB" sz="1400" b="0" i="1" smtClean="0">
                        <a:latin typeface="Cambria Math" panose="02040503050406030204" pitchFamily="18" charset="0"/>
                      </a:rPr>
                      <m:t>=0.6</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1.8685</m:t>
                        </m:r>
                      </m:e>
                    </m:d>
                    <m:r>
                      <a:rPr lang="en-GB" sz="1400" b="0" i="1" smtClean="0">
                        <a:latin typeface="Cambria Math" panose="02040503050406030204" pitchFamily="18" charset="0"/>
                      </a:rPr>
                      <m:t>+…=1.21</m:t>
                    </m:r>
                  </m:oMath>
                </a14:m>
                <a:r>
                  <a:rPr lang="en-GB" sz="1400" dirty="0"/>
                  <a:t> m (3sf)</a:t>
                </a:r>
              </a:p>
              <a:p>
                <a:endParaRPr lang="en-GB" dirty="0"/>
              </a:p>
            </p:txBody>
          </p:sp>
        </mc:Choice>
        <mc:Fallback xmlns="">
          <p:sp>
            <p:nvSpPr>
              <p:cNvPr id="18" name="TextBox 17"/>
              <p:cNvSpPr txBox="1">
                <a:spLocks noRot="1" noChangeAspect="1" noMove="1" noResize="1" noEditPoints="1" noAdjustHandles="1" noChangeArrowheads="1" noChangeShapeType="1" noTextEdit="1"/>
              </p:cNvSpPr>
              <p:nvPr/>
            </p:nvSpPr>
            <p:spPr>
              <a:xfrm>
                <a:off x="4113664" y="3777228"/>
                <a:ext cx="3888432" cy="1974900"/>
              </a:xfrm>
              <a:prstGeom prst="rect">
                <a:avLst/>
              </a:prstGeom>
              <a:blipFill>
                <a:blip r:embed="rId9"/>
                <a:stretch>
                  <a:fillRect/>
                </a:stretch>
              </a:blipFill>
            </p:spPr>
            <p:txBody>
              <a:bodyPr/>
              <a:lstStyle/>
              <a:p>
                <a:r>
                  <a:rPr lang="en-GB">
                    <a:noFill/>
                  </a:rPr>
                  <a:t> </a:t>
                </a:r>
              </a:p>
            </p:txBody>
          </p:sp>
        </mc:Fallback>
      </mc:AlternateContent>
      <p:sp>
        <p:nvSpPr>
          <p:cNvPr id="19" name="Rectangle 18">
            <a:extLst>
              <a:ext uri="{FF2B5EF4-FFF2-40B4-BE49-F238E27FC236}">
                <a16:creationId xmlns:a16="http://schemas.microsoft.com/office/drawing/2014/main" id="{A8048E89-F411-476D-B85E-847D8B1D9028}"/>
              </a:ext>
            </a:extLst>
          </p:cNvPr>
          <p:cNvSpPr/>
          <p:nvPr/>
        </p:nvSpPr>
        <p:spPr>
          <a:xfrm>
            <a:off x="244455" y="3856112"/>
            <a:ext cx="23078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a</a:t>
            </a:r>
          </a:p>
        </p:txBody>
      </p:sp>
      <p:sp>
        <p:nvSpPr>
          <p:cNvPr id="20" name="Rectangle 19">
            <a:extLst>
              <a:ext uri="{FF2B5EF4-FFF2-40B4-BE49-F238E27FC236}">
                <a16:creationId xmlns:a16="http://schemas.microsoft.com/office/drawing/2014/main" id="{A8048E89-F411-476D-B85E-847D8B1D9028}"/>
              </a:ext>
            </a:extLst>
          </p:cNvPr>
          <p:cNvSpPr/>
          <p:nvPr/>
        </p:nvSpPr>
        <p:spPr>
          <a:xfrm>
            <a:off x="3804262" y="3856112"/>
            <a:ext cx="23078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b</a:t>
            </a:r>
          </a:p>
        </p:txBody>
      </p:sp>
      <p:sp>
        <p:nvSpPr>
          <p:cNvPr id="21" name="Rectangle 20">
            <a:extLst>
              <a:ext uri="{FF2B5EF4-FFF2-40B4-BE49-F238E27FC236}">
                <a16:creationId xmlns:a16="http://schemas.microsoft.com/office/drawing/2014/main" id="{07CD4101-D8EF-4892-B79D-98D790896B21}"/>
              </a:ext>
            </a:extLst>
          </p:cNvPr>
          <p:cNvSpPr/>
          <p:nvPr/>
        </p:nvSpPr>
        <p:spPr>
          <a:xfrm>
            <a:off x="471399" y="3788588"/>
            <a:ext cx="2805201" cy="227167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2" name="Rectangle 21">
            <a:extLst>
              <a:ext uri="{FF2B5EF4-FFF2-40B4-BE49-F238E27FC236}">
                <a16:creationId xmlns:a16="http://schemas.microsoft.com/office/drawing/2014/main" id="{07CD4101-D8EF-4892-B79D-98D790896B21}"/>
              </a:ext>
            </a:extLst>
          </p:cNvPr>
          <p:cNvSpPr/>
          <p:nvPr/>
        </p:nvSpPr>
        <p:spPr>
          <a:xfrm>
            <a:off x="4049682" y="3856112"/>
            <a:ext cx="3690670" cy="227167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3516333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21"/>
                    </p:tgtEl>
                  </p:cond>
                </p:stCondLst>
                <p:endSync evt="end" delay="0">
                  <p:rtn val="all"/>
                </p:endSync>
                <p:childTnLst>
                  <p:par>
                    <p:cTn id="12" fill="hold">
                      <p:stCondLst>
                        <p:cond delay="0"/>
                      </p:stCondLst>
                      <p:childTnLst>
                        <p:par>
                          <p:cTn id="13" fill="hold">
                            <p:stCondLst>
                              <p:cond delay="0"/>
                            </p:stCondLst>
                            <p:childTnLst>
                              <p:par>
                                <p:cTn id="14" presetID="10" presetClass="exit" presetSubtype="0" fill="hold" grpId="0" nodeType="clickEffect">
                                  <p:stCondLst>
                                    <p:cond delay="0"/>
                                  </p:stCondLst>
                                  <p:childTnLst>
                                    <p:animEffect transition="out" filter="fade">
                                      <p:cBhvr>
                                        <p:cTn id="15" dur="500"/>
                                        <p:tgtEl>
                                          <p:spTgt spid="21"/>
                                        </p:tgtEl>
                                      </p:cBhvr>
                                    </p:animEffect>
                                    <p:set>
                                      <p:cBhvr>
                                        <p:cTn id="16"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17" restart="whenNotActive" fill="hold" evtFilter="cancelBubble" nodeType="interactiveSeq">
                <p:stCondLst>
                  <p:cond evt="onClick" delay="0">
                    <p:tgtEl>
                      <p:spTgt spid="22"/>
                    </p:tgtEl>
                  </p:cond>
                </p:stCondLst>
                <p:endSync evt="end" delay="0">
                  <p:rtn val="all"/>
                </p:endSync>
                <p:childTnLst>
                  <p:par>
                    <p:cTn id="18" fill="hold">
                      <p:stCondLst>
                        <p:cond delay="0"/>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22"/>
                                        </p:tgtEl>
                                      </p:cBhvr>
                                    </p:animEffect>
                                    <p:set>
                                      <p:cBhvr>
                                        <p:cTn id="22"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childTnLst>
        </p:cTn>
      </p:par>
    </p:tnLst>
    <p:bldLst>
      <p:bldP spid="6" grpId="0" animBg="1"/>
      <p:bldP spid="19" grpId="0" animBg="1"/>
      <p:bldP spid="20" grpId="0" animBg="1"/>
      <p:bldP spid="21" grpId="0" animBg="1"/>
      <p:bldP spid="2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D82946B-B339-4295-A2FA-3C2720374019}"/>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BFE7904C-9B77-42B6-9950-18B7F28DBBB2}"/>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Test Your Understanding</a:t>
              </a:r>
              <a:endParaRPr lang="en-GB" sz="3200" dirty="0"/>
            </a:p>
          </p:txBody>
        </p:sp>
        <p:cxnSp>
          <p:nvCxnSpPr>
            <p:cNvPr id="4" name="Straight Connector 3">
              <a:extLst>
                <a:ext uri="{FF2B5EF4-FFF2-40B4-BE49-F238E27FC236}">
                  <a16:creationId xmlns:a16="http://schemas.microsoft.com/office/drawing/2014/main" id="{18468510-6B8F-4C09-971F-16162C6EFF84}"/>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49809E8B-C46C-462D-8DAB-12C8B5347404}"/>
                  </a:ext>
                </a:extLst>
              </p:cNvPr>
              <p:cNvSpPr txBox="1"/>
              <p:nvPr/>
            </p:nvSpPr>
            <p:spPr>
              <a:xfrm>
                <a:off x="242886" y="799359"/>
                <a:ext cx="4103193" cy="1600438"/>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400" dirty="0"/>
                  <a:t>A dolphin escapes from </a:t>
                </a:r>
                <a:r>
                  <a:rPr lang="en-GB" sz="1400" dirty="0" err="1"/>
                  <a:t>Seaworld</a:t>
                </a:r>
                <a:r>
                  <a:rPr lang="en-GB" sz="1400" dirty="0"/>
                  <a:t> and its velocity as it speeds away from the park, is </a:t>
                </a:r>
                <a14:m>
                  <m:oMath xmlns:m="http://schemas.openxmlformats.org/officeDocument/2006/math">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𝑡</m:t>
                        </m:r>
                      </m:e>
                      <m:sup>
                        <m:r>
                          <a:rPr lang="en-GB" sz="1400" b="0" i="1" smtClean="0">
                            <a:latin typeface="Cambria Math" panose="02040503050406030204" pitchFamily="18" charset="0"/>
                          </a:rPr>
                          <m:t>3</m:t>
                        </m:r>
                      </m:sup>
                    </m:sSup>
                    <m:r>
                      <a:rPr lang="en-GB" sz="1400" b="0" i="1" smtClean="0">
                        <a:latin typeface="Cambria Math" panose="02040503050406030204" pitchFamily="18" charset="0"/>
                      </a:rPr>
                      <m:t>−</m:t>
                    </m:r>
                    <m:r>
                      <a:rPr lang="en-GB" sz="1400" b="0" i="1" smtClean="0">
                        <a:latin typeface="Cambria Math" panose="02040503050406030204" pitchFamily="18" charset="0"/>
                      </a:rPr>
                      <m:t>16</m:t>
                    </m:r>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𝑡</m:t>
                        </m:r>
                      </m:e>
                      <m:sup>
                        <m:r>
                          <a:rPr lang="en-GB" sz="1400" b="0" i="1" smtClean="0">
                            <a:latin typeface="Cambria Math" panose="02040503050406030204" pitchFamily="18" charset="0"/>
                          </a:rPr>
                          <m:t>2</m:t>
                        </m:r>
                      </m:sup>
                    </m:sSup>
                    <m:r>
                      <a:rPr lang="en-GB" sz="1400" b="0" i="1" smtClean="0">
                        <a:latin typeface="Cambria Math" panose="02040503050406030204" pitchFamily="18" charset="0"/>
                      </a:rPr>
                      <m:t>+64</m:t>
                    </m:r>
                    <m:r>
                      <a:rPr lang="en-GB" sz="1400" b="0" i="1" smtClean="0">
                        <a:latin typeface="Cambria Math" panose="02040503050406030204" pitchFamily="18" charset="0"/>
                      </a:rPr>
                      <m:t>𝑡</m:t>
                    </m:r>
                  </m:oMath>
                </a14:m>
                <a:r>
                  <a:rPr lang="en-GB" sz="1400" dirty="0"/>
                  <a:t> </a:t>
                </a:r>
                <a:br>
                  <a:rPr lang="en-GB" sz="1400" dirty="0"/>
                </a:br>
                <a:r>
                  <a:rPr lang="en-GB" sz="1400" dirty="0"/>
                  <a:t>(in ms</a:t>
                </a:r>
                <a:r>
                  <a:rPr lang="en-GB" sz="1400" baseline="30000" dirty="0"/>
                  <a:t>-1</a:t>
                </a:r>
                <a:r>
                  <a:rPr lang="en-GB" sz="1400" dirty="0"/>
                  <a:t>), and maintains this velocity at the point where it would start slowing down.</a:t>
                </a:r>
              </a:p>
              <a:p>
                <a:pPr marL="342900" indent="-342900">
                  <a:buAutoNum type="alphaLcParenBoth"/>
                </a:pPr>
                <a:r>
                  <a:rPr lang="en-GB" sz="1400" dirty="0"/>
                  <a:t>When does the dolphin reach its maximum velocity?</a:t>
                </a:r>
              </a:p>
              <a:p>
                <a:pPr marL="342900" indent="-342900">
                  <a:buAutoNum type="alphaLcParenBoth"/>
                </a:pPr>
                <a:r>
                  <a:rPr lang="en-GB" sz="1400" dirty="0"/>
                  <a:t>What is this maximum velocity?</a:t>
                </a:r>
              </a:p>
            </p:txBody>
          </p:sp>
        </mc:Choice>
        <mc:Fallback>
          <p:sp>
            <p:nvSpPr>
              <p:cNvPr id="5" name="TextBox 4">
                <a:extLst>
                  <a:ext uri="{FF2B5EF4-FFF2-40B4-BE49-F238E27FC236}">
                    <a16:creationId xmlns:a16="http://schemas.microsoft.com/office/drawing/2014/main" id="{49809E8B-C46C-462D-8DAB-12C8B5347404}"/>
                  </a:ext>
                </a:extLst>
              </p:cNvPr>
              <p:cNvSpPr txBox="1">
                <a:spLocks noRot="1" noChangeAspect="1" noMove="1" noResize="1" noEditPoints="1" noAdjustHandles="1" noChangeArrowheads="1" noChangeShapeType="1" noTextEdit="1"/>
              </p:cNvSpPr>
              <p:nvPr/>
            </p:nvSpPr>
            <p:spPr>
              <a:xfrm>
                <a:off x="242886" y="799359"/>
                <a:ext cx="4103193" cy="1600438"/>
              </a:xfrm>
              <a:prstGeom prst="rect">
                <a:avLst/>
              </a:prstGeom>
              <a:blipFill>
                <a:blip r:embed="rId2"/>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pic>
        <p:nvPicPr>
          <p:cNvPr id="2050" name="Picture 2" descr="animal, dolphin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49096" y="752434"/>
            <a:ext cx="978932" cy="978933"/>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a14="http://schemas.microsoft.com/office/drawing/2010/main" Requires="a14">
          <p:sp>
            <p:nvSpPr>
              <p:cNvPr id="6" name="TextBox 5"/>
              <p:cNvSpPr txBox="1"/>
              <p:nvPr/>
            </p:nvSpPr>
            <p:spPr>
              <a:xfrm>
                <a:off x="4739780" y="792119"/>
                <a:ext cx="3515220" cy="2463560"/>
              </a:xfrm>
              <a:prstGeom prst="rect">
                <a:avLst/>
              </a:prstGeom>
              <a:noFill/>
            </p:spPr>
            <p:txBody>
              <a:bodyPr wrap="square" rtlCol="0">
                <a:spAutoFit/>
              </a:bodyPr>
              <a:lstStyle/>
              <a:p>
                <a:r>
                  <a:rPr lang="en-GB" sz="1400" b="0" dirty="0"/>
                  <a:t>At the maximum velocity, </a:t>
                </a:r>
                <a14:m>
                  <m:oMath xmlns:m="http://schemas.openxmlformats.org/officeDocument/2006/math">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𝑑𝑣</m:t>
                        </m:r>
                      </m:num>
                      <m:den>
                        <m:r>
                          <a:rPr lang="en-GB" sz="1400" b="0" i="1" smtClean="0">
                            <a:latin typeface="Cambria Math" panose="02040503050406030204" pitchFamily="18" charset="0"/>
                          </a:rPr>
                          <m:t>𝑑𝑡</m:t>
                        </m:r>
                      </m:den>
                    </m:f>
                    <m:r>
                      <a:rPr lang="en-GB" sz="1400" b="0" i="1" smtClean="0">
                        <a:latin typeface="Cambria Math" panose="02040503050406030204" pitchFamily="18" charset="0"/>
                      </a:rPr>
                      <m:t>=0</m:t>
                    </m:r>
                  </m:oMath>
                </a14:m>
                <a:endParaRPr lang="en-GB" sz="1400" b="0" dirty="0"/>
              </a:p>
              <a:p>
                <a:pPr/>
                <a14:m>
                  <m:oMathPara xmlns:m="http://schemas.openxmlformats.org/officeDocument/2006/math">
                    <m:oMathParaPr>
                      <m:jc m:val="left"/>
                    </m:oMathParaPr>
                    <m:oMath xmlns:m="http://schemas.openxmlformats.org/officeDocument/2006/math">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𝑑𝑣</m:t>
                          </m:r>
                        </m:num>
                        <m:den>
                          <m:r>
                            <a:rPr lang="en-GB" sz="1400" b="0" i="1" smtClean="0">
                              <a:latin typeface="Cambria Math" panose="02040503050406030204" pitchFamily="18" charset="0"/>
                            </a:rPr>
                            <m:t>𝑑𝑡</m:t>
                          </m:r>
                        </m:den>
                      </m:f>
                      <m:r>
                        <a:rPr lang="en-GB" sz="1400" b="0" i="1" smtClean="0">
                          <a:latin typeface="Cambria Math" panose="02040503050406030204" pitchFamily="18" charset="0"/>
                        </a:rPr>
                        <m:t>=</m:t>
                      </m:r>
                      <m:r>
                        <a:rPr lang="en-GB" sz="1400" b="0" i="1" smtClean="0">
                          <a:latin typeface="Cambria Math" panose="02040503050406030204" pitchFamily="18" charset="0"/>
                        </a:rPr>
                        <m:t>3</m:t>
                      </m:r>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𝑡</m:t>
                          </m:r>
                        </m:e>
                        <m:sup>
                          <m:r>
                            <a:rPr lang="en-GB" sz="1400" b="0" i="1" smtClean="0">
                              <a:latin typeface="Cambria Math" panose="02040503050406030204" pitchFamily="18" charset="0"/>
                            </a:rPr>
                            <m:t>2</m:t>
                          </m:r>
                        </m:sup>
                      </m:sSup>
                      <m:r>
                        <a:rPr lang="en-GB" sz="1400" b="0" i="1" smtClean="0">
                          <a:latin typeface="Cambria Math" panose="02040503050406030204" pitchFamily="18" charset="0"/>
                        </a:rPr>
                        <m:t>−32</m:t>
                      </m:r>
                      <m:r>
                        <a:rPr lang="en-GB" sz="1400" b="0" i="1" smtClean="0">
                          <a:latin typeface="Cambria Math" panose="02040503050406030204" pitchFamily="18" charset="0"/>
                        </a:rPr>
                        <m:t>𝑡</m:t>
                      </m:r>
                      <m:r>
                        <a:rPr lang="en-GB" sz="1400" b="0" i="1" smtClean="0">
                          <a:latin typeface="Cambria Math" panose="02040503050406030204" pitchFamily="18" charset="0"/>
                        </a:rPr>
                        <m:t>+64=0</m:t>
                      </m:r>
                    </m:oMath>
                    <m:oMath xmlns:m="http://schemas.openxmlformats.org/officeDocument/2006/math">
                      <m:d>
                        <m:dPr>
                          <m:ctrlPr>
                            <a:rPr lang="en-GB" sz="1400" b="0" i="1" smtClean="0">
                              <a:latin typeface="Cambria Math" panose="02040503050406030204" pitchFamily="18" charset="0"/>
                            </a:rPr>
                          </m:ctrlPr>
                        </m:dPr>
                        <m:e>
                          <m:r>
                            <a:rPr lang="en-GB" sz="1400" b="0" i="1" smtClean="0">
                              <a:latin typeface="Cambria Math" panose="02040503050406030204" pitchFamily="18" charset="0"/>
                            </a:rPr>
                            <m:t>3</m:t>
                          </m:r>
                          <m:r>
                            <a:rPr lang="en-GB" sz="1400" b="0" i="1" smtClean="0">
                              <a:latin typeface="Cambria Math" panose="02040503050406030204" pitchFamily="18" charset="0"/>
                            </a:rPr>
                            <m:t>𝑡</m:t>
                          </m:r>
                          <m:r>
                            <a:rPr lang="en-GB" sz="1400" b="0" i="1" smtClean="0">
                              <a:latin typeface="Cambria Math" panose="02040503050406030204" pitchFamily="18" charset="0"/>
                            </a:rPr>
                            <m:t>−8</m:t>
                          </m:r>
                        </m:e>
                      </m:d>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𝑡</m:t>
                          </m:r>
                          <m:r>
                            <a:rPr lang="en-GB" sz="1400" b="0" i="1" smtClean="0">
                              <a:latin typeface="Cambria Math" panose="02040503050406030204" pitchFamily="18" charset="0"/>
                            </a:rPr>
                            <m:t>−8</m:t>
                          </m:r>
                        </m:e>
                      </m:d>
                      <m:r>
                        <a:rPr lang="en-GB" sz="1400" b="0" i="1" smtClean="0">
                          <a:latin typeface="Cambria Math" panose="02040503050406030204" pitchFamily="18" charset="0"/>
                        </a:rPr>
                        <m:t>=0</m:t>
                      </m:r>
                    </m:oMath>
                    <m:oMath xmlns:m="http://schemas.openxmlformats.org/officeDocument/2006/math">
                      <m:r>
                        <a:rPr lang="en-GB" sz="1400" b="0" i="1" smtClean="0">
                          <a:latin typeface="Cambria Math" panose="02040503050406030204" pitchFamily="18" charset="0"/>
                        </a:rPr>
                        <m:t>𝑡</m:t>
                      </m:r>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8</m:t>
                          </m:r>
                        </m:num>
                        <m:den>
                          <m:r>
                            <a:rPr lang="en-GB" sz="1400" b="0" i="1" smtClean="0">
                              <a:latin typeface="Cambria Math" panose="02040503050406030204" pitchFamily="18" charset="0"/>
                            </a:rPr>
                            <m:t>3</m:t>
                          </m:r>
                        </m:den>
                      </m:f>
                      <m:r>
                        <a:rPr lang="en-GB" sz="1400" b="0" i="1" smtClean="0">
                          <a:latin typeface="Cambria Math" panose="02040503050406030204" pitchFamily="18" charset="0"/>
                        </a:rPr>
                        <m:t> </m:t>
                      </m:r>
                      <m:r>
                        <a:rPr lang="en-GB" sz="1400" b="0" i="1" smtClean="0">
                          <a:latin typeface="Cambria Math" panose="02040503050406030204" pitchFamily="18" charset="0"/>
                        </a:rPr>
                        <m:t>𝑜𝑟</m:t>
                      </m:r>
                      <m:r>
                        <a:rPr lang="en-GB" sz="1400" b="0" i="1" smtClean="0">
                          <a:latin typeface="Cambria Math" panose="02040503050406030204" pitchFamily="18" charset="0"/>
                        </a:rPr>
                        <m:t> </m:t>
                      </m:r>
                      <m:r>
                        <a:rPr lang="en-GB" sz="1400" b="0" i="1" smtClean="0">
                          <a:latin typeface="Cambria Math" panose="02040503050406030204" pitchFamily="18" charset="0"/>
                        </a:rPr>
                        <m:t>𝑡</m:t>
                      </m:r>
                      <m:r>
                        <a:rPr lang="en-GB" sz="1400" b="0" i="1" smtClean="0">
                          <a:latin typeface="Cambria Math" panose="02040503050406030204" pitchFamily="18" charset="0"/>
                        </a:rPr>
                        <m:t>=8</m:t>
                      </m:r>
                    </m:oMath>
                  </m:oMathPara>
                </a14:m>
                <a:endParaRPr lang="en-GB" sz="1400" dirty="0"/>
              </a:p>
              <a:p>
                <a:pPr/>
                <a:r>
                  <a:rPr lang="en-GB" sz="1200" dirty="0">
                    <a:latin typeface="+mj-lt"/>
                  </a:rPr>
                  <a:t>Given the shape of the cubic, </a:t>
                </a:r>
                <a14:m>
                  <m:oMath xmlns:m="http://schemas.openxmlformats.org/officeDocument/2006/math">
                    <m:r>
                      <a:rPr lang="en-GB" sz="1200" b="1" i="1" smtClean="0">
                        <a:latin typeface="Cambria Math" panose="02040503050406030204" pitchFamily="18" charset="0"/>
                      </a:rPr>
                      <m:t>𝒕</m:t>
                    </m:r>
                    <m:r>
                      <a:rPr lang="en-GB" sz="1200" b="1" i="1" smtClean="0">
                        <a:latin typeface="Cambria Math" panose="02040503050406030204" pitchFamily="18" charset="0"/>
                      </a:rPr>
                      <m:t>=</m:t>
                    </m:r>
                    <m:f>
                      <m:fPr>
                        <m:ctrlPr>
                          <a:rPr lang="en-GB" sz="1200" b="1" i="1" smtClean="0">
                            <a:latin typeface="Cambria Math" panose="02040503050406030204" pitchFamily="18" charset="0"/>
                          </a:rPr>
                        </m:ctrlPr>
                      </m:fPr>
                      <m:num>
                        <m:r>
                          <a:rPr lang="en-GB" sz="1200" b="1" i="1" smtClean="0">
                            <a:latin typeface="Cambria Math" panose="02040503050406030204" pitchFamily="18" charset="0"/>
                          </a:rPr>
                          <m:t>𝟖</m:t>
                        </m:r>
                      </m:num>
                      <m:den>
                        <m:r>
                          <a:rPr lang="en-GB" sz="1200" b="1" i="1" smtClean="0">
                            <a:latin typeface="Cambria Math" panose="02040503050406030204" pitchFamily="18" charset="0"/>
                          </a:rPr>
                          <m:t>𝟑</m:t>
                        </m:r>
                      </m:den>
                    </m:f>
                  </m:oMath>
                </a14:m>
                <a:r>
                  <a:rPr lang="en-GB" sz="1200" b="0" dirty="0">
                    <a:latin typeface="+mj-lt"/>
                  </a:rPr>
                  <a:t> corresponds to a maximum (and </a:t>
                </a:r>
                <a14:m>
                  <m:oMath xmlns:m="http://schemas.openxmlformats.org/officeDocument/2006/math">
                    <m:r>
                      <a:rPr lang="en-GB" sz="1200" b="0" i="1" smtClean="0">
                        <a:latin typeface="Cambria Math" panose="02040503050406030204" pitchFamily="18" charset="0"/>
                      </a:rPr>
                      <m:t>𝑡</m:t>
                    </m:r>
                    <m:r>
                      <a:rPr lang="en-GB" sz="1200" b="0" i="1" smtClean="0">
                        <a:latin typeface="Cambria Math" panose="02040503050406030204" pitchFamily="18" charset="0"/>
                      </a:rPr>
                      <m:t>=8</m:t>
                    </m:r>
                  </m:oMath>
                </a14:m>
                <a:r>
                  <a:rPr lang="en-GB" sz="1200" b="0" dirty="0">
                    <a:latin typeface="+mj-lt"/>
                  </a:rPr>
                  <a:t> the minimum)</a:t>
                </a:r>
              </a:p>
              <a:p>
                <a:pPr/>
                <a14:m>
                  <m:oMath xmlns:m="http://schemas.openxmlformats.org/officeDocument/2006/math">
                    <m:r>
                      <a:rPr lang="en-GB" sz="1400" b="0" i="1" smtClean="0">
                        <a:latin typeface="Cambria Math" panose="02040503050406030204" pitchFamily="18" charset="0"/>
                      </a:rPr>
                      <m:t>𝑣</m:t>
                    </m:r>
                    <m:r>
                      <a:rPr lang="en-GB" sz="1400" b="0" i="1" smtClean="0">
                        <a:latin typeface="Cambria Math" panose="02040503050406030204" pitchFamily="18" charset="0"/>
                      </a:rPr>
                      <m:t>=</m:t>
                    </m:r>
                    <m:sSup>
                      <m:sSupPr>
                        <m:ctrlPr>
                          <a:rPr lang="en-GB" sz="1400" b="0" i="1" smtClean="0">
                            <a:latin typeface="Cambria Math" panose="02040503050406030204" pitchFamily="18" charset="0"/>
                          </a:rPr>
                        </m:ctrlPr>
                      </m:sSupPr>
                      <m:e>
                        <m:d>
                          <m:dPr>
                            <m:ctrlPr>
                              <a:rPr lang="en-GB" sz="1400" b="0" i="1" smtClean="0">
                                <a:latin typeface="Cambria Math" panose="02040503050406030204" pitchFamily="18" charset="0"/>
                              </a:rPr>
                            </m:ctrlPr>
                          </m:dPr>
                          <m:e>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8</m:t>
                                </m:r>
                              </m:num>
                              <m:den>
                                <m:r>
                                  <a:rPr lang="en-GB" sz="1400" b="0" i="1" smtClean="0">
                                    <a:latin typeface="Cambria Math" panose="02040503050406030204" pitchFamily="18" charset="0"/>
                                  </a:rPr>
                                  <m:t>3</m:t>
                                </m:r>
                              </m:den>
                            </m:f>
                          </m:e>
                        </m:d>
                      </m:e>
                      <m:sup>
                        <m:r>
                          <a:rPr lang="en-GB" sz="1400" b="0" i="1" smtClean="0">
                            <a:latin typeface="Cambria Math" panose="02040503050406030204" pitchFamily="18" charset="0"/>
                          </a:rPr>
                          <m:t>3</m:t>
                        </m:r>
                      </m:sup>
                    </m:sSup>
                    <m:r>
                      <a:rPr lang="en-GB" sz="1400" b="0" i="1" smtClean="0">
                        <a:latin typeface="Cambria Math" panose="02040503050406030204" pitchFamily="18" charset="0"/>
                      </a:rPr>
                      <m:t>−16</m:t>
                    </m:r>
                    <m:sSup>
                      <m:sSupPr>
                        <m:ctrlPr>
                          <a:rPr lang="en-GB" sz="1400" b="0" i="1" smtClean="0">
                            <a:latin typeface="Cambria Math" panose="02040503050406030204" pitchFamily="18" charset="0"/>
                          </a:rPr>
                        </m:ctrlPr>
                      </m:sSupPr>
                      <m:e>
                        <m:d>
                          <m:dPr>
                            <m:ctrlPr>
                              <a:rPr lang="en-GB" sz="1400" b="0" i="1" smtClean="0">
                                <a:latin typeface="Cambria Math" panose="02040503050406030204" pitchFamily="18" charset="0"/>
                              </a:rPr>
                            </m:ctrlPr>
                          </m:dPr>
                          <m:e>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8</m:t>
                                </m:r>
                              </m:num>
                              <m:den>
                                <m:r>
                                  <a:rPr lang="en-GB" sz="1400" b="0" i="1" smtClean="0">
                                    <a:latin typeface="Cambria Math" panose="02040503050406030204" pitchFamily="18" charset="0"/>
                                  </a:rPr>
                                  <m:t>3</m:t>
                                </m:r>
                              </m:den>
                            </m:f>
                          </m:e>
                        </m:d>
                      </m:e>
                      <m:sup>
                        <m:r>
                          <a:rPr lang="en-GB" sz="1400" b="0" i="1" smtClean="0">
                            <a:latin typeface="Cambria Math" panose="02040503050406030204" pitchFamily="18" charset="0"/>
                          </a:rPr>
                          <m:t>2</m:t>
                        </m:r>
                      </m:sup>
                    </m:sSup>
                    <m:r>
                      <a:rPr lang="en-GB" sz="1400" b="0" i="1" smtClean="0">
                        <a:latin typeface="Cambria Math" panose="02040503050406030204" pitchFamily="18" charset="0"/>
                      </a:rPr>
                      <m:t>+64</m:t>
                    </m:r>
                    <m:d>
                      <m:dPr>
                        <m:ctrlPr>
                          <a:rPr lang="en-GB" sz="1400" b="0" i="1" smtClean="0">
                            <a:latin typeface="Cambria Math" panose="02040503050406030204" pitchFamily="18" charset="0"/>
                          </a:rPr>
                        </m:ctrlPr>
                      </m:dPr>
                      <m:e>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8</m:t>
                            </m:r>
                          </m:num>
                          <m:den>
                            <m:r>
                              <a:rPr lang="en-GB" sz="1400" b="0" i="1" smtClean="0">
                                <a:latin typeface="Cambria Math" panose="02040503050406030204" pitchFamily="18" charset="0"/>
                              </a:rPr>
                              <m:t>3</m:t>
                            </m:r>
                          </m:den>
                        </m:f>
                      </m:e>
                    </m:d>
                    <m:r>
                      <a:rPr lang="en-GB" sz="1400" b="0" i="1" smtClean="0">
                        <a:latin typeface="Cambria Math" panose="02040503050406030204" pitchFamily="18" charset="0"/>
                      </a:rPr>
                      <m:t>=</m:t>
                    </m:r>
                    <m:r>
                      <a:rPr lang="en-GB" sz="1400" b="0" i="1" smtClean="0">
                        <a:latin typeface="Cambria Math" panose="02040503050406030204" pitchFamily="18" charset="0"/>
                      </a:rPr>
                      <m:t>75.9</m:t>
                    </m:r>
                  </m:oMath>
                </a14:m>
                <a:r>
                  <a:rPr lang="en-GB" sz="1400" b="0" dirty="0"/>
                  <a:t> ms</a:t>
                </a:r>
                <a:r>
                  <a:rPr lang="en-GB" sz="1400" b="0" baseline="30000" dirty="0"/>
                  <a:t>-1</a:t>
                </a:r>
                <a:br>
                  <a:rPr lang="en-GB" sz="1400" b="0" dirty="0"/>
                </a:br>
                <a:endParaRPr lang="en-GB" sz="1400" dirty="0"/>
              </a:p>
            </p:txBody>
          </p:sp>
        </mc:Choice>
        <mc:Fallback>
          <p:sp>
            <p:nvSpPr>
              <p:cNvPr id="6" name="TextBox 5"/>
              <p:cNvSpPr txBox="1">
                <a:spLocks noRot="1" noChangeAspect="1" noMove="1" noResize="1" noEditPoints="1" noAdjustHandles="1" noChangeArrowheads="1" noChangeShapeType="1" noTextEdit="1"/>
              </p:cNvSpPr>
              <p:nvPr/>
            </p:nvSpPr>
            <p:spPr>
              <a:xfrm>
                <a:off x="4739780" y="792119"/>
                <a:ext cx="3515220" cy="2463560"/>
              </a:xfrm>
              <a:prstGeom prst="rect">
                <a:avLst/>
              </a:prstGeom>
              <a:blipFill>
                <a:blip r:embed="rId4"/>
                <a:stretch>
                  <a:fillRect l="-521"/>
                </a:stretch>
              </a:blipFill>
            </p:spPr>
            <p:txBody>
              <a:bodyPr/>
              <a:lstStyle/>
              <a:p>
                <a:r>
                  <a:rPr lang="en-GB">
                    <a:noFill/>
                  </a:rPr>
                  <a:t> </a:t>
                </a:r>
              </a:p>
            </p:txBody>
          </p:sp>
        </mc:Fallback>
      </mc:AlternateContent>
      <p:sp>
        <p:nvSpPr>
          <p:cNvPr id="9" name="Rectangle 8">
            <a:extLst>
              <a:ext uri="{FF2B5EF4-FFF2-40B4-BE49-F238E27FC236}">
                <a16:creationId xmlns:a16="http://schemas.microsoft.com/office/drawing/2014/main" id="{07CD4101-D8EF-4892-B79D-98D790896B21}"/>
              </a:ext>
            </a:extLst>
          </p:cNvPr>
          <p:cNvSpPr/>
          <p:nvPr/>
        </p:nvSpPr>
        <p:spPr>
          <a:xfrm>
            <a:off x="4733193" y="769990"/>
            <a:ext cx="3303460" cy="182220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0" name="Rectangle 9">
            <a:extLst>
              <a:ext uri="{FF2B5EF4-FFF2-40B4-BE49-F238E27FC236}">
                <a16:creationId xmlns:a16="http://schemas.microsoft.com/office/drawing/2014/main" id="{07CD4101-D8EF-4892-B79D-98D790896B21}"/>
              </a:ext>
            </a:extLst>
          </p:cNvPr>
          <p:cNvSpPr/>
          <p:nvPr/>
        </p:nvSpPr>
        <p:spPr>
          <a:xfrm>
            <a:off x="4731023" y="2592199"/>
            <a:ext cx="3303460" cy="70975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1" name="Rectangle 10">
            <a:extLst>
              <a:ext uri="{FF2B5EF4-FFF2-40B4-BE49-F238E27FC236}">
                <a16:creationId xmlns:a16="http://schemas.microsoft.com/office/drawing/2014/main" id="{A8048E89-F411-476D-B85E-847D8B1D9028}"/>
              </a:ext>
            </a:extLst>
          </p:cNvPr>
          <p:cNvSpPr/>
          <p:nvPr/>
        </p:nvSpPr>
        <p:spPr>
          <a:xfrm>
            <a:off x="4495862" y="771035"/>
            <a:ext cx="23078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a</a:t>
            </a:r>
          </a:p>
        </p:txBody>
      </p:sp>
      <p:sp>
        <p:nvSpPr>
          <p:cNvPr id="12" name="Rectangle 11">
            <a:extLst>
              <a:ext uri="{FF2B5EF4-FFF2-40B4-BE49-F238E27FC236}">
                <a16:creationId xmlns:a16="http://schemas.microsoft.com/office/drawing/2014/main" id="{A8048E89-F411-476D-B85E-847D8B1D9028}"/>
              </a:ext>
            </a:extLst>
          </p:cNvPr>
          <p:cNvSpPr/>
          <p:nvPr/>
        </p:nvSpPr>
        <p:spPr>
          <a:xfrm>
            <a:off x="4495861" y="2592198"/>
            <a:ext cx="23078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b</a:t>
            </a:r>
          </a:p>
        </p:txBody>
      </p:sp>
      <p:pic>
        <p:nvPicPr>
          <p:cNvPr id="7" name="Picture 6"/>
          <p:cNvPicPr>
            <a:picLocks noChangeAspect="1"/>
          </p:cNvPicPr>
          <p:nvPr/>
        </p:nvPicPr>
        <p:blipFill>
          <a:blip r:embed="rId5"/>
          <a:stretch>
            <a:fillRect/>
          </a:stretch>
        </p:blipFill>
        <p:spPr>
          <a:xfrm>
            <a:off x="382961" y="3476075"/>
            <a:ext cx="5992440" cy="1752506"/>
          </a:xfrm>
          <a:prstGeom prst="rect">
            <a:avLst/>
          </a:prstGeom>
          <a:effectLst>
            <a:outerShdw blurRad="63500" sx="102000" sy="102000" algn="ctr" rotWithShape="0">
              <a:prstClr val="black">
                <a:alpha val="40000"/>
              </a:prstClr>
            </a:outerShdw>
          </a:effectLst>
        </p:spPr>
      </p:pic>
      <p:sp>
        <p:nvSpPr>
          <p:cNvPr id="14" name="TextBox 13"/>
          <p:cNvSpPr txBox="1"/>
          <p:nvPr/>
        </p:nvSpPr>
        <p:spPr>
          <a:xfrm>
            <a:off x="380902" y="3115501"/>
            <a:ext cx="2678930" cy="33855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sz="1600" dirty="0"/>
              <a:t>Edexcel M2 June 2013 Q3a,b</a:t>
            </a:r>
          </a:p>
        </p:txBody>
      </p:sp>
      <p:pic>
        <p:nvPicPr>
          <p:cNvPr id="13" name="Picture 12"/>
          <p:cNvPicPr>
            <a:picLocks noChangeAspect="1"/>
          </p:cNvPicPr>
          <p:nvPr/>
        </p:nvPicPr>
        <p:blipFill>
          <a:blip r:embed="rId6"/>
          <a:stretch>
            <a:fillRect/>
          </a:stretch>
        </p:blipFill>
        <p:spPr>
          <a:xfrm>
            <a:off x="5065357" y="4409352"/>
            <a:ext cx="3697643" cy="2280214"/>
          </a:xfrm>
          <a:prstGeom prst="rect">
            <a:avLst/>
          </a:prstGeom>
        </p:spPr>
      </p:pic>
      <p:sp>
        <p:nvSpPr>
          <p:cNvPr id="17" name="Rectangle 16">
            <a:extLst>
              <a:ext uri="{FF2B5EF4-FFF2-40B4-BE49-F238E27FC236}">
                <a16:creationId xmlns:a16="http://schemas.microsoft.com/office/drawing/2014/main" id="{07CD4101-D8EF-4892-B79D-98D790896B21}"/>
              </a:ext>
            </a:extLst>
          </p:cNvPr>
          <p:cNvSpPr/>
          <p:nvPr/>
        </p:nvSpPr>
        <p:spPr>
          <a:xfrm>
            <a:off x="5580113" y="4400549"/>
            <a:ext cx="3201938" cy="87430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8" name="Rectangle 17">
            <a:extLst>
              <a:ext uri="{FF2B5EF4-FFF2-40B4-BE49-F238E27FC236}">
                <a16:creationId xmlns:a16="http://schemas.microsoft.com/office/drawing/2014/main" id="{07CD4101-D8EF-4892-B79D-98D790896B21}"/>
              </a:ext>
            </a:extLst>
          </p:cNvPr>
          <p:cNvSpPr/>
          <p:nvPr/>
        </p:nvSpPr>
        <p:spPr>
          <a:xfrm>
            <a:off x="5580113" y="5274856"/>
            <a:ext cx="3201938" cy="145931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9" name="Rectangle 18">
            <a:extLst>
              <a:ext uri="{FF2B5EF4-FFF2-40B4-BE49-F238E27FC236}">
                <a16:creationId xmlns:a16="http://schemas.microsoft.com/office/drawing/2014/main" id="{A8048E89-F411-476D-B85E-847D8B1D9028}"/>
              </a:ext>
            </a:extLst>
          </p:cNvPr>
          <p:cNvSpPr/>
          <p:nvPr/>
        </p:nvSpPr>
        <p:spPr>
          <a:xfrm>
            <a:off x="5091951" y="4409352"/>
            <a:ext cx="23078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a</a:t>
            </a:r>
          </a:p>
        </p:txBody>
      </p:sp>
      <p:sp>
        <p:nvSpPr>
          <p:cNvPr id="20" name="Rectangle 19">
            <a:extLst>
              <a:ext uri="{FF2B5EF4-FFF2-40B4-BE49-F238E27FC236}">
                <a16:creationId xmlns:a16="http://schemas.microsoft.com/office/drawing/2014/main" id="{A8048E89-F411-476D-B85E-847D8B1D9028}"/>
              </a:ext>
            </a:extLst>
          </p:cNvPr>
          <p:cNvSpPr/>
          <p:nvPr/>
        </p:nvSpPr>
        <p:spPr>
          <a:xfrm>
            <a:off x="5101717" y="5333435"/>
            <a:ext cx="23078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b</a:t>
            </a:r>
          </a:p>
        </p:txBody>
      </p:sp>
    </p:spTree>
    <p:extLst>
      <p:ext uri="{BB962C8B-B14F-4D97-AF65-F5344CB8AC3E}">
        <p14:creationId xmlns:p14="http://schemas.microsoft.com/office/powerpoint/2010/main" val="3568932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9"/>
                    </p:tgtEl>
                  </p:cond>
                </p:stCondLst>
                <p:endSync evt="end" delay="0">
                  <p:rtn val="all"/>
                </p:endSync>
                <p:childTnLst>
                  <p:par>
                    <p:cTn id="16" fill="hold">
                      <p:stCondLst>
                        <p:cond delay="0"/>
                      </p:stCondLst>
                      <p:childTnLst>
                        <p:par>
                          <p:cTn id="17" fill="hold">
                            <p:stCondLst>
                              <p:cond delay="0"/>
                            </p:stCondLst>
                            <p:childTnLst>
                              <p:par>
                                <p:cTn id="18" presetID="10" presetClass="exit" presetSubtype="0" fill="hold" grpId="0" nodeType="clickEffect">
                                  <p:stCondLst>
                                    <p:cond delay="0"/>
                                  </p:stCondLst>
                                  <p:childTnLst>
                                    <p:animEffect transition="out" filter="fade">
                                      <p:cBhvr>
                                        <p:cTn id="19" dur="500"/>
                                        <p:tgtEl>
                                          <p:spTgt spid="9"/>
                                        </p:tgtEl>
                                      </p:cBhvr>
                                    </p:animEffect>
                                    <p:set>
                                      <p:cBhvr>
                                        <p:cTn id="20"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21" restart="whenNotActive" fill="hold" evtFilter="cancelBubble" nodeType="interactiveSeq">
                <p:stCondLst>
                  <p:cond evt="onClick" delay="0">
                    <p:tgtEl>
                      <p:spTgt spid="10"/>
                    </p:tgtEl>
                  </p:cond>
                </p:stCondLst>
                <p:endSync evt="end" delay="0">
                  <p:rtn val="all"/>
                </p:endSync>
                <p:childTnLst>
                  <p:par>
                    <p:cTn id="22" fill="hold">
                      <p:stCondLst>
                        <p:cond delay="0"/>
                      </p:stCondLst>
                      <p:childTnLst>
                        <p:par>
                          <p:cTn id="23" fill="hold">
                            <p:stCondLst>
                              <p:cond delay="0"/>
                            </p:stCondLst>
                            <p:childTnLst>
                              <p:par>
                                <p:cTn id="24" presetID="10" presetClass="exit" presetSubtype="0" fill="hold" grpId="0" nodeType="clickEffect">
                                  <p:stCondLst>
                                    <p:cond delay="0"/>
                                  </p:stCondLst>
                                  <p:childTnLst>
                                    <p:animEffect transition="out" filter="fade">
                                      <p:cBhvr>
                                        <p:cTn id="25" dur="500"/>
                                        <p:tgtEl>
                                          <p:spTgt spid="10"/>
                                        </p:tgtEl>
                                      </p:cBhvr>
                                    </p:animEffect>
                                    <p:set>
                                      <p:cBhvr>
                                        <p:cTn id="26"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27" restart="whenNotActive" fill="hold" evtFilter="cancelBubble" nodeType="interactiveSeq">
                <p:stCondLst>
                  <p:cond evt="onClick" delay="0">
                    <p:tgtEl>
                      <p:spTgt spid="17"/>
                    </p:tgtEl>
                  </p:cond>
                </p:stCondLst>
                <p:endSync evt="end" delay="0">
                  <p:rtn val="all"/>
                </p:endSync>
                <p:childTnLst>
                  <p:par>
                    <p:cTn id="28" fill="hold">
                      <p:stCondLst>
                        <p:cond delay="0"/>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17"/>
                                        </p:tgtEl>
                                      </p:cBhvr>
                                    </p:animEffect>
                                    <p:set>
                                      <p:cBhvr>
                                        <p:cTn id="32"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33" restart="whenNotActive" fill="hold" evtFilter="cancelBubble" nodeType="interactiveSeq">
                <p:stCondLst>
                  <p:cond evt="onClick" delay="0">
                    <p:tgtEl>
                      <p:spTgt spid="18"/>
                    </p:tgtEl>
                  </p:cond>
                </p:stCondLst>
                <p:endSync evt="end" delay="0">
                  <p:rtn val="all"/>
                </p:endSync>
                <p:childTnLst>
                  <p:par>
                    <p:cTn id="34" fill="hold">
                      <p:stCondLst>
                        <p:cond delay="0"/>
                      </p:stCondLst>
                      <p:childTnLst>
                        <p:par>
                          <p:cTn id="35" fill="hold">
                            <p:stCondLst>
                              <p:cond delay="0"/>
                            </p:stCondLst>
                            <p:childTnLst>
                              <p:par>
                                <p:cTn id="36" presetID="10" presetClass="exit" presetSubtype="0" fill="hold" grpId="0" nodeType="clickEffect">
                                  <p:stCondLst>
                                    <p:cond delay="0"/>
                                  </p:stCondLst>
                                  <p:childTnLst>
                                    <p:animEffect transition="out" filter="fade">
                                      <p:cBhvr>
                                        <p:cTn id="37" dur="500"/>
                                        <p:tgtEl>
                                          <p:spTgt spid="18"/>
                                        </p:tgtEl>
                                      </p:cBhvr>
                                    </p:animEffect>
                                    <p:set>
                                      <p:cBhvr>
                                        <p:cTn id="38"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childTnLst>
        </p:cTn>
      </p:par>
    </p:tnLst>
    <p:bldLst>
      <p:bldP spid="5" grpId="0" animBg="1"/>
      <p:bldP spid="9" grpId="0" animBg="1"/>
      <p:bldP spid="10" grpId="0" animBg="1"/>
      <p:bldP spid="11" grpId="0" animBg="1"/>
      <p:bldP spid="12" grpId="0" animBg="1"/>
      <p:bldP spid="17" grpId="0" animBg="1"/>
      <p:bldP spid="18" grpId="0" animBg="1"/>
      <p:bldP spid="19" grpId="0" animBg="1"/>
      <p:bldP spid="2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26523</TotalTime>
  <Words>1543</Words>
  <Application>Microsoft Office PowerPoint</Application>
  <PresentationFormat>On-screen Show (4:3)</PresentationFormat>
  <Paragraphs>229</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Cambria Math</vt:lpstr>
      <vt:lpstr>Office Theme</vt:lpstr>
      <vt:lpstr>MechYr1 Chapter 11 ::  Variable Acceleration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RM plc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Frost J</dc:creator>
  <cp:lastModifiedBy>Jamie Frost</cp:lastModifiedBy>
  <cp:revision>881</cp:revision>
  <dcterms:created xsi:type="dcterms:W3CDTF">2013-02-28T07:36:55Z</dcterms:created>
  <dcterms:modified xsi:type="dcterms:W3CDTF">2020-06-03T21:15:04Z</dcterms:modified>
</cp:coreProperties>
</file>