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</p:sldMasterIdLst>
  <p:sldIdLst>
    <p:sldId id="361" r:id="rId3"/>
    <p:sldId id="36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4" r:id="rId20"/>
    <p:sldId id="271" r:id="rId21"/>
    <p:sldId id="272" r:id="rId22"/>
    <p:sldId id="273" r:id="rId23"/>
    <p:sldId id="274" r:id="rId24"/>
    <p:sldId id="282" r:id="rId25"/>
    <p:sldId id="275" r:id="rId26"/>
    <p:sldId id="276" r:id="rId27"/>
    <p:sldId id="277" r:id="rId28"/>
    <p:sldId id="278" r:id="rId29"/>
    <p:sldId id="279" r:id="rId30"/>
    <p:sldId id="280" r:id="rId31"/>
    <p:sldId id="283" r:id="rId32"/>
    <p:sldId id="281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52" r:id="rId108"/>
  </p:sldIdLst>
  <p:sldSz cx="12192000" cy="6858000"/>
  <p:notesSz cx="6858000" cy="9144000"/>
  <p:embeddedFontLst>
    <p:embeddedFont>
      <p:font typeface="A Jannat LT" panose="01000000000000000000" pitchFamily="2" charset="-78"/>
      <p:regular r:id="rId109"/>
      <p:bold r:id="rId110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المقدمة" id="{E42F750A-5C1E-4609-AEFD-DBA24E5EE142}">
          <p14:sldIdLst>
            <p14:sldId id="361"/>
            <p14:sldId id="360"/>
          </p14:sldIdLst>
        </p14:section>
        <p14:section name="قائمة الأسماء" id="{E33B2513-6E0F-4BC3-B947-D8A6C4699171}">
          <p14:sldIdLst>
            <p14:sldId id="256"/>
            <p14:sldId id="257"/>
            <p14:sldId id="258"/>
            <p14:sldId id="259"/>
          </p14:sldIdLst>
        </p14:section>
        <p14:section name="القائمة 1" id="{D8B2A2BD-066A-44BD-8810-EEE8D932EF1F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84"/>
            <p14:sldId id="271"/>
            <p14:sldId id="272"/>
            <p14:sldId id="273"/>
            <p14:sldId id="274"/>
            <p14:sldId id="282"/>
            <p14:sldId id="275"/>
            <p14:sldId id="276"/>
            <p14:sldId id="277"/>
            <p14:sldId id="278"/>
            <p14:sldId id="279"/>
            <p14:sldId id="280"/>
            <p14:sldId id="283"/>
            <p14:sldId id="281"/>
          </p14:sldIdLst>
        </p14:section>
        <p14:section name="القائمة 2" id="{75F841D1-5FA3-4904-B591-50B6D5DC6582}">
          <p14:sldIdLst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  <p14:section name="القائمة 3" id="{7829C31A-BB4C-4C95-964C-0640783F50D7}">
          <p14:sldIdLst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</p14:sldIdLst>
        </p14:section>
        <p14:section name="القائمة 4" id="{D9660183-0397-4F58-B9B2-2C96B51410E9}">
          <p14:sldIdLst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3"/>
            <p14:sldId id="354"/>
            <p14:sldId id="355"/>
            <p14:sldId id="356"/>
            <p14:sldId id="357"/>
            <p14:sldId id="358"/>
            <p14:sldId id="359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4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2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33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1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font" Target="fonts/font2.fntdata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1493BB-9634-C565-9AE4-1506EB7BF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58853F1-CF09-7061-E401-8009A94DB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01E566-0526-D4BC-D076-7E7EA994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A1D2-165E-475C-881B-D32FB2D0C022}" type="datetimeFigureOut">
              <a:rPr lang="ar-JO" smtClean="0"/>
              <a:t>13/02/1447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DE2AFA-07DD-4F8E-BCDE-DB20AB4E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CBFC67-F91F-9AB7-770A-72F61714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97D5-AE23-4DF5-9325-9C6495F3B8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2836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00E818-1D67-2FD0-64A9-BD992E14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C95470-8053-1657-67A2-6AFB175C5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414D08-A6C6-03EE-9BCA-3EBE1F73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A1D2-165E-475C-881B-D32FB2D0C022}" type="datetimeFigureOut">
              <a:rPr lang="ar-JO" smtClean="0"/>
              <a:t>13/02/1447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47C9DA-3A12-A4FE-6E5F-6A7045D3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C82853-7307-D149-BAB5-F23D4383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97D5-AE23-4DF5-9325-9C6495F3B8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895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23926EF-B6E6-696A-E5A1-C4F08408E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7FB09D-EA9B-9036-DA0C-3C48F148A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12C196-3B26-E62A-D9B7-34F61324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A1D2-165E-475C-881B-D32FB2D0C022}" type="datetimeFigureOut">
              <a:rPr lang="ar-JO" smtClean="0"/>
              <a:t>13/02/1447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E4A109-EA07-2B9D-8AC8-DD53DAF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582A5C-4D8A-55AF-EF5F-E186D771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97D5-AE23-4DF5-9325-9C6495F3B8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3573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2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C021B5-59D2-501F-9339-C1193BD5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2836A6-7B1A-B06E-F317-43BE62F6D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FC5DC8-ADAB-95F3-94D3-D18AB58F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A1D2-165E-475C-881B-D32FB2D0C022}" type="datetimeFigureOut">
              <a:rPr lang="ar-JO" smtClean="0"/>
              <a:t>13/02/1447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1B0293-8853-E879-FE25-426DC223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7D8EF5-E7D5-D4E9-D08D-9DFF6359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97D5-AE23-4DF5-9325-9C6495F3B8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6063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C244F9-9BC7-D561-8647-F6F68680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F549E2-6951-1ADC-9F20-AB2BD2C5C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21B560-9421-AD1E-2D67-64783182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A1D2-165E-475C-881B-D32FB2D0C022}" type="datetimeFigureOut">
              <a:rPr lang="ar-JO" smtClean="0"/>
              <a:t>13/02/1447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376A93-7092-A6CA-DB8A-77EF79CF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AEA4A3-DE32-F321-18C5-1573814D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97D5-AE23-4DF5-9325-9C6495F3B8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9267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A0C741-0CF9-C65B-10C1-8236F18F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81D4C4-05D0-C3E2-0903-5FCA486E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B1DFC1F-A037-0F0E-E3C8-F0A498C83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9CB4637-7969-A68F-5CB9-0B4BDFAE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A1D2-165E-475C-881B-D32FB2D0C022}" type="datetimeFigureOut">
              <a:rPr lang="ar-JO" smtClean="0"/>
              <a:t>13/02/1447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3DA2F85-DF23-F59C-7D7C-89EF4A83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F50A95-9596-5315-B01F-40344969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97D5-AE23-4DF5-9325-9C6495F3B8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0561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414CBD-7E5C-2D7C-11C6-6F038943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747AE7-E4A3-E7A8-F06D-8EE7396FF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31CD60-1341-67F3-ED4D-56F2F35BF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0EE6E6D-4A63-B609-8A45-E6960055E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EE8AFAA-523B-1291-F6C6-374A026CE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2F053D7-BB78-F0E2-285E-CB2F4BD4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A1D2-165E-475C-881B-D32FB2D0C022}" type="datetimeFigureOut">
              <a:rPr lang="ar-JO" smtClean="0"/>
              <a:t>13/02/1447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406DD39-B7BA-4387-9F02-679886E9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6EAAC38-D16E-36E3-F023-EED3C8E2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97D5-AE23-4DF5-9325-9C6495F3B8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6022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24">
            <a:extLst>
              <a:ext uri="{FF2B5EF4-FFF2-40B4-BE49-F238E27FC236}">
                <a16:creationId xmlns:a16="http://schemas.microsoft.com/office/drawing/2014/main" id="{5B18887E-8753-FCFF-2458-BA0D1B14A5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857998"/>
          </a:xfrm>
          <a:prstGeom prst="rect">
            <a:avLst/>
          </a:prstGeo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845F766-D791-D684-B494-CB5B3502B1CD}"/>
              </a:ext>
            </a:extLst>
          </p:cNvPr>
          <p:cNvGrpSpPr/>
          <p:nvPr userDrawn="1"/>
        </p:nvGrpSpPr>
        <p:grpSpPr>
          <a:xfrm>
            <a:off x="0" y="0"/>
            <a:ext cx="1145894" cy="1145894"/>
            <a:chOff x="0" y="0"/>
            <a:chExt cx="1145894" cy="1145894"/>
          </a:xfrm>
        </p:grpSpPr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FB12730D-4F1B-ECA6-EBE6-445B74760A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941070" cy="941070"/>
            </a:xfrm>
            <a:custGeom>
              <a:avLst/>
              <a:gdLst>
                <a:gd name="connsiteX0" fmla="*/ 0 w 941070"/>
                <a:gd name="connsiteY0" fmla="*/ 0 h 941070"/>
                <a:gd name="connsiteX1" fmla="*/ 941070 w 941070"/>
                <a:gd name="connsiteY1" fmla="*/ 0 h 941070"/>
                <a:gd name="connsiteX2" fmla="*/ 652077 w 941070"/>
                <a:gd name="connsiteY2" fmla="*/ 270097 h 941070"/>
                <a:gd name="connsiteX3" fmla="*/ 665437 w 941070"/>
                <a:gd name="connsiteY3" fmla="*/ 665437 h 941070"/>
                <a:gd name="connsiteX4" fmla="*/ 270097 w 941070"/>
                <a:gd name="connsiteY4" fmla="*/ 652077 h 941070"/>
                <a:gd name="connsiteX5" fmla="*/ 0 w 941070"/>
                <a:gd name="connsiteY5" fmla="*/ 941070 h 941070"/>
                <a:gd name="connsiteX6" fmla="*/ 0 w 941070"/>
                <a:gd name="connsiteY6" fmla="*/ 0 h 9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070" h="941070">
                  <a:moveTo>
                    <a:pt x="0" y="0"/>
                  </a:moveTo>
                  <a:lnTo>
                    <a:pt x="941070" y="0"/>
                  </a:lnTo>
                  <a:lnTo>
                    <a:pt x="652077" y="270097"/>
                  </a:lnTo>
                  <a:lnTo>
                    <a:pt x="665437" y="665437"/>
                  </a:lnTo>
                  <a:lnTo>
                    <a:pt x="270097" y="652077"/>
                  </a:lnTo>
                  <a:lnTo>
                    <a:pt x="0" y="941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EC899AC1-C675-DD72-E9E9-DC0141DB75B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1145894" cy="1145894"/>
            </a:xfrm>
            <a:custGeom>
              <a:avLst/>
              <a:gdLst>
                <a:gd name="connsiteX0" fmla="*/ 941070 w 1145894"/>
                <a:gd name="connsiteY0" fmla="*/ 0 h 1145894"/>
                <a:gd name="connsiteX1" fmla="*/ 1145894 w 1145894"/>
                <a:gd name="connsiteY1" fmla="*/ 0 h 1145894"/>
                <a:gd name="connsiteX2" fmla="*/ 794001 w 1145894"/>
                <a:gd name="connsiteY2" fmla="*/ 328883 h 1145894"/>
                <a:gd name="connsiteX3" fmla="*/ 810269 w 1145894"/>
                <a:gd name="connsiteY3" fmla="*/ 810269 h 1145894"/>
                <a:gd name="connsiteX4" fmla="*/ 328883 w 1145894"/>
                <a:gd name="connsiteY4" fmla="*/ 794001 h 1145894"/>
                <a:gd name="connsiteX5" fmla="*/ 0 w 1145894"/>
                <a:gd name="connsiteY5" fmla="*/ 1145894 h 1145894"/>
                <a:gd name="connsiteX6" fmla="*/ 0 w 1145894"/>
                <a:gd name="connsiteY6" fmla="*/ 941070 h 1145894"/>
                <a:gd name="connsiteX7" fmla="*/ 270097 w 1145894"/>
                <a:gd name="connsiteY7" fmla="*/ 652077 h 1145894"/>
                <a:gd name="connsiteX8" fmla="*/ 665437 w 1145894"/>
                <a:gd name="connsiteY8" fmla="*/ 665437 h 1145894"/>
                <a:gd name="connsiteX9" fmla="*/ 652077 w 1145894"/>
                <a:gd name="connsiteY9" fmla="*/ 270097 h 1145894"/>
                <a:gd name="connsiteX10" fmla="*/ 941070 w 1145894"/>
                <a:gd name="connsiteY10" fmla="*/ 0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894" h="1145894">
                  <a:moveTo>
                    <a:pt x="941070" y="0"/>
                  </a:moveTo>
                  <a:lnTo>
                    <a:pt x="1145894" y="0"/>
                  </a:lnTo>
                  <a:lnTo>
                    <a:pt x="794001" y="328883"/>
                  </a:lnTo>
                  <a:lnTo>
                    <a:pt x="810269" y="810269"/>
                  </a:lnTo>
                  <a:lnTo>
                    <a:pt x="328883" y="794001"/>
                  </a:lnTo>
                  <a:lnTo>
                    <a:pt x="0" y="1145894"/>
                  </a:lnTo>
                  <a:lnTo>
                    <a:pt x="0" y="941070"/>
                  </a:lnTo>
                  <a:lnTo>
                    <a:pt x="270097" y="652077"/>
                  </a:lnTo>
                  <a:lnTo>
                    <a:pt x="665437" y="665437"/>
                  </a:lnTo>
                  <a:lnTo>
                    <a:pt x="652077" y="270097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8731FF5-B79A-2587-EB6E-9F3A4196FD39}"/>
              </a:ext>
            </a:extLst>
          </p:cNvPr>
          <p:cNvGrpSpPr/>
          <p:nvPr userDrawn="1"/>
        </p:nvGrpSpPr>
        <p:grpSpPr>
          <a:xfrm flipH="1">
            <a:off x="11046106" y="0"/>
            <a:ext cx="1145894" cy="1145894"/>
            <a:chOff x="0" y="0"/>
            <a:chExt cx="1145894" cy="1145894"/>
          </a:xfrm>
        </p:grpSpPr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6A743949-F1A1-2D9C-9494-4F7255E45D3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941070" cy="941070"/>
            </a:xfrm>
            <a:custGeom>
              <a:avLst/>
              <a:gdLst>
                <a:gd name="connsiteX0" fmla="*/ 0 w 941070"/>
                <a:gd name="connsiteY0" fmla="*/ 0 h 941070"/>
                <a:gd name="connsiteX1" fmla="*/ 941070 w 941070"/>
                <a:gd name="connsiteY1" fmla="*/ 0 h 941070"/>
                <a:gd name="connsiteX2" fmla="*/ 652077 w 941070"/>
                <a:gd name="connsiteY2" fmla="*/ 270097 h 941070"/>
                <a:gd name="connsiteX3" fmla="*/ 665437 w 941070"/>
                <a:gd name="connsiteY3" fmla="*/ 665437 h 941070"/>
                <a:gd name="connsiteX4" fmla="*/ 270097 w 941070"/>
                <a:gd name="connsiteY4" fmla="*/ 652077 h 941070"/>
                <a:gd name="connsiteX5" fmla="*/ 0 w 941070"/>
                <a:gd name="connsiteY5" fmla="*/ 941070 h 941070"/>
                <a:gd name="connsiteX6" fmla="*/ 0 w 941070"/>
                <a:gd name="connsiteY6" fmla="*/ 0 h 9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070" h="941070">
                  <a:moveTo>
                    <a:pt x="0" y="0"/>
                  </a:moveTo>
                  <a:lnTo>
                    <a:pt x="941070" y="0"/>
                  </a:lnTo>
                  <a:lnTo>
                    <a:pt x="652077" y="270097"/>
                  </a:lnTo>
                  <a:lnTo>
                    <a:pt x="665437" y="665437"/>
                  </a:lnTo>
                  <a:lnTo>
                    <a:pt x="270097" y="652077"/>
                  </a:lnTo>
                  <a:lnTo>
                    <a:pt x="0" y="941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B1070D11-E30B-F5A7-4676-4AE87423BCC0}"/>
                </a:ext>
              </a:extLst>
            </p:cNvPr>
            <p:cNvSpPr/>
            <p:nvPr userDrawn="1"/>
          </p:nvSpPr>
          <p:spPr>
            <a:xfrm>
              <a:off x="0" y="0"/>
              <a:ext cx="1145894" cy="1145894"/>
            </a:xfrm>
            <a:custGeom>
              <a:avLst/>
              <a:gdLst>
                <a:gd name="connsiteX0" fmla="*/ 941070 w 1145894"/>
                <a:gd name="connsiteY0" fmla="*/ 0 h 1145894"/>
                <a:gd name="connsiteX1" fmla="*/ 1145894 w 1145894"/>
                <a:gd name="connsiteY1" fmla="*/ 0 h 1145894"/>
                <a:gd name="connsiteX2" fmla="*/ 794001 w 1145894"/>
                <a:gd name="connsiteY2" fmla="*/ 328883 h 1145894"/>
                <a:gd name="connsiteX3" fmla="*/ 810269 w 1145894"/>
                <a:gd name="connsiteY3" fmla="*/ 810269 h 1145894"/>
                <a:gd name="connsiteX4" fmla="*/ 328883 w 1145894"/>
                <a:gd name="connsiteY4" fmla="*/ 794001 h 1145894"/>
                <a:gd name="connsiteX5" fmla="*/ 0 w 1145894"/>
                <a:gd name="connsiteY5" fmla="*/ 1145894 h 1145894"/>
                <a:gd name="connsiteX6" fmla="*/ 0 w 1145894"/>
                <a:gd name="connsiteY6" fmla="*/ 941070 h 1145894"/>
                <a:gd name="connsiteX7" fmla="*/ 270097 w 1145894"/>
                <a:gd name="connsiteY7" fmla="*/ 652077 h 1145894"/>
                <a:gd name="connsiteX8" fmla="*/ 665437 w 1145894"/>
                <a:gd name="connsiteY8" fmla="*/ 665437 h 1145894"/>
                <a:gd name="connsiteX9" fmla="*/ 652077 w 1145894"/>
                <a:gd name="connsiteY9" fmla="*/ 270097 h 1145894"/>
                <a:gd name="connsiteX10" fmla="*/ 941070 w 1145894"/>
                <a:gd name="connsiteY10" fmla="*/ 0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894" h="1145894">
                  <a:moveTo>
                    <a:pt x="941070" y="0"/>
                  </a:moveTo>
                  <a:lnTo>
                    <a:pt x="1145894" y="0"/>
                  </a:lnTo>
                  <a:lnTo>
                    <a:pt x="794001" y="328883"/>
                  </a:lnTo>
                  <a:lnTo>
                    <a:pt x="810269" y="810269"/>
                  </a:lnTo>
                  <a:lnTo>
                    <a:pt x="328883" y="794001"/>
                  </a:lnTo>
                  <a:lnTo>
                    <a:pt x="0" y="1145894"/>
                  </a:lnTo>
                  <a:lnTo>
                    <a:pt x="0" y="941070"/>
                  </a:lnTo>
                  <a:lnTo>
                    <a:pt x="270097" y="652077"/>
                  </a:lnTo>
                  <a:lnTo>
                    <a:pt x="665437" y="665437"/>
                  </a:lnTo>
                  <a:lnTo>
                    <a:pt x="652077" y="270097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DBC8E20-B2E9-B705-FA0B-EB14F3B3B98B}"/>
              </a:ext>
            </a:extLst>
          </p:cNvPr>
          <p:cNvGrpSpPr/>
          <p:nvPr userDrawn="1"/>
        </p:nvGrpSpPr>
        <p:grpSpPr>
          <a:xfrm flipV="1">
            <a:off x="0" y="5712105"/>
            <a:ext cx="1145894" cy="1145894"/>
            <a:chOff x="0" y="0"/>
            <a:chExt cx="1145894" cy="1145894"/>
          </a:xfrm>
        </p:grpSpPr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D05EB0D3-2526-2532-15BF-40B8AEBD67EB}"/>
                </a:ext>
              </a:extLst>
            </p:cNvPr>
            <p:cNvSpPr/>
            <p:nvPr userDrawn="1"/>
          </p:nvSpPr>
          <p:spPr>
            <a:xfrm>
              <a:off x="0" y="0"/>
              <a:ext cx="941070" cy="941070"/>
            </a:xfrm>
            <a:custGeom>
              <a:avLst/>
              <a:gdLst>
                <a:gd name="connsiteX0" fmla="*/ 0 w 941070"/>
                <a:gd name="connsiteY0" fmla="*/ 0 h 941070"/>
                <a:gd name="connsiteX1" fmla="*/ 941070 w 941070"/>
                <a:gd name="connsiteY1" fmla="*/ 0 h 941070"/>
                <a:gd name="connsiteX2" fmla="*/ 652077 w 941070"/>
                <a:gd name="connsiteY2" fmla="*/ 270097 h 941070"/>
                <a:gd name="connsiteX3" fmla="*/ 665437 w 941070"/>
                <a:gd name="connsiteY3" fmla="*/ 665437 h 941070"/>
                <a:gd name="connsiteX4" fmla="*/ 270097 w 941070"/>
                <a:gd name="connsiteY4" fmla="*/ 652077 h 941070"/>
                <a:gd name="connsiteX5" fmla="*/ 0 w 941070"/>
                <a:gd name="connsiteY5" fmla="*/ 941070 h 941070"/>
                <a:gd name="connsiteX6" fmla="*/ 0 w 941070"/>
                <a:gd name="connsiteY6" fmla="*/ 0 h 9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070" h="941070">
                  <a:moveTo>
                    <a:pt x="0" y="0"/>
                  </a:moveTo>
                  <a:lnTo>
                    <a:pt x="941070" y="0"/>
                  </a:lnTo>
                  <a:lnTo>
                    <a:pt x="652077" y="270097"/>
                  </a:lnTo>
                  <a:lnTo>
                    <a:pt x="665437" y="665437"/>
                  </a:lnTo>
                  <a:lnTo>
                    <a:pt x="270097" y="652077"/>
                  </a:lnTo>
                  <a:lnTo>
                    <a:pt x="0" y="941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51AFEB0B-F59E-97CB-7793-B8C647BB4E93}"/>
                </a:ext>
              </a:extLst>
            </p:cNvPr>
            <p:cNvSpPr/>
            <p:nvPr userDrawn="1"/>
          </p:nvSpPr>
          <p:spPr>
            <a:xfrm>
              <a:off x="0" y="0"/>
              <a:ext cx="1145894" cy="1145894"/>
            </a:xfrm>
            <a:custGeom>
              <a:avLst/>
              <a:gdLst>
                <a:gd name="connsiteX0" fmla="*/ 941070 w 1145894"/>
                <a:gd name="connsiteY0" fmla="*/ 0 h 1145894"/>
                <a:gd name="connsiteX1" fmla="*/ 1145894 w 1145894"/>
                <a:gd name="connsiteY1" fmla="*/ 0 h 1145894"/>
                <a:gd name="connsiteX2" fmla="*/ 794001 w 1145894"/>
                <a:gd name="connsiteY2" fmla="*/ 328883 h 1145894"/>
                <a:gd name="connsiteX3" fmla="*/ 810269 w 1145894"/>
                <a:gd name="connsiteY3" fmla="*/ 810269 h 1145894"/>
                <a:gd name="connsiteX4" fmla="*/ 328883 w 1145894"/>
                <a:gd name="connsiteY4" fmla="*/ 794001 h 1145894"/>
                <a:gd name="connsiteX5" fmla="*/ 0 w 1145894"/>
                <a:gd name="connsiteY5" fmla="*/ 1145894 h 1145894"/>
                <a:gd name="connsiteX6" fmla="*/ 0 w 1145894"/>
                <a:gd name="connsiteY6" fmla="*/ 941070 h 1145894"/>
                <a:gd name="connsiteX7" fmla="*/ 270097 w 1145894"/>
                <a:gd name="connsiteY7" fmla="*/ 652077 h 1145894"/>
                <a:gd name="connsiteX8" fmla="*/ 665437 w 1145894"/>
                <a:gd name="connsiteY8" fmla="*/ 665437 h 1145894"/>
                <a:gd name="connsiteX9" fmla="*/ 652077 w 1145894"/>
                <a:gd name="connsiteY9" fmla="*/ 270097 h 1145894"/>
                <a:gd name="connsiteX10" fmla="*/ 941070 w 1145894"/>
                <a:gd name="connsiteY10" fmla="*/ 0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894" h="1145894">
                  <a:moveTo>
                    <a:pt x="941070" y="0"/>
                  </a:moveTo>
                  <a:lnTo>
                    <a:pt x="1145894" y="0"/>
                  </a:lnTo>
                  <a:lnTo>
                    <a:pt x="794001" y="328883"/>
                  </a:lnTo>
                  <a:lnTo>
                    <a:pt x="810269" y="810269"/>
                  </a:lnTo>
                  <a:lnTo>
                    <a:pt x="328883" y="794001"/>
                  </a:lnTo>
                  <a:lnTo>
                    <a:pt x="0" y="1145894"/>
                  </a:lnTo>
                  <a:lnTo>
                    <a:pt x="0" y="941070"/>
                  </a:lnTo>
                  <a:lnTo>
                    <a:pt x="270097" y="652077"/>
                  </a:lnTo>
                  <a:lnTo>
                    <a:pt x="665437" y="665437"/>
                  </a:lnTo>
                  <a:lnTo>
                    <a:pt x="652077" y="270097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E6D3E535-9BF7-9E1E-A6DD-C1F4F5E5ED85}"/>
              </a:ext>
            </a:extLst>
          </p:cNvPr>
          <p:cNvGrpSpPr/>
          <p:nvPr userDrawn="1"/>
        </p:nvGrpSpPr>
        <p:grpSpPr>
          <a:xfrm flipH="1" flipV="1">
            <a:off x="11046106" y="5712105"/>
            <a:ext cx="1145894" cy="1145894"/>
            <a:chOff x="0" y="0"/>
            <a:chExt cx="1145894" cy="1145894"/>
          </a:xfrm>
        </p:grpSpPr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id="{75AD51CE-3B77-163D-87D9-6C7917683827}"/>
                </a:ext>
              </a:extLst>
            </p:cNvPr>
            <p:cNvSpPr/>
            <p:nvPr userDrawn="1"/>
          </p:nvSpPr>
          <p:spPr>
            <a:xfrm>
              <a:off x="0" y="0"/>
              <a:ext cx="941070" cy="941070"/>
            </a:xfrm>
            <a:custGeom>
              <a:avLst/>
              <a:gdLst>
                <a:gd name="connsiteX0" fmla="*/ 0 w 941070"/>
                <a:gd name="connsiteY0" fmla="*/ 0 h 941070"/>
                <a:gd name="connsiteX1" fmla="*/ 941070 w 941070"/>
                <a:gd name="connsiteY1" fmla="*/ 0 h 941070"/>
                <a:gd name="connsiteX2" fmla="*/ 652077 w 941070"/>
                <a:gd name="connsiteY2" fmla="*/ 270097 h 941070"/>
                <a:gd name="connsiteX3" fmla="*/ 665437 w 941070"/>
                <a:gd name="connsiteY3" fmla="*/ 665437 h 941070"/>
                <a:gd name="connsiteX4" fmla="*/ 270097 w 941070"/>
                <a:gd name="connsiteY4" fmla="*/ 652077 h 941070"/>
                <a:gd name="connsiteX5" fmla="*/ 0 w 941070"/>
                <a:gd name="connsiteY5" fmla="*/ 941070 h 941070"/>
                <a:gd name="connsiteX6" fmla="*/ 0 w 941070"/>
                <a:gd name="connsiteY6" fmla="*/ 0 h 9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070" h="941070">
                  <a:moveTo>
                    <a:pt x="0" y="0"/>
                  </a:moveTo>
                  <a:lnTo>
                    <a:pt x="941070" y="0"/>
                  </a:lnTo>
                  <a:lnTo>
                    <a:pt x="652077" y="270097"/>
                  </a:lnTo>
                  <a:lnTo>
                    <a:pt x="665437" y="665437"/>
                  </a:lnTo>
                  <a:lnTo>
                    <a:pt x="270097" y="652077"/>
                  </a:lnTo>
                  <a:lnTo>
                    <a:pt x="0" y="941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FD9EECE5-3A06-EA8C-FC48-016960186CCE}"/>
                </a:ext>
              </a:extLst>
            </p:cNvPr>
            <p:cNvSpPr/>
            <p:nvPr userDrawn="1"/>
          </p:nvSpPr>
          <p:spPr>
            <a:xfrm>
              <a:off x="0" y="0"/>
              <a:ext cx="1145894" cy="1145894"/>
            </a:xfrm>
            <a:custGeom>
              <a:avLst/>
              <a:gdLst>
                <a:gd name="connsiteX0" fmla="*/ 941070 w 1145894"/>
                <a:gd name="connsiteY0" fmla="*/ 0 h 1145894"/>
                <a:gd name="connsiteX1" fmla="*/ 1145894 w 1145894"/>
                <a:gd name="connsiteY1" fmla="*/ 0 h 1145894"/>
                <a:gd name="connsiteX2" fmla="*/ 794001 w 1145894"/>
                <a:gd name="connsiteY2" fmla="*/ 328883 h 1145894"/>
                <a:gd name="connsiteX3" fmla="*/ 810269 w 1145894"/>
                <a:gd name="connsiteY3" fmla="*/ 810269 h 1145894"/>
                <a:gd name="connsiteX4" fmla="*/ 328883 w 1145894"/>
                <a:gd name="connsiteY4" fmla="*/ 794001 h 1145894"/>
                <a:gd name="connsiteX5" fmla="*/ 0 w 1145894"/>
                <a:gd name="connsiteY5" fmla="*/ 1145894 h 1145894"/>
                <a:gd name="connsiteX6" fmla="*/ 0 w 1145894"/>
                <a:gd name="connsiteY6" fmla="*/ 941070 h 1145894"/>
                <a:gd name="connsiteX7" fmla="*/ 270097 w 1145894"/>
                <a:gd name="connsiteY7" fmla="*/ 652077 h 1145894"/>
                <a:gd name="connsiteX8" fmla="*/ 665437 w 1145894"/>
                <a:gd name="connsiteY8" fmla="*/ 665437 h 1145894"/>
                <a:gd name="connsiteX9" fmla="*/ 652077 w 1145894"/>
                <a:gd name="connsiteY9" fmla="*/ 270097 h 1145894"/>
                <a:gd name="connsiteX10" fmla="*/ 941070 w 1145894"/>
                <a:gd name="connsiteY10" fmla="*/ 0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894" h="1145894">
                  <a:moveTo>
                    <a:pt x="941070" y="0"/>
                  </a:moveTo>
                  <a:lnTo>
                    <a:pt x="1145894" y="0"/>
                  </a:lnTo>
                  <a:lnTo>
                    <a:pt x="794001" y="328883"/>
                  </a:lnTo>
                  <a:lnTo>
                    <a:pt x="810269" y="810269"/>
                  </a:lnTo>
                  <a:lnTo>
                    <a:pt x="328883" y="794001"/>
                  </a:lnTo>
                  <a:lnTo>
                    <a:pt x="0" y="1145894"/>
                  </a:lnTo>
                  <a:lnTo>
                    <a:pt x="0" y="941070"/>
                  </a:lnTo>
                  <a:lnTo>
                    <a:pt x="270097" y="652077"/>
                  </a:lnTo>
                  <a:lnTo>
                    <a:pt x="665437" y="665437"/>
                  </a:lnTo>
                  <a:lnTo>
                    <a:pt x="652077" y="270097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29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4">
            <a:extLst>
              <a:ext uri="{FF2B5EF4-FFF2-40B4-BE49-F238E27FC236}">
                <a16:creationId xmlns:a16="http://schemas.microsoft.com/office/drawing/2014/main" id="{67391AFA-9638-7F3F-C67D-686D80DBF7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857998"/>
          </a:xfrm>
          <a:prstGeom prst="rect">
            <a:avLst/>
          </a:prstGeo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49F4DE9E-29A0-E4E8-7518-23F16E86A395}"/>
              </a:ext>
            </a:extLst>
          </p:cNvPr>
          <p:cNvGrpSpPr/>
          <p:nvPr userDrawn="1"/>
        </p:nvGrpSpPr>
        <p:grpSpPr>
          <a:xfrm>
            <a:off x="0" y="0"/>
            <a:ext cx="1145894" cy="1145894"/>
            <a:chOff x="0" y="0"/>
            <a:chExt cx="1145894" cy="1145894"/>
          </a:xfrm>
        </p:grpSpPr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35CA0F0A-23D0-899A-8930-837B0528A82A}"/>
                </a:ext>
              </a:extLst>
            </p:cNvPr>
            <p:cNvSpPr/>
            <p:nvPr userDrawn="1"/>
          </p:nvSpPr>
          <p:spPr>
            <a:xfrm>
              <a:off x="0" y="0"/>
              <a:ext cx="941070" cy="941070"/>
            </a:xfrm>
            <a:custGeom>
              <a:avLst/>
              <a:gdLst>
                <a:gd name="connsiteX0" fmla="*/ 0 w 941070"/>
                <a:gd name="connsiteY0" fmla="*/ 0 h 941070"/>
                <a:gd name="connsiteX1" fmla="*/ 941070 w 941070"/>
                <a:gd name="connsiteY1" fmla="*/ 0 h 941070"/>
                <a:gd name="connsiteX2" fmla="*/ 652077 w 941070"/>
                <a:gd name="connsiteY2" fmla="*/ 270097 h 941070"/>
                <a:gd name="connsiteX3" fmla="*/ 665437 w 941070"/>
                <a:gd name="connsiteY3" fmla="*/ 665437 h 941070"/>
                <a:gd name="connsiteX4" fmla="*/ 270097 w 941070"/>
                <a:gd name="connsiteY4" fmla="*/ 652077 h 941070"/>
                <a:gd name="connsiteX5" fmla="*/ 0 w 941070"/>
                <a:gd name="connsiteY5" fmla="*/ 941070 h 941070"/>
                <a:gd name="connsiteX6" fmla="*/ 0 w 941070"/>
                <a:gd name="connsiteY6" fmla="*/ 0 h 9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070" h="941070">
                  <a:moveTo>
                    <a:pt x="0" y="0"/>
                  </a:moveTo>
                  <a:lnTo>
                    <a:pt x="941070" y="0"/>
                  </a:lnTo>
                  <a:lnTo>
                    <a:pt x="652077" y="270097"/>
                  </a:lnTo>
                  <a:lnTo>
                    <a:pt x="665437" y="665437"/>
                  </a:lnTo>
                  <a:lnTo>
                    <a:pt x="270097" y="652077"/>
                  </a:lnTo>
                  <a:lnTo>
                    <a:pt x="0" y="941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6C18F851-AAD6-D6EB-1E53-F6F5DA6CC19D}"/>
                </a:ext>
              </a:extLst>
            </p:cNvPr>
            <p:cNvSpPr/>
            <p:nvPr userDrawn="1"/>
          </p:nvSpPr>
          <p:spPr>
            <a:xfrm>
              <a:off x="0" y="0"/>
              <a:ext cx="1145894" cy="1145894"/>
            </a:xfrm>
            <a:custGeom>
              <a:avLst/>
              <a:gdLst>
                <a:gd name="connsiteX0" fmla="*/ 941070 w 1145894"/>
                <a:gd name="connsiteY0" fmla="*/ 0 h 1145894"/>
                <a:gd name="connsiteX1" fmla="*/ 1145894 w 1145894"/>
                <a:gd name="connsiteY1" fmla="*/ 0 h 1145894"/>
                <a:gd name="connsiteX2" fmla="*/ 794001 w 1145894"/>
                <a:gd name="connsiteY2" fmla="*/ 328883 h 1145894"/>
                <a:gd name="connsiteX3" fmla="*/ 810269 w 1145894"/>
                <a:gd name="connsiteY3" fmla="*/ 810269 h 1145894"/>
                <a:gd name="connsiteX4" fmla="*/ 328883 w 1145894"/>
                <a:gd name="connsiteY4" fmla="*/ 794001 h 1145894"/>
                <a:gd name="connsiteX5" fmla="*/ 0 w 1145894"/>
                <a:gd name="connsiteY5" fmla="*/ 1145894 h 1145894"/>
                <a:gd name="connsiteX6" fmla="*/ 0 w 1145894"/>
                <a:gd name="connsiteY6" fmla="*/ 941070 h 1145894"/>
                <a:gd name="connsiteX7" fmla="*/ 270097 w 1145894"/>
                <a:gd name="connsiteY7" fmla="*/ 652077 h 1145894"/>
                <a:gd name="connsiteX8" fmla="*/ 665437 w 1145894"/>
                <a:gd name="connsiteY8" fmla="*/ 665437 h 1145894"/>
                <a:gd name="connsiteX9" fmla="*/ 652077 w 1145894"/>
                <a:gd name="connsiteY9" fmla="*/ 270097 h 1145894"/>
                <a:gd name="connsiteX10" fmla="*/ 941070 w 1145894"/>
                <a:gd name="connsiteY10" fmla="*/ 0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894" h="1145894">
                  <a:moveTo>
                    <a:pt x="941070" y="0"/>
                  </a:moveTo>
                  <a:lnTo>
                    <a:pt x="1145894" y="0"/>
                  </a:lnTo>
                  <a:lnTo>
                    <a:pt x="794001" y="328883"/>
                  </a:lnTo>
                  <a:lnTo>
                    <a:pt x="810269" y="810269"/>
                  </a:lnTo>
                  <a:lnTo>
                    <a:pt x="328883" y="794001"/>
                  </a:lnTo>
                  <a:lnTo>
                    <a:pt x="0" y="1145894"/>
                  </a:lnTo>
                  <a:lnTo>
                    <a:pt x="0" y="941070"/>
                  </a:lnTo>
                  <a:lnTo>
                    <a:pt x="270097" y="652077"/>
                  </a:lnTo>
                  <a:lnTo>
                    <a:pt x="665437" y="665437"/>
                  </a:lnTo>
                  <a:lnTo>
                    <a:pt x="652077" y="270097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081408D7-4F74-5C69-39CF-BAE9AAC1FCDC}"/>
              </a:ext>
            </a:extLst>
          </p:cNvPr>
          <p:cNvGrpSpPr/>
          <p:nvPr userDrawn="1"/>
        </p:nvGrpSpPr>
        <p:grpSpPr>
          <a:xfrm flipH="1">
            <a:off x="11046106" y="0"/>
            <a:ext cx="1145894" cy="1145894"/>
            <a:chOff x="0" y="0"/>
            <a:chExt cx="1145894" cy="1145894"/>
          </a:xfrm>
        </p:grpSpPr>
        <p:sp>
          <p:nvSpPr>
            <p:cNvPr id="27" name="شكل حر: شكل 26">
              <a:extLst>
                <a:ext uri="{FF2B5EF4-FFF2-40B4-BE49-F238E27FC236}">
                  <a16:creationId xmlns:a16="http://schemas.microsoft.com/office/drawing/2014/main" id="{BBA2B8EB-5C32-8243-B6DA-C98B4DDE42DA}"/>
                </a:ext>
              </a:extLst>
            </p:cNvPr>
            <p:cNvSpPr/>
            <p:nvPr userDrawn="1"/>
          </p:nvSpPr>
          <p:spPr>
            <a:xfrm>
              <a:off x="0" y="0"/>
              <a:ext cx="941070" cy="941070"/>
            </a:xfrm>
            <a:custGeom>
              <a:avLst/>
              <a:gdLst>
                <a:gd name="connsiteX0" fmla="*/ 0 w 941070"/>
                <a:gd name="connsiteY0" fmla="*/ 0 h 941070"/>
                <a:gd name="connsiteX1" fmla="*/ 941070 w 941070"/>
                <a:gd name="connsiteY1" fmla="*/ 0 h 941070"/>
                <a:gd name="connsiteX2" fmla="*/ 652077 w 941070"/>
                <a:gd name="connsiteY2" fmla="*/ 270097 h 941070"/>
                <a:gd name="connsiteX3" fmla="*/ 665437 w 941070"/>
                <a:gd name="connsiteY3" fmla="*/ 665437 h 941070"/>
                <a:gd name="connsiteX4" fmla="*/ 270097 w 941070"/>
                <a:gd name="connsiteY4" fmla="*/ 652077 h 941070"/>
                <a:gd name="connsiteX5" fmla="*/ 0 w 941070"/>
                <a:gd name="connsiteY5" fmla="*/ 941070 h 941070"/>
                <a:gd name="connsiteX6" fmla="*/ 0 w 941070"/>
                <a:gd name="connsiteY6" fmla="*/ 0 h 9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070" h="941070">
                  <a:moveTo>
                    <a:pt x="0" y="0"/>
                  </a:moveTo>
                  <a:lnTo>
                    <a:pt x="941070" y="0"/>
                  </a:lnTo>
                  <a:lnTo>
                    <a:pt x="652077" y="270097"/>
                  </a:lnTo>
                  <a:lnTo>
                    <a:pt x="665437" y="665437"/>
                  </a:lnTo>
                  <a:lnTo>
                    <a:pt x="270097" y="652077"/>
                  </a:lnTo>
                  <a:lnTo>
                    <a:pt x="0" y="941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28" name="شكل حر: شكل 27">
              <a:extLst>
                <a:ext uri="{FF2B5EF4-FFF2-40B4-BE49-F238E27FC236}">
                  <a16:creationId xmlns:a16="http://schemas.microsoft.com/office/drawing/2014/main" id="{2105F2B1-44CB-3F0A-B701-A86920A4AC00}"/>
                </a:ext>
              </a:extLst>
            </p:cNvPr>
            <p:cNvSpPr/>
            <p:nvPr userDrawn="1"/>
          </p:nvSpPr>
          <p:spPr>
            <a:xfrm>
              <a:off x="0" y="0"/>
              <a:ext cx="1145894" cy="1145894"/>
            </a:xfrm>
            <a:custGeom>
              <a:avLst/>
              <a:gdLst>
                <a:gd name="connsiteX0" fmla="*/ 941070 w 1145894"/>
                <a:gd name="connsiteY0" fmla="*/ 0 h 1145894"/>
                <a:gd name="connsiteX1" fmla="*/ 1145894 w 1145894"/>
                <a:gd name="connsiteY1" fmla="*/ 0 h 1145894"/>
                <a:gd name="connsiteX2" fmla="*/ 794001 w 1145894"/>
                <a:gd name="connsiteY2" fmla="*/ 328883 h 1145894"/>
                <a:gd name="connsiteX3" fmla="*/ 810269 w 1145894"/>
                <a:gd name="connsiteY3" fmla="*/ 810269 h 1145894"/>
                <a:gd name="connsiteX4" fmla="*/ 328883 w 1145894"/>
                <a:gd name="connsiteY4" fmla="*/ 794001 h 1145894"/>
                <a:gd name="connsiteX5" fmla="*/ 0 w 1145894"/>
                <a:gd name="connsiteY5" fmla="*/ 1145894 h 1145894"/>
                <a:gd name="connsiteX6" fmla="*/ 0 w 1145894"/>
                <a:gd name="connsiteY6" fmla="*/ 941070 h 1145894"/>
                <a:gd name="connsiteX7" fmla="*/ 270097 w 1145894"/>
                <a:gd name="connsiteY7" fmla="*/ 652077 h 1145894"/>
                <a:gd name="connsiteX8" fmla="*/ 665437 w 1145894"/>
                <a:gd name="connsiteY8" fmla="*/ 665437 h 1145894"/>
                <a:gd name="connsiteX9" fmla="*/ 652077 w 1145894"/>
                <a:gd name="connsiteY9" fmla="*/ 270097 h 1145894"/>
                <a:gd name="connsiteX10" fmla="*/ 941070 w 1145894"/>
                <a:gd name="connsiteY10" fmla="*/ 0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894" h="1145894">
                  <a:moveTo>
                    <a:pt x="941070" y="0"/>
                  </a:moveTo>
                  <a:lnTo>
                    <a:pt x="1145894" y="0"/>
                  </a:lnTo>
                  <a:lnTo>
                    <a:pt x="794001" y="328883"/>
                  </a:lnTo>
                  <a:lnTo>
                    <a:pt x="810269" y="810269"/>
                  </a:lnTo>
                  <a:lnTo>
                    <a:pt x="328883" y="794001"/>
                  </a:lnTo>
                  <a:lnTo>
                    <a:pt x="0" y="1145894"/>
                  </a:lnTo>
                  <a:lnTo>
                    <a:pt x="0" y="941070"/>
                  </a:lnTo>
                  <a:lnTo>
                    <a:pt x="270097" y="652077"/>
                  </a:lnTo>
                  <a:lnTo>
                    <a:pt x="665437" y="665437"/>
                  </a:lnTo>
                  <a:lnTo>
                    <a:pt x="652077" y="270097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5211378A-0523-A5FE-94E2-3952F4CF99B7}"/>
              </a:ext>
            </a:extLst>
          </p:cNvPr>
          <p:cNvGrpSpPr/>
          <p:nvPr userDrawn="1"/>
        </p:nvGrpSpPr>
        <p:grpSpPr>
          <a:xfrm flipV="1">
            <a:off x="0" y="5712105"/>
            <a:ext cx="1145894" cy="1145894"/>
            <a:chOff x="0" y="0"/>
            <a:chExt cx="1145894" cy="1145894"/>
          </a:xfrm>
        </p:grpSpPr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70044653-812D-0171-D1D8-C217658C2895}"/>
                </a:ext>
              </a:extLst>
            </p:cNvPr>
            <p:cNvSpPr/>
            <p:nvPr userDrawn="1"/>
          </p:nvSpPr>
          <p:spPr>
            <a:xfrm>
              <a:off x="0" y="0"/>
              <a:ext cx="941070" cy="941070"/>
            </a:xfrm>
            <a:custGeom>
              <a:avLst/>
              <a:gdLst>
                <a:gd name="connsiteX0" fmla="*/ 0 w 941070"/>
                <a:gd name="connsiteY0" fmla="*/ 0 h 941070"/>
                <a:gd name="connsiteX1" fmla="*/ 941070 w 941070"/>
                <a:gd name="connsiteY1" fmla="*/ 0 h 941070"/>
                <a:gd name="connsiteX2" fmla="*/ 652077 w 941070"/>
                <a:gd name="connsiteY2" fmla="*/ 270097 h 941070"/>
                <a:gd name="connsiteX3" fmla="*/ 665437 w 941070"/>
                <a:gd name="connsiteY3" fmla="*/ 665437 h 941070"/>
                <a:gd name="connsiteX4" fmla="*/ 270097 w 941070"/>
                <a:gd name="connsiteY4" fmla="*/ 652077 h 941070"/>
                <a:gd name="connsiteX5" fmla="*/ 0 w 941070"/>
                <a:gd name="connsiteY5" fmla="*/ 941070 h 941070"/>
                <a:gd name="connsiteX6" fmla="*/ 0 w 941070"/>
                <a:gd name="connsiteY6" fmla="*/ 0 h 9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070" h="941070">
                  <a:moveTo>
                    <a:pt x="0" y="0"/>
                  </a:moveTo>
                  <a:lnTo>
                    <a:pt x="941070" y="0"/>
                  </a:lnTo>
                  <a:lnTo>
                    <a:pt x="652077" y="270097"/>
                  </a:lnTo>
                  <a:lnTo>
                    <a:pt x="665437" y="665437"/>
                  </a:lnTo>
                  <a:lnTo>
                    <a:pt x="270097" y="652077"/>
                  </a:lnTo>
                  <a:lnTo>
                    <a:pt x="0" y="941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6CE1ED10-19AD-BFC4-D5E2-6E380A2E6369}"/>
                </a:ext>
              </a:extLst>
            </p:cNvPr>
            <p:cNvSpPr/>
            <p:nvPr userDrawn="1"/>
          </p:nvSpPr>
          <p:spPr>
            <a:xfrm>
              <a:off x="0" y="0"/>
              <a:ext cx="1145894" cy="1145894"/>
            </a:xfrm>
            <a:custGeom>
              <a:avLst/>
              <a:gdLst>
                <a:gd name="connsiteX0" fmla="*/ 941070 w 1145894"/>
                <a:gd name="connsiteY0" fmla="*/ 0 h 1145894"/>
                <a:gd name="connsiteX1" fmla="*/ 1145894 w 1145894"/>
                <a:gd name="connsiteY1" fmla="*/ 0 h 1145894"/>
                <a:gd name="connsiteX2" fmla="*/ 794001 w 1145894"/>
                <a:gd name="connsiteY2" fmla="*/ 328883 h 1145894"/>
                <a:gd name="connsiteX3" fmla="*/ 810269 w 1145894"/>
                <a:gd name="connsiteY3" fmla="*/ 810269 h 1145894"/>
                <a:gd name="connsiteX4" fmla="*/ 328883 w 1145894"/>
                <a:gd name="connsiteY4" fmla="*/ 794001 h 1145894"/>
                <a:gd name="connsiteX5" fmla="*/ 0 w 1145894"/>
                <a:gd name="connsiteY5" fmla="*/ 1145894 h 1145894"/>
                <a:gd name="connsiteX6" fmla="*/ 0 w 1145894"/>
                <a:gd name="connsiteY6" fmla="*/ 941070 h 1145894"/>
                <a:gd name="connsiteX7" fmla="*/ 270097 w 1145894"/>
                <a:gd name="connsiteY7" fmla="*/ 652077 h 1145894"/>
                <a:gd name="connsiteX8" fmla="*/ 665437 w 1145894"/>
                <a:gd name="connsiteY8" fmla="*/ 665437 h 1145894"/>
                <a:gd name="connsiteX9" fmla="*/ 652077 w 1145894"/>
                <a:gd name="connsiteY9" fmla="*/ 270097 h 1145894"/>
                <a:gd name="connsiteX10" fmla="*/ 941070 w 1145894"/>
                <a:gd name="connsiteY10" fmla="*/ 0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894" h="1145894">
                  <a:moveTo>
                    <a:pt x="941070" y="0"/>
                  </a:moveTo>
                  <a:lnTo>
                    <a:pt x="1145894" y="0"/>
                  </a:lnTo>
                  <a:lnTo>
                    <a:pt x="794001" y="328883"/>
                  </a:lnTo>
                  <a:lnTo>
                    <a:pt x="810269" y="810269"/>
                  </a:lnTo>
                  <a:lnTo>
                    <a:pt x="328883" y="794001"/>
                  </a:lnTo>
                  <a:lnTo>
                    <a:pt x="0" y="1145894"/>
                  </a:lnTo>
                  <a:lnTo>
                    <a:pt x="0" y="941070"/>
                  </a:lnTo>
                  <a:lnTo>
                    <a:pt x="270097" y="652077"/>
                  </a:lnTo>
                  <a:lnTo>
                    <a:pt x="665437" y="665437"/>
                  </a:lnTo>
                  <a:lnTo>
                    <a:pt x="652077" y="270097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EEEAF3B5-A62F-C8E2-F2EF-0233A8C5DEFD}"/>
              </a:ext>
            </a:extLst>
          </p:cNvPr>
          <p:cNvGrpSpPr/>
          <p:nvPr userDrawn="1"/>
        </p:nvGrpSpPr>
        <p:grpSpPr>
          <a:xfrm flipH="1" flipV="1">
            <a:off x="11046106" y="5712105"/>
            <a:ext cx="1145894" cy="1145894"/>
            <a:chOff x="0" y="0"/>
            <a:chExt cx="1145894" cy="1145894"/>
          </a:xfrm>
        </p:grpSpPr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7E263AD3-C6C8-28FA-798A-2B5BC2E0D15D}"/>
                </a:ext>
              </a:extLst>
            </p:cNvPr>
            <p:cNvSpPr/>
            <p:nvPr userDrawn="1"/>
          </p:nvSpPr>
          <p:spPr>
            <a:xfrm>
              <a:off x="0" y="0"/>
              <a:ext cx="941070" cy="941070"/>
            </a:xfrm>
            <a:custGeom>
              <a:avLst/>
              <a:gdLst>
                <a:gd name="connsiteX0" fmla="*/ 0 w 941070"/>
                <a:gd name="connsiteY0" fmla="*/ 0 h 941070"/>
                <a:gd name="connsiteX1" fmla="*/ 941070 w 941070"/>
                <a:gd name="connsiteY1" fmla="*/ 0 h 941070"/>
                <a:gd name="connsiteX2" fmla="*/ 652077 w 941070"/>
                <a:gd name="connsiteY2" fmla="*/ 270097 h 941070"/>
                <a:gd name="connsiteX3" fmla="*/ 665437 w 941070"/>
                <a:gd name="connsiteY3" fmla="*/ 665437 h 941070"/>
                <a:gd name="connsiteX4" fmla="*/ 270097 w 941070"/>
                <a:gd name="connsiteY4" fmla="*/ 652077 h 941070"/>
                <a:gd name="connsiteX5" fmla="*/ 0 w 941070"/>
                <a:gd name="connsiteY5" fmla="*/ 941070 h 941070"/>
                <a:gd name="connsiteX6" fmla="*/ 0 w 941070"/>
                <a:gd name="connsiteY6" fmla="*/ 0 h 9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070" h="941070">
                  <a:moveTo>
                    <a:pt x="0" y="0"/>
                  </a:moveTo>
                  <a:lnTo>
                    <a:pt x="941070" y="0"/>
                  </a:lnTo>
                  <a:lnTo>
                    <a:pt x="652077" y="270097"/>
                  </a:lnTo>
                  <a:lnTo>
                    <a:pt x="665437" y="665437"/>
                  </a:lnTo>
                  <a:lnTo>
                    <a:pt x="270097" y="652077"/>
                  </a:lnTo>
                  <a:lnTo>
                    <a:pt x="0" y="941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1B2E19A0-0F3F-4C11-DF6F-A6E2F13B92BF}"/>
                </a:ext>
              </a:extLst>
            </p:cNvPr>
            <p:cNvSpPr/>
            <p:nvPr userDrawn="1"/>
          </p:nvSpPr>
          <p:spPr>
            <a:xfrm>
              <a:off x="0" y="0"/>
              <a:ext cx="1145894" cy="1145894"/>
            </a:xfrm>
            <a:custGeom>
              <a:avLst/>
              <a:gdLst>
                <a:gd name="connsiteX0" fmla="*/ 941070 w 1145894"/>
                <a:gd name="connsiteY0" fmla="*/ 0 h 1145894"/>
                <a:gd name="connsiteX1" fmla="*/ 1145894 w 1145894"/>
                <a:gd name="connsiteY1" fmla="*/ 0 h 1145894"/>
                <a:gd name="connsiteX2" fmla="*/ 794001 w 1145894"/>
                <a:gd name="connsiteY2" fmla="*/ 328883 h 1145894"/>
                <a:gd name="connsiteX3" fmla="*/ 810269 w 1145894"/>
                <a:gd name="connsiteY3" fmla="*/ 810269 h 1145894"/>
                <a:gd name="connsiteX4" fmla="*/ 328883 w 1145894"/>
                <a:gd name="connsiteY4" fmla="*/ 794001 h 1145894"/>
                <a:gd name="connsiteX5" fmla="*/ 0 w 1145894"/>
                <a:gd name="connsiteY5" fmla="*/ 1145894 h 1145894"/>
                <a:gd name="connsiteX6" fmla="*/ 0 w 1145894"/>
                <a:gd name="connsiteY6" fmla="*/ 941070 h 1145894"/>
                <a:gd name="connsiteX7" fmla="*/ 270097 w 1145894"/>
                <a:gd name="connsiteY7" fmla="*/ 652077 h 1145894"/>
                <a:gd name="connsiteX8" fmla="*/ 665437 w 1145894"/>
                <a:gd name="connsiteY8" fmla="*/ 665437 h 1145894"/>
                <a:gd name="connsiteX9" fmla="*/ 652077 w 1145894"/>
                <a:gd name="connsiteY9" fmla="*/ 270097 h 1145894"/>
                <a:gd name="connsiteX10" fmla="*/ 941070 w 1145894"/>
                <a:gd name="connsiteY10" fmla="*/ 0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894" h="1145894">
                  <a:moveTo>
                    <a:pt x="941070" y="0"/>
                  </a:moveTo>
                  <a:lnTo>
                    <a:pt x="1145894" y="0"/>
                  </a:lnTo>
                  <a:lnTo>
                    <a:pt x="794001" y="328883"/>
                  </a:lnTo>
                  <a:lnTo>
                    <a:pt x="810269" y="810269"/>
                  </a:lnTo>
                  <a:lnTo>
                    <a:pt x="328883" y="794001"/>
                  </a:lnTo>
                  <a:lnTo>
                    <a:pt x="0" y="1145894"/>
                  </a:lnTo>
                  <a:lnTo>
                    <a:pt x="0" y="941070"/>
                  </a:lnTo>
                  <a:lnTo>
                    <a:pt x="270097" y="652077"/>
                  </a:lnTo>
                  <a:lnTo>
                    <a:pt x="665437" y="665437"/>
                  </a:lnTo>
                  <a:lnTo>
                    <a:pt x="652077" y="270097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noAutofit/>
            </a:bodyPr>
            <a:lstStyle/>
            <a:p>
              <a:pPr lvl="0" algn="ctr"/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17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A1988E-A1E0-0413-90B0-4565FC40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A81CE2-8BCE-A9C1-8D51-634C85F50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A33E484-497F-6486-AB4F-3C4DFBF97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CA49EC-0461-6AED-E151-226C3156B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A1D2-165E-475C-881B-D32FB2D0C022}" type="datetimeFigureOut">
              <a:rPr lang="ar-JO" smtClean="0"/>
              <a:t>13/02/1447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8F8956C-CF19-B5A9-D7F5-EA3D5266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5D9253-DDCF-D4B9-480C-0D26CDD8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97D5-AE23-4DF5-9325-9C6495F3B8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8099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564A3A-D72A-A6CC-84BC-68392F8C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08B3226-1C85-42FB-12BF-A666EFD01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426EA34-5B1C-E882-D3EF-E733639CE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3CBD7F-39EC-E089-DC7C-20BE01B7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A1D2-165E-475C-881B-D32FB2D0C022}" type="datetimeFigureOut">
              <a:rPr lang="ar-JO" smtClean="0"/>
              <a:t>13/02/1447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A393D66-00AA-CD74-91C2-66D2339B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CD462B-2FBC-188A-077F-882F897E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97D5-AE23-4DF5-9325-9C6495F3B8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7274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47EEF0C-D8F2-96C8-05F7-1C111E68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0098D9C-564F-2D6A-9CA1-9652FE1EF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B66F23-19A3-4E37-4CD5-67271F035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A8A1D2-165E-475C-881B-D32FB2D0C022}" type="datetimeFigureOut">
              <a:rPr lang="ar-JO" smtClean="0"/>
              <a:t>13/02/1447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A1C2C0-E94A-D197-92D4-CCF08E3A4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7DC4DC-87C0-9E96-BBB3-313729F0F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DA97D5-AE23-4DF5-9325-9C6495F3B8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0534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13/02/1447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42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IslamicPowerPoint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18" Type="http://schemas.openxmlformats.org/officeDocument/2006/relationships/slide" Target="slide25.xml"/><Relationship Id="rId26" Type="http://schemas.openxmlformats.org/officeDocument/2006/relationships/slide" Target="slide28.xml"/><Relationship Id="rId3" Type="http://schemas.openxmlformats.org/officeDocument/2006/relationships/slide" Target="slide8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17.xml"/><Relationship Id="rId17" Type="http://schemas.openxmlformats.org/officeDocument/2006/relationships/slide" Target="slide24.xml"/><Relationship Id="rId25" Type="http://schemas.openxmlformats.org/officeDocument/2006/relationships/slide" Target="slide31.xml"/><Relationship Id="rId2" Type="http://schemas.openxmlformats.org/officeDocument/2006/relationships/slide" Target="slide7.xml"/><Relationship Id="rId16" Type="http://schemas.openxmlformats.org/officeDocument/2006/relationships/slide" Target="slide23.xml"/><Relationship Id="rId20" Type="http://schemas.openxmlformats.org/officeDocument/2006/relationships/slide" Target="slide27.xml"/><Relationship Id="rId29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6.xml"/><Relationship Id="rId24" Type="http://schemas.openxmlformats.org/officeDocument/2006/relationships/slide" Target="slide30.xml"/><Relationship Id="rId5" Type="http://schemas.openxmlformats.org/officeDocument/2006/relationships/slide" Target="slide21.xml"/><Relationship Id="rId15" Type="http://schemas.openxmlformats.org/officeDocument/2006/relationships/slide" Target="slide20.xml"/><Relationship Id="rId23" Type="http://schemas.openxmlformats.org/officeDocument/2006/relationships/slide" Target="slide29.xml"/><Relationship Id="rId28" Type="http://schemas.openxmlformats.org/officeDocument/2006/relationships/slide" Target="slide5.xml"/><Relationship Id="rId10" Type="http://schemas.openxmlformats.org/officeDocument/2006/relationships/slide" Target="slide14.xml"/><Relationship Id="rId19" Type="http://schemas.openxmlformats.org/officeDocument/2006/relationships/slide" Target="slide26.xml"/><Relationship Id="rId4" Type="http://schemas.openxmlformats.org/officeDocument/2006/relationships/slide" Target="slide9.xml"/><Relationship Id="rId9" Type="http://schemas.openxmlformats.org/officeDocument/2006/relationships/slide" Target="slide13.xml"/><Relationship Id="rId14" Type="http://schemas.openxmlformats.org/officeDocument/2006/relationships/slide" Target="slide19.xml"/><Relationship Id="rId22" Type="http://schemas.openxmlformats.org/officeDocument/2006/relationships/slide" Target="slide22.xml"/><Relationship Id="rId27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3.xml"/><Relationship Id="rId18" Type="http://schemas.openxmlformats.org/officeDocument/2006/relationships/slide" Target="slide50.xml"/><Relationship Id="rId26" Type="http://schemas.openxmlformats.org/officeDocument/2006/relationships/slide" Target="slide53.xml"/><Relationship Id="rId3" Type="http://schemas.openxmlformats.org/officeDocument/2006/relationships/slide" Target="slide33.xml"/><Relationship Id="rId21" Type="http://schemas.openxmlformats.org/officeDocument/2006/relationships/slide" Target="slide40.xml"/><Relationship Id="rId7" Type="http://schemas.openxmlformats.org/officeDocument/2006/relationships/slide" Target="slide36.xml"/><Relationship Id="rId12" Type="http://schemas.openxmlformats.org/officeDocument/2006/relationships/slide" Target="slide42.xml"/><Relationship Id="rId17" Type="http://schemas.openxmlformats.org/officeDocument/2006/relationships/slide" Target="slide49.xml"/><Relationship Id="rId25" Type="http://schemas.openxmlformats.org/officeDocument/2006/relationships/slide" Target="slide56.xml"/><Relationship Id="rId2" Type="http://schemas.openxmlformats.org/officeDocument/2006/relationships/slide" Target="slide32.xml"/><Relationship Id="rId16" Type="http://schemas.openxmlformats.org/officeDocument/2006/relationships/slide" Target="slide48.xml"/><Relationship Id="rId20" Type="http://schemas.openxmlformats.org/officeDocument/2006/relationships/slide" Target="slide52.xml"/><Relationship Id="rId29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11" Type="http://schemas.openxmlformats.org/officeDocument/2006/relationships/slide" Target="slide41.xml"/><Relationship Id="rId24" Type="http://schemas.openxmlformats.org/officeDocument/2006/relationships/slide" Target="slide55.xml"/><Relationship Id="rId5" Type="http://schemas.openxmlformats.org/officeDocument/2006/relationships/slide" Target="slide46.xml"/><Relationship Id="rId15" Type="http://schemas.openxmlformats.org/officeDocument/2006/relationships/slide" Target="slide45.xml"/><Relationship Id="rId23" Type="http://schemas.openxmlformats.org/officeDocument/2006/relationships/slide" Target="slide54.xml"/><Relationship Id="rId28" Type="http://schemas.openxmlformats.org/officeDocument/2006/relationships/slide" Target="slide5.xml"/><Relationship Id="rId10" Type="http://schemas.openxmlformats.org/officeDocument/2006/relationships/slide" Target="slide39.xml"/><Relationship Id="rId19" Type="http://schemas.openxmlformats.org/officeDocument/2006/relationships/slide" Target="slide51.xml"/><Relationship Id="rId4" Type="http://schemas.openxmlformats.org/officeDocument/2006/relationships/slide" Target="slide34.xml"/><Relationship Id="rId9" Type="http://schemas.openxmlformats.org/officeDocument/2006/relationships/slide" Target="slide38.xml"/><Relationship Id="rId14" Type="http://schemas.openxmlformats.org/officeDocument/2006/relationships/slide" Target="slide44.xml"/><Relationship Id="rId22" Type="http://schemas.openxmlformats.org/officeDocument/2006/relationships/slide" Target="slide47.xml"/><Relationship Id="rId27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13" Type="http://schemas.openxmlformats.org/officeDocument/2006/relationships/slide" Target="slide68.xml"/><Relationship Id="rId18" Type="http://schemas.openxmlformats.org/officeDocument/2006/relationships/slide" Target="slide75.xml"/><Relationship Id="rId26" Type="http://schemas.openxmlformats.org/officeDocument/2006/relationships/slide" Target="slide78.xml"/><Relationship Id="rId3" Type="http://schemas.openxmlformats.org/officeDocument/2006/relationships/slide" Target="slide58.xml"/><Relationship Id="rId21" Type="http://schemas.openxmlformats.org/officeDocument/2006/relationships/slide" Target="slide65.xml"/><Relationship Id="rId7" Type="http://schemas.openxmlformats.org/officeDocument/2006/relationships/slide" Target="slide61.xml"/><Relationship Id="rId12" Type="http://schemas.openxmlformats.org/officeDocument/2006/relationships/slide" Target="slide67.xml"/><Relationship Id="rId17" Type="http://schemas.openxmlformats.org/officeDocument/2006/relationships/slide" Target="slide74.xml"/><Relationship Id="rId25" Type="http://schemas.openxmlformats.org/officeDocument/2006/relationships/slide" Target="slide81.xml"/><Relationship Id="rId2" Type="http://schemas.openxmlformats.org/officeDocument/2006/relationships/slide" Target="slide57.xml"/><Relationship Id="rId16" Type="http://schemas.openxmlformats.org/officeDocument/2006/relationships/slide" Target="slide73.xml"/><Relationship Id="rId20" Type="http://schemas.openxmlformats.org/officeDocument/2006/relationships/slide" Target="slide77.xml"/><Relationship Id="rId29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0.xml"/><Relationship Id="rId11" Type="http://schemas.openxmlformats.org/officeDocument/2006/relationships/slide" Target="slide66.xml"/><Relationship Id="rId24" Type="http://schemas.openxmlformats.org/officeDocument/2006/relationships/slide" Target="slide80.xml"/><Relationship Id="rId5" Type="http://schemas.openxmlformats.org/officeDocument/2006/relationships/slide" Target="slide71.xml"/><Relationship Id="rId15" Type="http://schemas.openxmlformats.org/officeDocument/2006/relationships/slide" Target="slide70.xml"/><Relationship Id="rId23" Type="http://schemas.openxmlformats.org/officeDocument/2006/relationships/slide" Target="slide79.xml"/><Relationship Id="rId28" Type="http://schemas.openxmlformats.org/officeDocument/2006/relationships/slide" Target="slide4.xml"/><Relationship Id="rId10" Type="http://schemas.openxmlformats.org/officeDocument/2006/relationships/slide" Target="slide64.xml"/><Relationship Id="rId19" Type="http://schemas.openxmlformats.org/officeDocument/2006/relationships/slide" Target="slide76.xml"/><Relationship Id="rId4" Type="http://schemas.openxmlformats.org/officeDocument/2006/relationships/slide" Target="slide59.xml"/><Relationship Id="rId9" Type="http://schemas.openxmlformats.org/officeDocument/2006/relationships/slide" Target="slide63.xml"/><Relationship Id="rId14" Type="http://schemas.openxmlformats.org/officeDocument/2006/relationships/slide" Target="slide69.xml"/><Relationship Id="rId22" Type="http://schemas.openxmlformats.org/officeDocument/2006/relationships/slide" Target="slide72.xml"/><Relationship Id="rId27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8.xml"/><Relationship Id="rId13" Type="http://schemas.openxmlformats.org/officeDocument/2006/relationships/slide" Target="slide95.xml"/><Relationship Id="rId18" Type="http://schemas.openxmlformats.org/officeDocument/2006/relationships/slide" Target="slide100.xml"/><Relationship Id="rId26" Type="http://schemas.openxmlformats.org/officeDocument/2006/relationships/slide" Target="slide103.xml"/><Relationship Id="rId3" Type="http://schemas.openxmlformats.org/officeDocument/2006/relationships/slide" Target="slide83.xml"/><Relationship Id="rId21" Type="http://schemas.openxmlformats.org/officeDocument/2006/relationships/slide" Target="slide85.xml"/><Relationship Id="rId7" Type="http://schemas.openxmlformats.org/officeDocument/2006/relationships/slide" Target="slide87.xml"/><Relationship Id="rId12" Type="http://schemas.openxmlformats.org/officeDocument/2006/relationships/slide" Target="slide94.xml"/><Relationship Id="rId17" Type="http://schemas.openxmlformats.org/officeDocument/2006/relationships/slide" Target="slide99.xml"/><Relationship Id="rId25" Type="http://schemas.openxmlformats.org/officeDocument/2006/relationships/slide" Target="slide106.xml"/><Relationship Id="rId2" Type="http://schemas.openxmlformats.org/officeDocument/2006/relationships/slide" Target="slide82.xml"/><Relationship Id="rId16" Type="http://schemas.openxmlformats.org/officeDocument/2006/relationships/slide" Target="slide98.xml"/><Relationship Id="rId20" Type="http://schemas.openxmlformats.org/officeDocument/2006/relationships/slide" Target="slide102.xml"/><Relationship Id="rId29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6.xml"/><Relationship Id="rId11" Type="http://schemas.openxmlformats.org/officeDocument/2006/relationships/slide" Target="slide93.xml"/><Relationship Id="rId24" Type="http://schemas.openxmlformats.org/officeDocument/2006/relationships/slide" Target="slide105.xml"/><Relationship Id="rId5" Type="http://schemas.openxmlformats.org/officeDocument/2006/relationships/slide" Target="slide91.xml"/><Relationship Id="rId15" Type="http://schemas.openxmlformats.org/officeDocument/2006/relationships/slide" Target="slide97.xml"/><Relationship Id="rId23" Type="http://schemas.openxmlformats.org/officeDocument/2006/relationships/slide" Target="slide104.xml"/><Relationship Id="rId28" Type="http://schemas.openxmlformats.org/officeDocument/2006/relationships/slide" Target="slide4.xml"/><Relationship Id="rId10" Type="http://schemas.openxmlformats.org/officeDocument/2006/relationships/slide" Target="slide90.xml"/><Relationship Id="rId19" Type="http://schemas.openxmlformats.org/officeDocument/2006/relationships/slide" Target="slide101.xml"/><Relationship Id="rId4" Type="http://schemas.openxmlformats.org/officeDocument/2006/relationships/slide" Target="slide84.xml"/><Relationship Id="rId9" Type="http://schemas.openxmlformats.org/officeDocument/2006/relationships/slide" Target="slide89.xml"/><Relationship Id="rId14" Type="http://schemas.openxmlformats.org/officeDocument/2006/relationships/slide" Target="slide96.xml"/><Relationship Id="rId22" Type="http://schemas.openxmlformats.org/officeDocument/2006/relationships/slide" Target="slide92.xml"/><Relationship Id="rId27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4D5D-7432-7EFC-9D7C-57BC477B4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618F260-D804-8E74-13A5-EA94C2B75F23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ملك الملوك، له الملك، مالك يوم الدين، مليك الخلق، فهو المالك المطلق.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F34F8A6-BDD9-2065-E4AF-FF3FCEE4D59B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المَلِك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6152A45-D5A9-4177-0402-E87689511C77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48711358-84FE-E016-0D66-5C1C7C617AAB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80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E367E-1BFC-D2D0-5C5F-6C257770E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01B0FD1-5B91-9005-6E2E-3A86DDCC4FDE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الهادي الرشيد الذي يرشد بهدايته من يشاء فيبين له الحق، ويلهمه اتباعه، الظاهر في ذاته، المظهر لغيره.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B58F325-25C4-CEC4-BA09-3F8ED23993BD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النُّورُ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2B658BB-A393-7BCE-A83E-33E87E606020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1DC1DBFD-FC84-E894-AA10-A04D44E3B5BC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265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71031-CCAC-954A-665D-2A2A9F57A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69F6720-8667-88F7-D94F-4B496C31CA03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المبين للخلق طريق الحق بكلامه، يهدي القلوب إلى معرفته، والنفوس إلى طاعته.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BB3B736-7C2D-C5CC-7D77-32024C04376B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الْهَادِي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7C1239A-1BAE-AF68-0182-3232735C0FC4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7FCC7E7D-B849-35C3-44CB-FA46A600D81D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35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E8C14-0199-1D69-7037-B74C7574B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35F58B1-58CE-8A9F-51A2-3C96581549C4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لا يماثله أحد في صفاته، ولا في حكم من أحكامه، أو أمر من أموره، فهو المحدث الموجد على غير مثال.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36AAAFE-45D9-0FB0-7861-9AA415A64B51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الْبَدِيعُ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A6DB554-DAC4-29E7-FC23-7B94FEC8235F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044C40A8-23A3-BF5D-CF19-840BFB82341F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68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54A02-B0C5-6D70-2E34-8B93C62E0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3E1582B-F1DB-A676-AB21-09EA560CBB9D}"/>
              </a:ext>
            </a:extLst>
          </p:cNvPr>
          <p:cNvSpPr txBox="1"/>
          <p:nvPr/>
        </p:nvSpPr>
        <p:spPr>
          <a:xfrm>
            <a:off x="1770529" y="2828836"/>
            <a:ext cx="8650942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وحده له البقاء، الدائم الوجود الموصوف بالبقاء الأزلي، غير قابل للفناء فهو الباقي بلا انتهاء.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96BCA47-AA36-F70D-300F-C2A2EA4CD567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البَاقِي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308BB6B-2E0D-CB21-B85F-57D3A6CCA3B9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CCDBD7B9-E9E3-F86F-D436-C0122BCF6462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33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57B0D-1767-61C0-E84F-EA5C4922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86B8B9D-1D75-5014-99C4-05973FB0595E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الأبقى الدائم الذي يرث الخلائق بعد فناء الخلق، وهو يرث الأرض ومن عليها.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BAA7A1B-0921-4C05-F070-37FB43148129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الْوَارِثُ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4E0FE9C-C6FC-A613-BCBE-A37D2B5AAB14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96F9CB79-35E8-8DC5-8366-E39F2308B51D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11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D4D56-4163-FB9C-D276-A7D96DDA4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B3C471E-952D-0447-294B-086B2805FC67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أسعد من شاء بإرشاده، وأشقى من شاء بإبعاده، عظيم الحكمة بالغ الرشاد.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04E1D96-FE6B-0503-B06E-5378C2EE771C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الرَّشِيد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E6303B-867A-2AEA-5DAB-E282F398EA74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C23E23D0-B1AA-20D4-03E1-CF4707F0724D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07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6F328-E067-7116-D240-588A74F28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05E441C-B935-6228-FE50-22F43A2E4393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الحليم الذي لا يعاجل العصاة بالنقمة، بل يعفو ويؤخر، ولا يسرع بالفعل قبل أوانه.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80B5174-9780-322B-8BF5-4B9A0201474B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الصَّبُور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E666227-AD12-32A7-7A6C-F2FDA4591167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D2FFBCBD-A604-3120-B0D5-DB7C79F39BBB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35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CBBF3-35BD-A6A8-7DE7-961496980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75D7C8F-C9F9-A4E3-83AB-F2F6A183E1FD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الطاهر المُنزَّه عن العيوب والنقائص، وعن كل ما تحيط به العقول.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DB4747B-6DF9-912E-031E-DE9D87E99EF5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الْقُدُّوس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787078F-A10B-646A-7A84-C6350961064B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D680665F-6367-1A0E-DEBE-FD87F37B06FB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98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C6BE5-238A-F413-DE0C-AF07729B2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A3937AF-A8A1-F5B9-F6D3-5496ACBF72F0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ناشر السلام بين الأنام، سلمت ذاته من النقص والعيب والفناء.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63A3760-30AE-9E50-5FFE-B8A2D4BA9C22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السَّلَام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DAE6FF8-5583-38DF-8E77-C7265E7614B4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B8AD4B5E-778E-158D-AC50-E47B5D1A99B0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24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21CBB-081A-2AD0-2F7E-8D5BE6CB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76A7DC6-EBEA-7C19-0899-DACBC88161E6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سلَّم أوليائه من عذابه، ويُصدق عباده ما وعدهم.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0D7166E-6CD6-6849-0FED-403256AEC10A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المُؤْمِن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21B54B4-72B5-709F-7A99-FFB57412BDEC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C73EB0B2-42E1-D552-2414-F8120AE8D410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21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F0129-BA75-5C40-EB96-7465D1A80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131EE6F-C776-D94E-353D-0C2A89A4C3F3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الحافظ لكل شيء، القائم على خلقه، والمطلع على خفايا الأمور، وخبايا الصدور.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187435A-F822-AD47-890C-1F570DADAA59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الْمُهَيْمِن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12B34F1-C9D5-3DF9-1158-6BC1CFE41EA3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C1AE44F5-7806-E407-9BF1-BCFB4D65BCFF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004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BB748-F6FA-8C2F-1031-643B3000F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3F9991C-0021-7570-6D31-1FB065D5DE11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المنفرد بالعزة، الظاهر الذي لا يُقهر، القوي الممتنع غالب كل شيء.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2BA6EE8-0629-538F-50BC-23066D08E87F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الْعَزِيز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F31B631-18B5-6B5D-A373-BF33B3523ED3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C79B7608-C4AA-23AE-2F82-DCFBB67A0213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79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CCA43-FE41-3815-5673-70FDEFB98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75117B6-F74C-F394-BF5F-3D95699FD0FF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تنفذ مشيئته، ولا يخرج أحد عن تقديره، القاهر لخلقه على ما أراد.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251DAF1-6B75-9509-E928-1050E9EB35E8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الْجَبَّار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E563D94-28AF-B04E-2425-E0F0D34A42BB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AEF5E2EE-40B3-CDC4-9F9C-931A3AA6D8B7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52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4400C-D276-4691-8CA5-8E88E3723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A0D800B-4893-3DCA-11EF-89E0995F3269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المتعالي عن صفات الخلق، المنفرد بالعظمة والكبرياء.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64CE5EB-E65E-8D4C-D3E9-B244DCCC2D15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الْمُتَكَبِّر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E5394BA-B9EF-A357-A413-829BFFEACAE0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3424591B-42D0-78C7-EE51-4CE7CD3D85C3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86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C4F80-DD83-3979-7659-CC3871400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6B0C67E-9339-12B9-CFBB-679FE19B8313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المبدع لكل شيء والمُقدّر له، الموجد للأشياء من العدم، خالق كل صانع وصنعته.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5D49DAB-E222-C613-9DF6-8222ED7BC7A6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الْخَالِق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E3FEEF2-5696-4F5E-2177-C9E70279B9CF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24AD16F3-1490-461C-53A5-03955802D60D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49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AA470-138B-966A-0BDA-06BC03CFB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9B58FA4-0FD8-D4F5-9A93-CD5CA8F123B0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خلق الخلق بقدرته لا عن مثال سابق، القادر على إبراز ما قدره إلى الوجود.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0D73468-9E3D-3F15-D6F4-070A09C9BF36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الْبَارِئ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351B315-6A42-E800-0598-298641E417FF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F7CB3FE7-4D2E-9D3A-61B2-04357EC99F10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89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7CC18-6684-DB9B-B4FB-C559B8FB9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68EF740-EB9A-225C-B148-46DA26263168}"/>
              </a:ext>
            </a:extLst>
          </p:cNvPr>
          <p:cNvSpPr txBox="1"/>
          <p:nvPr/>
        </p:nvSpPr>
        <p:spPr>
          <a:xfrm>
            <a:off x="2166395" y="2681292"/>
            <a:ext cx="7859210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أَسْماءُ اللَّهِ الحُسْنَى وَمَعَانِيهَا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1EBB4ED-4607-7FC4-1645-D427E85FC678}"/>
              </a:ext>
            </a:extLst>
          </p:cNvPr>
          <p:cNvSpPr/>
          <p:nvPr/>
        </p:nvSpPr>
        <p:spPr>
          <a:xfrm>
            <a:off x="5224041" y="5232029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ابدأ</a:t>
            </a:r>
          </a:p>
        </p:txBody>
      </p:sp>
      <p:sp>
        <p:nvSpPr>
          <p:cNvPr id="4" name="مستطيل: زوايا مستديرة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B0F334-CC3B-A8E1-04F7-624AA9A35155}"/>
              </a:ext>
            </a:extLst>
          </p:cNvPr>
          <p:cNvSpPr/>
          <p:nvPr/>
        </p:nvSpPr>
        <p:spPr>
          <a:xfrm>
            <a:off x="5224040" y="5232029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ربع نص 4">
            <a:hlinkClick r:id="rId2" tooltip="يسعدنا زيارتكم للقناة"/>
            <a:extLst>
              <a:ext uri="{FF2B5EF4-FFF2-40B4-BE49-F238E27FC236}">
                <a16:creationId xmlns:a16="http://schemas.microsoft.com/office/drawing/2014/main" id="{76B48AB1-B3C6-6021-BED3-B5AF31B5D7AC}"/>
              </a:ext>
            </a:extLst>
          </p:cNvPr>
          <p:cNvSpPr txBox="1"/>
          <p:nvPr/>
        </p:nvSpPr>
        <p:spPr>
          <a:xfrm>
            <a:off x="2166395" y="3438044"/>
            <a:ext cx="7859210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قناة البوربوينت الإسلامي</a:t>
            </a:r>
          </a:p>
          <a:p>
            <a:pPr algn="ctr" rtl="0"/>
            <a:r>
              <a:rPr lang="en-US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youtube.com/@IslamicPowerPoint</a:t>
            </a:r>
            <a:endParaRPr lang="ar-JO" sz="2400" b="1" dirty="0"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51827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indefinite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58D9C-0DBC-535A-8CD7-18C75194F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F2DEFF4-04A5-D67E-EF0A-3E1CCB4878F8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أعطى كل موجود صورة خاصة تمّيزه، وهيئة منفردة، على اختلاف الموجودات وكثرتها.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7FBAD75-7413-4E5D-DD55-004AF2383EDF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الْمُصَوِّر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70ECA3F-C324-79FA-F4B0-107574AABECF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380F9F3C-7D1A-835C-6B14-BB402B37DA3D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88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22F16-6AE4-814A-4E12-3C77B2C35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CAA4ADC-E6F1-DD5D-FB8A-8885BB69E57F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يغفر الذنوب ويستر العيوب في الدنيا والآخرة.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3C374CE-34A8-371F-4D9A-E6E7301E0190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اَلْغَفَّار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2DC52E9-CCE4-02A9-8207-D1EBF009642A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F7C1E044-50D8-1464-E2B5-A1ED87341422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87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F0CA4-AE44-D762-2BAA-6092911F4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3BB4E28-A9E5-CDA1-02C9-206CC24BD420}"/>
              </a:ext>
            </a:extLst>
          </p:cNvPr>
          <p:cNvSpPr txBox="1"/>
          <p:nvPr/>
        </p:nvSpPr>
        <p:spPr>
          <a:xfrm>
            <a:off x="1566441" y="2551838"/>
            <a:ext cx="9059118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الغالب الذي قهر خلقه بسلطانه وقدرته، وخضعت له الرقاب، وذلت له الجبابرة، وصرف خلقه على ما أراد طوعًا وكرهًا، وعنت الوجوه له.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F8B4E15-95AE-7E16-5DA9-5943632D105C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الْقَهَّار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7794AEC-8538-EA6E-8020-7F1F25CE7366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8D997457-16DB-6FFE-FBC3-C98EC910617B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86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68CF6-C536-C7D8-44DB-9372D7651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26CED0A-3FEF-00D1-71A5-26181443F424}"/>
              </a:ext>
            </a:extLst>
          </p:cNvPr>
          <p:cNvSpPr txBox="1"/>
          <p:nvPr/>
        </p:nvSpPr>
        <p:spPr>
          <a:xfrm>
            <a:off x="1531716" y="2828836"/>
            <a:ext cx="9128568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المنعم على العباد، يهب بغير عوض، ويعطي الحاجة بغير سؤال، كثير النعم، دائم العطاء.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0E100DD-DF96-6D50-2C33-C3A4A33B4DA6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الْوَهَّاب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962B20C7-0872-7229-7100-97BF10EBCB79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2A60DC9F-6A8B-8C58-88C4-690C6E4B2859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34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400B6-7D27-6160-7356-F23E8B1DB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A31151F-8483-9682-2D29-6F061ABCB60F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خلق الأرزاق، وأعطى كل الخلائق أرزاقها، ويمد كل كائن لما يحتاجه، ويحفظ عليه حياته.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D35484E-238B-5607-039F-A57638F3B320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الرَّزَّاق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1A3C255-0B78-2217-542B-8AC39B75071E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5C690AF8-C36C-2942-9F0D-8709F34BD989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362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9E8AA-699B-1726-C69C-24FB4FA90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5D381CD-9636-13F8-81CC-50B7FD9BED1E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يفتح مغلق الأمور، ويسهل العسير، وبيده مفاتيح السماوات والأرض.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BCDDF79-48DA-66AA-69E3-AAB170CAED0F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الْفَتَّاح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AA280B2-19E2-B2C2-F03D-EA8F85BF02C8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EB74181A-EF45-DE84-879D-2C5EEC2DC37E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57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2B12C-5676-7027-59B5-5D0094F3C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9234DD6-427F-14F4-AF25-FAFF1DD2B44C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يعلم تفاصيل الأمور، ودقائق الأشياء، وخفايا الضمائر، والنفوس، لا يعزب عنه مثقال ذرة، فعلمه يحيط بجميع الأشياء.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17024D3-A8B1-CE1A-5F0A-1CBEC01CC6D2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الْعَلِيم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F0A6BC1-4623-6ADF-4B04-EFBF26885522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995D412A-62BB-96CD-E71C-183D1E74C427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2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E9984-E3FF-7642-1448-5B4940EC3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83E13C3-A02C-D27E-80A3-F2D540CF3DB4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يقبض الرزق عمن يشاء من الخلق بعدله وحكمته.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9BA8458-D58C-0A95-C7A4-FD32391D6183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الْقَابِضُ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417485E0-2EE6-BBDC-C455-D147474C6373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093C4E62-9AF6-8D3C-BDBB-0BC838044A6E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0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1CE95-6CA7-6BD7-F5BC-0038F4AAD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DFF1933-AF34-F9A5-F1B8-FFEC3B715D16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يوسّعُ الرزق لمن يشاء من عباده بجوده ورحمته.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43C59AC-86D4-A94F-9D60-D80610E7F212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الْبَاسِطُ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9DEF547-CA83-F19E-31C7-085EF0231037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7DE52894-B332-6B85-2E87-04DA8E836FE9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92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A3062-E73A-045F-5939-8E96AC706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186594E-4A36-2D9F-ADB1-C138652741A6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يخفض كل من طغى وتجبر وخرج على شريعته وتمرّد.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8B1A98-AB4C-52F3-4ABE-4FE33C425E54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الخَافِض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4C6C4555-4286-1A67-6259-DA1708038989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0FA2B1DF-4058-2FD3-7AFF-C8007293F951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76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A87A56CC-E0FB-D114-6A21-34CD88148A78}"/>
              </a:ext>
            </a:extLst>
          </p:cNvPr>
          <p:cNvSpPr/>
          <p:nvPr/>
        </p:nvSpPr>
        <p:spPr>
          <a:xfrm>
            <a:off x="6744457" y="53850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اللَّه</a:t>
            </a:r>
          </a:p>
        </p:txBody>
      </p:sp>
      <p:sp>
        <p:nvSpPr>
          <p:cNvPr id="5" name="مستطيل: زوايا مستديرة 4">
            <a:hlinkClick r:id="rId3" action="ppaction://hlinksldjump"/>
            <a:extLst>
              <a:ext uri="{FF2B5EF4-FFF2-40B4-BE49-F238E27FC236}">
                <a16:creationId xmlns:a16="http://schemas.microsoft.com/office/drawing/2014/main" id="{94F0DB96-5D6F-42B9-6AF5-2AD9564C7C87}"/>
              </a:ext>
            </a:extLst>
          </p:cNvPr>
          <p:cNvSpPr/>
          <p:nvPr/>
        </p:nvSpPr>
        <p:spPr>
          <a:xfrm>
            <a:off x="5589022" y="53850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الرَّحْمن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6" name="مستطيل: زوايا مستديرة 5">
            <a:hlinkClick r:id="rId4" action="ppaction://hlinksldjump"/>
            <a:extLst>
              <a:ext uri="{FF2B5EF4-FFF2-40B4-BE49-F238E27FC236}">
                <a16:creationId xmlns:a16="http://schemas.microsoft.com/office/drawing/2014/main" id="{E3EE0F2B-055A-4331-128D-57719B9218B0}"/>
              </a:ext>
            </a:extLst>
          </p:cNvPr>
          <p:cNvSpPr/>
          <p:nvPr/>
        </p:nvSpPr>
        <p:spPr>
          <a:xfrm>
            <a:off x="4433586" y="53850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الرَّحِيم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7" name="مستطيل: زوايا مستديرة 6">
            <a:hlinkClick r:id="rId5" action="ppaction://hlinksldjump"/>
            <a:extLst>
              <a:ext uri="{FF2B5EF4-FFF2-40B4-BE49-F238E27FC236}">
                <a16:creationId xmlns:a16="http://schemas.microsoft.com/office/drawing/2014/main" id="{BC3A1959-910C-108E-3B62-9C3CA484C187}"/>
              </a:ext>
            </a:extLst>
          </p:cNvPr>
          <p:cNvSpPr/>
          <p:nvPr/>
        </p:nvSpPr>
        <p:spPr>
          <a:xfrm>
            <a:off x="2122714" y="226392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اَلْغَفَّار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38" name="مستطيل: زوايا مستديرة 37">
            <a:hlinkClick r:id="rId6" action="ppaction://hlinksldjump"/>
            <a:extLst>
              <a:ext uri="{FF2B5EF4-FFF2-40B4-BE49-F238E27FC236}">
                <a16:creationId xmlns:a16="http://schemas.microsoft.com/office/drawing/2014/main" id="{B86E7B8A-4D8C-5D2E-FAFC-88A413D32415}"/>
              </a:ext>
            </a:extLst>
          </p:cNvPr>
          <p:cNvSpPr/>
          <p:nvPr/>
        </p:nvSpPr>
        <p:spPr>
          <a:xfrm>
            <a:off x="7899894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المَلِك</a:t>
            </a:r>
            <a:endParaRPr lang="ar-JO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39" name="مستطيل: زوايا مستديرة 38">
            <a:hlinkClick r:id="rId7" action="ppaction://hlinksldjump"/>
            <a:extLst>
              <a:ext uri="{FF2B5EF4-FFF2-40B4-BE49-F238E27FC236}">
                <a16:creationId xmlns:a16="http://schemas.microsoft.com/office/drawing/2014/main" id="{F75D09A8-1D90-CE56-1D2F-DF029580DD2D}"/>
              </a:ext>
            </a:extLst>
          </p:cNvPr>
          <p:cNvSpPr/>
          <p:nvPr/>
        </p:nvSpPr>
        <p:spPr>
          <a:xfrm>
            <a:off x="6744457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الْقُدُّوس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0" name="مستطيل: زوايا مستديرة 39">
            <a:hlinkClick r:id="rId8" action="ppaction://hlinksldjump"/>
            <a:extLst>
              <a:ext uri="{FF2B5EF4-FFF2-40B4-BE49-F238E27FC236}">
                <a16:creationId xmlns:a16="http://schemas.microsoft.com/office/drawing/2014/main" id="{0A24CE5A-BD8A-AF90-F463-1B56824704EF}"/>
              </a:ext>
            </a:extLst>
          </p:cNvPr>
          <p:cNvSpPr/>
          <p:nvPr/>
        </p:nvSpPr>
        <p:spPr>
          <a:xfrm>
            <a:off x="5589022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السَّلَام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1" name="مستطيل: زوايا مستديرة 40">
            <a:hlinkClick r:id="rId9" action="ppaction://hlinksldjump"/>
            <a:extLst>
              <a:ext uri="{FF2B5EF4-FFF2-40B4-BE49-F238E27FC236}">
                <a16:creationId xmlns:a16="http://schemas.microsoft.com/office/drawing/2014/main" id="{90E10917-63FB-F20F-DDA8-68DCA275C17D}"/>
              </a:ext>
            </a:extLst>
          </p:cNvPr>
          <p:cNvSpPr/>
          <p:nvPr/>
        </p:nvSpPr>
        <p:spPr>
          <a:xfrm>
            <a:off x="4433586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المُؤْمِن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2" name="مستطيل: زوايا مستديرة 41">
            <a:hlinkClick r:id="rId10" action="ppaction://hlinksldjump"/>
            <a:extLst>
              <a:ext uri="{FF2B5EF4-FFF2-40B4-BE49-F238E27FC236}">
                <a16:creationId xmlns:a16="http://schemas.microsoft.com/office/drawing/2014/main" id="{64CB53C8-B2E2-DE6C-B3C0-13C1E188395E}"/>
              </a:ext>
            </a:extLst>
          </p:cNvPr>
          <p:cNvSpPr/>
          <p:nvPr/>
        </p:nvSpPr>
        <p:spPr>
          <a:xfrm>
            <a:off x="3278151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الْمُهَيْمِن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3" name="مستطيل: زوايا مستديرة 42">
            <a:hlinkClick r:id="rId11" action="ppaction://hlinksldjump"/>
            <a:extLst>
              <a:ext uri="{FF2B5EF4-FFF2-40B4-BE49-F238E27FC236}">
                <a16:creationId xmlns:a16="http://schemas.microsoft.com/office/drawing/2014/main" id="{949C71EA-45FA-884C-488B-203B7036CC8E}"/>
              </a:ext>
            </a:extLst>
          </p:cNvPr>
          <p:cNvSpPr/>
          <p:nvPr/>
        </p:nvSpPr>
        <p:spPr>
          <a:xfrm>
            <a:off x="7899894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الْجَبَّار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4" name="مستطيل: زوايا مستديرة 43">
            <a:hlinkClick r:id="rId12" action="ppaction://hlinksldjump"/>
            <a:extLst>
              <a:ext uri="{FF2B5EF4-FFF2-40B4-BE49-F238E27FC236}">
                <a16:creationId xmlns:a16="http://schemas.microsoft.com/office/drawing/2014/main" id="{CBF1A494-49FC-7AC3-7D03-97AA61859B12}"/>
              </a:ext>
            </a:extLst>
          </p:cNvPr>
          <p:cNvSpPr/>
          <p:nvPr/>
        </p:nvSpPr>
        <p:spPr>
          <a:xfrm>
            <a:off x="6744457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الْمُتَكَبِّر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5" name="مستطيل: زوايا مستديرة 44">
            <a:hlinkClick r:id="rId13" action="ppaction://hlinksldjump"/>
            <a:extLst>
              <a:ext uri="{FF2B5EF4-FFF2-40B4-BE49-F238E27FC236}">
                <a16:creationId xmlns:a16="http://schemas.microsoft.com/office/drawing/2014/main" id="{FB2CF486-C93B-1582-6340-22E64A2B0D81}"/>
              </a:ext>
            </a:extLst>
          </p:cNvPr>
          <p:cNvSpPr/>
          <p:nvPr/>
        </p:nvSpPr>
        <p:spPr>
          <a:xfrm>
            <a:off x="5589022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الْخَالِق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6" name="مستطيل: زوايا مستديرة 45">
            <a:hlinkClick r:id="rId14" action="ppaction://hlinksldjump"/>
            <a:extLst>
              <a:ext uri="{FF2B5EF4-FFF2-40B4-BE49-F238E27FC236}">
                <a16:creationId xmlns:a16="http://schemas.microsoft.com/office/drawing/2014/main" id="{299EE16F-A39A-0F26-4A7A-E5137D49F9C6}"/>
              </a:ext>
            </a:extLst>
          </p:cNvPr>
          <p:cNvSpPr/>
          <p:nvPr/>
        </p:nvSpPr>
        <p:spPr>
          <a:xfrm>
            <a:off x="4433586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الْبَارِئ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7" name="مستطيل: زوايا مستديرة 46">
            <a:hlinkClick r:id="rId15" action="ppaction://hlinksldjump"/>
            <a:extLst>
              <a:ext uri="{FF2B5EF4-FFF2-40B4-BE49-F238E27FC236}">
                <a16:creationId xmlns:a16="http://schemas.microsoft.com/office/drawing/2014/main" id="{F77DB92B-DAF4-555C-5CE0-9E9B2259B831}"/>
              </a:ext>
            </a:extLst>
          </p:cNvPr>
          <p:cNvSpPr/>
          <p:nvPr/>
        </p:nvSpPr>
        <p:spPr>
          <a:xfrm>
            <a:off x="3278151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الْمُصَوِّر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8" name="مستطيل: زوايا مستديرة 47">
            <a:hlinkClick r:id="rId16" action="ppaction://hlinksldjump"/>
            <a:extLst>
              <a:ext uri="{FF2B5EF4-FFF2-40B4-BE49-F238E27FC236}">
                <a16:creationId xmlns:a16="http://schemas.microsoft.com/office/drawing/2014/main" id="{EC8D5352-D170-2D99-2434-13C19D8845B7}"/>
              </a:ext>
            </a:extLst>
          </p:cNvPr>
          <p:cNvSpPr/>
          <p:nvPr/>
        </p:nvSpPr>
        <p:spPr>
          <a:xfrm>
            <a:off x="7899894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الْوَهَّاب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9" name="مستطيل: زوايا مستديرة 48">
            <a:hlinkClick r:id="rId17" action="ppaction://hlinksldjump"/>
            <a:extLst>
              <a:ext uri="{FF2B5EF4-FFF2-40B4-BE49-F238E27FC236}">
                <a16:creationId xmlns:a16="http://schemas.microsoft.com/office/drawing/2014/main" id="{19EE1863-0B49-E158-F3AE-31A61D82F38E}"/>
              </a:ext>
            </a:extLst>
          </p:cNvPr>
          <p:cNvSpPr/>
          <p:nvPr/>
        </p:nvSpPr>
        <p:spPr>
          <a:xfrm>
            <a:off x="6744457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الرَّزَّاق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0" name="مستطيل: زوايا مستديرة 49">
            <a:hlinkClick r:id="rId18" action="ppaction://hlinksldjump"/>
            <a:extLst>
              <a:ext uri="{FF2B5EF4-FFF2-40B4-BE49-F238E27FC236}">
                <a16:creationId xmlns:a16="http://schemas.microsoft.com/office/drawing/2014/main" id="{5403BA81-79E3-7425-C529-2F4281861E07}"/>
              </a:ext>
            </a:extLst>
          </p:cNvPr>
          <p:cNvSpPr/>
          <p:nvPr/>
        </p:nvSpPr>
        <p:spPr>
          <a:xfrm>
            <a:off x="5589022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الْفَتَّاح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1" name="مستطيل: زوايا مستديرة 50">
            <a:hlinkClick r:id="rId19" action="ppaction://hlinksldjump"/>
            <a:extLst>
              <a:ext uri="{FF2B5EF4-FFF2-40B4-BE49-F238E27FC236}">
                <a16:creationId xmlns:a16="http://schemas.microsoft.com/office/drawing/2014/main" id="{66048A00-EF50-727A-D8FD-C0C1000324C6}"/>
              </a:ext>
            </a:extLst>
          </p:cNvPr>
          <p:cNvSpPr/>
          <p:nvPr/>
        </p:nvSpPr>
        <p:spPr>
          <a:xfrm>
            <a:off x="4433586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الْعَلِيم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2" name="مستطيل: زوايا مستديرة 51">
            <a:hlinkClick r:id="rId20" action="ppaction://hlinksldjump"/>
            <a:extLst>
              <a:ext uri="{FF2B5EF4-FFF2-40B4-BE49-F238E27FC236}">
                <a16:creationId xmlns:a16="http://schemas.microsoft.com/office/drawing/2014/main" id="{16A4C28A-6FB6-3315-2ABB-B3DFE40C30C7}"/>
              </a:ext>
            </a:extLst>
          </p:cNvPr>
          <p:cNvSpPr/>
          <p:nvPr/>
        </p:nvSpPr>
        <p:spPr>
          <a:xfrm>
            <a:off x="3278151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الْقَابِضُ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hlinkClick r:id="rId21" action="ppaction://hlinksldjump"/>
            <a:extLst>
              <a:ext uri="{FF2B5EF4-FFF2-40B4-BE49-F238E27FC236}">
                <a16:creationId xmlns:a16="http://schemas.microsoft.com/office/drawing/2014/main" id="{259203AF-D7D2-7316-4A8C-3F6804899D19}"/>
              </a:ext>
            </a:extLst>
          </p:cNvPr>
          <p:cNvSpPr/>
          <p:nvPr/>
        </p:nvSpPr>
        <p:spPr>
          <a:xfrm>
            <a:off x="9055331" y="226392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الْعَزِيز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3" name="مستطيل: زوايا مستديرة 52">
            <a:hlinkClick r:id="rId22" action="ppaction://hlinksldjump"/>
            <a:extLst>
              <a:ext uri="{FF2B5EF4-FFF2-40B4-BE49-F238E27FC236}">
                <a16:creationId xmlns:a16="http://schemas.microsoft.com/office/drawing/2014/main" id="{296863CB-A580-4321-FA96-8D38DF0B3B0E}"/>
              </a:ext>
            </a:extLst>
          </p:cNvPr>
          <p:cNvSpPr/>
          <p:nvPr/>
        </p:nvSpPr>
        <p:spPr>
          <a:xfrm>
            <a:off x="9055331" y="3384183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الْقَهَّار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4" name="مستطيل: زوايا مستديرة 53">
            <a:hlinkClick r:id="rId23" action="ppaction://hlinksldjump"/>
            <a:extLst>
              <a:ext uri="{FF2B5EF4-FFF2-40B4-BE49-F238E27FC236}">
                <a16:creationId xmlns:a16="http://schemas.microsoft.com/office/drawing/2014/main" id="{48B568B5-67FE-E308-0716-CEF7A62340F7}"/>
              </a:ext>
            </a:extLst>
          </p:cNvPr>
          <p:cNvSpPr/>
          <p:nvPr/>
        </p:nvSpPr>
        <p:spPr>
          <a:xfrm>
            <a:off x="6744457" y="510960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الخَافِض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5" name="مستطيل: زوايا مستديرة 54">
            <a:hlinkClick r:id="rId24" action="ppaction://hlinksldjump"/>
            <a:extLst>
              <a:ext uri="{FF2B5EF4-FFF2-40B4-BE49-F238E27FC236}">
                <a16:creationId xmlns:a16="http://schemas.microsoft.com/office/drawing/2014/main" id="{8812F06E-B842-D0C1-0560-19616919E605}"/>
              </a:ext>
            </a:extLst>
          </p:cNvPr>
          <p:cNvSpPr/>
          <p:nvPr/>
        </p:nvSpPr>
        <p:spPr>
          <a:xfrm>
            <a:off x="5589022" y="510960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الرَّافِعُ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6" name="مستطيل: زوايا مستديرة 55">
            <a:hlinkClick r:id="rId25" action="ppaction://hlinksldjump"/>
            <a:extLst>
              <a:ext uri="{FF2B5EF4-FFF2-40B4-BE49-F238E27FC236}">
                <a16:creationId xmlns:a16="http://schemas.microsoft.com/office/drawing/2014/main" id="{B7DE4018-D1BD-1DCE-BC80-6D686B788C75}"/>
              </a:ext>
            </a:extLst>
          </p:cNvPr>
          <p:cNvSpPr/>
          <p:nvPr/>
        </p:nvSpPr>
        <p:spPr>
          <a:xfrm>
            <a:off x="4433586" y="510960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المُعزّ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7" name="مستطيل: زوايا مستديرة 56">
            <a:hlinkClick r:id="rId26" action="ppaction://hlinksldjump"/>
            <a:extLst>
              <a:ext uri="{FF2B5EF4-FFF2-40B4-BE49-F238E27FC236}">
                <a16:creationId xmlns:a16="http://schemas.microsoft.com/office/drawing/2014/main" id="{F3390F6F-7B8E-9C91-D374-1538091CDEFC}"/>
              </a:ext>
            </a:extLst>
          </p:cNvPr>
          <p:cNvSpPr/>
          <p:nvPr/>
        </p:nvSpPr>
        <p:spPr>
          <a:xfrm>
            <a:off x="2122714" y="3384183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الْبَاسِطُ</a:t>
            </a:r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50" name="شكل بيضاوي 449">
            <a:extLst>
              <a:ext uri="{FF2B5EF4-FFF2-40B4-BE49-F238E27FC236}">
                <a16:creationId xmlns:a16="http://schemas.microsoft.com/office/drawing/2014/main" id="{A4C738FB-D384-9C97-DA40-30647CBFFB12}"/>
              </a:ext>
            </a:extLst>
          </p:cNvPr>
          <p:cNvSpPr/>
          <p:nvPr/>
        </p:nvSpPr>
        <p:spPr>
          <a:xfrm>
            <a:off x="6570997" y="6370320"/>
            <a:ext cx="279400" cy="279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51" name="شكل بيضاوي 450">
            <a:hlinkClick r:id="rId27" action="ppaction://hlinksldjump"/>
            <a:extLst>
              <a:ext uri="{FF2B5EF4-FFF2-40B4-BE49-F238E27FC236}">
                <a16:creationId xmlns:a16="http://schemas.microsoft.com/office/drawing/2014/main" id="{2A3FA78E-7A2C-4EA4-A45A-89D5C3C73D16}"/>
              </a:ext>
            </a:extLst>
          </p:cNvPr>
          <p:cNvSpPr/>
          <p:nvPr/>
        </p:nvSpPr>
        <p:spPr>
          <a:xfrm>
            <a:off x="6161199" y="6370320"/>
            <a:ext cx="279400" cy="279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52" name="شكل بيضاوي 451">
            <a:hlinkClick r:id="rId28" action="ppaction://hlinksldjump"/>
            <a:extLst>
              <a:ext uri="{FF2B5EF4-FFF2-40B4-BE49-F238E27FC236}">
                <a16:creationId xmlns:a16="http://schemas.microsoft.com/office/drawing/2014/main" id="{F65AC2A2-79D1-604C-3C1C-9B5CC1E8F367}"/>
              </a:ext>
            </a:extLst>
          </p:cNvPr>
          <p:cNvSpPr/>
          <p:nvPr/>
        </p:nvSpPr>
        <p:spPr>
          <a:xfrm>
            <a:off x="5751402" y="6370320"/>
            <a:ext cx="279400" cy="279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53" name="شكل بيضاوي 452">
            <a:hlinkClick r:id="rId29" action="ppaction://hlinksldjump"/>
            <a:extLst>
              <a:ext uri="{FF2B5EF4-FFF2-40B4-BE49-F238E27FC236}">
                <a16:creationId xmlns:a16="http://schemas.microsoft.com/office/drawing/2014/main" id="{A914DDB3-B67D-DC87-3183-1DB7F5D5D892}"/>
              </a:ext>
            </a:extLst>
          </p:cNvPr>
          <p:cNvSpPr/>
          <p:nvPr/>
        </p:nvSpPr>
        <p:spPr>
          <a:xfrm>
            <a:off x="5341605" y="6370320"/>
            <a:ext cx="279400" cy="279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8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243B6-BADB-5A13-547A-94AAB00A3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D9106FA-C098-9832-1373-E76CFB2BBEAB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يرفع عباده المؤمنين بالطاعات، ويرفعهم على عدوهم فينصرهم، وهو رافع السماوات السبع.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432A306-CDAF-3199-D8C9-0897FB59502B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الرَّافِعُ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14E59D6-CA22-520B-E9B8-49B8EF3F6993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823AB103-49BB-28F6-C5DA-D678021681DA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182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DA962-B62A-7E22-4C2C-1AC6DB788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B6CD02B-2157-A922-BCD9-503DADF480CA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يهب القوة والغلبة والشدة لمن شاء فيُعِزَّه.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B907A49-ECEE-0BDE-78A0-6D68DBE3D612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المُعزّ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99B05F9F-B05E-853A-CE66-AC3A8A2FCB94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0CE86AD2-3D0D-2637-1AC4-B94ABC6D31BD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11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DD1BB-54BE-9C31-4B58-CA0250D19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35B494D-4024-A1AC-F050-E4848AED0810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ينزع القوة والغلبة والشّدة عمن يشاء فيذله.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D36C2B8-DFA7-77D7-2119-FF938B4E1FEE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المُذلّ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D2F56DE-4009-44C9-7EFC-050016481580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8CF0D263-9FC4-B46A-BB67-AC3FC9E7335B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43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909E4-568A-82C2-200B-81934F080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B460E9F-67C5-F1E7-503F-93B3C445EB88}"/>
              </a:ext>
            </a:extLst>
          </p:cNvPr>
          <p:cNvSpPr txBox="1"/>
          <p:nvPr/>
        </p:nvSpPr>
        <p:spPr>
          <a:xfrm>
            <a:off x="1647463" y="2551838"/>
            <a:ext cx="8897074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سمعه لجميع الأصوات الظاهرة والباطنة الخفية والجلية، وإحاطته التامة بها، وسمع السائلين والداعين والعابدين، ويجيبهم ويثيبهم.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CB3855E-D73E-6E9C-4F46-32EC67B55B9A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السَّمِيعُ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4416C40-E932-54BA-E362-9486C0321A1F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8AF015E1-6C4F-DA76-4F4D-4DB94BD8E051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50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A7BBB-11AF-89FF-FB47-54F77F1FE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70824EC-B916-4442-3B9F-612C67EEA4C0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يرى الأشياء كلها ظاهرها وباطنها، المحيط بكل شيء علمًا.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C385D4C-444E-D5B8-ADCC-5209812706DA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الْبَصِير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840E942-F17C-4719-E4A7-76926863FD21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E16B603E-3AB3-1CB4-CC1A-2ADD178BDE83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20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C82EC-A23D-8741-6C7D-15D9D554E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F08D265-E121-B897-EDD6-59CF8DA0DA4D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يفصل بين مخلوقاته بما شاء، ويفصل بين الحق والباطل، لا راد لقضائه، ولا معقب لحكمه.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5C234FD-3CF9-37B8-7CED-64801EB95018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الْحَكَم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438E55D-E2BC-9BD2-60C4-CBC027E8112E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8B00D788-483D-E57F-A1CF-82E578EE743C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66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79592-BC4C-9A43-1334-017CC8283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79D2BCC-96CF-E095-0D87-F71A359393D2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حرَّم الظلم على نفسه، وجعله على عباده محرمًا، فهو المُنَزَّه عن الظلم والجَوْر في أحكامه وأفعاله، يُعطي كل ذي حق حقه.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991FDC6-EDA4-FEB7-D8B7-E145A4DBB18A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العَدْل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31F6014-155D-A93B-2F15-E194ECDA6BA8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E00F6C25-50BC-3062-5BDC-ECFFF6CB0C26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59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5359C-EFED-0B0F-7FDA-0ABB96EE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C100BB-7006-8A0E-B975-DBE1C3752DF0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الرفيق بعباده، يرزق وييسر ويحسن إليهم، ويرفق بهم ويتفضل عليهم.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EF3C6A8-201E-E97F-2E49-8793CCBBC3BE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اللَّطِيفُ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657D749-8043-AB7F-3C3B-E6646D2308E5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88F39B4E-1251-83A5-52D6-BD166F1C16CC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95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7D137-6B30-C4FD-1864-587928882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E652D7D-D1E1-82E1-85C3-074A0276C8A1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العليم بدقائق الأمور، لا تخفى عليه خافية، ولا يغيب عن علمه شيء، العالم بما كان ويكون.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4E1E79B-9097-F92D-8F85-BDE5ACEF0C49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الْخَبِيرُ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E9D78E95-3225-F6E0-9018-015B259801A4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97E73C53-5915-F1B1-FB8C-0516396550F6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18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7F824-00BC-53AD-3659-A5BC074A8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BAF0CC1-57FF-6C4F-F591-3812261F1361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يمهل ولا يهمل، ويستر الذنوب، ويؤخر العقوبة، فيرزق العاصي كما يرزق المطيع.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86C1732-77F2-BD23-D436-E29549377376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الْحَلِيمُ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44AFA6C7-9DCA-0738-7AE3-2E1B51A4F4A7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EDFA97A1-9E65-7E44-3AF2-C8BF949295A7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15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AEB52-F9E0-7F3E-99D4-1B993C07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F888F95E-A3C7-53BD-57C6-5D5308DE8680}"/>
              </a:ext>
            </a:extLst>
          </p:cNvPr>
          <p:cNvSpPr/>
          <p:nvPr/>
        </p:nvSpPr>
        <p:spPr>
          <a:xfrm>
            <a:off x="6744457" y="53850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المُذلّ</a:t>
            </a:r>
          </a:p>
        </p:txBody>
      </p:sp>
      <p:sp>
        <p:nvSpPr>
          <p:cNvPr id="5" name="مستطيل: زوايا مستديرة 4">
            <a:hlinkClick r:id="rId3" action="ppaction://hlinksldjump"/>
            <a:extLst>
              <a:ext uri="{FF2B5EF4-FFF2-40B4-BE49-F238E27FC236}">
                <a16:creationId xmlns:a16="http://schemas.microsoft.com/office/drawing/2014/main" id="{96CE4399-343F-466E-A346-99DE386D780F}"/>
              </a:ext>
            </a:extLst>
          </p:cNvPr>
          <p:cNvSpPr/>
          <p:nvPr/>
        </p:nvSpPr>
        <p:spPr>
          <a:xfrm>
            <a:off x="5589022" y="53850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السَّمِيعُ</a:t>
            </a:r>
          </a:p>
        </p:txBody>
      </p:sp>
      <p:sp>
        <p:nvSpPr>
          <p:cNvPr id="6" name="مستطيل: زوايا مستديرة 5">
            <a:hlinkClick r:id="rId4" action="ppaction://hlinksldjump"/>
            <a:extLst>
              <a:ext uri="{FF2B5EF4-FFF2-40B4-BE49-F238E27FC236}">
                <a16:creationId xmlns:a16="http://schemas.microsoft.com/office/drawing/2014/main" id="{CD015838-B8C1-E388-2DE8-CC4F112BBD62}"/>
              </a:ext>
            </a:extLst>
          </p:cNvPr>
          <p:cNvSpPr/>
          <p:nvPr/>
        </p:nvSpPr>
        <p:spPr>
          <a:xfrm>
            <a:off x="4433586" y="53850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الْبَصِير</a:t>
            </a:r>
          </a:p>
        </p:txBody>
      </p:sp>
      <p:sp>
        <p:nvSpPr>
          <p:cNvPr id="7" name="مستطيل: زوايا مستديرة 6">
            <a:hlinkClick r:id="rId5" action="ppaction://hlinksldjump"/>
            <a:extLst>
              <a:ext uri="{FF2B5EF4-FFF2-40B4-BE49-F238E27FC236}">
                <a16:creationId xmlns:a16="http://schemas.microsoft.com/office/drawing/2014/main" id="{739982EF-B104-5BEA-6191-C7CF07F1273F}"/>
              </a:ext>
            </a:extLst>
          </p:cNvPr>
          <p:cNvSpPr/>
          <p:nvPr/>
        </p:nvSpPr>
        <p:spPr>
          <a:xfrm>
            <a:off x="2122714" y="226392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المُقِيت</a:t>
            </a:r>
          </a:p>
        </p:txBody>
      </p:sp>
      <p:sp>
        <p:nvSpPr>
          <p:cNvPr id="38" name="مستطيل: زوايا مستديرة 37">
            <a:hlinkClick r:id="rId6" action="ppaction://hlinksldjump"/>
            <a:extLst>
              <a:ext uri="{FF2B5EF4-FFF2-40B4-BE49-F238E27FC236}">
                <a16:creationId xmlns:a16="http://schemas.microsoft.com/office/drawing/2014/main" id="{A2E948BC-F109-87EC-A530-667172B9531D}"/>
              </a:ext>
            </a:extLst>
          </p:cNvPr>
          <p:cNvSpPr/>
          <p:nvPr/>
        </p:nvSpPr>
        <p:spPr>
          <a:xfrm>
            <a:off x="7899894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الْحَكَم</a:t>
            </a:r>
          </a:p>
        </p:txBody>
      </p:sp>
      <p:sp>
        <p:nvSpPr>
          <p:cNvPr id="39" name="مستطيل: زوايا مستديرة 38">
            <a:hlinkClick r:id="rId7" action="ppaction://hlinksldjump"/>
            <a:extLst>
              <a:ext uri="{FF2B5EF4-FFF2-40B4-BE49-F238E27FC236}">
                <a16:creationId xmlns:a16="http://schemas.microsoft.com/office/drawing/2014/main" id="{41EF57B5-B78D-43D6-7561-D96CCDB7C375}"/>
              </a:ext>
            </a:extLst>
          </p:cNvPr>
          <p:cNvSpPr/>
          <p:nvPr/>
        </p:nvSpPr>
        <p:spPr>
          <a:xfrm>
            <a:off x="6744457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العَدْل</a:t>
            </a:r>
          </a:p>
        </p:txBody>
      </p:sp>
      <p:sp>
        <p:nvSpPr>
          <p:cNvPr id="40" name="مستطيل: زوايا مستديرة 39">
            <a:hlinkClick r:id="rId8" action="ppaction://hlinksldjump"/>
            <a:extLst>
              <a:ext uri="{FF2B5EF4-FFF2-40B4-BE49-F238E27FC236}">
                <a16:creationId xmlns:a16="http://schemas.microsoft.com/office/drawing/2014/main" id="{A3796E0B-B32D-B789-7DF2-BE4CB3B302B9}"/>
              </a:ext>
            </a:extLst>
          </p:cNvPr>
          <p:cNvSpPr/>
          <p:nvPr/>
        </p:nvSpPr>
        <p:spPr>
          <a:xfrm>
            <a:off x="5589022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اللَّطِيفُ</a:t>
            </a:r>
          </a:p>
        </p:txBody>
      </p:sp>
      <p:sp>
        <p:nvSpPr>
          <p:cNvPr id="41" name="مستطيل: زوايا مستديرة 40">
            <a:hlinkClick r:id="rId9" action="ppaction://hlinksldjump"/>
            <a:extLst>
              <a:ext uri="{FF2B5EF4-FFF2-40B4-BE49-F238E27FC236}">
                <a16:creationId xmlns:a16="http://schemas.microsoft.com/office/drawing/2014/main" id="{F29F1546-E3B7-BD63-529D-583D92542864}"/>
              </a:ext>
            </a:extLst>
          </p:cNvPr>
          <p:cNvSpPr/>
          <p:nvPr/>
        </p:nvSpPr>
        <p:spPr>
          <a:xfrm>
            <a:off x="4433586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الْخَبِيرُ</a:t>
            </a:r>
          </a:p>
        </p:txBody>
      </p:sp>
      <p:sp>
        <p:nvSpPr>
          <p:cNvPr id="42" name="مستطيل: زوايا مستديرة 41">
            <a:hlinkClick r:id="rId10" action="ppaction://hlinksldjump"/>
            <a:extLst>
              <a:ext uri="{FF2B5EF4-FFF2-40B4-BE49-F238E27FC236}">
                <a16:creationId xmlns:a16="http://schemas.microsoft.com/office/drawing/2014/main" id="{C4EE2C9D-282E-7FF3-D423-AFB4BE411D8D}"/>
              </a:ext>
            </a:extLst>
          </p:cNvPr>
          <p:cNvSpPr/>
          <p:nvPr/>
        </p:nvSpPr>
        <p:spPr>
          <a:xfrm>
            <a:off x="3278151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الْحَلِيمُ</a:t>
            </a:r>
          </a:p>
        </p:txBody>
      </p:sp>
      <p:sp>
        <p:nvSpPr>
          <p:cNvPr id="43" name="مستطيل: زوايا مستديرة 42">
            <a:hlinkClick r:id="rId11" action="ppaction://hlinksldjump"/>
            <a:extLst>
              <a:ext uri="{FF2B5EF4-FFF2-40B4-BE49-F238E27FC236}">
                <a16:creationId xmlns:a16="http://schemas.microsoft.com/office/drawing/2014/main" id="{913F7C86-A524-29B7-C646-708BD321D9D7}"/>
              </a:ext>
            </a:extLst>
          </p:cNvPr>
          <p:cNvSpPr/>
          <p:nvPr/>
        </p:nvSpPr>
        <p:spPr>
          <a:xfrm>
            <a:off x="7899894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الْغَفُورُ</a:t>
            </a:r>
          </a:p>
        </p:txBody>
      </p:sp>
      <p:sp>
        <p:nvSpPr>
          <p:cNvPr id="44" name="مستطيل: زوايا مستديرة 43">
            <a:hlinkClick r:id="rId12" action="ppaction://hlinksldjump"/>
            <a:extLst>
              <a:ext uri="{FF2B5EF4-FFF2-40B4-BE49-F238E27FC236}">
                <a16:creationId xmlns:a16="http://schemas.microsoft.com/office/drawing/2014/main" id="{E7023C0B-8028-18ED-B94D-4F9AD1900D85}"/>
              </a:ext>
            </a:extLst>
          </p:cNvPr>
          <p:cNvSpPr/>
          <p:nvPr/>
        </p:nvSpPr>
        <p:spPr>
          <a:xfrm>
            <a:off x="6744457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الشَّكُورُ</a:t>
            </a:r>
          </a:p>
        </p:txBody>
      </p:sp>
      <p:sp>
        <p:nvSpPr>
          <p:cNvPr id="45" name="مستطيل: زوايا مستديرة 44">
            <a:hlinkClick r:id="rId13" action="ppaction://hlinksldjump"/>
            <a:extLst>
              <a:ext uri="{FF2B5EF4-FFF2-40B4-BE49-F238E27FC236}">
                <a16:creationId xmlns:a16="http://schemas.microsoft.com/office/drawing/2014/main" id="{1CAD30CF-CA0D-83A9-2D6F-DCBFF596F3EA}"/>
              </a:ext>
            </a:extLst>
          </p:cNvPr>
          <p:cNvSpPr/>
          <p:nvPr/>
        </p:nvSpPr>
        <p:spPr>
          <a:xfrm>
            <a:off x="5589022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الْعَلِيُّ</a:t>
            </a:r>
          </a:p>
        </p:txBody>
      </p:sp>
      <p:sp>
        <p:nvSpPr>
          <p:cNvPr id="46" name="مستطيل: زوايا مستديرة 45">
            <a:hlinkClick r:id="rId14" action="ppaction://hlinksldjump"/>
            <a:extLst>
              <a:ext uri="{FF2B5EF4-FFF2-40B4-BE49-F238E27FC236}">
                <a16:creationId xmlns:a16="http://schemas.microsoft.com/office/drawing/2014/main" id="{16983CBF-08A8-DDE8-15D6-59338560C484}"/>
              </a:ext>
            </a:extLst>
          </p:cNvPr>
          <p:cNvSpPr/>
          <p:nvPr/>
        </p:nvSpPr>
        <p:spPr>
          <a:xfrm>
            <a:off x="4433586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الْكَبِيرُ</a:t>
            </a:r>
          </a:p>
        </p:txBody>
      </p:sp>
      <p:sp>
        <p:nvSpPr>
          <p:cNvPr id="47" name="مستطيل: زوايا مستديرة 46">
            <a:hlinkClick r:id="rId15" action="ppaction://hlinksldjump"/>
            <a:extLst>
              <a:ext uri="{FF2B5EF4-FFF2-40B4-BE49-F238E27FC236}">
                <a16:creationId xmlns:a16="http://schemas.microsoft.com/office/drawing/2014/main" id="{A09E5AB8-5F1C-1F79-4135-CB4682B7C4F6}"/>
              </a:ext>
            </a:extLst>
          </p:cNvPr>
          <p:cNvSpPr/>
          <p:nvPr/>
        </p:nvSpPr>
        <p:spPr>
          <a:xfrm>
            <a:off x="3278151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الْحَفِيظُ</a:t>
            </a:r>
          </a:p>
        </p:txBody>
      </p:sp>
      <p:sp>
        <p:nvSpPr>
          <p:cNvPr id="48" name="مستطيل: زوايا مستديرة 47">
            <a:hlinkClick r:id="rId16" action="ppaction://hlinksldjump"/>
            <a:extLst>
              <a:ext uri="{FF2B5EF4-FFF2-40B4-BE49-F238E27FC236}">
                <a16:creationId xmlns:a16="http://schemas.microsoft.com/office/drawing/2014/main" id="{ECF95064-852B-7235-042C-160C9BC85677}"/>
              </a:ext>
            </a:extLst>
          </p:cNvPr>
          <p:cNvSpPr/>
          <p:nvPr/>
        </p:nvSpPr>
        <p:spPr>
          <a:xfrm>
            <a:off x="7899894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الجَلِيل</a:t>
            </a:r>
          </a:p>
        </p:txBody>
      </p:sp>
      <p:sp>
        <p:nvSpPr>
          <p:cNvPr id="49" name="مستطيل: زوايا مستديرة 48">
            <a:hlinkClick r:id="rId17" action="ppaction://hlinksldjump"/>
            <a:extLst>
              <a:ext uri="{FF2B5EF4-FFF2-40B4-BE49-F238E27FC236}">
                <a16:creationId xmlns:a16="http://schemas.microsoft.com/office/drawing/2014/main" id="{D11BA9BB-A9D4-507C-C373-EAA3DD15E103}"/>
              </a:ext>
            </a:extLst>
          </p:cNvPr>
          <p:cNvSpPr/>
          <p:nvPr/>
        </p:nvSpPr>
        <p:spPr>
          <a:xfrm>
            <a:off x="6744457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الْكَرِيمُ</a:t>
            </a:r>
          </a:p>
        </p:txBody>
      </p:sp>
      <p:sp>
        <p:nvSpPr>
          <p:cNvPr id="50" name="مستطيل: زوايا مستديرة 49">
            <a:hlinkClick r:id="rId18" action="ppaction://hlinksldjump"/>
            <a:extLst>
              <a:ext uri="{FF2B5EF4-FFF2-40B4-BE49-F238E27FC236}">
                <a16:creationId xmlns:a16="http://schemas.microsoft.com/office/drawing/2014/main" id="{C6FC8C4D-9277-DB7A-BB03-D00752A05971}"/>
              </a:ext>
            </a:extLst>
          </p:cNvPr>
          <p:cNvSpPr/>
          <p:nvPr/>
        </p:nvSpPr>
        <p:spPr>
          <a:xfrm>
            <a:off x="5589022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الرَّقِيبُ</a:t>
            </a:r>
          </a:p>
        </p:txBody>
      </p:sp>
      <p:sp>
        <p:nvSpPr>
          <p:cNvPr id="51" name="مستطيل: زوايا مستديرة 50">
            <a:hlinkClick r:id="rId19" action="ppaction://hlinksldjump"/>
            <a:extLst>
              <a:ext uri="{FF2B5EF4-FFF2-40B4-BE49-F238E27FC236}">
                <a16:creationId xmlns:a16="http://schemas.microsoft.com/office/drawing/2014/main" id="{8BFD6348-69C3-A61F-7926-64C27DF0A8CF}"/>
              </a:ext>
            </a:extLst>
          </p:cNvPr>
          <p:cNvSpPr/>
          <p:nvPr/>
        </p:nvSpPr>
        <p:spPr>
          <a:xfrm>
            <a:off x="4433586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الْمُجِيبُ</a:t>
            </a:r>
          </a:p>
        </p:txBody>
      </p:sp>
      <p:sp>
        <p:nvSpPr>
          <p:cNvPr id="52" name="مستطيل: زوايا مستديرة 51">
            <a:hlinkClick r:id="rId20" action="ppaction://hlinksldjump"/>
            <a:extLst>
              <a:ext uri="{FF2B5EF4-FFF2-40B4-BE49-F238E27FC236}">
                <a16:creationId xmlns:a16="http://schemas.microsoft.com/office/drawing/2014/main" id="{E91F8C80-61D5-67EB-C30C-45B5B1A31B88}"/>
              </a:ext>
            </a:extLst>
          </p:cNvPr>
          <p:cNvSpPr/>
          <p:nvPr/>
        </p:nvSpPr>
        <p:spPr>
          <a:xfrm>
            <a:off x="3278151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الْوَاسِعُ</a:t>
            </a:r>
          </a:p>
        </p:txBody>
      </p:sp>
      <p:sp>
        <p:nvSpPr>
          <p:cNvPr id="2" name="مستطيل: زوايا مستديرة 1">
            <a:hlinkClick r:id="rId21" action="ppaction://hlinksldjump"/>
            <a:extLst>
              <a:ext uri="{FF2B5EF4-FFF2-40B4-BE49-F238E27FC236}">
                <a16:creationId xmlns:a16="http://schemas.microsoft.com/office/drawing/2014/main" id="{D139AECC-55A9-8348-F245-49921884B0D1}"/>
              </a:ext>
            </a:extLst>
          </p:cNvPr>
          <p:cNvSpPr/>
          <p:nvPr/>
        </p:nvSpPr>
        <p:spPr>
          <a:xfrm>
            <a:off x="9055331" y="226392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الْعَظِيمُ</a:t>
            </a:r>
          </a:p>
        </p:txBody>
      </p:sp>
      <p:sp>
        <p:nvSpPr>
          <p:cNvPr id="53" name="مستطيل: زوايا مستديرة 52">
            <a:hlinkClick r:id="rId22" action="ppaction://hlinksldjump"/>
            <a:extLst>
              <a:ext uri="{FF2B5EF4-FFF2-40B4-BE49-F238E27FC236}">
                <a16:creationId xmlns:a16="http://schemas.microsoft.com/office/drawing/2014/main" id="{AFE0F833-0A94-2D0A-745D-134DED2C1893}"/>
              </a:ext>
            </a:extLst>
          </p:cNvPr>
          <p:cNvSpPr/>
          <p:nvPr/>
        </p:nvSpPr>
        <p:spPr>
          <a:xfrm>
            <a:off x="9055331" y="3384183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الْحَسِيبُ</a:t>
            </a:r>
          </a:p>
        </p:txBody>
      </p:sp>
      <p:sp>
        <p:nvSpPr>
          <p:cNvPr id="54" name="مستطيل: زوايا مستديرة 53">
            <a:hlinkClick r:id="rId23" action="ppaction://hlinksldjump"/>
            <a:extLst>
              <a:ext uri="{FF2B5EF4-FFF2-40B4-BE49-F238E27FC236}">
                <a16:creationId xmlns:a16="http://schemas.microsoft.com/office/drawing/2014/main" id="{D7E98674-021B-54E3-D56B-D3B13FB47B77}"/>
              </a:ext>
            </a:extLst>
          </p:cNvPr>
          <p:cNvSpPr/>
          <p:nvPr/>
        </p:nvSpPr>
        <p:spPr>
          <a:xfrm>
            <a:off x="6744457" y="510960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الْوَدُودُ</a:t>
            </a:r>
          </a:p>
        </p:txBody>
      </p:sp>
      <p:sp>
        <p:nvSpPr>
          <p:cNvPr id="55" name="مستطيل: زوايا مستديرة 54">
            <a:hlinkClick r:id="rId24" action="ppaction://hlinksldjump"/>
            <a:extLst>
              <a:ext uri="{FF2B5EF4-FFF2-40B4-BE49-F238E27FC236}">
                <a16:creationId xmlns:a16="http://schemas.microsoft.com/office/drawing/2014/main" id="{28982193-691C-A8DE-6F9C-63075F92C57C}"/>
              </a:ext>
            </a:extLst>
          </p:cNvPr>
          <p:cNvSpPr/>
          <p:nvPr/>
        </p:nvSpPr>
        <p:spPr>
          <a:xfrm>
            <a:off x="5589022" y="510960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الْمَجِيدُ</a:t>
            </a:r>
          </a:p>
        </p:txBody>
      </p:sp>
      <p:sp>
        <p:nvSpPr>
          <p:cNvPr id="56" name="مستطيل: زوايا مستديرة 55">
            <a:hlinkClick r:id="rId25" action="ppaction://hlinksldjump"/>
            <a:extLst>
              <a:ext uri="{FF2B5EF4-FFF2-40B4-BE49-F238E27FC236}">
                <a16:creationId xmlns:a16="http://schemas.microsoft.com/office/drawing/2014/main" id="{CBC75682-BC18-4616-6EE7-A15A7E8FBF99}"/>
              </a:ext>
            </a:extLst>
          </p:cNvPr>
          <p:cNvSpPr/>
          <p:nvPr/>
        </p:nvSpPr>
        <p:spPr>
          <a:xfrm>
            <a:off x="4433586" y="510960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البَاعِث</a:t>
            </a:r>
          </a:p>
        </p:txBody>
      </p:sp>
      <p:sp>
        <p:nvSpPr>
          <p:cNvPr id="57" name="مستطيل: زوايا مستديرة 56">
            <a:hlinkClick r:id="rId26" action="ppaction://hlinksldjump"/>
            <a:extLst>
              <a:ext uri="{FF2B5EF4-FFF2-40B4-BE49-F238E27FC236}">
                <a16:creationId xmlns:a16="http://schemas.microsoft.com/office/drawing/2014/main" id="{BB9D8266-1154-05DC-7220-E0082636F83D}"/>
              </a:ext>
            </a:extLst>
          </p:cNvPr>
          <p:cNvSpPr/>
          <p:nvPr/>
        </p:nvSpPr>
        <p:spPr>
          <a:xfrm>
            <a:off x="2122714" y="3384183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اَلْحَكِيمُ</a:t>
            </a:r>
          </a:p>
        </p:txBody>
      </p:sp>
      <p:sp>
        <p:nvSpPr>
          <p:cNvPr id="450" name="شكل بيضاوي 449">
            <a:hlinkClick r:id="rId27" action="ppaction://hlinksldjump"/>
            <a:extLst>
              <a:ext uri="{FF2B5EF4-FFF2-40B4-BE49-F238E27FC236}">
                <a16:creationId xmlns:a16="http://schemas.microsoft.com/office/drawing/2014/main" id="{E899596B-D8A6-B42A-D354-138051179B16}"/>
              </a:ext>
            </a:extLst>
          </p:cNvPr>
          <p:cNvSpPr/>
          <p:nvPr/>
        </p:nvSpPr>
        <p:spPr>
          <a:xfrm>
            <a:off x="6570997" y="6370320"/>
            <a:ext cx="279400" cy="279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51" name="شكل بيضاوي 450">
            <a:extLst>
              <a:ext uri="{FF2B5EF4-FFF2-40B4-BE49-F238E27FC236}">
                <a16:creationId xmlns:a16="http://schemas.microsoft.com/office/drawing/2014/main" id="{70ABBC8C-2569-6805-D8C0-889BAD549B9C}"/>
              </a:ext>
            </a:extLst>
          </p:cNvPr>
          <p:cNvSpPr/>
          <p:nvPr/>
        </p:nvSpPr>
        <p:spPr>
          <a:xfrm>
            <a:off x="6161199" y="6370320"/>
            <a:ext cx="279400" cy="279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52" name="شكل بيضاوي 451">
            <a:hlinkClick r:id="rId28" action="ppaction://hlinksldjump"/>
            <a:extLst>
              <a:ext uri="{FF2B5EF4-FFF2-40B4-BE49-F238E27FC236}">
                <a16:creationId xmlns:a16="http://schemas.microsoft.com/office/drawing/2014/main" id="{F9E54007-9AF4-E190-2699-5736C14CF1BD}"/>
              </a:ext>
            </a:extLst>
          </p:cNvPr>
          <p:cNvSpPr/>
          <p:nvPr/>
        </p:nvSpPr>
        <p:spPr>
          <a:xfrm>
            <a:off x="5751402" y="6370320"/>
            <a:ext cx="279400" cy="279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53" name="شكل بيضاوي 452">
            <a:hlinkClick r:id="rId29" action="ppaction://hlinksldjump"/>
            <a:extLst>
              <a:ext uri="{FF2B5EF4-FFF2-40B4-BE49-F238E27FC236}">
                <a16:creationId xmlns:a16="http://schemas.microsoft.com/office/drawing/2014/main" id="{9886C81F-8404-A328-095B-D75154EF5CCD}"/>
              </a:ext>
            </a:extLst>
          </p:cNvPr>
          <p:cNvSpPr/>
          <p:nvPr/>
        </p:nvSpPr>
        <p:spPr>
          <a:xfrm>
            <a:off x="5341605" y="6370320"/>
            <a:ext cx="279400" cy="279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47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801C6-3345-18CB-B36E-36C8BD119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F5CB46E-6EC4-AD29-191E-5AE0F60D45CA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العظيم في كل شيء، عظيم في ذاته وأسمائه وصفاته، فلا أحد يساويه، ولا عظيم يدانيه.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4515AF6-3C91-5FA4-AF77-27F7B761A62B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الْعَظِيمُ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5DF9A33-1961-A9C1-9D42-0515811DDEED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C30E9A72-5A10-596C-9AEB-464420EDCB98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19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F4AE4-B3B8-F716-BC2B-258290370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252DF0E-BC3A-C488-BE9A-2241CE39D3FD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الساتر لذنوب عباده المتجاوز عن خطاياهم وذنوبهم.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2004AEC-B15B-C203-6F5E-263F18BEEB19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الْغَفُورُ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E5A38A0-E032-D085-7135-2C7AD57BC03B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857888C3-EB94-B5E4-7BEE-430DCB1C3207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7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40AA2-22B4-C7FD-D767-AB0A9B0BC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C32CEA7-7FF1-A0AD-AC1D-299E863797A5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يزكو عنده القليل من أعمال العباد، فيتقبلها ويضاعف أجرها.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A99C672-4ED1-2755-C4E4-66370FCFF4E9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الشَّكُورُ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4ECF6C8-9617-9A88-0A01-84101C6078CF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133A6EF7-A97B-7EFA-2179-AFD72E2B3603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92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D229C-9D8B-7538-D2D5-03385F310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F652B38-3D30-F07D-0F6A-00E2FE2F626D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الرفيع القدر فلا يُحيط به وصف الواصفين، المتعالي عن الأنداد والأضداد، فكل معاني العلو ثابتة له ذاتًا وقهرًا وشأنًا.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D203C91-C6A3-1CF9-5C12-F3F17DA60D71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الْعَلِيُّ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EA4CB312-C70B-6141-44DA-0DFA56D60042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0AC9EB03-40FA-042B-F07B-7267AA6A1316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33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5AEE1-D99B-BDBF-112F-90787E877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D162BA6-1291-9250-BB61-1AFD9EA0F5A0}"/>
              </a:ext>
            </a:extLst>
          </p:cNvPr>
          <p:cNvSpPr txBox="1"/>
          <p:nvPr/>
        </p:nvSpPr>
        <p:spPr>
          <a:xfrm>
            <a:off x="1844233" y="2828836"/>
            <a:ext cx="8503534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العظيم الجليل ذو الكبرياء في صفاته وأفعاله، فلا يحتاج إلى شيء، ولا يعجزه شيء.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C98FF63-DEE7-1E67-0941-6EE04AFE38E7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الْكَبِيرُ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BD5B076-FA8B-8D5C-15DA-15075987C4D3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C8C8A32B-6137-DE00-DCBA-00592295F229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75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317EB-BE7A-3480-E6F8-70158ECB4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D59715F-1004-7D8C-68B4-D16284CFA596}"/>
              </a:ext>
            </a:extLst>
          </p:cNvPr>
          <p:cNvSpPr txBox="1"/>
          <p:nvPr/>
        </p:nvSpPr>
        <p:spPr>
          <a:xfrm>
            <a:off x="1913681" y="2828836"/>
            <a:ext cx="8364638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لا يغيب عن حفظه شيء ولو كمثقال الذر، فحفظه لا يتبدل ولا يزول ولا يعتريه التبديل.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39873EC-DE2B-42B7-ABF1-67FACB977424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الْحَفِيظُ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06F6442-5C1C-5C41-4C9F-9403FDA47E3C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15DF13D6-4A19-F9EB-E38D-B9F98B8DDD7F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31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7A019-E36A-5874-3078-846578706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EE491FC-E6EF-95F2-95AB-A241405A3544}"/>
              </a:ext>
            </a:extLst>
          </p:cNvPr>
          <p:cNvSpPr txBox="1"/>
          <p:nvPr/>
        </p:nvSpPr>
        <p:spPr>
          <a:xfrm>
            <a:off x="1902106" y="2828836"/>
            <a:ext cx="8387788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المتكفل بإيصال أقوات الخلق إليهم، وهو الحفيظ والمقتدر والقدير والمقدر والممدد.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2B4CB06-8100-FFB8-14AB-1FF0341E3ED6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المُقِيت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E735B3F-BC18-729A-555B-1EB795FACBA3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85587158-E677-B00A-2ED4-0CCE6989ABC8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493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5017D-F15F-A643-8AD2-AD31387E7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BA059C5-09CE-B093-ABCF-744C3F554C0B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الكافي الذي منه كفاية العباد، عليه الاعتماد يكفي العباد بفضله.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3837D90-03B2-972C-A6BC-4986BBF16E87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الْحَسِيبُ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794ECDC-C372-A125-41E3-05E6AAB72AA5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A566A9A7-7E94-671F-4D53-25C8959A5580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33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A2D8B-2B37-3CAA-4CE2-704DC6D0C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4BBE154-D897-F376-7D05-745C676B173C}"/>
              </a:ext>
            </a:extLst>
          </p:cNvPr>
          <p:cNvSpPr txBox="1"/>
          <p:nvPr/>
        </p:nvSpPr>
        <p:spPr>
          <a:xfrm>
            <a:off x="1832658" y="2828836"/>
            <a:ext cx="8526684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العظيم المطلق المتصف بجميع صفات الكمال، والمنعوت بكمالها، المنزه عن كل نقص.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3C87525-5F49-6799-69A0-BFD7A8FB4CBC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الجَلِيل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1F680F4-D5B7-CA1C-3768-752FD5D4CF21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2547A511-2A02-1F74-02A1-47CAC49A68E4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55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98074-152C-7956-9626-9F7D5BAB4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E9718DF-C34B-CE01-71F7-266E35113819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الكثير الخير، الجواد المعطي الذي لا ينفد عطاؤه، وهو الكريم المطلق، الجامع لأنواع الخير والشرف والفضائل، المحمود بفعاله.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C866E16-3A5F-CE4D-C0F1-E301850BC79C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الْكَرِيمُ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00AC31C-A8A1-CC8F-C479-697CF178A0FB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FF7A611D-7611-FD99-CCE4-B5CF482F5B57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6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641CC-C0B5-13A7-C051-175B0D515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6F022248-AEFF-195E-DF56-CE17C9F39226}"/>
              </a:ext>
            </a:extLst>
          </p:cNvPr>
          <p:cNvSpPr/>
          <p:nvPr/>
        </p:nvSpPr>
        <p:spPr>
          <a:xfrm>
            <a:off x="6744457" y="53850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الشَّهِيدُ</a:t>
            </a:r>
          </a:p>
        </p:txBody>
      </p:sp>
      <p:sp>
        <p:nvSpPr>
          <p:cNvPr id="5" name="مستطيل: زوايا مستديرة 4">
            <a:hlinkClick r:id="rId3" action="ppaction://hlinksldjump"/>
            <a:extLst>
              <a:ext uri="{FF2B5EF4-FFF2-40B4-BE49-F238E27FC236}">
                <a16:creationId xmlns:a16="http://schemas.microsoft.com/office/drawing/2014/main" id="{18AD791A-CD2E-7C25-BA56-2AFBB8054E94}"/>
              </a:ext>
            </a:extLst>
          </p:cNvPr>
          <p:cNvSpPr/>
          <p:nvPr/>
        </p:nvSpPr>
        <p:spPr>
          <a:xfrm>
            <a:off x="5589022" y="53850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الْحَقُّ</a:t>
            </a:r>
          </a:p>
        </p:txBody>
      </p:sp>
      <p:sp>
        <p:nvSpPr>
          <p:cNvPr id="6" name="مستطيل: زوايا مستديرة 5">
            <a:hlinkClick r:id="rId4" action="ppaction://hlinksldjump"/>
            <a:extLst>
              <a:ext uri="{FF2B5EF4-FFF2-40B4-BE49-F238E27FC236}">
                <a16:creationId xmlns:a16="http://schemas.microsoft.com/office/drawing/2014/main" id="{770E54CB-A062-DA91-6E1E-C013C980B98E}"/>
              </a:ext>
            </a:extLst>
          </p:cNvPr>
          <p:cNvSpPr/>
          <p:nvPr/>
        </p:nvSpPr>
        <p:spPr>
          <a:xfrm>
            <a:off x="4433586" y="53850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الْوَكِيلُ</a:t>
            </a:r>
          </a:p>
        </p:txBody>
      </p:sp>
      <p:sp>
        <p:nvSpPr>
          <p:cNvPr id="7" name="مستطيل: زوايا مستديرة 6">
            <a:hlinkClick r:id="rId5" action="ppaction://hlinksldjump"/>
            <a:extLst>
              <a:ext uri="{FF2B5EF4-FFF2-40B4-BE49-F238E27FC236}">
                <a16:creationId xmlns:a16="http://schemas.microsoft.com/office/drawing/2014/main" id="{7BAEC111-A29F-8EFA-24B5-7D2E4EEA7337}"/>
              </a:ext>
            </a:extLst>
          </p:cNvPr>
          <p:cNvSpPr/>
          <p:nvPr/>
        </p:nvSpPr>
        <p:spPr>
          <a:xfrm>
            <a:off x="2122714" y="226392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الوَاجِد</a:t>
            </a:r>
          </a:p>
        </p:txBody>
      </p:sp>
      <p:sp>
        <p:nvSpPr>
          <p:cNvPr id="38" name="مستطيل: زوايا مستديرة 37">
            <a:hlinkClick r:id="rId6" action="ppaction://hlinksldjump"/>
            <a:extLst>
              <a:ext uri="{FF2B5EF4-FFF2-40B4-BE49-F238E27FC236}">
                <a16:creationId xmlns:a16="http://schemas.microsoft.com/office/drawing/2014/main" id="{BFDC3D0E-B145-4EA7-1C82-144B806EABEF}"/>
              </a:ext>
            </a:extLst>
          </p:cNvPr>
          <p:cNvSpPr/>
          <p:nvPr/>
        </p:nvSpPr>
        <p:spPr>
          <a:xfrm>
            <a:off x="7899894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الْقَوِيّ</a:t>
            </a:r>
          </a:p>
        </p:txBody>
      </p:sp>
      <p:sp>
        <p:nvSpPr>
          <p:cNvPr id="39" name="مستطيل: زوايا مستديرة 38">
            <a:hlinkClick r:id="rId7" action="ppaction://hlinksldjump"/>
            <a:extLst>
              <a:ext uri="{FF2B5EF4-FFF2-40B4-BE49-F238E27FC236}">
                <a16:creationId xmlns:a16="http://schemas.microsoft.com/office/drawing/2014/main" id="{C19E76AD-9D58-F092-7EA0-E69C5258524A}"/>
              </a:ext>
            </a:extLst>
          </p:cNvPr>
          <p:cNvSpPr/>
          <p:nvPr/>
        </p:nvSpPr>
        <p:spPr>
          <a:xfrm>
            <a:off x="6744457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الْمَتِينُ</a:t>
            </a:r>
          </a:p>
        </p:txBody>
      </p:sp>
      <p:sp>
        <p:nvSpPr>
          <p:cNvPr id="40" name="مستطيل: زوايا مستديرة 39">
            <a:hlinkClick r:id="rId8" action="ppaction://hlinksldjump"/>
            <a:extLst>
              <a:ext uri="{FF2B5EF4-FFF2-40B4-BE49-F238E27FC236}">
                <a16:creationId xmlns:a16="http://schemas.microsoft.com/office/drawing/2014/main" id="{4AFF94B7-9C6E-4322-1342-036A2BDE6913}"/>
              </a:ext>
            </a:extLst>
          </p:cNvPr>
          <p:cNvSpPr/>
          <p:nvPr/>
        </p:nvSpPr>
        <p:spPr>
          <a:xfrm>
            <a:off x="5589022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الْوَلِيُّ</a:t>
            </a:r>
          </a:p>
        </p:txBody>
      </p:sp>
      <p:sp>
        <p:nvSpPr>
          <p:cNvPr id="41" name="مستطيل: زوايا مستديرة 40">
            <a:hlinkClick r:id="rId9" action="ppaction://hlinksldjump"/>
            <a:extLst>
              <a:ext uri="{FF2B5EF4-FFF2-40B4-BE49-F238E27FC236}">
                <a16:creationId xmlns:a16="http://schemas.microsoft.com/office/drawing/2014/main" id="{E92707BB-BD12-7DB8-03CB-2CD6618B63C7}"/>
              </a:ext>
            </a:extLst>
          </p:cNvPr>
          <p:cNvSpPr/>
          <p:nvPr/>
        </p:nvSpPr>
        <p:spPr>
          <a:xfrm>
            <a:off x="4433586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الْحَمِيدُ</a:t>
            </a:r>
          </a:p>
        </p:txBody>
      </p:sp>
      <p:sp>
        <p:nvSpPr>
          <p:cNvPr id="42" name="مستطيل: زوايا مستديرة 41">
            <a:hlinkClick r:id="rId10" action="ppaction://hlinksldjump"/>
            <a:extLst>
              <a:ext uri="{FF2B5EF4-FFF2-40B4-BE49-F238E27FC236}">
                <a16:creationId xmlns:a16="http://schemas.microsoft.com/office/drawing/2014/main" id="{58EEAE0C-37A1-139F-CD42-AB28A12ABAD6}"/>
              </a:ext>
            </a:extLst>
          </p:cNvPr>
          <p:cNvSpPr/>
          <p:nvPr/>
        </p:nvSpPr>
        <p:spPr>
          <a:xfrm>
            <a:off x="3278151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الْـمُحْصِي</a:t>
            </a:r>
          </a:p>
        </p:txBody>
      </p:sp>
      <p:sp>
        <p:nvSpPr>
          <p:cNvPr id="43" name="مستطيل: زوايا مستديرة 42">
            <a:hlinkClick r:id="rId11" action="ppaction://hlinksldjump"/>
            <a:extLst>
              <a:ext uri="{FF2B5EF4-FFF2-40B4-BE49-F238E27FC236}">
                <a16:creationId xmlns:a16="http://schemas.microsoft.com/office/drawing/2014/main" id="{636AB93D-B2F5-9D1A-6317-D803632C768B}"/>
              </a:ext>
            </a:extLst>
          </p:cNvPr>
          <p:cNvSpPr/>
          <p:nvPr/>
        </p:nvSpPr>
        <p:spPr>
          <a:xfrm>
            <a:off x="7899894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المُعِيد</a:t>
            </a:r>
          </a:p>
        </p:txBody>
      </p:sp>
      <p:sp>
        <p:nvSpPr>
          <p:cNvPr id="44" name="مستطيل: زوايا مستديرة 43">
            <a:hlinkClick r:id="rId12" action="ppaction://hlinksldjump"/>
            <a:extLst>
              <a:ext uri="{FF2B5EF4-FFF2-40B4-BE49-F238E27FC236}">
                <a16:creationId xmlns:a16="http://schemas.microsoft.com/office/drawing/2014/main" id="{46A38A44-3BA8-3BDD-5071-EC7B4CA2554B}"/>
              </a:ext>
            </a:extLst>
          </p:cNvPr>
          <p:cNvSpPr/>
          <p:nvPr/>
        </p:nvSpPr>
        <p:spPr>
          <a:xfrm>
            <a:off x="6744457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المُحْيي</a:t>
            </a:r>
          </a:p>
        </p:txBody>
      </p:sp>
      <p:sp>
        <p:nvSpPr>
          <p:cNvPr id="45" name="مستطيل: زوايا مستديرة 44">
            <a:hlinkClick r:id="rId13" action="ppaction://hlinksldjump"/>
            <a:extLst>
              <a:ext uri="{FF2B5EF4-FFF2-40B4-BE49-F238E27FC236}">
                <a16:creationId xmlns:a16="http://schemas.microsoft.com/office/drawing/2014/main" id="{356583DF-C188-88DC-2892-D350424E9496}"/>
              </a:ext>
            </a:extLst>
          </p:cNvPr>
          <p:cNvSpPr/>
          <p:nvPr/>
        </p:nvSpPr>
        <p:spPr>
          <a:xfrm>
            <a:off x="5589022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المُمِيت</a:t>
            </a:r>
          </a:p>
        </p:txBody>
      </p:sp>
      <p:sp>
        <p:nvSpPr>
          <p:cNvPr id="46" name="مستطيل: زوايا مستديرة 45">
            <a:hlinkClick r:id="rId14" action="ppaction://hlinksldjump"/>
            <a:extLst>
              <a:ext uri="{FF2B5EF4-FFF2-40B4-BE49-F238E27FC236}">
                <a16:creationId xmlns:a16="http://schemas.microsoft.com/office/drawing/2014/main" id="{D7FB379B-BFCF-10C9-5DDA-252F56E35865}"/>
              </a:ext>
            </a:extLst>
          </p:cNvPr>
          <p:cNvSpPr/>
          <p:nvPr/>
        </p:nvSpPr>
        <p:spPr>
          <a:xfrm>
            <a:off x="4433586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الْحَيُّ</a:t>
            </a:r>
          </a:p>
        </p:txBody>
      </p:sp>
      <p:sp>
        <p:nvSpPr>
          <p:cNvPr id="47" name="مستطيل: زوايا مستديرة 46">
            <a:hlinkClick r:id="rId15" action="ppaction://hlinksldjump"/>
            <a:extLst>
              <a:ext uri="{FF2B5EF4-FFF2-40B4-BE49-F238E27FC236}">
                <a16:creationId xmlns:a16="http://schemas.microsoft.com/office/drawing/2014/main" id="{BC6C9749-AE49-6B6B-84F8-6C8071E64CA6}"/>
              </a:ext>
            </a:extLst>
          </p:cNvPr>
          <p:cNvSpPr/>
          <p:nvPr/>
        </p:nvSpPr>
        <p:spPr>
          <a:xfrm>
            <a:off x="3278151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الْقَيُّومُ</a:t>
            </a:r>
          </a:p>
        </p:txBody>
      </p:sp>
      <p:sp>
        <p:nvSpPr>
          <p:cNvPr id="48" name="مستطيل: زوايا مستديرة 47">
            <a:hlinkClick r:id="rId16" action="ppaction://hlinksldjump"/>
            <a:extLst>
              <a:ext uri="{FF2B5EF4-FFF2-40B4-BE49-F238E27FC236}">
                <a16:creationId xmlns:a16="http://schemas.microsoft.com/office/drawing/2014/main" id="{CAD7B33F-CAC7-F18F-A381-696A89B6C5B2}"/>
              </a:ext>
            </a:extLst>
          </p:cNvPr>
          <p:cNvSpPr/>
          <p:nvPr/>
        </p:nvSpPr>
        <p:spPr>
          <a:xfrm>
            <a:off x="7899894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الْوَاحِدُ</a:t>
            </a:r>
          </a:p>
        </p:txBody>
      </p:sp>
      <p:sp>
        <p:nvSpPr>
          <p:cNvPr id="49" name="مستطيل: زوايا مستديرة 48">
            <a:hlinkClick r:id="rId17" action="ppaction://hlinksldjump"/>
            <a:extLst>
              <a:ext uri="{FF2B5EF4-FFF2-40B4-BE49-F238E27FC236}">
                <a16:creationId xmlns:a16="http://schemas.microsoft.com/office/drawing/2014/main" id="{01B88C9D-D2B6-F226-2209-7CAB52965C8B}"/>
              </a:ext>
            </a:extLst>
          </p:cNvPr>
          <p:cNvSpPr/>
          <p:nvPr/>
        </p:nvSpPr>
        <p:spPr>
          <a:xfrm>
            <a:off x="6744457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الصَّمَدُ</a:t>
            </a:r>
          </a:p>
        </p:txBody>
      </p:sp>
      <p:sp>
        <p:nvSpPr>
          <p:cNvPr id="50" name="مستطيل: زوايا مستديرة 49">
            <a:hlinkClick r:id="rId18" action="ppaction://hlinksldjump"/>
            <a:extLst>
              <a:ext uri="{FF2B5EF4-FFF2-40B4-BE49-F238E27FC236}">
                <a16:creationId xmlns:a16="http://schemas.microsoft.com/office/drawing/2014/main" id="{F0123EE2-FCA0-6FED-96FD-021230A2A356}"/>
              </a:ext>
            </a:extLst>
          </p:cNvPr>
          <p:cNvSpPr/>
          <p:nvPr/>
        </p:nvSpPr>
        <p:spPr>
          <a:xfrm>
            <a:off x="5589022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الْقَادِرُ</a:t>
            </a:r>
          </a:p>
        </p:txBody>
      </p:sp>
      <p:sp>
        <p:nvSpPr>
          <p:cNvPr id="51" name="مستطيل: زوايا مستديرة 50">
            <a:hlinkClick r:id="rId19" action="ppaction://hlinksldjump"/>
            <a:extLst>
              <a:ext uri="{FF2B5EF4-FFF2-40B4-BE49-F238E27FC236}">
                <a16:creationId xmlns:a16="http://schemas.microsoft.com/office/drawing/2014/main" id="{07B5A96D-1184-9725-A65F-18F015890982}"/>
              </a:ext>
            </a:extLst>
          </p:cNvPr>
          <p:cNvSpPr/>
          <p:nvPr/>
        </p:nvSpPr>
        <p:spPr>
          <a:xfrm>
            <a:off x="4433586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الْمُقْتَدِرُ</a:t>
            </a:r>
          </a:p>
        </p:txBody>
      </p:sp>
      <p:sp>
        <p:nvSpPr>
          <p:cNvPr id="52" name="مستطيل: زوايا مستديرة 51">
            <a:hlinkClick r:id="rId20" action="ppaction://hlinksldjump"/>
            <a:extLst>
              <a:ext uri="{FF2B5EF4-FFF2-40B4-BE49-F238E27FC236}">
                <a16:creationId xmlns:a16="http://schemas.microsoft.com/office/drawing/2014/main" id="{017295EF-D7FF-06DA-9CEF-C0BBDFEED3E1}"/>
              </a:ext>
            </a:extLst>
          </p:cNvPr>
          <p:cNvSpPr/>
          <p:nvPr/>
        </p:nvSpPr>
        <p:spPr>
          <a:xfrm>
            <a:off x="3278151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الْمُقَدِّمُ</a:t>
            </a:r>
          </a:p>
        </p:txBody>
      </p:sp>
      <p:sp>
        <p:nvSpPr>
          <p:cNvPr id="2" name="مستطيل: زوايا مستديرة 1">
            <a:hlinkClick r:id="rId21" action="ppaction://hlinksldjump"/>
            <a:extLst>
              <a:ext uri="{FF2B5EF4-FFF2-40B4-BE49-F238E27FC236}">
                <a16:creationId xmlns:a16="http://schemas.microsoft.com/office/drawing/2014/main" id="{0C246213-7EC6-5B5D-3D56-9342CBED5A82}"/>
              </a:ext>
            </a:extLst>
          </p:cNvPr>
          <p:cNvSpPr/>
          <p:nvPr/>
        </p:nvSpPr>
        <p:spPr>
          <a:xfrm>
            <a:off x="9055331" y="226392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المُبْدئ</a:t>
            </a:r>
          </a:p>
        </p:txBody>
      </p:sp>
      <p:sp>
        <p:nvSpPr>
          <p:cNvPr id="53" name="مستطيل: زوايا مستديرة 52">
            <a:hlinkClick r:id="rId22" action="ppaction://hlinksldjump"/>
            <a:extLst>
              <a:ext uri="{FF2B5EF4-FFF2-40B4-BE49-F238E27FC236}">
                <a16:creationId xmlns:a16="http://schemas.microsoft.com/office/drawing/2014/main" id="{49904F7B-8E27-E7EC-2471-0943617CD132}"/>
              </a:ext>
            </a:extLst>
          </p:cNvPr>
          <p:cNvSpPr/>
          <p:nvPr/>
        </p:nvSpPr>
        <p:spPr>
          <a:xfrm>
            <a:off x="9055331" y="3384183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المَاجِد</a:t>
            </a:r>
          </a:p>
        </p:txBody>
      </p:sp>
      <p:sp>
        <p:nvSpPr>
          <p:cNvPr id="54" name="مستطيل: زوايا مستديرة 53">
            <a:hlinkClick r:id="rId23" action="ppaction://hlinksldjump"/>
            <a:extLst>
              <a:ext uri="{FF2B5EF4-FFF2-40B4-BE49-F238E27FC236}">
                <a16:creationId xmlns:a16="http://schemas.microsoft.com/office/drawing/2014/main" id="{85E7220A-22C5-CEFC-C5FE-287A12EB9455}"/>
              </a:ext>
            </a:extLst>
          </p:cNvPr>
          <p:cNvSpPr/>
          <p:nvPr/>
        </p:nvSpPr>
        <p:spPr>
          <a:xfrm>
            <a:off x="6744457" y="510960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الْأَوَّلُ</a:t>
            </a:r>
          </a:p>
        </p:txBody>
      </p:sp>
      <p:sp>
        <p:nvSpPr>
          <p:cNvPr id="55" name="مستطيل: زوايا مستديرة 54">
            <a:hlinkClick r:id="rId24" action="ppaction://hlinksldjump"/>
            <a:extLst>
              <a:ext uri="{FF2B5EF4-FFF2-40B4-BE49-F238E27FC236}">
                <a16:creationId xmlns:a16="http://schemas.microsoft.com/office/drawing/2014/main" id="{A35043EC-3F4C-8FD8-08E2-52633BD61DB9}"/>
              </a:ext>
            </a:extLst>
          </p:cNvPr>
          <p:cNvSpPr/>
          <p:nvPr/>
        </p:nvSpPr>
        <p:spPr>
          <a:xfrm>
            <a:off x="5589022" y="510960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الْآخِرُ</a:t>
            </a:r>
          </a:p>
        </p:txBody>
      </p:sp>
      <p:sp>
        <p:nvSpPr>
          <p:cNvPr id="56" name="مستطيل: زوايا مستديرة 55">
            <a:hlinkClick r:id="rId25" action="ppaction://hlinksldjump"/>
            <a:extLst>
              <a:ext uri="{FF2B5EF4-FFF2-40B4-BE49-F238E27FC236}">
                <a16:creationId xmlns:a16="http://schemas.microsoft.com/office/drawing/2014/main" id="{768B9965-970E-48A7-B719-CDE5E6B5DC78}"/>
              </a:ext>
            </a:extLst>
          </p:cNvPr>
          <p:cNvSpPr/>
          <p:nvPr/>
        </p:nvSpPr>
        <p:spPr>
          <a:xfrm>
            <a:off x="4433586" y="510960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الظَّاهِرُ</a:t>
            </a:r>
          </a:p>
        </p:txBody>
      </p:sp>
      <p:sp>
        <p:nvSpPr>
          <p:cNvPr id="57" name="مستطيل: زوايا مستديرة 56">
            <a:hlinkClick r:id="rId26" action="ppaction://hlinksldjump"/>
            <a:extLst>
              <a:ext uri="{FF2B5EF4-FFF2-40B4-BE49-F238E27FC236}">
                <a16:creationId xmlns:a16="http://schemas.microsoft.com/office/drawing/2014/main" id="{47F5FCC7-6926-C0B8-7D5C-81D0EA8CFABD}"/>
              </a:ext>
            </a:extLst>
          </p:cNvPr>
          <p:cNvSpPr/>
          <p:nvPr/>
        </p:nvSpPr>
        <p:spPr>
          <a:xfrm>
            <a:off x="2122714" y="3384183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الْمُؤَخِّرُ</a:t>
            </a:r>
          </a:p>
        </p:txBody>
      </p:sp>
      <p:sp>
        <p:nvSpPr>
          <p:cNvPr id="450" name="شكل بيضاوي 449">
            <a:hlinkClick r:id="rId27" action="ppaction://hlinksldjump"/>
            <a:extLst>
              <a:ext uri="{FF2B5EF4-FFF2-40B4-BE49-F238E27FC236}">
                <a16:creationId xmlns:a16="http://schemas.microsoft.com/office/drawing/2014/main" id="{0F2D99F6-DF2D-AC96-843B-4C81F2A486CE}"/>
              </a:ext>
            </a:extLst>
          </p:cNvPr>
          <p:cNvSpPr/>
          <p:nvPr/>
        </p:nvSpPr>
        <p:spPr>
          <a:xfrm>
            <a:off x="6570997" y="6370320"/>
            <a:ext cx="279400" cy="279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51" name="شكل بيضاوي 450">
            <a:hlinkClick r:id="rId28" action="ppaction://hlinksldjump"/>
            <a:extLst>
              <a:ext uri="{FF2B5EF4-FFF2-40B4-BE49-F238E27FC236}">
                <a16:creationId xmlns:a16="http://schemas.microsoft.com/office/drawing/2014/main" id="{8464656E-4408-DFB9-1DE3-439A3ECC9BB9}"/>
              </a:ext>
            </a:extLst>
          </p:cNvPr>
          <p:cNvSpPr/>
          <p:nvPr/>
        </p:nvSpPr>
        <p:spPr>
          <a:xfrm>
            <a:off x="6161199" y="6370320"/>
            <a:ext cx="279400" cy="279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52" name="شكل بيضاوي 451">
            <a:extLst>
              <a:ext uri="{FF2B5EF4-FFF2-40B4-BE49-F238E27FC236}">
                <a16:creationId xmlns:a16="http://schemas.microsoft.com/office/drawing/2014/main" id="{4FFF70A2-B45A-029B-20FB-916AC3986591}"/>
              </a:ext>
            </a:extLst>
          </p:cNvPr>
          <p:cNvSpPr/>
          <p:nvPr/>
        </p:nvSpPr>
        <p:spPr>
          <a:xfrm>
            <a:off x="5751402" y="6370320"/>
            <a:ext cx="279400" cy="279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53" name="شكل بيضاوي 452">
            <a:hlinkClick r:id="rId29" action="ppaction://hlinksldjump"/>
            <a:extLst>
              <a:ext uri="{FF2B5EF4-FFF2-40B4-BE49-F238E27FC236}">
                <a16:creationId xmlns:a16="http://schemas.microsoft.com/office/drawing/2014/main" id="{48E30724-E547-CD72-64E6-E2CEA6E53D7B}"/>
              </a:ext>
            </a:extLst>
          </p:cNvPr>
          <p:cNvSpPr/>
          <p:nvPr/>
        </p:nvSpPr>
        <p:spPr>
          <a:xfrm>
            <a:off x="5341605" y="6370320"/>
            <a:ext cx="279400" cy="279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1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C8595-FF2D-66FE-8775-286692777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A6986F4-D48B-02DA-1B80-621A60F6D2D1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يراقب أحوال العباد، ويعلم أقوالهم، ويحصي أعمالهم، وهو الحافظ الذي لا يغيب عنه شيء.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3FC9725-12A0-DDDE-C3BF-696DAC089809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الرَّقِيبُ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9DBE195-3649-75D6-E506-471BDD9BDEE2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66574404-0640-AFBA-A6F8-37161C358C04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4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9EC17-B478-9D15-C444-AF80602CA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C156724-EE57-1A26-98FE-01BF02D02DCD}"/>
              </a:ext>
            </a:extLst>
          </p:cNvPr>
          <p:cNvSpPr txBox="1"/>
          <p:nvPr/>
        </p:nvSpPr>
        <p:spPr>
          <a:xfrm>
            <a:off x="1832658" y="2828836"/>
            <a:ext cx="8526684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يجيب دعاء من دعاه، وسؤال من سأله، ويقابله بالعطاء والقبول، ولا يُسأل أحد سواه.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58D67D3-0C89-AEDA-8497-29B7C936CB4D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الْمُجِيبُ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67700F5-0E8E-6C76-B3B9-C6D28A5CB666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25E9CEB9-8B92-CEB5-EBF9-A07103013D19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074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47C6C-E54E-4D66-745C-AF73A1BD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67FA05C-1F23-A96B-8B00-6D6DE8023EFF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وسع رزقه جميع خلقه، وسعت رحمته كل شيء، المحيط بكل شيء.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85C1085-1797-B982-5513-59CB392C7C20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الْوَاسِعُ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8E72650-9C29-B356-FBAE-4B409D9F9289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95BE7F17-2EA4-2727-B8B2-F82B28854E3C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63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F6DE1-556E-4180-2B73-5724C9938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CDCBC0F-926B-0C52-617C-FAE455DC34C1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المُحق في تدبيره، اللطيف في تقديره، الخبير بحقائق الأمور، العليم بحكمه المقدور في جميع خلقه، وقضاءه خير وحكمه وعدل.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BD3DDB3-4869-1FED-0E93-88AC8749DD24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اَلْحَكِيمُ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E015A1AB-50B2-5373-7F32-01F4AEAA0576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507E703C-49D8-8E22-93EF-706C7894C929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533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FD81A-8849-A622-9D37-19051720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0879918-0DAC-00EE-3A2E-3553DEBB345D}"/>
              </a:ext>
            </a:extLst>
          </p:cNvPr>
          <p:cNvSpPr txBox="1"/>
          <p:nvPr/>
        </p:nvSpPr>
        <p:spPr>
          <a:xfrm>
            <a:off x="2166395" y="3105835"/>
            <a:ext cx="7859210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المحب لعباده، والمحبوب في قلوب أوليائه.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3799654-E7BC-D272-6205-8029A9D57972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الْوَدُودُ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121949-E9AF-480B-93AB-6EC35F972127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8251A53E-02C3-AD22-DB07-CEFA24BC7D8A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03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2B6A7-E50C-DD52-B05D-249FA30AA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F37FD63-8991-6DE4-A14B-95E90198405D}"/>
              </a:ext>
            </a:extLst>
          </p:cNvPr>
          <p:cNvSpPr txBox="1"/>
          <p:nvPr/>
        </p:nvSpPr>
        <p:spPr>
          <a:xfrm>
            <a:off x="1683657" y="2274839"/>
            <a:ext cx="8824686" cy="2308324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تمجَّد بفعاله، ومجَّده خلقه لعظمته، والمجيد هو واسع الكرم، ووصف نفسه بالمجيد وهو متضمن كثرة صفات كماله وسعتها، وعدم إحصاء الخلق لها، وسعة أفعاله وكثرة خيره ودوامه.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DFAFB5-BB15-0682-9484-A63D71010054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الْمَجِيدُ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914B2A1-B8F0-5BED-4714-069C26E2182F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5087D7F3-8B74-8FEF-5E3D-A958658007A4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89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5904E-8AB6-9119-57BB-5F3A39FF6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B8D7F45-DDEA-74A1-A4B3-4FCCC4CF5BB7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باعث الخلق يوم القيامة، وباعث رسله إلى العباد، وباعث المعونة إلى العبد.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BFD462C-8C66-34BC-19F3-1B97FA81B999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البَاعِث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0F37956-AB36-6718-9A04-6F4DF89ACB1C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A0F02278-D388-A6B0-865A-68A700A30EFC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65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DC376-0BF1-4E41-8246-38D364E51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12A7ED7-A7BA-67A4-12D0-5470C8058420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الحاضر الذي لا يغيب عنه شيء، فهو المطلع على كل شيء مشاهد له عليم بتفاصيله.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5602473-9489-8EFA-0953-CD300E68E351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الشَّهِيدُ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3E1B289-2799-3522-EB6A-A1E30DBBEEEB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2743A2FB-B126-729A-43C3-809997FB948F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81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4E093-EEC5-1130-2C03-6F5D5CDBF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54D09CA-6280-43DA-A2F9-6758DB76DA3F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يحق الحق بكلماته، ويؤيد أولياءه، فهو المستحق للعبادة.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11EDBD6-06E9-89CB-945A-570DAA3F7599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الْحَقُّ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CB11360-14FE-453C-E935-544A3A8730B7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61AA22EE-1D03-6555-EA04-99363D6B0C43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80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C54AB-80F1-5BBB-6799-1B1F1980A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2679005-7005-77D5-5594-E3C4907549C0}"/>
              </a:ext>
            </a:extLst>
          </p:cNvPr>
          <p:cNvSpPr txBox="1"/>
          <p:nvPr/>
        </p:nvSpPr>
        <p:spPr>
          <a:xfrm>
            <a:off x="1740061" y="2828836"/>
            <a:ext cx="8711878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الكفيل بالخلق القائم بأمورهم، فمن توكل عليه تولاه وكفاه، ومن استغنى به أغناه وأرضاه.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28490CB-353C-7763-5B8E-9A080E0ACF4C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الْوَكِيلُ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11F171D-34E6-4CF9-B385-305CAAB0CEBA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C427D1DC-6E6D-4091-6E69-3960F81341CB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501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C9968-60E6-F2B0-F93E-A3476A78A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E794086D-70CE-A04A-862A-2A2FC428D399}"/>
              </a:ext>
            </a:extLst>
          </p:cNvPr>
          <p:cNvSpPr/>
          <p:nvPr/>
        </p:nvSpPr>
        <p:spPr>
          <a:xfrm>
            <a:off x="6744457" y="53850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الْبَاطِنُ</a:t>
            </a:r>
          </a:p>
        </p:txBody>
      </p:sp>
      <p:sp>
        <p:nvSpPr>
          <p:cNvPr id="5" name="مستطيل: زوايا مستديرة 4">
            <a:hlinkClick r:id="rId3" action="ppaction://hlinksldjump"/>
            <a:extLst>
              <a:ext uri="{FF2B5EF4-FFF2-40B4-BE49-F238E27FC236}">
                <a16:creationId xmlns:a16="http://schemas.microsoft.com/office/drawing/2014/main" id="{4F3C4D98-4AE1-C0C8-0D14-8B40C63EDE9D}"/>
              </a:ext>
            </a:extLst>
          </p:cNvPr>
          <p:cNvSpPr/>
          <p:nvPr/>
        </p:nvSpPr>
        <p:spPr>
          <a:xfrm>
            <a:off x="5589022" y="53850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الوَالِي</a:t>
            </a:r>
          </a:p>
        </p:txBody>
      </p:sp>
      <p:sp>
        <p:nvSpPr>
          <p:cNvPr id="6" name="مستطيل: زوايا مستديرة 5">
            <a:hlinkClick r:id="rId4" action="ppaction://hlinksldjump"/>
            <a:extLst>
              <a:ext uri="{FF2B5EF4-FFF2-40B4-BE49-F238E27FC236}">
                <a16:creationId xmlns:a16="http://schemas.microsoft.com/office/drawing/2014/main" id="{D4C4055E-7FB4-25BF-EB26-5B282C6D2270}"/>
              </a:ext>
            </a:extLst>
          </p:cNvPr>
          <p:cNvSpPr/>
          <p:nvPr/>
        </p:nvSpPr>
        <p:spPr>
          <a:xfrm>
            <a:off x="4433586" y="53850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الْمُتَعَالِ</a:t>
            </a:r>
          </a:p>
        </p:txBody>
      </p:sp>
      <p:sp>
        <p:nvSpPr>
          <p:cNvPr id="7" name="مستطيل: زوايا مستديرة 6">
            <a:hlinkClick r:id="rId5" action="ppaction://hlinksldjump"/>
            <a:extLst>
              <a:ext uri="{FF2B5EF4-FFF2-40B4-BE49-F238E27FC236}">
                <a16:creationId xmlns:a16="http://schemas.microsoft.com/office/drawing/2014/main" id="{7B9820B9-EF4E-0473-F8AF-A01C5A2C7DCC}"/>
              </a:ext>
            </a:extLst>
          </p:cNvPr>
          <p:cNvSpPr/>
          <p:nvPr/>
        </p:nvSpPr>
        <p:spPr>
          <a:xfrm>
            <a:off x="2122714" y="226392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ذُو الْجَلَالِ والْإكْرَامِ</a:t>
            </a:r>
          </a:p>
        </p:txBody>
      </p:sp>
      <p:sp>
        <p:nvSpPr>
          <p:cNvPr id="38" name="مستطيل: زوايا مستديرة 37">
            <a:hlinkClick r:id="rId6" action="ppaction://hlinksldjump"/>
            <a:extLst>
              <a:ext uri="{FF2B5EF4-FFF2-40B4-BE49-F238E27FC236}">
                <a16:creationId xmlns:a16="http://schemas.microsoft.com/office/drawing/2014/main" id="{2FB384F9-50AB-9607-D4A2-14CC609B2BE1}"/>
              </a:ext>
            </a:extLst>
          </p:cNvPr>
          <p:cNvSpPr/>
          <p:nvPr/>
        </p:nvSpPr>
        <p:spPr>
          <a:xfrm>
            <a:off x="7899894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التَّوَّابُ</a:t>
            </a:r>
          </a:p>
        </p:txBody>
      </p:sp>
      <p:sp>
        <p:nvSpPr>
          <p:cNvPr id="39" name="مستطيل: زوايا مستديرة 38">
            <a:hlinkClick r:id="rId7" action="ppaction://hlinksldjump"/>
            <a:extLst>
              <a:ext uri="{FF2B5EF4-FFF2-40B4-BE49-F238E27FC236}">
                <a16:creationId xmlns:a16="http://schemas.microsoft.com/office/drawing/2014/main" id="{AD18850A-271F-FD8E-ADB4-A18A1B3BD153}"/>
              </a:ext>
            </a:extLst>
          </p:cNvPr>
          <p:cNvSpPr/>
          <p:nvPr/>
        </p:nvSpPr>
        <p:spPr>
          <a:xfrm>
            <a:off x="6744457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الْمُنْتَقِمُ</a:t>
            </a:r>
          </a:p>
        </p:txBody>
      </p:sp>
      <p:sp>
        <p:nvSpPr>
          <p:cNvPr id="40" name="مستطيل: زوايا مستديرة 39">
            <a:hlinkClick r:id="rId8" action="ppaction://hlinksldjump"/>
            <a:extLst>
              <a:ext uri="{FF2B5EF4-FFF2-40B4-BE49-F238E27FC236}">
                <a16:creationId xmlns:a16="http://schemas.microsoft.com/office/drawing/2014/main" id="{78936621-8F89-31C3-8FA6-3E4D0AF52E13}"/>
              </a:ext>
            </a:extLst>
          </p:cNvPr>
          <p:cNvSpPr/>
          <p:nvPr/>
        </p:nvSpPr>
        <p:spPr>
          <a:xfrm>
            <a:off x="5589022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العَفُو</a:t>
            </a:r>
          </a:p>
        </p:txBody>
      </p:sp>
      <p:sp>
        <p:nvSpPr>
          <p:cNvPr id="41" name="مستطيل: زوايا مستديرة 40">
            <a:hlinkClick r:id="rId9" action="ppaction://hlinksldjump"/>
            <a:extLst>
              <a:ext uri="{FF2B5EF4-FFF2-40B4-BE49-F238E27FC236}">
                <a16:creationId xmlns:a16="http://schemas.microsoft.com/office/drawing/2014/main" id="{A036EDFF-0B3D-91E9-A962-53CE7AB26EE5}"/>
              </a:ext>
            </a:extLst>
          </p:cNvPr>
          <p:cNvSpPr/>
          <p:nvPr/>
        </p:nvSpPr>
        <p:spPr>
          <a:xfrm>
            <a:off x="4433586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الرَّؤُوفُ</a:t>
            </a:r>
          </a:p>
        </p:txBody>
      </p:sp>
      <p:sp>
        <p:nvSpPr>
          <p:cNvPr id="42" name="مستطيل: زوايا مستديرة 41">
            <a:hlinkClick r:id="rId10" action="ppaction://hlinksldjump"/>
            <a:extLst>
              <a:ext uri="{FF2B5EF4-FFF2-40B4-BE49-F238E27FC236}">
                <a16:creationId xmlns:a16="http://schemas.microsoft.com/office/drawing/2014/main" id="{214E4F7D-AACD-7899-CA5B-3F0428968D94}"/>
              </a:ext>
            </a:extLst>
          </p:cNvPr>
          <p:cNvSpPr/>
          <p:nvPr/>
        </p:nvSpPr>
        <p:spPr>
          <a:xfrm>
            <a:off x="3278151" y="168127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مَالِكُ</a:t>
            </a:r>
          </a:p>
          <a:p>
            <a:pPr algn="ctr"/>
            <a:r>
              <a:rPr lang="ar-JO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الْمُلْكِ</a:t>
            </a:r>
          </a:p>
        </p:txBody>
      </p:sp>
      <p:sp>
        <p:nvSpPr>
          <p:cNvPr id="43" name="مستطيل: زوايا مستديرة 42">
            <a:hlinkClick r:id="rId11" action="ppaction://hlinksldjump"/>
            <a:extLst>
              <a:ext uri="{FF2B5EF4-FFF2-40B4-BE49-F238E27FC236}">
                <a16:creationId xmlns:a16="http://schemas.microsoft.com/office/drawing/2014/main" id="{C7CA7592-9FB5-8014-5BFB-32C9F2FA8853}"/>
              </a:ext>
            </a:extLst>
          </p:cNvPr>
          <p:cNvSpPr/>
          <p:nvPr/>
        </p:nvSpPr>
        <p:spPr>
          <a:xfrm>
            <a:off x="7899894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الْجَامِعُ</a:t>
            </a:r>
          </a:p>
        </p:txBody>
      </p:sp>
      <p:sp>
        <p:nvSpPr>
          <p:cNvPr id="44" name="مستطيل: زوايا مستديرة 43">
            <a:hlinkClick r:id="rId12" action="ppaction://hlinksldjump"/>
            <a:extLst>
              <a:ext uri="{FF2B5EF4-FFF2-40B4-BE49-F238E27FC236}">
                <a16:creationId xmlns:a16="http://schemas.microsoft.com/office/drawing/2014/main" id="{5278511F-364C-A2BD-9503-93ADFAFCAB55}"/>
              </a:ext>
            </a:extLst>
          </p:cNvPr>
          <p:cNvSpPr/>
          <p:nvPr/>
        </p:nvSpPr>
        <p:spPr>
          <a:xfrm>
            <a:off x="6744457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الْغَنِيُّ</a:t>
            </a:r>
          </a:p>
        </p:txBody>
      </p:sp>
      <p:sp>
        <p:nvSpPr>
          <p:cNvPr id="45" name="مستطيل: زوايا مستديرة 44">
            <a:hlinkClick r:id="rId13" action="ppaction://hlinksldjump"/>
            <a:extLst>
              <a:ext uri="{FF2B5EF4-FFF2-40B4-BE49-F238E27FC236}">
                <a16:creationId xmlns:a16="http://schemas.microsoft.com/office/drawing/2014/main" id="{4F673D28-0556-9980-E312-DC238B0058F7}"/>
              </a:ext>
            </a:extLst>
          </p:cNvPr>
          <p:cNvSpPr/>
          <p:nvPr/>
        </p:nvSpPr>
        <p:spPr>
          <a:xfrm>
            <a:off x="5589022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المُغْنِي</a:t>
            </a:r>
          </a:p>
        </p:txBody>
      </p:sp>
      <p:sp>
        <p:nvSpPr>
          <p:cNvPr id="46" name="مستطيل: زوايا مستديرة 45">
            <a:hlinkClick r:id="rId14" action="ppaction://hlinksldjump"/>
            <a:extLst>
              <a:ext uri="{FF2B5EF4-FFF2-40B4-BE49-F238E27FC236}">
                <a16:creationId xmlns:a16="http://schemas.microsoft.com/office/drawing/2014/main" id="{9DF42BF6-9983-2BF3-C222-2C9E638F2FD7}"/>
              </a:ext>
            </a:extLst>
          </p:cNvPr>
          <p:cNvSpPr/>
          <p:nvPr/>
        </p:nvSpPr>
        <p:spPr>
          <a:xfrm>
            <a:off x="4433586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الْمُعْطِي</a:t>
            </a:r>
          </a:p>
        </p:txBody>
      </p:sp>
      <p:sp>
        <p:nvSpPr>
          <p:cNvPr id="47" name="مستطيل: زوايا مستديرة 46">
            <a:hlinkClick r:id="rId15" action="ppaction://hlinksldjump"/>
            <a:extLst>
              <a:ext uri="{FF2B5EF4-FFF2-40B4-BE49-F238E27FC236}">
                <a16:creationId xmlns:a16="http://schemas.microsoft.com/office/drawing/2014/main" id="{C8EF6912-7E70-D950-6ABF-CEBA03CB60CA}"/>
              </a:ext>
            </a:extLst>
          </p:cNvPr>
          <p:cNvSpPr/>
          <p:nvPr/>
        </p:nvSpPr>
        <p:spPr>
          <a:xfrm>
            <a:off x="3278151" y="2824052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المَانِع</a:t>
            </a:r>
          </a:p>
        </p:txBody>
      </p:sp>
      <p:sp>
        <p:nvSpPr>
          <p:cNvPr id="48" name="مستطيل: زوايا مستديرة 47">
            <a:hlinkClick r:id="rId16" action="ppaction://hlinksldjump"/>
            <a:extLst>
              <a:ext uri="{FF2B5EF4-FFF2-40B4-BE49-F238E27FC236}">
                <a16:creationId xmlns:a16="http://schemas.microsoft.com/office/drawing/2014/main" id="{DC384EB7-5F29-C2A9-39D3-B957383170D9}"/>
              </a:ext>
            </a:extLst>
          </p:cNvPr>
          <p:cNvSpPr/>
          <p:nvPr/>
        </p:nvSpPr>
        <p:spPr>
          <a:xfrm>
            <a:off x="7899894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الضَّارّ</a:t>
            </a:r>
          </a:p>
        </p:txBody>
      </p:sp>
      <p:sp>
        <p:nvSpPr>
          <p:cNvPr id="49" name="مستطيل: زوايا مستديرة 48">
            <a:hlinkClick r:id="rId17" action="ppaction://hlinksldjump"/>
            <a:extLst>
              <a:ext uri="{FF2B5EF4-FFF2-40B4-BE49-F238E27FC236}">
                <a16:creationId xmlns:a16="http://schemas.microsoft.com/office/drawing/2014/main" id="{0A18C991-C1E6-7F8D-C8F4-99EB5759B590}"/>
              </a:ext>
            </a:extLst>
          </p:cNvPr>
          <p:cNvSpPr/>
          <p:nvPr/>
        </p:nvSpPr>
        <p:spPr>
          <a:xfrm>
            <a:off x="6744457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النَّافِع</a:t>
            </a:r>
          </a:p>
        </p:txBody>
      </p:sp>
      <p:sp>
        <p:nvSpPr>
          <p:cNvPr id="50" name="مستطيل: زوايا مستديرة 49">
            <a:hlinkClick r:id="rId18" action="ppaction://hlinksldjump"/>
            <a:extLst>
              <a:ext uri="{FF2B5EF4-FFF2-40B4-BE49-F238E27FC236}">
                <a16:creationId xmlns:a16="http://schemas.microsoft.com/office/drawing/2014/main" id="{C31F3E96-B503-7D02-5F03-C6A1F89F9D90}"/>
              </a:ext>
            </a:extLst>
          </p:cNvPr>
          <p:cNvSpPr/>
          <p:nvPr/>
        </p:nvSpPr>
        <p:spPr>
          <a:xfrm>
            <a:off x="5589022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النُّورُ</a:t>
            </a:r>
          </a:p>
        </p:txBody>
      </p:sp>
      <p:sp>
        <p:nvSpPr>
          <p:cNvPr id="51" name="مستطيل: زوايا مستديرة 50">
            <a:hlinkClick r:id="rId19" action="ppaction://hlinksldjump"/>
            <a:extLst>
              <a:ext uri="{FF2B5EF4-FFF2-40B4-BE49-F238E27FC236}">
                <a16:creationId xmlns:a16="http://schemas.microsoft.com/office/drawing/2014/main" id="{6DD8FA58-AFF4-B5D9-FFF4-0AE4488E04C1}"/>
              </a:ext>
            </a:extLst>
          </p:cNvPr>
          <p:cNvSpPr/>
          <p:nvPr/>
        </p:nvSpPr>
        <p:spPr>
          <a:xfrm>
            <a:off x="4433586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الْهَادِي</a:t>
            </a:r>
          </a:p>
        </p:txBody>
      </p:sp>
      <p:sp>
        <p:nvSpPr>
          <p:cNvPr id="52" name="مستطيل: زوايا مستديرة 51">
            <a:hlinkClick r:id="rId20" action="ppaction://hlinksldjump"/>
            <a:extLst>
              <a:ext uri="{FF2B5EF4-FFF2-40B4-BE49-F238E27FC236}">
                <a16:creationId xmlns:a16="http://schemas.microsoft.com/office/drawing/2014/main" id="{172D6B6C-A85E-65C6-23CA-FB84D82B5F29}"/>
              </a:ext>
            </a:extLst>
          </p:cNvPr>
          <p:cNvSpPr/>
          <p:nvPr/>
        </p:nvSpPr>
        <p:spPr>
          <a:xfrm>
            <a:off x="3278151" y="3966826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الْبَدِيعُ</a:t>
            </a:r>
          </a:p>
        </p:txBody>
      </p:sp>
      <p:sp>
        <p:nvSpPr>
          <p:cNvPr id="2" name="مستطيل: زوايا مستديرة 1">
            <a:hlinkClick r:id="rId21" action="ppaction://hlinksldjump"/>
            <a:extLst>
              <a:ext uri="{FF2B5EF4-FFF2-40B4-BE49-F238E27FC236}">
                <a16:creationId xmlns:a16="http://schemas.microsoft.com/office/drawing/2014/main" id="{36B5032B-A552-2F17-CBC4-F8D7231D0431}"/>
              </a:ext>
            </a:extLst>
          </p:cNvPr>
          <p:cNvSpPr/>
          <p:nvPr/>
        </p:nvSpPr>
        <p:spPr>
          <a:xfrm>
            <a:off x="9055331" y="226392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الْبَرُّ</a:t>
            </a:r>
          </a:p>
        </p:txBody>
      </p:sp>
      <p:sp>
        <p:nvSpPr>
          <p:cNvPr id="53" name="مستطيل: زوايا مستديرة 52">
            <a:hlinkClick r:id="rId22" action="ppaction://hlinksldjump"/>
            <a:extLst>
              <a:ext uri="{FF2B5EF4-FFF2-40B4-BE49-F238E27FC236}">
                <a16:creationId xmlns:a16="http://schemas.microsoft.com/office/drawing/2014/main" id="{55F0C0A4-C73B-7040-26DA-36594A39876A}"/>
              </a:ext>
            </a:extLst>
          </p:cNvPr>
          <p:cNvSpPr/>
          <p:nvPr/>
        </p:nvSpPr>
        <p:spPr>
          <a:xfrm>
            <a:off x="9055331" y="3384183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المُقْسِط</a:t>
            </a:r>
          </a:p>
        </p:txBody>
      </p:sp>
      <p:sp>
        <p:nvSpPr>
          <p:cNvPr id="54" name="مستطيل: زوايا مستديرة 53">
            <a:hlinkClick r:id="rId23" action="ppaction://hlinksldjump"/>
            <a:extLst>
              <a:ext uri="{FF2B5EF4-FFF2-40B4-BE49-F238E27FC236}">
                <a16:creationId xmlns:a16="http://schemas.microsoft.com/office/drawing/2014/main" id="{C81EE579-00D2-C7AB-077F-B0C3663CE10B}"/>
              </a:ext>
            </a:extLst>
          </p:cNvPr>
          <p:cNvSpPr/>
          <p:nvPr/>
        </p:nvSpPr>
        <p:spPr>
          <a:xfrm>
            <a:off x="6744457" y="510960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الْوَارِثُ</a:t>
            </a:r>
          </a:p>
        </p:txBody>
      </p:sp>
      <p:sp>
        <p:nvSpPr>
          <p:cNvPr id="55" name="مستطيل: زوايا مستديرة 54">
            <a:hlinkClick r:id="rId24" action="ppaction://hlinksldjump"/>
            <a:extLst>
              <a:ext uri="{FF2B5EF4-FFF2-40B4-BE49-F238E27FC236}">
                <a16:creationId xmlns:a16="http://schemas.microsoft.com/office/drawing/2014/main" id="{7660D419-5E2C-FC2F-7B35-15776BCFB3B6}"/>
              </a:ext>
            </a:extLst>
          </p:cNvPr>
          <p:cNvSpPr/>
          <p:nvPr/>
        </p:nvSpPr>
        <p:spPr>
          <a:xfrm>
            <a:off x="5589022" y="510960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الرَّشِيد</a:t>
            </a:r>
          </a:p>
        </p:txBody>
      </p:sp>
      <p:sp>
        <p:nvSpPr>
          <p:cNvPr id="56" name="مستطيل: زوايا مستديرة 55">
            <a:hlinkClick r:id="rId25" action="ppaction://hlinksldjump"/>
            <a:extLst>
              <a:ext uri="{FF2B5EF4-FFF2-40B4-BE49-F238E27FC236}">
                <a16:creationId xmlns:a16="http://schemas.microsoft.com/office/drawing/2014/main" id="{A602A12E-2BF3-5689-9FD8-927AA6AF13A5}"/>
              </a:ext>
            </a:extLst>
          </p:cNvPr>
          <p:cNvSpPr/>
          <p:nvPr/>
        </p:nvSpPr>
        <p:spPr>
          <a:xfrm>
            <a:off x="4433586" y="5109601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الصَّبُور</a:t>
            </a:r>
          </a:p>
        </p:txBody>
      </p:sp>
      <p:sp>
        <p:nvSpPr>
          <p:cNvPr id="57" name="مستطيل: زوايا مستديرة 56">
            <a:hlinkClick r:id="rId26" action="ppaction://hlinksldjump"/>
            <a:extLst>
              <a:ext uri="{FF2B5EF4-FFF2-40B4-BE49-F238E27FC236}">
                <a16:creationId xmlns:a16="http://schemas.microsoft.com/office/drawing/2014/main" id="{434D8A17-5F8E-F5DB-710E-8D84A88E1690}"/>
              </a:ext>
            </a:extLst>
          </p:cNvPr>
          <p:cNvSpPr/>
          <p:nvPr/>
        </p:nvSpPr>
        <p:spPr>
          <a:xfrm>
            <a:off x="2122714" y="3384183"/>
            <a:ext cx="1013955" cy="10139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البَاقِي</a:t>
            </a:r>
          </a:p>
        </p:txBody>
      </p:sp>
      <p:sp>
        <p:nvSpPr>
          <p:cNvPr id="450" name="شكل بيضاوي 449">
            <a:hlinkClick r:id="rId27" action="ppaction://hlinksldjump"/>
            <a:extLst>
              <a:ext uri="{FF2B5EF4-FFF2-40B4-BE49-F238E27FC236}">
                <a16:creationId xmlns:a16="http://schemas.microsoft.com/office/drawing/2014/main" id="{C4611448-4A83-CF91-0BCA-B333816018CC}"/>
              </a:ext>
            </a:extLst>
          </p:cNvPr>
          <p:cNvSpPr/>
          <p:nvPr/>
        </p:nvSpPr>
        <p:spPr>
          <a:xfrm>
            <a:off x="6570997" y="6370320"/>
            <a:ext cx="279400" cy="279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51" name="شكل بيضاوي 450">
            <a:hlinkClick r:id="rId28" action="ppaction://hlinksldjump"/>
            <a:extLst>
              <a:ext uri="{FF2B5EF4-FFF2-40B4-BE49-F238E27FC236}">
                <a16:creationId xmlns:a16="http://schemas.microsoft.com/office/drawing/2014/main" id="{1979D263-B182-B250-3B24-FF7C2006F476}"/>
              </a:ext>
            </a:extLst>
          </p:cNvPr>
          <p:cNvSpPr/>
          <p:nvPr/>
        </p:nvSpPr>
        <p:spPr>
          <a:xfrm>
            <a:off x="6161199" y="6370320"/>
            <a:ext cx="279400" cy="279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52" name="شكل بيضاوي 451">
            <a:hlinkClick r:id="rId29" action="ppaction://hlinksldjump"/>
            <a:extLst>
              <a:ext uri="{FF2B5EF4-FFF2-40B4-BE49-F238E27FC236}">
                <a16:creationId xmlns:a16="http://schemas.microsoft.com/office/drawing/2014/main" id="{1F57CA0C-8DBF-C8A4-EFD1-D444E22D6D0A}"/>
              </a:ext>
            </a:extLst>
          </p:cNvPr>
          <p:cNvSpPr/>
          <p:nvPr/>
        </p:nvSpPr>
        <p:spPr>
          <a:xfrm>
            <a:off x="5751402" y="6370320"/>
            <a:ext cx="279400" cy="279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453" name="شكل بيضاوي 452">
            <a:extLst>
              <a:ext uri="{FF2B5EF4-FFF2-40B4-BE49-F238E27FC236}">
                <a16:creationId xmlns:a16="http://schemas.microsoft.com/office/drawing/2014/main" id="{C2CF05CE-CFE8-BBBA-D548-99CA29193A86}"/>
              </a:ext>
            </a:extLst>
          </p:cNvPr>
          <p:cNvSpPr/>
          <p:nvPr/>
        </p:nvSpPr>
        <p:spPr>
          <a:xfrm>
            <a:off x="5341605" y="6370320"/>
            <a:ext cx="279400" cy="279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27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62D94-275E-1756-FFD9-D79784EA6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A93FA6D-F3A8-ACAD-CB22-136575A4D623}"/>
              </a:ext>
            </a:extLst>
          </p:cNvPr>
          <p:cNvSpPr txBox="1"/>
          <p:nvPr/>
        </p:nvSpPr>
        <p:spPr>
          <a:xfrm>
            <a:off x="2166395" y="2274839"/>
            <a:ext cx="7859210" cy="2308324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صاحب القدرة التامة البالغة الكمال، غالب لا يُغلب فقوته فوق كل قوة، ولا يرد قضاءه راد، ينفذ أمره، ويمضي قضاؤه في خلقه، شديد عقابه لمن كفر بآياته وجحد حججه.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B0D3D70-FCF9-5650-A277-1C283B94D082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الْقَوِيّ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C1AF6E2-4512-632A-EB9D-357A522B49E3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DB25E3FB-AD89-B04D-A033-5D34432771B6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03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E7796-8DD8-9076-5584-05122E9BB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41BA1EA-80C6-7105-92FA-E1A5B2A306CC}"/>
              </a:ext>
            </a:extLst>
          </p:cNvPr>
          <p:cNvSpPr txBox="1"/>
          <p:nvPr/>
        </p:nvSpPr>
        <p:spPr>
          <a:xfrm>
            <a:off x="1828800" y="2551838"/>
            <a:ext cx="853440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الشديد الذي لا يحتاج في إمضاء حكمه إلى جند أو مدد ولا معين، فهو المتناهي في القوة، لا تلحق أفعاله مشقة، ولا يمسه فيها لغوب.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FD16E1C-C42F-4C74-33F2-9EF0F9786C76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الْمَتِينُ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4297DAF-0635-3069-770E-9159F2FE07AE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4BDCAF25-B15C-1563-6C65-20164AFB9426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08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4E9D7-5DED-5F46-EE7B-CAFB19082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FAE5890-4510-16FB-C518-FA32D304D219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المحب الناصر لمن أطاعه، ينصر أولياءه، ويقهر أعداءه، والمتولي لأمور الخلائق.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1500E1C-4373-4A24-A8E6-F00AE905C0B6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الْوَلِيُّ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6DB2ECD-90D5-E978-9CA4-26C6707FE205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52CA4319-C784-9EB9-C6FE-C79FDBC4EBBC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69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5CC60-2446-D808-2135-13B91ADDB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C7579C9-2E2D-4848-E4C5-D5B0B814AB7C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المستحق للحمد والثناء؛ على ذاته وصفاته وعلى نعمه التي لا تحصى.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CB16A83-3E72-C844-6A61-3CB2BE245E0E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الْحَمِيدُ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E2601F5C-8B36-1FA3-AC14-C33110B78B6F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6BC446B1-FA6D-0E65-9D8C-CCF6159C6788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29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79898-F8E4-15C8-D970-0493067A9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6D1FA6D-54DD-4948-9268-997C101FF36F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أحصى كل شيء بعلمه، فلا يفوته منها دقيق ولا جليل.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B6646CB-0412-D710-CCB9-E7EB73DEFF12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الْـمُحْصِي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AB59B17-D8B4-2260-6C74-E1011D9FC1D2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B8FBBC3C-17E7-6680-ECE1-4A1744849CC3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54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051B9-77F5-C26B-4A17-73A477C16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150554B-F58F-CCE4-7C70-06C205193D09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أنشأ الأشياء، واخترعها ابتداء من غير سابق مثال.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166FB4A-3539-D65D-E52B-0339240F0104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المُبْدئ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935DE2E1-823C-4B5E-D065-FB5ACF4DB555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566A8B86-47FA-C7E3-6CA8-A76840EBFC91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2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B4B11-9582-4180-1040-8133686A2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7C627AE-2578-FDF1-8893-19D3A56A7BE9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يعيد الخلق بعد الحياة إلى الممات في الدنيا، وبعد الممات إلى الحياة يوم القيامة.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319BD06-2CE5-221D-CDE0-454903265979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المُعِيد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7EC6D4E-CC7D-B385-A767-65F5C6002DF6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FC04FF2C-3762-2068-5670-A9271946F8B2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354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9F2D0-5CD3-4EC9-9252-96BA2692D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8F4F485-2934-1548-F8F1-2581BCE016DC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خالق الحياة ومعطيها لمن شاء، يحيي الخلق من العدم ثم يحييهم بعد الموت.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BDB46DB-86CB-3A20-2E50-D09B01929E33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المُحْيي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BBC4D92-65D0-DB05-4058-78C99C5C35E9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E9E440D5-F53F-AD4B-D184-7909566854E1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087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E3EAE-7683-C7BC-99A7-3CB0EBD95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856527B-9209-37B6-8841-48C2EE0B2DA6}"/>
              </a:ext>
            </a:extLst>
          </p:cNvPr>
          <p:cNvSpPr txBox="1"/>
          <p:nvPr/>
        </p:nvSpPr>
        <p:spPr>
          <a:xfrm>
            <a:off x="1809509" y="2828836"/>
            <a:ext cx="8572982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مقدر الموت على كل من أماته ولا مميت سواه، قهر عباده بالموت متى شاء وكيف شاء.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2A474A7-1707-8F83-665F-EEB9EB2B96B1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المُمِيت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1B4A0FD-25D3-DFAD-845E-3C1F8FA9AFEC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3AE064C1-628A-9975-6F2F-E07BD39ED51A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13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A1FAE-762F-C357-EBDE-AE5A3C452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ED53F8F-395F-9C61-5BC9-D059D11D85E0}"/>
              </a:ext>
            </a:extLst>
          </p:cNvPr>
          <p:cNvSpPr txBox="1"/>
          <p:nvPr/>
        </p:nvSpPr>
        <p:spPr>
          <a:xfrm>
            <a:off x="2005263" y="2828836"/>
            <a:ext cx="8181474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المتصف بالحياة الأبدية التي لا بداية لها ولا نهاية، الباقي أزلًا وأبدًا، الحيّ الذي لا يموت.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0DEB9E3-545B-5C47-2032-77236A4627C3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الْحَيُّ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E2256026-F9BF-4E6B-8761-91B630D38AC9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2C9B601C-BCA7-10C3-62D6-916073FF90C7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39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BD376-23D8-EE65-2156-4E2A1E37B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4D8B48B-490C-A443-38C1-09600424F01C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عَلَمٌ على الذات الإلهية، الاسم الأعظم الذي تفرد به الحق سبحانه.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E6DBCEF-9080-A73C-EC55-FE4ABEF73C53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اللَّه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A5FB90F-E7B1-C10D-114D-CC68323BCD2B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B308C0E8-EBE5-B0DC-D022-8C79BE22ECBE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62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98EB2-4412-1F3D-D31C-375ED39D8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0066884-8669-8ABA-AB6E-C2349EED4238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 بنفسه، الغني عن غيره، القائم بتدبير أمر خلقه في إنشائهم ورزقهم.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414304C-AFAF-52FF-36C1-6BDFA840E874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الْقَيُّومُ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EDCEAC3-6427-2972-777E-C6EADEBACB96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A7EFD95A-9530-2022-4678-3BB81F4F96F9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69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8AACA-E536-2DA0-6B5C-9F8F6944A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41E03C5-6233-FEF0-51C3-EA85AC8DC781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لا يعوزه شيء ولا يعجزه شيء، يجد كل ما يطلبه، ويدرك كل ما يريده.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58FE647-E761-5F29-690B-F607A6C197E7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الوَاجِد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044B865-8D5C-8439-D9A0-00440F9DC15B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D8AA0D12-B91A-CDE4-61F3-A3F21557A664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45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B6ED5-58A7-3ECD-1E1D-42DC6EDED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3D4AE00-8DA9-45D0-AA78-B9768E5D1150}"/>
              </a:ext>
            </a:extLst>
          </p:cNvPr>
          <p:cNvSpPr txBox="1"/>
          <p:nvPr/>
        </p:nvSpPr>
        <p:spPr>
          <a:xfrm>
            <a:off x="2037347" y="2828836"/>
            <a:ext cx="8117306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له الكمال المتناهي والعز الباهي، له العز في الأوصاف والأفعال، يعامل العباد بالجود.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84CAE5B-476E-0882-9323-34DBC1717704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المَاجِد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A5D7601-C728-C546-64EF-78D0EF41C0CA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6E709CE6-1A5D-AF75-F352-02E392351CD2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519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A14EF-6932-1435-8B5B-76942570E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0AD0D-4239-F8D9-C668-47A056BD7DE4}"/>
              </a:ext>
            </a:extLst>
          </p:cNvPr>
          <p:cNvSpPr txBox="1"/>
          <p:nvPr/>
        </p:nvSpPr>
        <p:spPr>
          <a:xfrm>
            <a:off x="1989221" y="2828836"/>
            <a:ext cx="8213558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الفرد المتفرد في ذاته وصفاته وأفعاله، واحد في ملكه لا ينازعه أحد، لا شريك له سبحانه.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320A574-BFDB-98A6-1FE0-37841A25ABC4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الْوَاحِدُ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9F2B0FAC-4269-0B3F-960A-3F12997E9258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F99B16D8-C543-F9AC-159E-D39FBF8EE07B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29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B7336-5683-4975-C745-D6ABFFED5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5F2521F-DEF0-877F-32D0-41088270EC9B}"/>
              </a:ext>
            </a:extLst>
          </p:cNvPr>
          <p:cNvSpPr txBox="1"/>
          <p:nvPr/>
        </p:nvSpPr>
        <p:spPr>
          <a:xfrm>
            <a:off x="1475874" y="2828836"/>
            <a:ext cx="9240252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المطاع لا يقضى دونه أمر، يُقصد إليه في الحوائج، مقصد عباده في مهمات دينهم ودنياهم.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8EE97A5-4CBF-90EE-A15F-6E3C77D9E3FF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الصَّمَدُ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0419EE8-CC19-25A9-03A0-5903651B130C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180F5927-F046-3252-6E96-A22FCA6C17AF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647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E63E1-6ADA-4D07-610E-F6E09EE27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37EA246-1920-4027-45E3-725FF2507926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يقدر على إيجاد المعدوم وإعدام الموجود على قدر ما تقتضي الحكمة، لا زائدًا عليه ولا ناقصًا عنه.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703B149-B556-4418-A09C-0888D0F396AC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الْقَادِرُ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876979A-F3F7-6BEA-5029-A661A09C782E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7CEF6294-9A49-525C-C6C9-781FEFCC64FC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23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58DB2-3BA1-B51A-22FA-F02CC6106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C3CD4ED-2C27-F2F3-69DE-113182B50B54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يقدر على إصلاح الخلائق على وجه لا يقدر عليه غيره.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9E57028-C818-5A38-F361-264E503B4DFA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الْمُقْتَدِرُ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0D1D16-CEC3-68C1-9B3F-672562273327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8D859D09-CBBC-9EE4-1BCA-52E86D14071B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80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823D7-7BE2-8533-EA42-03DF6A45D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8BABBC0-66E2-6BD6-2696-1FFE62DDE8FF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يقدم الأشياء ويضعها في مواضعها، فمن استحق التقديم قدمه.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9E17B89-8EC5-C28D-8A99-B3CAB2E2B8AA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الْمُقَدِّمُ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A470315-0C36-15D6-B8A5-3B1F9FD09562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A383E38B-AE49-A188-23D6-5A8E91AFA515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42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6B07C-9221-3FB1-8404-D649B34D0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55916EB-7129-68E1-E80A-B387A6AF5663}"/>
              </a:ext>
            </a:extLst>
          </p:cNvPr>
          <p:cNvSpPr txBox="1"/>
          <p:nvPr/>
        </p:nvSpPr>
        <p:spPr>
          <a:xfrm>
            <a:off x="1588168" y="2828836"/>
            <a:ext cx="9015664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يؤخر الأشياء فيضعها في مواضعها، المؤخر لمن شاء من الفجار والكفار وكل من يستحق التأخير.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646ECAA-4C03-3931-2601-6049AE9C20D5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الْمُؤَخِّرُ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0B5A385-12A1-0546-01A6-E6E14778B792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376473E2-AC04-0C85-9F8D-6F222A12509F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764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16B39-E7C2-CFCD-E790-BADFF5789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F32F59C-7187-BD9B-D945-17F0972B42CB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لم يسبقه في الوجود شيء، فهو أول قبل الوجود.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6CD1830-C25F-078C-7731-B7497B92B24D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الْأَوَّلُ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B0AD8F2-ED7D-C8D4-AEAD-0BFE5CEAB0B9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1A4FC3EE-0223-795C-E2EB-3784733E7BD0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44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82067-A92B-F1B0-82FF-31FBB3621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D599827-1F13-D778-F5F2-4FC0ABB00E0C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كثير الرحمة، اسم مقصور عليه فلا يقال لغيره، يرحم بجلائل النعم.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B762643-D199-7606-B51D-70B2EE904C11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الرَّحْمن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AFF24C7-CB88-86B8-8991-BCD163E4275F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32C5D2F8-AFFA-41EA-1E97-116218B82157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594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88871-1B14-C02D-12D0-56CD061E1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DA6B4B4-531D-C173-79F0-45B8AAEDF782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الباقي بعد فناء خلقه، البقاء الأبدي، يفنى الكل وله البقاء وحده، فليس بعده شيء.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A11CDAF-660A-B7D8-DE45-3C6519F4FE40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الْآخِرُ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CE5630B-6A0B-6D4E-85B4-BCA3AFF3E318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11E861A9-0F82-3519-DAE4-449A2E792B9F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33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E5D77-663B-A388-A540-F9D393912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5954737-8209-6E4B-ABBA-E4AF232D36E2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ظهر فوق كل شيء وعلا عليه، الظاهر وجوده لكثرة دلائله.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90A7B90-04DC-C00F-4AC6-F4153C6728BB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الظَّاهِرُ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84BED62-DED2-D24A-A332-0FAF31E31072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B3EE1482-8FCC-DDE1-230B-283E4EBE0FB9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12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D15AB-4CE5-4CBE-FDBA-D7F57929C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D2D7133-0787-01FF-811E-E89456F669F2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العالم ببواطن الأمور وخفاياها، وهو أقرب إلينا من حبل الوريد.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0D4D5DE-7B1D-9E09-7292-7C139C0CF7BF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الْبَاطِنُ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4C7E638B-C034-BFCF-2087-0C63FB187522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3BEC9F64-4FE5-E3AB-6887-01AFC6725E97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038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4644B-8EE5-4CC9-9B52-D2D4BDCFB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509CA85-0F8E-A5DD-1EA2-90805299A575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المالك للأشياء المتصرف فيها بمشيئته وحكمته، ينفذ فيها أمره، ويجري عليها حكمه.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2BAEC9B-FD14-B948-4FAF-05394329B68A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الوَالِي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1283FF2-5898-15D3-9B20-FBC51E925885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6F7E3214-B982-6F96-5D7E-E890E9E4FF8A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45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7DB86-93CE-4B20-B296-A702489D7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36813B-AC5F-3663-F9BD-2125EF645EEB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جلّ عن إفك المفترين، وتنزه عن وساوس المتحيرين.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DD4896D-3B3D-3775-82B0-71BF03FB202E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الْمُتَعَالِ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E7CBE78-95D8-4EB4-1B6E-5F8AA46375D4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CCC3BF8C-CCF9-518E-7570-66F720444A2B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32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59BD9-B0D8-A4FD-9D80-FE717702E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5359C69-04F0-BC2C-8262-A157B61C6D3F}"/>
              </a:ext>
            </a:extLst>
          </p:cNvPr>
          <p:cNvSpPr txBox="1"/>
          <p:nvPr/>
        </p:nvSpPr>
        <p:spPr>
          <a:xfrm>
            <a:off x="2066365" y="2828836"/>
            <a:ext cx="805927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العطوف على عباده بِبِرِّه ولُطْفه، مَنَّ على السائلين بحسن عطائه، وصدقهم فيما وَعَد.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84DC711-045C-2880-265B-780EDD62717F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الْبَرُّ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178E02E-9FBF-290D-2EEC-D65FACFC7C67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662878D4-D4F9-49C7-8197-131FF46836A3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12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AAE71-5B00-06DB-2C95-4647FED95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0EEE408-4A36-67E8-7940-BF9554EF45A2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يوفق عباده للتوبة حتى يتوب عليهم، ويقبل توبتهم فيقابل الدعاء بالعطاء، والتوبة بالغفران.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B7E6F8A-5FA2-4827-0378-0BC823E4FFA1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التَّوَّابُ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E6055FE-EC48-838C-ECF1-2E561B5A180F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FBD84EC3-1AE9-6F19-FECA-4DBE8494058B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00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BB4F0-7031-42C2-4256-8958CC76B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C99F8F4-02C2-CBE2-C63D-4C2041DB74FA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يقصم ظهور الطغاة، ويشدد العقوبة على العصاة، وذلك بعد الإعذار والإنذار.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01E5E8C-6E56-18AD-F560-3677F7841FB5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الْمُنْتَقِمُ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278E123-B691-7317-0904-50E77E3FC67D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77C35A92-C12F-F539-1B71-620C5011266B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10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7CD9A-20D4-8C6A-0608-FCD3BD61F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7F623C7-8DAD-CBF9-C588-5166940448E5}"/>
              </a:ext>
            </a:extLst>
          </p:cNvPr>
          <p:cNvSpPr txBox="1"/>
          <p:nvPr/>
        </p:nvSpPr>
        <p:spPr>
          <a:xfrm>
            <a:off x="1757082" y="2828836"/>
            <a:ext cx="8677836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يترك المؤاخذة على الذنوب ولا يذكرك بالعيوب، فهو يمحو السيئات ويتجاوز عن المعاصي.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FE81F32-F3DD-E73C-A3A2-2D665CD85083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العَفُو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E2EAC36-4E09-DCFA-1D65-0F97CBA2BA06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05FC0A9C-4636-DB4E-2FFA-041EE2E24C8D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40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15159-AC42-2AD2-3831-6CDD31589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0078996-A57C-0DB0-D5AF-9B40B8717DA4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المتعطف على المذنبين بالتوبة، جادَ بلطفه ومَنّ بتعطفه، يستر العيوب ثم يعفو عنها.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6E50F7B-7938-F5F5-8804-AA3A1BEE8901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الرَّؤُوفُ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628E47D-5283-E484-4BF4-808DA96CE4EA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1D8ACF46-0EFC-A077-58FC-A072DD1E9D10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95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6AFA-6BE2-349E-31D2-F12564C0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BA7CAD7-BB8A-1F54-38BB-B3F9D9FACD49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latin typeface="A Jannat LT" panose="01000000000000000000" pitchFamily="2" charset="-78"/>
                <a:cs typeface="A Jannat LT" panose="01000000000000000000" pitchFamily="2" charset="-78"/>
              </a:rPr>
              <a:t>المنعم أبدًا، المتفضل دومًا، فرحمته لا تنتهي، يرحم بدقائق النّعم.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0FC41D-8490-E5EE-7A55-5800518E3059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الرَّحِيم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25D715E-881E-FD53-C215-36DF8C2A0F32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D51BA481-7EC7-18CA-B57E-C2CA1B5D7544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25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B3078-F727-FE69-01E8-D28C39529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11F1CF9-7F5C-AC7D-6468-D04DF7A87C40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المتصرف في ملكه كيف يشاء لا رادّ لحكمه، ولا معقب لأمره.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F98F480-E240-1ABF-0E91-13A10E82E489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مَالِكُ الْمُلْكِ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3174E6E-5C63-8C1A-F37C-9198458AF7F6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AECFD6C0-18D0-A118-7957-C0DD22BB7FDA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55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7160C-B9E0-D2AD-BB54-E052B3980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55E66E4-C907-FF5D-5F1B-19CD752D5CA5}"/>
              </a:ext>
            </a:extLst>
          </p:cNvPr>
          <p:cNvSpPr txBox="1"/>
          <p:nvPr/>
        </p:nvSpPr>
        <p:spPr>
          <a:xfrm>
            <a:off x="1931894" y="2828836"/>
            <a:ext cx="8328212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المنفرد بصفات الجلال والكمال والعظمة، المختص بالإكرام والكرامة وهو أهل لأن يُجَلّ.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B66DD27-AE20-3AC3-6346-CB40C0A14BF6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ذُو الْجَلَالِ والْإكْرَامِ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1A414AD-C58F-E675-3C58-8B34DA4F337B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C35B182C-8B11-1992-E667-84186D903E1D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72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F2A4D-8E21-6BC2-0D86-465A91A22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25E1363-14B5-D89D-B16F-12D012597B00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العادل في حكمه، الذي ينتصف للمظلوم من الظالم، ثم يكمل عدله فيرضي الظالم بعد إرضاء المظلوم.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3A3B064-C970-1B3B-D790-D45F0A4712BC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المُقْسِط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DC53A03-009D-0C36-394C-14FD2CAFC3FB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089BBBA7-D88A-2BA0-07F7-A23CE76E8EE3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45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11C25-12C8-BCFC-FCE0-70F9ABF25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80F28C1-B896-79D2-E48C-0586A4430E51}"/>
              </a:ext>
            </a:extLst>
          </p:cNvPr>
          <p:cNvSpPr txBox="1"/>
          <p:nvPr/>
        </p:nvSpPr>
        <p:spPr>
          <a:xfrm>
            <a:off x="2166395" y="2551838"/>
            <a:ext cx="7859210" cy="175432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جمع الكمالات كلها، ذاتًا ووصفًا وفعلًا، يجمع بين الخلائق المتماثلة والمتباينة، ويجمع الأولين والآخرين.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E4ECD6D-D263-4A94-B28F-38438F51E2F4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الْجَامِعُ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29DCCC1-611D-2A6A-3AA7-8B9B01789045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26B9F373-F864-DAE1-8360-121F4F883CE8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05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E11B7-E69A-EF32-2EE0-AE728C599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85ECB3A-EE9C-D647-BEF9-E0518E236C42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لا يحتاج إلى شيء، وهو المستغني عن كل ما سواه، المفتقر إليه كل من عداه.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D6EA0CD-0F2E-397E-4C3C-4EEA07B6A745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الْغَنِيُّ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E3B9C99-CB7C-8436-F79A-E441A18271B6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636E3CC2-7A5B-7167-BB2B-4CBD004C65A4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01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0C3BD-9154-C6DE-90EE-953692229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983D847-F097-6745-6BB4-C154F8C11653}"/>
              </a:ext>
            </a:extLst>
          </p:cNvPr>
          <p:cNvSpPr txBox="1"/>
          <p:nvPr/>
        </p:nvSpPr>
        <p:spPr>
          <a:xfrm>
            <a:off x="2166395" y="2828836"/>
            <a:ext cx="785921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معطي الغنى لعباده، يغني من يشاء غِناه، وهو الكافي لمن شاء من عباده.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EA2AC58-5486-4C4E-E454-260EFF1B8D66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المُغْنِي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201C75D-C630-C697-3718-B8654FEE6F37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8CB11AEC-83DB-D7F0-8531-1EC165290FFE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17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CF613-4CA4-DF73-04EA-6C98106DC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AABB1A9-0F01-9BF9-3FD4-1AAAB7F3F95B}"/>
              </a:ext>
            </a:extLst>
          </p:cNvPr>
          <p:cNvSpPr txBox="1"/>
          <p:nvPr/>
        </p:nvSpPr>
        <p:spPr>
          <a:xfrm>
            <a:off x="2166395" y="3105835"/>
            <a:ext cx="7859210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الذي أعطى كل شيء خلقه، وتولى رزقه.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2B44DB8-85F3-B935-A79A-63DF75FD9453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الْمُعْطِي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BD75B12-FA22-A7B4-297A-C6F50980FD25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6735F3E8-ECAA-8A2C-7321-A40AC1B124AF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84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CBB0A-62C6-C31C-A5F5-31FE07CDE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A33F57D-C755-4353-37A1-9CF52B1C6B2F}"/>
              </a:ext>
            </a:extLst>
          </p:cNvPr>
          <p:cNvSpPr txBox="1"/>
          <p:nvPr/>
        </p:nvSpPr>
        <p:spPr>
          <a:xfrm>
            <a:off x="2166395" y="3105835"/>
            <a:ext cx="7859210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يمنع العطاء عمّن يشاء ابتلاءً أو حماية.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A705ADF-0880-9208-49E7-89E30EB2A7E8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المَانِع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F3E43D6-92F0-1779-CEBA-4898586CDDA5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E00F0681-85A9-405B-A9A5-294841B86D1C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76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F80D7-8D45-4178-BBC8-958EC51D6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D9CB51A-E296-ADDC-8B32-4671381BF7F2}"/>
              </a:ext>
            </a:extLst>
          </p:cNvPr>
          <p:cNvSpPr txBox="1"/>
          <p:nvPr/>
        </p:nvSpPr>
        <p:spPr>
          <a:xfrm>
            <a:off x="2166395" y="3105835"/>
            <a:ext cx="7859210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المقدر للضّر على من أراد كيف أراد.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C4512C4-6905-956F-969B-9904386CD7A4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الضَّارّ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5006D7B-5281-0523-A192-DE35F93A9D4A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85439CB7-4F91-3942-D1CC-CD456A24D8E3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3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1CADF-71DE-B854-0EBB-4D41CA951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3E70AAA-104B-3326-3B7D-3DB1F3165DA0}"/>
              </a:ext>
            </a:extLst>
          </p:cNvPr>
          <p:cNvSpPr txBox="1"/>
          <p:nvPr/>
        </p:nvSpPr>
        <p:spPr>
          <a:xfrm>
            <a:off x="2166395" y="3105835"/>
            <a:ext cx="7859210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المقدر النفع والخير لمن أراد كيف أراد.</a:t>
            </a:r>
            <a:endParaRPr lang="ar-J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06A0F74-7D37-AEE1-2434-C29413CF7D3C}"/>
              </a:ext>
            </a:extLst>
          </p:cNvPr>
          <p:cNvSpPr/>
          <p:nvPr/>
        </p:nvSpPr>
        <p:spPr>
          <a:xfrm>
            <a:off x="4844145" y="944881"/>
            <a:ext cx="2503712" cy="732184"/>
          </a:xfrm>
          <a:prstGeom prst="roundRect">
            <a:avLst>
              <a:gd name="adj" fmla="val 2086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النَّافِع</a:t>
            </a:r>
            <a:endParaRPr lang="ar-J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9450F2C-FCA4-0EFD-4E82-9CA9CBC2D139}"/>
              </a:ext>
            </a:extLst>
          </p:cNvPr>
          <p:cNvSpPr/>
          <p:nvPr/>
        </p:nvSpPr>
        <p:spPr>
          <a:xfrm>
            <a:off x="5224041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القائمة</a:t>
            </a:r>
          </a:p>
        </p:txBody>
      </p:sp>
      <p:sp>
        <p:nvSpPr>
          <p:cNvPr id="6" name="مستطيل: زوايا مستديرة 5">
            <a:hlinkClick r:id="rId2" action="ppaction://hlinksldjump"/>
            <a:extLst>
              <a:ext uri="{FF2B5EF4-FFF2-40B4-BE49-F238E27FC236}">
                <a16:creationId xmlns:a16="http://schemas.microsoft.com/office/drawing/2014/main" id="{0EF0C326-83F1-A900-5FF8-1A7F4D132EF4}"/>
              </a:ext>
            </a:extLst>
          </p:cNvPr>
          <p:cNvSpPr/>
          <p:nvPr/>
        </p:nvSpPr>
        <p:spPr>
          <a:xfrm>
            <a:off x="5224040" y="5972258"/>
            <a:ext cx="1743920" cy="540946"/>
          </a:xfrm>
          <a:prstGeom prst="roundRect">
            <a:avLst>
              <a:gd name="adj" fmla="val 50000"/>
            </a:avLst>
          </a:prstGeom>
          <a:solidFill>
            <a:srgbClr val="774C3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endParaRPr lang="ar-J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9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2B2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برتقال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1923</Words>
  <Application>Microsoft Office PowerPoint</Application>
  <PresentationFormat>شاشة عريضة</PresentationFormat>
  <Paragraphs>410</Paragraphs>
  <Slides>106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106</vt:i4>
      </vt:variant>
    </vt:vector>
  </HeadingPairs>
  <TitlesOfParts>
    <vt:vector size="114" baseType="lpstr">
      <vt:lpstr>Calibri Light</vt:lpstr>
      <vt:lpstr>Calibri</vt:lpstr>
      <vt:lpstr>A Jannat LT</vt:lpstr>
      <vt:lpstr>Aptos Display</vt:lpstr>
      <vt:lpstr>Arial</vt:lpstr>
      <vt:lpstr>Aptos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أسماء الله الحسنى</dc:title>
  <dc:creator>قناة البوربوينت الإسلامي</dc:creator>
  <cp:lastModifiedBy>قناة البوربوينت الإسلامي</cp:lastModifiedBy>
  <cp:revision>28</cp:revision>
  <dcterms:created xsi:type="dcterms:W3CDTF">2025-08-06T01:44:34Z</dcterms:created>
  <dcterms:modified xsi:type="dcterms:W3CDTF">2025-08-07T16:07:32Z</dcterms:modified>
</cp:coreProperties>
</file>