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0"/>
  </p:notesMasterIdLst>
  <p:sldIdLst>
    <p:sldId id="256" r:id="rId2"/>
    <p:sldId id="589" r:id="rId3"/>
    <p:sldId id="591" r:id="rId4"/>
    <p:sldId id="464" r:id="rId5"/>
    <p:sldId id="527" r:id="rId6"/>
    <p:sldId id="585" r:id="rId7"/>
    <p:sldId id="590" r:id="rId8"/>
    <p:sldId id="592" r:id="rId9"/>
    <p:sldId id="586" r:id="rId10"/>
    <p:sldId id="430" r:id="rId11"/>
    <p:sldId id="449" r:id="rId12"/>
    <p:sldId id="587" r:id="rId13"/>
    <p:sldId id="588" r:id="rId14"/>
    <p:sldId id="593" r:id="rId15"/>
    <p:sldId id="488" r:id="rId16"/>
    <p:sldId id="490" r:id="rId17"/>
    <p:sldId id="519" r:id="rId18"/>
    <p:sldId id="326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pos="288" userDrawn="1">
          <p15:clr>
            <a:srgbClr val="A4A3A4"/>
          </p15:clr>
        </p15:guide>
        <p15:guide id="8" orient="horz" pos="2988" userDrawn="1">
          <p15:clr>
            <a:srgbClr val="A4A3A4"/>
          </p15:clr>
        </p15:guide>
        <p15:guide id="9" pos="5520" userDrawn="1">
          <p15:clr>
            <a:srgbClr val="A4A3A4"/>
          </p15:clr>
        </p15:guide>
        <p15:guide id="10" orient="horz" pos="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1D21"/>
    <a:srgbClr val="CC4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1C01C-3730-4F5E-8AA2-15F4422C80F2}" v="120" dt="2023-08-31T13:28:31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2308" autoAdjust="0"/>
  </p:normalViewPr>
  <p:slideViewPr>
    <p:cSldViewPr snapToGrid="0" showGuides="1">
      <p:cViewPr>
        <p:scale>
          <a:sx n="79" d="100"/>
          <a:sy n="79" d="100"/>
        </p:scale>
        <p:origin x="796" y="64"/>
      </p:cViewPr>
      <p:guideLst>
        <p:guide pos="288"/>
        <p:guide orient="horz" pos="2988"/>
        <p:guide pos="5520"/>
        <p:guide orient="horz" pos="4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Honegger" userId="84c2879d-3fdb-4e4a-8734-486546a05672" providerId="ADAL" clId="{9651C01C-3730-4F5E-8AA2-15F4422C80F2}"/>
    <pc:docChg chg="modSld">
      <pc:chgData name="Angela Honegger" userId="84c2879d-3fdb-4e4a-8734-486546a05672" providerId="ADAL" clId="{9651C01C-3730-4F5E-8AA2-15F4422C80F2}" dt="2023-08-31T13:29:40.710" v="125" actId="20577"/>
      <pc:docMkLst>
        <pc:docMk/>
      </pc:docMkLst>
      <pc:sldChg chg="modSp mod">
        <pc:chgData name="Angela Honegger" userId="84c2879d-3fdb-4e4a-8734-486546a05672" providerId="ADAL" clId="{9651C01C-3730-4F5E-8AA2-15F4422C80F2}" dt="2023-08-31T13:29:40.710" v="125" actId="20577"/>
        <pc:sldMkLst>
          <pc:docMk/>
          <pc:sldMk cId="3792207482" sldId="256"/>
        </pc:sldMkLst>
        <pc:spChg chg="mod">
          <ac:chgData name="Angela Honegger" userId="84c2879d-3fdb-4e4a-8734-486546a05672" providerId="ADAL" clId="{9651C01C-3730-4F5E-8AA2-15F4422C80F2}" dt="2023-08-31T13:29:40.710" v="125" actId="20577"/>
          <ac:spMkLst>
            <pc:docMk/>
            <pc:sldMk cId="3792207482" sldId="256"/>
            <ac:spMk id="4" creationId="{5E2D8895-F482-46E2-A57F-29AAB3B20F03}"/>
          </ac:spMkLst>
        </pc:spChg>
      </pc:sldChg>
      <pc:sldChg chg="addSp modSp mod modAnim">
        <pc:chgData name="Angela Honegger" userId="84c2879d-3fdb-4e4a-8734-486546a05672" providerId="ADAL" clId="{9651C01C-3730-4F5E-8AA2-15F4422C80F2}" dt="2023-08-31T13:28:31.334" v="123" actId="20577"/>
        <pc:sldMkLst>
          <pc:docMk/>
          <pc:sldMk cId="3785717050" sldId="464"/>
        </pc:sldMkLst>
        <pc:spChg chg="add mod">
          <ac:chgData name="Angela Honegger" userId="84c2879d-3fdb-4e4a-8734-486546a05672" providerId="ADAL" clId="{9651C01C-3730-4F5E-8AA2-15F4422C80F2}" dt="2023-08-28T12:04:22.860" v="1"/>
          <ac:spMkLst>
            <pc:docMk/>
            <pc:sldMk cId="3785717050" sldId="464"/>
            <ac:spMk id="3" creationId="{8D86F1A4-7C44-B859-D253-08232CE6560B}"/>
          </ac:spMkLst>
        </pc:spChg>
        <pc:spChg chg="add mod">
          <ac:chgData name="Angela Honegger" userId="84c2879d-3fdb-4e4a-8734-486546a05672" providerId="ADAL" clId="{9651C01C-3730-4F5E-8AA2-15F4422C80F2}" dt="2023-08-31T13:28:31.334" v="123" actId="20577"/>
          <ac:spMkLst>
            <pc:docMk/>
            <pc:sldMk cId="3785717050" sldId="464"/>
            <ac:spMk id="4" creationId="{DEBFEBBF-843F-607F-A2EA-8AD147CAAB72}"/>
          </ac:spMkLst>
        </pc:spChg>
      </pc:sldChg>
      <pc:sldChg chg="addSp modSp">
        <pc:chgData name="Angela Honegger" userId="84c2879d-3fdb-4e4a-8734-486546a05672" providerId="ADAL" clId="{9651C01C-3730-4F5E-8AA2-15F4422C80F2}" dt="2023-08-28T12:04:21.771" v="0"/>
        <pc:sldMkLst>
          <pc:docMk/>
          <pc:sldMk cId="2477917452" sldId="591"/>
        </pc:sldMkLst>
        <pc:spChg chg="add mod">
          <ac:chgData name="Angela Honegger" userId="84c2879d-3fdb-4e4a-8734-486546a05672" providerId="ADAL" clId="{9651C01C-3730-4F5E-8AA2-15F4422C80F2}" dt="2023-08-28T12:04:21.771" v="0"/>
          <ac:spMkLst>
            <pc:docMk/>
            <pc:sldMk cId="2477917452" sldId="591"/>
            <ac:spMk id="3" creationId="{F8B203B3-6C1B-90EB-E499-D10D775622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9D103-CC5B-4C99-B53C-E6D090A67547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DDD15-5BD2-442A-8CFB-BD833467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2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77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49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F7EBC-6FDC-CA46-8D46-A7564CE7A5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3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dirty="0">
              <a:solidFill>
                <a:srgbClr val="404040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454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dirty="0">
              <a:solidFill>
                <a:srgbClr val="404040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9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0CCB53A-6E06-45B0-B566-733171DB4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0CCB53A-6E06-45B0-B566-733171DB4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404040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3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0CCB53A-6E06-45B0-B566-733171DB4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8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0CCB53A-6E06-45B0-B566-733171DB4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404040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27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0CCB53A-6E06-45B0-B566-733171DB4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404040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7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92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32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F7EBC-6FDC-CA46-8D46-A7564CE7A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8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4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9F59BF-D5D8-44A4-A6D4-B45C3A0BD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638" y="132706"/>
            <a:ext cx="488411" cy="5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D98917-C194-4354-97C7-B1F519E36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31" y="275530"/>
            <a:ext cx="7150100" cy="535531"/>
          </a:xfrm>
        </p:spPr>
        <p:txBody>
          <a:bodyPr>
            <a:sp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D42A9-42E7-43D6-A898-A43F0E002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638" y="132706"/>
            <a:ext cx="488411" cy="5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6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wirl 4 with Title - negative">
    <p:bg>
      <p:bgPr>
        <a:solidFill>
          <a:srgbClr val="F2E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27F6236-F753-495F-B4B3-F6990C918468}"/>
              </a:ext>
            </a:extLst>
          </p:cNvPr>
          <p:cNvSpPr txBox="1">
            <a:spLocks/>
          </p:cNvSpPr>
          <p:nvPr/>
        </p:nvSpPr>
        <p:spPr>
          <a:xfrm>
            <a:off x="8121316" y="4767263"/>
            <a:ext cx="669246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ED0DD-51DE-0948-9A9E-16A91891A622}" type="slidenum">
              <a:rPr lang="en-US" smtClean="0">
                <a:solidFill>
                  <a:schemeClr val="tx1">
                    <a:lumMod val="60000"/>
                    <a:lumOff val="40000"/>
                  </a:schemeClr>
                </a:solidFill>
                <a:latin typeface="Avenir Book" panose="02000503020000020003"/>
              </a:rPr>
              <a:pPr/>
              <a:t>‹#›</a:t>
            </a:fld>
            <a:endParaRPr lang="en-US">
              <a:solidFill>
                <a:schemeClr val="tx1">
                  <a:lumMod val="60000"/>
                  <a:lumOff val="40000"/>
                </a:schemeClr>
              </a:solidFill>
              <a:latin typeface="Avenir Book" panose="02000503020000020003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3B0B373-D575-4B99-B40F-AEFECED38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013" y="246856"/>
            <a:ext cx="7138987" cy="423862"/>
          </a:xfrm>
        </p:spPr>
        <p:txBody>
          <a:bodyPr lIns="0" rIns="0"/>
          <a:lstStyle>
            <a:lvl1pPr marL="0" indent="0" algn="l" defTabSz="685800" rtl="0" eaLnBrk="1" latinLnBrk="0" hangingPunct="1">
              <a:buClr>
                <a:srgbClr val="E5797F"/>
              </a:buClr>
              <a:buNone/>
              <a:defRPr lang="en-US" sz="24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Latha" panose="020B0604020202020204" pitchFamily="34" charset="0"/>
              </a:defRPr>
            </a:lvl1pPr>
            <a:lvl2pPr marL="0" algn="l" defTabSz="685800" rtl="0" eaLnBrk="1" latinLnBrk="0" hangingPunct="1">
              <a:buClr>
                <a:srgbClr val="E5797F"/>
              </a:buClr>
              <a:defRPr lang="en-US" sz="24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/>
                <a:ea typeface="Baskerville" panose="02020502070401020303" pitchFamily="18" charset="0"/>
                <a:cs typeface="Latha" panose="020B0604020202020204" pitchFamily="34" charset="0"/>
              </a:defRPr>
            </a:lvl2pPr>
            <a:lvl3pPr marL="0" algn="l" defTabSz="685800" rtl="0" eaLnBrk="1" latinLnBrk="0" hangingPunct="1">
              <a:buClr>
                <a:srgbClr val="E5797F"/>
              </a:buClr>
              <a:defRPr lang="en-US" sz="24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/>
                <a:ea typeface="Baskerville" panose="02020502070401020303" pitchFamily="18" charset="0"/>
                <a:cs typeface="Latha" panose="020B0604020202020204" pitchFamily="34" charset="0"/>
              </a:defRPr>
            </a:lvl3pPr>
            <a:lvl4pPr marL="0" algn="l" defTabSz="685800" rtl="0" eaLnBrk="1" latinLnBrk="0" hangingPunct="1">
              <a:buClr>
                <a:srgbClr val="E5797F"/>
              </a:buClr>
              <a:defRPr lang="en-US" sz="24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/>
                <a:ea typeface="Baskerville" panose="02020502070401020303" pitchFamily="18" charset="0"/>
                <a:cs typeface="Latha" panose="020B0604020202020204" pitchFamily="34" charset="0"/>
              </a:defRPr>
            </a:lvl4pPr>
            <a:lvl5pPr marL="0" algn="l" defTabSz="685800" rtl="0" eaLnBrk="1" latinLnBrk="0" hangingPunct="1">
              <a:buClr>
                <a:srgbClr val="E5797F"/>
              </a:buClr>
              <a:defRPr lang="en-US" sz="24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/>
                <a:ea typeface="Baskerville" panose="02020502070401020303" pitchFamily="18" charset="0"/>
                <a:cs typeface="Lath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09C432E-E012-4371-8A45-8ABA91162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995" y="134403"/>
            <a:ext cx="1072230" cy="287949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206721B-26FA-4B78-A091-CD69874C4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46000"/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3" b="24512"/>
          <a:stretch/>
        </p:blipFill>
        <p:spPr>
          <a:xfrm rot="4943656" flipH="1">
            <a:off x="-962006" y="424704"/>
            <a:ext cx="5507217" cy="4228815"/>
          </a:xfrm>
          <a:custGeom>
            <a:avLst/>
            <a:gdLst>
              <a:gd name="connsiteX0" fmla="*/ 5507217 w 5507217"/>
              <a:gd name="connsiteY0" fmla="*/ 3546778 h 4228815"/>
              <a:gd name="connsiteX1" fmla="*/ 5033614 w 5507217"/>
              <a:gd name="connsiteY1" fmla="*/ 0 h 4228815"/>
              <a:gd name="connsiteX2" fmla="*/ 0 w 5507217"/>
              <a:gd name="connsiteY2" fmla="*/ 0 h 4228815"/>
              <a:gd name="connsiteX3" fmla="*/ 0 w 5507217"/>
              <a:gd name="connsiteY3" fmla="*/ 1237131 h 4228815"/>
              <a:gd name="connsiteX4" fmla="*/ 399481 w 5507217"/>
              <a:gd name="connsiteY4" fmla="*/ 4228815 h 422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7217" h="4228815">
                <a:moveTo>
                  <a:pt x="5507217" y="3546778"/>
                </a:moveTo>
                <a:lnTo>
                  <a:pt x="5033614" y="0"/>
                </a:lnTo>
                <a:lnTo>
                  <a:pt x="0" y="0"/>
                </a:lnTo>
                <a:lnTo>
                  <a:pt x="0" y="1237131"/>
                </a:lnTo>
                <a:lnTo>
                  <a:pt x="399481" y="422881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7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6">
          <p15:clr>
            <a:srgbClr val="FBAE40"/>
          </p15:clr>
        </p15:guide>
        <p15:guide id="2" pos="5534">
          <p15:clr>
            <a:srgbClr val="FBAE40"/>
          </p15:clr>
        </p15:guide>
        <p15:guide id="3" orient="horz" pos="2958">
          <p15:clr>
            <a:srgbClr val="FBAE40"/>
          </p15:clr>
        </p15:guide>
        <p15:guide id="4" orient="horz" pos="3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rgbClr val="A5A5A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527DC839-1871-AF4B-8310-E8D57CBB4F2C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8D01797-E0AB-A14B-B0A9-961A32EE6E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1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it.ly/ibreastexam-training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ibreastexam-training" TargetMode="External"/><Relationship Id="rId3" Type="http://schemas.openxmlformats.org/officeDocument/2006/relationships/hyperlink" Target="https://uploads.strikinglycdn.com/files/20c8438e-2a88-4748-97e4-88fba21ab957/iBreastExam_Quick%20Guide-03-01.pdf" TargetMode="External"/><Relationship Id="rId7" Type="http://schemas.openxmlformats.org/officeDocument/2006/relationships/hyperlink" Target="https://www.youtube.com/watch?v=6rzaSi0Hl8c" TargetMode="External"/><Relationship Id="rId2" Type="http://schemas.openxmlformats.org/officeDocument/2006/relationships/hyperlink" Target="https://uploads.strikinglycdn.com/files/7e7775f2-6b96-4a9b-8cfb-45300a571941/iBreastExam_Operating%20Guide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els.atlassian.net/servicedesk" TargetMode="External"/><Relationship Id="rId5" Type="http://schemas.openxmlformats.org/officeDocument/2006/relationships/hyperlink" Target="https://www.youtube.com/watch?v=FOdWF4AUlYo" TargetMode="External"/><Relationship Id="rId4" Type="http://schemas.openxmlformats.org/officeDocument/2006/relationships/hyperlink" Target="https://uploads.strikinglycdn.com/files/ea4412ed-ffd6-4c2a-b94d-a7198a4b35bb/iBreastExam%20Dashboard%20Guide%200400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s.strikinglycdn.com/files/ea4412ed-ffd6-4c2a-b94d-a7198a4b35bb/iBreastExam%20Dashboard%20Guide%200400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tiff"/><Relationship Id="rId5" Type="http://schemas.openxmlformats.org/officeDocument/2006/relationships/image" Target="../media/image25.jpeg"/><Relationship Id="rId4" Type="http://schemas.openxmlformats.org/officeDocument/2006/relationships/hyperlink" Target="https://www.youtube.com/watch?v=FOdWF4AUlY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hyperlink" Target="https://www.youtube.com/watch?v=6rzaSi0Hl8c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rgbClr val="A5A5A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2D8895-F482-46E2-A57F-29AAB3B20F0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6286" y="2398561"/>
            <a:ext cx="3979863" cy="2114425"/>
          </a:xfr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Century Gothic" panose="020B0502020202020204" pitchFamily="34" charset="0"/>
              </a:rPr>
              <a:t>iBreastExam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Setup Instructions</a:t>
            </a: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UE/CR</a:t>
            </a:r>
            <a:r>
              <a:rPr lang="en-US" sz="1400">
                <a:latin typeface="Century Gothic" panose="020B0502020202020204" pitchFamily="34" charset="0"/>
              </a:rPr>
              <a:t>/01/07-01</a:t>
            </a:r>
            <a:endParaRPr lang="en-IN" b="1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3F3023-0605-414D-A933-27F207796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9" r="2313" b="2471"/>
          <a:stretch/>
        </p:blipFill>
        <p:spPr>
          <a:xfrm>
            <a:off x="5925457" y="0"/>
            <a:ext cx="3218543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58E55-F566-FFDB-0894-7201F2571695}"/>
              </a:ext>
            </a:extLst>
          </p:cNvPr>
          <p:cNvSpPr txBox="1"/>
          <p:nvPr/>
        </p:nvSpPr>
        <p:spPr>
          <a:xfrm rot="409522">
            <a:off x="3654691" y="760692"/>
            <a:ext cx="223479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in presentation mode for best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step-by-step instructions!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0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C7A30D-7581-4CE9-ABBD-EF902988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267" y="94179"/>
            <a:ext cx="2805462" cy="504932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D47664D-C05E-8AEB-4454-5C1CA31569F0}"/>
              </a:ext>
            </a:extLst>
          </p:cNvPr>
          <p:cNvGrpSpPr/>
          <p:nvPr/>
        </p:nvGrpSpPr>
        <p:grpSpPr>
          <a:xfrm>
            <a:off x="3414906" y="424387"/>
            <a:ext cx="2329591" cy="4345127"/>
            <a:chOff x="3414906" y="424387"/>
            <a:chExt cx="2329591" cy="43451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9A89CA9-5015-AB85-782F-34F9E6C3083D}"/>
                </a:ext>
              </a:extLst>
            </p:cNvPr>
            <p:cNvGrpSpPr/>
            <p:nvPr/>
          </p:nvGrpSpPr>
          <p:grpSpPr>
            <a:xfrm>
              <a:off x="3414906" y="424387"/>
              <a:ext cx="2329591" cy="4345127"/>
              <a:chOff x="3414906" y="424387"/>
              <a:chExt cx="2329591" cy="434512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554DF77-A055-4074-8A91-39BB984E2E1E}"/>
                  </a:ext>
                </a:extLst>
              </p:cNvPr>
              <p:cNvGrpSpPr/>
              <p:nvPr/>
            </p:nvGrpSpPr>
            <p:grpSpPr>
              <a:xfrm>
                <a:off x="3508109" y="447289"/>
                <a:ext cx="2236388" cy="4322225"/>
                <a:chOff x="3494083" y="417048"/>
                <a:chExt cx="2224233" cy="4313743"/>
              </a:xfrm>
            </p:grpSpPr>
            <p:pic>
              <p:nvPicPr>
                <p:cNvPr id="18" name="Picture 8">
                  <a:extLst>
                    <a:ext uri="{FF2B5EF4-FFF2-40B4-BE49-F238E27FC236}">
                      <a16:creationId xmlns:a16="http://schemas.microsoft.com/office/drawing/2014/main" id="{DFA485A0-8ED7-4FE7-A7B0-C1B29C7521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t="4446" b="6353"/>
                <a:stretch/>
              </p:blipFill>
              <p:spPr bwMode="auto">
                <a:xfrm>
                  <a:off x="3494083" y="417048"/>
                  <a:ext cx="2224233" cy="43137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FD8D2A6-D7F5-4D74-A6D7-F174725430DE}"/>
                    </a:ext>
                  </a:extLst>
                </p:cNvPr>
                <p:cNvSpPr/>
                <p:nvPr/>
              </p:nvSpPr>
              <p:spPr>
                <a:xfrm>
                  <a:off x="4655148" y="1559592"/>
                  <a:ext cx="195910" cy="15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E8547F"/>
                    </a:gs>
                    <a:gs pos="100000">
                      <a:srgbClr val="E94F87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-381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9DBDC"/>
                      </a:solidFill>
                      <a:effectLst/>
                      <a:uLnTx/>
                      <a:uFillTx/>
                      <a:latin typeface="Calibri"/>
                      <a:ea typeface="Century Gothic" panose="020B0502020202020204" pitchFamily="34" charset="0"/>
                      <a:cs typeface="Times New Roman" panose="02020603050405020304" pitchFamily="18" charset="0"/>
                    </a:rPr>
                    <a:t>500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DBDC"/>
                    </a:solidFill>
                    <a:effectLst/>
                    <a:uLnTx/>
                    <a:uFillTx/>
                    <a:latin typeface="Calibri"/>
                    <a:ea typeface="Century Gothic" panose="020B0502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8B13FC9-FD46-4815-BC9F-60E415FAB774}"/>
                    </a:ext>
                  </a:extLst>
                </p:cNvPr>
                <p:cNvSpPr/>
                <p:nvPr/>
              </p:nvSpPr>
              <p:spPr>
                <a:xfrm>
                  <a:off x="4151379" y="2580430"/>
                  <a:ext cx="92257" cy="152400"/>
                </a:xfrm>
                <a:prstGeom prst="rect">
                  <a:avLst/>
                </a:prstGeom>
                <a:solidFill>
                  <a:srgbClr val="2324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-381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DBDC"/>
                    </a:solidFill>
                    <a:effectLst/>
                    <a:uLnTx/>
                    <a:uFillTx/>
                    <a:latin typeface="Calibri"/>
                    <a:ea typeface="Century Gothic" panose="020B050202020202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26E01E41-9784-FF6E-8B70-4C186669E4B7}"/>
                  </a:ext>
                </a:extLst>
              </p:cNvPr>
              <p:cNvSpPr/>
              <p:nvPr/>
            </p:nvSpPr>
            <p:spPr>
              <a:xfrm rot="18921790">
                <a:off x="3414906" y="424387"/>
                <a:ext cx="288527" cy="145060"/>
              </a:xfrm>
              <a:prstGeom prst="triangle">
                <a:avLst/>
              </a:prstGeom>
              <a:solidFill>
                <a:srgbClr val="1C1D2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62DC3-5B45-A8D4-30E5-0BDE1C099C9E}"/>
                </a:ext>
              </a:extLst>
            </p:cNvPr>
            <p:cNvSpPr/>
            <p:nvPr/>
          </p:nvSpPr>
          <p:spPr>
            <a:xfrm>
              <a:off x="5152103" y="497764"/>
              <a:ext cx="224635" cy="180663"/>
            </a:xfrm>
            <a:prstGeom prst="rect">
              <a:avLst/>
            </a:prstGeom>
            <a:solidFill>
              <a:srgbClr val="1C1D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B5EB18-6E5D-44C8-9E01-D30BFE4D1C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Main Menu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67C1F-15F0-438C-BC4D-A771C7B8EECD}"/>
              </a:ext>
            </a:extLst>
          </p:cNvPr>
          <p:cNvSpPr txBox="1"/>
          <p:nvPr/>
        </p:nvSpPr>
        <p:spPr>
          <a:xfrm>
            <a:off x="619777" y="2110564"/>
            <a:ext cx="2246618" cy="39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Register patients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167ECF-FAE2-4917-8EF1-DFA0F98BB8F0}"/>
              </a:ext>
            </a:extLst>
          </p:cNvPr>
          <p:cNvCxnSpPr>
            <a:cxnSpLocks/>
          </p:cNvCxnSpPr>
          <p:nvPr/>
        </p:nvCxnSpPr>
        <p:spPr>
          <a:xfrm flipH="1">
            <a:off x="2885600" y="2296336"/>
            <a:ext cx="82296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B28AA8-BD54-4527-9EE3-876357AB9CB9}"/>
              </a:ext>
            </a:extLst>
          </p:cNvPr>
          <p:cNvCxnSpPr>
            <a:cxnSpLocks/>
          </p:cNvCxnSpPr>
          <p:nvPr/>
        </p:nvCxnSpPr>
        <p:spPr>
          <a:xfrm flipH="1">
            <a:off x="2885600" y="3497188"/>
            <a:ext cx="82296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4957D1-B7A9-4A10-8E34-7D0A4C91EBA8}"/>
              </a:ext>
            </a:extLst>
          </p:cNvPr>
          <p:cNvSpPr txBox="1"/>
          <p:nvPr/>
        </p:nvSpPr>
        <p:spPr>
          <a:xfrm>
            <a:off x="1165467" y="3144565"/>
            <a:ext cx="1700928" cy="725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View and share reports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D26E7-3C05-4AF1-AAB2-EEDB18FE3A58}"/>
              </a:ext>
            </a:extLst>
          </p:cNvPr>
          <p:cNvSpPr txBox="1"/>
          <p:nvPr/>
        </p:nvSpPr>
        <p:spPr>
          <a:xfrm>
            <a:off x="6322190" y="2700982"/>
            <a:ext cx="1944280" cy="39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Scan patients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B25138-442D-4190-81BF-674B7B9AB49A}"/>
              </a:ext>
            </a:extLst>
          </p:cNvPr>
          <p:cNvCxnSpPr>
            <a:cxnSpLocks/>
          </p:cNvCxnSpPr>
          <p:nvPr/>
        </p:nvCxnSpPr>
        <p:spPr>
          <a:xfrm flipH="1">
            <a:off x="5522436" y="2889848"/>
            <a:ext cx="82296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E9FD6A-1FCD-4C1D-8612-50E57C576C79}"/>
              </a:ext>
            </a:extLst>
          </p:cNvPr>
          <p:cNvCxnSpPr>
            <a:cxnSpLocks/>
          </p:cNvCxnSpPr>
          <p:nvPr/>
        </p:nvCxnSpPr>
        <p:spPr>
          <a:xfrm flipH="1">
            <a:off x="5520819" y="4085787"/>
            <a:ext cx="82296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094E6D-E54D-465F-B6C1-09AD2EA6899F}"/>
              </a:ext>
            </a:extLst>
          </p:cNvPr>
          <p:cNvSpPr txBox="1"/>
          <p:nvPr/>
        </p:nvSpPr>
        <p:spPr>
          <a:xfrm>
            <a:off x="6322190" y="3727607"/>
            <a:ext cx="2506245" cy="725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Training and certification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79431-18BD-4DD2-9A1F-15F4195D14EA}"/>
              </a:ext>
            </a:extLst>
          </p:cNvPr>
          <p:cNvSpPr txBox="1"/>
          <p:nvPr/>
        </p:nvSpPr>
        <p:spPr>
          <a:xfrm>
            <a:off x="6322190" y="1270832"/>
            <a:ext cx="2379358" cy="725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Remaining scans on sensor cartridge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53E2BB-C6F5-438B-976B-AE499A02CD63}"/>
              </a:ext>
            </a:extLst>
          </p:cNvPr>
          <p:cNvCxnSpPr>
            <a:cxnSpLocks/>
          </p:cNvCxnSpPr>
          <p:nvPr/>
        </p:nvCxnSpPr>
        <p:spPr>
          <a:xfrm flipH="1">
            <a:off x="4973796" y="1665339"/>
            <a:ext cx="137160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43CA333-ECA3-43E4-AD56-1916A771A459}"/>
              </a:ext>
            </a:extLst>
          </p:cNvPr>
          <p:cNvSpPr txBox="1"/>
          <p:nvPr/>
        </p:nvSpPr>
        <p:spPr>
          <a:xfrm>
            <a:off x="877528" y="1357266"/>
            <a:ext cx="1988867" cy="39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Device number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7865AE-6BAC-4FFA-9738-A8A2A402014F}"/>
              </a:ext>
            </a:extLst>
          </p:cNvPr>
          <p:cNvCxnSpPr>
            <a:cxnSpLocks/>
          </p:cNvCxnSpPr>
          <p:nvPr/>
        </p:nvCxnSpPr>
        <p:spPr>
          <a:xfrm flipH="1">
            <a:off x="2885600" y="1547836"/>
            <a:ext cx="73152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74283B-4336-7F0F-5CD4-0BCF26FBB12C}"/>
              </a:ext>
            </a:extLst>
          </p:cNvPr>
          <p:cNvSpPr txBox="1"/>
          <p:nvPr/>
        </p:nvSpPr>
        <p:spPr>
          <a:xfrm>
            <a:off x="6322190" y="395209"/>
            <a:ext cx="1105899" cy="39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359EEE-2B71-06D5-56C7-1953954AF7B4}"/>
              </a:ext>
            </a:extLst>
          </p:cNvPr>
          <p:cNvCxnSpPr>
            <a:cxnSpLocks/>
          </p:cNvCxnSpPr>
          <p:nvPr/>
        </p:nvCxnSpPr>
        <p:spPr>
          <a:xfrm flipH="1">
            <a:off x="5714367" y="582896"/>
            <a:ext cx="629412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E44807-BCA4-D531-696D-C6B6558086C1}"/>
              </a:ext>
            </a:extLst>
          </p:cNvPr>
          <p:cNvCxnSpPr>
            <a:cxnSpLocks/>
          </p:cNvCxnSpPr>
          <p:nvPr/>
        </p:nvCxnSpPr>
        <p:spPr>
          <a:xfrm flipH="1">
            <a:off x="2885600" y="4616239"/>
            <a:ext cx="731520" cy="0"/>
          </a:xfrm>
          <a:prstGeom prst="straightConnector1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68A469-1A76-351A-FB7E-14A284EC168D}"/>
              </a:ext>
            </a:extLst>
          </p:cNvPr>
          <p:cNvSpPr txBox="1"/>
          <p:nvPr/>
        </p:nvSpPr>
        <p:spPr>
          <a:xfrm>
            <a:off x="849663" y="4263616"/>
            <a:ext cx="2016732" cy="725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 lvl="1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Access to our Customer Portal</a:t>
            </a:r>
          </a:p>
        </p:txBody>
      </p:sp>
    </p:spTree>
    <p:extLst>
      <p:ext uri="{BB962C8B-B14F-4D97-AF65-F5344CB8AC3E}">
        <p14:creationId xmlns:p14="http://schemas.microsoft.com/office/powerpoint/2010/main" val="202074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9" grpId="0"/>
      <p:bldP spid="20" grpId="0"/>
      <p:bldP spid="22" grpId="0"/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2943C63-7742-40FE-8CAB-F4E13648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0767" b="10767"/>
          <a:stretch/>
        </p:blipFill>
        <p:spPr bwMode="auto">
          <a:xfrm>
            <a:off x="6890449" y="1206955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E4D866-5E79-4121-84D7-856F6A070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88" t="14600" r="-288" b="6934"/>
          <a:stretch/>
        </p:blipFill>
        <p:spPr bwMode="auto">
          <a:xfrm>
            <a:off x="6890449" y="1213486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6D3D6-53FC-0F79-AD21-6CE4C09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46" y="857685"/>
            <a:ext cx="2470720" cy="4140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B709A-F513-43F6-8D62-C3009F65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174419-0864-48AD-AB75-6A4F1195A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Enter the Company Information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5561F7-240B-4D2F-9033-2C7AF4713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767" b="10767"/>
          <a:stretch/>
        </p:blipFill>
        <p:spPr bwMode="auto">
          <a:xfrm>
            <a:off x="2688204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AE8B37-B8F0-47A6-830F-A9EB0A9C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10767" b="10767"/>
          <a:stretch/>
        </p:blipFill>
        <p:spPr bwMode="auto">
          <a:xfrm>
            <a:off x="2688204" y="1206955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D150C4D-4738-4E41-B63D-464668E155F2}"/>
              </a:ext>
            </a:extLst>
          </p:cNvPr>
          <p:cNvSpPr/>
          <p:nvPr/>
        </p:nvSpPr>
        <p:spPr>
          <a:xfrm>
            <a:off x="2777461" y="2551870"/>
            <a:ext cx="1768874" cy="470038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894527B-F200-4187-863F-6CB23083AB0C}"/>
              </a:ext>
            </a:extLst>
          </p:cNvPr>
          <p:cNvSpPr/>
          <p:nvPr/>
        </p:nvSpPr>
        <p:spPr>
          <a:xfrm>
            <a:off x="5889065" y="1974047"/>
            <a:ext cx="365760" cy="365760"/>
          </a:xfrm>
          <a:prstGeom prst="ellipse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5D7DE5-9928-451D-836D-39DD64D09C64}"/>
              </a:ext>
            </a:extLst>
          </p:cNvPr>
          <p:cNvSpPr/>
          <p:nvPr/>
        </p:nvSpPr>
        <p:spPr>
          <a:xfrm>
            <a:off x="7875811" y="4149570"/>
            <a:ext cx="912808" cy="365222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C36E53-B074-4841-86CA-58D2ADB4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BE6F6E6-6CE1-4A54-8F62-28270281B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31300-B0D2-4503-9375-B7C196FA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FEEA18B-666D-43B5-95C6-25D1CCBF6CF4}"/>
              </a:ext>
            </a:extLst>
          </p:cNvPr>
          <p:cNvSpPr/>
          <p:nvPr/>
        </p:nvSpPr>
        <p:spPr>
          <a:xfrm>
            <a:off x="4882959" y="2857920"/>
            <a:ext cx="843524" cy="273132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407E93-C49B-4D24-A903-9613D1E5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9D837CF-5BF5-4504-87A1-216A09CC73E0}"/>
              </a:ext>
            </a:extLst>
          </p:cNvPr>
          <p:cNvSpPr/>
          <p:nvPr/>
        </p:nvSpPr>
        <p:spPr>
          <a:xfrm>
            <a:off x="4882959" y="2274125"/>
            <a:ext cx="843524" cy="273132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A69B0EC-7049-4DF8-BF02-76E92EBE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AE310FB-E6B4-4F67-8953-D5C2CAC9B6A3}"/>
              </a:ext>
            </a:extLst>
          </p:cNvPr>
          <p:cNvSpPr/>
          <p:nvPr/>
        </p:nvSpPr>
        <p:spPr>
          <a:xfrm>
            <a:off x="4885360" y="1632466"/>
            <a:ext cx="852871" cy="1129784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3E07D9-2BC7-4324-A803-D913F1B16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/>
          <a:srcRect t="3651" b="17883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5A99AAA-A73F-4680-A61B-AD7E8AA020E3}"/>
              </a:ext>
            </a:extLst>
          </p:cNvPr>
          <p:cNvSpPr/>
          <p:nvPr/>
        </p:nvSpPr>
        <p:spPr>
          <a:xfrm>
            <a:off x="6475308" y="1220860"/>
            <a:ext cx="269112" cy="29980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E0CDC78-D7CE-4583-AF3C-B7661851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t="10767" b="10767"/>
          <a:stretch/>
        </p:blipFill>
        <p:spPr bwMode="auto">
          <a:xfrm>
            <a:off x="4792152" y="1213486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6EBADDC-A472-4709-86EF-04EDF683C773}"/>
              </a:ext>
            </a:extLst>
          </p:cNvPr>
          <p:cNvSpPr/>
          <p:nvPr/>
        </p:nvSpPr>
        <p:spPr>
          <a:xfrm>
            <a:off x="1551924" y="1953064"/>
            <a:ext cx="163506" cy="126750"/>
          </a:xfrm>
          <a:prstGeom prst="rect">
            <a:avLst/>
          </a:prstGeom>
          <a:gradFill flip="none" rotWithShape="1">
            <a:gsLst>
              <a:gs pos="0">
                <a:srgbClr val="E8547F"/>
              </a:gs>
              <a:gs pos="100000">
                <a:srgbClr val="E94F87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381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D9DBDC"/>
                </a:solidFill>
                <a:effectLst/>
                <a:uLnTx/>
                <a:uFillTx/>
                <a:latin typeface="Calibri"/>
                <a:ea typeface="Century Gothic" panose="020B0502020202020204" pitchFamily="34" charset="0"/>
                <a:cs typeface="Times New Roman" panose="02020603050405020304" pitchFamily="18" charset="0"/>
              </a:rPr>
              <a:t>500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DBDC"/>
              </a:solidFill>
              <a:effectLst/>
              <a:uLnTx/>
              <a:uFillTx/>
              <a:latin typeface="Calibri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B52480-E38C-54C3-5109-E830CBDC3165}"/>
              </a:ext>
            </a:extLst>
          </p:cNvPr>
          <p:cNvGrpSpPr/>
          <p:nvPr/>
        </p:nvGrpSpPr>
        <p:grpSpPr>
          <a:xfrm>
            <a:off x="461276" y="1186063"/>
            <a:ext cx="2038893" cy="3497032"/>
            <a:chOff x="461276" y="1186063"/>
            <a:chExt cx="2038893" cy="34970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B4DA1C-0B99-67FC-F33E-18401FA15E78}"/>
                </a:ext>
              </a:extLst>
            </p:cNvPr>
            <p:cNvGrpSpPr/>
            <p:nvPr/>
          </p:nvGrpSpPr>
          <p:grpSpPr>
            <a:xfrm>
              <a:off x="461276" y="1186063"/>
              <a:ext cx="2038893" cy="3497032"/>
              <a:chOff x="3423301" y="424387"/>
              <a:chExt cx="2321196" cy="398122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4E46968-15B4-BE17-E4DB-FB5F5FD98B2B}"/>
                  </a:ext>
                </a:extLst>
              </p:cNvPr>
              <p:cNvGrpSpPr/>
              <p:nvPr/>
            </p:nvGrpSpPr>
            <p:grpSpPr>
              <a:xfrm>
                <a:off x="3508109" y="447289"/>
                <a:ext cx="2236388" cy="3958325"/>
                <a:chOff x="3494083" y="417048"/>
                <a:chExt cx="2224233" cy="395055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4698D8D-FC32-8283-94F0-FD7F90995E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/>
                <a:srcRect t="4446" b="13863"/>
                <a:stretch/>
              </p:blipFill>
              <p:spPr bwMode="auto">
                <a:xfrm>
                  <a:off x="3494083" y="417048"/>
                  <a:ext cx="2224233" cy="39505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456E13-5BFC-9A1F-B068-5B977E0C78F0}"/>
                    </a:ext>
                  </a:extLst>
                </p:cNvPr>
                <p:cNvSpPr/>
                <p:nvPr/>
              </p:nvSpPr>
              <p:spPr>
                <a:xfrm>
                  <a:off x="4655148" y="1559592"/>
                  <a:ext cx="195910" cy="15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E8547F"/>
                    </a:gs>
                    <a:gs pos="100000">
                      <a:srgbClr val="E94F87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-381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9DBDC"/>
                      </a:solidFill>
                      <a:effectLst/>
                      <a:uLnTx/>
                      <a:uFillTx/>
                      <a:latin typeface="Calibri"/>
                      <a:ea typeface="Century Gothic" panose="020B0502020202020204" pitchFamily="34" charset="0"/>
                      <a:cs typeface="Times New Roman" panose="02020603050405020304" pitchFamily="18" charset="0"/>
                    </a:rPr>
                    <a:t>500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DBDC"/>
                    </a:solidFill>
                    <a:effectLst/>
                    <a:uLnTx/>
                    <a:uFillTx/>
                    <a:latin typeface="Calibri"/>
                    <a:ea typeface="Century Gothic" panose="020B0502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8FD4C8C-0D73-EB59-F961-31141D1F3E9B}"/>
                    </a:ext>
                  </a:extLst>
                </p:cNvPr>
                <p:cNvSpPr/>
                <p:nvPr/>
              </p:nvSpPr>
              <p:spPr>
                <a:xfrm>
                  <a:off x="4151379" y="2580430"/>
                  <a:ext cx="92257" cy="152400"/>
                </a:xfrm>
                <a:prstGeom prst="rect">
                  <a:avLst/>
                </a:prstGeom>
                <a:solidFill>
                  <a:srgbClr val="2324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-381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DBDC"/>
                    </a:solidFill>
                    <a:effectLst/>
                    <a:uLnTx/>
                    <a:uFillTx/>
                    <a:latin typeface="Calibri"/>
                    <a:ea typeface="Century Gothic" panose="020B050202020202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B08F6D22-9525-0945-1F34-5AA5709FEE6E}"/>
                  </a:ext>
                </a:extLst>
              </p:cNvPr>
              <p:cNvSpPr/>
              <p:nvPr/>
            </p:nvSpPr>
            <p:spPr>
              <a:xfrm rot="18921790">
                <a:off x="3423301" y="424387"/>
                <a:ext cx="288526" cy="145060"/>
              </a:xfrm>
              <a:prstGeom prst="triangle">
                <a:avLst/>
              </a:prstGeom>
              <a:solidFill>
                <a:srgbClr val="1C1D2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D14F11-81D7-A54A-257E-6981A4F7B29D}"/>
                </a:ext>
              </a:extLst>
            </p:cNvPr>
            <p:cNvSpPr/>
            <p:nvPr/>
          </p:nvSpPr>
          <p:spPr>
            <a:xfrm>
              <a:off x="1980963" y="1254001"/>
              <a:ext cx="224635" cy="180663"/>
            </a:xfrm>
            <a:prstGeom prst="rect">
              <a:avLst/>
            </a:prstGeom>
            <a:solidFill>
              <a:srgbClr val="1C1D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0FD39A7-5948-93F9-240F-CE708D0D8313}"/>
              </a:ext>
            </a:extLst>
          </p:cNvPr>
          <p:cNvSpPr/>
          <p:nvPr/>
        </p:nvSpPr>
        <p:spPr>
          <a:xfrm>
            <a:off x="2275593" y="1231608"/>
            <a:ext cx="182880" cy="18288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F7257-1583-1466-D289-682E1BE5FD8D}"/>
              </a:ext>
            </a:extLst>
          </p:cNvPr>
          <p:cNvSpPr txBox="1"/>
          <p:nvPr/>
        </p:nvSpPr>
        <p:spPr>
          <a:xfrm>
            <a:off x="5868830" y="743217"/>
            <a:ext cx="1341595" cy="461665"/>
          </a:xfrm>
          <a:prstGeom prst="wedgeRectCallout">
            <a:avLst>
              <a:gd name="adj1" fmla="val -33776"/>
              <a:gd name="adj2" fmla="val 9834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Add your logo </a:t>
            </a:r>
            <a:r>
              <a:rPr lang="en-US" sz="1200" noProof="0" dirty="0">
                <a:solidFill>
                  <a:srgbClr val="404040"/>
                </a:solidFill>
                <a:latin typeface="Century Gothic" panose="020B0502020202020204" pitchFamily="34" charset="0"/>
              </a:rPr>
              <a:t>in 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png or .jpeg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16AA49-01F2-6993-D4BE-A355F44BDE63}"/>
              </a:ext>
            </a:extLst>
          </p:cNvPr>
          <p:cNvSpPr/>
          <p:nvPr/>
        </p:nvSpPr>
        <p:spPr>
          <a:xfrm>
            <a:off x="6890449" y="115235"/>
            <a:ext cx="2258568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To be completed by each Technician (+ Org Admin if intending to perform scans)</a:t>
            </a:r>
          </a:p>
        </p:txBody>
      </p:sp>
    </p:spTree>
    <p:extLst>
      <p:ext uri="{BB962C8B-B14F-4D97-AF65-F5344CB8AC3E}">
        <p14:creationId xmlns:p14="http://schemas.microsoft.com/office/powerpoint/2010/main" val="6483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 animBg="1"/>
      <p:bldP spid="21" grpId="0" animBg="1"/>
      <p:bldP spid="41" grpId="0" animBg="1"/>
      <p:bldP spid="43" grpId="0" animBg="1"/>
      <p:bldP spid="44" grpId="0" animBg="1"/>
      <p:bldP spid="39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E6D3D6-53FC-0F79-AD21-6CE4C09B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6" y="857685"/>
            <a:ext cx="2470720" cy="4140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B709A-F513-43F6-8D62-C3009F65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0767" b="10767"/>
          <a:stretch/>
        </p:blipFill>
        <p:spPr bwMode="auto">
          <a:xfrm>
            <a:off x="4789326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174419-0864-48AD-AB75-6A4F1195A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Complete the Tutorial I/II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5561F7-240B-4D2F-9033-2C7AF4713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0767" b="10767"/>
          <a:stretch/>
        </p:blipFill>
        <p:spPr bwMode="auto">
          <a:xfrm>
            <a:off x="2688204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D150C4D-4738-4E41-B63D-464668E155F2}"/>
              </a:ext>
            </a:extLst>
          </p:cNvPr>
          <p:cNvSpPr/>
          <p:nvPr/>
        </p:nvSpPr>
        <p:spPr>
          <a:xfrm>
            <a:off x="2777461" y="1951005"/>
            <a:ext cx="1768874" cy="459135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EBADDC-A472-4709-86EF-04EDF683C773}"/>
              </a:ext>
            </a:extLst>
          </p:cNvPr>
          <p:cNvSpPr/>
          <p:nvPr/>
        </p:nvSpPr>
        <p:spPr>
          <a:xfrm>
            <a:off x="1551924" y="1953064"/>
            <a:ext cx="163506" cy="126750"/>
          </a:xfrm>
          <a:prstGeom prst="rect">
            <a:avLst/>
          </a:prstGeom>
          <a:gradFill flip="none" rotWithShape="1">
            <a:gsLst>
              <a:gs pos="0">
                <a:srgbClr val="E8547F"/>
              </a:gs>
              <a:gs pos="100000">
                <a:srgbClr val="E94F87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381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D9DBDC"/>
                </a:solidFill>
                <a:effectLst/>
                <a:uLnTx/>
                <a:uFillTx/>
                <a:latin typeface="Calibri"/>
                <a:ea typeface="Century Gothic" panose="020B0502020202020204" pitchFamily="34" charset="0"/>
                <a:cs typeface="Times New Roman" panose="02020603050405020304" pitchFamily="18" charset="0"/>
              </a:rPr>
              <a:t>500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DBDC"/>
              </a:solidFill>
              <a:effectLst/>
              <a:uLnTx/>
              <a:uFillTx/>
              <a:latin typeface="Calibri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0BE21B-1C89-53D5-7868-096217E4D4B8}"/>
              </a:ext>
            </a:extLst>
          </p:cNvPr>
          <p:cNvGrpSpPr/>
          <p:nvPr/>
        </p:nvGrpSpPr>
        <p:grpSpPr>
          <a:xfrm>
            <a:off x="516484" y="1200150"/>
            <a:ext cx="1976170" cy="3362972"/>
            <a:chOff x="3488703" y="1015415"/>
            <a:chExt cx="2232091" cy="3811754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D5D2437B-D150-DBB8-72BE-FB425E803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56" t="9844" r="-56" b="11613"/>
            <a:stretch/>
          </p:blipFill>
          <p:spPr bwMode="auto">
            <a:xfrm>
              <a:off x="3488703" y="1015415"/>
              <a:ext cx="2232091" cy="3811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8EDACB-EE91-0ADA-23F6-60E0583A5A42}"/>
                </a:ext>
              </a:extLst>
            </p:cNvPr>
            <p:cNvSpPr/>
            <p:nvPr/>
          </p:nvSpPr>
          <p:spPr>
            <a:xfrm>
              <a:off x="4654147" y="1894693"/>
              <a:ext cx="195910" cy="152400"/>
            </a:xfrm>
            <a:prstGeom prst="rect">
              <a:avLst/>
            </a:prstGeom>
            <a:gradFill flip="none" rotWithShape="1">
              <a:gsLst>
                <a:gs pos="0">
                  <a:srgbClr val="E8547F"/>
                </a:gs>
                <a:gs pos="100000">
                  <a:srgbClr val="E94F87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381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D9DBDC"/>
                  </a:solidFill>
                  <a:effectLst/>
                  <a:uLnTx/>
                  <a:uFillTx/>
                  <a:latin typeface="Calibri"/>
                  <a:ea typeface="Century Gothic" panose="020B0502020202020204" pitchFamily="34" charset="0"/>
                  <a:cs typeface="Times New Roman" panose="02020603050405020304" pitchFamily="18" charset="0"/>
                </a:rPr>
                <a:t>500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DBDC"/>
                </a:solidFill>
                <a:effectLst/>
                <a:uLnTx/>
                <a:uFillTx/>
                <a:latin typeface="Calibri"/>
                <a:ea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20F3F-B463-6E0B-1520-36C5EFF93664}"/>
              </a:ext>
            </a:extLst>
          </p:cNvPr>
          <p:cNvSpPr/>
          <p:nvPr/>
        </p:nvSpPr>
        <p:spPr>
          <a:xfrm>
            <a:off x="628378" y="3943625"/>
            <a:ext cx="1742127" cy="46899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E8582A-CD64-CAEA-0BC5-413FCF6EB8F2}"/>
              </a:ext>
            </a:extLst>
          </p:cNvPr>
          <p:cNvGrpSpPr/>
          <p:nvPr/>
        </p:nvGrpSpPr>
        <p:grpSpPr>
          <a:xfrm>
            <a:off x="6890448" y="1212937"/>
            <a:ext cx="1958843" cy="3330222"/>
            <a:chOff x="6890448" y="1212937"/>
            <a:chExt cx="1958843" cy="33302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E4D866-5E79-4121-84D7-856F6A070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t="10767" b="29382"/>
            <a:stretch/>
          </p:blipFill>
          <p:spPr bwMode="auto">
            <a:xfrm>
              <a:off x="6890449" y="1212937"/>
              <a:ext cx="1958842" cy="2540190"/>
            </a:xfrm>
            <a:prstGeom prst="rect">
              <a:avLst/>
            </a:prstGeom>
            <a:noFill/>
            <a:ln w="31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3303B5-9630-F4A0-F868-C015302379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" t="67261" r="-18" b="6409"/>
            <a:stretch/>
          </p:blipFill>
          <p:spPr bwMode="auto">
            <a:xfrm>
              <a:off x="6890448" y="3425687"/>
              <a:ext cx="1958842" cy="1117472"/>
            </a:xfrm>
            <a:prstGeom prst="rect">
              <a:avLst/>
            </a:prstGeom>
            <a:noFill/>
            <a:ln w="31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0E9F7B5-38EF-17A5-63CB-35BC8715B897}"/>
              </a:ext>
            </a:extLst>
          </p:cNvPr>
          <p:cNvSpPr/>
          <p:nvPr/>
        </p:nvSpPr>
        <p:spPr>
          <a:xfrm>
            <a:off x="4884309" y="4341801"/>
            <a:ext cx="1808501" cy="199628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2C6A35-E06E-B3A4-EC23-1BC05690481D}"/>
              </a:ext>
            </a:extLst>
          </p:cNvPr>
          <p:cNvSpPr/>
          <p:nvPr/>
        </p:nvSpPr>
        <p:spPr>
          <a:xfrm>
            <a:off x="6923895" y="4155003"/>
            <a:ext cx="1891947" cy="375724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0E8BBC-AEFE-93C1-8CD2-3F2A7F242020}"/>
              </a:ext>
            </a:extLst>
          </p:cNvPr>
          <p:cNvSpPr/>
          <p:nvPr/>
        </p:nvSpPr>
        <p:spPr>
          <a:xfrm>
            <a:off x="6890449" y="115235"/>
            <a:ext cx="2258568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To be completed by each Technician (+ Org Admin if intending to perform scans)</a:t>
            </a:r>
          </a:p>
        </p:txBody>
      </p:sp>
    </p:spTree>
    <p:extLst>
      <p:ext uri="{BB962C8B-B14F-4D97-AF65-F5344CB8AC3E}">
        <p14:creationId xmlns:p14="http://schemas.microsoft.com/office/powerpoint/2010/main" val="170230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E6D3D6-53FC-0F79-AD21-6CE4C09B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6" y="857685"/>
            <a:ext cx="2470720" cy="4140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B709A-F513-43F6-8D62-C3009F65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0767" b="10767"/>
          <a:stretch/>
        </p:blipFill>
        <p:spPr bwMode="auto">
          <a:xfrm>
            <a:off x="4789326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174419-0864-48AD-AB75-6A4F1195A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Complete the Tutorial I/II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5561F7-240B-4D2F-9033-2C7AF4713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0767" b="10767"/>
          <a:stretch/>
        </p:blipFill>
        <p:spPr bwMode="auto">
          <a:xfrm>
            <a:off x="2688204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6EBADDC-A472-4709-86EF-04EDF683C773}"/>
              </a:ext>
            </a:extLst>
          </p:cNvPr>
          <p:cNvSpPr/>
          <p:nvPr/>
        </p:nvSpPr>
        <p:spPr>
          <a:xfrm>
            <a:off x="1551924" y="1953064"/>
            <a:ext cx="163506" cy="126750"/>
          </a:xfrm>
          <a:prstGeom prst="rect">
            <a:avLst/>
          </a:prstGeom>
          <a:gradFill flip="none" rotWithShape="1">
            <a:gsLst>
              <a:gs pos="0">
                <a:srgbClr val="E8547F"/>
              </a:gs>
              <a:gs pos="100000">
                <a:srgbClr val="E94F87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381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D9DBDC"/>
                </a:solidFill>
                <a:effectLst/>
                <a:uLnTx/>
                <a:uFillTx/>
                <a:latin typeface="Calibri"/>
                <a:ea typeface="Century Gothic" panose="020B0502020202020204" pitchFamily="34" charset="0"/>
                <a:cs typeface="Times New Roman" panose="02020603050405020304" pitchFamily="18" charset="0"/>
              </a:rPr>
              <a:t>500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DBDC"/>
              </a:solidFill>
              <a:effectLst/>
              <a:uLnTx/>
              <a:uFillTx/>
              <a:latin typeface="Calibri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5D2437B-D150-DBB8-72BE-FB425E80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729" b="10729"/>
          <a:stretch/>
        </p:blipFill>
        <p:spPr bwMode="auto">
          <a:xfrm>
            <a:off x="516484" y="1200150"/>
            <a:ext cx="1976170" cy="336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E737-BFC7-D0E2-7B50-F520F4D7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767" b="10767"/>
          <a:stretch/>
        </p:blipFill>
        <p:spPr bwMode="auto">
          <a:xfrm>
            <a:off x="6890449" y="1213486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76205F-361F-100E-2FCE-6AA7001D982F}"/>
              </a:ext>
            </a:extLst>
          </p:cNvPr>
          <p:cNvSpPr/>
          <p:nvPr/>
        </p:nvSpPr>
        <p:spPr>
          <a:xfrm>
            <a:off x="516484" y="1640478"/>
            <a:ext cx="1976170" cy="459135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27C92-205B-C51B-A0BF-1E9E71C37899}"/>
              </a:ext>
            </a:extLst>
          </p:cNvPr>
          <p:cNvSpPr/>
          <p:nvPr/>
        </p:nvSpPr>
        <p:spPr>
          <a:xfrm>
            <a:off x="6890449" y="115235"/>
            <a:ext cx="2253551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To be completed by each Technician (+ Org Admin if intending to perform scans)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2D382-5FCD-4382-AF8B-3B4E450CC296}"/>
              </a:ext>
            </a:extLst>
          </p:cNvPr>
          <p:cNvSpPr txBox="1"/>
          <p:nvPr/>
        </p:nvSpPr>
        <p:spPr>
          <a:xfrm>
            <a:off x="6065005" y="4207206"/>
            <a:ext cx="2875051" cy="830997"/>
          </a:xfrm>
          <a:prstGeom prst="wedgeRectCallout">
            <a:avLst>
              <a:gd name="adj1" fmla="val -5699"/>
              <a:gd name="adj2" fmla="val -8890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The subsequent steps (Pre-Training, Training, and Practice Scans) will be completed during and after the iBreastExam Training.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EC0007-8479-F299-F383-D522FF77C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00D54E-3649-DB30-CFCB-32925A21F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spAutoFit/>
          </a:bodyPr>
          <a:lstStyle/>
          <a:p>
            <a:r>
              <a:rPr lang="de-CH" dirty="0">
                <a:latin typeface="Century Gothic"/>
              </a:rPr>
              <a:t>Request an </a:t>
            </a:r>
            <a:r>
              <a:rPr lang="de-CH">
                <a:latin typeface="Century Gothic"/>
              </a:rPr>
              <a:t>iBreastExam</a:t>
            </a:r>
            <a:r>
              <a:rPr lang="de-CH" dirty="0">
                <a:latin typeface="Century Gothic"/>
              </a:rPr>
              <a:t> Training</a:t>
            </a:r>
            <a:endParaRPr lang="en-US" dirty="0">
              <a:latin typeface="Century Gothic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FB3B81-2B88-790C-06ED-75C41FAEE14C}"/>
              </a:ext>
            </a:extLst>
          </p:cNvPr>
          <p:cNvSpPr/>
          <p:nvPr/>
        </p:nvSpPr>
        <p:spPr>
          <a:xfrm>
            <a:off x="3435309" y="4015642"/>
            <a:ext cx="2160000" cy="31680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762342-4AE4-0189-67FB-CD7DA895A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8EB26D-5541-BC59-335D-F61C12DB38F9}"/>
              </a:ext>
            </a:extLst>
          </p:cNvPr>
          <p:cNvSpPr/>
          <p:nvPr/>
        </p:nvSpPr>
        <p:spPr>
          <a:xfrm>
            <a:off x="2307604" y="3304821"/>
            <a:ext cx="2060799" cy="995835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8C3344-1D7A-8F0E-1491-BAE70620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6"/>
          <a:stretch/>
        </p:blipFill>
        <p:spPr>
          <a:xfrm>
            <a:off x="0" y="916174"/>
            <a:ext cx="9144000" cy="405813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8C319C6-D595-6250-8082-6CAB1A98DC1E}"/>
              </a:ext>
            </a:extLst>
          </p:cNvPr>
          <p:cNvSpPr/>
          <p:nvPr/>
        </p:nvSpPr>
        <p:spPr>
          <a:xfrm>
            <a:off x="2642884" y="2277201"/>
            <a:ext cx="3727436" cy="47616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E3A3CD-5C59-87C6-37C6-6B4DE78D8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21" b="25"/>
          <a:stretch/>
        </p:blipFill>
        <p:spPr>
          <a:xfrm>
            <a:off x="0" y="916174"/>
            <a:ext cx="9144000" cy="40581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ADF118-1419-1C48-1D76-A4AB41D1A2BF}"/>
              </a:ext>
            </a:extLst>
          </p:cNvPr>
          <p:cNvSpPr txBox="1"/>
          <p:nvPr/>
        </p:nvSpPr>
        <p:spPr>
          <a:xfrm>
            <a:off x="1585896" y="827642"/>
            <a:ext cx="3214703" cy="461665"/>
          </a:xfrm>
          <a:prstGeom prst="wedgeRectCallout">
            <a:avLst>
              <a:gd name="adj1" fmla="val -58679"/>
              <a:gd name="adj2" fmla="val -1414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Go to uels.atlassian.net/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servicedesk</a:t>
            </a:r>
            <a:endParaRPr lang="en-US" sz="12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Or directly to </a:t>
            </a:r>
            <a:r>
              <a:rPr lang="en-US" sz="1200" u="sng" dirty="0"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en-US" sz="1200" u="sng" dirty="0" err="1"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ibreastexam</a:t>
            </a:r>
            <a:r>
              <a:rPr lang="en-US" sz="1200" u="sng" dirty="0"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-training</a:t>
            </a:r>
            <a:r>
              <a:rPr lang="en-US" sz="1200" u="sng" dirty="0">
                <a:latin typeface="Century Gothic" panose="020B0502020202020204" pitchFamily="34" charset="0"/>
              </a:rPr>
              <a:t> 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9B1BE-9ED2-F8A0-10AA-A344BDDAB1D5}"/>
              </a:ext>
            </a:extLst>
          </p:cNvPr>
          <p:cNvSpPr/>
          <p:nvPr/>
        </p:nvSpPr>
        <p:spPr>
          <a:xfrm>
            <a:off x="7820025" y="115235"/>
            <a:ext cx="13334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To be completed by the Org Admin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E4DD8-925A-7523-7E0F-A65015CBAA8F}"/>
              </a:ext>
            </a:extLst>
          </p:cNvPr>
          <p:cNvSpPr txBox="1"/>
          <p:nvPr/>
        </p:nvSpPr>
        <p:spPr>
          <a:xfrm>
            <a:off x="6472131" y="2060863"/>
            <a:ext cx="2060799" cy="1384995"/>
          </a:xfrm>
          <a:prstGeom prst="wedgeRectCallout">
            <a:avLst>
              <a:gd name="adj1" fmla="val -65546"/>
              <a:gd name="adj2" fmla="val -1964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Please ensure that each technician is available for this training and has completed the mandatory iBreastExam Tutorial prior to the training.</a:t>
            </a:r>
          </a:p>
        </p:txBody>
      </p:sp>
    </p:spTree>
    <p:extLst>
      <p:ext uri="{BB962C8B-B14F-4D97-AF65-F5344CB8AC3E}">
        <p14:creationId xmlns:p14="http://schemas.microsoft.com/office/powerpoint/2010/main" val="140160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5" grpId="0" animBg="1"/>
      <p:bldP spid="2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E5CC52-D2C0-4129-B6D3-7BD3EC134D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Charge the Scanner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C50876-B751-45CC-B6C0-61464129ED96}"/>
              </a:ext>
            </a:extLst>
          </p:cNvPr>
          <p:cNvGrpSpPr/>
          <p:nvPr/>
        </p:nvGrpSpPr>
        <p:grpSpPr>
          <a:xfrm>
            <a:off x="7321682" y="3464281"/>
            <a:ext cx="936368" cy="1198554"/>
            <a:chOff x="5164002" y="3054537"/>
            <a:chExt cx="936368" cy="119855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AA5226B-F749-4418-B2C0-00418489076E}"/>
                </a:ext>
              </a:extLst>
            </p:cNvPr>
            <p:cNvSpPr/>
            <p:nvPr/>
          </p:nvSpPr>
          <p:spPr>
            <a:xfrm>
              <a:off x="5272186" y="3813544"/>
              <a:ext cx="720000" cy="232217"/>
            </a:xfrm>
            <a:prstGeom prst="roundRect">
              <a:avLst>
                <a:gd name="adj" fmla="val 316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3D4A656-6A0D-4986-A4B4-F83830030929}"/>
                </a:ext>
              </a:extLst>
            </p:cNvPr>
            <p:cNvSpPr/>
            <p:nvPr/>
          </p:nvSpPr>
          <p:spPr>
            <a:xfrm>
              <a:off x="5196252" y="3054537"/>
              <a:ext cx="871869" cy="759007"/>
            </a:xfrm>
            <a:prstGeom prst="roundRect">
              <a:avLst>
                <a:gd name="adj" fmla="val 194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42017-D0F7-4562-87AF-8A2C434AB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01" b="4721"/>
            <a:stretch/>
          </p:blipFill>
          <p:spPr bwMode="auto">
            <a:xfrm>
              <a:off x="5164002" y="3054537"/>
              <a:ext cx="936368" cy="11985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04B877-0F27-4916-8316-C04187B80E66}"/>
              </a:ext>
            </a:extLst>
          </p:cNvPr>
          <p:cNvSpPr txBox="1"/>
          <p:nvPr/>
        </p:nvSpPr>
        <p:spPr>
          <a:xfrm>
            <a:off x="888472" y="1516180"/>
            <a:ext cx="296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Century Gothic" panose="020B0502020202020204" pitchFamily="34" charset="0"/>
              </a:rPr>
              <a:t>Charge the scanner for </a:t>
            </a:r>
            <a:r>
              <a:rPr lang="en-US" sz="1800" b="1">
                <a:latin typeface="Century Gothic" panose="020B0502020202020204" pitchFamily="34" charset="0"/>
              </a:rPr>
              <a:t>at least 6h</a:t>
            </a:r>
            <a:r>
              <a:rPr lang="en-US" sz="1800"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4142F6-1D2B-4544-B2FF-B79CE09EA137}"/>
              </a:ext>
            </a:extLst>
          </p:cNvPr>
          <p:cNvGrpSpPr/>
          <p:nvPr/>
        </p:nvGrpSpPr>
        <p:grpSpPr>
          <a:xfrm>
            <a:off x="587315" y="3538281"/>
            <a:ext cx="1533638" cy="1075440"/>
            <a:chOff x="2641606" y="1454632"/>
            <a:chExt cx="3662212" cy="256807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5F42372-62A1-4B7D-AEBE-CDDC60F648FA}"/>
                </a:ext>
              </a:extLst>
            </p:cNvPr>
            <p:cNvSpPr/>
            <p:nvPr/>
          </p:nvSpPr>
          <p:spPr>
            <a:xfrm rot="19992571">
              <a:off x="3394944" y="1888919"/>
              <a:ext cx="2787649" cy="121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80EB51-508D-4F5D-8F09-9142315F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" b="7"/>
            <a:stretch/>
          </p:blipFill>
          <p:spPr>
            <a:xfrm>
              <a:off x="2641606" y="1454632"/>
              <a:ext cx="3662212" cy="256807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7FBEEF1-5AB4-4D10-A89B-2F843EA66AAA}"/>
              </a:ext>
            </a:extLst>
          </p:cNvPr>
          <p:cNvSpPr txBox="1"/>
          <p:nvPr/>
        </p:nvSpPr>
        <p:spPr>
          <a:xfrm>
            <a:off x="418134" y="2622914"/>
            <a:ext cx="1872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latin typeface="Century Gothic" panose="020B0502020202020204" pitchFamily="34" charset="0"/>
              </a:rPr>
              <a:t>Charging</a:t>
            </a:r>
            <a:r>
              <a:rPr lang="en-US" sz="1800">
                <a:latin typeface="Century Gothic" panose="020B0502020202020204" pitchFamily="34" charset="0"/>
              </a:rPr>
              <a:t>: </a:t>
            </a:r>
          </a:p>
          <a:p>
            <a:pPr algn="ctr"/>
            <a:r>
              <a:rPr lang="en-US" sz="1800">
                <a:latin typeface="Century Gothic" panose="020B0502020202020204" pitchFamily="34" charset="0"/>
              </a:rPr>
              <a:t>Battery light 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16B0F0-234A-4D23-B410-F214E0C44D63}"/>
              </a:ext>
            </a:extLst>
          </p:cNvPr>
          <p:cNvSpPr txBox="1"/>
          <p:nvPr/>
        </p:nvSpPr>
        <p:spPr>
          <a:xfrm>
            <a:off x="2455802" y="2622914"/>
            <a:ext cx="1872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latin typeface="Century Gothic" panose="020B0502020202020204" pitchFamily="34" charset="0"/>
              </a:rPr>
              <a:t>Fully charged</a:t>
            </a:r>
            <a:r>
              <a:rPr lang="en-US" sz="1800">
                <a:latin typeface="Century Gothic" panose="020B0502020202020204" pitchFamily="34" charset="0"/>
              </a:rPr>
              <a:t>: </a:t>
            </a:r>
          </a:p>
          <a:p>
            <a:pPr algn="ctr"/>
            <a:r>
              <a:rPr lang="en-US" sz="1800">
                <a:latin typeface="Century Gothic" panose="020B0502020202020204" pitchFamily="34" charset="0"/>
              </a:rPr>
              <a:t>Battery light off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0AA0F0-235A-48EC-A6CB-FB66919C7EC1}"/>
              </a:ext>
            </a:extLst>
          </p:cNvPr>
          <p:cNvSpPr txBox="1"/>
          <p:nvPr/>
        </p:nvSpPr>
        <p:spPr>
          <a:xfrm>
            <a:off x="6853866" y="2622914"/>
            <a:ext cx="1872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latin typeface="Century Gothic" panose="020B0502020202020204" pitchFamily="34" charset="0"/>
              </a:rPr>
              <a:t>On</a:t>
            </a:r>
            <a:r>
              <a:rPr lang="en-US" sz="1800">
                <a:latin typeface="Century Gothic" panose="020B0502020202020204" pitchFamily="34" charset="0"/>
              </a:rPr>
              <a:t>: </a:t>
            </a:r>
          </a:p>
          <a:p>
            <a:pPr algn="ctr"/>
            <a:r>
              <a:rPr lang="en-US" sz="1800">
                <a:latin typeface="Century Gothic" panose="020B0502020202020204" pitchFamily="34" charset="0"/>
              </a:rPr>
              <a:t>Power light 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D3B6A5-F985-4824-87FA-44CD6F73DED1}"/>
              </a:ext>
            </a:extLst>
          </p:cNvPr>
          <p:cNvSpPr txBox="1"/>
          <p:nvPr/>
        </p:nvSpPr>
        <p:spPr>
          <a:xfrm>
            <a:off x="4816198" y="2622914"/>
            <a:ext cx="1872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latin typeface="Century Gothic" panose="020B0502020202020204" pitchFamily="34" charset="0"/>
              </a:rPr>
              <a:t>Off</a:t>
            </a:r>
            <a:r>
              <a:rPr lang="en-US" sz="1800">
                <a:latin typeface="Century Gothic" panose="020B0502020202020204" pitchFamily="34" charset="0"/>
              </a:rPr>
              <a:t>: </a:t>
            </a:r>
          </a:p>
          <a:p>
            <a:pPr algn="ctr"/>
            <a:r>
              <a:rPr lang="en-US" sz="1800">
                <a:latin typeface="Century Gothic" panose="020B0502020202020204" pitchFamily="34" charset="0"/>
              </a:rPr>
              <a:t>Power light off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8CFD9D-E128-4CAC-8D41-46EF1F004391}"/>
              </a:ext>
            </a:extLst>
          </p:cNvPr>
          <p:cNvGrpSpPr/>
          <p:nvPr/>
        </p:nvGrpSpPr>
        <p:grpSpPr>
          <a:xfrm>
            <a:off x="5284014" y="3464279"/>
            <a:ext cx="936368" cy="1198555"/>
            <a:chOff x="7516240" y="3127612"/>
            <a:chExt cx="936368" cy="119855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DD3738-7041-4CE2-8A8A-2D17E64B352E}"/>
                </a:ext>
              </a:extLst>
            </p:cNvPr>
            <p:cNvGrpSpPr/>
            <p:nvPr/>
          </p:nvGrpSpPr>
          <p:grpSpPr>
            <a:xfrm>
              <a:off x="7516240" y="3127612"/>
              <a:ext cx="936368" cy="1198555"/>
              <a:chOff x="5164002" y="3054536"/>
              <a:chExt cx="936368" cy="119855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942F4EC-FA94-423F-8ECA-E3ADC3DE1965}"/>
                  </a:ext>
                </a:extLst>
              </p:cNvPr>
              <p:cNvSpPr/>
              <p:nvPr/>
            </p:nvSpPr>
            <p:spPr>
              <a:xfrm>
                <a:off x="5272186" y="3813544"/>
                <a:ext cx="720000" cy="232217"/>
              </a:xfrm>
              <a:prstGeom prst="roundRect">
                <a:avLst>
                  <a:gd name="adj" fmla="val 316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B3E8A82-0536-415A-A16A-35EBE34D9BE6}"/>
                  </a:ext>
                </a:extLst>
              </p:cNvPr>
              <p:cNvSpPr/>
              <p:nvPr/>
            </p:nvSpPr>
            <p:spPr>
              <a:xfrm>
                <a:off x="5196252" y="3054537"/>
                <a:ext cx="871869" cy="759007"/>
              </a:xfrm>
              <a:prstGeom prst="roundRect">
                <a:avLst>
                  <a:gd name="adj" fmla="val 1946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62D6A32-D741-46B6-86C2-31EA26FC48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801" b="4721"/>
              <a:stretch/>
            </p:blipFill>
            <p:spPr bwMode="auto">
              <a:xfrm>
                <a:off x="5164002" y="3054536"/>
                <a:ext cx="936368" cy="11985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4F1F6FD-758C-43B5-8D32-777412669944}"/>
                </a:ext>
              </a:extLst>
            </p:cNvPr>
            <p:cNvSpPr/>
            <p:nvPr/>
          </p:nvSpPr>
          <p:spPr>
            <a:xfrm>
              <a:off x="7889114" y="3908806"/>
              <a:ext cx="215047" cy="177154"/>
            </a:xfrm>
            <a:prstGeom prst="ellipse">
              <a:avLst/>
            </a:prstGeom>
            <a:solidFill>
              <a:srgbClr val="D0DA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769068-5B84-489B-AB2A-B0CB4394A7D1}"/>
              </a:ext>
            </a:extLst>
          </p:cNvPr>
          <p:cNvSpPr txBox="1"/>
          <p:nvPr/>
        </p:nvSpPr>
        <p:spPr>
          <a:xfrm>
            <a:off x="4752006" y="1516180"/>
            <a:ext cx="404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Turn the device </a:t>
            </a:r>
            <a:r>
              <a:rPr lang="en-US" sz="1800" b="1" dirty="0">
                <a:latin typeface="Century Gothic" panose="020B0502020202020204" pitchFamily="34" charset="0"/>
              </a:rPr>
              <a:t>on and off </a:t>
            </a:r>
            <a:br>
              <a:rPr lang="en-US" sz="1800" dirty="0">
                <a:latin typeface="Century Gothic" panose="020B0502020202020204" pitchFamily="34" charset="0"/>
              </a:rPr>
            </a:br>
            <a:r>
              <a:rPr lang="en-US" sz="1800" dirty="0">
                <a:latin typeface="Century Gothic" panose="020B0502020202020204" pitchFamily="34" charset="0"/>
              </a:rPr>
              <a:t>(it does not turn off automatically!)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1902CB-538D-40DE-9799-E32D6CFD05CF}"/>
              </a:ext>
            </a:extLst>
          </p:cNvPr>
          <p:cNvGrpSpPr/>
          <p:nvPr/>
        </p:nvGrpSpPr>
        <p:grpSpPr>
          <a:xfrm>
            <a:off x="2624983" y="3538281"/>
            <a:ext cx="1533638" cy="1075440"/>
            <a:chOff x="2624983" y="3538281"/>
            <a:chExt cx="1533638" cy="10754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A993ACF-5E74-4C78-86ED-31372FC8961D}"/>
                </a:ext>
              </a:extLst>
            </p:cNvPr>
            <p:cNvGrpSpPr/>
            <p:nvPr/>
          </p:nvGrpSpPr>
          <p:grpSpPr>
            <a:xfrm>
              <a:off x="2624983" y="3538281"/>
              <a:ext cx="1533638" cy="1075440"/>
              <a:chOff x="2641606" y="1454632"/>
              <a:chExt cx="3662212" cy="256807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3E000BB-2D78-4F62-ADA7-CC6E01F04414}"/>
                  </a:ext>
                </a:extLst>
              </p:cNvPr>
              <p:cNvSpPr/>
              <p:nvPr/>
            </p:nvSpPr>
            <p:spPr>
              <a:xfrm rot="19992571">
                <a:off x="3394944" y="1888919"/>
                <a:ext cx="2787649" cy="12145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E3148F3-A0C2-4C07-8CC8-F7AE89530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7" b="7"/>
              <a:stretch/>
            </p:blipFill>
            <p:spPr>
              <a:xfrm>
                <a:off x="2641606" y="1454632"/>
                <a:ext cx="3662212" cy="2568070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969CE18-8013-4D0E-AA78-577662975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 l="17751" t="53529" r="68215" b="28858"/>
            <a:stretch/>
          </p:blipFill>
          <p:spPr>
            <a:xfrm>
              <a:off x="2891948" y="4113210"/>
              <a:ext cx="210594" cy="185366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CA86C0-2F9D-4102-A349-1F54B32C1F0E}"/>
              </a:ext>
            </a:extLst>
          </p:cNvPr>
          <p:cNvCxnSpPr/>
          <p:nvPr/>
        </p:nvCxnSpPr>
        <p:spPr>
          <a:xfrm flipV="1">
            <a:off x="4572000" y="1496301"/>
            <a:ext cx="0" cy="3240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A982CDD-B330-3549-5A5F-C57F4A9AA6F9}"/>
              </a:ext>
            </a:extLst>
          </p:cNvPr>
          <p:cNvSpPr/>
          <p:nvPr/>
        </p:nvSpPr>
        <p:spPr>
          <a:xfrm>
            <a:off x="7185159" y="115235"/>
            <a:ext cx="1958841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To be completed once you receive your iBreastExam unit</a:t>
            </a:r>
          </a:p>
        </p:txBody>
      </p:sp>
    </p:spTree>
    <p:extLst>
      <p:ext uri="{BB962C8B-B14F-4D97-AF65-F5344CB8AC3E}">
        <p14:creationId xmlns:p14="http://schemas.microsoft.com/office/powerpoint/2010/main" val="172530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C9796D-EBAD-4DEF-8C81-F3C02AB4D095}"/>
              </a:ext>
            </a:extLst>
          </p:cNvPr>
          <p:cNvGrpSpPr/>
          <p:nvPr/>
        </p:nvGrpSpPr>
        <p:grpSpPr>
          <a:xfrm>
            <a:off x="6901903" y="1212937"/>
            <a:ext cx="1958842" cy="3330222"/>
            <a:chOff x="6901903" y="1212937"/>
            <a:chExt cx="1958842" cy="333022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27BFE7-3924-4F82-BD52-208ABDD0D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10767" b="10767"/>
            <a:stretch/>
          </p:blipFill>
          <p:spPr bwMode="auto">
            <a:xfrm>
              <a:off x="6901903" y="1212937"/>
              <a:ext cx="1958842" cy="3330222"/>
            </a:xfrm>
            <a:prstGeom prst="rect">
              <a:avLst/>
            </a:prstGeom>
            <a:noFill/>
            <a:ln w="31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5D57260-8736-4AE2-A9B9-393F2E7C6C1F}"/>
                </a:ext>
              </a:extLst>
            </p:cNvPr>
            <p:cNvSpPr/>
            <p:nvPr/>
          </p:nvSpPr>
          <p:spPr>
            <a:xfrm>
              <a:off x="7290554" y="1919516"/>
              <a:ext cx="1487686" cy="215698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381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/>
                  <a:ea typeface="Century Gothic" panose="020B0502020202020204" pitchFamily="34" charset="0"/>
                  <a:cs typeface="Times New Roman" panose="02020603050405020304" pitchFamily="18" charset="0"/>
                </a:rPr>
                <a:t>[your scanner’s Bluetooth number]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511B70-AEC6-4A14-BE3C-7818B6F42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Pair the Scanner to the Phone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E1DFFF-80E1-4596-9874-2DF72E063C48}"/>
              </a:ext>
            </a:extLst>
          </p:cNvPr>
          <p:cNvGrpSpPr/>
          <p:nvPr/>
        </p:nvGrpSpPr>
        <p:grpSpPr>
          <a:xfrm>
            <a:off x="236746" y="857685"/>
            <a:ext cx="2470720" cy="4140001"/>
            <a:chOff x="462156" y="230504"/>
            <a:chExt cx="2805463" cy="470090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ACE7ABE-6A1A-4ECF-96FA-155D4F28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156" y="230504"/>
              <a:ext cx="2805463" cy="4700904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ECE9336-A073-4BFF-BEC2-9474AE24D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t="21534"/>
            <a:stretch/>
          </p:blipFill>
          <p:spPr bwMode="auto">
            <a:xfrm>
              <a:off x="789450" y="633887"/>
              <a:ext cx="2224234" cy="378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D54E3555-DB7D-41D5-A5D3-7116681ECC3C}"/>
              </a:ext>
            </a:extLst>
          </p:cNvPr>
          <p:cNvSpPr/>
          <p:nvPr/>
        </p:nvSpPr>
        <p:spPr>
          <a:xfrm>
            <a:off x="1958841" y="3634701"/>
            <a:ext cx="365760" cy="365760"/>
          </a:xfrm>
          <a:prstGeom prst="ellipse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01C0FD-A39B-4537-8C84-E7C28CFB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3433" b="18101"/>
          <a:stretch/>
        </p:blipFill>
        <p:spPr bwMode="auto">
          <a:xfrm>
            <a:off x="4795053" y="121293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93D6BA-2556-4A63-9FD0-30AD73F66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4336" b="17198"/>
          <a:stretch/>
        </p:blipFill>
        <p:spPr bwMode="auto">
          <a:xfrm>
            <a:off x="2688204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FD128D2-91F1-418C-ABC8-6BE3FFAFF847}"/>
              </a:ext>
            </a:extLst>
          </p:cNvPr>
          <p:cNvSpPr/>
          <p:nvPr/>
        </p:nvSpPr>
        <p:spPr>
          <a:xfrm>
            <a:off x="2684784" y="2315694"/>
            <a:ext cx="1958842" cy="37967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957CFB-82AB-4482-8C71-7C50CD8A2B17}"/>
              </a:ext>
            </a:extLst>
          </p:cNvPr>
          <p:cNvSpPr/>
          <p:nvPr/>
        </p:nvSpPr>
        <p:spPr>
          <a:xfrm>
            <a:off x="4796026" y="1520512"/>
            <a:ext cx="1958842" cy="29864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881D09-8C83-4A97-A4E8-757A193C420D}"/>
              </a:ext>
            </a:extLst>
          </p:cNvPr>
          <p:cNvSpPr/>
          <p:nvPr/>
        </p:nvSpPr>
        <p:spPr>
          <a:xfrm>
            <a:off x="6901903" y="1883702"/>
            <a:ext cx="1958842" cy="29864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04BEF-4BD8-9538-DB08-F3C50C5123E8}"/>
              </a:ext>
            </a:extLst>
          </p:cNvPr>
          <p:cNvSpPr txBox="1"/>
          <p:nvPr/>
        </p:nvSpPr>
        <p:spPr>
          <a:xfrm>
            <a:off x="7035677" y="2666075"/>
            <a:ext cx="1460141" cy="1200329"/>
          </a:xfrm>
          <a:prstGeom prst="wedgeRectCallout">
            <a:avLst>
              <a:gd name="adj1" fmla="val -10292"/>
              <a:gd name="adj2" fmla="val -90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If asked, enter the PIN “1234”.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Tip</a:t>
            </a: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: Pair one scanner with one mobile phone.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56A0BA-DE81-E4AE-EA59-115486B2AA87}"/>
              </a:ext>
            </a:extLst>
          </p:cNvPr>
          <p:cNvSpPr/>
          <p:nvPr/>
        </p:nvSpPr>
        <p:spPr>
          <a:xfrm>
            <a:off x="7185159" y="115235"/>
            <a:ext cx="1958841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To be completed once you receive your iBreastExam unit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BB1150-D55C-0E94-5BA3-8C7BAF69CC88}"/>
              </a:ext>
            </a:extLst>
          </p:cNvPr>
          <p:cNvSpPr txBox="1"/>
          <p:nvPr/>
        </p:nvSpPr>
        <p:spPr>
          <a:xfrm>
            <a:off x="1086332" y="1585969"/>
            <a:ext cx="1129768" cy="46435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 the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 scanner on. 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B328039B-8D9E-47B9-A8C6-8B1D5C1C8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42" y="1228406"/>
            <a:ext cx="2296876" cy="19562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511B70-AEC6-4A14-BE3C-7818B6F42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Connect the Scanner to the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8FF2D-F6C2-43D5-A614-462BB5E98B26}"/>
              </a:ext>
            </a:extLst>
          </p:cNvPr>
          <p:cNvSpPr txBox="1"/>
          <p:nvPr/>
        </p:nvSpPr>
        <p:spPr>
          <a:xfrm>
            <a:off x="352431" y="3218907"/>
            <a:ext cx="8686793" cy="1631216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342900" marR="23495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Turn the scanner on (C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onnection Light below the pink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or silver cover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is blinking).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marR="23495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Ensure the phone’s Bluetooth is turned on.</a:t>
            </a:r>
          </a:p>
          <a:p>
            <a:pPr marL="342900" marR="23495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Open the iBreastExam app and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log in to your account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23495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The scanner automatically connects to the app (Connection </a:t>
            </a: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Light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stops blinking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</a:p>
          <a:p>
            <a:pPr marL="342900" marR="234950" lvl="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Tap on </a:t>
            </a:r>
            <a:r>
              <a:rPr lang="en-US" sz="1600" i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Done</a:t>
            </a: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in the </a:t>
            </a:r>
            <a:r>
              <a:rPr lang="en-US" sz="1600" i="1" dirty="0">
                <a:solidFill>
                  <a:srgbClr val="40404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Bluetooth Connection Status </a:t>
            </a:r>
            <a:r>
              <a:rPr lang="en-US" sz="1600" dirty="0">
                <a:solidFill>
                  <a:srgbClr val="40404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pop-up message.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12D1B-F8E4-4D11-869E-76AAECEF4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2000"/>
          </a:blip>
          <a:srcRect t="21200" b="21004"/>
          <a:stretch/>
        </p:blipFill>
        <p:spPr>
          <a:xfrm>
            <a:off x="2403573" y="1882286"/>
            <a:ext cx="1241977" cy="7178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4914CA3-0A91-466F-9C90-7B23A5FADFE1}"/>
              </a:ext>
            </a:extLst>
          </p:cNvPr>
          <p:cNvSpPr/>
          <p:nvPr/>
        </p:nvSpPr>
        <p:spPr>
          <a:xfrm>
            <a:off x="4549692" y="1642344"/>
            <a:ext cx="72000" cy="72000"/>
          </a:xfrm>
          <a:prstGeom prst="ellipse">
            <a:avLst/>
          </a:prstGeom>
          <a:solidFill>
            <a:srgbClr val="71C84D"/>
          </a:solidFill>
          <a:ln>
            <a:noFill/>
          </a:ln>
          <a:effectLst>
            <a:glow rad="139700">
              <a:srgbClr val="71C84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0D550F-626C-46C6-BD0F-128D18CAAAD5}"/>
              </a:ext>
            </a:extLst>
          </p:cNvPr>
          <p:cNvSpPr/>
          <p:nvPr/>
        </p:nvSpPr>
        <p:spPr>
          <a:xfrm>
            <a:off x="4549692" y="1642344"/>
            <a:ext cx="72000" cy="72000"/>
          </a:xfrm>
          <a:prstGeom prst="ellipse">
            <a:avLst/>
          </a:prstGeom>
          <a:solidFill>
            <a:srgbClr val="71C84D"/>
          </a:solidFill>
          <a:ln>
            <a:noFill/>
          </a:ln>
          <a:effectLst>
            <a:glow rad="139700">
              <a:srgbClr val="71C84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6F8BB6-3DE6-49A3-8908-CC1774E6D0C5}"/>
              </a:ext>
            </a:extLst>
          </p:cNvPr>
          <p:cNvGrpSpPr/>
          <p:nvPr/>
        </p:nvGrpSpPr>
        <p:grpSpPr>
          <a:xfrm>
            <a:off x="695496" y="1303219"/>
            <a:ext cx="1078185" cy="1806633"/>
            <a:chOff x="695496" y="1246069"/>
            <a:chExt cx="1078185" cy="18066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413819-7457-4DD0-85EE-5A07F1A2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496" y="1246069"/>
              <a:ext cx="1078185" cy="1806633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94191C0F-7008-4B32-9952-830FD7538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30617" y="1464591"/>
              <a:ext cx="846095" cy="136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27E83218-51A3-4181-974E-86552164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904" b="10904"/>
          <a:stretch/>
        </p:blipFill>
        <p:spPr bwMode="auto">
          <a:xfrm>
            <a:off x="821142" y="1470226"/>
            <a:ext cx="865044" cy="14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E5D62E-FDD7-52DC-1533-C454BCA6A5C5}"/>
              </a:ext>
            </a:extLst>
          </p:cNvPr>
          <p:cNvSpPr/>
          <p:nvPr/>
        </p:nvSpPr>
        <p:spPr>
          <a:xfrm>
            <a:off x="7185159" y="115235"/>
            <a:ext cx="1958841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To be completed once you receive your iBreastExam unit</a:t>
            </a:r>
          </a:p>
        </p:txBody>
      </p:sp>
    </p:spTree>
    <p:extLst>
      <p:ext uri="{BB962C8B-B14F-4D97-AF65-F5344CB8AC3E}">
        <p14:creationId xmlns:p14="http://schemas.microsoft.com/office/powerpoint/2010/main" val="515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2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0F38A6-E30E-4DA9-9781-2AB1D551803D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40404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20662" y="2319729"/>
            <a:ext cx="2340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USA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3401 Market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Suite 200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Philadelphia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PA 19104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+1.267.225.0453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10284" y="2319729"/>
            <a:ext cx="2340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India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105 B Wing, Brij Bhoomi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Nehru Rd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Vile Parle East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Mumbai 400057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+91.22.2610.2610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135473" y="2327375"/>
            <a:ext cx="0" cy="158514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025094" y="2327375"/>
            <a:ext cx="0" cy="158514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99904" y="2319729"/>
            <a:ext cx="2340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Malaysia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B1-1-3A, Solaris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Dutamas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1, Jalan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Dutamas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 1,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50480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Kuala Lumpur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is-IS" sz="1400" dirty="0">
                <a:solidFill>
                  <a:schemeClr val="bg1"/>
                </a:solidFill>
                <a:latin typeface="Century Gothic"/>
                <a:cs typeface="Century Gothic"/>
              </a:rPr>
              <a:t>+60.3.62063079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08861" y="4329717"/>
            <a:ext cx="232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entury Gothic"/>
                <a:cs typeface="Century Gothic"/>
              </a:rPr>
              <a:t>info@uelifesciences.com</a:t>
            </a:r>
            <a:endParaRPr lang="en-US" b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F4C17F-858F-4AD9-A600-C2234E5EB963}"/>
              </a:ext>
            </a:extLst>
          </p:cNvPr>
          <p:cNvGrpSpPr/>
          <p:nvPr/>
        </p:nvGrpSpPr>
        <p:grpSpPr>
          <a:xfrm>
            <a:off x="1889762" y="460299"/>
            <a:ext cx="5370412" cy="1240122"/>
            <a:chOff x="1866317" y="460299"/>
            <a:chExt cx="5370412" cy="1240122"/>
          </a:xfrm>
        </p:grpSpPr>
        <p:sp>
          <p:nvSpPr>
            <p:cNvPr id="20" name="TextBox 19"/>
            <p:cNvSpPr txBox="1"/>
            <p:nvPr/>
          </p:nvSpPr>
          <p:spPr>
            <a:xfrm>
              <a:off x="3264166" y="1377256"/>
              <a:ext cx="397256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>
                  <a:solidFill>
                    <a:schemeClr val="bg1"/>
                  </a:solidFill>
                  <a:latin typeface="Century Gothic"/>
                  <a:ea typeface="ＭＳ 明朝"/>
                  <a:cs typeface="Century Gothic"/>
                </a:rPr>
                <a:t>early detection.</a:t>
              </a:r>
              <a:r>
                <a: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/>
                  <a:ea typeface="ＭＳ 明朝"/>
                  <a:cs typeface="Century Gothic"/>
                </a:rPr>
                <a:t> </a:t>
              </a:r>
              <a:r>
                <a:rPr lang="en-US" sz="1500">
                  <a:solidFill>
                    <a:srgbClr val="E02D7D"/>
                  </a:solidFill>
                  <a:latin typeface="Century Gothic"/>
                  <a:ea typeface="ＭＳ 明朝"/>
                  <a:cs typeface="Century Gothic"/>
                </a:rPr>
                <a:t>for all.</a:t>
              </a:r>
              <a:endParaRPr lang="en-US" sz="1500" baseline="100000">
                <a:solidFill>
                  <a:srgbClr val="E02D7D"/>
                </a:solidFill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64167" y="697540"/>
              <a:ext cx="39725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bg1"/>
                  </a:solidFill>
                  <a:latin typeface="Century Gothic"/>
                  <a:cs typeface="Century Gothic"/>
                </a:rPr>
                <a:t>UE LifeSciences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6317" y="460299"/>
              <a:ext cx="1293119" cy="1240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8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F6BA39-BD69-2E4D-E264-33CAADB03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Important Links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87AEC0-3580-8735-BCA6-288AC798AF93}"/>
              </a:ext>
            </a:extLst>
          </p:cNvPr>
          <p:cNvSpPr txBox="1"/>
          <p:nvPr/>
        </p:nvSpPr>
        <p:spPr>
          <a:xfrm>
            <a:off x="346568" y="1278309"/>
            <a:ext cx="6661377" cy="235449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iBreastExam Operating Guide: </a:t>
            </a:r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2"/>
              </a:rPr>
              <a:t>Download PDF</a:t>
            </a:r>
            <a:endParaRPr lang="en-US" sz="14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iBreastExam Quick Guide: </a:t>
            </a:r>
            <a:r>
              <a:rPr lang="en-US" sz="1400" b="1" dirty="0">
                <a:latin typeface="Century Gothic" panose="020B0502020202020204" pitchFamily="34" charset="0"/>
                <a:ea typeface="Times New Roman" panose="02020603050405020304" pitchFamily="18" charset="0"/>
                <a:hlinkClick r:id="rId3"/>
              </a:rPr>
              <a:t>Download PDF</a:t>
            </a:r>
            <a:endParaRPr lang="en-US" sz="14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iBreastExam Dashboard Guide: </a:t>
            </a:r>
            <a:r>
              <a:rPr lang="en-US" sz="1400" b="1" dirty="0">
                <a:latin typeface="Century Gothic" panose="020B0502020202020204" pitchFamily="34" charset="0"/>
                <a:hlinkClick r:id="rId4"/>
              </a:rPr>
              <a:t>Download PDF</a:t>
            </a:r>
            <a:r>
              <a:rPr lang="en-US" sz="1400" b="1" dirty="0">
                <a:latin typeface="Century Gothic" panose="020B0502020202020204" pitchFamily="34" charset="0"/>
              </a:rPr>
              <a:t> and </a:t>
            </a:r>
            <a:r>
              <a:rPr lang="en-US" sz="1400" b="1" dirty="0">
                <a:latin typeface="Century Gothic" panose="020B0502020202020204" pitchFamily="34" charset="0"/>
                <a:hlinkClick r:id="rId5"/>
              </a:rPr>
              <a:t>Watch Video</a:t>
            </a:r>
            <a:endParaRPr lang="en-US" sz="14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sz="1400" b="1" dirty="0">
              <a:latin typeface="Century Gothic" panose="020B0502020202020204" pitchFamily="34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UE LifeSciences Service Desk: </a:t>
            </a:r>
            <a:r>
              <a:rPr lang="en-US" sz="1400" b="1" dirty="0">
                <a:latin typeface="Century Gothic" panose="020B0502020202020204" pitchFamily="34" charset="0"/>
                <a:hlinkClick r:id="rId6"/>
              </a:rPr>
              <a:t>Access Service Desk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114309">
              <a:spcAft>
                <a:spcPts val="600"/>
              </a:spcAft>
            </a:pPr>
            <a:r>
              <a:rPr lang="en-US" sz="1400" b="1" dirty="0">
                <a:latin typeface="Century Gothic" panose="020B0502020202020204" pitchFamily="34" charset="0"/>
              </a:rPr>
              <a:t>UE LifeSciences Service Desk Explainer Video: </a:t>
            </a:r>
            <a:r>
              <a:rPr lang="en-US" sz="1400" b="1" dirty="0">
                <a:latin typeface="Century Gothic" panose="020B0502020202020204" pitchFamily="34" charset="0"/>
                <a:hlinkClick r:id="rId7"/>
              </a:rPr>
              <a:t>Watch Video</a:t>
            </a:r>
            <a:endParaRPr lang="en-US" sz="1400" b="1" dirty="0">
              <a:latin typeface="Century Gothic" panose="020B0502020202020204" pitchFamily="34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sz="1400" b="1" dirty="0">
              <a:latin typeface="Century Gothic" panose="020B0502020202020204" pitchFamily="34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iBreastExam Training Request Form</a:t>
            </a:r>
            <a:r>
              <a:rPr lang="en-US" sz="1400" dirty="0">
                <a:latin typeface="Century Gothic" panose="020B0502020202020204" pitchFamily="34" charset="0"/>
              </a:rPr>
              <a:t>: </a:t>
            </a:r>
            <a:r>
              <a:rPr lang="en-US" sz="1400" b="1" dirty="0">
                <a:latin typeface="Century Gothic" panose="020B0502020202020204" pitchFamily="34" charset="0"/>
                <a:hlinkClick r:id="rId8"/>
              </a:rPr>
              <a:t>Request Form Link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804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F6BA39-BD69-2E4D-E264-33CAADB03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Get a (compatible) Mobile Phone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9E2026-5CA4-7E7E-ED25-7FC494181EA3}"/>
              </a:ext>
            </a:extLst>
          </p:cNvPr>
          <p:cNvGrpSpPr/>
          <p:nvPr/>
        </p:nvGrpSpPr>
        <p:grpSpPr>
          <a:xfrm>
            <a:off x="4884420" y="1711653"/>
            <a:ext cx="3917625" cy="3138928"/>
            <a:chOff x="6506800" y="3120113"/>
            <a:chExt cx="2424785" cy="194281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65D7218-B502-F8FC-2D52-596C03CE4556}"/>
                </a:ext>
              </a:extLst>
            </p:cNvPr>
            <p:cNvGrpSpPr/>
            <p:nvPr/>
          </p:nvGrpSpPr>
          <p:grpSpPr>
            <a:xfrm>
              <a:off x="6506800" y="4021742"/>
              <a:ext cx="1636485" cy="976642"/>
              <a:chOff x="2852223" y="3285786"/>
              <a:chExt cx="1942816" cy="115945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547F8CF-C658-7AD7-85BC-9570F8EE3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243902" y="2894107"/>
                <a:ext cx="1159458" cy="194281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93BBAC2-AFFC-7A85-4E6A-954C5E36CE19}"/>
                  </a:ext>
                </a:extLst>
              </p:cNvPr>
              <p:cNvSpPr/>
              <p:nvPr/>
            </p:nvSpPr>
            <p:spPr>
              <a:xfrm>
                <a:off x="3070410" y="3389584"/>
                <a:ext cx="1499665" cy="915086"/>
              </a:xfrm>
              <a:prstGeom prst="rect">
                <a:avLst/>
              </a:prstGeom>
              <a:solidFill>
                <a:srgbClr val="CC4C6B"/>
              </a:solidFill>
              <a:ln>
                <a:noFill/>
              </a:ln>
              <a:effectLst>
                <a:innerShdw blurRad="254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 descr="A pink logo with white dots&#10;&#10;Description automatically generated with low confidence">
                <a:extLst>
                  <a:ext uri="{FF2B5EF4-FFF2-40B4-BE49-F238E27FC236}">
                    <a16:creationId xmlns:a16="http://schemas.microsoft.com/office/drawing/2014/main" id="{58D2A061-F785-7FEE-9CCF-AD88A58594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23" t="36678" r="1" b="42176"/>
              <a:stretch/>
            </p:blipFill>
            <p:spPr>
              <a:xfrm>
                <a:off x="3143274" y="3491646"/>
                <a:ext cx="1329917" cy="642903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49C3249-D342-CEC4-EBBB-E42F101A10CF}"/>
                </a:ext>
              </a:extLst>
            </p:cNvPr>
            <p:cNvGrpSpPr/>
            <p:nvPr/>
          </p:nvGrpSpPr>
          <p:grpSpPr>
            <a:xfrm>
              <a:off x="7772127" y="3120113"/>
              <a:ext cx="1159458" cy="1942816"/>
              <a:chOff x="4724601" y="1085964"/>
              <a:chExt cx="1901616" cy="318639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7A64917-3FB0-A5B0-C60A-C51178477104}"/>
                  </a:ext>
                </a:extLst>
              </p:cNvPr>
              <p:cNvGrpSpPr/>
              <p:nvPr/>
            </p:nvGrpSpPr>
            <p:grpSpPr>
              <a:xfrm>
                <a:off x="4724601" y="1085964"/>
                <a:ext cx="1901616" cy="3186395"/>
                <a:chOff x="6990371" y="1139577"/>
                <a:chExt cx="1901616" cy="318639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2497CD1-F1A3-225F-A269-5020AD84DD55}"/>
                    </a:ext>
                  </a:extLst>
                </p:cNvPr>
                <p:cNvGrpSpPr/>
                <p:nvPr/>
              </p:nvGrpSpPr>
              <p:grpSpPr>
                <a:xfrm>
                  <a:off x="6990371" y="1139577"/>
                  <a:ext cx="1901616" cy="3186395"/>
                  <a:chOff x="2803103" y="2078488"/>
                  <a:chExt cx="1677561" cy="2810963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0A06A460-82EC-380A-1B57-95D5E79BB6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803103" y="2078488"/>
                    <a:ext cx="1677561" cy="2810963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9A995F49-346A-4A7A-DBAC-6E866DD4552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t="10767" b="10767"/>
                  <a:stretch/>
                </p:blipFill>
                <p:spPr bwMode="auto">
                  <a:xfrm>
                    <a:off x="3002050" y="2353398"/>
                    <a:ext cx="1330007" cy="2261142"/>
                  </a:xfrm>
                  <a:prstGeom prst="rect">
                    <a:avLst/>
                  </a:prstGeom>
                  <a:noFill/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" name="Picture 3">
                  <a:extLst>
                    <a:ext uri="{FF2B5EF4-FFF2-40B4-BE49-F238E27FC236}">
                      <a16:creationId xmlns:a16="http://schemas.microsoft.com/office/drawing/2014/main" id="{604BE147-1363-F28F-8F83-F2B457CB7A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1C1D21"/>
                    </a:clrFrom>
                    <a:clrTo>
                      <a:srgbClr val="1C1D21">
                        <a:alpha val="0"/>
                      </a:srgbClr>
                    </a:clrTo>
                  </a:clrChange>
                </a:blip>
                <a:srcRect t="356" b="356"/>
                <a:stretch/>
              </p:blipFill>
              <p:spPr bwMode="auto">
                <a:xfrm>
                  <a:off x="7380403" y="1494159"/>
                  <a:ext cx="1189040" cy="8679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1F2004B-5B88-FB6D-A281-37D37D1CC4A8}"/>
                  </a:ext>
                </a:extLst>
              </p:cNvPr>
              <p:cNvGrpSpPr/>
              <p:nvPr/>
            </p:nvGrpSpPr>
            <p:grpSpPr>
              <a:xfrm>
                <a:off x="4959076" y="1397590"/>
                <a:ext cx="1502534" cy="2552308"/>
                <a:chOff x="4959076" y="1397590"/>
                <a:chExt cx="1502534" cy="255230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15542752-99DB-A467-0E9F-F7496A3933C5}"/>
                    </a:ext>
                  </a:extLst>
                </p:cNvPr>
                <p:cNvSpPr/>
                <p:nvPr/>
              </p:nvSpPr>
              <p:spPr>
                <a:xfrm>
                  <a:off x="4959076" y="1397590"/>
                  <a:ext cx="1502534" cy="561839"/>
                </a:xfrm>
                <a:prstGeom prst="roundRect">
                  <a:avLst>
                    <a:gd name="adj" fmla="val 340"/>
                  </a:avLst>
                </a:prstGeom>
                <a:blipFill>
                  <a:blip r:embed="rId6">
                    <a:clrChange>
                      <a:clrFrom>
                        <a:srgbClr val="F8FBFF"/>
                      </a:clrFrom>
                      <a:clrTo>
                        <a:srgbClr val="F8FBFF">
                          <a:alpha val="0"/>
                        </a:srgbClr>
                      </a:clrTo>
                    </a:clrChange>
                  </a:blip>
                  <a:stretch>
                    <a:fillRect r="-4" b="-475477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772FBA24-AB54-80CE-9BDF-9D10E64D0AFD}"/>
                    </a:ext>
                  </a:extLst>
                </p:cNvPr>
                <p:cNvSpPr/>
                <p:nvPr/>
              </p:nvSpPr>
              <p:spPr>
                <a:xfrm>
                  <a:off x="4959076" y="3005646"/>
                  <a:ext cx="1502534" cy="944252"/>
                </a:xfrm>
                <a:prstGeom prst="roundRect">
                  <a:avLst>
                    <a:gd name="adj" fmla="val 340"/>
                  </a:avLst>
                </a:prstGeom>
                <a:blipFill>
                  <a:blip r:embed="rId6">
                    <a:clrChange>
                      <a:clrFrom>
                        <a:srgbClr val="F8FBFF"/>
                      </a:clrFrom>
                      <a:clrTo>
                        <a:srgbClr val="F8FBFF">
                          <a:alpha val="0"/>
                        </a:srgbClr>
                      </a:clrTo>
                    </a:clrChange>
                  </a:blip>
                  <a:stretch>
                    <a:fillRect t="-242417" r="-4" b="3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F81207C-D5BA-FD56-BEE6-8B14388F943C}"/>
                    </a:ext>
                  </a:extLst>
                </p:cNvPr>
                <p:cNvSpPr/>
                <p:nvPr/>
              </p:nvSpPr>
              <p:spPr>
                <a:xfrm>
                  <a:off x="4959076" y="1959429"/>
                  <a:ext cx="1502534" cy="1046217"/>
                </a:xfrm>
                <a:prstGeom prst="roundRect">
                  <a:avLst>
                    <a:gd name="adj" fmla="val 340"/>
                  </a:avLst>
                </a:prstGeom>
                <a:blipFill>
                  <a:blip r:embed="rId6">
                    <a:clrChange>
                      <a:clrFrom>
                        <a:srgbClr val="F8FBFF"/>
                      </a:clrFrom>
                      <a:clrTo>
                        <a:srgbClr val="F8FBFF">
                          <a:alpha val="0"/>
                        </a:srgbClr>
                      </a:clrTo>
                    </a:clrChange>
                  </a:blip>
                  <a:stretch>
                    <a:fillRect t="-100714" r="-4" b="-108326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687AEC0-3580-8735-BCA6-288AC798AF93}"/>
              </a:ext>
            </a:extLst>
          </p:cNvPr>
          <p:cNvSpPr txBox="1"/>
          <p:nvPr/>
        </p:nvSpPr>
        <p:spPr>
          <a:xfrm>
            <a:off x="346568" y="1214514"/>
            <a:ext cx="6661377" cy="36933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iBreastExam App works on:</a:t>
            </a:r>
          </a:p>
          <a:p>
            <a:pPr marL="400059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Phone brands*: Lenovo, Samsung, Redmi, iPhone</a:t>
            </a: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Android v8.0 and above</a:t>
            </a:r>
          </a:p>
          <a:p>
            <a:pPr marL="400059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iOS v16.0 and above</a:t>
            </a:r>
          </a:p>
          <a:p>
            <a:pPr marL="114309" marR="0" lvl="0" indent="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Phone Specifications:</a:t>
            </a: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Memory: 3 GB RAM | 32 GB ROM</a:t>
            </a: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Display: 14.48 cm (5.5 - 5.7 inch)</a:t>
            </a: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Resolution: 720 x 1440 pixels</a:t>
            </a: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Battery: Minimum 3,000 </a:t>
            </a: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mAh</a:t>
            </a:r>
            <a:endParaRPr lang="en-US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Processor: Preferred Snap Dragon</a:t>
            </a:r>
          </a:p>
          <a:p>
            <a:pPr marL="114309" marR="0" lvl="0">
              <a:spcBef>
                <a:spcPts val="0"/>
              </a:spcBef>
              <a:spcAft>
                <a:spcPts val="600"/>
              </a:spcAft>
            </a:pPr>
            <a:endParaRPr lang="en-US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14309" marR="0" lvl="0">
              <a:spcBef>
                <a:spcPts val="600"/>
              </a:spcBef>
              <a:spcAft>
                <a:spcPts val="600"/>
              </a:spcAft>
            </a:pPr>
            <a:r>
              <a:rPr lang="en-US" sz="1000" dirty="0">
                <a:latin typeface="Century Gothic" panose="020B0502020202020204" pitchFamily="34" charset="0"/>
              </a:rPr>
              <a:t>*) Other brands may not be completely compatible. 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B203B3-6C1B-90EB-E499-D10D775622B9}"/>
              </a:ext>
            </a:extLst>
          </p:cNvPr>
          <p:cNvSpPr/>
          <p:nvPr/>
        </p:nvSpPr>
        <p:spPr>
          <a:xfrm>
            <a:off x="7606513" y="115235"/>
            <a:ext cx="1542503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Skip if you receive phones from UE LifeSciences</a:t>
            </a:r>
          </a:p>
        </p:txBody>
      </p:sp>
    </p:spTree>
    <p:extLst>
      <p:ext uri="{BB962C8B-B14F-4D97-AF65-F5344CB8AC3E}">
        <p14:creationId xmlns:p14="http://schemas.microsoft.com/office/powerpoint/2010/main" val="247791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3CB22-A4E0-4036-85A3-B85613FAE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31" y="275530"/>
            <a:ext cx="7150100" cy="535531"/>
          </a:xfrm>
        </p:spPr>
        <p:txBody>
          <a:bodyPr/>
          <a:lstStyle/>
          <a:p>
            <a:r>
              <a:rPr lang="en-US" dirty="0"/>
              <a:t>Download (or Update) the App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654A06-46FA-4D70-B47C-86D99B1315E0}"/>
              </a:ext>
            </a:extLst>
          </p:cNvPr>
          <p:cNvGrpSpPr/>
          <p:nvPr/>
        </p:nvGrpSpPr>
        <p:grpSpPr>
          <a:xfrm>
            <a:off x="237306" y="857450"/>
            <a:ext cx="2470720" cy="4140001"/>
            <a:chOff x="462156" y="230504"/>
            <a:chExt cx="2805463" cy="47009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059020-B632-48C1-9871-31062846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156" y="230504"/>
              <a:ext cx="2805463" cy="4700904"/>
            </a:xfrm>
            <a:prstGeom prst="rect">
              <a:avLst/>
            </a:prstGeom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52FEB6B1-5FD8-43CA-B095-CEF789F38A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21534"/>
            <a:stretch/>
          </p:blipFill>
          <p:spPr bwMode="auto">
            <a:xfrm>
              <a:off x="789450" y="633887"/>
              <a:ext cx="2224234" cy="378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05BDCBE-5093-4D2F-A5D8-69951D6D5F4A}"/>
              </a:ext>
            </a:extLst>
          </p:cNvPr>
          <p:cNvSpPr/>
          <p:nvPr/>
        </p:nvSpPr>
        <p:spPr>
          <a:xfrm>
            <a:off x="1536490" y="3630273"/>
            <a:ext cx="365760" cy="365760"/>
          </a:xfrm>
          <a:prstGeom prst="ellipse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986F6F-6396-4673-9A3B-FBA8ECDA416E}"/>
              </a:ext>
            </a:extLst>
          </p:cNvPr>
          <p:cNvGrpSpPr/>
          <p:nvPr/>
        </p:nvGrpSpPr>
        <p:grpSpPr>
          <a:xfrm>
            <a:off x="6901903" y="1028710"/>
            <a:ext cx="1958842" cy="3514449"/>
            <a:chOff x="6901903" y="1028710"/>
            <a:chExt cx="1958842" cy="35144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D824A7-4737-446B-93E2-210A69929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t="10767" b="10767"/>
            <a:stretch/>
          </p:blipFill>
          <p:spPr bwMode="auto">
            <a:xfrm>
              <a:off x="6901903" y="1212937"/>
              <a:ext cx="1958842" cy="3330222"/>
            </a:xfrm>
            <a:prstGeom prst="rect">
              <a:avLst/>
            </a:prstGeom>
            <a:noFill/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563D718-B474-4243-ACAE-E7849544ACF9}"/>
                </a:ext>
              </a:extLst>
            </p:cNvPr>
            <p:cNvSpPr/>
            <p:nvPr/>
          </p:nvSpPr>
          <p:spPr>
            <a:xfrm>
              <a:off x="8494984" y="1028710"/>
              <a:ext cx="365760" cy="365760"/>
            </a:xfrm>
            <a:prstGeom prst="ellipse">
              <a:avLst/>
            </a:prstGeom>
            <a:solidFill>
              <a:srgbClr val="0E8D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698F96F-2268-4506-9AAF-3882C11BC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3003" b="18531"/>
          <a:stretch/>
        </p:blipFill>
        <p:spPr bwMode="auto">
          <a:xfrm>
            <a:off x="529841" y="1212702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6529628-93A9-456D-A563-36AF3CFD9392}"/>
              </a:ext>
            </a:extLst>
          </p:cNvPr>
          <p:cNvSpPr/>
          <p:nvPr/>
        </p:nvSpPr>
        <p:spPr>
          <a:xfrm>
            <a:off x="938871" y="1306128"/>
            <a:ext cx="904568" cy="176684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584000-2E9A-4872-8A65-111176BAF1F4}"/>
              </a:ext>
            </a:extLst>
          </p:cNvPr>
          <p:cNvSpPr/>
          <p:nvPr/>
        </p:nvSpPr>
        <p:spPr>
          <a:xfrm>
            <a:off x="7875373" y="1702510"/>
            <a:ext cx="907445" cy="31576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3249B4A-B7A2-4251-AD53-C4CC8E192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3895" b="17640"/>
          <a:stretch/>
        </p:blipFill>
        <p:spPr bwMode="auto">
          <a:xfrm>
            <a:off x="532038" y="1212702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E9B78E-41EB-42B1-B227-1C088807C35F}"/>
              </a:ext>
            </a:extLst>
          </p:cNvPr>
          <p:cNvGrpSpPr/>
          <p:nvPr/>
        </p:nvGrpSpPr>
        <p:grpSpPr>
          <a:xfrm>
            <a:off x="2688204" y="1212937"/>
            <a:ext cx="1958842" cy="3330222"/>
            <a:chOff x="2688204" y="1212937"/>
            <a:chExt cx="1958842" cy="333022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2E68AB-1AE6-44A3-BD60-7B020A65A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t="10767" b="10767"/>
            <a:stretch/>
          </p:blipFill>
          <p:spPr bwMode="auto">
            <a:xfrm>
              <a:off x="2688204" y="1212937"/>
              <a:ext cx="1958842" cy="3330222"/>
            </a:xfrm>
            <a:prstGeom prst="rect">
              <a:avLst/>
            </a:prstGeom>
            <a:noFill/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54870DD-14A1-4E46-94D3-58749ED5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204" y="1678185"/>
              <a:ext cx="1958842" cy="38088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53C16-2298-49D8-B911-39B7CDC906A3}"/>
              </a:ext>
            </a:extLst>
          </p:cNvPr>
          <p:cNvGrpSpPr/>
          <p:nvPr/>
        </p:nvGrpSpPr>
        <p:grpSpPr>
          <a:xfrm>
            <a:off x="4795053" y="1028710"/>
            <a:ext cx="1958842" cy="3514448"/>
            <a:chOff x="4795053" y="1028710"/>
            <a:chExt cx="1958842" cy="35144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85C362-5EA1-47DB-AD6A-D146354278E6}"/>
                </a:ext>
              </a:extLst>
            </p:cNvPr>
            <p:cNvGrpSpPr/>
            <p:nvPr/>
          </p:nvGrpSpPr>
          <p:grpSpPr>
            <a:xfrm>
              <a:off x="4795053" y="1212936"/>
              <a:ext cx="1958842" cy="3330222"/>
              <a:chOff x="4795053" y="1212936"/>
              <a:chExt cx="1958842" cy="333022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76E09DF-AF70-405F-99C9-DC3B513B1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t="10767" b="10767"/>
              <a:stretch/>
            </p:blipFill>
            <p:spPr bwMode="auto">
              <a:xfrm>
                <a:off x="4795053" y="1212936"/>
                <a:ext cx="1958842" cy="3330222"/>
              </a:xfrm>
              <a:prstGeom prst="rect">
                <a:avLst/>
              </a:prstGeom>
              <a:noFill/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907857AD-C897-4BD0-BDFE-631891A42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5053" y="1690281"/>
                <a:ext cx="1958842" cy="348239"/>
              </a:xfrm>
              <a:prstGeom prst="rect">
                <a:avLst/>
              </a:prstGeom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AD9D50-E309-4CC1-A903-450A34385BD8}"/>
                </a:ext>
              </a:extLst>
            </p:cNvPr>
            <p:cNvSpPr/>
            <p:nvPr/>
          </p:nvSpPr>
          <p:spPr>
            <a:xfrm>
              <a:off x="6388135" y="1028710"/>
              <a:ext cx="365760" cy="365760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969CB29-1779-4A98-B389-8BBB042A21CC}"/>
              </a:ext>
            </a:extLst>
          </p:cNvPr>
          <p:cNvSpPr/>
          <p:nvPr/>
        </p:nvSpPr>
        <p:spPr>
          <a:xfrm>
            <a:off x="2761715" y="1702510"/>
            <a:ext cx="1811821" cy="31576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89B06C-E3A5-4ED8-B44D-FC8DA996E72A}"/>
              </a:ext>
            </a:extLst>
          </p:cNvPr>
          <p:cNvSpPr/>
          <p:nvPr/>
        </p:nvSpPr>
        <p:spPr>
          <a:xfrm>
            <a:off x="5774474" y="1702510"/>
            <a:ext cx="907445" cy="31576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6F1A4-7C44-B859-D253-08232CE6560B}"/>
              </a:ext>
            </a:extLst>
          </p:cNvPr>
          <p:cNvSpPr/>
          <p:nvPr/>
        </p:nvSpPr>
        <p:spPr>
          <a:xfrm>
            <a:off x="7606513" y="115235"/>
            <a:ext cx="1542503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Skip if you receive phones from UE LifeSciences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FEBBF-843F-607F-A2EA-8AD147CAAB72}"/>
              </a:ext>
            </a:extLst>
          </p:cNvPr>
          <p:cNvSpPr txBox="1"/>
          <p:nvPr/>
        </p:nvSpPr>
        <p:spPr>
          <a:xfrm>
            <a:off x="5858634" y="4221639"/>
            <a:ext cx="2759818" cy="646331"/>
          </a:xfrm>
          <a:prstGeom prst="wedgeRectCallout">
            <a:avLst>
              <a:gd name="adj1" fmla="val 34034"/>
              <a:gd name="adj2" fmla="val -9199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NOT delete the </a:t>
            </a:r>
            <a:r>
              <a:rPr lang="en-US" sz="12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app </a:t>
            </a: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if you have un-synced patients or reports. These scans will be lost.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3" grpId="0" animBg="1"/>
      <p:bldP spid="36" grpId="0" animBg="1"/>
      <p:bldP spid="37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A25414-4B3C-37C3-444A-CF0B9554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0767" b="10767"/>
          <a:stretch/>
        </p:blipFill>
        <p:spPr bwMode="auto">
          <a:xfrm>
            <a:off x="4791694" y="121293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6529628-93A9-456D-A563-36AF3CFD9392}"/>
              </a:ext>
            </a:extLst>
          </p:cNvPr>
          <p:cNvSpPr/>
          <p:nvPr/>
        </p:nvSpPr>
        <p:spPr>
          <a:xfrm>
            <a:off x="4830370" y="3194082"/>
            <a:ext cx="1852949" cy="40233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3CB22-A4E0-4036-85A3-B85613FAE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30" y="275530"/>
            <a:ext cx="8266582" cy="535531"/>
          </a:xfrm>
        </p:spPr>
        <p:txBody>
          <a:bodyPr wrap="square">
            <a:spAutoFit/>
          </a:bodyPr>
          <a:lstStyle/>
          <a:p>
            <a:r>
              <a:rPr lang="en-US" dirty="0"/>
              <a:t>Create Technician Accounts I/II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8792A4-6135-42C6-A0D4-4F60809E7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" r="-635"/>
          <a:stretch/>
        </p:blipFill>
        <p:spPr>
          <a:xfrm>
            <a:off x="283255" y="857685"/>
            <a:ext cx="2442308" cy="414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98F96F-2268-4506-9AAF-3882C11B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0767" b="10767"/>
          <a:stretch/>
        </p:blipFill>
        <p:spPr bwMode="auto">
          <a:xfrm>
            <a:off x="2688204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F654A06-46FA-4D70-B47C-86D99B1315E0}"/>
              </a:ext>
            </a:extLst>
          </p:cNvPr>
          <p:cNvGrpSpPr/>
          <p:nvPr/>
        </p:nvGrpSpPr>
        <p:grpSpPr>
          <a:xfrm>
            <a:off x="236746" y="857685"/>
            <a:ext cx="2470720" cy="4140001"/>
            <a:chOff x="462156" y="230504"/>
            <a:chExt cx="2805463" cy="47009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059020-B632-48C1-9871-31062846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156" y="230504"/>
              <a:ext cx="2805463" cy="4700904"/>
            </a:xfrm>
            <a:prstGeom prst="rect">
              <a:avLst/>
            </a:prstGeom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52FEB6B1-5FD8-43CA-B095-CEF789F38A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21534"/>
            <a:stretch/>
          </p:blipFill>
          <p:spPr bwMode="auto">
            <a:xfrm>
              <a:off x="789450" y="633887"/>
              <a:ext cx="2224234" cy="378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8B172EB-2605-4D6C-A631-65BCC629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767" b="10767"/>
          <a:stretch/>
        </p:blipFill>
        <p:spPr bwMode="auto">
          <a:xfrm>
            <a:off x="524987" y="1212936"/>
            <a:ext cx="1958842" cy="3330222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3B6A8-A4DD-558B-4E13-EEE223BC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10767" b="10767"/>
          <a:stretch/>
        </p:blipFill>
        <p:spPr bwMode="auto">
          <a:xfrm>
            <a:off x="2686296" y="1212936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6EB7B2F-734B-43A0-97C3-5D9ABA8282B6}"/>
              </a:ext>
            </a:extLst>
          </p:cNvPr>
          <p:cNvSpPr/>
          <p:nvPr/>
        </p:nvSpPr>
        <p:spPr>
          <a:xfrm>
            <a:off x="551727" y="4048942"/>
            <a:ext cx="1892769" cy="215698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D9552-5CE9-E9F1-B7D7-9BF51C29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10767" b="10767"/>
          <a:stretch/>
        </p:blipFill>
        <p:spPr bwMode="auto">
          <a:xfrm>
            <a:off x="6895184" y="121293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4E070F-907C-41AE-052E-214DC9DE046B}"/>
              </a:ext>
            </a:extLst>
          </p:cNvPr>
          <p:cNvSpPr/>
          <p:nvPr/>
        </p:nvSpPr>
        <p:spPr>
          <a:xfrm>
            <a:off x="6930042" y="2701765"/>
            <a:ext cx="1881491" cy="37967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651C5-6606-77E0-5C6F-F654DAD5C431}"/>
              </a:ext>
            </a:extLst>
          </p:cNvPr>
          <p:cNvSpPr/>
          <p:nvPr/>
        </p:nvSpPr>
        <p:spPr>
          <a:xfrm>
            <a:off x="2739242" y="3603327"/>
            <a:ext cx="1852949" cy="40233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FE70C-7BD1-B4A0-7869-C83CF5A54EAE}"/>
              </a:ext>
            </a:extLst>
          </p:cNvPr>
          <p:cNvSpPr txBox="1"/>
          <p:nvPr/>
        </p:nvSpPr>
        <p:spPr>
          <a:xfrm>
            <a:off x="3343049" y="4264640"/>
            <a:ext cx="2818266" cy="646331"/>
          </a:xfrm>
          <a:prstGeom prst="wedgeRectCallout">
            <a:avLst>
              <a:gd name="adj1" fmla="val -20520"/>
              <a:gd name="adj2" fmla="val -15584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Adding your mobile number is optional but highly recommended, as you cannot add it later.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35067-6402-8A50-3629-7205CC82A6FA}"/>
              </a:ext>
            </a:extLst>
          </p:cNvPr>
          <p:cNvSpPr/>
          <p:nvPr/>
        </p:nvSpPr>
        <p:spPr>
          <a:xfrm>
            <a:off x="7715250" y="115235"/>
            <a:ext cx="1433766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To be completed by each Technician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FD499-4BAD-E4F5-543C-9B93A6A6D6D3}"/>
              </a:ext>
            </a:extLst>
          </p:cNvPr>
          <p:cNvSpPr txBox="1"/>
          <p:nvPr/>
        </p:nvSpPr>
        <p:spPr>
          <a:xfrm>
            <a:off x="3929409" y="746872"/>
            <a:ext cx="2435771" cy="646331"/>
          </a:xfrm>
          <a:prstGeom prst="wedgeRectCallout">
            <a:avLst>
              <a:gd name="adj1" fmla="val -34508"/>
              <a:gd name="adj2" fmla="val 8668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Each Technician account requires a unique mobile number and/or email address.</a:t>
            </a:r>
          </a:p>
        </p:txBody>
      </p:sp>
    </p:spTree>
    <p:extLst>
      <p:ext uri="{BB962C8B-B14F-4D97-AF65-F5344CB8AC3E}">
        <p14:creationId xmlns:p14="http://schemas.microsoft.com/office/powerpoint/2010/main" val="29649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10" grpId="0" animBg="1"/>
      <p:bldP spid="3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83B6A8-A4DD-558B-4E13-EEE223BC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0767" b="10767"/>
          <a:stretch/>
        </p:blipFill>
        <p:spPr bwMode="auto">
          <a:xfrm>
            <a:off x="2686296" y="121293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8792A4-6135-42C6-A0D4-4F60809E7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" r="-635"/>
          <a:stretch/>
        </p:blipFill>
        <p:spPr>
          <a:xfrm>
            <a:off x="283255" y="857685"/>
            <a:ext cx="2442308" cy="414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059020-B632-48C1-9871-310628465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46" y="857685"/>
            <a:ext cx="2470720" cy="4140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B172EB-2605-4D6C-A631-65BCC629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0767" b="10767"/>
          <a:stretch/>
        </p:blipFill>
        <p:spPr bwMode="auto">
          <a:xfrm>
            <a:off x="524987" y="1212936"/>
            <a:ext cx="1958842" cy="3330222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F44F4C-6395-49E2-871D-7564EAE9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767" b="10767"/>
          <a:stretch/>
        </p:blipFill>
        <p:spPr bwMode="auto">
          <a:xfrm>
            <a:off x="522085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3CB22-A4E0-4036-85A3-B85613FAE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30" y="275530"/>
            <a:ext cx="8266582" cy="535531"/>
          </a:xfrm>
        </p:spPr>
        <p:txBody>
          <a:bodyPr wrap="square">
            <a:spAutoFit/>
          </a:bodyPr>
          <a:lstStyle/>
          <a:p>
            <a:r>
              <a:rPr lang="en-US" dirty="0"/>
              <a:t>Create Technician Accounts II/II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258CDD-65A2-D281-36B9-619350237069}"/>
              </a:ext>
            </a:extLst>
          </p:cNvPr>
          <p:cNvGrpSpPr/>
          <p:nvPr/>
        </p:nvGrpSpPr>
        <p:grpSpPr>
          <a:xfrm>
            <a:off x="4791694" y="1212936"/>
            <a:ext cx="1958842" cy="3330222"/>
            <a:chOff x="4791694" y="1212936"/>
            <a:chExt cx="1958842" cy="33302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A25414-4B3C-37C3-444A-CF0B95547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10767" b="10767"/>
            <a:stretch/>
          </p:blipFill>
          <p:spPr bwMode="auto">
            <a:xfrm>
              <a:off x="4791694" y="1212936"/>
              <a:ext cx="1958842" cy="3330222"/>
            </a:xfrm>
            <a:prstGeom prst="rect">
              <a:avLst/>
            </a:prstGeom>
            <a:noFill/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AF0E4-49AB-5D84-E127-5F52C4F2E4C9}"/>
                </a:ext>
              </a:extLst>
            </p:cNvPr>
            <p:cNvSpPr/>
            <p:nvPr/>
          </p:nvSpPr>
          <p:spPr>
            <a:xfrm>
              <a:off x="5816792" y="1952624"/>
              <a:ext cx="196594" cy="152400"/>
            </a:xfrm>
            <a:prstGeom prst="rect">
              <a:avLst/>
            </a:prstGeom>
            <a:gradFill flip="none" rotWithShape="1">
              <a:gsLst>
                <a:gs pos="0">
                  <a:srgbClr val="E8547F"/>
                </a:gs>
                <a:gs pos="100000">
                  <a:srgbClr val="E94F87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381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9DBDC"/>
                  </a:solidFill>
                  <a:effectLst/>
                  <a:uLnTx/>
                  <a:uFillTx/>
                  <a:latin typeface="Calibri"/>
                  <a:ea typeface="Century Gothic" panose="020B0502020202020204" pitchFamily="34" charset="0"/>
                  <a:cs typeface="Times New Roman" panose="02020603050405020304" pitchFamily="18" charset="0"/>
                </a:rPr>
                <a:t>500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9DBDC"/>
                </a:solidFill>
                <a:effectLst/>
                <a:uLnTx/>
                <a:uFillTx/>
                <a:latin typeface="Calibri"/>
                <a:ea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17811-C816-9AC8-4DCB-CD04A7273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32011" b="15527"/>
          <a:stretch/>
        </p:blipFill>
        <p:spPr bwMode="auto">
          <a:xfrm>
            <a:off x="524987" y="2114549"/>
            <a:ext cx="1958842" cy="222663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41E57D-E603-407F-A394-B692DB9FEBEE}"/>
              </a:ext>
            </a:extLst>
          </p:cNvPr>
          <p:cNvSpPr/>
          <p:nvPr/>
        </p:nvSpPr>
        <p:spPr>
          <a:xfrm>
            <a:off x="3062429" y="3316563"/>
            <a:ext cx="1206576" cy="40233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FDBAE4-6A34-3F4C-3EEE-BA9BDE6C869E}"/>
              </a:ext>
            </a:extLst>
          </p:cNvPr>
          <p:cNvSpPr txBox="1"/>
          <p:nvPr/>
        </p:nvSpPr>
        <p:spPr>
          <a:xfrm>
            <a:off x="2776289" y="4078741"/>
            <a:ext cx="2164211" cy="738664"/>
          </a:xfrm>
          <a:prstGeom prst="wedgeRectCallout">
            <a:avLst>
              <a:gd name="adj1" fmla="val 24793"/>
              <a:gd name="adj2" fmla="val -152056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See instructions under “Connect the Scanner to the App” below.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D39EE7-0FF5-6458-07FC-3347012E807A}"/>
              </a:ext>
            </a:extLst>
          </p:cNvPr>
          <p:cNvSpPr/>
          <p:nvPr/>
        </p:nvSpPr>
        <p:spPr>
          <a:xfrm>
            <a:off x="7715250" y="115235"/>
            <a:ext cx="1433766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To be completed by each Technician</a:t>
            </a:r>
          </a:p>
        </p:txBody>
      </p:sp>
    </p:spTree>
    <p:extLst>
      <p:ext uri="{BB962C8B-B14F-4D97-AF65-F5344CB8AC3E}">
        <p14:creationId xmlns:p14="http://schemas.microsoft.com/office/powerpoint/2010/main" val="37538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3CB22-A4E0-4036-85A3-B85613FAE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30" y="275530"/>
            <a:ext cx="8266582" cy="535531"/>
          </a:xfrm>
        </p:spPr>
        <p:txBody>
          <a:bodyPr wrap="square">
            <a:spAutoFit/>
          </a:bodyPr>
          <a:lstStyle/>
          <a:p>
            <a:r>
              <a:rPr lang="en-US" dirty="0"/>
              <a:t>Create an Org Admin Account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7D363-D05B-58CD-E89A-62EC19389275}"/>
              </a:ext>
            </a:extLst>
          </p:cNvPr>
          <p:cNvSpPr txBox="1"/>
          <p:nvPr/>
        </p:nvSpPr>
        <p:spPr>
          <a:xfrm>
            <a:off x="352431" y="1043835"/>
            <a:ext cx="8354599" cy="378565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The organization’s administrator (different from iBreastExam technicians) will have access to the </a:t>
            </a:r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iBreastExam Dashboard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an online repository of all patients, scans, technicians, and devices. </a:t>
            </a: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To be completed by the organization’s administrator (iBreastExam project lead):</a:t>
            </a:r>
          </a:p>
          <a:p>
            <a:pPr marL="457209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Create a technician account on the iBreastExam app (see above).</a:t>
            </a:r>
          </a:p>
          <a:p>
            <a:pPr marL="457209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Send a request with your name to info@uelifesciences.com and your account will be granted org admin privileges.</a:t>
            </a:r>
          </a:p>
          <a:p>
            <a:pPr marL="114309" marR="0" lvl="0"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14309" marR="0"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sz="1400" dirty="0">
                <a:latin typeface="Century Gothic" panose="020B0502020202020204" pitchFamily="34" charset="0"/>
              </a:rPr>
              <a:t>The Dashboard allows you to: </a:t>
            </a:r>
          </a:p>
          <a:p>
            <a:pPr marL="400059" marR="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Remotely create and edit technicians and patients.</a:t>
            </a:r>
          </a:p>
          <a:p>
            <a:pPr marL="400059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Keep track of each technician’s training status. </a:t>
            </a:r>
          </a:p>
          <a:p>
            <a:pPr marL="400059" marR="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Keep track of each technician’s and device’s positivity rate. </a:t>
            </a:r>
          </a:p>
          <a:p>
            <a:pPr marL="400059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Replay each scan for quality control.</a:t>
            </a:r>
          </a:p>
          <a:p>
            <a:pPr marL="400059" marR="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Download reports as PDFs and CSV files.</a:t>
            </a:r>
          </a:p>
          <a:p>
            <a:pPr marL="114309" marR="0" lvl="0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Century Gothic" panose="020B0502020202020204" pitchFamily="34" charset="0"/>
              </a:rPr>
              <a:t>→ More information: </a:t>
            </a:r>
            <a:r>
              <a:rPr lang="en-US" sz="1400" dirty="0">
                <a:latin typeface="Century Gothic" panose="020B0502020202020204" pitchFamily="34" charset="0"/>
                <a:hlinkClick r:id="rId3"/>
              </a:rPr>
              <a:t>Dashboard Guide</a:t>
            </a:r>
            <a:r>
              <a:rPr lang="en-US" sz="1400" dirty="0">
                <a:latin typeface="Century Gothic" panose="020B0502020202020204" pitchFamily="34" charset="0"/>
              </a:rPr>
              <a:t> and </a:t>
            </a:r>
            <a:r>
              <a:rPr lang="en-US" sz="1400" dirty="0">
                <a:latin typeface="Century Gothic" panose="020B0502020202020204" pitchFamily="34" charset="0"/>
                <a:hlinkClick r:id="rId4"/>
              </a:rPr>
              <a:t>Dashboard Video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84EFB0-CBD2-680B-094F-A9D2DB2E8EDC}"/>
              </a:ext>
            </a:extLst>
          </p:cNvPr>
          <p:cNvGrpSpPr/>
          <p:nvPr/>
        </p:nvGrpSpPr>
        <p:grpSpPr>
          <a:xfrm>
            <a:off x="6230867" y="2707401"/>
            <a:ext cx="2549985" cy="2023005"/>
            <a:chOff x="0" y="0"/>
            <a:chExt cx="1294400" cy="1026992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EF31044-54BD-A76E-10CA-D3215F3D6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73"/>
            <a:stretch/>
          </p:blipFill>
          <p:spPr>
            <a:xfrm>
              <a:off x="32279" y="30089"/>
              <a:ext cx="1218617" cy="7119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795B60-7844-F34E-DACC-D530AE826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8"/>
            <a:stretch/>
          </p:blipFill>
          <p:spPr>
            <a:xfrm>
              <a:off x="0" y="0"/>
              <a:ext cx="1294400" cy="102699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25F35EF-FCEE-E05E-C16A-8A3ED385A163}"/>
              </a:ext>
            </a:extLst>
          </p:cNvPr>
          <p:cNvSpPr/>
          <p:nvPr/>
        </p:nvSpPr>
        <p:spPr>
          <a:xfrm>
            <a:off x="7820025" y="115235"/>
            <a:ext cx="13334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To be completed by the Org Admin</a:t>
            </a:r>
          </a:p>
        </p:txBody>
      </p:sp>
    </p:spTree>
    <p:extLst>
      <p:ext uri="{BB962C8B-B14F-4D97-AF65-F5344CB8AC3E}">
        <p14:creationId xmlns:p14="http://schemas.microsoft.com/office/powerpoint/2010/main" val="252156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63E0F-BF64-CBDA-630B-4CAEE2D628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31" y="275530"/>
            <a:ext cx="7150100" cy="535531"/>
          </a:xfrm>
        </p:spPr>
        <p:txBody>
          <a:bodyPr/>
          <a:lstStyle/>
          <a:p>
            <a:r>
              <a:rPr lang="de-CH" dirty="0"/>
              <a:t>Create a Service Desk Account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9E9258-AED5-8E1E-3193-1A8F82CE9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71"/>
          <a:stretch/>
        </p:blipFill>
        <p:spPr>
          <a:xfrm>
            <a:off x="0" y="916175"/>
            <a:ext cx="9144000" cy="405691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911C795-7668-D9AA-43A5-EB210EA4D25B}"/>
              </a:ext>
            </a:extLst>
          </p:cNvPr>
          <p:cNvSpPr/>
          <p:nvPr/>
        </p:nvSpPr>
        <p:spPr>
          <a:xfrm>
            <a:off x="3492001" y="3201426"/>
            <a:ext cx="2160000" cy="31680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8581C2D-B088-E9DE-2E41-4AE38E4FE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212B7A5-9341-97F4-742E-B698C48685B4}"/>
              </a:ext>
            </a:extLst>
          </p:cNvPr>
          <p:cNvSpPr/>
          <p:nvPr/>
        </p:nvSpPr>
        <p:spPr>
          <a:xfrm>
            <a:off x="3492000" y="3526784"/>
            <a:ext cx="2160000" cy="31680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AE8D23D-D0CC-374D-82D2-662F72A7B5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71"/>
          <a:stretch/>
        </p:blipFill>
        <p:spPr>
          <a:xfrm>
            <a:off x="0" y="916175"/>
            <a:ext cx="9144000" cy="4056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00129-3DFE-2799-04CB-A8B9B4FF54A6}"/>
              </a:ext>
            </a:extLst>
          </p:cNvPr>
          <p:cNvSpPr txBox="1"/>
          <p:nvPr/>
        </p:nvSpPr>
        <p:spPr>
          <a:xfrm>
            <a:off x="6438429" y="2571509"/>
            <a:ext cx="2324571" cy="1384995"/>
          </a:xfrm>
          <a:prstGeom prst="wedgeRectCallout">
            <a:avLst>
              <a:gd name="adj1" fmla="val -72956"/>
              <a:gd name="adj2" fmla="val -1579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Skip this step if we have set up an account for you, and simply click on the sign-up link in the email sent to you (subject:</a:t>
            </a:r>
            <a:b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US" sz="1200" dirty="0">
                <a:solidFill>
                  <a:srgbClr val="404040"/>
                </a:solidFill>
                <a:latin typeface="Century Gothic" panose="020B0502020202020204" pitchFamily="34" charset="0"/>
              </a:rPr>
              <a:t>“Finish signing up to UE LifeSciences Service Desk”).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15C6D2-D26F-EE0D-DA0E-646D8D416B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07243CF-9C43-A38A-85AA-11E32BEC3AFB}"/>
              </a:ext>
            </a:extLst>
          </p:cNvPr>
          <p:cNvSpPr/>
          <p:nvPr/>
        </p:nvSpPr>
        <p:spPr>
          <a:xfrm>
            <a:off x="3435309" y="4015642"/>
            <a:ext cx="2160000" cy="31680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261455-8BF4-AFC9-633E-A3FF25FE3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A4D3110-DA5F-B6CE-EAD9-B3DD2951E577}"/>
              </a:ext>
            </a:extLst>
          </p:cNvPr>
          <p:cNvSpPr/>
          <p:nvPr/>
        </p:nvSpPr>
        <p:spPr>
          <a:xfrm>
            <a:off x="4644404" y="3304821"/>
            <a:ext cx="2060799" cy="995835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40ABB8-2991-3B95-E857-9791C1D4D1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1ABEFC9-7409-C30A-88BB-B6433DDDB81F}"/>
              </a:ext>
            </a:extLst>
          </p:cNvPr>
          <p:cNvSpPr/>
          <p:nvPr/>
        </p:nvSpPr>
        <p:spPr>
          <a:xfrm>
            <a:off x="2647704" y="4226101"/>
            <a:ext cx="3612888" cy="553888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5441E0-4E67-0671-5A1C-2BA23EB519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A1DEAD8-D573-2D9E-B961-F79AAF2CDB3E}"/>
              </a:ext>
            </a:extLst>
          </p:cNvPr>
          <p:cNvSpPr/>
          <p:nvPr/>
        </p:nvSpPr>
        <p:spPr>
          <a:xfrm>
            <a:off x="2718486" y="2314368"/>
            <a:ext cx="3517392" cy="389641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3D3824-87E1-92A2-1552-BEC4915F4E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571"/>
          <a:stretch/>
        </p:blipFill>
        <p:spPr>
          <a:xfrm>
            <a:off x="0" y="916175"/>
            <a:ext cx="9144000" cy="405691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A30115C-7BE6-B1F6-B9D4-62D8394EE335}"/>
              </a:ext>
            </a:extLst>
          </p:cNvPr>
          <p:cNvSpPr txBox="1"/>
          <p:nvPr/>
        </p:nvSpPr>
        <p:spPr>
          <a:xfrm>
            <a:off x="257771" y="1518936"/>
            <a:ext cx="1530389" cy="1569660"/>
          </a:xfrm>
          <a:prstGeom prst="wedgeRectCallout">
            <a:avLst>
              <a:gd name="adj1" fmla="val -13485"/>
              <a:gd name="adj2" fmla="val -7623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Watch the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hlinkClick r:id="rId10"/>
              </a:rPr>
              <a:t>3-minute video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how our Service Desk works.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 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o to uels.atlassian.net/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</a:rPr>
              <a:t>servicedesk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6C99A0-C4D4-B2BC-063F-420D170A537F}"/>
              </a:ext>
            </a:extLst>
          </p:cNvPr>
          <p:cNvSpPr/>
          <p:nvPr/>
        </p:nvSpPr>
        <p:spPr>
          <a:xfrm>
            <a:off x="7820025" y="115235"/>
            <a:ext cx="133349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To be completed by the Org Admin</a:t>
            </a:r>
          </a:p>
        </p:txBody>
      </p:sp>
    </p:spTree>
    <p:extLst>
      <p:ext uri="{BB962C8B-B14F-4D97-AF65-F5344CB8AC3E}">
        <p14:creationId xmlns:p14="http://schemas.microsoft.com/office/powerpoint/2010/main" val="34517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0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5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6" grpId="0" animBg="1"/>
      <p:bldP spid="34" grpId="0" animBg="1"/>
      <p:bldP spid="35" grpId="0" animBg="1"/>
      <p:bldP spid="36" grpId="0" animBg="1"/>
      <p:bldP spid="37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A25414-4B3C-37C3-444A-CF0B9554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0767" b="10767"/>
          <a:stretch/>
        </p:blipFill>
        <p:spPr bwMode="auto">
          <a:xfrm>
            <a:off x="4791694" y="121293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3CB22-A4E0-4036-85A3-B85613FAE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30" y="275530"/>
            <a:ext cx="8266582" cy="535531"/>
          </a:xfrm>
        </p:spPr>
        <p:txBody>
          <a:bodyPr wrap="square">
            <a:spAutoFit/>
          </a:bodyPr>
          <a:lstStyle/>
          <a:p>
            <a:r>
              <a:rPr lang="en-US" dirty="0"/>
              <a:t>Login to the App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8792A4-6135-42C6-A0D4-4F60809E7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" r="-635"/>
          <a:stretch/>
        </p:blipFill>
        <p:spPr>
          <a:xfrm>
            <a:off x="283255" y="857685"/>
            <a:ext cx="2442308" cy="414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98F96F-2268-4506-9AAF-3882C11B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0767" b="10767"/>
          <a:stretch/>
        </p:blipFill>
        <p:spPr bwMode="auto">
          <a:xfrm>
            <a:off x="2688204" y="1212937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F654A06-46FA-4D70-B47C-86D99B1315E0}"/>
              </a:ext>
            </a:extLst>
          </p:cNvPr>
          <p:cNvGrpSpPr/>
          <p:nvPr/>
        </p:nvGrpSpPr>
        <p:grpSpPr>
          <a:xfrm>
            <a:off x="236746" y="857685"/>
            <a:ext cx="2470720" cy="4140001"/>
            <a:chOff x="462156" y="230504"/>
            <a:chExt cx="2805463" cy="47009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059020-B632-48C1-9871-31062846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156" y="230504"/>
              <a:ext cx="2805463" cy="4700904"/>
            </a:xfrm>
            <a:prstGeom prst="rect">
              <a:avLst/>
            </a:prstGeom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52FEB6B1-5FD8-43CA-B095-CEF789F38A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21534"/>
            <a:stretch/>
          </p:blipFill>
          <p:spPr bwMode="auto">
            <a:xfrm>
              <a:off x="789450" y="633887"/>
              <a:ext cx="2224234" cy="378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8B172EB-2605-4D6C-A631-65BCC629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767" b="10767"/>
          <a:stretch/>
        </p:blipFill>
        <p:spPr bwMode="auto">
          <a:xfrm>
            <a:off x="524987" y="1212936"/>
            <a:ext cx="1958842" cy="3330222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D9552-5CE9-E9F1-B7D7-9BF51C29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10767" b="10767"/>
          <a:stretch/>
        </p:blipFill>
        <p:spPr bwMode="auto">
          <a:xfrm>
            <a:off x="6895184" y="1212936"/>
            <a:ext cx="1958842" cy="333022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4E070F-907C-41AE-052E-214DC9DE046B}"/>
              </a:ext>
            </a:extLst>
          </p:cNvPr>
          <p:cNvSpPr/>
          <p:nvPr/>
        </p:nvSpPr>
        <p:spPr>
          <a:xfrm>
            <a:off x="6930042" y="2133532"/>
            <a:ext cx="1881491" cy="379670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4B1D5-6C74-B37D-A615-BF5E303E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10767" b="10767"/>
          <a:stretch/>
        </p:blipFill>
        <p:spPr bwMode="auto">
          <a:xfrm>
            <a:off x="523079" y="1212935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2B333E-CC7E-F619-6A7F-B399F565CDDB}"/>
              </a:ext>
            </a:extLst>
          </p:cNvPr>
          <p:cNvSpPr/>
          <p:nvPr/>
        </p:nvSpPr>
        <p:spPr>
          <a:xfrm>
            <a:off x="576025" y="3623825"/>
            <a:ext cx="1852949" cy="40233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AC22F-21B9-0740-4D3B-F0D3664F7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10767" b="10767"/>
          <a:stretch/>
        </p:blipFill>
        <p:spPr bwMode="auto">
          <a:xfrm>
            <a:off x="2688204" y="1212935"/>
            <a:ext cx="1958842" cy="3330222"/>
          </a:xfrm>
          <a:prstGeom prst="rect">
            <a:avLst/>
          </a:prstGeom>
          <a:noFill/>
          <a:ln w="31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6529628-93A9-456D-A563-36AF3CFD9392}"/>
              </a:ext>
            </a:extLst>
          </p:cNvPr>
          <p:cNvSpPr/>
          <p:nvPr/>
        </p:nvSpPr>
        <p:spPr>
          <a:xfrm>
            <a:off x="2741150" y="3182577"/>
            <a:ext cx="1852949" cy="40233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4685D-FC32-67C6-4741-51D77F1E5085}"/>
              </a:ext>
            </a:extLst>
          </p:cNvPr>
          <p:cNvSpPr txBox="1"/>
          <p:nvPr/>
        </p:nvSpPr>
        <p:spPr>
          <a:xfrm>
            <a:off x="2550063" y="4457048"/>
            <a:ext cx="1525826" cy="461665"/>
          </a:xfrm>
          <a:prstGeom prst="wedgeRectCallout">
            <a:avLst>
              <a:gd name="adj1" fmla="val -84315"/>
              <a:gd name="adj2" fmla="val -36785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Or: Login via mobile number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D015A-1FF9-7703-9330-728C2C30E4FF}"/>
              </a:ext>
            </a:extLst>
          </p:cNvPr>
          <p:cNvSpPr/>
          <p:nvPr/>
        </p:nvSpPr>
        <p:spPr>
          <a:xfrm>
            <a:off x="4844640" y="2687605"/>
            <a:ext cx="1852949" cy="402336"/>
          </a:xfrm>
          <a:prstGeom prst="rect">
            <a:avLst/>
          </a:prstGeom>
          <a:solidFill>
            <a:srgbClr val="ED97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6C0B7C-2A47-1008-649C-9005FD36AD31}"/>
              </a:ext>
            </a:extLst>
          </p:cNvPr>
          <p:cNvSpPr txBox="1"/>
          <p:nvPr/>
        </p:nvSpPr>
        <p:spPr>
          <a:xfrm>
            <a:off x="4214030" y="4087716"/>
            <a:ext cx="4842421" cy="830997"/>
          </a:xfrm>
          <a:prstGeom prst="wedgeRectCallout">
            <a:avLst>
              <a:gd name="adj1" fmla="val -22248"/>
              <a:gd name="adj2" fmla="val -11638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EB0B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Attention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For security reasons, there is a limit on the number of OTP messages that can be sent to a single phone number within a period of time. If you exceed this limit, these messages will be suspended for 60 min.</a:t>
            </a:r>
          </a:p>
        </p:txBody>
      </p:sp>
    </p:spTree>
    <p:extLst>
      <p:ext uri="{BB962C8B-B14F-4D97-AF65-F5344CB8AC3E}">
        <p14:creationId xmlns:p14="http://schemas.microsoft.com/office/powerpoint/2010/main" val="118354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32" grpId="0" animBg="1"/>
      <p:bldP spid="5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BE">
      <a:dk1>
        <a:srgbClr val="404040"/>
      </a:dk1>
      <a:lt1>
        <a:srgbClr val="FFFFFF"/>
      </a:lt1>
      <a:dk2>
        <a:srgbClr val="000000"/>
      </a:dk2>
      <a:lt2>
        <a:srgbClr val="D8D9DC"/>
      </a:lt2>
      <a:accent1>
        <a:srgbClr val="EB0B83"/>
      </a:accent1>
      <a:accent2>
        <a:srgbClr val="ED97C0"/>
      </a:accent2>
      <a:accent3>
        <a:srgbClr val="F2E6EC"/>
      </a:accent3>
      <a:accent4>
        <a:srgbClr val="F4867D"/>
      </a:accent4>
      <a:accent5>
        <a:srgbClr val="B9E4F9"/>
      </a:accent5>
      <a:accent6>
        <a:srgbClr val="C6C8CB"/>
      </a:accent6>
      <a:hlink>
        <a:srgbClr val="55BDF0"/>
      </a:hlink>
      <a:folHlink>
        <a:srgbClr val="8C8C8C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UELS</Template>
  <TotalTime>10321</TotalTime>
  <Words>952</Words>
  <Application>Microsoft Office PowerPoint</Application>
  <PresentationFormat>On-screen Show (16:9)</PresentationFormat>
  <Paragraphs>148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 Book</vt:lpstr>
      <vt:lpstr>Calibri</vt:lpstr>
      <vt:lpstr>Calibri Light</vt:lpstr>
      <vt:lpstr>Century Gothic</vt:lpstr>
      <vt:lpstr>Times</vt:lpstr>
      <vt:lpstr>Wingdings</vt:lpstr>
      <vt:lpstr>Office Theme</vt:lpstr>
      <vt:lpstr>iBreastExam  Setup Instructions   UE/CR/01/07-01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iBreastExam  Setup   UE/CR/xx</dc:title>
  <dc:creator>Angela Honegger</dc:creator>
  <cp:lastModifiedBy>Angela Honegger</cp:lastModifiedBy>
  <cp:revision>4</cp:revision>
  <dcterms:created xsi:type="dcterms:W3CDTF">2023-07-03T12:46:49Z</dcterms:created>
  <dcterms:modified xsi:type="dcterms:W3CDTF">2023-08-31T13:29:49Z</dcterms:modified>
</cp:coreProperties>
</file>