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sldIdLst>
    <p:sldId id="256" r:id="rId2"/>
    <p:sldId id="268" r:id="rId3"/>
    <p:sldId id="263" r:id="rId4"/>
    <p:sldId id="258" r:id="rId5"/>
    <p:sldId id="265" r:id="rId6"/>
    <p:sldId id="267" r:id="rId7"/>
    <p:sldId id="266" r:id="rId8"/>
    <p:sldId id="269" r:id="rId9"/>
  </p:sldIdLst>
  <p:sldSz cx="7559675" cy="10691813"/>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4D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820" y="-39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US"/>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27780E-228D-466E-B4D1-7751BCAFF3E2}" type="datetimeFigureOut">
              <a:rPr lang="en-SG" smtClean="0"/>
              <a:t>20/8/2024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FAFA10FF-39D5-4ABC-B7C0-006C16386DE1}" type="slidenum">
              <a:rPr lang="en-SG" smtClean="0"/>
              <a:t>‹#›</a:t>
            </a:fld>
            <a:endParaRPr lang="en-SG"/>
          </a:p>
        </p:txBody>
      </p:sp>
    </p:spTree>
    <p:extLst>
      <p:ext uri="{BB962C8B-B14F-4D97-AF65-F5344CB8AC3E}">
        <p14:creationId xmlns:p14="http://schemas.microsoft.com/office/powerpoint/2010/main" val="710802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27780E-228D-466E-B4D1-7751BCAFF3E2}" type="datetimeFigureOut">
              <a:rPr lang="en-SG" smtClean="0"/>
              <a:t>20/8/2024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FAFA10FF-39D5-4ABC-B7C0-006C16386DE1}" type="slidenum">
              <a:rPr lang="en-SG" smtClean="0"/>
              <a:t>‹#›</a:t>
            </a:fld>
            <a:endParaRPr lang="en-SG"/>
          </a:p>
        </p:txBody>
      </p:sp>
    </p:spTree>
    <p:extLst>
      <p:ext uri="{BB962C8B-B14F-4D97-AF65-F5344CB8AC3E}">
        <p14:creationId xmlns:p14="http://schemas.microsoft.com/office/powerpoint/2010/main" val="72458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27780E-228D-466E-B4D1-7751BCAFF3E2}" type="datetimeFigureOut">
              <a:rPr lang="en-SG" smtClean="0"/>
              <a:t>20/8/2024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FAFA10FF-39D5-4ABC-B7C0-006C16386DE1}" type="slidenum">
              <a:rPr lang="en-SG" smtClean="0"/>
              <a:t>‹#›</a:t>
            </a:fld>
            <a:endParaRPr lang="en-SG"/>
          </a:p>
        </p:txBody>
      </p:sp>
    </p:spTree>
    <p:extLst>
      <p:ext uri="{BB962C8B-B14F-4D97-AF65-F5344CB8AC3E}">
        <p14:creationId xmlns:p14="http://schemas.microsoft.com/office/powerpoint/2010/main" val="51021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27780E-228D-466E-B4D1-7751BCAFF3E2}" type="datetimeFigureOut">
              <a:rPr lang="en-SG" smtClean="0"/>
              <a:t>20/8/2024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FAFA10FF-39D5-4ABC-B7C0-006C16386DE1}" type="slidenum">
              <a:rPr lang="en-SG" smtClean="0"/>
              <a:t>‹#›</a:t>
            </a:fld>
            <a:endParaRPr lang="en-SG"/>
          </a:p>
        </p:txBody>
      </p:sp>
    </p:spTree>
    <p:extLst>
      <p:ext uri="{BB962C8B-B14F-4D97-AF65-F5344CB8AC3E}">
        <p14:creationId xmlns:p14="http://schemas.microsoft.com/office/powerpoint/2010/main" val="81487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US"/>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27780E-228D-466E-B4D1-7751BCAFF3E2}" type="datetimeFigureOut">
              <a:rPr lang="en-SG" smtClean="0"/>
              <a:t>20/8/2024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FAFA10FF-39D5-4ABC-B7C0-006C16386DE1}" type="slidenum">
              <a:rPr lang="en-SG" smtClean="0"/>
              <a:t>‹#›</a:t>
            </a:fld>
            <a:endParaRPr lang="en-SG"/>
          </a:p>
        </p:txBody>
      </p:sp>
    </p:spTree>
    <p:extLst>
      <p:ext uri="{BB962C8B-B14F-4D97-AF65-F5344CB8AC3E}">
        <p14:creationId xmlns:p14="http://schemas.microsoft.com/office/powerpoint/2010/main" val="63851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27780E-228D-466E-B4D1-7751BCAFF3E2}" type="datetimeFigureOut">
              <a:rPr lang="en-SG" smtClean="0"/>
              <a:t>20/8/2024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FAFA10FF-39D5-4ABC-B7C0-006C16386DE1}" type="slidenum">
              <a:rPr lang="en-SG" smtClean="0"/>
              <a:t>‹#›</a:t>
            </a:fld>
            <a:endParaRPr lang="en-SG"/>
          </a:p>
        </p:txBody>
      </p:sp>
    </p:spTree>
    <p:extLst>
      <p:ext uri="{BB962C8B-B14F-4D97-AF65-F5344CB8AC3E}">
        <p14:creationId xmlns:p14="http://schemas.microsoft.com/office/powerpoint/2010/main" val="1782802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27780E-228D-466E-B4D1-7751BCAFF3E2}" type="datetimeFigureOut">
              <a:rPr lang="en-SG" smtClean="0"/>
              <a:t>20/8/2024</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FAFA10FF-39D5-4ABC-B7C0-006C16386DE1}" type="slidenum">
              <a:rPr lang="en-SG" smtClean="0"/>
              <a:t>‹#›</a:t>
            </a:fld>
            <a:endParaRPr lang="en-SG"/>
          </a:p>
        </p:txBody>
      </p:sp>
    </p:spTree>
    <p:extLst>
      <p:ext uri="{BB962C8B-B14F-4D97-AF65-F5344CB8AC3E}">
        <p14:creationId xmlns:p14="http://schemas.microsoft.com/office/powerpoint/2010/main" val="2878646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27780E-228D-466E-B4D1-7751BCAFF3E2}" type="datetimeFigureOut">
              <a:rPr lang="en-SG" smtClean="0"/>
              <a:t>20/8/2024</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FAFA10FF-39D5-4ABC-B7C0-006C16386DE1}" type="slidenum">
              <a:rPr lang="en-SG" smtClean="0"/>
              <a:t>‹#›</a:t>
            </a:fld>
            <a:endParaRPr lang="en-SG"/>
          </a:p>
        </p:txBody>
      </p:sp>
    </p:spTree>
    <p:extLst>
      <p:ext uri="{BB962C8B-B14F-4D97-AF65-F5344CB8AC3E}">
        <p14:creationId xmlns:p14="http://schemas.microsoft.com/office/powerpoint/2010/main" val="1076894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7780E-228D-466E-B4D1-7751BCAFF3E2}" type="datetimeFigureOut">
              <a:rPr lang="en-SG" smtClean="0"/>
              <a:t>20/8/2024</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FAFA10FF-39D5-4ABC-B7C0-006C16386DE1}" type="slidenum">
              <a:rPr lang="en-SG" smtClean="0"/>
              <a:t>‹#›</a:t>
            </a:fld>
            <a:endParaRPr lang="en-SG"/>
          </a:p>
        </p:txBody>
      </p:sp>
    </p:spTree>
    <p:extLst>
      <p:ext uri="{BB962C8B-B14F-4D97-AF65-F5344CB8AC3E}">
        <p14:creationId xmlns:p14="http://schemas.microsoft.com/office/powerpoint/2010/main" val="3169011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B427780E-228D-466E-B4D1-7751BCAFF3E2}" type="datetimeFigureOut">
              <a:rPr lang="en-SG" smtClean="0"/>
              <a:t>20/8/2024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FAFA10FF-39D5-4ABC-B7C0-006C16386DE1}" type="slidenum">
              <a:rPr lang="en-SG" smtClean="0"/>
              <a:t>‹#›</a:t>
            </a:fld>
            <a:endParaRPr lang="en-SG"/>
          </a:p>
        </p:txBody>
      </p:sp>
    </p:spTree>
    <p:extLst>
      <p:ext uri="{BB962C8B-B14F-4D97-AF65-F5344CB8AC3E}">
        <p14:creationId xmlns:p14="http://schemas.microsoft.com/office/powerpoint/2010/main" val="324556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a:t>Click icon to add picture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B427780E-228D-466E-B4D1-7751BCAFF3E2}" type="datetimeFigureOut">
              <a:rPr lang="en-SG" smtClean="0"/>
              <a:t>20/8/2024</a:t>
            </a:fld>
            <a:endParaRPr lang="en-SG"/>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FA10FF-39D5-4ABC-B7C0-006C16386DE1}" type="slidenum">
              <a:rPr lang="en-SG" smtClean="0"/>
              <a:t>‹#›</a:t>
            </a:fld>
            <a:endParaRPr lang="en-SG"/>
          </a:p>
        </p:txBody>
      </p:sp>
    </p:spTree>
    <p:extLst>
      <p:ext uri="{BB962C8B-B14F-4D97-AF65-F5344CB8AC3E}">
        <p14:creationId xmlns:p14="http://schemas.microsoft.com/office/powerpoint/2010/main" val="27900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B427780E-228D-466E-B4D1-7751BCAFF3E2}" type="datetimeFigureOut">
              <a:rPr lang="en-SG" smtClean="0"/>
              <a:t>20/8/2024</a:t>
            </a:fld>
            <a:endParaRPr lang="en-SG"/>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FAFA10FF-39D5-4ABC-B7C0-006C16386DE1}" type="slidenum">
              <a:rPr lang="en-SG" smtClean="0"/>
              <a:t>‹#›</a:t>
            </a:fld>
            <a:endParaRPr lang="en-SG"/>
          </a:p>
        </p:txBody>
      </p:sp>
    </p:spTree>
    <p:extLst>
      <p:ext uri="{BB962C8B-B14F-4D97-AF65-F5344CB8AC3E}">
        <p14:creationId xmlns:p14="http://schemas.microsoft.com/office/powerpoint/2010/main" val="180675089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C53436-8529-362A-D5C4-7F046FD56866}"/>
              </a:ext>
            </a:extLst>
          </p:cNvPr>
          <p:cNvSpPr/>
          <p:nvPr/>
        </p:nvSpPr>
        <p:spPr>
          <a:xfrm>
            <a:off x="18549" y="-5011435"/>
            <a:ext cx="1655267" cy="15703248"/>
          </a:xfrm>
          <a:prstGeom prst="rect">
            <a:avLst/>
          </a:prstGeom>
          <a:solidFill>
            <a:schemeClr val="accent5">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SG" sz="1600" dirty="0">
              <a:solidFill>
                <a:schemeClr val="accent6">
                  <a:lumMod val="50000"/>
                </a:schemeClr>
              </a:solidFill>
            </a:endParaRPr>
          </a:p>
          <a:p>
            <a:pPr algn="ctr"/>
            <a:endParaRPr lang="en-SG" sz="1600" dirty="0">
              <a:solidFill>
                <a:schemeClr val="accent6">
                  <a:lumMod val="50000"/>
                </a:schemeClr>
              </a:solidFill>
            </a:endParaRPr>
          </a:p>
          <a:p>
            <a:pPr algn="ctr"/>
            <a:endParaRPr lang="en-SG" sz="1600" dirty="0">
              <a:solidFill>
                <a:schemeClr val="accent6">
                  <a:lumMod val="50000"/>
                </a:schemeClr>
              </a:solidFill>
            </a:endParaRPr>
          </a:p>
          <a:p>
            <a:pPr algn="ctr"/>
            <a:endParaRPr lang="en-SG" sz="16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p:txBody>
      </p:sp>
      <p:pic>
        <p:nvPicPr>
          <p:cNvPr id="6" name="Picture 5" descr="A picture containing calendar&#10;&#10;Description automatically generated">
            <a:extLst>
              <a:ext uri="{FF2B5EF4-FFF2-40B4-BE49-F238E27FC236}">
                <a16:creationId xmlns:a16="http://schemas.microsoft.com/office/drawing/2014/main" id="{3CE9EFFB-E0A7-7E8E-BBAB-E423329A9D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601" y="182208"/>
            <a:ext cx="1150484" cy="1150484"/>
          </a:xfrm>
          <a:prstGeom prst="rect">
            <a:avLst/>
          </a:prstGeom>
          <a:noFill/>
          <a:ln>
            <a:noFill/>
          </a:ln>
        </p:spPr>
      </p:pic>
      <p:sp>
        <p:nvSpPr>
          <p:cNvPr id="53" name="Rectangle 52">
            <a:extLst>
              <a:ext uri="{FF2B5EF4-FFF2-40B4-BE49-F238E27FC236}">
                <a16:creationId xmlns:a16="http://schemas.microsoft.com/office/drawing/2014/main" id="{DFEE048B-B7F9-2195-BE1F-7C909825296C}"/>
              </a:ext>
            </a:extLst>
          </p:cNvPr>
          <p:cNvSpPr/>
          <p:nvPr/>
        </p:nvSpPr>
        <p:spPr>
          <a:xfrm>
            <a:off x="50847" y="1552445"/>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Newsletter</a:t>
            </a:r>
          </a:p>
          <a:p>
            <a:pPr algn="ctr"/>
            <a:r>
              <a:rPr lang="en-SG" sz="1579" dirty="0">
                <a:solidFill>
                  <a:schemeClr val="accent6">
                    <a:lumMod val="50000"/>
                  </a:schemeClr>
                </a:solidFill>
              </a:rPr>
              <a:t>July / August 2024 </a:t>
            </a:r>
          </a:p>
          <a:p>
            <a:pPr algn="ctr"/>
            <a:r>
              <a:rPr lang="en-SG" sz="702" dirty="0">
                <a:solidFill>
                  <a:schemeClr val="accent6">
                    <a:lumMod val="50000"/>
                  </a:schemeClr>
                </a:solidFill>
              </a:rPr>
              <a:t>globalarthougangbedokyishun.com.sg</a:t>
            </a:r>
          </a:p>
          <a:p>
            <a:pPr algn="ctr"/>
            <a:r>
              <a:rPr lang="en-SG" sz="702" dirty="0">
                <a:solidFill>
                  <a:schemeClr val="accent6">
                    <a:lumMod val="50000"/>
                  </a:schemeClr>
                </a:solidFill>
              </a:rPr>
              <a:t>Facebook.com/</a:t>
            </a:r>
            <a:r>
              <a:rPr lang="en-SG" sz="702" dirty="0" err="1">
                <a:solidFill>
                  <a:schemeClr val="accent6">
                    <a:lumMod val="50000"/>
                  </a:schemeClr>
                </a:solidFill>
              </a:rPr>
              <a:t>globalarthggbccysn</a:t>
            </a:r>
            <a:endParaRPr lang="en-SG" sz="702" dirty="0">
              <a:solidFill>
                <a:schemeClr val="accent6">
                  <a:lumMod val="50000"/>
                </a:schemeClr>
              </a:solidFill>
            </a:endParaRPr>
          </a:p>
          <a:p>
            <a:pPr algn="ctr"/>
            <a:endParaRPr lang="en-SG" sz="702" dirty="0">
              <a:solidFill>
                <a:schemeClr val="accent6">
                  <a:lumMod val="50000"/>
                </a:schemeClr>
              </a:solidFill>
            </a:endParaRPr>
          </a:p>
        </p:txBody>
      </p:sp>
      <p:sp>
        <p:nvSpPr>
          <p:cNvPr id="11" name="TextBox 10">
            <a:extLst>
              <a:ext uri="{FF2B5EF4-FFF2-40B4-BE49-F238E27FC236}">
                <a16:creationId xmlns:a16="http://schemas.microsoft.com/office/drawing/2014/main" id="{15BA5579-F9E9-577C-07C5-E94CABFC7019}"/>
              </a:ext>
            </a:extLst>
          </p:cNvPr>
          <p:cNvSpPr txBox="1"/>
          <p:nvPr/>
        </p:nvSpPr>
        <p:spPr>
          <a:xfrm>
            <a:off x="1688226" y="105357"/>
            <a:ext cx="5657060" cy="1114344"/>
          </a:xfrm>
          <a:prstGeom prst="rect">
            <a:avLst/>
          </a:prstGeom>
          <a:noFill/>
        </p:spPr>
        <p:txBody>
          <a:bodyPr wrap="square">
            <a:spAutoFit/>
          </a:bodyPr>
          <a:lstStyle/>
          <a:p>
            <a:pPr algn="ctr">
              <a:lnSpc>
                <a:spcPct val="107000"/>
              </a:lnSpc>
              <a:spcBef>
                <a:spcPts val="460"/>
              </a:spcBef>
              <a:spcAft>
                <a:spcPts val="702"/>
              </a:spcAft>
            </a:pPr>
            <a:r>
              <a:rPr lang="en-US" b="1" dirty="0">
                <a:solidFill>
                  <a:schemeClr val="accent2">
                    <a:lumMod val="75000"/>
                  </a:schemeClr>
                </a:solidFill>
                <a:latin typeface="Franklin Gothic Medium" panose="020B0603020102020204" pitchFamily="34" charset="0"/>
                <a:ea typeface="DengXian" panose="02010600030101010101" pitchFamily="2" charset="-122"/>
                <a:cs typeface="Times New Roman" panose="02020603050405020304" pitchFamily="18" charset="0"/>
              </a:rPr>
              <a:t>Exciting Updates from Global Art – Jul y / August 2024 </a:t>
            </a:r>
          </a:p>
          <a:p>
            <a:pPr algn="ctr">
              <a:lnSpc>
                <a:spcPct val="107000"/>
              </a:lnSpc>
              <a:spcBef>
                <a:spcPts val="460"/>
              </a:spcBef>
            </a:pPr>
            <a:r>
              <a:rPr lang="en-US" b="1" dirty="0">
                <a:solidFill>
                  <a:srgbClr val="3494BA"/>
                </a:solidFill>
                <a:latin typeface="Franklin Gothic Medium" panose="020B0603020102020204" pitchFamily="34" charset="0"/>
                <a:ea typeface="DengXian" panose="02010600030101010101" pitchFamily="2" charset="-122"/>
                <a:cs typeface="Times New Roman" panose="02020603050405020304" pitchFamily="18" charset="0"/>
              </a:rPr>
              <a:t>           2024 Global Art Hougang, Bedok</a:t>
            </a:r>
          </a:p>
          <a:p>
            <a:pPr algn="ctr">
              <a:lnSpc>
                <a:spcPct val="107000"/>
              </a:lnSpc>
              <a:spcAft>
                <a:spcPts val="702"/>
              </a:spcAft>
            </a:pPr>
            <a:r>
              <a:rPr lang="en-US" b="1" dirty="0">
                <a:solidFill>
                  <a:srgbClr val="3494BA"/>
                </a:solidFill>
                <a:latin typeface="Franklin Gothic Medium" panose="020B0603020102020204" pitchFamily="34" charset="0"/>
                <a:ea typeface="DengXian" panose="02010600030101010101" pitchFamily="2" charset="-122"/>
                <a:cs typeface="Times New Roman" panose="02020603050405020304" pitchFamily="18" charset="0"/>
              </a:rPr>
              <a:t>            and Yishun In-House Competition</a:t>
            </a:r>
          </a:p>
        </p:txBody>
      </p:sp>
      <p:sp>
        <p:nvSpPr>
          <p:cNvPr id="3" name="TextBox 2">
            <a:extLst>
              <a:ext uri="{FF2B5EF4-FFF2-40B4-BE49-F238E27FC236}">
                <a16:creationId xmlns:a16="http://schemas.microsoft.com/office/drawing/2014/main" id="{3AAB10AB-11A9-6DA8-4CF2-92CC19D39835}"/>
              </a:ext>
            </a:extLst>
          </p:cNvPr>
          <p:cNvSpPr txBox="1"/>
          <p:nvPr/>
        </p:nvSpPr>
        <p:spPr>
          <a:xfrm>
            <a:off x="1920061" y="1332692"/>
            <a:ext cx="5504007" cy="1071704"/>
          </a:xfrm>
          <a:prstGeom prst="rect">
            <a:avLst/>
          </a:prstGeom>
          <a:noFill/>
        </p:spPr>
        <p:txBody>
          <a:bodyPr wrap="square">
            <a:spAutoFit/>
          </a:bodyPr>
          <a:lstStyle/>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Congratulations to all the students who participated in the 2024 Global Art Hougang, Bedok and Yishun In-House Competition held in Chui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Hwee</a:t>
            </a:r>
            <a:r>
              <a:rPr lang="en-US" sz="1200" kern="100" dirty="0">
                <a:latin typeface="Calibri" panose="020F0502020204030204" pitchFamily="34" charset="0"/>
                <a:ea typeface="DengXian" panose="02010600030101010101" pitchFamily="2" charset="-122"/>
                <a:cs typeface="Times New Roman" panose="02020603050405020304" pitchFamily="18" charset="0"/>
              </a:rPr>
              <a:t> Lin Club.  We had a very successful event in which students showed case their talent.  We will be featuring our Top 3 winners in each category as our Young Artists progressively over the next few issues.</a:t>
            </a:r>
            <a:endParaRPr lang="en-US" sz="1200" dirty="0">
              <a:latin typeface="Calibri" panose="020F050202020403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62DD1065-0E61-C7F7-7B14-9E93194B81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58466" y="7664112"/>
            <a:ext cx="2586820" cy="2586820"/>
          </a:xfrm>
          <a:prstGeom prst="rect">
            <a:avLst/>
          </a:prstGeom>
        </p:spPr>
      </p:pic>
      <p:pic>
        <p:nvPicPr>
          <p:cNvPr id="9" name="Picture 8">
            <a:extLst>
              <a:ext uri="{FF2B5EF4-FFF2-40B4-BE49-F238E27FC236}">
                <a16:creationId xmlns:a16="http://schemas.microsoft.com/office/drawing/2014/main" id="{4B5D6970-B22B-76E7-AC02-A1C0609ECB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5109" y="2450256"/>
            <a:ext cx="2636472" cy="2636472"/>
          </a:xfrm>
          <a:prstGeom prst="rect">
            <a:avLst/>
          </a:prstGeom>
        </p:spPr>
      </p:pic>
      <p:pic>
        <p:nvPicPr>
          <p:cNvPr id="10" name="Picture 9">
            <a:extLst>
              <a:ext uri="{FF2B5EF4-FFF2-40B4-BE49-F238E27FC236}">
                <a16:creationId xmlns:a16="http://schemas.microsoft.com/office/drawing/2014/main" id="{6F9FD086-D5B8-98E6-3FF9-E4212F6250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954761" y="7666801"/>
            <a:ext cx="2586820" cy="2586820"/>
          </a:xfrm>
          <a:prstGeom prst="rect">
            <a:avLst/>
          </a:prstGeom>
        </p:spPr>
      </p:pic>
      <p:sp>
        <p:nvSpPr>
          <p:cNvPr id="5" name="Rectangle 4">
            <a:extLst>
              <a:ext uri="{FF2B5EF4-FFF2-40B4-BE49-F238E27FC236}">
                <a16:creationId xmlns:a16="http://schemas.microsoft.com/office/drawing/2014/main" id="{5AFBD447-679B-CE33-CEE2-880FEBCE793B}"/>
              </a:ext>
            </a:extLst>
          </p:cNvPr>
          <p:cNvSpPr/>
          <p:nvPr/>
        </p:nvSpPr>
        <p:spPr>
          <a:xfrm>
            <a:off x="69078" y="2390420"/>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Upcoming Events </a:t>
            </a:r>
          </a:p>
          <a:p>
            <a:pPr algn="ctr"/>
            <a:endParaRPr lang="en-SG" sz="702" dirty="0">
              <a:solidFill>
                <a:schemeClr val="accent6">
                  <a:lumMod val="50000"/>
                </a:schemeClr>
              </a:solidFill>
            </a:endParaRPr>
          </a:p>
        </p:txBody>
      </p:sp>
      <p:sp>
        <p:nvSpPr>
          <p:cNvPr id="13" name="Rectangle 12">
            <a:extLst>
              <a:ext uri="{FF2B5EF4-FFF2-40B4-BE49-F238E27FC236}">
                <a16:creationId xmlns:a16="http://schemas.microsoft.com/office/drawing/2014/main" id="{8BDA5155-A8E7-5EEA-84F0-49744A20C169}"/>
              </a:ext>
            </a:extLst>
          </p:cNvPr>
          <p:cNvSpPr/>
          <p:nvPr/>
        </p:nvSpPr>
        <p:spPr>
          <a:xfrm>
            <a:off x="59080" y="3001177"/>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 </a:t>
            </a:r>
          </a:p>
          <a:p>
            <a:pPr algn="ctr"/>
            <a:endParaRPr lang="en-SG" sz="702" dirty="0">
              <a:solidFill>
                <a:schemeClr val="accent6">
                  <a:lumMod val="50000"/>
                </a:schemeClr>
              </a:solidFill>
            </a:endParaRPr>
          </a:p>
        </p:txBody>
      </p:sp>
      <p:sp>
        <p:nvSpPr>
          <p:cNvPr id="14" name="Rectangle 13">
            <a:extLst>
              <a:ext uri="{FF2B5EF4-FFF2-40B4-BE49-F238E27FC236}">
                <a16:creationId xmlns:a16="http://schemas.microsoft.com/office/drawing/2014/main" id="{6C22D39A-433A-9F83-96C8-1D90E45CDC42}"/>
              </a:ext>
            </a:extLst>
          </p:cNvPr>
          <p:cNvSpPr/>
          <p:nvPr/>
        </p:nvSpPr>
        <p:spPr>
          <a:xfrm>
            <a:off x="50847" y="3715020"/>
            <a:ext cx="1590670" cy="138942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16" name="Rectangle 15">
            <a:extLst>
              <a:ext uri="{FF2B5EF4-FFF2-40B4-BE49-F238E27FC236}">
                <a16:creationId xmlns:a16="http://schemas.microsoft.com/office/drawing/2014/main" id="{DA2403DC-6CED-CBDE-E861-394D747E37B0}"/>
              </a:ext>
            </a:extLst>
          </p:cNvPr>
          <p:cNvSpPr/>
          <p:nvPr/>
        </p:nvSpPr>
        <p:spPr>
          <a:xfrm>
            <a:off x="59080" y="5030329"/>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 </a:t>
            </a:r>
          </a:p>
          <a:p>
            <a:pPr algn="ctr"/>
            <a:endParaRPr lang="en-SG" sz="702" dirty="0">
              <a:solidFill>
                <a:schemeClr val="accent6">
                  <a:lumMod val="50000"/>
                </a:schemeClr>
              </a:solidFill>
            </a:endParaRPr>
          </a:p>
        </p:txBody>
      </p:sp>
      <p:sp>
        <p:nvSpPr>
          <p:cNvPr id="18" name="Rectangle 17">
            <a:extLst>
              <a:ext uri="{FF2B5EF4-FFF2-40B4-BE49-F238E27FC236}">
                <a16:creationId xmlns:a16="http://schemas.microsoft.com/office/drawing/2014/main" id="{F703F21D-7E11-F090-117E-2F4502F54CD0}"/>
              </a:ext>
            </a:extLst>
          </p:cNvPr>
          <p:cNvSpPr/>
          <p:nvPr/>
        </p:nvSpPr>
        <p:spPr>
          <a:xfrm>
            <a:off x="69078" y="5665752"/>
            <a:ext cx="1590670" cy="104707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19" name="Rectangle 18">
            <a:extLst>
              <a:ext uri="{FF2B5EF4-FFF2-40B4-BE49-F238E27FC236}">
                <a16:creationId xmlns:a16="http://schemas.microsoft.com/office/drawing/2014/main" id="{88BE05A2-5177-E44A-05A1-8C58C6AC3134}"/>
              </a:ext>
            </a:extLst>
          </p:cNvPr>
          <p:cNvSpPr/>
          <p:nvPr/>
        </p:nvSpPr>
        <p:spPr>
          <a:xfrm>
            <a:off x="54483" y="7367480"/>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September</a:t>
            </a:r>
          </a:p>
          <a:p>
            <a:pPr algn="ctr"/>
            <a:r>
              <a:rPr lang="en-SG" sz="1579" dirty="0">
                <a:solidFill>
                  <a:schemeClr val="accent6">
                    <a:lumMod val="50000"/>
                  </a:schemeClr>
                </a:solidFill>
              </a:rPr>
              <a:t>National Art Competition </a:t>
            </a:r>
          </a:p>
          <a:p>
            <a:pPr algn="ctr"/>
            <a:endParaRPr lang="en-SG" sz="702" dirty="0">
              <a:solidFill>
                <a:schemeClr val="accent6">
                  <a:lumMod val="50000"/>
                </a:schemeClr>
              </a:solidFill>
            </a:endParaRPr>
          </a:p>
        </p:txBody>
      </p:sp>
      <p:sp>
        <p:nvSpPr>
          <p:cNvPr id="20" name="Rectangle 19">
            <a:extLst>
              <a:ext uri="{FF2B5EF4-FFF2-40B4-BE49-F238E27FC236}">
                <a16:creationId xmlns:a16="http://schemas.microsoft.com/office/drawing/2014/main" id="{8499FDDB-814A-AD06-0BC5-9D077A68A3F7}"/>
              </a:ext>
            </a:extLst>
          </p:cNvPr>
          <p:cNvSpPr/>
          <p:nvPr/>
        </p:nvSpPr>
        <p:spPr>
          <a:xfrm>
            <a:off x="54483" y="8170341"/>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October</a:t>
            </a:r>
          </a:p>
          <a:p>
            <a:pPr algn="ctr"/>
            <a:r>
              <a:rPr lang="en-SG" sz="1579" dirty="0">
                <a:solidFill>
                  <a:schemeClr val="accent6">
                    <a:lumMod val="50000"/>
                  </a:schemeClr>
                </a:solidFill>
              </a:rPr>
              <a:t>International Grading </a:t>
            </a:r>
          </a:p>
          <a:p>
            <a:pPr algn="ctr"/>
            <a:endParaRPr lang="en-SG" sz="702" dirty="0">
              <a:solidFill>
                <a:schemeClr val="accent6">
                  <a:lumMod val="50000"/>
                </a:schemeClr>
              </a:solidFill>
            </a:endParaRPr>
          </a:p>
        </p:txBody>
      </p:sp>
      <p:sp>
        <p:nvSpPr>
          <p:cNvPr id="21" name="Rectangle 20">
            <a:extLst>
              <a:ext uri="{FF2B5EF4-FFF2-40B4-BE49-F238E27FC236}">
                <a16:creationId xmlns:a16="http://schemas.microsoft.com/office/drawing/2014/main" id="{52F9152F-F71E-4F8A-1553-88E063CF445E}"/>
              </a:ext>
            </a:extLst>
          </p:cNvPr>
          <p:cNvSpPr/>
          <p:nvPr/>
        </p:nvSpPr>
        <p:spPr>
          <a:xfrm>
            <a:off x="54483" y="6434470"/>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22" name="Rectangle 21">
            <a:extLst>
              <a:ext uri="{FF2B5EF4-FFF2-40B4-BE49-F238E27FC236}">
                <a16:creationId xmlns:a16="http://schemas.microsoft.com/office/drawing/2014/main" id="{A2C9DB61-AE30-DF60-4DAE-7D53F0A2F7F3}"/>
              </a:ext>
            </a:extLst>
          </p:cNvPr>
          <p:cNvSpPr/>
          <p:nvPr/>
        </p:nvSpPr>
        <p:spPr>
          <a:xfrm>
            <a:off x="32508" y="970003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December</a:t>
            </a:r>
          </a:p>
          <a:p>
            <a:pPr algn="ctr"/>
            <a:r>
              <a:rPr lang="en-SG" sz="1579" dirty="0">
                <a:solidFill>
                  <a:schemeClr val="accent6">
                    <a:lumMod val="50000"/>
                  </a:schemeClr>
                </a:solidFill>
              </a:rPr>
              <a:t>Year-End Exhibition </a:t>
            </a:r>
          </a:p>
          <a:p>
            <a:pPr algn="ctr"/>
            <a:endParaRPr lang="en-SG" sz="702" dirty="0">
              <a:solidFill>
                <a:schemeClr val="accent6">
                  <a:lumMod val="50000"/>
                </a:schemeClr>
              </a:solidFill>
            </a:endParaRPr>
          </a:p>
        </p:txBody>
      </p:sp>
      <p:sp>
        <p:nvSpPr>
          <p:cNvPr id="23" name="Rectangle 22">
            <a:extLst>
              <a:ext uri="{FF2B5EF4-FFF2-40B4-BE49-F238E27FC236}">
                <a16:creationId xmlns:a16="http://schemas.microsoft.com/office/drawing/2014/main" id="{CDDB9E16-CA24-493D-1167-55912FCED7D1}"/>
              </a:ext>
            </a:extLst>
          </p:cNvPr>
          <p:cNvSpPr/>
          <p:nvPr/>
        </p:nvSpPr>
        <p:spPr>
          <a:xfrm>
            <a:off x="47278" y="889209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November</a:t>
            </a:r>
          </a:p>
          <a:p>
            <a:pPr algn="ctr"/>
            <a:r>
              <a:rPr lang="en-SG" sz="1579" dirty="0">
                <a:solidFill>
                  <a:schemeClr val="accent6">
                    <a:lumMod val="50000"/>
                  </a:schemeClr>
                </a:solidFill>
              </a:rPr>
              <a:t> Open Day </a:t>
            </a:r>
          </a:p>
          <a:p>
            <a:pPr algn="ctr"/>
            <a:endParaRPr lang="en-SG" sz="702" dirty="0">
              <a:solidFill>
                <a:schemeClr val="accent6">
                  <a:lumMod val="50000"/>
                </a:schemeClr>
              </a:solidFill>
            </a:endParaRPr>
          </a:p>
        </p:txBody>
      </p:sp>
      <p:pic>
        <p:nvPicPr>
          <p:cNvPr id="25" name="Picture 24">
            <a:extLst>
              <a:ext uri="{FF2B5EF4-FFF2-40B4-BE49-F238E27FC236}">
                <a16:creationId xmlns:a16="http://schemas.microsoft.com/office/drawing/2014/main" id="{C35EC295-3119-AA04-5EFF-EA20117676A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72064" y="2460894"/>
            <a:ext cx="2625834" cy="2625834"/>
          </a:xfrm>
          <a:prstGeom prst="rect">
            <a:avLst/>
          </a:prstGeom>
        </p:spPr>
      </p:pic>
      <p:pic>
        <p:nvPicPr>
          <p:cNvPr id="26" name="Picture 25">
            <a:extLst>
              <a:ext uri="{FF2B5EF4-FFF2-40B4-BE49-F238E27FC236}">
                <a16:creationId xmlns:a16="http://schemas.microsoft.com/office/drawing/2014/main" id="{D80C7B4F-CBF1-DFC1-4363-5087104C85A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38812" y="5030329"/>
            <a:ext cx="2636472" cy="2636472"/>
          </a:xfrm>
          <a:prstGeom prst="rect">
            <a:avLst/>
          </a:prstGeom>
        </p:spPr>
      </p:pic>
      <p:pic>
        <p:nvPicPr>
          <p:cNvPr id="27" name="Picture 26">
            <a:extLst>
              <a:ext uri="{FF2B5EF4-FFF2-40B4-BE49-F238E27FC236}">
                <a16:creationId xmlns:a16="http://schemas.microsoft.com/office/drawing/2014/main" id="{B918C89E-81A4-CA8C-9274-FD3E1553ECE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66745" y="5038278"/>
            <a:ext cx="2636472" cy="2636472"/>
          </a:xfrm>
          <a:prstGeom prst="rect">
            <a:avLst/>
          </a:prstGeom>
        </p:spPr>
      </p:pic>
    </p:spTree>
    <p:extLst>
      <p:ext uri="{BB962C8B-B14F-4D97-AF65-F5344CB8AC3E}">
        <p14:creationId xmlns:p14="http://schemas.microsoft.com/office/powerpoint/2010/main" val="4217529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C53436-8529-362A-D5C4-7F046FD56866}"/>
              </a:ext>
            </a:extLst>
          </p:cNvPr>
          <p:cNvSpPr/>
          <p:nvPr/>
        </p:nvSpPr>
        <p:spPr>
          <a:xfrm>
            <a:off x="18549" y="-5011435"/>
            <a:ext cx="1655267" cy="15703248"/>
          </a:xfrm>
          <a:prstGeom prst="rect">
            <a:avLst/>
          </a:prstGeom>
          <a:solidFill>
            <a:schemeClr val="accent5">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SG" sz="1600" dirty="0">
              <a:solidFill>
                <a:schemeClr val="accent6">
                  <a:lumMod val="50000"/>
                </a:schemeClr>
              </a:solidFill>
            </a:endParaRPr>
          </a:p>
          <a:p>
            <a:pPr algn="ctr"/>
            <a:endParaRPr lang="en-SG" sz="1600" dirty="0">
              <a:solidFill>
                <a:schemeClr val="accent6">
                  <a:lumMod val="50000"/>
                </a:schemeClr>
              </a:solidFill>
            </a:endParaRPr>
          </a:p>
          <a:p>
            <a:pPr algn="ctr"/>
            <a:endParaRPr lang="en-SG" sz="1600" dirty="0">
              <a:solidFill>
                <a:schemeClr val="accent6">
                  <a:lumMod val="50000"/>
                </a:schemeClr>
              </a:solidFill>
            </a:endParaRPr>
          </a:p>
          <a:p>
            <a:pPr algn="ctr"/>
            <a:endParaRPr lang="en-SG" sz="16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p:txBody>
      </p:sp>
      <p:pic>
        <p:nvPicPr>
          <p:cNvPr id="6" name="Picture 5" descr="A picture containing calendar&#10;&#10;Description automatically generated">
            <a:extLst>
              <a:ext uri="{FF2B5EF4-FFF2-40B4-BE49-F238E27FC236}">
                <a16:creationId xmlns:a16="http://schemas.microsoft.com/office/drawing/2014/main" id="{3CE9EFFB-E0A7-7E8E-BBAB-E423329A9D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601" y="182208"/>
            <a:ext cx="1150484" cy="1150484"/>
          </a:xfrm>
          <a:prstGeom prst="rect">
            <a:avLst/>
          </a:prstGeom>
          <a:noFill/>
          <a:ln>
            <a:noFill/>
          </a:ln>
        </p:spPr>
      </p:pic>
      <p:sp>
        <p:nvSpPr>
          <p:cNvPr id="53" name="Rectangle 52">
            <a:extLst>
              <a:ext uri="{FF2B5EF4-FFF2-40B4-BE49-F238E27FC236}">
                <a16:creationId xmlns:a16="http://schemas.microsoft.com/office/drawing/2014/main" id="{DFEE048B-B7F9-2195-BE1F-7C909825296C}"/>
              </a:ext>
            </a:extLst>
          </p:cNvPr>
          <p:cNvSpPr/>
          <p:nvPr/>
        </p:nvSpPr>
        <p:spPr>
          <a:xfrm>
            <a:off x="50847" y="1552445"/>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Newsletter</a:t>
            </a:r>
          </a:p>
          <a:p>
            <a:pPr algn="ctr"/>
            <a:r>
              <a:rPr lang="en-SG" sz="1579" dirty="0">
                <a:solidFill>
                  <a:schemeClr val="accent6">
                    <a:lumMod val="50000"/>
                  </a:schemeClr>
                </a:solidFill>
              </a:rPr>
              <a:t>July / August 2024 </a:t>
            </a:r>
          </a:p>
          <a:p>
            <a:pPr algn="ctr"/>
            <a:r>
              <a:rPr lang="en-SG" sz="702" dirty="0">
                <a:solidFill>
                  <a:schemeClr val="accent6">
                    <a:lumMod val="50000"/>
                  </a:schemeClr>
                </a:solidFill>
              </a:rPr>
              <a:t>globalarthougangbedokyishun.com.sg</a:t>
            </a:r>
          </a:p>
          <a:p>
            <a:pPr algn="ctr"/>
            <a:r>
              <a:rPr lang="en-SG" sz="702" dirty="0">
                <a:solidFill>
                  <a:schemeClr val="accent6">
                    <a:lumMod val="50000"/>
                  </a:schemeClr>
                </a:solidFill>
              </a:rPr>
              <a:t>Facebook.com/</a:t>
            </a:r>
            <a:r>
              <a:rPr lang="en-SG" sz="702" dirty="0" err="1">
                <a:solidFill>
                  <a:schemeClr val="accent6">
                    <a:lumMod val="50000"/>
                  </a:schemeClr>
                </a:solidFill>
              </a:rPr>
              <a:t>globalarthggbccysn</a:t>
            </a:r>
            <a:endParaRPr lang="en-SG" sz="702" dirty="0">
              <a:solidFill>
                <a:schemeClr val="accent6">
                  <a:lumMod val="50000"/>
                </a:schemeClr>
              </a:solidFill>
            </a:endParaRPr>
          </a:p>
          <a:p>
            <a:pPr algn="ctr"/>
            <a:endParaRPr lang="en-SG" sz="702" dirty="0">
              <a:solidFill>
                <a:schemeClr val="accent6">
                  <a:lumMod val="50000"/>
                </a:schemeClr>
              </a:solidFill>
            </a:endParaRPr>
          </a:p>
        </p:txBody>
      </p:sp>
      <p:pic>
        <p:nvPicPr>
          <p:cNvPr id="12" name="Picture 11">
            <a:extLst>
              <a:ext uri="{FF2B5EF4-FFF2-40B4-BE49-F238E27FC236}">
                <a16:creationId xmlns:a16="http://schemas.microsoft.com/office/drawing/2014/main" id="{E6B41E66-782B-B223-A6D1-295C5A69EB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1875" y="5225622"/>
            <a:ext cx="5116467" cy="5116467"/>
          </a:xfrm>
          <a:prstGeom prst="rect">
            <a:avLst/>
          </a:prstGeom>
        </p:spPr>
      </p:pic>
      <p:sp>
        <p:nvSpPr>
          <p:cNvPr id="5" name="Rectangle 4">
            <a:extLst>
              <a:ext uri="{FF2B5EF4-FFF2-40B4-BE49-F238E27FC236}">
                <a16:creationId xmlns:a16="http://schemas.microsoft.com/office/drawing/2014/main" id="{5AFBD447-679B-CE33-CEE2-880FEBCE793B}"/>
              </a:ext>
            </a:extLst>
          </p:cNvPr>
          <p:cNvSpPr/>
          <p:nvPr/>
        </p:nvSpPr>
        <p:spPr>
          <a:xfrm>
            <a:off x="69078" y="2390420"/>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Upcoming Events </a:t>
            </a:r>
          </a:p>
          <a:p>
            <a:pPr algn="ctr"/>
            <a:endParaRPr lang="en-SG" sz="702" dirty="0">
              <a:solidFill>
                <a:schemeClr val="accent6">
                  <a:lumMod val="50000"/>
                </a:schemeClr>
              </a:solidFill>
            </a:endParaRPr>
          </a:p>
        </p:txBody>
      </p:sp>
      <p:sp>
        <p:nvSpPr>
          <p:cNvPr id="13" name="Rectangle 12">
            <a:extLst>
              <a:ext uri="{FF2B5EF4-FFF2-40B4-BE49-F238E27FC236}">
                <a16:creationId xmlns:a16="http://schemas.microsoft.com/office/drawing/2014/main" id="{8BDA5155-A8E7-5EEA-84F0-49744A20C169}"/>
              </a:ext>
            </a:extLst>
          </p:cNvPr>
          <p:cNvSpPr/>
          <p:nvPr/>
        </p:nvSpPr>
        <p:spPr>
          <a:xfrm>
            <a:off x="59080" y="3001177"/>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 </a:t>
            </a:r>
          </a:p>
          <a:p>
            <a:pPr algn="ctr"/>
            <a:endParaRPr lang="en-SG" sz="702" dirty="0">
              <a:solidFill>
                <a:schemeClr val="accent6">
                  <a:lumMod val="50000"/>
                </a:schemeClr>
              </a:solidFill>
            </a:endParaRPr>
          </a:p>
        </p:txBody>
      </p:sp>
      <p:sp>
        <p:nvSpPr>
          <p:cNvPr id="14" name="Rectangle 13">
            <a:extLst>
              <a:ext uri="{FF2B5EF4-FFF2-40B4-BE49-F238E27FC236}">
                <a16:creationId xmlns:a16="http://schemas.microsoft.com/office/drawing/2014/main" id="{6C22D39A-433A-9F83-96C8-1D90E45CDC42}"/>
              </a:ext>
            </a:extLst>
          </p:cNvPr>
          <p:cNvSpPr/>
          <p:nvPr/>
        </p:nvSpPr>
        <p:spPr>
          <a:xfrm>
            <a:off x="50847" y="3715020"/>
            <a:ext cx="1590670" cy="138942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16" name="Rectangle 15">
            <a:extLst>
              <a:ext uri="{FF2B5EF4-FFF2-40B4-BE49-F238E27FC236}">
                <a16:creationId xmlns:a16="http://schemas.microsoft.com/office/drawing/2014/main" id="{DA2403DC-6CED-CBDE-E861-394D747E37B0}"/>
              </a:ext>
            </a:extLst>
          </p:cNvPr>
          <p:cNvSpPr/>
          <p:nvPr/>
        </p:nvSpPr>
        <p:spPr>
          <a:xfrm>
            <a:off x="59080" y="5030329"/>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 </a:t>
            </a:r>
          </a:p>
          <a:p>
            <a:pPr algn="ctr"/>
            <a:endParaRPr lang="en-SG" sz="702" dirty="0">
              <a:solidFill>
                <a:schemeClr val="accent6">
                  <a:lumMod val="50000"/>
                </a:schemeClr>
              </a:solidFill>
            </a:endParaRPr>
          </a:p>
        </p:txBody>
      </p:sp>
      <p:sp>
        <p:nvSpPr>
          <p:cNvPr id="19" name="Rectangle 18">
            <a:extLst>
              <a:ext uri="{FF2B5EF4-FFF2-40B4-BE49-F238E27FC236}">
                <a16:creationId xmlns:a16="http://schemas.microsoft.com/office/drawing/2014/main" id="{88BE05A2-5177-E44A-05A1-8C58C6AC3134}"/>
              </a:ext>
            </a:extLst>
          </p:cNvPr>
          <p:cNvSpPr/>
          <p:nvPr/>
        </p:nvSpPr>
        <p:spPr>
          <a:xfrm>
            <a:off x="59080" y="7246260"/>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September</a:t>
            </a:r>
          </a:p>
          <a:p>
            <a:pPr algn="ctr"/>
            <a:r>
              <a:rPr lang="en-SG" sz="1579" dirty="0">
                <a:solidFill>
                  <a:schemeClr val="accent6">
                    <a:lumMod val="50000"/>
                  </a:schemeClr>
                </a:solidFill>
              </a:rPr>
              <a:t>National Art Competition </a:t>
            </a:r>
          </a:p>
          <a:p>
            <a:pPr algn="ctr"/>
            <a:endParaRPr lang="en-SG" sz="702" dirty="0">
              <a:solidFill>
                <a:schemeClr val="accent6">
                  <a:lumMod val="50000"/>
                </a:schemeClr>
              </a:solidFill>
            </a:endParaRPr>
          </a:p>
        </p:txBody>
      </p:sp>
      <p:sp>
        <p:nvSpPr>
          <p:cNvPr id="20" name="Rectangle 19">
            <a:extLst>
              <a:ext uri="{FF2B5EF4-FFF2-40B4-BE49-F238E27FC236}">
                <a16:creationId xmlns:a16="http://schemas.microsoft.com/office/drawing/2014/main" id="{8499FDDB-814A-AD06-0BC5-9D077A68A3F7}"/>
              </a:ext>
            </a:extLst>
          </p:cNvPr>
          <p:cNvSpPr/>
          <p:nvPr/>
        </p:nvSpPr>
        <p:spPr>
          <a:xfrm>
            <a:off x="37311" y="8098930"/>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October</a:t>
            </a:r>
          </a:p>
          <a:p>
            <a:pPr algn="ctr"/>
            <a:r>
              <a:rPr lang="en-SG" sz="1579" dirty="0">
                <a:solidFill>
                  <a:schemeClr val="accent6">
                    <a:lumMod val="50000"/>
                  </a:schemeClr>
                </a:solidFill>
              </a:rPr>
              <a:t>International Grading </a:t>
            </a:r>
          </a:p>
          <a:p>
            <a:pPr algn="ctr"/>
            <a:endParaRPr lang="en-SG" sz="702" dirty="0">
              <a:solidFill>
                <a:schemeClr val="accent6">
                  <a:lumMod val="50000"/>
                </a:schemeClr>
              </a:solidFill>
            </a:endParaRPr>
          </a:p>
        </p:txBody>
      </p:sp>
      <p:sp>
        <p:nvSpPr>
          <p:cNvPr id="22" name="Rectangle 21">
            <a:extLst>
              <a:ext uri="{FF2B5EF4-FFF2-40B4-BE49-F238E27FC236}">
                <a16:creationId xmlns:a16="http://schemas.microsoft.com/office/drawing/2014/main" id="{A2C9DB61-AE30-DF60-4DAE-7D53F0A2F7F3}"/>
              </a:ext>
            </a:extLst>
          </p:cNvPr>
          <p:cNvSpPr/>
          <p:nvPr/>
        </p:nvSpPr>
        <p:spPr>
          <a:xfrm>
            <a:off x="32508" y="970003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December</a:t>
            </a:r>
          </a:p>
          <a:p>
            <a:pPr algn="ctr"/>
            <a:r>
              <a:rPr lang="en-SG" sz="1579" dirty="0">
                <a:solidFill>
                  <a:schemeClr val="accent6">
                    <a:lumMod val="50000"/>
                  </a:schemeClr>
                </a:solidFill>
              </a:rPr>
              <a:t>Year-End Exhibition </a:t>
            </a:r>
          </a:p>
          <a:p>
            <a:pPr algn="ctr"/>
            <a:endParaRPr lang="en-SG" sz="702" dirty="0">
              <a:solidFill>
                <a:schemeClr val="accent6">
                  <a:lumMod val="50000"/>
                </a:schemeClr>
              </a:solidFill>
            </a:endParaRPr>
          </a:p>
        </p:txBody>
      </p:sp>
      <p:sp>
        <p:nvSpPr>
          <p:cNvPr id="23" name="Rectangle 22">
            <a:extLst>
              <a:ext uri="{FF2B5EF4-FFF2-40B4-BE49-F238E27FC236}">
                <a16:creationId xmlns:a16="http://schemas.microsoft.com/office/drawing/2014/main" id="{CDDB9E16-CA24-493D-1167-55912FCED7D1}"/>
              </a:ext>
            </a:extLst>
          </p:cNvPr>
          <p:cNvSpPr/>
          <p:nvPr/>
        </p:nvSpPr>
        <p:spPr>
          <a:xfrm>
            <a:off x="43393" y="883353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November</a:t>
            </a:r>
          </a:p>
          <a:p>
            <a:pPr algn="ctr"/>
            <a:r>
              <a:rPr lang="en-SG" sz="1579" dirty="0">
                <a:solidFill>
                  <a:schemeClr val="accent6">
                    <a:lumMod val="50000"/>
                  </a:schemeClr>
                </a:solidFill>
              </a:rPr>
              <a:t> Open Day </a:t>
            </a:r>
          </a:p>
          <a:p>
            <a:pPr algn="ctr"/>
            <a:endParaRPr lang="en-SG" sz="702" dirty="0">
              <a:solidFill>
                <a:schemeClr val="accent6">
                  <a:lumMod val="50000"/>
                </a:schemeClr>
              </a:solidFill>
            </a:endParaRPr>
          </a:p>
        </p:txBody>
      </p:sp>
      <p:pic>
        <p:nvPicPr>
          <p:cNvPr id="24" name="Picture 23">
            <a:extLst>
              <a:ext uri="{FF2B5EF4-FFF2-40B4-BE49-F238E27FC236}">
                <a16:creationId xmlns:a16="http://schemas.microsoft.com/office/drawing/2014/main" id="{1C580539-D905-3A39-9364-274E97CA4E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801873" y="229437"/>
            <a:ext cx="5116469" cy="5116469"/>
          </a:xfrm>
          <a:prstGeom prst="rect">
            <a:avLst/>
          </a:prstGeom>
        </p:spPr>
      </p:pic>
    </p:spTree>
    <p:extLst>
      <p:ext uri="{BB962C8B-B14F-4D97-AF65-F5344CB8AC3E}">
        <p14:creationId xmlns:p14="http://schemas.microsoft.com/office/powerpoint/2010/main" val="589690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C53436-8529-362A-D5C4-7F046FD56866}"/>
              </a:ext>
            </a:extLst>
          </p:cNvPr>
          <p:cNvSpPr/>
          <p:nvPr/>
        </p:nvSpPr>
        <p:spPr>
          <a:xfrm>
            <a:off x="16538" y="-5337038"/>
            <a:ext cx="1655267" cy="15703248"/>
          </a:xfrm>
          <a:prstGeom prst="rect">
            <a:avLst/>
          </a:prstGeom>
          <a:solidFill>
            <a:schemeClr val="accent5">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p:txBody>
      </p:sp>
      <p:pic>
        <p:nvPicPr>
          <p:cNvPr id="6" name="Picture 5" descr="A picture containing calendar&#10;&#10;Description automatically generated">
            <a:extLst>
              <a:ext uri="{FF2B5EF4-FFF2-40B4-BE49-F238E27FC236}">
                <a16:creationId xmlns:a16="http://schemas.microsoft.com/office/drawing/2014/main" id="{3CE9EFFB-E0A7-7E8E-BBAB-E423329A9D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625" y="325603"/>
            <a:ext cx="1150484" cy="1150484"/>
          </a:xfrm>
          <a:prstGeom prst="rect">
            <a:avLst/>
          </a:prstGeom>
          <a:noFill/>
          <a:ln>
            <a:noFill/>
          </a:ln>
        </p:spPr>
      </p:pic>
      <p:sp>
        <p:nvSpPr>
          <p:cNvPr id="53" name="Rectangle 52">
            <a:extLst>
              <a:ext uri="{FF2B5EF4-FFF2-40B4-BE49-F238E27FC236}">
                <a16:creationId xmlns:a16="http://schemas.microsoft.com/office/drawing/2014/main" id="{DFEE048B-B7F9-2195-BE1F-7C909825296C}"/>
              </a:ext>
            </a:extLst>
          </p:cNvPr>
          <p:cNvSpPr/>
          <p:nvPr/>
        </p:nvSpPr>
        <p:spPr>
          <a:xfrm>
            <a:off x="32298" y="1577845"/>
            <a:ext cx="1590670" cy="83529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Newsletter</a:t>
            </a:r>
          </a:p>
          <a:p>
            <a:pPr algn="ctr"/>
            <a:r>
              <a:rPr lang="en-SG" sz="1579" dirty="0">
                <a:solidFill>
                  <a:schemeClr val="accent6">
                    <a:lumMod val="50000"/>
                  </a:schemeClr>
                </a:solidFill>
              </a:rPr>
              <a:t>July / August 2024 </a:t>
            </a:r>
          </a:p>
          <a:p>
            <a:pPr algn="ctr"/>
            <a:r>
              <a:rPr lang="en-SG" sz="702" dirty="0">
                <a:solidFill>
                  <a:schemeClr val="accent6">
                    <a:lumMod val="50000"/>
                  </a:schemeClr>
                </a:solidFill>
              </a:rPr>
              <a:t>globalarthougangbedokyishun.com.sg</a:t>
            </a:r>
          </a:p>
          <a:p>
            <a:pPr algn="ctr"/>
            <a:r>
              <a:rPr lang="en-SG" sz="702" dirty="0">
                <a:solidFill>
                  <a:schemeClr val="accent6">
                    <a:lumMod val="50000"/>
                  </a:schemeClr>
                </a:solidFill>
              </a:rPr>
              <a:t>Facebook.com/</a:t>
            </a:r>
            <a:r>
              <a:rPr lang="en-SG" sz="702" dirty="0" err="1">
                <a:solidFill>
                  <a:schemeClr val="accent6">
                    <a:lumMod val="50000"/>
                  </a:schemeClr>
                </a:solidFill>
              </a:rPr>
              <a:t>globalarthggbccysn</a:t>
            </a:r>
            <a:endParaRPr lang="en-SG" sz="702" dirty="0">
              <a:solidFill>
                <a:schemeClr val="accent6">
                  <a:lumMod val="50000"/>
                </a:schemeClr>
              </a:solidFill>
            </a:endParaRPr>
          </a:p>
        </p:txBody>
      </p:sp>
      <p:sp>
        <p:nvSpPr>
          <p:cNvPr id="5" name="TextBox 4">
            <a:extLst>
              <a:ext uri="{FF2B5EF4-FFF2-40B4-BE49-F238E27FC236}">
                <a16:creationId xmlns:a16="http://schemas.microsoft.com/office/drawing/2014/main" id="{05D4FAF9-F074-ADCC-84CA-09E6F181E641}"/>
              </a:ext>
            </a:extLst>
          </p:cNvPr>
          <p:cNvSpPr txBox="1"/>
          <p:nvPr/>
        </p:nvSpPr>
        <p:spPr>
          <a:xfrm>
            <a:off x="4909140" y="2413143"/>
            <a:ext cx="2483600" cy="367729"/>
          </a:xfrm>
          <a:prstGeom prst="rect">
            <a:avLst/>
          </a:prstGeom>
          <a:noFill/>
        </p:spPr>
        <p:txBody>
          <a:bodyPr wrap="square">
            <a:spAutoFit/>
          </a:bodyPr>
          <a:lstStyle/>
          <a:p>
            <a:pPr algn="ctr">
              <a:lnSpc>
                <a:spcPct val="107000"/>
              </a:lnSpc>
              <a:spcBef>
                <a:spcPts val="460"/>
              </a:spcBef>
              <a:spcAft>
                <a:spcPts val="702"/>
              </a:spcAft>
            </a:pPr>
            <a:r>
              <a:rPr lang="en-US" b="1" dirty="0">
                <a:solidFill>
                  <a:srgbClr val="3494BA"/>
                </a:solidFill>
                <a:latin typeface="Franklin Gothic Medium" panose="020B0603020102020204" pitchFamily="34" charset="0"/>
                <a:ea typeface="DengXian" panose="02010600030101010101" pitchFamily="2" charset="-122"/>
                <a:cs typeface="Times New Roman" panose="02020603050405020304" pitchFamily="18" charset="0"/>
              </a:rPr>
              <a:t>Open Day in March </a:t>
            </a:r>
          </a:p>
        </p:txBody>
      </p:sp>
      <p:sp>
        <p:nvSpPr>
          <p:cNvPr id="22" name="TextBox 21">
            <a:extLst>
              <a:ext uri="{FF2B5EF4-FFF2-40B4-BE49-F238E27FC236}">
                <a16:creationId xmlns:a16="http://schemas.microsoft.com/office/drawing/2014/main" id="{2BB6E2DC-6EB5-6385-2DCC-09217D44CCDA}"/>
              </a:ext>
            </a:extLst>
          </p:cNvPr>
          <p:cNvSpPr txBox="1"/>
          <p:nvPr/>
        </p:nvSpPr>
        <p:spPr>
          <a:xfrm>
            <a:off x="1698713" y="193733"/>
            <a:ext cx="5675005" cy="367729"/>
          </a:xfrm>
          <a:prstGeom prst="rect">
            <a:avLst/>
          </a:prstGeom>
          <a:noFill/>
        </p:spPr>
        <p:txBody>
          <a:bodyPr wrap="square">
            <a:spAutoFit/>
          </a:bodyPr>
          <a:lstStyle/>
          <a:p>
            <a:pPr algn="ctr">
              <a:lnSpc>
                <a:spcPct val="107000"/>
              </a:lnSpc>
              <a:spcBef>
                <a:spcPts val="460"/>
              </a:spcBef>
              <a:spcAft>
                <a:spcPts val="702"/>
              </a:spcAft>
            </a:pPr>
            <a:r>
              <a:rPr lang="en-US" b="1" dirty="0">
                <a:solidFill>
                  <a:srgbClr val="3494BA"/>
                </a:solidFill>
                <a:latin typeface="Franklin Gothic Medium" panose="020B0603020102020204" pitchFamily="34" charset="0"/>
                <a:ea typeface="DengXian" panose="02010600030101010101" pitchFamily="2" charset="-122"/>
                <a:cs typeface="Times New Roman" panose="02020603050405020304" pitchFamily="18" charset="0"/>
              </a:rPr>
              <a:t>National Day Contests</a:t>
            </a:r>
          </a:p>
        </p:txBody>
      </p:sp>
      <p:pic>
        <p:nvPicPr>
          <p:cNvPr id="23" name="Picture 22">
            <a:extLst>
              <a:ext uri="{FF2B5EF4-FFF2-40B4-BE49-F238E27FC236}">
                <a16:creationId xmlns:a16="http://schemas.microsoft.com/office/drawing/2014/main" id="{B92522EB-14CB-CDC9-F2FB-8F7BD39EA7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62413" y="686280"/>
            <a:ext cx="2359942" cy="2359942"/>
          </a:xfrm>
          <a:prstGeom prst="rect">
            <a:avLst/>
          </a:prstGeom>
        </p:spPr>
      </p:pic>
      <p:sp>
        <p:nvSpPr>
          <p:cNvPr id="3" name="TextBox 2">
            <a:extLst>
              <a:ext uri="{FF2B5EF4-FFF2-40B4-BE49-F238E27FC236}">
                <a16:creationId xmlns:a16="http://schemas.microsoft.com/office/drawing/2014/main" id="{093539B7-526C-D53D-AD24-492DB9EF9CB3}"/>
              </a:ext>
            </a:extLst>
          </p:cNvPr>
          <p:cNvSpPr txBox="1"/>
          <p:nvPr/>
        </p:nvSpPr>
        <p:spPr>
          <a:xfrm>
            <a:off x="2553732" y="6193108"/>
            <a:ext cx="4151542" cy="373885"/>
          </a:xfrm>
          <a:prstGeom prst="rect">
            <a:avLst/>
          </a:prstGeom>
          <a:noFill/>
        </p:spPr>
        <p:txBody>
          <a:bodyPr wrap="square">
            <a:spAutoFit/>
          </a:bodyPr>
          <a:lstStyle/>
          <a:p>
            <a:pPr algn="ctr">
              <a:lnSpc>
                <a:spcPct val="107000"/>
              </a:lnSpc>
              <a:spcAft>
                <a:spcPts val="800"/>
              </a:spcAft>
            </a:pPr>
            <a:r>
              <a:rPr lang="en-SG" b="1" dirty="0">
                <a:solidFill>
                  <a:srgbClr val="3494BA"/>
                </a:solidFill>
                <a:latin typeface="Franklin Gothic Medium" panose="020B0603020102020204" pitchFamily="34" charset="0"/>
                <a:ea typeface="DengXian" panose="02010600030101010101" pitchFamily="2" charset="-122"/>
                <a:cs typeface="Times New Roman" panose="02020603050405020304" pitchFamily="18" charset="0"/>
              </a:rPr>
              <a:t>National Day Crafts</a:t>
            </a:r>
            <a:endParaRPr lang="en-SG"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18" name="TextBox 17">
            <a:extLst>
              <a:ext uri="{FF2B5EF4-FFF2-40B4-BE49-F238E27FC236}">
                <a16:creationId xmlns:a16="http://schemas.microsoft.com/office/drawing/2014/main" id="{442E08D5-373C-60B7-A6E9-49880EACFA61}"/>
              </a:ext>
            </a:extLst>
          </p:cNvPr>
          <p:cNvSpPr txBox="1"/>
          <p:nvPr/>
        </p:nvSpPr>
        <p:spPr>
          <a:xfrm>
            <a:off x="1937337" y="3119174"/>
            <a:ext cx="5074354" cy="677108"/>
          </a:xfrm>
          <a:prstGeom prst="rect">
            <a:avLst/>
          </a:prstGeom>
          <a:noFill/>
        </p:spPr>
        <p:txBody>
          <a:bodyPr wrap="square">
            <a:spAutoFit/>
          </a:bodyPr>
          <a:lstStyle/>
          <a:p>
            <a:r>
              <a:rPr lang="en-US" sz="1400" b="1" dirty="0">
                <a:solidFill>
                  <a:srgbClr val="0070C0"/>
                </a:solidFill>
              </a:rPr>
              <a:t>Congratulations to Prasad and Yong Qing</a:t>
            </a:r>
          </a:p>
          <a:p>
            <a:r>
              <a:rPr lang="en-US" sz="1200" dirty="0"/>
              <a:t>Prasad won the Top 3 Award in Group D while Yong Ching won the Most Creative Award in Group B</a:t>
            </a:r>
            <a:endParaRPr lang="en-SG" sz="1200" dirty="0"/>
          </a:p>
        </p:txBody>
      </p:sp>
      <p:pic>
        <p:nvPicPr>
          <p:cNvPr id="2" name="Picture 1">
            <a:extLst>
              <a:ext uri="{FF2B5EF4-FFF2-40B4-BE49-F238E27FC236}">
                <a16:creationId xmlns:a16="http://schemas.microsoft.com/office/drawing/2014/main" id="{0158727F-638D-992A-60EC-3B4C6C160F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29503" y="701055"/>
            <a:ext cx="2359942" cy="2359942"/>
          </a:xfrm>
          <a:prstGeom prst="rect">
            <a:avLst/>
          </a:prstGeom>
        </p:spPr>
      </p:pic>
      <p:pic>
        <p:nvPicPr>
          <p:cNvPr id="12" name="Picture 11">
            <a:extLst>
              <a:ext uri="{FF2B5EF4-FFF2-40B4-BE49-F238E27FC236}">
                <a16:creationId xmlns:a16="http://schemas.microsoft.com/office/drawing/2014/main" id="{AE0CDB50-5A74-D197-CAB1-94023EB2D8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89655" y="3811060"/>
            <a:ext cx="2232700" cy="2232700"/>
          </a:xfrm>
          <a:prstGeom prst="rect">
            <a:avLst/>
          </a:prstGeom>
        </p:spPr>
      </p:pic>
      <p:pic>
        <p:nvPicPr>
          <p:cNvPr id="14" name="Picture 13">
            <a:extLst>
              <a:ext uri="{FF2B5EF4-FFF2-40B4-BE49-F238E27FC236}">
                <a16:creationId xmlns:a16="http://schemas.microsoft.com/office/drawing/2014/main" id="{930B44CB-BE64-3970-143F-226BEAE5CE6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62413" y="7260615"/>
            <a:ext cx="2359942" cy="2359942"/>
          </a:xfrm>
          <a:prstGeom prst="rect">
            <a:avLst/>
          </a:prstGeom>
        </p:spPr>
      </p:pic>
      <p:sp>
        <p:nvSpPr>
          <p:cNvPr id="15" name="TextBox 14">
            <a:extLst>
              <a:ext uri="{FF2B5EF4-FFF2-40B4-BE49-F238E27FC236}">
                <a16:creationId xmlns:a16="http://schemas.microsoft.com/office/drawing/2014/main" id="{E14F9525-FA6C-33BA-B599-7E81DFE9A183}"/>
              </a:ext>
            </a:extLst>
          </p:cNvPr>
          <p:cNvSpPr txBox="1"/>
          <p:nvPr/>
        </p:nvSpPr>
        <p:spPr>
          <a:xfrm>
            <a:off x="2021597" y="6619223"/>
            <a:ext cx="5215812" cy="461665"/>
          </a:xfrm>
          <a:prstGeom prst="rect">
            <a:avLst/>
          </a:prstGeom>
          <a:noFill/>
        </p:spPr>
        <p:txBody>
          <a:bodyPr wrap="square">
            <a:spAutoFit/>
          </a:bodyPr>
          <a:lstStyle/>
          <a:p>
            <a:pPr algn="just"/>
            <a:r>
              <a:rPr lang="en-US" sz="1200" dirty="0"/>
              <a:t>In celebrating National Day, students were treated to making their National Day Craft.  </a:t>
            </a:r>
            <a:endParaRPr lang="en-SG" sz="1200" dirty="0"/>
          </a:p>
        </p:txBody>
      </p:sp>
      <p:sp>
        <p:nvSpPr>
          <p:cNvPr id="16" name="Rectangle 15">
            <a:extLst>
              <a:ext uri="{FF2B5EF4-FFF2-40B4-BE49-F238E27FC236}">
                <a16:creationId xmlns:a16="http://schemas.microsoft.com/office/drawing/2014/main" id="{7B66B5BB-0F6C-DA6C-108B-CA508EBA3D65}"/>
              </a:ext>
            </a:extLst>
          </p:cNvPr>
          <p:cNvSpPr/>
          <p:nvPr/>
        </p:nvSpPr>
        <p:spPr>
          <a:xfrm>
            <a:off x="50847" y="3715020"/>
            <a:ext cx="1590670" cy="138942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17" name="Rectangle 16">
            <a:extLst>
              <a:ext uri="{FF2B5EF4-FFF2-40B4-BE49-F238E27FC236}">
                <a16:creationId xmlns:a16="http://schemas.microsoft.com/office/drawing/2014/main" id="{46CDC75B-A031-AC27-79E8-C89975AD6F67}"/>
              </a:ext>
            </a:extLst>
          </p:cNvPr>
          <p:cNvSpPr/>
          <p:nvPr/>
        </p:nvSpPr>
        <p:spPr>
          <a:xfrm>
            <a:off x="59080" y="5030329"/>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20" name="Rectangle 19">
            <a:extLst>
              <a:ext uri="{FF2B5EF4-FFF2-40B4-BE49-F238E27FC236}">
                <a16:creationId xmlns:a16="http://schemas.microsoft.com/office/drawing/2014/main" id="{FE310230-C0CC-5468-DE8C-20218780BA80}"/>
              </a:ext>
            </a:extLst>
          </p:cNvPr>
          <p:cNvSpPr/>
          <p:nvPr/>
        </p:nvSpPr>
        <p:spPr>
          <a:xfrm>
            <a:off x="35814" y="6977991"/>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September</a:t>
            </a:r>
          </a:p>
          <a:p>
            <a:pPr algn="ctr"/>
            <a:r>
              <a:rPr lang="en-SG" sz="1579" dirty="0">
                <a:solidFill>
                  <a:schemeClr val="accent6">
                    <a:lumMod val="50000"/>
                  </a:schemeClr>
                </a:solidFill>
              </a:rPr>
              <a:t>National Art Competition </a:t>
            </a:r>
          </a:p>
          <a:p>
            <a:pPr algn="ctr"/>
            <a:endParaRPr lang="en-SG" sz="702" dirty="0">
              <a:solidFill>
                <a:schemeClr val="accent6">
                  <a:lumMod val="50000"/>
                </a:schemeClr>
              </a:solidFill>
            </a:endParaRPr>
          </a:p>
        </p:txBody>
      </p:sp>
      <p:sp>
        <p:nvSpPr>
          <p:cNvPr id="21" name="Rectangle 20">
            <a:extLst>
              <a:ext uri="{FF2B5EF4-FFF2-40B4-BE49-F238E27FC236}">
                <a16:creationId xmlns:a16="http://schemas.microsoft.com/office/drawing/2014/main" id="{EB51F896-1261-96DC-DD1D-1FAABDF4E054}"/>
              </a:ext>
            </a:extLst>
          </p:cNvPr>
          <p:cNvSpPr/>
          <p:nvPr/>
        </p:nvSpPr>
        <p:spPr>
          <a:xfrm>
            <a:off x="81135" y="7916155"/>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October</a:t>
            </a:r>
          </a:p>
          <a:p>
            <a:pPr algn="ctr"/>
            <a:r>
              <a:rPr lang="en-SG" sz="1579" dirty="0">
                <a:solidFill>
                  <a:schemeClr val="accent6">
                    <a:lumMod val="50000"/>
                  </a:schemeClr>
                </a:solidFill>
              </a:rPr>
              <a:t>International Grading </a:t>
            </a:r>
          </a:p>
          <a:p>
            <a:pPr algn="ctr"/>
            <a:endParaRPr lang="en-SG" sz="702" dirty="0">
              <a:solidFill>
                <a:schemeClr val="accent6">
                  <a:lumMod val="50000"/>
                </a:schemeClr>
              </a:solidFill>
            </a:endParaRPr>
          </a:p>
        </p:txBody>
      </p:sp>
      <p:sp>
        <p:nvSpPr>
          <p:cNvPr id="25" name="Rectangle 24">
            <a:extLst>
              <a:ext uri="{FF2B5EF4-FFF2-40B4-BE49-F238E27FC236}">
                <a16:creationId xmlns:a16="http://schemas.microsoft.com/office/drawing/2014/main" id="{0E66EF65-8F97-028F-FAE0-D73BEDC8D963}"/>
              </a:ext>
            </a:extLst>
          </p:cNvPr>
          <p:cNvSpPr/>
          <p:nvPr/>
        </p:nvSpPr>
        <p:spPr>
          <a:xfrm>
            <a:off x="59080" y="9486672"/>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December</a:t>
            </a:r>
          </a:p>
          <a:p>
            <a:pPr algn="ctr"/>
            <a:r>
              <a:rPr lang="en-SG" sz="1579" dirty="0">
                <a:solidFill>
                  <a:schemeClr val="accent6">
                    <a:lumMod val="50000"/>
                  </a:schemeClr>
                </a:solidFill>
              </a:rPr>
              <a:t>Year-End Exhibition </a:t>
            </a:r>
          </a:p>
          <a:p>
            <a:pPr algn="ctr"/>
            <a:endParaRPr lang="en-SG" sz="702" dirty="0">
              <a:solidFill>
                <a:schemeClr val="accent6">
                  <a:lumMod val="50000"/>
                </a:schemeClr>
              </a:solidFill>
            </a:endParaRPr>
          </a:p>
        </p:txBody>
      </p:sp>
      <p:sp>
        <p:nvSpPr>
          <p:cNvPr id="26" name="Rectangle 25">
            <a:extLst>
              <a:ext uri="{FF2B5EF4-FFF2-40B4-BE49-F238E27FC236}">
                <a16:creationId xmlns:a16="http://schemas.microsoft.com/office/drawing/2014/main" id="{ABC6FB4B-C93A-0EE1-D7EE-929D5FCD00D0}"/>
              </a:ext>
            </a:extLst>
          </p:cNvPr>
          <p:cNvSpPr/>
          <p:nvPr/>
        </p:nvSpPr>
        <p:spPr>
          <a:xfrm>
            <a:off x="50847" y="868071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November</a:t>
            </a:r>
          </a:p>
          <a:p>
            <a:pPr algn="ctr"/>
            <a:r>
              <a:rPr lang="en-SG" sz="1579" dirty="0">
                <a:solidFill>
                  <a:schemeClr val="accent6">
                    <a:lumMod val="50000"/>
                  </a:schemeClr>
                </a:solidFill>
              </a:rPr>
              <a:t> Open Day </a:t>
            </a:r>
          </a:p>
          <a:p>
            <a:pPr algn="ctr"/>
            <a:endParaRPr lang="en-SG" sz="702" dirty="0">
              <a:solidFill>
                <a:schemeClr val="accent6">
                  <a:lumMod val="50000"/>
                </a:schemeClr>
              </a:solidFill>
            </a:endParaRPr>
          </a:p>
        </p:txBody>
      </p:sp>
      <p:pic>
        <p:nvPicPr>
          <p:cNvPr id="8" name="Picture 7">
            <a:extLst>
              <a:ext uri="{FF2B5EF4-FFF2-40B4-BE49-F238E27FC236}">
                <a16:creationId xmlns:a16="http://schemas.microsoft.com/office/drawing/2014/main" id="{023C5E9F-A821-F51F-57BA-9DE55B9F854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58067" y="7311320"/>
            <a:ext cx="2359942" cy="2359942"/>
          </a:xfrm>
          <a:prstGeom prst="rect">
            <a:avLst/>
          </a:prstGeom>
        </p:spPr>
      </p:pic>
      <p:pic>
        <p:nvPicPr>
          <p:cNvPr id="11" name="Picture 10">
            <a:extLst>
              <a:ext uri="{FF2B5EF4-FFF2-40B4-BE49-F238E27FC236}">
                <a16:creationId xmlns:a16="http://schemas.microsoft.com/office/drawing/2014/main" id="{AE3E6481-2007-8654-D545-B16AB2081ED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21688" y="3879625"/>
            <a:ext cx="2232700" cy="2232700"/>
          </a:xfrm>
          <a:prstGeom prst="rect">
            <a:avLst/>
          </a:prstGeom>
        </p:spPr>
      </p:pic>
    </p:spTree>
    <p:extLst>
      <p:ext uri="{BB962C8B-B14F-4D97-AF65-F5344CB8AC3E}">
        <p14:creationId xmlns:p14="http://schemas.microsoft.com/office/powerpoint/2010/main" val="464239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C53436-8529-362A-D5C4-7F046FD56866}"/>
              </a:ext>
            </a:extLst>
          </p:cNvPr>
          <p:cNvSpPr/>
          <p:nvPr/>
        </p:nvSpPr>
        <p:spPr>
          <a:xfrm>
            <a:off x="0" y="-5011435"/>
            <a:ext cx="1655267" cy="15703248"/>
          </a:xfrm>
          <a:prstGeom prst="rect">
            <a:avLst/>
          </a:prstGeom>
          <a:solidFill>
            <a:schemeClr val="accent5">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SG" sz="1600" dirty="0">
              <a:solidFill>
                <a:schemeClr val="accent6">
                  <a:lumMod val="50000"/>
                </a:schemeClr>
              </a:solidFill>
            </a:endParaRPr>
          </a:p>
          <a:p>
            <a:pPr algn="ctr"/>
            <a:endParaRPr lang="en-SG" sz="8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rgbClr val="00B050"/>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p:txBody>
      </p:sp>
      <p:pic>
        <p:nvPicPr>
          <p:cNvPr id="6" name="Picture 5" descr="A picture containing calendar&#10;&#10;Description automatically generated">
            <a:extLst>
              <a:ext uri="{FF2B5EF4-FFF2-40B4-BE49-F238E27FC236}">
                <a16:creationId xmlns:a16="http://schemas.microsoft.com/office/drawing/2014/main" id="{3CE9EFFB-E0A7-7E8E-BBAB-E423329A9D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625" y="325603"/>
            <a:ext cx="1150484" cy="1150484"/>
          </a:xfrm>
          <a:prstGeom prst="rect">
            <a:avLst/>
          </a:prstGeom>
          <a:noFill/>
          <a:ln>
            <a:noFill/>
          </a:ln>
        </p:spPr>
      </p:pic>
      <p:sp>
        <p:nvSpPr>
          <p:cNvPr id="53" name="Rectangle 52">
            <a:extLst>
              <a:ext uri="{FF2B5EF4-FFF2-40B4-BE49-F238E27FC236}">
                <a16:creationId xmlns:a16="http://schemas.microsoft.com/office/drawing/2014/main" id="{DFEE048B-B7F9-2195-BE1F-7C909825296C}"/>
              </a:ext>
            </a:extLst>
          </p:cNvPr>
          <p:cNvSpPr/>
          <p:nvPr/>
        </p:nvSpPr>
        <p:spPr>
          <a:xfrm>
            <a:off x="32298" y="1577845"/>
            <a:ext cx="1590670" cy="83529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Newsletter</a:t>
            </a:r>
          </a:p>
          <a:p>
            <a:pPr algn="ctr"/>
            <a:r>
              <a:rPr lang="en-SG" sz="1579" dirty="0">
                <a:solidFill>
                  <a:schemeClr val="accent6">
                    <a:lumMod val="50000"/>
                  </a:schemeClr>
                </a:solidFill>
              </a:rPr>
              <a:t>July / August 2024 </a:t>
            </a:r>
          </a:p>
          <a:p>
            <a:pPr algn="ctr"/>
            <a:r>
              <a:rPr lang="en-SG" sz="702" dirty="0">
                <a:solidFill>
                  <a:schemeClr val="accent6">
                    <a:lumMod val="50000"/>
                  </a:schemeClr>
                </a:solidFill>
              </a:rPr>
              <a:t>globalarthougangbedokyishun.com.sg</a:t>
            </a:r>
          </a:p>
          <a:p>
            <a:pPr algn="ctr"/>
            <a:r>
              <a:rPr lang="en-SG" sz="702" dirty="0">
                <a:solidFill>
                  <a:schemeClr val="accent6">
                    <a:lumMod val="50000"/>
                  </a:schemeClr>
                </a:solidFill>
              </a:rPr>
              <a:t>Facebook.com/</a:t>
            </a:r>
            <a:r>
              <a:rPr lang="en-SG" sz="702" dirty="0" err="1">
                <a:solidFill>
                  <a:schemeClr val="accent6">
                    <a:lumMod val="50000"/>
                  </a:schemeClr>
                </a:solidFill>
              </a:rPr>
              <a:t>globalarthggbccysn</a:t>
            </a:r>
            <a:endParaRPr lang="en-SG" sz="702" dirty="0">
              <a:solidFill>
                <a:schemeClr val="accent6">
                  <a:lumMod val="50000"/>
                </a:schemeClr>
              </a:solidFill>
            </a:endParaRPr>
          </a:p>
        </p:txBody>
      </p:sp>
      <p:pic>
        <p:nvPicPr>
          <p:cNvPr id="9" name="Graphic 13">
            <a:extLst>
              <a:ext uri="{FF2B5EF4-FFF2-40B4-BE49-F238E27FC236}">
                <a16:creationId xmlns:a16="http://schemas.microsoft.com/office/drawing/2014/main" id="{82F9264D-83CF-F83C-BBB1-BB1E39D531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17911" y="803760"/>
            <a:ext cx="1527322" cy="2036429"/>
          </a:xfrm>
          <a:prstGeom prst="rect">
            <a:avLst/>
          </a:prstGeom>
        </p:spPr>
      </p:pic>
      <p:sp>
        <p:nvSpPr>
          <p:cNvPr id="12" name="TextBox 11">
            <a:extLst>
              <a:ext uri="{FF2B5EF4-FFF2-40B4-BE49-F238E27FC236}">
                <a16:creationId xmlns:a16="http://schemas.microsoft.com/office/drawing/2014/main" id="{DC651EEC-EC9F-F765-53EB-0992C0E70CAA}"/>
              </a:ext>
            </a:extLst>
          </p:cNvPr>
          <p:cNvSpPr txBox="1"/>
          <p:nvPr/>
        </p:nvSpPr>
        <p:spPr>
          <a:xfrm>
            <a:off x="1875245" y="204153"/>
            <a:ext cx="5347806" cy="373885"/>
          </a:xfrm>
          <a:prstGeom prst="rect">
            <a:avLst/>
          </a:prstGeom>
          <a:noFill/>
        </p:spPr>
        <p:txBody>
          <a:bodyPr wrap="square">
            <a:spAutoFit/>
          </a:bodyPr>
          <a:lstStyle/>
          <a:p>
            <a:pPr algn="ctr">
              <a:lnSpc>
                <a:spcPct val="107000"/>
              </a:lnSpc>
              <a:spcAft>
                <a:spcPts val="800"/>
              </a:spcAft>
            </a:pPr>
            <a:r>
              <a:rPr lang="en-SG" b="1" dirty="0">
                <a:solidFill>
                  <a:srgbClr val="3494BA"/>
                </a:solidFill>
                <a:latin typeface="Franklin Gothic Medium" panose="020B0603020102020204" pitchFamily="34" charset="0"/>
                <a:ea typeface="DengXian" panose="02010600030101010101" pitchFamily="2" charset="-122"/>
                <a:cs typeface="Times New Roman" panose="02020603050405020304" pitchFamily="18" charset="0"/>
              </a:rPr>
              <a:t>Let’s Meet Our Young Artists of July / August 2024</a:t>
            </a:r>
            <a:endParaRPr lang="en-SG"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13" name="TextBox 12">
            <a:extLst>
              <a:ext uri="{FF2B5EF4-FFF2-40B4-BE49-F238E27FC236}">
                <a16:creationId xmlns:a16="http://schemas.microsoft.com/office/drawing/2014/main" id="{FEC3C52C-B9AC-69D6-94F7-19CF8CDE2BE0}"/>
              </a:ext>
            </a:extLst>
          </p:cNvPr>
          <p:cNvSpPr txBox="1"/>
          <p:nvPr/>
        </p:nvSpPr>
        <p:spPr>
          <a:xfrm>
            <a:off x="3498850" y="556661"/>
            <a:ext cx="4060825" cy="5109091"/>
          </a:xfrm>
          <a:prstGeom prst="rect">
            <a:avLst/>
          </a:prstGeom>
          <a:noFill/>
        </p:spPr>
        <p:txBody>
          <a:bodyPr wrap="square" rtlCol="0">
            <a:spAutoFit/>
          </a:bodyPr>
          <a:lstStyle/>
          <a:p>
            <a:r>
              <a:rPr lang="en-US" sz="1400" b="1" dirty="0" err="1">
                <a:solidFill>
                  <a:schemeClr val="accent2">
                    <a:lumMod val="75000"/>
                  </a:schemeClr>
                </a:solidFill>
                <a:latin typeface="Century Gothic" panose="020B0502020202020204" pitchFamily="34" charset="0"/>
              </a:rPr>
              <a:t>Farhah</a:t>
            </a:r>
            <a:r>
              <a:rPr lang="en-US" sz="1400" b="1" dirty="0">
                <a:solidFill>
                  <a:schemeClr val="accent2">
                    <a:lumMod val="75000"/>
                  </a:schemeClr>
                </a:solidFill>
                <a:latin typeface="Century Gothic" panose="020B0502020202020204" pitchFamily="34" charset="0"/>
              </a:rPr>
              <a:t> “the </a:t>
            </a:r>
            <a:r>
              <a:rPr lang="en-US" sz="1400" b="1" dirty="0" err="1">
                <a:solidFill>
                  <a:schemeClr val="accent2">
                    <a:lumMod val="75000"/>
                  </a:schemeClr>
                </a:solidFill>
                <a:latin typeface="Century Gothic" panose="020B0502020202020204" pitchFamily="34" charset="0"/>
              </a:rPr>
              <a:t>Colour</a:t>
            </a:r>
            <a:r>
              <a:rPr lang="en-US" sz="1400" b="1" dirty="0">
                <a:solidFill>
                  <a:schemeClr val="accent2">
                    <a:lumMod val="75000"/>
                  </a:schemeClr>
                </a:solidFill>
                <a:latin typeface="Century Gothic" panose="020B0502020202020204" pitchFamily="34" charset="0"/>
              </a:rPr>
              <a:t> Queen” </a:t>
            </a:r>
          </a:p>
          <a:p>
            <a:endParaRPr lang="en-US" sz="1200" dirty="0"/>
          </a:p>
          <a:p>
            <a:r>
              <a:rPr lang="en-US" sz="1200" dirty="0"/>
              <a:t>**Joined Us:** March 2024  </a:t>
            </a:r>
          </a:p>
          <a:p>
            <a:r>
              <a:rPr lang="en-US" sz="1200" dirty="0"/>
              <a:t>**Age:** 6  </a:t>
            </a:r>
          </a:p>
          <a:p>
            <a:r>
              <a:rPr lang="en-US" sz="1200" dirty="0"/>
              <a:t>**Current Level:** Foundation 3  </a:t>
            </a:r>
          </a:p>
          <a:p>
            <a:endParaRPr lang="en-US" sz="1200" dirty="0"/>
          </a:p>
          <a:p>
            <a:r>
              <a:rPr lang="en-US" sz="1200" dirty="0"/>
              <a:t>**Achievements:**  </a:t>
            </a:r>
          </a:p>
          <a:p>
            <a:r>
              <a:rPr lang="en-US" sz="1200" dirty="0"/>
              <a:t>- 2024 Global Art Bedok In-House Competition, Group A, Champion </a:t>
            </a:r>
          </a:p>
          <a:p>
            <a:endParaRPr lang="en-US" sz="1200" dirty="0"/>
          </a:p>
          <a:p>
            <a:r>
              <a:rPr lang="en-US" sz="1200" dirty="0" err="1"/>
              <a:t>Farhah</a:t>
            </a:r>
            <a:r>
              <a:rPr lang="en-US" sz="1200" dirty="0"/>
              <a:t> joined our center with a huge love for drawing, and it shows! She’s super focused and always brings her A-game to class. With her calm and patient demeanor, </a:t>
            </a:r>
            <a:r>
              <a:rPr lang="en-US" sz="1200" dirty="0" err="1"/>
              <a:t>Farhah</a:t>
            </a:r>
            <a:r>
              <a:rPr lang="en-US" sz="1200" dirty="0"/>
              <a:t> is a dream to teach. Her artwork is known for its beautiful color combinations and neat presentation. Even though she’s only been with us for a short time, her progress has been incredible. We’re excited to see her tackle more complex subjects and continue to grow as an artist!</a:t>
            </a:r>
          </a:p>
          <a:p>
            <a:endParaRPr lang="en-US" sz="1200" dirty="0"/>
          </a:p>
          <a:p>
            <a:r>
              <a:rPr lang="en-US" sz="1200" i="1" dirty="0" err="1"/>
              <a:t>Farhah</a:t>
            </a:r>
            <a:r>
              <a:rPr lang="en-US" sz="1200" i="1" dirty="0"/>
              <a:t>: “I like Global Art because the teacher is kind, and I love learning how to draw.”</a:t>
            </a:r>
          </a:p>
          <a:p>
            <a:endParaRPr lang="en-US" sz="1200" i="1" dirty="0"/>
          </a:p>
          <a:p>
            <a:r>
              <a:rPr lang="en-US" sz="1200" i="1" dirty="0"/>
              <a:t>Mother: “Since joining Global Art, </a:t>
            </a:r>
            <a:r>
              <a:rPr lang="en-US" sz="1200" i="1" dirty="0" err="1"/>
              <a:t>Farhah</a:t>
            </a:r>
            <a:r>
              <a:rPr lang="en-US" sz="1200" i="1" dirty="0"/>
              <a:t> has become more confident, not just in her drawings but in herself overall. The classes have been a real boost for her.”</a:t>
            </a:r>
          </a:p>
          <a:p>
            <a:endParaRPr lang="en-US" sz="1200" dirty="0"/>
          </a:p>
        </p:txBody>
      </p:sp>
      <p:sp>
        <p:nvSpPr>
          <p:cNvPr id="16" name="Rectangle 15">
            <a:extLst>
              <a:ext uri="{FF2B5EF4-FFF2-40B4-BE49-F238E27FC236}">
                <a16:creationId xmlns:a16="http://schemas.microsoft.com/office/drawing/2014/main" id="{70EE9F0D-4C34-BC4D-3FB9-8091988CD14C}"/>
              </a:ext>
            </a:extLst>
          </p:cNvPr>
          <p:cNvSpPr/>
          <p:nvPr/>
        </p:nvSpPr>
        <p:spPr>
          <a:xfrm>
            <a:off x="50847" y="3715020"/>
            <a:ext cx="1590670" cy="138942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17" name="Rectangle 16">
            <a:extLst>
              <a:ext uri="{FF2B5EF4-FFF2-40B4-BE49-F238E27FC236}">
                <a16:creationId xmlns:a16="http://schemas.microsoft.com/office/drawing/2014/main" id="{2BDAF0C2-47CB-A691-8C42-89BE0387B372}"/>
              </a:ext>
            </a:extLst>
          </p:cNvPr>
          <p:cNvSpPr/>
          <p:nvPr/>
        </p:nvSpPr>
        <p:spPr>
          <a:xfrm>
            <a:off x="59080" y="5030329"/>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19" name="Rectangle 18">
            <a:extLst>
              <a:ext uri="{FF2B5EF4-FFF2-40B4-BE49-F238E27FC236}">
                <a16:creationId xmlns:a16="http://schemas.microsoft.com/office/drawing/2014/main" id="{9517BBB4-DA10-3579-AE65-C4C36D87C2B7}"/>
              </a:ext>
            </a:extLst>
          </p:cNvPr>
          <p:cNvSpPr/>
          <p:nvPr/>
        </p:nvSpPr>
        <p:spPr>
          <a:xfrm>
            <a:off x="59080" y="7335351"/>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September</a:t>
            </a:r>
          </a:p>
          <a:p>
            <a:pPr algn="ctr"/>
            <a:r>
              <a:rPr lang="en-SG" sz="1579" dirty="0">
                <a:solidFill>
                  <a:schemeClr val="accent6">
                    <a:lumMod val="50000"/>
                  </a:schemeClr>
                </a:solidFill>
              </a:rPr>
              <a:t>National Art Competition </a:t>
            </a:r>
          </a:p>
          <a:p>
            <a:pPr algn="ctr"/>
            <a:endParaRPr lang="en-SG" sz="702" dirty="0">
              <a:solidFill>
                <a:schemeClr val="accent6">
                  <a:lumMod val="50000"/>
                </a:schemeClr>
              </a:solidFill>
            </a:endParaRPr>
          </a:p>
        </p:txBody>
      </p:sp>
      <p:sp>
        <p:nvSpPr>
          <p:cNvPr id="20" name="Rectangle 19">
            <a:extLst>
              <a:ext uri="{FF2B5EF4-FFF2-40B4-BE49-F238E27FC236}">
                <a16:creationId xmlns:a16="http://schemas.microsoft.com/office/drawing/2014/main" id="{D9C930E1-FF1A-7CE7-95E4-3A9357221438}"/>
              </a:ext>
            </a:extLst>
          </p:cNvPr>
          <p:cNvSpPr/>
          <p:nvPr/>
        </p:nvSpPr>
        <p:spPr>
          <a:xfrm>
            <a:off x="48448" y="8156421"/>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October</a:t>
            </a:r>
          </a:p>
          <a:p>
            <a:pPr algn="ctr"/>
            <a:r>
              <a:rPr lang="en-SG" sz="1579" dirty="0">
                <a:solidFill>
                  <a:schemeClr val="accent6">
                    <a:lumMod val="50000"/>
                  </a:schemeClr>
                </a:solidFill>
              </a:rPr>
              <a:t>International Grading </a:t>
            </a:r>
          </a:p>
          <a:p>
            <a:pPr algn="ctr"/>
            <a:endParaRPr lang="en-SG" sz="702" dirty="0">
              <a:solidFill>
                <a:schemeClr val="accent6">
                  <a:lumMod val="50000"/>
                </a:schemeClr>
              </a:solidFill>
            </a:endParaRPr>
          </a:p>
        </p:txBody>
      </p:sp>
      <p:sp>
        <p:nvSpPr>
          <p:cNvPr id="22" name="Rectangle 21">
            <a:extLst>
              <a:ext uri="{FF2B5EF4-FFF2-40B4-BE49-F238E27FC236}">
                <a16:creationId xmlns:a16="http://schemas.microsoft.com/office/drawing/2014/main" id="{E3EB8185-E6FE-363E-E71A-FD3C8F9B2FB6}"/>
              </a:ext>
            </a:extLst>
          </p:cNvPr>
          <p:cNvSpPr/>
          <p:nvPr/>
        </p:nvSpPr>
        <p:spPr>
          <a:xfrm>
            <a:off x="32508" y="970003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December</a:t>
            </a:r>
          </a:p>
          <a:p>
            <a:pPr algn="ctr"/>
            <a:r>
              <a:rPr lang="en-SG" sz="1579" dirty="0">
                <a:solidFill>
                  <a:schemeClr val="accent6">
                    <a:lumMod val="50000"/>
                  </a:schemeClr>
                </a:solidFill>
              </a:rPr>
              <a:t>Year-End Exhibition </a:t>
            </a:r>
          </a:p>
          <a:p>
            <a:pPr algn="ctr"/>
            <a:endParaRPr lang="en-SG" sz="702" dirty="0">
              <a:solidFill>
                <a:schemeClr val="accent6">
                  <a:lumMod val="50000"/>
                </a:schemeClr>
              </a:solidFill>
            </a:endParaRPr>
          </a:p>
        </p:txBody>
      </p:sp>
      <p:sp>
        <p:nvSpPr>
          <p:cNvPr id="23" name="Rectangle 22">
            <a:extLst>
              <a:ext uri="{FF2B5EF4-FFF2-40B4-BE49-F238E27FC236}">
                <a16:creationId xmlns:a16="http://schemas.microsoft.com/office/drawing/2014/main" id="{AA4A8527-B090-6DC1-327A-24E239392DFB}"/>
              </a:ext>
            </a:extLst>
          </p:cNvPr>
          <p:cNvSpPr/>
          <p:nvPr/>
        </p:nvSpPr>
        <p:spPr>
          <a:xfrm>
            <a:off x="32298" y="889209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November</a:t>
            </a:r>
          </a:p>
          <a:p>
            <a:pPr algn="ctr"/>
            <a:r>
              <a:rPr lang="en-SG" sz="1579" dirty="0">
                <a:solidFill>
                  <a:schemeClr val="accent6">
                    <a:lumMod val="50000"/>
                  </a:schemeClr>
                </a:solidFill>
              </a:rPr>
              <a:t> Open Day </a:t>
            </a:r>
          </a:p>
          <a:p>
            <a:pPr algn="ctr"/>
            <a:endParaRPr lang="en-SG" sz="702" dirty="0">
              <a:solidFill>
                <a:schemeClr val="accent6">
                  <a:lumMod val="50000"/>
                </a:schemeClr>
              </a:solidFill>
            </a:endParaRPr>
          </a:p>
        </p:txBody>
      </p:sp>
      <p:pic>
        <p:nvPicPr>
          <p:cNvPr id="3" name="Graphic 13">
            <a:extLst>
              <a:ext uri="{FF2B5EF4-FFF2-40B4-BE49-F238E27FC236}">
                <a16:creationId xmlns:a16="http://schemas.microsoft.com/office/drawing/2014/main" id="{5CC2BE64-6B60-C3A3-CA9D-AE383A6B64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17912" y="3203539"/>
            <a:ext cx="1527321" cy="2036429"/>
          </a:xfrm>
          <a:prstGeom prst="rect">
            <a:avLst/>
          </a:prstGeom>
        </p:spPr>
      </p:pic>
      <p:sp>
        <p:nvSpPr>
          <p:cNvPr id="5" name="TextBox 4">
            <a:extLst>
              <a:ext uri="{FF2B5EF4-FFF2-40B4-BE49-F238E27FC236}">
                <a16:creationId xmlns:a16="http://schemas.microsoft.com/office/drawing/2014/main" id="{189A2471-08A1-D16D-8206-432531355247}"/>
              </a:ext>
            </a:extLst>
          </p:cNvPr>
          <p:cNvSpPr txBox="1"/>
          <p:nvPr/>
        </p:nvSpPr>
        <p:spPr>
          <a:xfrm>
            <a:off x="1622968" y="5243513"/>
            <a:ext cx="4549232" cy="5663089"/>
          </a:xfrm>
          <a:prstGeom prst="rect">
            <a:avLst/>
          </a:prstGeom>
          <a:noFill/>
        </p:spPr>
        <p:txBody>
          <a:bodyPr wrap="square" rtlCol="0">
            <a:spAutoFit/>
          </a:bodyPr>
          <a:lstStyle/>
          <a:p>
            <a:r>
              <a:rPr lang="en-US" sz="1400" b="1" dirty="0">
                <a:solidFill>
                  <a:schemeClr val="accent2">
                    <a:lumMod val="75000"/>
                  </a:schemeClr>
                </a:solidFill>
                <a:latin typeface="Century Gothic" panose="020B0502020202020204" pitchFamily="34" charset="0"/>
              </a:rPr>
              <a:t>Chui Xuan “the Detail Dynamo”</a:t>
            </a:r>
          </a:p>
          <a:p>
            <a:endParaRPr lang="en-US" sz="1200" dirty="0"/>
          </a:p>
          <a:p>
            <a:r>
              <a:rPr lang="en-US" sz="1200" dirty="0"/>
              <a:t>**Joined Us:** November 2021  </a:t>
            </a:r>
          </a:p>
          <a:p>
            <a:r>
              <a:rPr lang="en-US" sz="1200" dirty="0"/>
              <a:t>**Age:** 9  </a:t>
            </a:r>
          </a:p>
          <a:p>
            <a:r>
              <a:rPr lang="en-US" sz="1200" dirty="0"/>
              <a:t>**Current Level:** Basic Level 1  </a:t>
            </a:r>
          </a:p>
          <a:p>
            <a:endParaRPr lang="en-US" sz="1200" dirty="0"/>
          </a:p>
          <a:p>
            <a:r>
              <a:rPr lang="en-US" sz="1200" dirty="0"/>
              <a:t>**Achievements:**  </a:t>
            </a:r>
          </a:p>
          <a:p>
            <a:pPr marL="171450" indent="-171450">
              <a:buFontTx/>
              <a:buChar char="-"/>
            </a:pPr>
            <a:r>
              <a:rPr lang="en-US" sz="1200" dirty="0"/>
              <a:t>2023 Global Art Bedok In-House Competition, Group B, 1st Runner-Up </a:t>
            </a:r>
          </a:p>
          <a:p>
            <a:pPr marL="171450" indent="-171450">
              <a:buFontTx/>
              <a:buChar char="-"/>
            </a:pPr>
            <a:r>
              <a:rPr lang="en-US" sz="1200" dirty="0"/>
              <a:t>2023 Global Art Singapore National Art Competition, 4</a:t>
            </a:r>
            <a:r>
              <a:rPr lang="en-US" sz="1200" baseline="30000" dirty="0"/>
              <a:t>th</a:t>
            </a:r>
            <a:r>
              <a:rPr lang="en-US" sz="1200" dirty="0"/>
              <a:t> Runner-Up  </a:t>
            </a:r>
          </a:p>
          <a:p>
            <a:r>
              <a:rPr lang="en-US" sz="1200"/>
              <a:t>-    Apr </a:t>
            </a:r>
            <a:r>
              <a:rPr lang="en-US" sz="1200" dirty="0"/>
              <a:t>2024 Global Art International Student Grading Examination, Foundation, Gold Award  </a:t>
            </a:r>
          </a:p>
          <a:p>
            <a:pPr marL="171450" indent="-171450">
              <a:buFontTx/>
              <a:buChar char="-"/>
            </a:pPr>
            <a:r>
              <a:rPr lang="en-US" sz="1200" dirty="0"/>
              <a:t>2024 Global Art Bedok In-House Competition, Group B, Champion </a:t>
            </a:r>
          </a:p>
          <a:p>
            <a:pPr marL="171450" indent="-171450">
              <a:buFontTx/>
              <a:buChar char="-"/>
            </a:pPr>
            <a:endParaRPr lang="en-US" sz="1200" dirty="0"/>
          </a:p>
          <a:p>
            <a:r>
              <a:rPr lang="en-US" sz="1200" dirty="0"/>
              <a:t>Chui Xuan is our little star with an eye for detail! She’s quick to grasp new techniques and loves diving into the nitty-gritty of her art. Her pieces are always precise and beautifully colored. Over the years, she’s shown tremendous growth, and her hard work is paying off. We encourage her to keep challenging herself and setting new goals—there’s no stopping her!</a:t>
            </a:r>
          </a:p>
          <a:p>
            <a:endParaRPr lang="en-US" sz="1200" dirty="0"/>
          </a:p>
          <a:p>
            <a:r>
              <a:rPr lang="en-US" sz="1200" i="1" dirty="0"/>
              <a:t>Chui Xuan: “I like Global Art because I get to learn different art techniques.”</a:t>
            </a:r>
          </a:p>
          <a:p>
            <a:endParaRPr lang="en-US" sz="1200" i="1" dirty="0"/>
          </a:p>
          <a:p>
            <a:r>
              <a:rPr lang="en-US" sz="1200" i="1" dirty="0"/>
              <a:t>Mother: “Her growth has been incredible since starting at Global Art. She’s more confident, and I’m so grateful to Teacher Lum for her dedication and support.”</a:t>
            </a:r>
          </a:p>
          <a:p>
            <a:endParaRPr lang="en-US" sz="1200" dirty="0"/>
          </a:p>
          <a:p>
            <a:endParaRPr lang="en-US" sz="1200" dirty="0"/>
          </a:p>
          <a:p>
            <a:endParaRPr lang="en-US" sz="1200" dirty="0"/>
          </a:p>
        </p:txBody>
      </p:sp>
      <p:pic>
        <p:nvPicPr>
          <p:cNvPr id="8" name="Graphic 13">
            <a:extLst>
              <a:ext uri="{FF2B5EF4-FFF2-40B4-BE49-F238E27FC236}">
                <a16:creationId xmlns:a16="http://schemas.microsoft.com/office/drawing/2014/main" id="{7F3ECAF8-B5E3-9776-1176-4BE1C57B54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21243" y="5603098"/>
            <a:ext cx="1379352" cy="1839136"/>
          </a:xfrm>
          <a:prstGeom prst="rect">
            <a:avLst/>
          </a:prstGeom>
        </p:spPr>
      </p:pic>
      <p:pic>
        <p:nvPicPr>
          <p:cNvPr id="14" name="Graphic 13">
            <a:extLst>
              <a:ext uri="{FF2B5EF4-FFF2-40B4-BE49-F238E27FC236}">
                <a16:creationId xmlns:a16="http://schemas.microsoft.com/office/drawing/2014/main" id="{5D1BAE81-270E-6B58-28D5-5C731D5BE3F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46721" y="7655418"/>
            <a:ext cx="1379353" cy="1839137"/>
          </a:xfrm>
          <a:prstGeom prst="rect">
            <a:avLst/>
          </a:prstGeom>
        </p:spPr>
      </p:pic>
    </p:spTree>
    <p:extLst>
      <p:ext uri="{BB962C8B-B14F-4D97-AF65-F5344CB8AC3E}">
        <p14:creationId xmlns:p14="http://schemas.microsoft.com/office/powerpoint/2010/main" val="409035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C53436-8529-362A-D5C4-7F046FD56866}"/>
              </a:ext>
            </a:extLst>
          </p:cNvPr>
          <p:cNvSpPr/>
          <p:nvPr/>
        </p:nvSpPr>
        <p:spPr>
          <a:xfrm>
            <a:off x="0" y="-5011435"/>
            <a:ext cx="1655267" cy="15703248"/>
          </a:xfrm>
          <a:prstGeom prst="rect">
            <a:avLst/>
          </a:prstGeom>
          <a:solidFill>
            <a:schemeClr val="accent5">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SG" sz="1600" dirty="0">
                <a:solidFill>
                  <a:schemeClr val="accent6">
                    <a:lumMod val="50000"/>
                  </a:schemeClr>
                </a:solidFill>
              </a:rPr>
              <a:t> </a:t>
            </a:r>
          </a:p>
          <a:p>
            <a:pPr algn="ctr"/>
            <a:endParaRPr lang="en-SG" sz="8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rgbClr val="00B050"/>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p:txBody>
      </p:sp>
      <p:pic>
        <p:nvPicPr>
          <p:cNvPr id="6" name="Picture 5" descr="A picture containing calendar&#10;&#10;Description automatically generated">
            <a:extLst>
              <a:ext uri="{FF2B5EF4-FFF2-40B4-BE49-F238E27FC236}">
                <a16:creationId xmlns:a16="http://schemas.microsoft.com/office/drawing/2014/main" id="{3CE9EFFB-E0A7-7E8E-BBAB-E423329A9D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625" y="325603"/>
            <a:ext cx="1150484" cy="1150484"/>
          </a:xfrm>
          <a:prstGeom prst="rect">
            <a:avLst/>
          </a:prstGeom>
          <a:noFill/>
          <a:ln>
            <a:noFill/>
          </a:ln>
        </p:spPr>
      </p:pic>
      <p:sp>
        <p:nvSpPr>
          <p:cNvPr id="53" name="Rectangle 52">
            <a:extLst>
              <a:ext uri="{FF2B5EF4-FFF2-40B4-BE49-F238E27FC236}">
                <a16:creationId xmlns:a16="http://schemas.microsoft.com/office/drawing/2014/main" id="{DFEE048B-B7F9-2195-BE1F-7C909825296C}"/>
              </a:ext>
            </a:extLst>
          </p:cNvPr>
          <p:cNvSpPr/>
          <p:nvPr/>
        </p:nvSpPr>
        <p:spPr>
          <a:xfrm>
            <a:off x="32298" y="1577845"/>
            <a:ext cx="1590670" cy="83529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Newsletter</a:t>
            </a:r>
          </a:p>
          <a:p>
            <a:pPr algn="ctr"/>
            <a:r>
              <a:rPr lang="en-SG" sz="1579" dirty="0">
                <a:solidFill>
                  <a:schemeClr val="accent6">
                    <a:lumMod val="50000"/>
                  </a:schemeClr>
                </a:solidFill>
              </a:rPr>
              <a:t>July / August 2024 </a:t>
            </a:r>
          </a:p>
          <a:p>
            <a:pPr algn="ctr"/>
            <a:r>
              <a:rPr lang="en-SG" sz="702" dirty="0">
                <a:solidFill>
                  <a:schemeClr val="accent6">
                    <a:lumMod val="50000"/>
                  </a:schemeClr>
                </a:solidFill>
              </a:rPr>
              <a:t>globalarthougangbedokyishun.com.sg</a:t>
            </a:r>
          </a:p>
          <a:p>
            <a:pPr algn="ctr"/>
            <a:r>
              <a:rPr lang="en-SG" sz="702" dirty="0">
                <a:solidFill>
                  <a:schemeClr val="accent6">
                    <a:lumMod val="50000"/>
                  </a:schemeClr>
                </a:solidFill>
              </a:rPr>
              <a:t>Facebook.com/</a:t>
            </a:r>
            <a:r>
              <a:rPr lang="en-SG" sz="702" dirty="0" err="1">
                <a:solidFill>
                  <a:schemeClr val="accent6">
                    <a:lumMod val="50000"/>
                  </a:schemeClr>
                </a:solidFill>
              </a:rPr>
              <a:t>globalarthggbccysn</a:t>
            </a:r>
            <a:endParaRPr lang="en-SG" sz="702" dirty="0">
              <a:solidFill>
                <a:schemeClr val="accent6">
                  <a:lumMod val="50000"/>
                </a:schemeClr>
              </a:solidFill>
            </a:endParaRPr>
          </a:p>
        </p:txBody>
      </p:sp>
      <p:pic>
        <p:nvPicPr>
          <p:cNvPr id="2" name="Graphic 13">
            <a:extLst>
              <a:ext uri="{FF2B5EF4-FFF2-40B4-BE49-F238E27FC236}">
                <a16:creationId xmlns:a16="http://schemas.microsoft.com/office/drawing/2014/main" id="{BEEA4230-A9E5-8E26-110B-9D03957AB6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8885" y="343010"/>
            <a:ext cx="1629650" cy="2172866"/>
          </a:xfrm>
          <a:prstGeom prst="rect">
            <a:avLst/>
          </a:prstGeom>
        </p:spPr>
      </p:pic>
      <p:sp>
        <p:nvSpPr>
          <p:cNvPr id="3" name="TextBox 2">
            <a:extLst>
              <a:ext uri="{FF2B5EF4-FFF2-40B4-BE49-F238E27FC236}">
                <a16:creationId xmlns:a16="http://schemas.microsoft.com/office/drawing/2014/main" id="{E4A92DC9-5099-EBFA-FF5D-4F5F85EFF1B0}"/>
              </a:ext>
            </a:extLst>
          </p:cNvPr>
          <p:cNvSpPr txBox="1"/>
          <p:nvPr/>
        </p:nvSpPr>
        <p:spPr>
          <a:xfrm>
            <a:off x="3705540" y="325603"/>
            <a:ext cx="3666810" cy="5078313"/>
          </a:xfrm>
          <a:prstGeom prst="rect">
            <a:avLst/>
          </a:prstGeom>
          <a:noFill/>
        </p:spPr>
        <p:txBody>
          <a:bodyPr wrap="square" rtlCol="0">
            <a:spAutoFit/>
          </a:bodyPr>
          <a:lstStyle/>
          <a:p>
            <a:r>
              <a:rPr lang="en-US" sz="1200" b="1" dirty="0">
                <a:solidFill>
                  <a:schemeClr val="accent2">
                    <a:lumMod val="75000"/>
                  </a:schemeClr>
                </a:solidFill>
                <a:latin typeface="Century Gothic" panose="020B0502020202020204" pitchFamily="34" charset="0"/>
              </a:rPr>
              <a:t>Joey "the Steady Artist”</a:t>
            </a:r>
          </a:p>
          <a:p>
            <a:endParaRPr lang="en-US" sz="1200" dirty="0"/>
          </a:p>
          <a:p>
            <a:r>
              <a:rPr lang="en-US" sz="1200" dirty="0"/>
              <a:t>**Joined Us:** July 2020  </a:t>
            </a:r>
          </a:p>
          <a:p>
            <a:r>
              <a:rPr lang="en-US" sz="1200" dirty="0"/>
              <a:t>**Age:** 10  </a:t>
            </a:r>
          </a:p>
          <a:p>
            <a:r>
              <a:rPr lang="en-US" sz="1200" dirty="0"/>
              <a:t>**Current Level:** Level 3  </a:t>
            </a:r>
          </a:p>
          <a:p>
            <a:endParaRPr lang="en-US" sz="1200" dirty="0"/>
          </a:p>
          <a:p>
            <a:r>
              <a:rPr lang="en-US" sz="1200" dirty="0"/>
              <a:t>**Achievements:**  </a:t>
            </a:r>
          </a:p>
          <a:p>
            <a:r>
              <a:rPr lang="en-US" sz="1200" dirty="0"/>
              <a:t>- 2024 Global Art Bedok In-House Competition, Group C, Champion  </a:t>
            </a:r>
          </a:p>
          <a:p>
            <a:pPr marL="171450" indent="-171450">
              <a:buFontTx/>
              <a:buChar char="-"/>
            </a:pPr>
            <a:r>
              <a:rPr lang="en-US" sz="1200" dirty="0"/>
              <a:t>2023 Global Art Singapore Mother’s Day Competition </a:t>
            </a:r>
          </a:p>
          <a:p>
            <a:endParaRPr lang="en-US" sz="1200" dirty="0"/>
          </a:p>
          <a:p>
            <a:r>
              <a:rPr lang="en-US" sz="1200" dirty="0"/>
              <a:t>Joey is as steady as they come! She’s patient, diligent, and always listens carefully to feedback. Her dedication shines through in her consistent participation in competitions, where she often comes out on top. We’re thrilled to see her progress, especially in translating feedback into practice. Next up for Joey? Mastering the use of color to take her work to the next level!</a:t>
            </a:r>
          </a:p>
          <a:p>
            <a:endParaRPr lang="en-US" sz="1200" dirty="0"/>
          </a:p>
          <a:p>
            <a:r>
              <a:rPr lang="en-US" sz="1200" i="1" dirty="0"/>
              <a:t>Joey: “I like the teachers, the classroom, and the lessons because I learn a lot of new things that help me in my daily life.”</a:t>
            </a:r>
          </a:p>
          <a:p>
            <a:endParaRPr lang="en-US" sz="1200" i="1" dirty="0"/>
          </a:p>
          <a:p>
            <a:r>
              <a:rPr lang="en-US" sz="1200" i="1" dirty="0"/>
              <a:t>Mother: “Joey has really blossomed since starting at Global Art. She’s more confident, creative, and even suggested making artwork as a gift for her friend’s birthday—a big step in showcasing her talent.”</a:t>
            </a:r>
          </a:p>
        </p:txBody>
      </p:sp>
      <p:sp>
        <p:nvSpPr>
          <p:cNvPr id="5" name="TextBox 4">
            <a:extLst>
              <a:ext uri="{FF2B5EF4-FFF2-40B4-BE49-F238E27FC236}">
                <a16:creationId xmlns:a16="http://schemas.microsoft.com/office/drawing/2014/main" id="{2C2C87E5-1229-0D65-C6C4-6AE462916BE4}"/>
              </a:ext>
            </a:extLst>
          </p:cNvPr>
          <p:cNvSpPr txBox="1"/>
          <p:nvPr/>
        </p:nvSpPr>
        <p:spPr>
          <a:xfrm>
            <a:off x="1846160" y="5652602"/>
            <a:ext cx="3145161" cy="4739759"/>
          </a:xfrm>
          <a:prstGeom prst="rect">
            <a:avLst/>
          </a:prstGeom>
          <a:noFill/>
        </p:spPr>
        <p:txBody>
          <a:bodyPr wrap="square" rtlCol="0">
            <a:spAutoFit/>
          </a:bodyPr>
          <a:lstStyle/>
          <a:p>
            <a:r>
              <a:rPr lang="en-US" sz="1400" b="1" dirty="0">
                <a:solidFill>
                  <a:schemeClr val="accent2">
                    <a:lumMod val="75000"/>
                  </a:schemeClr>
                </a:solidFill>
                <a:latin typeface="Century Gothic" panose="020B0502020202020204" pitchFamily="34" charset="0"/>
              </a:rPr>
              <a:t>Caitlin “the Quiet Creator" </a:t>
            </a:r>
          </a:p>
          <a:p>
            <a:endParaRPr lang="en-US" sz="1200" dirty="0"/>
          </a:p>
          <a:p>
            <a:r>
              <a:rPr lang="en-US" sz="1200" dirty="0"/>
              <a:t>**Joined Us:** May 2023  </a:t>
            </a:r>
          </a:p>
          <a:p>
            <a:r>
              <a:rPr lang="en-US" sz="1200" dirty="0"/>
              <a:t>**Age:** 6  </a:t>
            </a:r>
          </a:p>
          <a:p>
            <a:r>
              <a:rPr lang="en-US" sz="1200" dirty="0"/>
              <a:t>**Current Level:** Foundation 3  </a:t>
            </a:r>
          </a:p>
          <a:p>
            <a:endParaRPr lang="en-US" sz="1200" dirty="0"/>
          </a:p>
          <a:p>
            <a:r>
              <a:rPr lang="en-US" sz="1200" dirty="0"/>
              <a:t>**Achievements:**  </a:t>
            </a:r>
          </a:p>
          <a:p>
            <a:pPr marL="171450" indent="-171450">
              <a:buFontTx/>
              <a:buChar char="-"/>
            </a:pPr>
            <a:r>
              <a:rPr lang="en-US" sz="1200" dirty="0"/>
              <a:t>2024 Global Art Hougang In-House Competition, Group A, Champion </a:t>
            </a:r>
          </a:p>
          <a:p>
            <a:pPr marL="171450" indent="-171450">
              <a:buFontTx/>
              <a:buChar char="-"/>
            </a:pPr>
            <a:endParaRPr lang="en-US" sz="1200" dirty="0"/>
          </a:p>
          <a:p>
            <a:r>
              <a:rPr lang="en-US" sz="1200" dirty="0"/>
              <a:t>Caitlin may be quiet, but her art speaks volumes! She loves drawing cute animal characters and focuses deeply on her work in class. We’re encouraging her to explore new themes and try different art styles to broaden her creative horizons. Keep up the amazing work, Caitlin—we’re excited to see where your talent takes you!</a:t>
            </a:r>
          </a:p>
          <a:p>
            <a:endParaRPr lang="en-US" sz="1200" dirty="0"/>
          </a:p>
          <a:p>
            <a:r>
              <a:rPr lang="en-US" sz="1200" i="1" dirty="0"/>
              <a:t>Father: “Her drawing and </a:t>
            </a:r>
            <a:r>
              <a:rPr lang="en-US" sz="1200" i="1" dirty="0" err="1"/>
              <a:t>colouring</a:t>
            </a:r>
            <a:r>
              <a:rPr lang="en-US" sz="1200" i="1" dirty="0"/>
              <a:t> have improved significantly. She can blend and </a:t>
            </a:r>
            <a:r>
              <a:rPr lang="en-US" sz="1200" i="1" dirty="0" err="1"/>
              <a:t>colour</a:t>
            </a:r>
            <a:r>
              <a:rPr lang="en-US" sz="1200" i="1" dirty="0"/>
              <a:t> beautifully, and sometimes she even does free drawing on her own after school. We’ve seen a lot of progress since she started at Global Art.”</a:t>
            </a:r>
          </a:p>
          <a:p>
            <a:endParaRPr lang="en-US" sz="1200" dirty="0"/>
          </a:p>
        </p:txBody>
      </p:sp>
      <p:pic>
        <p:nvPicPr>
          <p:cNvPr id="10" name="Graphic 13">
            <a:extLst>
              <a:ext uri="{FF2B5EF4-FFF2-40B4-BE49-F238E27FC236}">
                <a16:creationId xmlns:a16="http://schemas.microsoft.com/office/drawing/2014/main" id="{926B4AB5-7309-38F8-39D9-0341F1DFB6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08885" y="2720699"/>
            <a:ext cx="1629650" cy="2172866"/>
          </a:xfrm>
          <a:prstGeom prst="rect">
            <a:avLst/>
          </a:prstGeom>
        </p:spPr>
      </p:pic>
      <p:sp>
        <p:nvSpPr>
          <p:cNvPr id="13" name="Rectangle 12">
            <a:extLst>
              <a:ext uri="{FF2B5EF4-FFF2-40B4-BE49-F238E27FC236}">
                <a16:creationId xmlns:a16="http://schemas.microsoft.com/office/drawing/2014/main" id="{8D78A19B-5ABF-BC12-F0A8-D9ADF666E180}"/>
              </a:ext>
            </a:extLst>
          </p:cNvPr>
          <p:cNvSpPr/>
          <p:nvPr/>
        </p:nvSpPr>
        <p:spPr>
          <a:xfrm>
            <a:off x="50847" y="3715020"/>
            <a:ext cx="1590670" cy="138942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15" name="Rectangle 14">
            <a:extLst>
              <a:ext uri="{FF2B5EF4-FFF2-40B4-BE49-F238E27FC236}">
                <a16:creationId xmlns:a16="http://schemas.microsoft.com/office/drawing/2014/main" id="{0D18D2C8-E565-7F2F-8293-5D9092CC07AA}"/>
              </a:ext>
            </a:extLst>
          </p:cNvPr>
          <p:cNvSpPr/>
          <p:nvPr/>
        </p:nvSpPr>
        <p:spPr>
          <a:xfrm>
            <a:off x="59080" y="5030329"/>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16" name="Rectangle 15">
            <a:extLst>
              <a:ext uri="{FF2B5EF4-FFF2-40B4-BE49-F238E27FC236}">
                <a16:creationId xmlns:a16="http://schemas.microsoft.com/office/drawing/2014/main" id="{F61A38F6-1B3E-1AAD-BDEA-C7D7E2DE6692}"/>
              </a:ext>
            </a:extLst>
          </p:cNvPr>
          <p:cNvSpPr/>
          <p:nvPr/>
        </p:nvSpPr>
        <p:spPr>
          <a:xfrm>
            <a:off x="69078" y="5665752"/>
            <a:ext cx="1590670" cy="104707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17" name="Rectangle 16">
            <a:extLst>
              <a:ext uri="{FF2B5EF4-FFF2-40B4-BE49-F238E27FC236}">
                <a16:creationId xmlns:a16="http://schemas.microsoft.com/office/drawing/2014/main" id="{26D0324C-1904-EE11-A897-D78AF3A37E2A}"/>
              </a:ext>
            </a:extLst>
          </p:cNvPr>
          <p:cNvSpPr/>
          <p:nvPr/>
        </p:nvSpPr>
        <p:spPr>
          <a:xfrm>
            <a:off x="66838" y="7318710"/>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September</a:t>
            </a:r>
          </a:p>
          <a:p>
            <a:pPr algn="ctr"/>
            <a:r>
              <a:rPr lang="en-SG" sz="1579" dirty="0">
                <a:solidFill>
                  <a:schemeClr val="accent6">
                    <a:lumMod val="50000"/>
                  </a:schemeClr>
                </a:solidFill>
              </a:rPr>
              <a:t>National Art Competition </a:t>
            </a:r>
          </a:p>
          <a:p>
            <a:pPr algn="ctr"/>
            <a:endParaRPr lang="en-SG" sz="702" dirty="0">
              <a:solidFill>
                <a:schemeClr val="accent6">
                  <a:lumMod val="50000"/>
                </a:schemeClr>
              </a:solidFill>
            </a:endParaRPr>
          </a:p>
        </p:txBody>
      </p:sp>
      <p:sp>
        <p:nvSpPr>
          <p:cNvPr id="18" name="Rectangle 17">
            <a:extLst>
              <a:ext uri="{FF2B5EF4-FFF2-40B4-BE49-F238E27FC236}">
                <a16:creationId xmlns:a16="http://schemas.microsoft.com/office/drawing/2014/main" id="{96BF377D-A352-94E2-83AF-2DBC593A096F}"/>
              </a:ext>
            </a:extLst>
          </p:cNvPr>
          <p:cNvSpPr/>
          <p:nvPr/>
        </p:nvSpPr>
        <p:spPr>
          <a:xfrm>
            <a:off x="73257" y="8134703"/>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October</a:t>
            </a:r>
          </a:p>
          <a:p>
            <a:pPr algn="ctr"/>
            <a:r>
              <a:rPr lang="en-SG" sz="1579" dirty="0">
                <a:solidFill>
                  <a:schemeClr val="accent6">
                    <a:lumMod val="50000"/>
                  </a:schemeClr>
                </a:solidFill>
              </a:rPr>
              <a:t>International Grading </a:t>
            </a:r>
          </a:p>
          <a:p>
            <a:pPr algn="ctr"/>
            <a:endParaRPr lang="en-SG" sz="702" dirty="0">
              <a:solidFill>
                <a:schemeClr val="accent6">
                  <a:lumMod val="50000"/>
                </a:schemeClr>
              </a:solidFill>
            </a:endParaRPr>
          </a:p>
        </p:txBody>
      </p:sp>
      <p:sp>
        <p:nvSpPr>
          <p:cNvPr id="19" name="Rectangle 18">
            <a:extLst>
              <a:ext uri="{FF2B5EF4-FFF2-40B4-BE49-F238E27FC236}">
                <a16:creationId xmlns:a16="http://schemas.microsoft.com/office/drawing/2014/main" id="{D431BE1F-8A2A-C8A2-B96D-E83E8E04AB2E}"/>
              </a:ext>
            </a:extLst>
          </p:cNvPr>
          <p:cNvSpPr/>
          <p:nvPr/>
        </p:nvSpPr>
        <p:spPr>
          <a:xfrm>
            <a:off x="59080" y="6491894"/>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20" name="Rectangle 19">
            <a:extLst>
              <a:ext uri="{FF2B5EF4-FFF2-40B4-BE49-F238E27FC236}">
                <a16:creationId xmlns:a16="http://schemas.microsoft.com/office/drawing/2014/main" id="{F65F67A7-5CAD-3A7D-AB31-DCEF68ACCFC5}"/>
              </a:ext>
            </a:extLst>
          </p:cNvPr>
          <p:cNvSpPr/>
          <p:nvPr/>
        </p:nvSpPr>
        <p:spPr>
          <a:xfrm>
            <a:off x="32508" y="970003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December</a:t>
            </a:r>
          </a:p>
          <a:p>
            <a:pPr algn="ctr"/>
            <a:r>
              <a:rPr lang="en-SG" sz="1579" dirty="0">
                <a:solidFill>
                  <a:schemeClr val="accent6">
                    <a:lumMod val="50000"/>
                  </a:schemeClr>
                </a:solidFill>
              </a:rPr>
              <a:t>Year-End Exhibition </a:t>
            </a:r>
          </a:p>
          <a:p>
            <a:pPr algn="ctr"/>
            <a:endParaRPr lang="en-SG" sz="702" dirty="0">
              <a:solidFill>
                <a:schemeClr val="accent6">
                  <a:lumMod val="50000"/>
                </a:schemeClr>
              </a:solidFill>
            </a:endParaRPr>
          </a:p>
        </p:txBody>
      </p:sp>
      <p:sp>
        <p:nvSpPr>
          <p:cNvPr id="21" name="Rectangle 20">
            <a:extLst>
              <a:ext uri="{FF2B5EF4-FFF2-40B4-BE49-F238E27FC236}">
                <a16:creationId xmlns:a16="http://schemas.microsoft.com/office/drawing/2014/main" id="{6BF1C28F-79A3-AD9E-2487-48888E9EF7D9}"/>
              </a:ext>
            </a:extLst>
          </p:cNvPr>
          <p:cNvSpPr/>
          <p:nvPr/>
        </p:nvSpPr>
        <p:spPr>
          <a:xfrm>
            <a:off x="47278" y="883353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November</a:t>
            </a:r>
          </a:p>
          <a:p>
            <a:pPr algn="ctr"/>
            <a:r>
              <a:rPr lang="en-SG" sz="1579" dirty="0">
                <a:solidFill>
                  <a:schemeClr val="accent6">
                    <a:lumMod val="50000"/>
                  </a:schemeClr>
                </a:solidFill>
              </a:rPr>
              <a:t> Open Day </a:t>
            </a:r>
          </a:p>
          <a:p>
            <a:pPr algn="ctr"/>
            <a:endParaRPr lang="en-SG" sz="702" dirty="0">
              <a:solidFill>
                <a:schemeClr val="accent6">
                  <a:lumMod val="50000"/>
                </a:schemeClr>
              </a:solidFill>
            </a:endParaRPr>
          </a:p>
        </p:txBody>
      </p:sp>
      <p:pic>
        <p:nvPicPr>
          <p:cNvPr id="4" name="Graphic 13">
            <a:extLst>
              <a:ext uri="{FF2B5EF4-FFF2-40B4-BE49-F238E27FC236}">
                <a16:creationId xmlns:a16="http://schemas.microsoft.com/office/drawing/2014/main" id="{A27B2379-5846-D615-6A3A-CB822AF799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50874" y="5708967"/>
            <a:ext cx="1629650" cy="2172866"/>
          </a:xfrm>
          <a:prstGeom prst="rect">
            <a:avLst/>
          </a:prstGeom>
        </p:spPr>
      </p:pic>
      <p:pic>
        <p:nvPicPr>
          <p:cNvPr id="8" name="Graphic 13">
            <a:extLst>
              <a:ext uri="{FF2B5EF4-FFF2-40B4-BE49-F238E27FC236}">
                <a16:creationId xmlns:a16="http://schemas.microsoft.com/office/drawing/2014/main" id="{A06027FB-820E-B9FA-6C4F-0A57A78F459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5400000">
            <a:off x="4979266" y="8528132"/>
            <a:ext cx="2172866" cy="1629650"/>
          </a:xfrm>
          <a:prstGeom prst="rect">
            <a:avLst/>
          </a:prstGeom>
        </p:spPr>
      </p:pic>
    </p:spTree>
    <p:extLst>
      <p:ext uri="{BB962C8B-B14F-4D97-AF65-F5344CB8AC3E}">
        <p14:creationId xmlns:p14="http://schemas.microsoft.com/office/powerpoint/2010/main" val="1257217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C53436-8529-362A-D5C4-7F046FD56866}"/>
              </a:ext>
            </a:extLst>
          </p:cNvPr>
          <p:cNvSpPr/>
          <p:nvPr/>
        </p:nvSpPr>
        <p:spPr>
          <a:xfrm>
            <a:off x="0" y="-5011435"/>
            <a:ext cx="1655267" cy="15703248"/>
          </a:xfrm>
          <a:prstGeom prst="rect">
            <a:avLst/>
          </a:prstGeom>
          <a:solidFill>
            <a:schemeClr val="accent5">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SG" sz="1600" dirty="0">
                <a:solidFill>
                  <a:schemeClr val="accent6">
                    <a:lumMod val="50000"/>
                  </a:schemeClr>
                </a:solidFill>
              </a:rPr>
              <a:t> </a:t>
            </a:r>
          </a:p>
          <a:p>
            <a:pPr algn="ctr"/>
            <a:endParaRPr lang="en-SG" sz="8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rgbClr val="00B050"/>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p:txBody>
      </p:sp>
      <p:pic>
        <p:nvPicPr>
          <p:cNvPr id="6" name="Picture 5" descr="A picture containing calendar&#10;&#10;Description automatically generated">
            <a:extLst>
              <a:ext uri="{FF2B5EF4-FFF2-40B4-BE49-F238E27FC236}">
                <a16:creationId xmlns:a16="http://schemas.microsoft.com/office/drawing/2014/main" id="{3CE9EFFB-E0A7-7E8E-BBAB-E423329A9D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625" y="325603"/>
            <a:ext cx="1150484" cy="1150484"/>
          </a:xfrm>
          <a:prstGeom prst="rect">
            <a:avLst/>
          </a:prstGeom>
          <a:noFill/>
          <a:ln>
            <a:noFill/>
          </a:ln>
        </p:spPr>
      </p:pic>
      <p:sp>
        <p:nvSpPr>
          <p:cNvPr id="53" name="Rectangle 52">
            <a:extLst>
              <a:ext uri="{FF2B5EF4-FFF2-40B4-BE49-F238E27FC236}">
                <a16:creationId xmlns:a16="http://schemas.microsoft.com/office/drawing/2014/main" id="{DFEE048B-B7F9-2195-BE1F-7C909825296C}"/>
              </a:ext>
            </a:extLst>
          </p:cNvPr>
          <p:cNvSpPr/>
          <p:nvPr/>
        </p:nvSpPr>
        <p:spPr>
          <a:xfrm>
            <a:off x="32298" y="1577845"/>
            <a:ext cx="1590670" cy="83529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Newsletter</a:t>
            </a:r>
          </a:p>
          <a:p>
            <a:pPr algn="ctr"/>
            <a:r>
              <a:rPr lang="en-SG" sz="1579" dirty="0">
                <a:solidFill>
                  <a:schemeClr val="accent6">
                    <a:lumMod val="50000"/>
                  </a:schemeClr>
                </a:solidFill>
              </a:rPr>
              <a:t>July / August 2024 </a:t>
            </a:r>
          </a:p>
          <a:p>
            <a:pPr algn="ctr"/>
            <a:r>
              <a:rPr lang="en-SG" sz="702" dirty="0">
                <a:solidFill>
                  <a:schemeClr val="accent6">
                    <a:lumMod val="50000"/>
                  </a:schemeClr>
                </a:solidFill>
              </a:rPr>
              <a:t>globalarthougangbedokyishun.com.sg</a:t>
            </a:r>
          </a:p>
          <a:p>
            <a:pPr algn="ctr"/>
            <a:r>
              <a:rPr lang="en-SG" sz="702" dirty="0">
                <a:solidFill>
                  <a:schemeClr val="accent6">
                    <a:lumMod val="50000"/>
                  </a:schemeClr>
                </a:solidFill>
              </a:rPr>
              <a:t>Facebook.com/</a:t>
            </a:r>
            <a:r>
              <a:rPr lang="en-SG" sz="702" dirty="0" err="1">
                <a:solidFill>
                  <a:schemeClr val="accent6">
                    <a:lumMod val="50000"/>
                  </a:schemeClr>
                </a:solidFill>
              </a:rPr>
              <a:t>globalarthggbccysn</a:t>
            </a:r>
            <a:endParaRPr lang="en-SG" sz="702" dirty="0">
              <a:solidFill>
                <a:schemeClr val="accent6">
                  <a:lumMod val="50000"/>
                </a:schemeClr>
              </a:solidFill>
            </a:endParaRPr>
          </a:p>
        </p:txBody>
      </p:sp>
      <p:pic>
        <p:nvPicPr>
          <p:cNvPr id="2" name="Graphic 13">
            <a:extLst>
              <a:ext uri="{FF2B5EF4-FFF2-40B4-BE49-F238E27FC236}">
                <a16:creationId xmlns:a16="http://schemas.microsoft.com/office/drawing/2014/main" id="{BEEA4230-A9E5-8E26-110B-9D03957AB6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64795" y="325603"/>
            <a:ext cx="1629650" cy="2172866"/>
          </a:xfrm>
          <a:prstGeom prst="rect">
            <a:avLst/>
          </a:prstGeom>
        </p:spPr>
      </p:pic>
      <p:sp>
        <p:nvSpPr>
          <p:cNvPr id="3" name="TextBox 2">
            <a:extLst>
              <a:ext uri="{FF2B5EF4-FFF2-40B4-BE49-F238E27FC236}">
                <a16:creationId xmlns:a16="http://schemas.microsoft.com/office/drawing/2014/main" id="{E4A92DC9-5099-EBFA-FF5D-4F5F85EFF1B0}"/>
              </a:ext>
            </a:extLst>
          </p:cNvPr>
          <p:cNvSpPr txBox="1"/>
          <p:nvPr/>
        </p:nvSpPr>
        <p:spPr>
          <a:xfrm>
            <a:off x="4167962" y="251324"/>
            <a:ext cx="3197629" cy="4924425"/>
          </a:xfrm>
          <a:prstGeom prst="rect">
            <a:avLst/>
          </a:prstGeom>
          <a:noFill/>
        </p:spPr>
        <p:txBody>
          <a:bodyPr wrap="square" rtlCol="0">
            <a:spAutoFit/>
          </a:bodyPr>
          <a:lstStyle/>
          <a:p>
            <a:r>
              <a:rPr lang="en-US" sz="1400" b="1" dirty="0">
                <a:solidFill>
                  <a:schemeClr val="accent2">
                    <a:lumMod val="75000"/>
                  </a:schemeClr>
                </a:solidFill>
                <a:latin typeface="Century Gothic" panose="020B0502020202020204" pitchFamily="34" charset="0"/>
              </a:rPr>
              <a:t>Stella “the Cartoon Connoisseur" </a:t>
            </a:r>
          </a:p>
          <a:p>
            <a:endParaRPr lang="en-US" sz="1200" dirty="0"/>
          </a:p>
          <a:p>
            <a:r>
              <a:rPr lang="en-US" sz="1200" dirty="0"/>
              <a:t>**Joined Us:** March 2021  </a:t>
            </a:r>
          </a:p>
          <a:p>
            <a:r>
              <a:rPr lang="en-US" sz="1200" dirty="0"/>
              <a:t>**Age:** 8  </a:t>
            </a:r>
          </a:p>
          <a:p>
            <a:r>
              <a:rPr lang="en-US" sz="1200" dirty="0"/>
              <a:t>**Current Level:** Basic Level  </a:t>
            </a:r>
          </a:p>
          <a:p>
            <a:endParaRPr lang="en-US" sz="1200" dirty="0"/>
          </a:p>
          <a:p>
            <a:r>
              <a:rPr lang="en-US" sz="1200" dirty="0"/>
              <a:t>**Achievements:**  </a:t>
            </a:r>
          </a:p>
          <a:p>
            <a:r>
              <a:rPr lang="en-US" sz="1200" dirty="0"/>
              <a:t>- 2024 Global Art Hougang In-House Competition, Group B, Champion  </a:t>
            </a:r>
          </a:p>
          <a:p>
            <a:r>
              <a:rPr lang="en-US" sz="1200" dirty="0"/>
              <a:t>- 2023 Global Art Singapore National Art Competition, Group B, Best Performance  </a:t>
            </a:r>
          </a:p>
          <a:p>
            <a:endParaRPr lang="en-US" sz="1200" dirty="0"/>
          </a:p>
          <a:p>
            <a:r>
              <a:rPr lang="en-US" sz="1200" dirty="0"/>
              <a:t>Stella is our resident cartoon and anime expert! She’s super focused in class and loves creating adorable characters. Stella is always eager to improve and isn’t shy about asking questions when she needs help. We’re looking forward to seeing her dive into more advanced techniques and continue refining her unique style.</a:t>
            </a:r>
          </a:p>
          <a:p>
            <a:endParaRPr lang="en-US" sz="1200" dirty="0"/>
          </a:p>
          <a:p>
            <a:r>
              <a:rPr lang="en-US" sz="1200" i="1" dirty="0"/>
              <a:t>Stella: “I like the coloring.”</a:t>
            </a:r>
          </a:p>
          <a:p>
            <a:endParaRPr lang="en-US" sz="1200" i="1" dirty="0"/>
          </a:p>
          <a:p>
            <a:r>
              <a:rPr lang="en-US" sz="1200" i="1" dirty="0"/>
              <a:t>Mother: “Stella’s creativity and concentration have both improved. After attending Global Art lessons, she’s able to create more imaginative art with the guidance of her teachers.”</a:t>
            </a:r>
          </a:p>
        </p:txBody>
      </p:sp>
      <p:pic>
        <p:nvPicPr>
          <p:cNvPr id="10" name="Graphic 13">
            <a:extLst>
              <a:ext uri="{FF2B5EF4-FFF2-40B4-BE49-F238E27FC236}">
                <a16:creationId xmlns:a16="http://schemas.microsoft.com/office/drawing/2014/main" id="{926B4AB5-7309-38F8-39D9-0341F1DFB6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53391" y="5665752"/>
            <a:ext cx="1629650" cy="2172866"/>
          </a:xfrm>
          <a:prstGeom prst="rect">
            <a:avLst/>
          </a:prstGeom>
        </p:spPr>
      </p:pic>
      <p:sp>
        <p:nvSpPr>
          <p:cNvPr id="9" name="Rectangle 8">
            <a:extLst>
              <a:ext uri="{FF2B5EF4-FFF2-40B4-BE49-F238E27FC236}">
                <a16:creationId xmlns:a16="http://schemas.microsoft.com/office/drawing/2014/main" id="{12B32162-B2E6-AA77-1942-ABD50DB5C802}"/>
              </a:ext>
            </a:extLst>
          </p:cNvPr>
          <p:cNvSpPr/>
          <p:nvPr/>
        </p:nvSpPr>
        <p:spPr>
          <a:xfrm>
            <a:off x="50847" y="3715020"/>
            <a:ext cx="1590670" cy="138942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13" name="Rectangle 12">
            <a:extLst>
              <a:ext uri="{FF2B5EF4-FFF2-40B4-BE49-F238E27FC236}">
                <a16:creationId xmlns:a16="http://schemas.microsoft.com/office/drawing/2014/main" id="{3437997E-8295-5C16-862C-9F5A76971BB9}"/>
              </a:ext>
            </a:extLst>
          </p:cNvPr>
          <p:cNvSpPr/>
          <p:nvPr/>
        </p:nvSpPr>
        <p:spPr>
          <a:xfrm>
            <a:off x="59080" y="5030329"/>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 </a:t>
            </a:r>
          </a:p>
          <a:p>
            <a:pPr algn="ctr"/>
            <a:endParaRPr lang="en-SG" sz="702" dirty="0">
              <a:solidFill>
                <a:schemeClr val="accent6">
                  <a:lumMod val="50000"/>
                </a:schemeClr>
              </a:solidFill>
            </a:endParaRPr>
          </a:p>
        </p:txBody>
      </p:sp>
      <p:sp>
        <p:nvSpPr>
          <p:cNvPr id="15" name="Rectangle 14">
            <a:extLst>
              <a:ext uri="{FF2B5EF4-FFF2-40B4-BE49-F238E27FC236}">
                <a16:creationId xmlns:a16="http://schemas.microsoft.com/office/drawing/2014/main" id="{8E7C250D-17AA-D62D-BE0E-C4AEE0755686}"/>
              </a:ext>
            </a:extLst>
          </p:cNvPr>
          <p:cNvSpPr/>
          <p:nvPr/>
        </p:nvSpPr>
        <p:spPr>
          <a:xfrm>
            <a:off x="32298" y="7335997"/>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September</a:t>
            </a:r>
          </a:p>
          <a:p>
            <a:pPr algn="ctr"/>
            <a:r>
              <a:rPr lang="en-SG" sz="1579" dirty="0">
                <a:solidFill>
                  <a:schemeClr val="accent6">
                    <a:lumMod val="50000"/>
                  </a:schemeClr>
                </a:solidFill>
              </a:rPr>
              <a:t>National Art Competition </a:t>
            </a:r>
          </a:p>
          <a:p>
            <a:pPr algn="ctr"/>
            <a:endParaRPr lang="en-SG" sz="702" dirty="0">
              <a:solidFill>
                <a:schemeClr val="accent6">
                  <a:lumMod val="50000"/>
                </a:schemeClr>
              </a:solidFill>
            </a:endParaRPr>
          </a:p>
        </p:txBody>
      </p:sp>
      <p:sp>
        <p:nvSpPr>
          <p:cNvPr id="16" name="Rectangle 15">
            <a:extLst>
              <a:ext uri="{FF2B5EF4-FFF2-40B4-BE49-F238E27FC236}">
                <a16:creationId xmlns:a16="http://schemas.microsoft.com/office/drawing/2014/main" id="{39223D81-A198-A89B-A298-5D13DFBFAAF2}"/>
              </a:ext>
            </a:extLst>
          </p:cNvPr>
          <p:cNvSpPr/>
          <p:nvPr/>
        </p:nvSpPr>
        <p:spPr>
          <a:xfrm>
            <a:off x="32298" y="8130472"/>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October</a:t>
            </a:r>
          </a:p>
          <a:p>
            <a:pPr algn="ctr"/>
            <a:r>
              <a:rPr lang="en-SG" sz="1579" dirty="0">
                <a:solidFill>
                  <a:schemeClr val="accent6">
                    <a:lumMod val="50000"/>
                  </a:schemeClr>
                </a:solidFill>
              </a:rPr>
              <a:t>International Grading </a:t>
            </a:r>
          </a:p>
          <a:p>
            <a:pPr algn="ctr"/>
            <a:endParaRPr lang="en-SG" sz="702" dirty="0">
              <a:solidFill>
                <a:schemeClr val="accent6">
                  <a:lumMod val="50000"/>
                </a:schemeClr>
              </a:solidFill>
            </a:endParaRPr>
          </a:p>
        </p:txBody>
      </p:sp>
      <p:sp>
        <p:nvSpPr>
          <p:cNvPr id="18" name="Rectangle 17">
            <a:extLst>
              <a:ext uri="{FF2B5EF4-FFF2-40B4-BE49-F238E27FC236}">
                <a16:creationId xmlns:a16="http://schemas.microsoft.com/office/drawing/2014/main" id="{3E3DBB13-2B93-9FC6-CC7B-3B35E0F387C5}"/>
              </a:ext>
            </a:extLst>
          </p:cNvPr>
          <p:cNvSpPr/>
          <p:nvPr/>
        </p:nvSpPr>
        <p:spPr>
          <a:xfrm>
            <a:off x="32508" y="970003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December</a:t>
            </a:r>
          </a:p>
          <a:p>
            <a:pPr algn="ctr"/>
            <a:r>
              <a:rPr lang="en-SG" sz="1579" dirty="0">
                <a:solidFill>
                  <a:schemeClr val="accent6">
                    <a:lumMod val="50000"/>
                  </a:schemeClr>
                </a:solidFill>
              </a:rPr>
              <a:t>Year-End Exhibition </a:t>
            </a:r>
          </a:p>
          <a:p>
            <a:pPr algn="ctr"/>
            <a:endParaRPr lang="en-SG" sz="702" dirty="0">
              <a:solidFill>
                <a:schemeClr val="accent6">
                  <a:lumMod val="50000"/>
                </a:schemeClr>
              </a:solidFill>
            </a:endParaRPr>
          </a:p>
        </p:txBody>
      </p:sp>
      <p:sp>
        <p:nvSpPr>
          <p:cNvPr id="19" name="Rectangle 18">
            <a:extLst>
              <a:ext uri="{FF2B5EF4-FFF2-40B4-BE49-F238E27FC236}">
                <a16:creationId xmlns:a16="http://schemas.microsoft.com/office/drawing/2014/main" id="{AA9B6AF1-2931-524E-C4BE-A30B33BCE3B5}"/>
              </a:ext>
            </a:extLst>
          </p:cNvPr>
          <p:cNvSpPr/>
          <p:nvPr/>
        </p:nvSpPr>
        <p:spPr>
          <a:xfrm>
            <a:off x="32298" y="889209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November</a:t>
            </a:r>
          </a:p>
          <a:p>
            <a:pPr algn="ctr"/>
            <a:r>
              <a:rPr lang="en-SG" sz="1579" dirty="0">
                <a:solidFill>
                  <a:schemeClr val="accent6">
                    <a:lumMod val="50000"/>
                  </a:schemeClr>
                </a:solidFill>
              </a:rPr>
              <a:t> Open Day </a:t>
            </a:r>
          </a:p>
          <a:p>
            <a:pPr algn="ctr"/>
            <a:endParaRPr lang="en-SG" sz="702" dirty="0">
              <a:solidFill>
                <a:schemeClr val="accent6">
                  <a:lumMod val="50000"/>
                </a:schemeClr>
              </a:solidFill>
            </a:endParaRPr>
          </a:p>
        </p:txBody>
      </p:sp>
      <p:pic>
        <p:nvPicPr>
          <p:cNvPr id="4" name="Graphic 13">
            <a:extLst>
              <a:ext uri="{FF2B5EF4-FFF2-40B4-BE49-F238E27FC236}">
                <a16:creationId xmlns:a16="http://schemas.microsoft.com/office/drawing/2014/main" id="{6696A2BA-5C50-79EC-73B5-C5E8E672AD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53391" y="7965824"/>
            <a:ext cx="1629650" cy="2172866"/>
          </a:xfrm>
          <a:prstGeom prst="rect">
            <a:avLst/>
          </a:prstGeom>
        </p:spPr>
      </p:pic>
      <p:pic>
        <p:nvPicPr>
          <p:cNvPr id="12" name="Graphic 13">
            <a:extLst>
              <a:ext uri="{FF2B5EF4-FFF2-40B4-BE49-F238E27FC236}">
                <a16:creationId xmlns:a16="http://schemas.microsoft.com/office/drawing/2014/main" id="{BD4258F1-BAED-A9BE-5714-44285FA16AC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00072" y="2741272"/>
            <a:ext cx="1629650" cy="2172866"/>
          </a:xfrm>
          <a:prstGeom prst="rect">
            <a:avLst/>
          </a:prstGeom>
        </p:spPr>
      </p:pic>
      <p:sp>
        <p:nvSpPr>
          <p:cNvPr id="5" name="TextBox 4">
            <a:extLst>
              <a:ext uri="{FF2B5EF4-FFF2-40B4-BE49-F238E27FC236}">
                <a16:creationId xmlns:a16="http://schemas.microsoft.com/office/drawing/2014/main" id="{414525C2-8031-C736-71E9-399AB3C62DED}"/>
              </a:ext>
            </a:extLst>
          </p:cNvPr>
          <p:cNvSpPr txBox="1"/>
          <p:nvPr/>
        </p:nvSpPr>
        <p:spPr>
          <a:xfrm>
            <a:off x="2021185" y="5390754"/>
            <a:ext cx="3197629" cy="5293757"/>
          </a:xfrm>
          <a:prstGeom prst="rect">
            <a:avLst/>
          </a:prstGeom>
          <a:noFill/>
        </p:spPr>
        <p:txBody>
          <a:bodyPr wrap="square" rtlCol="0">
            <a:spAutoFit/>
          </a:bodyPr>
          <a:lstStyle/>
          <a:p>
            <a:r>
              <a:rPr lang="en-US" sz="1400" b="1" dirty="0">
                <a:solidFill>
                  <a:schemeClr val="accent2">
                    <a:lumMod val="75000"/>
                  </a:schemeClr>
                </a:solidFill>
                <a:latin typeface="Century Gothic" panose="020B0502020202020204" pitchFamily="34" charset="0"/>
              </a:rPr>
              <a:t>Clarissa the “Acrylic Aficionado" </a:t>
            </a:r>
          </a:p>
          <a:p>
            <a:endParaRPr lang="en-US" sz="1200" dirty="0"/>
          </a:p>
          <a:p>
            <a:r>
              <a:rPr lang="en-US" sz="1200" dirty="0"/>
              <a:t>**Joined Us:** January 2021  </a:t>
            </a:r>
          </a:p>
          <a:p>
            <a:r>
              <a:rPr lang="en-US" sz="1200" dirty="0"/>
              <a:t>**Age:** 12  </a:t>
            </a:r>
          </a:p>
          <a:p>
            <a:r>
              <a:rPr lang="en-US" sz="1200" dirty="0"/>
              <a:t>**Current Level:** Acrylic Junior Level  </a:t>
            </a:r>
          </a:p>
          <a:p>
            <a:endParaRPr lang="en-US" sz="1200" dirty="0"/>
          </a:p>
          <a:p>
            <a:r>
              <a:rPr lang="en-US" sz="1200" dirty="0"/>
              <a:t>**Achievements:**  </a:t>
            </a:r>
          </a:p>
          <a:p>
            <a:r>
              <a:rPr lang="en-US" sz="1200" dirty="0"/>
              <a:t>- 2024 Global Art Hougang In-House Competition, Group C, Champion  </a:t>
            </a:r>
          </a:p>
          <a:p>
            <a:r>
              <a:rPr lang="en-US" sz="1200" dirty="0"/>
              <a:t>- 2023 Global Art Hougang In-House Competition, Group C, 3rd Runner-Up  </a:t>
            </a:r>
          </a:p>
          <a:p>
            <a:endParaRPr lang="en-US" sz="1200" dirty="0"/>
          </a:p>
          <a:p>
            <a:r>
              <a:rPr lang="en-US" sz="1200" dirty="0"/>
              <a:t>Clarissa brings cheer and energy to every class! She loves acrylic painting and is always working on her favorite characters. Clarissa’s independence and proactive approach to learning make her a standout student. We’re excited to see her continue experimenting with new techniques and growing as an artist.</a:t>
            </a:r>
          </a:p>
          <a:p>
            <a:endParaRPr lang="en-US" sz="1200" dirty="0"/>
          </a:p>
          <a:p>
            <a:r>
              <a:rPr lang="en-US" sz="1200" i="1" dirty="0"/>
              <a:t>Clarissa: “I like the acrylic lessons.”</a:t>
            </a:r>
          </a:p>
          <a:p>
            <a:endParaRPr lang="en-US" sz="1200" i="1" dirty="0"/>
          </a:p>
          <a:p>
            <a:r>
              <a:rPr lang="en-US" sz="1200" i="1" dirty="0"/>
              <a:t>Mother: “Clarissa loves her Global Art lessons and puts a lot of effort into learning the skills and techniques. Thanks to the dedicated teachers at Global Art Hougang, her art has really flourished. I’m excited to see her continue growing her passion for art.”</a:t>
            </a:r>
          </a:p>
        </p:txBody>
      </p:sp>
    </p:spTree>
    <p:extLst>
      <p:ext uri="{BB962C8B-B14F-4D97-AF65-F5344CB8AC3E}">
        <p14:creationId xmlns:p14="http://schemas.microsoft.com/office/powerpoint/2010/main" val="4169217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63E6-6520-A07C-2338-6D520E7CDD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F8B3CB6-F72E-D4E6-009D-FF5F67BE63E0}"/>
              </a:ext>
            </a:extLst>
          </p:cNvPr>
          <p:cNvSpPr/>
          <p:nvPr/>
        </p:nvSpPr>
        <p:spPr>
          <a:xfrm>
            <a:off x="18549" y="-5011435"/>
            <a:ext cx="1655267" cy="15703248"/>
          </a:xfrm>
          <a:prstGeom prst="rect">
            <a:avLst/>
          </a:prstGeom>
          <a:solidFill>
            <a:schemeClr val="accent5">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SG" sz="1600" dirty="0">
              <a:solidFill>
                <a:schemeClr val="accent6">
                  <a:lumMod val="50000"/>
                </a:schemeClr>
              </a:solidFill>
            </a:endParaRPr>
          </a:p>
          <a:p>
            <a:pPr algn="ctr"/>
            <a:endParaRPr lang="en-SG" sz="1600" dirty="0">
              <a:solidFill>
                <a:schemeClr val="accent6">
                  <a:lumMod val="50000"/>
                </a:schemeClr>
              </a:solidFill>
            </a:endParaRPr>
          </a:p>
          <a:p>
            <a:pPr algn="ctr"/>
            <a:endParaRPr lang="en-SG" sz="1600" dirty="0">
              <a:solidFill>
                <a:schemeClr val="accent6">
                  <a:lumMod val="50000"/>
                </a:schemeClr>
              </a:solidFill>
            </a:endParaRPr>
          </a:p>
          <a:p>
            <a:pPr algn="ctr"/>
            <a:endParaRPr lang="en-SG" sz="16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p:txBody>
      </p:sp>
      <p:pic>
        <p:nvPicPr>
          <p:cNvPr id="6" name="Picture 5" descr="A picture containing calendar&#10;&#10;Description automatically generated">
            <a:extLst>
              <a:ext uri="{FF2B5EF4-FFF2-40B4-BE49-F238E27FC236}">
                <a16:creationId xmlns:a16="http://schemas.microsoft.com/office/drawing/2014/main" id="{DF5698D1-7023-E78F-32FC-A41BAF2464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601" y="182208"/>
            <a:ext cx="1150484" cy="1150484"/>
          </a:xfrm>
          <a:prstGeom prst="rect">
            <a:avLst/>
          </a:prstGeom>
          <a:noFill/>
          <a:ln>
            <a:noFill/>
          </a:ln>
        </p:spPr>
      </p:pic>
      <p:sp>
        <p:nvSpPr>
          <p:cNvPr id="53" name="Rectangle 52">
            <a:extLst>
              <a:ext uri="{FF2B5EF4-FFF2-40B4-BE49-F238E27FC236}">
                <a16:creationId xmlns:a16="http://schemas.microsoft.com/office/drawing/2014/main" id="{76C39F59-8B42-916F-01DA-842019A29FA2}"/>
              </a:ext>
            </a:extLst>
          </p:cNvPr>
          <p:cNvSpPr/>
          <p:nvPr/>
        </p:nvSpPr>
        <p:spPr>
          <a:xfrm>
            <a:off x="50847" y="1552445"/>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Newsletter</a:t>
            </a:r>
          </a:p>
          <a:p>
            <a:pPr algn="ctr"/>
            <a:r>
              <a:rPr lang="en-SG" sz="1579" dirty="0">
                <a:solidFill>
                  <a:schemeClr val="accent6">
                    <a:lumMod val="50000"/>
                  </a:schemeClr>
                </a:solidFill>
              </a:rPr>
              <a:t>July / August 2024 </a:t>
            </a:r>
          </a:p>
          <a:p>
            <a:pPr algn="ctr"/>
            <a:r>
              <a:rPr lang="en-SG" sz="702" dirty="0">
                <a:solidFill>
                  <a:schemeClr val="accent6">
                    <a:lumMod val="50000"/>
                  </a:schemeClr>
                </a:solidFill>
              </a:rPr>
              <a:t>globalarthougangbedokyishun.com.sg</a:t>
            </a:r>
          </a:p>
          <a:p>
            <a:pPr algn="ctr"/>
            <a:r>
              <a:rPr lang="en-SG" sz="702" dirty="0">
                <a:solidFill>
                  <a:schemeClr val="accent6">
                    <a:lumMod val="50000"/>
                  </a:schemeClr>
                </a:solidFill>
              </a:rPr>
              <a:t>Facebook.com/</a:t>
            </a:r>
            <a:r>
              <a:rPr lang="en-SG" sz="702" dirty="0" err="1">
                <a:solidFill>
                  <a:schemeClr val="accent6">
                    <a:lumMod val="50000"/>
                  </a:schemeClr>
                </a:solidFill>
              </a:rPr>
              <a:t>globalarthggbccysn</a:t>
            </a:r>
            <a:endParaRPr lang="en-SG" sz="702" dirty="0">
              <a:solidFill>
                <a:schemeClr val="accent6">
                  <a:lumMod val="50000"/>
                </a:schemeClr>
              </a:solidFill>
            </a:endParaRPr>
          </a:p>
          <a:p>
            <a:pPr algn="ctr"/>
            <a:endParaRPr lang="en-SG" sz="702" dirty="0">
              <a:solidFill>
                <a:schemeClr val="accent6">
                  <a:lumMod val="50000"/>
                </a:schemeClr>
              </a:solidFill>
            </a:endParaRPr>
          </a:p>
        </p:txBody>
      </p:sp>
      <p:sp>
        <p:nvSpPr>
          <p:cNvPr id="5" name="Rectangle 4">
            <a:extLst>
              <a:ext uri="{FF2B5EF4-FFF2-40B4-BE49-F238E27FC236}">
                <a16:creationId xmlns:a16="http://schemas.microsoft.com/office/drawing/2014/main" id="{832C93C1-FC36-1507-EC6F-80FA8810DEDA}"/>
              </a:ext>
            </a:extLst>
          </p:cNvPr>
          <p:cNvSpPr/>
          <p:nvPr/>
        </p:nvSpPr>
        <p:spPr>
          <a:xfrm>
            <a:off x="69078" y="2390420"/>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Upcoming Events </a:t>
            </a:r>
          </a:p>
          <a:p>
            <a:pPr algn="ctr"/>
            <a:endParaRPr lang="en-SG" sz="702" dirty="0">
              <a:solidFill>
                <a:schemeClr val="accent6">
                  <a:lumMod val="50000"/>
                </a:schemeClr>
              </a:solidFill>
            </a:endParaRPr>
          </a:p>
        </p:txBody>
      </p:sp>
      <p:sp>
        <p:nvSpPr>
          <p:cNvPr id="13" name="Rectangle 12">
            <a:extLst>
              <a:ext uri="{FF2B5EF4-FFF2-40B4-BE49-F238E27FC236}">
                <a16:creationId xmlns:a16="http://schemas.microsoft.com/office/drawing/2014/main" id="{A5DF3B19-5B3F-5902-5785-5B4345BFC8A2}"/>
              </a:ext>
            </a:extLst>
          </p:cNvPr>
          <p:cNvSpPr/>
          <p:nvPr/>
        </p:nvSpPr>
        <p:spPr>
          <a:xfrm>
            <a:off x="59080" y="3001177"/>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579" dirty="0">
              <a:solidFill>
                <a:schemeClr val="accent6">
                  <a:lumMod val="50000"/>
                </a:schemeClr>
              </a:solidFill>
            </a:endParaRPr>
          </a:p>
          <a:p>
            <a:pPr algn="ctr"/>
            <a:endParaRPr lang="en-SG" sz="702" dirty="0">
              <a:solidFill>
                <a:schemeClr val="accent6">
                  <a:lumMod val="50000"/>
                </a:schemeClr>
              </a:solidFill>
            </a:endParaRPr>
          </a:p>
        </p:txBody>
      </p:sp>
      <p:sp>
        <p:nvSpPr>
          <p:cNvPr id="14" name="Rectangle 13">
            <a:extLst>
              <a:ext uri="{FF2B5EF4-FFF2-40B4-BE49-F238E27FC236}">
                <a16:creationId xmlns:a16="http://schemas.microsoft.com/office/drawing/2014/main" id="{16425B80-15FA-248E-2627-7088E9DB608F}"/>
              </a:ext>
            </a:extLst>
          </p:cNvPr>
          <p:cNvSpPr/>
          <p:nvPr/>
        </p:nvSpPr>
        <p:spPr>
          <a:xfrm>
            <a:off x="50847" y="3715020"/>
            <a:ext cx="1590670" cy="138942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16" name="Rectangle 15">
            <a:extLst>
              <a:ext uri="{FF2B5EF4-FFF2-40B4-BE49-F238E27FC236}">
                <a16:creationId xmlns:a16="http://schemas.microsoft.com/office/drawing/2014/main" id="{8E5A105C-9E57-8A31-02F0-1A7E1E021683}"/>
              </a:ext>
            </a:extLst>
          </p:cNvPr>
          <p:cNvSpPr/>
          <p:nvPr/>
        </p:nvSpPr>
        <p:spPr>
          <a:xfrm>
            <a:off x="59080" y="5030329"/>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 </a:t>
            </a:r>
          </a:p>
          <a:p>
            <a:pPr algn="ctr"/>
            <a:endParaRPr lang="en-SG" sz="702" dirty="0">
              <a:solidFill>
                <a:schemeClr val="accent6">
                  <a:lumMod val="50000"/>
                </a:schemeClr>
              </a:solidFill>
            </a:endParaRPr>
          </a:p>
        </p:txBody>
      </p:sp>
      <p:sp>
        <p:nvSpPr>
          <p:cNvPr id="19" name="Rectangle 18">
            <a:extLst>
              <a:ext uri="{FF2B5EF4-FFF2-40B4-BE49-F238E27FC236}">
                <a16:creationId xmlns:a16="http://schemas.microsoft.com/office/drawing/2014/main" id="{A3E1EDF0-A79B-8A40-2A31-4253ECA197D5}"/>
              </a:ext>
            </a:extLst>
          </p:cNvPr>
          <p:cNvSpPr/>
          <p:nvPr/>
        </p:nvSpPr>
        <p:spPr>
          <a:xfrm>
            <a:off x="63844" y="7347854"/>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September</a:t>
            </a:r>
          </a:p>
          <a:p>
            <a:pPr algn="ctr"/>
            <a:r>
              <a:rPr lang="en-SG" sz="1579" dirty="0">
                <a:solidFill>
                  <a:schemeClr val="accent6">
                    <a:lumMod val="50000"/>
                  </a:schemeClr>
                </a:solidFill>
              </a:rPr>
              <a:t>National Art Competition </a:t>
            </a:r>
          </a:p>
          <a:p>
            <a:pPr algn="ctr"/>
            <a:endParaRPr lang="en-SG" sz="702" dirty="0">
              <a:solidFill>
                <a:schemeClr val="accent6">
                  <a:lumMod val="50000"/>
                </a:schemeClr>
              </a:solidFill>
            </a:endParaRPr>
          </a:p>
        </p:txBody>
      </p:sp>
      <p:sp>
        <p:nvSpPr>
          <p:cNvPr id="20" name="Rectangle 19">
            <a:extLst>
              <a:ext uri="{FF2B5EF4-FFF2-40B4-BE49-F238E27FC236}">
                <a16:creationId xmlns:a16="http://schemas.microsoft.com/office/drawing/2014/main" id="{F909EF76-30E5-F07C-B3E9-F3616362F9E0}"/>
              </a:ext>
            </a:extLst>
          </p:cNvPr>
          <p:cNvSpPr/>
          <p:nvPr/>
        </p:nvSpPr>
        <p:spPr>
          <a:xfrm>
            <a:off x="44541" y="8141061"/>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October</a:t>
            </a:r>
          </a:p>
          <a:p>
            <a:pPr algn="ctr"/>
            <a:r>
              <a:rPr lang="en-SG" sz="1579" dirty="0">
                <a:solidFill>
                  <a:schemeClr val="accent6">
                    <a:lumMod val="50000"/>
                  </a:schemeClr>
                </a:solidFill>
              </a:rPr>
              <a:t>International Grading </a:t>
            </a:r>
          </a:p>
          <a:p>
            <a:pPr algn="ctr"/>
            <a:endParaRPr lang="en-SG" sz="702" dirty="0">
              <a:solidFill>
                <a:schemeClr val="accent6">
                  <a:lumMod val="50000"/>
                </a:schemeClr>
              </a:solidFill>
            </a:endParaRPr>
          </a:p>
        </p:txBody>
      </p:sp>
      <p:sp>
        <p:nvSpPr>
          <p:cNvPr id="22" name="Rectangle 21">
            <a:extLst>
              <a:ext uri="{FF2B5EF4-FFF2-40B4-BE49-F238E27FC236}">
                <a16:creationId xmlns:a16="http://schemas.microsoft.com/office/drawing/2014/main" id="{678C728E-B17D-22B8-E8DE-6DBDAE908E8B}"/>
              </a:ext>
            </a:extLst>
          </p:cNvPr>
          <p:cNvSpPr/>
          <p:nvPr/>
        </p:nvSpPr>
        <p:spPr>
          <a:xfrm>
            <a:off x="32508" y="970003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December</a:t>
            </a:r>
          </a:p>
          <a:p>
            <a:pPr algn="ctr"/>
            <a:r>
              <a:rPr lang="en-SG" sz="1579" dirty="0">
                <a:solidFill>
                  <a:schemeClr val="accent6">
                    <a:lumMod val="50000"/>
                  </a:schemeClr>
                </a:solidFill>
              </a:rPr>
              <a:t>Year-End Exhibition </a:t>
            </a:r>
          </a:p>
          <a:p>
            <a:pPr algn="ctr"/>
            <a:endParaRPr lang="en-SG" sz="702" dirty="0">
              <a:solidFill>
                <a:schemeClr val="accent6">
                  <a:lumMod val="50000"/>
                </a:schemeClr>
              </a:solidFill>
            </a:endParaRPr>
          </a:p>
        </p:txBody>
      </p:sp>
      <p:sp>
        <p:nvSpPr>
          <p:cNvPr id="23" name="Rectangle 22">
            <a:extLst>
              <a:ext uri="{FF2B5EF4-FFF2-40B4-BE49-F238E27FC236}">
                <a16:creationId xmlns:a16="http://schemas.microsoft.com/office/drawing/2014/main" id="{83CC80F5-28AD-5741-E44D-91E048A5A92D}"/>
              </a:ext>
            </a:extLst>
          </p:cNvPr>
          <p:cNvSpPr/>
          <p:nvPr/>
        </p:nvSpPr>
        <p:spPr>
          <a:xfrm>
            <a:off x="32508" y="889209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November</a:t>
            </a:r>
          </a:p>
          <a:p>
            <a:pPr algn="ctr"/>
            <a:r>
              <a:rPr lang="en-SG" sz="1579" dirty="0">
                <a:solidFill>
                  <a:schemeClr val="accent6">
                    <a:lumMod val="50000"/>
                  </a:schemeClr>
                </a:solidFill>
              </a:rPr>
              <a:t> Open Day </a:t>
            </a:r>
          </a:p>
          <a:p>
            <a:pPr algn="ctr"/>
            <a:endParaRPr lang="en-SG" sz="702" dirty="0">
              <a:solidFill>
                <a:schemeClr val="accent6">
                  <a:lumMod val="50000"/>
                </a:schemeClr>
              </a:solidFill>
            </a:endParaRPr>
          </a:p>
        </p:txBody>
      </p:sp>
      <p:pic>
        <p:nvPicPr>
          <p:cNvPr id="30" name="Picture 29">
            <a:extLst>
              <a:ext uri="{FF2B5EF4-FFF2-40B4-BE49-F238E27FC236}">
                <a16:creationId xmlns:a16="http://schemas.microsoft.com/office/drawing/2014/main" id="{B90F225E-4245-73DB-DA53-DEFCADA095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50686" y="496408"/>
            <a:ext cx="1498974" cy="1998633"/>
          </a:xfrm>
          <a:prstGeom prst="rect">
            <a:avLst/>
          </a:prstGeom>
        </p:spPr>
      </p:pic>
      <p:sp>
        <p:nvSpPr>
          <p:cNvPr id="37" name="TextBox 36">
            <a:extLst>
              <a:ext uri="{FF2B5EF4-FFF2-40B4-BE49-F238E27FC236}">
                <a16:creationId xmlns:a16="http://schemas.microsoft.com/office/drawing/2014/main" id="{92A741FC-437D-6CB4-0D18-9F658094E3C5}"/>
              </a:ext>
            </a:extLst>
          </p:cNvPr>
          <p:cNvSpPr txBox="1"/>
          <p:nvPr/>
        </p:nvSpPr>
        <p:spPr>
          <a:xfrm>
            <a:off x="3711348" y="5592406"/>
            <a:ext cx="3507572" cy="4303422"/>
          </a:xfrm>
          <a:prstGeom prst="rect">
            <a:avLst/>
          </a:prstGeom>
          <a:noFill/>
        </p:spPr>
        <p:txBody>
          <a:bodyPr wrap="square">
            <a:spAutoFit/>
          </a:bodyPr>
          <a:lstStyle/>
          <a:p>
            <a:pPr>
              <a:lnSpc>
                <a:spcPct val="107000"/>
              </a:lnSpc>
              <a:spcAft>
                <a:spcPts val="800"/>
              </a:spcAft>
            </a:pPr>
            <a:r>
              <a:rPr lang="en-US" sz="1400" b="1" dirty="0">
                <a:solidFill>
                  <a:schemeClr val="accent2">
                    <a:lumMod val="75000"/>
                  </a:schemeClr>
                </a:solidFill>
                <a:latin typeface="Century Gothic" panose="020B0502020202020204" pitchFamily="34" charset="0"/>
              </a:rPr>
              <a:t>Phoebe “the Sparkle Princess" </a:t>
            </a:r>
          </a:p>
          <a:p>
            <a:pPr algn="just"/>
            <a:r>
              <a:rPr lang="en-US" sz="1200" dirty="0"/>
              <a:t>**Joined Us:** September 2023  </a:t>
            </a:r>
          </a:p>
          <a:p>
            <a:pPr algn="just"/>
            <a:r>
              <a:rPr lang="en-US" sz="1200" dirty="0"/>
              <a:t>**Age:** 6  </a:t>
            </a:r>
          </a:p>
          <a:p>
            <a:pPr algn="just"/>
            <a:r>
              <a:rPr lang="en-US" sz="1200" dirty="0"/>
              <a:t>**Current Level:** Foundation Level 2  </a:t>
            </a:r>
          </a:p>
          <a:p>
            <a:pPr algn="just"/>
            <a:endParaRPr lang="en-US" sz="1200" dirty="0"/>
          </a:p>
          <a:p>
            <a:pPr algn="just"/>
            <a:r>
              <a:rPr lang="en-US" sz="1200" dirty="0"/>
              <a:t>**Achievements:**  </a:t>
            </a:r>
          </a:p>
          <a:p>
            <a:pPr algn="just"/>
            <a:r>
              <a:rPr lang="en-US" sz="1200" dirty="0"/>
              <a:t>- 2024 Global Art Yishun In-House Competition, Group A, Champion  </a:t>
            </a:r>
          </a:p>
          <a:p>
            <a:pPr algn="just"/>
            <a:r>
              <a:rPr lang="en-US" sz="1200" dirty="0"/>
              <a:t>- 2024 Global Art Singapore Mother’s Day Color Contest  </a:t>
            </a:r>
          </a:p>
          <a:p>
            <a:pPr algn="just"/>
            <a:endParaRPr lang="en-US" sz="1200" dirty="0"/>
          </a:p>
          <a:p>
            <a:pPr algn="just"/>
            <a:r>
              <a:rPr lang="en-US" sz="1200" dirty="0"/>
              <a:t>Phoebe’s world is full of unicorns, rainbows, and lots of sparkles! She started off a bit shy, but she’s blossomed into a confident and cheerful student who loves sharing her love for art with her classmates. We’re excited to see her continue to develop her skills and bring her magical worlds to life on paper!</a:t>
            </a:r>
          </a:p>
          <a:p>
            <a:pPr algn="just"/>
            <a:endParaRPr lang="en-US" sz="1200" i="1" dirty="0"/>
          </a:p>
          <a:p>
            <a:pPr algn="just"/>
            <a:r>
              <a:rPr lang="en-US" sz="1200" i="1" dirty="0"/>
              <a:t>Phoebe: “I like the art class.”</a:t>
            </a:r>
          </a:p>
          <a:p>
            <a:pPr algn="just"/>
            <a:endParaRPr lang="en-US" sz="1200" i="1" dirty="0"/>
          </a:p>
          <a:p>
            <a:pPr algn="just"/>
            <a:r>
              <a:rPr lang="en-US" sz="1200" i="1" dirty="0"/>
              <a:t>Parent: “It’s helped develop her social skills, hand strength, patience, and cultivated her interests.”</a:t>
            </a:r>
          </a:p>
        </p:txBody>
      </p:sp>
      <p:sp>
        <p:nvSpPr>
          <p:cNvPr id="3" name="TextBox 2">
            <a:extLst>
              <a:ext uri="{FF2B5EF4-FFF2-40B4-BE49-F238E27FC236}">
                <a16:creationId xmlns:a16="http://schemas.microsoft.com/office/drawing/2014/main" id="{48F81A2A-2B19-FF4D-2FC0-735C0DA0F4D9}"/>
              </a:ext>
            </a:extLst>
          </p:cNvPr>
          <p:cNvSpPr txBox="1"/>
          <p:nvPr/>
        </p:nvSpPr>
        <p:spPr>
          <a:xfrm>
            <a:off x="1859367" y="393895"/>
            <a:ext cx="3605767" cy="4794582"/>
          </a:xfrm>
          <a:prstGeom prst="rect">
            <a:avLst/>
          </a:prstGeom>
          <a:noFill/>
        </p:spPr>
        <p:txBody>
          <a:bodyPr wrap="square">
            <a:spAutoFit/>
          </a:bodyPr>
          <a:lstStyle/>
          <a:p>
            <a:pPr>
              <a:lnSpc>
                <a:spcPct val="107000"/>
              </a:lnSpc>
              <a:spcAft>
                <a:spcPts val="800"/>
              </a:spcAft>
            </a:pPr>
            <a:r>
              <a:rPr lang="en-US" sz="1400" b="1" dirty="0">
                <a:solidFill>
                  <a:schemeClr val="accent2">
                    <a:lumMod val="75000"/>
                  </a:schemeClr>
                </a:solidFill>
                <a:latin typeface="Century Gothic" panose="020B0502020202020204" pitchFamily="34" charset="0"/>
              </a:rPr>
              <a:t>Jace “the Born Artist"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**Joined Us:** May 2023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**Age:** 11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**Current Level:** Advanced 1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**Achievements:**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- 2024 Global Art Yishun In-House Competition, Group C, Champion  </a:t>
            </a:r>
          </a:p>
          <a:p>
            <a:pPr marL="171450" indent="-171450">
              <a:lnSpc>
                <a:spcPct val="107000"/>
              </a:lnSpc>
              <a:spcAft>
                <a:spcPts val="800"/>
              </a:spcAft>
              <a:buFontTx/>
              <a:buChar char="-"/>
            </a:pPr>
            <a:r>
              <a:rPr lang="en-US" sz="1200" kern="100" dirty="0">
                <a:latin typeface="Calibri" panose="020F0502020204030204" pitchFamily="34" charset="0"/>
                <a:ea typeface="DengXian" panose="02010600030101010101" pitchFamily="2" charset="-122"/>
                <a:cs typeface="Times New Roman" panose="02020603050405020304" pitchFamily="18" charset="0"/>
              </a:rPr>
              <a:t>2023 Global Art Singapore National Day Competition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Jace is a natural talent! Though he’s soft-spoken, his art speaks for itself. Whether it’s drawing, shading, or painting, Jace excels in every aspect. We’re sure that the sky’s the limit for him, and we can’t wait to see how he continues to soar in the art world!</a:t>
            </a:r>
          </a:p>
          <a:p>
            <a:pPr>
              <a:lnSpc>
                <a:spcPct val="107000"/>
              </a:lnSpc>
              <a:spcAft>
                <a:spcPts val="800"/>
              </a:spcAft>
            </a:pPr>
            <a:r>
              <a:rPr lang="en-US" sz="1200" i="1" kern="100" dirty="0">
                <a:latin typeface="Calibri" panose="020F0502020204030204" pitchFamily="34" charset="0"/>
                <a:ea typeface="DengXian" panose="02010600030101010101" pitchFamily="2" charset="-122"/>
                <a:cs typeface="Times New Roman" panose="02020603050405020304" pitchFamily="18" charset="0"/>
              </a:rPr>
              <a:t>Jace: “I like the teacher and classroom. I really appreciate the support my teacher has given me; I’ll always enjoy creating my artwork.”</a:t>
            </a:r>
          </a:p>
          <a:p>
            <a:pPr>
              <a:lnSpc>
                <a:spcPct val="107000"/>
              </a:lnSpc>
              <a:spcAft>
                <a:spcPts val="800"/>
              </a:spcAft>
            </a:pPr>
            <a:r>
              <a:rPr lang="en-US" sz="1200" i="1" kern="100" dirty="0">
                <a:latin typeface="Calibri" panose="020F0502020204030204" pitchFamily="34" charset="0"/>
                <a:ea typeface="DengXian" panose="02010600030101010101" pitchFamily="2" charset="-122"/>
                <a:cs typeface="Times New Roman" panose="02020603050405020304" pitchFamily="18" charset="0"/>
              </a:rPr>
              <a:t>Parent: “Global Art lessons have been great for developing my son’s creativity.”</a:t>
            </a:r>
          </a:p>
        </p:txBody>
      </p:sp>
      <p:pic>
        <p:nvPicPr>
          <p:cNvPr id="24" name="Picture 23">
            <a:extLst>
              <a:ext uri="{FF2B5EF4-FFF2-40B4-BE49-F238E27FC236}">
                <a16:creationId xmlns:a16="http://schemas.microsoft.com/office/drawing/2014/main" id="{D45FB3F3-D014-A6A1-8573-9D13CF901F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50687" y="2823670"/>
            <a:ext cx="1498975" cy="1998633"/>
          </a:xfrm>
          <a:prstGeom prst="rect">
            <a:avLst/>
          </a:prstGeom>
        </p:spPr>
      </p:pic>
      <p:pic>
        <p:nvPicPr>
          <p:cNvPr id="2" name="Picture 1">
            <a:extLst>
              <a:ext uri="{FF2B5EF4-FFF2-40B4-BE49-F238E27FC236}">
                <a16:creationId xmlns:a16="http://schemas.microsoft.com/office/drawing/2014/main" id="{4C6938DA-DCF2-556F-38DE-7CDCC040EB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38480" y="5706536"/>
            <a:ext cx="1498974" cy="1998633"/>
          </a:xfrm>
          <a:prstGeom prst="rect">
            <a:avLst/>
          </a:prstGeom>
        </p:spPr>
      </p:pic>
      <p:pic>
        <p:nvPicPr>
          <p:cNvPr id="4" name="Picture 3">
            <a:extLst>
              <a:ext uri="{FF2B5EF4-FFF2-40B4-BE49-F238E27FC236}">
                <a16:creationId xmlns:a16="http://schemas.microsoft.com/office/drawing/2014/main" id="{048AAD6F-0601-3D65-AD3C-3E8858102B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38479" y="7945679"/>
            <a:ext cx="1498974" cy="1998633"/>
          </a:xfrm>
          <a:prstGeom prst="rect">
            <a:avLst/>
          </a:prstGeom>
        </p:spPr>
      </p:pic>
    </p:spTree>
    <p:extLst>
      <p:ext uri="{BB962C8B-B14F-4D97-AF65-F5344CB8AC3E}">
        <p14:creationId xmlns:p14="http://schemas.microsoft.com/office/powerpoint/2010/main" val="1375477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63E6-6520-A07C-2338-6D520E7CDD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F8B3CB6-F72E-D4E6-009D-FF5F67BE63E0}"/>
              </a:ext>
            </a:extLst>
          </p:cNvPr>
          <p:cNvSpPr/>
          <p:nvPr/>
        </p:nvSpPr>
        <p:spPr>
          <a:xfrm>
            <a:off x="18549" y="-5011435"/>
            <a:ext cx="1655267" cy="15703248"/>
          </a:xfrm>
          <a:prstGeom prst="rect">
            <a:avLst/>
          </a:prstGeom>
          <a:solidFill>
            <a:schemeClr val="accent5">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SG" sz="1600" dirty="0">
              <a:solidFill>
                <a:schemeClr val="accent6">
                  <a:lumMod val="50000"/>
                </a:schemeClr>
              </a:solidFill>
            </a:endParaRPr>
          </a:p>
          <a:p>
            <a:pPr algn="ctr"/>
            <a:endParaRPr lang="en-SG" sz="1600" dirty="0">
              <a:solidFill>
                <a:schemeClr val="accent6">
                  <a:lumMod val="50000"/>
                </a:schemeClr>
              </a:solidFill>
            </a:endParaRPr>
          </a:p>
          <a:p>
            <a:pPr algn="ctr"/>
            <a:endParaRPr lang="en-SG" sz="1600" dirty="0">
              <a:solidFill>
                <a:schemeClr val="accent6">
                  <a:lumMod val="50000"/>
                </a:schemeClr>
              </a:solidFill>
            </a:endParaRPr>
          </a:p>
          <a:p>
            <a:pPr algn="ctr"/>
            <a:endParaRPr lang="en-SG" sz="16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a:p>
            <a:pPr algn="ctr"/>
            <a:endParaRPr lang="en-SG" sz="1400" dirty="0">
              <a:solidFill>
                <a:schemeClr val="accent6">
                  <a:lumMod val="50000"/>
                </a:schemeClr>
              </a:solidFill>
            </a:endParaRPr>
          </a:p>
        </p:txBody>
      </p:sp>
      <p:pic>
        <p:nvPicPr>
          <p:cNvPr id="6" name="Picture 5" descr="A picture containing calendar&#10;&#10;Description automatically generated">
            <a:extLst>
              <a:ext uri="{FF2B5EF4-FFF2-40B4-BE49-F238E27FC236}">
                <a16:creationId xmlns:a16="http://schemas.microsoft.com/office/drawing/2014/main" id="{DF5698D1-7023-E78F-32FC-A41BAF2464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601" y="182208"/>
            <a:ext cx="1150484" cy="1150484"/>
          </a:xfrm>
          <a:prstGeom prst="rect">
            <a:avLst/>
          </a:prstGeom>
          <a:noFill/>
          <a:ln>
            <a:noFill/>
          </a:ln>
        </p:spPr>
      </p:pic>
      <p:sp>
        <p:nvSpPr>
          <p:cNvPr id="53" name="Rectangle 52">
            <a:extLst>
              <a:ext uri="{FF2B5EF4-FFF2-40B4-BE49-F238E27FC236}">
                <a16:creationId xmlns:a16="http://schemas.microsoft.com/office/drawing/2014/main" id="{76C39F59-8B42-916F-01DA-842019A29FA2}"/>
              </a:ext>
            </a:extLst>
          </p:cNvPr>
          <p:cNvSpPr/>
          <p:nvPr/>
        </p:nvSpPr>
        <p:spPr>
          <a:xfrm>
            <a:off x="50847" y="1552445"/>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Newsletter</a:t>
            </a:r>
          </a:p>
          <a:p>
            <a:pPr algn="ctr"/>
            <a:r>
              <a:rPr lang="en-SG" sz="1579" dirty="0">
                <a:solidFill>
                  <a:schemeClr val="accent6">
                    <a:lumMod val="50000"/>
                  </a:schemeClr>
                </a:solidFill>
              </a:rPr>
              <a:t>July / August 2024 </a:t>
            </a:r>
          </a:p>
          <a:p>
            <a:pPr algn="ctr"/>
            <a:r>
              <a:rPr lang="en-SG" sz="702" dirty="0">
                <a:solidFill>
                  <a:schemeClr val="accent6">
                    <a:lumMod val="50000"/>
                  </a:schemeClr>
                </a:solidFill>
              </a:rPr>
              <a:t>globalarthougangbedokyishun.com.sg</a:t>
            </a:r>
          </a:p>
          <a:p>
            <a:pPr algn="ctr"/>
            <a:r>
              <a:rPr lang="en-SG" sz="702" dirty="0">
                <a:solidFill>
                  <a:schemeClr val="accent6">
                    <a:lumMod val="50000"/>
                  </a:schemeClr>
                </a:solidFill>
              </a:rPr>
              <a:t>Facebook.com/</a:t>
            </a:r>
            <a:r>
              <a:rPr lang="en-SG" sz="702" dirty="0" err="1">
                <a:solidFill>
                  <a:schemeClr val="accent6">
                    <a:lumMod val="50000"/>
                  </a:schemeClr>
                </a:solidFill>
              </a:rPr>
              <a:t>globalarthggbccysn</a:t>
            </a:r>
            <a:endParaRPr lang="en-SG" sz="702" dirty="0">
              <a:solidFill>
                <a:schemeClr val="accent6">
                  <a:lumMod val="50000"/>
                </a:schemeClr>
              </a:solidFill>
            </a:endParaRPr>
          </a:p>
          <a:p>
            <a:pPr algn="ctr"/>
            <a:endParaRPr lang="en-SG" sz="702" dirty="0">
              <a:solidFill>
                <a:schemeClr val="accent6">
                  <a:lumMod val="50000"/>
                </a:schemeClr>
              </a:solidFill>
            </a:endParaRPr>
          </a:p>
        </p:txBody>
      </p:sp>
      <p:sp>
        <p:nvSpPr>
          <p:cNvPr id="5" name="Rectangle 4">
            <a:extLst>
              <a:ext uri="{FF2B5EF4-FFF2-40B4-BE49-F238E27FC236}">
                <a16:creationId xmlns:a16="http://schemas.microsoft.com/office/drawing/2014/main" id="{832C93C1-FC36-1507-EC6F-80FA8810DEDA}"/>
              </a:ext>
            </a:extLst>
          </p:cNvPr>
          <p:cNvSpPr/>
          <p:nvPr/>
        </p:nvSpPr>
        <p:spPr>
          <a:xfrm>
            <a:off x="69078" y="2390420"/>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Upcoming Events </a:t>
            </a:r>
          </a:p>
          <a:p>
            <a:pPr algn="ctr"/>
            <a:endParaRPr lang="en-SG" sz="702" dirty="0">
              <a:solidFill>
                <a:schemeClr val="accent6">
                  <a:lumMod val="50000"/>
                </a:schemeClr>
              </a:solidFill>
            </a:endParaRPr>
          </a:p>
        </p:txBody>
      </p:sp>
      <p:sp>
        <p:nvSpPr>
          <p:cNvPr id="13" name="Rectangle 12">
            <a:extLst>
              <a:ext uri="{FF2B5EF4-FFF2-40B4-BE49-F238E27FC236}">
                <a16:creationId xmlns:a16="http://schemas.microsoft.com/office/drawing/2014/main" id="{A5DF3B19-5B3F-5902-5785-5B4345BFC8A2}"/>
              </a:ext>
            </a:extLst>
          </p:cNvPr>
          <p:cNvSpPr/>
          <p:nvPr/>
        </p:nvSpPr>
        <p:spPr>
          <a:xfrm>
            <a:off x="59080" y="3001177"/>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579" dirty="0">
              <a:solidFill>
                <a:schemeClr val="accent6">
                  <a:lumMod val="50000"/>
                </a:schemeClr>
              </a:solidFill>
            </a:endParaRPr>
          </a:p>
          <a:p>
            <a:pPr algn="ctr"/>
            <a:endParaRPr lang="en-SG" sz="702" dirty="0">
              <a:solidFill>
                <a:schemeClr val="accent6">
                  <a:lumMod val="50000"/>
                </a:schemeClr>
              </a:solidFill>
            </a:endParaRPr>
          </a:p>
        </p:txBody>
      </p:sp>
      <p:sp>
        <p:nvSpPr>
          <p:cNvPr id="14" name="Rectangle 13">
            <a:extLst>
              <a:ext uri="{FF2B5EF4-FFF2-40B4-BE49-F238E27FC236}">
                <a16:creationId xmlns:a16="http://schemas.microsoft.com/office/drawing/2014/main" id="{16425B80-15FA-248E-2627-7088E9DB608F}"/>
              </a:ext>
            </a:extLst>
          </p:cNvPr>
          <p:cNvSpPr/>
          <p:nvPr/>
        </p:nvSpPr>
        <p:spPr>
          <a:xfrm>
            <a:off x="50847" y="3715020"/>
            <a:ext cx="1590670" cy="138942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702" dirty="0">
              <a:solidFill>
                <a:schemeClr val="accent6">
                  <a:lumMod val="50000"/>
                </a:schemeClr>
              </a:solidFill>
            </a:endParaRPr>
          </a:p>
        </p:txBody>
      </p:sp>
      <p:sp>
        <p:nvSpPr>
          <p:cNvPr id="16" name="Rectangle 15">
            <a:extLst>
              <a:ext uri="{FF2B5EF4-FFF2-40B4-BE49-F238E27FC236}">
                <a16:creationId xmlns:a16="http://schemas.microsoft.com/office/drawing/2014/main" id="{8E5A105C-9E57-8A31-02F0-1A7E1E021683}"/>
              </a:ext>
            </a:extLst>
          </p:cNvPr>
          <p:cNvSpPr/>
          <p:nvPr/>
        </p:nvSpPr>
        <p:spPr>
          <a:xfrm>
            <a:off x="59080" y="5030329"/>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 </a:t>
            </a:r>
          </a:p>
          <a:p>
            <a:pPr algn="ctr"/>
            <a:endParaRPr lang="en-SG" sz="702" dirty="0">
              <a:solidFill>
                <a:schemeClr val="accent6">
                  <a:lumMod val="50000"/>
                </a:schemeClr>
              </a:solidFill>
            </a:endParaRPr>
          </a:p>
        </p:txBody>
      </p:sp>
      <p:sp>
        <p:nvSpPr>
          <p:cNvPr id="19" name="Rectangle 18">
            <a:extLst>
              <a:ext uri="{FF2B5EF4-FFF2-40B4-BE49-F238E27FC236}">
                <a16:creationId xmlns:a16="http://schemas.microsoft.com/office/drawing/2014/main" id="{A3E1EDF0-A79B-8A40-2A31-4253ECA197D5}"/>
              </a:ext>
            </a:extLst>
          </p:cNvPr>
          <p:cNvSpPr/>
          <p:nvPr/>
        </p:nvSpPr>
        <p:spPr>
          <a:xfrm>
            <a:off x="63844" y="7354861"/>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September</a:t>
            </a:r>
          </a:p>
          <a:p>
            <a:pPr algn="ctr"/>
            <a:r>
              <a:rPr lang="en-SG" sz="1579" dirty="0">
                <a:solidFill>
                  <a:schemeClr val="accent6">
                    <a:lumMod val="50000"/>
                  </a:schemeClr>
                </a:solidFill>
              </a:rPr>
              <a:t>National Art Competition </a:t>
            </a:r>
          </a:p>
          <a:p>
            <a:pPr algn="ctr"/>
            <a:endParaRPr lang="en-SG" sz="702" dirty="0">
              <a:solidFill>
                <a:schemeClr val="accent6">
                  <a:lumMod val="50000"/>
                </a:schemeClr>
              </a:solidFill>
            </a:endParaRPr>
          </a:p>
        </p:txBody>
      </p:sp>
      <p:sp>
        <p:nvSpPr>
          <p:cNvPr id="20" name="Rectangle 19">
            <a:extLst>
              <a:ext uri="{FF2B5EF4-FFF2-40B4-BE49-F238E27FC236}">
                <a16:creationId xmlns:a16="http://schemas.microsoft.com/office/drawing/2014/main" id="{F909EF76-30E5-F07C-B3E9-F3616362F9E0}"/>
              </a:ext>
            </a:extLst>
          </p:cNvPr>
          <p:cNvSpPr/>
          <p:nvPr/>
        </p:nvSpPr>
        <p:spPr>
          <a:xfrm>
            <a:off x="44541" y="8139216"/>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October</a:t>
            </a:r>
          </a:p>
          <a:p>
            <a:pPr algn="ctr"/>
            <a:r>
              <a:rPr lang="en-SG" sz="1579" dirty="0">
                <a:solidFill>
                  <a:schemeClr val="accent6">
                    <a:lumMod val="50000"/>
                  </a:schemeClr>
                </a:solidFill>
              </a:rPr>
              <a:t>International Grading </a:t>
            </a:r>
          </a:p>
          <a:p>
            <a:pPr algn="ctr"/>
            <a:endParaRPr lang="en-SG" sz="702" dirty="0">
              <a:solidFill>
                <a:schemeClr val="accent6">
                  <a:lumMod val="50000"/>
                </a:schemeClr>
              </a:solidFill>
            </a:endParaRPr>
          </a:p>
        </p:txBody>
      </p:sp>
      <p:sp>
        <p:nvSpPr>
          <p:cNvPr id="22" name="Rectangle 21">
            <a:extLst>
              <a:ext uri="{FF2B5EF4-FFF2-40B4-BE49-F238E27FC236}">
                <a16:creationId xmlns:a16="http://schemas.microsoft.com/office/drawing/2014/main" id="{678C728E-B17D-22B8-E8DE-6DBDAE908E8B}"/>
              </a:ext>
            </a:extLst>
          </p:cNvPr>
          <p:cNvSpPr/>
          <p:nvPr/>
        </p:nvSpPr>
        <p:spPr>
          <a:xfrm>
            <a:off x="32508" y="9700038"/>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December</a:t>
            </a:r>
          </a:p>
          <a:p>
            <a:pPr algn="ctr"/>
            <a:r>
              <a:rPr lang="en-SG" sz="1579" dirty="0">
                <a:solidFill>
                  <a:schemeClr val="accent6">
                    <a:lumMod val="50000"/>
                  </a:schemeClr>
                </a:solidFill>
              </a:rPr>
              <a:t>Year-End Exhibition </a:t>
            </a:r>
          </a:p>
          <a:p>
            <a:pPr algn="ctr"/>
            <a:endParaRPr lang="en-SG" sz="702" dirty="0">
              <a:solidFill>
                <a:schemeClr val="accent6">
                  <a:lumMod val="50000"/>
                </a:schemeClr>
              </a:solidFill>
            </a:endParaRPr>
          </a:p>
        </p:txBody>
      </p:sp>
      <p:sp>
        <p:nvSpPr>
          <p:cNvPr id="23" name="Rectangle 22">
            <a:extLst>
              <a:ext uri="{FF2B5EF4-FFF2-40B4-BE49-F238E27FC236}">
                <a16:creationId xmlns:a16="http://schemas.microsoft.com/office/drawing/2014/main" id="{83CC80F5-28AD-5741-E44D-91E048A5A92D}"/>
              </a:ext>
            </a:extLst>
          </p:cNvPr>
          <p:cNvSpPr/>
          <p:nvPr/>
        </p:nvSpPr>
        <p:spPr>
          <a:xfrm>
            <a:off x="32508" y="8874611"/>
            <a:ext cx="1590670" cy="8665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79" dirty="0">
                <a:solidFill>
                  <a:schemeClr val="accent6">
                    <a:lumMod val="50000"/>
                  </a:schemeClr>
                </a:solidFill>
              </a:rPr>
              <a:t>November</a:t>
            </a:r>
          </a:p>
          <a:p>
            <a:pPr algn="ctr"/>
            <a:r>
              <a:rPr lang="en-SG" sz="1579" dirty="0">
                <a:solidFill>
                  <a:schemeClr val="accent6">
                    <a:lumMod val="50000"/>
                  </a:schemeClr>
                </a:solidFill>
              </a:rPr>
              <a:t> Open Day </a:t>
            </a:r>
          </a:p>
          <a:p>
            <a:pPr algn="ctr"/>
            <a:endParaRPr lang="en-SG" sz="702" dirty="0">
              <a:solidFill>
                <a:schemeClr val="accent6">
                  <a:lumMod val="50000"/>
                </a:schemeClr>
              </a:solidFill>
            </a:endParaRPr>
          </a:p>
        </p:txBody>
      </p:sp>
      <p:pic>
        <p:nvPicPr>
          <p:cNvPr id="30" name="Picture 29">
            <a:extLst>
              <a:ext uri="{FF2B5EF4-FFF2-40B4-BE49-F238E27FC236}">
                <a16:creationId xmlns:a16="http://schemas.microsoft.com/office/drawing/2014/main" id="{B90F225E-4245-73DB-DA53-DEFCADA095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50686" y="496408"/>
            <a:ext cx="1498974" cy="1998632"/>
          </a:xfrm>
          <a:prstGeom prst="rect">
            <a:avLst/>
          </a:prstGeom>
        </p:spPr>
      </p:pic>
      <p:sp>
        <p:nvSpPr>
          <p:cNvPr id="37" name="TextBox 36">
            <a:extLst>
              <a:ext uri="{FF2B5EF4-FFF2-40B4-BE49-F238E27FC236}">
                <a16:creationId xmlns:a16="http://schemas.microsoft.com/office/drawing/2014/main" id="{92A741FC-437D-6CB4-0D18-9F658094E3C5}"/>
              </a:ext>
            </a:extLst>
          </p:cNvPr>
          <p:cNvSpPr txBox="1"/>
          <p:nvPr/>
        </p:nvSpPr>
        <p:spPr>
          <a:xfrm>
            <a:off x="3720577" y="5389206"/>
            <a:ext cx="3507572" cy="5411418"/>
          </a:xfrm>
          <a:prstGeom prst="rect">
            <a:avLst/>
          </a:prstGeom>
          <a:noFill/>
        </p:spPr>
        <p:txBody>
          <a:bodyPr wrap="square">
            <a:spAutoFit/>
          </a:bodyPr>
          <a:lstStyle/>
          <a:p>
            <a:pPr>
              <a:lnSpc>
                <a:spcPct val="107000"/>
              </a:lnSpc>
              <a:spcAft>
                <a:spcPts val="800"/>
              </a:spcAft>
            </a:pPr>
            <a:r>
              <a:rPr lang="en-US" sz="1400" b="1" dirty="0">
                <a:solidFill>
                  <a:schemeClr val="accent2">
                    <a:lumMod val="75000"/>
                  </a:schemeClr>
                </a:solidFill>
                <a:latin typeface="Century Gothic" panose="020B0502020202020204" pitchFamily="34" charset="0"/>
              </a:rPr>
              <a:t>Prasad “the Anime Prodigy" </a:t>
            </a:r>
          </a:p>
          <a:p>
            <a:pPr algn="just"/>
            <a:r>
              <a:rPr lang="en-US" sz="1200" dirty="0"/>
              <a:t>#### 🎨 **"Prasad the Anime Prodigy"**  </a:t>
            </a:r>
          </a:p>
          <a:p>
            <a:pPr algn="just"/>
            <a:r>
              <a:rPr lang="en-US" sz="1200" dirty="0"/>
              <a:t>**Joined Us:** September 2022  </a:t>
            </a:r>
          </a:p>
          <a:p>
            <a:pPr algn="just"/>
            <a:r>
              <a:rPr lang="en-US" sz="1200" dirty="0"/>
              <a:t>**Age:** 14  </a:t>
            </a:r>
          </a:p>
          <a:p>
            <a:pPr algn="just"/>
            <a:r>
              <a:rPr lang="en-US" sz="1200" dirty="0"/>
              <a:t>**Current Level:** Level 3  </a:t>
            </a:r>
          </a:p>
          <a:p>
            <a:pPr algn="just"/>
            <a:endParaRPr lang="en-US" sz="1200" dirty="0"/>
          </a:p>
          <a:p>
            <a:pPr algn="just"/>
            <a:r>
              <a:rPr lang="en-US" sz="1200" dirty="0"/>
              <a:t>**Achievements:**  </a:t>
            </a:r>
          </a:p>
          <a:p>
            <a:pPr algn="just"/>
            <a:r>
              <a:rPr lang="en-US" sz="1200" dirty="0"/>
              <a:t>- 2024 Global Art Singapore National Day Coloring Contest, Group D, Top 3 Winner  </a:t>
            </a:r>
          </a:p>
          <a:p>
            <a:pPr algn="just"/>
            <a:r>
              <a:rPr lang="en-US" sz="1200" dirty="0"/>
              <a:t>- 2024 Global Art Yishun In-House Competition, Group D, Champion  </a:t>
            </a:r>
          </a:p>
          <a:p>
            <a:pPr algn="just"/>
            <a:endParaRPr lang="en-US" sz="1200" dirty="0"/>
          </a:p>
          <a:p>
            <a:pPr algn="just"/>
            <a:r>
              <a:rPr lang="en-US" sz="1200" dirty="0"/>
              <a:t>Prasad is our anime specialist! Since joining us, his skills have grown by leaps and bounds. He’s got a keen eye for angles and directions, and he’s always up for tackling challenging pieces. We’re encouraging Prasad to ask for help when needed to keep pushing his art to the next level. Keep it up, Prasad—you’re doing great!</a:t>
            </a:r>
          </a:p>
          <a:p>
            <a:pPr algn="just"/>
            <a:endParaRPr lang="en-US" sz="1200" dirty="0"/>
          </a:p>
          <a:p>
            <a:pPr algn="just"/>
            <a:r>
              <a:rPr lang="en-US" sz="1200" dirty="0"/>
              <a:t>Prasad: “I like Global Art because it’s fun to draw and I get to meet other classmates.”</a:t>
            </a:r>
          </a:p>
          <a:p>
            <a:pPr algn="just"/>
            <a:endParaRPr lang="en-US" sz="1200" dirty="0"/>
          </a:p>
          <a:p>
            <a:pPr algn="just"/>
            <a:r>
              <a:rPr lang="en-US" sz="1200" dirty="0"/>
              <a:t>Mother: “Prasad has improved a lot since starting at Global Art—there’s been significant progress. He’s still working on his watercolor skills since he just started, but I’m confident he’ll keep getting better.”</a:t>
            </a:r>
          </a:p>
          <a:p>
            <a:pPr algn="just"/>
            <a:endParaRPr lang="en-US" sz="1200" dirty="0"/>
          </a:p>
        </p:txBody>
      </p:sp>
      <p:sp>
        <p:nvSpPr>
          <p:cNvPr id="3" name="TextBox 2">
            <a:extLst>
              <a:ext uri="{FF2B5EF4-FFF2-40B4-BE49-F238E27FC236}">
                <a16:creationId xmlns:a16="http://schemas.microsoft.com/office/drawing/2014/main" id="{48F81A2A-2B19-FF4D-2FC0-735C0DA0F4D9}"/>
              </a:ext>
            </a:extLst>
          </p:cNvPr>
          <p:cNvSpPr txBox="1"/>
          <p:nvPr/>
        </p:nvSpPr>
        <p:spPr>
          <a:xfrm>
            <a:off x="1859367" y="393895"/>
            <a:ext cx="3605767" cy="4691990"/>
          </a:xfrm>
          <a:prstGeom prst="rect">
            <a:avLst/>
          </a:prstGeom>
          <a:noFill/>
        </p:spPr>
        <p:txBody>
          <a:bodyPr wrap="square">
            <a:spAutoFit/>
          </a:bodyPr>
          <a:lstStyle/>
          <a:p>
            <a:pPr>
              <a:lnSpc>
                <a:spcPct val="107000"/>
              </a:lnSpc>
              <a:spcAft>
                <a:spcPts val="800"/>
              </a:spcAft>
            </a:pPr>
            <a:r>
              <a:rPr lang="en-US" sz="1400" b="1" dirty="0">
                <a:solidFill>
                  <a:schemeClr val="accent2">
                    <a:lumMod val="75000"/>
                  </a:schemeClr>
                </a:solidFill>
                <a:latin typeface="Century Gothic" panose="020B0502020202020204" pitchFamily="34" charset="0"/>
              </a:rPr>
              <a:t>Ananya “the Nature Lover"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**Joined Us:** August 2022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**Age:** 7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**Current Level:** Foundation Level 3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**Achievements:**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- 2024 In-House Competition, Group B, Champion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- 2023 Featured as a Young Artist  </a:t>
            </a:r>
          </a:p>
          <a:p>
            <a:pPr>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Ananya is all about nature and drawing! Her gentle spirit shines through in her beautiful floral and animal drawings. We’re working with her to help her draw on a larger scale to really showcase her coloring skills. Ananya’s imagination and passion for art are truly inspiring—we can’t wait to see her next masterpiece!</a:t>
            </a:r>
          </a:p>
          <a:p>
            <a:pPr>
              <a:lnSpc>
                <a:spcPct val="107000"/>
              </a:lnSpc>
              <a:spcAft>
                <a:spcPts val="800"/>
              </a:spcAft>
            </a:pPr>
            <a:r>
              <a:rPr lang="en-US" sz="1200" i="1" kern="100" dirty="0">
                <a:latin typeface="Calibri" panose="020F0502020204030204" pitchFamily="34" charset="0"/>
                <a:ea typeface="DengXian" panose="02010600030101010101" pitchFamily="2" charset="-122"/>
                <a:cs typeface="Times New Roman" panose="02020603050405020304" pitchFamily="18" charset="0"/>
              </a:rPr>
              <a:t>Mother: “Ananya happily attends Global Art without any complaints, always looking forward to the next class. She’s improved so much, especially with blending techniques, and even won other competitions using what she’s learned. Teacher Jia Shin has been amazing, patiently helping her grow. We’re so thankful!”</a:t>
            </a:r>
          </a:p>
        </p:txBody>
      </p:sp>
      <p:pic>
        <p:nvPicPr>
          <p:cNvPr id="24" name="Picture 23">
            <a:extLst>
              <a:ext uri="{FF2B5EF4-FFF2-40B4-BE49-F238E27FC236}">
                <a16:creationId xmlns:a16="http://schemas.microsoft.com/office/drawing/2014/main" id="{D45FB3F3-D014-A6A1-8573-9D13CF901F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50687" y="2823670"/>
            <a:ext cx="1498974" cy="1998633"/>
          </a:xfrm>
          <a:prstGeom prst="rect">
            <a:avLst/>
          </a:prstGeom>
        </p:spPr>
      </p:pic>
      <p:pic>
        <p:nvPicPr>
          <p:cNvPr id="2" name="Picture 1">
            <a:extLst>
              <a:ext uri="{FF2B5EF4-FFF2-40B4-BE49-F238E27FC236}">
                <a16:creationId xmlns:a16="http://schemas.microsoft.com/office/drawing/2014/main" id="{4C6938DA-DCF2-556F-38DE-7CDCC040EB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47709" y="5503336"/>
            <a:ext cx="1498974" cy="1998632"/>
          </a:xfrm>
          <a:prstGeom prst="rect">
            <a:avLst/>
          </a:prstGeom>
        </p:spPr>
      </p:pic>
      <p:pic>
        <p:nvPicPr>
          <p:cNvPr id="4" name="Picture 3">
            <a:extLst>
              <a:ext uri="{FF2B5EF4-FFF2-40B4-BE49-F238E27FC236}">
                <a16:creationId xmlns:a16="http://schemas.microsoft.com/office/drawing/2014/main" id="{048AAD6F-0601-3D65-AD3C-3E8858102B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47708" y="7742479"/>
            <a:ext cx="1498974" cy="1998632"/>
          </a:xfrm>
          <a:prstGeom prst="rect">
            <a:avLst/>
          </a:prstGeom>
        </p:spPr>
      </p:pic>
    </p:spTree>
    <p:extLst>
      <p:ext uri="{BB962C8B-B14F-4D97-AF65-F5344CB8AC3E}">
        <p14:creationId xmlns:p14="http://schemas.microsoft.com/office/powerpoint/2010/main" val="14761598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94037</TotalTime>
  <Words>2027</Words>
  <Application>Microsoft Office PowerPoint</Application>
  <PresentationFormat>Custom</PresentationFormat>
  <Paragraphs>305</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Century Gothic</vt:lpstr>
      <vt:lpstr>Franklin Gothic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Kwong Khiam Lam</dc:creator>
  <cp:lastModifiedBy>Kwong Khiam Lam</cp:lastModifiedBy>
  <cp:revision>76</cp:revision>
  <cp:lastPrinted>2022-10-04T03:37:44Z</cp:lastPrinted>
  <dcterms:created xsi:type="dcterms:W3CDTF">2022-09-30T11:25:46Z</dcterms:created>
  <dcterms:modified xsi:type="dcterms:W3CDTF">2024-08-31T06:52:51Z</dcterms:modified>
</cp:coreProperties>
</file>