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webExtensions/webExtension1.xml" ContentType="application/vnd.wps-officedocument.webExtension+xml"/>
  <Override PartName="/ppt/webExtensions/webExtension2.xml" ContentType="application/vnd.wps-officedocument.webExtension+xml"/>
  <Override PartName="/ppt/webExtensions/webExtension3.xml" ContentType="application/vnd.wps-officedocument.webExtension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69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&#38144;&#21806;&#25968;&#25454;&#22823;&#23631;&#30475;&#26495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[销售数据大屏看板1]数据源!$M$2</c:f>
              <c:strCache>
                <c:ptCount val="1"/>
                <c:pt idx="0">
                  <c:v>Prevalence</c:v>
                </c:pt>
              </c:strCache>
            </c:strRef>
          </c:tx>
          <c:spPr>
            <a:ln w="28575" cap="rnd" cmpd="sng">
              <a:solidFill>
                <a:srgbClr val="4469E3"/>
              </a:solidFill>
              <a:prstDash val="solid"/>
              <a:round/>
            </a:ln>
            <a:effectLst/>
            <a:sp3d contourW="28575"/>
          </c:spPr>
          <c:marker>
            <c:symbol val="none"/>
          </c:marker>
          <c:dLbls>
            <c:delete val="1"/>
          </c:dLbls>
          <c:cat>
            <c:strRef>
              <c:f>[销售数据大屏看板1]数据源!$L$3:$L$11</c:f>
              <c:strCache>
                <c:ptCount val="9"/>
                <c:pt idx="0">
                  <c:v>Belgian Tervueren</c:v>
                </c:pt>
                <c:pt idx="1">
                  <c:v>Belgian Shepherd (Tervueren and Groenendael)</c:v>
                </c:pt>
                <c:pt idx="2">
                  <c:v>Belgian Shepherd (Tervueren and Groenendael)</c:v>
                </c:pt>
                <c:pt idx="3">
                  <c:v>Border Terrier</c:v>
                </c:pt>
                <c:pt idx="4">
                  <c:v>Irish Wolfhound</c:v>
                </c:pt>
                <c:pt idx="5">
                  <c:v>Labrador Retriever</c:v>
                </c:pt>
                <c:pt idx="6">
                  <c:v>Petit Basset Griffon Vendeen (PBGV)</c:v>
                </c:pt>
                <c:pt idx="7">
                  <c:v>Finnish Spitz Dog</c:v>
                </c:pt>
                <c:pt idx="8">
                  <c:v>Italian Spinone</c:v>
                </c:pt>
              </c:strCache>
            </c:strRef>
          </c:cat>
          <c:val>
            <c:numRef>
              <c:f>[销售数据大屏看板1]数据源!$M$3:$M$11</c:f>
              <c:numCache>
                <c:formatCode>0%</c:formatCode>
                <c:ptCount val="9"/>
                <c:pt idx="0">
                  <c:v>0.17</c:v>
                </c:pt>
                <c:pt idx="1" c:formatCode="0.00%">
                  <c:v>0.095</c:v>
                </c:pt>
                <c:pt idx="2">
                  <c:v>0.33</c:v>
                </c:pt>
                <c:pt idx="3" c:formatCode="0.00%">
                  <c:v>0.131</c:v>
                </c:pt>
                <c:pt idx="4" c:formatCode="0.00%">
                  <c:v>0.183</c:v>
                </c:pt>
                <c:pt idx="5" c:formatCode="0.00%">
                  <c:v>0.031</c:v>
                </c:pt>
                <c:pt idx="6" c:formatCode="0.00%">
                  <c:v>0.089</c:v>
                </c:pt>
                <c:pt idx="7" c:formatCode="0.00%">
                  <c:v>0.054</c:v>
                </c:pt>
                <c:pt idx="8" c:formatCode="0.00%">
                  <c:v>0.053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254542"/>
        <c:axId val="920659102"/>
      </c:radarChart>
      <c:catAx>
        <c:axId val="8725454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20659102"/>
        <c:crosses val="autoZero"/>
        <c:auto val="1"/>
        <c:lblAlgn val="ctr"/>
        <c:lblOffset val="100"/>
        <c:noMultiLvlLbl val="0"/>
      </c:catAx>
      <c:valAx>
        <c:axId val="92065910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725454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91ded4d-9037-4ea0-8123-2f196665ea45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7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28575" cap="rnd">
        <a:solidFill>
          <a:schemeClr val="phClr"/>
        </a:solidFill>
        <a:round/>
      </a:ln>
      <a:effectLst/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66.xml"/><Relationship Id="rId5" Type="http://schemas.openxmlformats.org/officeDocument/2006/relationships/hyperlink" Target="https://bmcvetres.biomedcentral.com/articles/10.1186/s12917-015-0463-0/tables/2" TargetMode="External"/><Relationship Id="rId4" Type="http://schemas.openxmlformats.org/officeDocument/2006/relationships/image" Target="../media/image1.png"/><Relationship Id="rId3" Type="http://www.wps.cn/officeDocument/2018/webExtension" Target="../webExtensions/webExtension1.xml" TargetMode="External"/><Relationship Id="rId2" Type="http://www.wps.cn/officeDocument/2018/webExtension" Target="../webExtensions/webExtension1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7.xml"/><Relationship Id="rId3" Type="http://schemas.openxmlformats.org/officeDocument/2006/relationships/image" Target="../media/image2.png"/><Relationship Id="rId2" Type="http://www.wps.cn/officeDocument/2018/webExtension" Target="../webExtensions/webExtension2.xml" TargetMode="External"/><Relationship Id="rId1" Type="http://www.wps.cn/officeDocument/2018/webExtension" Target="../webExtensions/webExtension2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3" Type="http://schemas.openxmlformats.org/officeDocument/2006/relationships/image" Target="../media/image3.png"/><Relationship Id="rId2" Type="http://www.wps.cn/officeDocument/2018/webExtension" Target="../webExtensions/webExtension3.xml" TargetMode="External"/><Relationship Id="rId1" Type="http://www.wps.cn/officeDocument/2018/webExtension" Target="../webExtensions/webExtension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80" y="448945"/>
            <a:ext cx="9799320" cy="516890"/>
          </a:xfrm>
        </p:spPr>
        <p:txBody>
          <a:bodyPr>
            <a:normAutofit/>
          </a:bodyPr>
          <a:p>
            <a:pPr algn="ctr"/>
            <a:r>
              <a:rPr lang="en-US" altLang="zh-CN" sz="2400">
                <a:latin typeface="Bernard MT Condensed" panose="02050806060905020404" charset="0"/>
                <a:cs typeface="Bernard MT Condensed" panose="02050806060905020404" charset="0"/>
              </a:rPr>
              <a:t>Depicting breed-specific epilepsy prevalence estimates</a:t>
            </a:r>
            <a:endParaRPr lang="en-US" altLang="zh-CN" sz="2400">
              <a:latin typeface="Bernard MT Condensed" panose="02050806060905020404" charset="0"/>
              <a:cs typeface="Bernard MT Condensed" panose="02050806060905020404" charset="0"/>
            </a:endParaRPr>
          </a:p>
        </p:txBody>
      </p:sp>
      <p:graphicFrame>
        <p:nvGraphicFramePr>
          <p:cNvPr id="5" name="图表 4"/>
          <p:cNvGraphicFramePr/>
          <p:nvPr/>
        </p:nvGraphicFramePr>
        <p:xfrm>
          <a:off x="1105535" y="1244918"/>
          <a:ext cx="9980930" cy="5061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34035" y="280670"/>
            <a:ext cx="11124565" cy="377190"/>
          </a:xfrm>
        </p:spPr>
        <p:txBody>
          <a:bodyPr>
            <a:normAutofit fontScale="90000"/>
          </a:bodyPr>
          <a:p>
            <a:pPr algn="ctr"/>
            <a:r>
              <a:rPr lang="en-US" altLang="zh-CN" sz="2400">
                <a:latin typeface="Bernard MT Condensed" panose="02050806060905020404" charset="0"/>
                <a:cs typeface="Bernard MT Condensed" panose="02050806060905020404" charset="0"/>
              </a:rPr>
              <a:t>Percentage of seizure types in different breeds of dogs</a:t>
            </a:r>
            <a:endParaRPr lang="en-US" altLang="zh-CN" sz="2400">
              <a:latin typeface="Bernard MT Condensed" panose="02050806060905020404" charset="0"/>
              <a:cs typeface="Bernard MT Condensed" panose="02050806060905020404" charset="0"/>
            </a:endParaRPr>
          </a:p>
        </p:txBody>
      </p:sp>
      <p:pic>
        <p:nvPicPr>
          <p:cNvPr id="6" name="图表 4"/>
          <p:cNvPicPr/>
          <p:nvPr/>
        </p:nvPicPr>
        <p:blipFill>
          <a:blip r:embed="rId4"/>
          <a:stretch>
            <a:fillRect/>
          </a:stretch>
        </p:blipFill>
        <p:spPr>
          <a:xfrm>
            <a:off x="2537460" y="894715"/>
            <a:ext cx="7117715" cy="5746115"/>
          </a:xfrm>
          <a:prstGeom prst="rect">
            <a:avLst/>
          </a:prstGeom>
          <a:ln>
            <a:noFill/>
          </a:ln>
          <a:extLst>
            <wpswe:webExtensionRef xmlns:wpswe="http://www.wps.cn/officeDocument/2018/webExtension" r:id="rId3"/>
          </a:extLst>
        </p:spPr>
      </p:pic>
      <p:sp>
        <p:nvSpPr>
          <p:cNvPr id="11" name="文本框 10"/>
          <p:cNvSpPr txBox="1"/>
          <p:nvPr/>
        </p:nvSpPr>
        <p:spPr>
          <a:xfrm>
            <a:off x="3895725" y="697865"/>
            <a:ext cx="503301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hlinkClick r:id="rId5" tooltip="" action="ppaction://hlinkfile"/>
              </a:rPr>
              <a:t>https://bmcvetres.biomedcentral.com/articles/10.1186/s12917-015-0463-0/tables/2</a:t>
            </a:r>
            <a:endParaRPr lang="en-US" altLang="zh-CN" sz="900"/>
          </a:p>
        </p:txBody>
      </p:sp>
    </p:spTree>
    <p:custDataLst>
      <p:tags r:id="rId6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表 6"/>
          <p:cNvPicPr/>
          <p:nvPr/>
        </p:nvPicPr>
        <p:blipFill>
          <a:blip r:embed="rId3"/>
          <a:stretch>
            <a:fillRect/>
          </a:stretch>
        </p:blipFill>
        <p:spPr>
          <a:xfrm>
            <a:off x="907415" y="281305"/>
            <a:ext cx="10377170" cy="6139180"/>
          </a:xfrm>
          <a:prstGeom prst="rect">
            <a:avLst/>
          </a:prstGeom>
          <a:ln>
            <a:noFill/>
          </a:ln>
          <a:extLst>
            <wpswe:webExtensionRef xmlns:wpswe="http://www.wps.cn/officeDocument/2018/webExtension" r:id="rId2"/>
          </a:extLst>
        </p:spPr>
      </p:pic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表 8"/>
          <p:cNvPicPr/>
          <p:nvPr/>
        </p:nvPicPr>
        <p:blipFill>
          <a:blip r:embed="rId3"/>
          <a:stretch>
            <a:fillRect/>
          </a:stretch>
        </p:blipFill>
        <p:spPr>
          <a:xfrm>
            <a:off x="523875" y="531495"/>
            <a:ext cx="11297920" cy="5878830"/>
          </a:xfrm>
          <a:prstGeom prst="rect">
            <a:avLst/>
          </a:prstGeom>
          <a:ln>
            <a:noFill/>
          </a:ln>
          <a:extLst>
            <wpswe:webExtensionRef xmlns:wpswe="http://www.wps.cn/officeDocument/2018/webExtension" r:id="rId2"/>
          </a:extLst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resource_record_key" val="{&quot;65&quot;:[20205081],&quot;8&quot;:[4601019]}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resource_record_key" val="{&quot;65&quot;:[20205081],&quot;8&quot;:[4601019]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oleObject" Target="&#38144;&#21806;&#25968;&#25454;&#22823;&#23631;&#30475;&#26495;1" TargetMode="External"/></Relationships>
</file>

<file path=ppt/webExtensions/_rels/webExtension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oleObject" Target="&#38144;&#21806;&#25968;&#25454;&#22823;&#23631;&#30475;&#26495;1" TargetMode="External"/></Relationships>
</file>

<file path=ppt/webExtensions/_rels/webExtension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oleObject" Target="&#38144;&#21806;&#25968;&#25454;&#22823;&#23631;&#30475;&#26495;1" TargetMode="External"/></Relationships>
</file>

<file path=ppt/webExtensions/webExtension1.xml><?xml version="1.0" encoding="utf-8"?>
<wpswe:webExtension xmlns:wpswe="http://www.wps.cn/officeDocument/2018/webExtension">
  <wpswe:extSource id="webchart" version="3.0"/>
  <wpswe:properties>
    <wpswe:property key="demoData" value="{&quot;category&quot;:[&quot;系列1&quot;],&quot;data&quot;:[[&quot;&quot;,&quot;冰箱&quot;,&quot;洗衣机&quot;,&quot;空调&quot;,&quot;热水器&quot;,&quot;洗碗机&quot;],[&quot;系列1&quot;,35,25,17,13,10]],&quot;series&quot;:[&quot;&quot;,&quot;冰箱&quot;,&quot;洗衣机&quot;,&quot;空调&quot;,&quot;热水器&quot;,&quot;洗碗机&quot;]}"/>
    <wpswe:property key="extStyle" value="{&quot;series&quot;:[{&quot;emphasis&quot;:{&quot;itemStyle&quot;:{&quot;shadowBlur&quot;:0,&quot;shadowColor&quot;:&quot;rgba(0, 0, 0, 0.5)&quot;,&quot;shadowOffsetX&quot;:0}},&quot;itemStyle&quot;:{&quot;borderColor&quot;:&quot;#ffffff&quot;,&quot;borderRadius&quot;:&quot;12&quot;,&quot;borderWidth&quot;:1.8},&quot;labelLayout&quot;:{&quot;hideOverlap&quot;:false},&quot;padAngle&quot;:&quot;5&quot;,&quot;type&quot;:&quot;pie&quot;}],&quot;tooltip&quot;:{&quot;backgroundColor&quot;:{&quot;rgb&quot;:&quot;rgba(51,51,51,0.7)&quot;,&quot;row&quot;:-1,&quot;themeIndex&quot;:-1,&quot;type&quot;:0},&quot;borderWidth&quot;:0,&quot;confine&quot;:true,&quot;extraCssText&quot;:&quot;max-width: calc(100vw - 36px); overflow: hidden; white-space: nowrap; text-overflow: ellipsis; margin-left: 8px;&quot;}}"/>
    <wpswe:property key="isUseCommonErrorPage" value="false"/>
    <wpswe:property key="loadingImage" value="res:/icons/WebChartLoading_et.svg"/>
    <wpswe:property key="renderer" value="echarts"/>
    <wpswe:property key="resId" value="40000098"/>
    <wpswe:property key="sourceTheme" value="{&quot;colors&quot;:[&quot;#000000&quot;,&quot;#ffffff&quot;,&quot;#44546a&quot;,&quot;#e7e6e6&quot;,&quot;#4472c4&quot;,&quot;#ed7d31&quot;,&quot;#a5a5a5&quot;,&quot;#ffc000&quot;,&quot;#5b9bd5&quot;,&quot;#70ad47&quot;,&quot;#0563c1&quot;,&quot;#954f72&quot;,&quot;#000000&quot;,&quot;#ffffff&quot;,&quot;#44546a&quot;,&quot;#e7e6e6&quot;],&quot;fonts&quot;:[&quot;Calibri Light&quot;,&quot;等线 Light&quot;,&quot;Calibri&quot;,&quot;等线&quot;]}"/>
    <wpswe:property key="style" value="{&quot;animation&quot;:true,&quot;backgroundColor&quot;:{&quot;type&quot;:0,&quot;rgb&quot;:&quot;transparent&quot;,&quot;themeIndex&quot;:-1,&quot;row&quot;:-1},&quot;borderColor&quot;:{&quot;type&quot;:0,&quot;rgb&quot;:&quot;transparent&quot;,&quot;themeIndex&quot;:-1,&quot;row&quot;:-1},&quot;global&quot;:{&quot;text&quot;:{&quot;bold&quot;:0,&quot;font&quot;:{&quot;name&quot;:&quot;等线&quot;,&quot;nameType&quot;:2,&quot;langType&quot;:3},&quot;fontSize&quot;:10,&quot;italic&quot;:0}},&quot;label&quot;:{&quot;formatter&quot;:[&quot;rate&quot;],&quot;position&quot;:&quot;inperimet&quot;,&quot;separator&quot;:&quot;comma&quot;,&quot;show&quot;:true,&quot;textStyle&quot;:{&quot;fontFamily&quot;:{&quot;type&quot;:1,&quot;name&quot;:&quot;&quot;,&quot;themeIndex&quot;:&quot;3&quot;},&quot;fontSize&quot;:14,&quot;fontStyle&quot;:&quot;normal&quot;,&quot;fontWeight&quot;:&quot;bold&quot;,&quot;color&quot;:{&quot;type&quot;:0,&quot;rgb&quot;:&quot;#2f5597&quot;,&quot;themeIndex&quot;:4,&quot;row&quot;:4}}},&quot;legend&quot;:{&quot;position&quot;:&quot;bottomCenter&quot;,&quot;show&quot;:true,&quot;textStyle&quot;:{&quot;color&quot;:{&quot;rgb&quot;:&quot;#595959&quot;,&quot;row&quot;:2,&quot;themeIndex&quot;:12,&quot;type&quot;:1},&quot;fontFamily&quot;:{&quot;name&quot;:&quot;宋体&quot;,&quot;themeIndex&quot;:3,&quot;type&quot;:1},&quot;fontSize&quot;:9,&quot;fontStyle&quot;:&quot;normal&quot;,&quot;fontWeight&quot;:&quot;normal&quot;}},&quot;pieType&quot;:&quot;rounded-doughnut&quot;,&quot;propWin&quot;:{&quot;hide&quot;:[&quot;axis&quot;]},&quot;radius&quot;:[&quot;55%&quot;,&quot;100%&quot;],&quot;selectedOffset&quot;:3,&quot;seriesThemeColor&quot;:[&quot;#3F7BF9&quot;,&quot;#31BE61&quot;,&quot;#FFC800&quot;,&quot;#FF920C&quot;,&quot;#FF5F69&quot;,&quot;#B16EFB&quot;],&quot;startAngle&quot;:3,&quot;title&quot;:{&quot;position&quot;:&quot;topCenter&quot;,&quot;show&quot;:true,&quot;text&quot;:&quot;Australian Shepherd&quot;,&quot;textStyle&quot;:{&quot;color&quot;:{&quot;rgb&quot;:&quot;#404040&quot;,&quot;row&quot;:3,&quot;themeIndex&quot;:12,&quot;type&quot;:1},&quot;fontFamily&quot;:{&quot;name&quot;:&quot;宋体&quot;,&quot;themeIndex&quot;:3,&quot;type&quot;:1},&quot;fontSize&quot;:14,&quot;fontStyle&quot;:&quot;normal&quot;,&quot;fontWeight&quot;:&quot;bold&quot;}},&quot;tooltip&quot;:{&quot;show&quot;:true,&quot;textStyle&quot;:{&quot;color&quot;:{&quot;rgb&quot;:&quot;#FFFFFF&quot;,&quot;row&quot;:-1,&quot;themeIndex&quot;:-1,&quot;type&quot;:0},&quot;fontFamily&quot;:{&quot;name&quot;:&quot;宋体&quot;,&quot;themeIndex&quot;:3,&quot;type&quot;:1},&quot;fontSize&quot;:9,&quot;fontStyle&quot;:&quot;normal&quot;,&quot;fontWeight&quot;:&quot;normal&quot;}},&quot;selectedSeriesData&quot;:[0,1,2],&quot;divideType&quot;:&quot;cross&quot;,&quot;seriesDir&quot;:&quot;row&quot;,&quot;orderSeriesData&quot;:[0,1,2,3],&quot;selectedCategoryData&quot;:[0],&quot;deletedSeriesData&quot;:[],&quot;seriesColor&quot;:{&quot;0&quot;:{&quot;type&quot;:0,&quot;rgb&quot;:&quot;#a9d18e&quot;,&quot;themeIndex&quot;:9,&quot;row&quot;:3},&quot;1&quot;:{&quot;type&quot;:0,&quot;rgb&quot;:&quot;#bdd7ee&quot;,&quot;themeIndex&quot;:8,&quot;row&quot;:2},&quot;2&quot;:{&quot;type&quot;:0,&quot;rgb&quot;:&quot;#ffe699&quot;,&quot;themeIndex&quot;:7,&quot;row&quot;:2},&quot;3&quot;:{&quot;type&quot;:0,&quot;rgb&quot;:&quot;#f8cbad&quot;,&quot;themeIndex&quot;:5,&quot;row&quot;:2}}}"/>
    <wpswe:property key="themeOverride" value="false"/>
    <wpswe:property key="type" value="2d-pie"/>
  </wpswe:properties>
  <wpswe:watchingCache>
    <wpswe:linkPath>销售数据大屏看板1</wpswe:linkPath>
    <wpswe:dataRange>
      <wpswe:key>webchart</wpswe:key>
      <wpswe:context>数据源!$C$21:$D$25</wpswe:context>
      <wpswe:count>5</wpswe:count>
      <wpswe:cells wpswe:idx="0">
        <wpswe:count>2</wpswe:count>
        <wpswe:formatCode>General</wpswe:formatCode>
        <wpswe:cell wpswe:idx="0">
          <wpswe:value>Seizure type</wpswe:value>
        </wpswe:cell>
        <wpswe:cell wpswe:idx="1">
          <wpswe:value>rate</wpswe:value>
        </wpswe:cell>
      </wpswe:cells>
      <wpswe:cells wpswe:idx="1">
        <wpswe:count>2</wpswe:count>
        <wpswe:formatCode>General</wpswe:formatCode>
        <wpswe:cell wpswe:idx="0">
          <wpswe:value>generalised epileptic seizures</wpswe:value>
        </wpswe:cell>
        <wpswe:cell wpswe:idx="1" wpswe:formatCode="0%">
          <wpswe:value>0.36</wpswe:value>
        </wpswe:cell>
      </wpswe:cells>
      <wpswe:cells wpswe:idx="2">
        <wpswe:count>2</wpswe:count>
        <wpswe:formatCode>General</wpswe:formatCode>
        <wpswe:cell wpswe:idx="0">
          <wpswe:value> focal epileptic seizures evolving into generalised seizures</wpswe:value>
        </wpswe:cell>
        <wpswe:cell wpswe:idx="1" wpswe:formatCode="0%">
          <wpswe:value>0.26</wpswe:value>
        </wpswe:cell>
      </wpswe:cells>
      <wpswe:cells wpswe:idx="3">
        <wpswe:count>2</wpswe:count>
        <wpswe:formatCode>General</wpswe:formatCode>
        <wpswe:cell wpswe:idx="0">
          <wpswe:value>both seizure types</wpswe:value>
        </wpswe:cell>
        <wpswe:cell wpswe:idx="1" wpswe:formatCode="0%">
          <wpswe:value>0.38</wpswe:value>
        </wpswe:cell>
      </wpswe:cells>
      <wpswe:cells wpswe:idx="4">
        <wpswe:count>2</wpswe:count>
        <wpswe:formatCode>General</wpswe:formatCode>
        <wpswe:cell wpswe:idx="0">
          <wpswe:value>showed also focal epileptic seizures</wpswe:value>
        </wpswe:cell>
        <wpswe:cell wpswe:idx="1" wpswe:formatCode="0%">
          <wpswe:value>0.52</wpswe:value>
        </wpswe:cell>
      </wpswe:cells>
    </wpswe:dataRange>
  </wpswe:watchingCache>
  <wpswe:snapshot xmlns:r="http://schemas.openxmlformats.org/officeDocument/2006/relationships" r:embed="rId2"/>
  <wpswe:externalData xmlns:r="http://schemas.openxmlformats.org/officeDocument/2006/relationships" r:id="rId1"/>
  <wpswe:url>https://clientweb.docer.wps.cn/web-chart/v1/web-shape.html#/home</wpswe:url>
  <wpswe:constantSnapshot>false</wpswe:constantSnapshot>
</wpswe:webExtension>
</file>

<file path=ppt/webExtensions/webExtension2.xml><?xml version="1.0" encoding="utf-8"?>
<wpswe:webExtension xmlns:wpswe="http://www.wps.cn/officeDocument/2018/webExtension">
  <wpswe:extSource id="webchart" version="3.0"/>
  <wpswe:properties>
    <wpswe:property key="demoData" value="{&quot;category&quot;:[&quot;系列1&quot;],&quot;data&quot;:[[&quot;&quot;,&quot;冰箱&quot;,&quot;洗衣机&quot;,&quot;空调&quot;,&quot;热水器&quot;,&quot;洗碗机&quot;],[&quot;系列1&quot;,35,25,17,13,10]],&quot;series&quot;:[&quot;&quot;,&quot;冰箱&quot;,&quot;洗衣机&quot;,&quot;空调&quot;,&quot;热水器&quot;,&quot;洗碗机&quot;]}"/>
    <wpswe:property key="extStyle" value="{&quot;series&quot;:[{&quot;emphasis&quot;:{&quot;itemStyle&quot;:{&quot;shadowBlur&quot;:0,&quot;shadowColor&quot;:&quot;rgba(0, 0, 0, 0.5)&quot;,&quot;shadowOffsetX&quot;:0}},&quot;itemStyle&quot;:{&quot;borderColor&quot;:&quot;#ffffff&quot;,&quot;borderRadius&quot;:&quot;12&quot;,&quot;borderWidth&quot;:1.8},&quot;labelLayout&quot;:{&quot;hideOverlap&quot;:false},&quot;padAngle&quot;:&quot;5&quot;,&quot;type&quot;:&quot;pie&quot;}],&quot;tooltip&quot;:{&quot;backgroundColor&quot;:{&quot;rgb&quot;:&quot;rgba(51,51,51,0.7)&quot;,&quot;row&quot;:-1,&quot;themeIndex&quot;:-1,&quot;type&quot;:0},&quot;borderWidth&quot;:0,&quot;confine&quot;:true,&quot;extraCssText&quot;:&quot;max-width: calc(100vw - 36px); overflow: hidden; white-space: nowrap; text-overflow: ellipsis; margin-left: 8px;&quot;}}"/>
    <wpswe:property key="isUseCommonErrorPage" value="false"/>
    <wpswe:property key="loadingImage" value="res:/icons/WebChartLoading_et.svg"/>
    <wpswe:property key="renderer" value="echarts"/>
    <wpswe:property key="resId" value="40000098"/>
    <wpswe:property key="sourceTheme" value="{&quot;colors&quot;:[&quot;#000000&quot;,&quot;#ffffff&quot;,&quot;#44546a&quot;,&quot;#e7e6e6&quot;,&quot;#4472c4&quot;,&quot;#ed7d31&quot;,&quot;#a5a5a5&quot;,&quot;#ffc000&quot;,&quot;#5b9bd5&quot;,&quot;#70ad47&quot;,&quot;#0563c1&quot;,&quot;#954f72&quot;,&quot;#000000&quot;,&quot;#ffffff&quot;,&quot;#44546a&quot;,&quot;#e7e6e6&quot;],&quot;fonts&quot;:[&quot;Calibri Light&quot;,&quot;等线 Light&quot;,&quot;Calibri&quot;,&quot;等线&quot;]}"/>
    <wpswe:property key="style" value="{&quot;animation&quot;:true,&quot;backgroundColor&quot;:{&quot;type&quot;:0,&quot;rgb&quot;:&quot;transparent&quot;,&quot;themeIndex&quot;:-1,&quot;row&quot;:-1},&quot;borderColor&quot;:{&quot;type&quot;:0,&quot;rgb&quot;:&quot;transparent&quot;,&quot;themeIndex&quot;:-1,&quot;row&quot;:-1},&quot;global&quot;:{&quot;text&quot;:{&quot;bold&quot;:0,&quot;font&quot;:{&quot;name&quot;:&quot;等线&quot;,&quot;nameType&quot;:2,&quot;langType&quot;:3},&quot;fontSize&quot;:10,&quot;italic&quot;:0}},&quot;label&quot;:{&quot;formatter&quot;:[&quot;rate&quot;],&quot;position&quot;:&quot;inperimet&quot;,&quot;separator&quot;:&quot;comma&quot;,&quot;show&quot;:true,&quot;textStyle&quot;:{&quot;fontFamily&quot;:{&quot;type&quot;:1,&quot;name&quot;:&quot;&quot;,&quot;themeIndex&quot;:&quot;3&quot;},&quot;fontSize&quot;:14,&quot;fontStyle&quot;:&quot;normal&quot;,&quot;fontWeight&quot;:&quot;bold&quot;,&quot;color&quot;:{&quot;type&quot;:0,&quot;rgb&quot;:&quot;#2f5597&quot;,&quot;themeIndex&quot;:4,&quot;row&quot;:4}}},&quot;legend&quot;:{&quot;position&quot;:&quot;bottomCenter&quot;,&quot;show&quot;:true,&quot;textStyle&quot;:{&quot;color&quot;:{&quot;rgb&quot;:&quot;#595959&quot;,&quot;row&quot;:2,&quot;themeIndex&quot;:12,&quot;type&quot;:1},&quot;fontFamily&quot;:{&quot;name&quot;:&quot;宋体&quot;,&quot;themeIndex&quot;:3,&quot;type&quot;:1},&quot;fontSize&quot;:9,&quot;fontStyle&quot;:&quot;normal&quot;,&quot;fontWeight&quot;:&quot;normal&quot;}},&quot;pieType&quot;:&quot;rounded-doughnut&quot;,&quot;propWin&quot;:{&quot;hide&quot;:[&quot;axis&quot;]},&quot;radius&quot;:[&quot;58%&quot;,&quot;100%&quot;],&quot;selectedOffset&quot;:3,&quot;seriesThemeColor&quot;:[&quot;#3F7BF9&quot;,&quot;#31BE61&quot;,&quot;#FFC800&quot;,&quot;#FF920C&quot;,&quot;#FF5F69&quot;,&quot;#B16EFB&quot;],&quot;startAngle&quot;:3,&quot;title&quot;:{&quot;position&quot;:&quot;topCenter&quot;,&quot;show&quot;:true,&quot;text&quot;:&quot;Belgian Shepherd&quot;,&quot;textStyle&quot;:{&quot;color&quot;:{&quot;rgb&quot;:&quot;#404040&quot;,&quot;row&quot;:3,&quot;themeIndex&quot;:12,&quot;type&quot;:1},&quot;fontFamily&quot;:{&quot;name&quot;:&quot;宋体&quot;,&quot;themeIndex&quot;:3,&quot;type&quot;:1},&quot;fontSize&quot;:14,&quot;fontStyle&quot;:&quot;normal&quot;,&quot;fontWeight&quot;:&quot;bold&quot;}},&quot;tooltip&quot;:{&quot;show&quot;:true,&quot;textStyle&quot;:{&quot;color&quot;:{&quot;rgb&quot;:&quot;#FFFFFF&quot;,&quot;row&quot;:-1,&quot;themeIndex&quot;:-1,&quot;type&quot;:0},&quot;fontFamily&quot;:{&quot;name&quot;:&quot;宋体&quot;,&quot;themeIndex&quot;:3,&quot;type&quot;:1},&quot;fontSize&quot;:9,&quot;fontStyle&quot;:&quot;normal&quot;,&quot;fontWeight&quot;:&quot;normal&quot;}},&quot;divideType&quot;:&quot;cross&quot;,&quot;seriesDir&quot;:&quot;row&quot;,&quot;seriesColor&quot;:{&quot;0&quot;:{&quot;type&quot;:0,&quot;rgb&quot;:&quot;#c5e0b4&quot;,&quot;themeIndex&quot;:9,&quot;row&quot;:2},&quot;1&quot;:{&quot;type&quot;:0,&quot;rgb&quot;:&quot;#bdd7ee&quot;,&quot;themeIndex&quot;:8,&quot;row&quot;:2},&quot;2&quot;:{&quot;type&quot;:0,&quot;rgb&quot;:&quot;#f5b7bf&quot;,&quot;themeIndex&quot;:9,&quot;row&quot;:2},&quot;3&quot;:{&quot;type&quot;:0,&quot;rgb&quot;:&quot;#f8cbad&quot;,&quot;themeIndex&quot;:5,&quot;row&quot;:2}},&quot;selectedSeriesData&quot;:[0,1,2,3]}"/>
    <wpswe:property key="themeOverride" value="false"/>
    <wpswe:property key="type" value="2d-pie"/>
  </wpswe:properties>
  <wpswe:watchingCache>
    <wpswe:linkPath>销售数据大屏看板1</wpswe:linkPath>
    <wpswe:dataRange>
      <wpswe:key>webchart</wpswe:key>
      <wpswe:context>数据源!$C$28:$D$32</wpswe:context>
      <wpswe:count>5</wpswe:count>
      <wpswe:cells wpswe:idx="0">
        <wpswe:count>2</wpswe:count>
        <wpswe:formatCode>General</wpswe:formatCode>
        <wpswe:cell wpswe:idx="0">
          <wpswe:value>Seizure type</wpswe:value>
        </wpswe:cell>
        <wpswe:cell wpswe:idx="1">
          <wpswe:value>rate</wpswe:value>
        </wpswe:cell>
      </wpswe:cells>
      <wpswe:cells wpswe:idx="1">
        <wpswe:count>2</wpswe:count>
        <wpswe:formatCode>General</wpswe:formatCode>
        <wpswe:cell wpswe:idx="0">
          <wpswe:value>generalised epileptic seizures</wpswe:value>
        </wpswe:cell>
        <wpswe:cell wpswe:idx="1" wpswe:formatCode="0%">
          <wpswe:value>0.18</wpswe:value>
        </wpswe:cell>
      </wpswe:cells>
      <wpswe:cells wpswe:idx="2">
        <wpswe:count>2</wpswe:count>
        <wpswe:formatCode>General</wpswe:formatCode>
        <wpswe:cell wpswe:idx="0">
          <wpswe:value> focal epileptic seizures evolving into generalised seizures</wpswe:value>
        </wpswe:cell>
        <wpswe:cell wpswe:idx="1" wpswe:formatCode="0%">
          <wpswe:value>0.53</wpswe:value>
        </wpswe:cell>
      </wpswe:cells>
      <wpswe:cells wpswe:idx="3">
        <wpswe:count>2</wpswe:count>
        <wpswe:formatCode>General</wpswe:formatCode>
        <wpswe:cell wpswe:idx="0">
          <wpswe:value>focal</wpswe:value>
        </wpswe:cell>
        <wpswe:cell wpswe:idx="1" wpswe:formatCode="0%">
          <wpswe:value>0.25</wpswe:value>
        </wpswe:cell>
      </wpswe:cells>
      <wpswe:cells wpswe:idx="4">
        <wpswe:count>2</wpswe:count>
        <wpswe:formatCode>General</wpswe:formatCode>
        <wpswe:cell wpswe:idx="0">
          <wpswe:value> unclassified</wpswe:value>
        </wpswe:cell>
        <wpswe:cell wpswe:idx="1" wpswe:formatCode="0%">
          <wpswe:value>0.04</wpswe:value>
        </wpswe:cell>
      </wpswe:cells>
    </wpswe:dataRange>
  </wpswe:watchingCache>
  <wpswe:snapshot xmlns:r="http://schemas.openxmlformats.org/officeDocument/2006/relationships" r:embed="rId2"/>
  <wpswe:externalData xmlns:r="http://schemas.openxmlformats.org/officeDocument/2006/relationships" r:id="rId1"/>
  <wpswe:url>https://clientweb.docer.wps.cn/web-chart/v1/web-shape.html#/home</wpswe:url>
  <wpswe:constantSnapshot>false</wpswe:constantSnapshot>
</wpswe:webExtension>
</file>

<file path=ppt/webExtensions/webExtension3.xml><?xml version="1.0" encoding="utf-8"?>
<wpswe:webExtension xmlns:wpswe="http://www.wps.cn/officeDocument/2018/webExtension">
  <wpswe:extSource id="webchart" version="3.0"/>
  <wpswe:properties>
    <wpswe:property key="demoData" value="{&quot;category&quot;:[&quot;系列1&quot;],&quot;data&quot;:[[&quot;&quot;,&quot;冰箱&quot;,&quot;洗衣机&quot;,&quot;空调&quot;,&quot;热水器&quot;,&quot;洗碗机&quot;],[&quot;系列1&quot;,35,25,17,13,10]],&quot;series&quot;:[&quot;&quot;,&quot;冰箱&quot;,&quot;洗衣机&quot;,&quot;空调&quot;,&quot;热水器&quot;,&quot;洗碗机&quot;]}"/>
    <wpswe:property key="extStyle" value="{&quot;series&quot;:[{&quot;emphasis&quot;:{&quot;itemStyle&quot;:{&quot;shadowBlur&quot;:0,&quot;shadowColor&quot;:&quot;rgba(0, 0, 0, 0.5)&quot;,&quot;shadowOffsetX&quot;:0}},&quot;itemStyle&quot;:{&quot;borderColor&quot;:&quot;#ffffff&quot;,&quot;borderRadius&quot;:&quot;12&quot;,&quot;borderWidth&quot;:1.8},&quot;labelLayout&quot;:{&quot;hideOverlap&quot;:false},&quot;padAngle&quot;:&quot;5&quot;,&quot;type&quot;:&quot;pie&quot;}],&quot;tooltip&quot;:{&quot;backgroundColor&quot;:{&quot;rgb&quot;:&quot;rgba(51,51,51,0.7)&quot;,&quot;row&quot;:-1,&quot;themeIndex&quot;:-1,&quot;type&quot;:0},&quot;borderWidth&quot;:0,&quot;confine&quot;:true,&quot;extraCssText&quot;:&quot;max-width: calc(100vw - 36px); overflow: hidden; white-space: nowrap; text-overflow: ellipsis; margin-left: 8px;&quot;}}"/>
    <wpswe:property key="isUseCommonErrorPage" value="false"/>
    <wpswe:property key="loadingImage" value="res:/icons/WebChartLoading_et.svg"/>
    <wpswe:property key="renderer" value="echarts"/>
    <wpswe:property key="resId" value="40000098"/>
    <wpswe:property key="sourceTheme" value="{&quot;colors&quot;:[&quot;#000000&quot;,&quot;#ffffff&quot;,&quot;#44546a&quot;,&quot;#e7e6e6&quot;,&quot;#4472c4&quot;,&quot;#ed7d31&quot;,&quot;#a5a5a5&quot;,&quot;#ffc000&quot;,&quot;#5b9bd5&quot;,&quot;#70ad47&quot;,&quot;#0563c1&quot;,&quot;#954f72&quot;,&quot;#000000&quot;,&quot;#ffffff&quot;,&quot;#44546a&quot;,&quot;#e7e6e6&quot;],&quot;fonts&quot;:[&quot;Calibri Light&quot;,&quot;等线 Light&quot;,&quot;Calibri&quot;,&quot;等线&quot;]}"/>
    <wpswe:property key="style" value="{&quot;animation&quot;:true,&quot;backgroundColor&quot;:{&quot;type&quot;:0,&quot;rgb&quot;:&quot;transparent&quot;,&quot;themeIndex&quot;:-1,&quot;row&quot;:-1},&quot;borderColor&quot;:{&quot;type&quot;:0,&quot;rgb&quot;:&quot;transparent&quot;,&quot;themeIndex&quot;:-1,&quot;row&quot;:-1},&quot;global&quot;:{&quot;text&quot;:{&quot;bold&quot;:0,&quot;font&quot;:{&quot;langType&quot;:3,&quot;name&quot;:&quot;宋体&quot;,&quot;nameType&quot;:2},&quot;fontSize&quot;:10,&quot;italic&quot;:0}},&quot;label&quot;:{&quot;formatter&quot;:[&quot;rate&quot;],&quot;position&quot;:&quot;inner&quot;,&quot;separator&quot;:&quot;newline&quot;,&quot;show&quot;:true,&quot;textStyle&quot;:{&quot;fontFamily&quot;:{&quot;type&quot;:1,&quot;name&quot;:&quot;&quot;,&quot;themeIndex&quot;:&quot;3&quot;},&quot;fontSize&quot;:10,&quot;fontStyle&quot;:&quot;normal&quot;,&quot;fontWeight&quot;:&quot;bold&quot;,&quot;color&quot;:{&quot;type&quot;:0,&quot;rgb&quot;:&quot;#2e54a1&quot;,&quot;themeIndex&quot;:4,&quot;row&quot;:4}}},&quot;legend&quot;:{&quot;position&quot;:&quot;bottomCenter&quot;,&quot;show&quot;:true,&quot;textStyle&quot;:{&quot;color&quot;:{&quot;rgb&quot;:&quot;#595959&quot;,&quot;row&quot;:2,&quot;themeIndex&quot;:12,&quot;type&quot;:1},&quot;fontFamily&quot;:{&quot;name&quot;:&quot;宋体&quot;,&quot;themeIndex&quot;:3,&quot;type&quot;:1},&quot;fontSize&quot;:9,&quot;fontStyle&quot;:&quot;normal&quot;,&quot;fontWeight&quot;:&quot;normal&quot;}},&quot;pieType&quot;:&quot;rounded-doughnut&quot;,&quot;propWin&quot;:{&quot;hide&quot;:[&quot;axis&quot;]},&quot;radius&quot;:[&quot;62%&quot;,&quot;100%&quot;],&quot;selectedOffset&quot;:0,&quot;seriesThemeColor&quot;:[&quot;#3F7BF9&quot;,&quot;#31BE61&quot;,&quot;#FFC800&quot;,&quot;#FF920C&quot;,&quot;#FF5F69&quot;,&quot;#B16EFB&quot;],&quot;startAngle&quot;:0,&quot;title&quot;:{&quot;position&quot;:&quot;topCenter&quot;,&quot;show&quot;:true,&quot;text&quot;:&quot;Standard Poodle&quot;,&quot;textStyle&quot;:{&quot;color&quot;:{&quot;rgb&quot;:&quot;#404040&quot;,&quot;row&quot;:3,&quot;themeIndex&quot;:12,&quot;type&quot;:1},&quot;fontFamily&quot;:{&quot;name&quot;:&quot;宋体&quot;,&quot;themeIndex&quot;:3,&quot;type&quot;:1},&quot;fontSize&quot;:14,&quot;fontStyle&quot;:&quot;normal&quot;,&quot;fontWeight&quot;:&quot;bold&quot;}},&quot;tooltip&quot;:{&quot;show&quot;:true,&quot;textStyle&quot;:{&quot;color&quot;:{&quot;rgb&quot;:&quot;#FFFFFF&quot;,&quot;row&quot;:-1,&quot;themeIndex&quot;:-1,&quot;type&quot;:0},&quot;fontFamily&quot;:{&quot;name&quot;:&quot;宋体&quot;,&quot;themeIndex&quot;:3,&quot;type&quot;:1},&quot;fontSize&quot;:9,&quot;fontStyle&quot;:&quot;normal&quot;,&quot;fontWeight&quot;:&quot;normal&quot;}},&quot;seriesColor&quot;:{&quot;0&quot;:{&quot;type&quot;:0,&quot;rgb&quot;:&quot;#c5e0b4&quot;,&quot;themeIndex&quot;:9,&quot;row&quot;:2},&quot;1&quot;:{&quot;type&quot;:0,&quot;rgb&quot;:&quot;#bdd7ee&quot;,&quot;themeIndex&quot;:8,&quot;row&quot;:2},&quot;2&quot;:{&quot;type&quot;:0,&quot;rgb&quot;:&quot;#fed961&quot;,&quot;themeIndex&quot;:6,&quot;row&quot;:3},&quot;3&quot;:{&quot;type&quot;:0,&quot;rgb&quot;:&quot;#c65f10&quot;,&quot;themeIndex&quot;:5,&quot;row&quot;:4}},&quot;divideType&quot;:&quot;cross&quot;,&quot;seriesDir&quot;:&quot;row&quot;}"/>
    <wpswe:property key="themeOverride" value="false"/>
    <wpswe:property key="type" value="2d-pie"/>
  </wpswe:properties>
  <wpswe:watchingCache>
    <wpswe:linkPath>销售数据大屏看板1</wpswe:linkPath>
    <wpswe:dataRange>
      <wpswe:key>webchart</wpswe:key>
      <wpswe:context>数据源!$C$35:$D$39</wpswe:context>
      <wpswe:count>5</wpswe:count>
      <wpswe:cells wpswe:idx="0">
        <wpswe:count>2</wpswe:count>
        <wpswe:formatCode>General</wpswe:formatCode>
        <wpswe:cell wpswe:idx="0">
          <wpswe:value>Standard Poodle</wpswe:value>
        </wpswe:cell>
        <wpswe:cell wpswe:idx="1">
          <wpswe:value>rate</wpswe:value>
        </wpswe:cell>
      </wpswe:cells>
      <wpswe:cells wpswe:idx="1">
        <wpswe:count>2</wpswe:count>
        <wpswe:formatCode>General</wpswe:formatCode>
        <wpswe:cell wpswe:idx="0">
          <wpswe:value>generalised epileptic seizures</wpswe:value>
        </wpswe:cell>
        <wpswe:cell wpswe:idx="1" wpswe:formatCode="0%">
          <wpswe:value>0.035</wpswe:value>
        </wpswe:cell>
      </wpswe:cells>
      <wpswe:cells wpswe:idx="2">
        <wpswe:count>2</wpswe:count>
        <wpswe:formatCode>General</wpswe:formatCode>
        <wpswe:cell wpswe:idx="0">
          <wpswe:value> focal epileptic seizures evolving into generalised seizures</wpswe:value>
        </wpswe:cell>
        <wpswe:cell wpswe:idx="1" wpswe:formatCode="0%">
          <wpswe:value>0.6</wpswe:value>
        </wpswe:cell>
      </wpswe:cells>
      <wpswe:cells wpswe:idx="3">
        <wpswe:count>2</wpswe:count>
        <wpswe:formatCode>General</wpswe:formatCode>
        <wpswe:cell wpswe:idx="0">
          <wpswe:value>focal epileptic seizures</wpswe:value>
        </wpswe:cell>
        <wpswe:cell wpswe:idx="1" wpswe:formatCode="0%">
          <wpswe:value>0.33</wpswe:value>
        </wpswe:cell>
      </wpswe:cells>
      <wpswe:cells wpswe:idx="4">
        <wpswe:count>2</wpswe:count>
        <wpswe:formatCode>General</wpswe:formatCode>
        <wpswe:cell wpswe:idx="0">
          <wpswe:value>generalised epileptic seizures with unknown onset</wpswe:value>
        </wpswe:cell>
        <wpswe:cell wpswe:idx="1" wpswe:formatCode="0%">
          <wpswe:value>0.035</wpswe:value>
        </wpswe:cell>
      </wpswe:cells>
    </wpswe:dataRange>
  </wpswe:watchingCache>
  <wpswe:snapshot xmlns:r="http://schemas.openxmlformats.org/officeDocument/2006/relationships" r:embed="rId2"/>
  <wpswe:externalData xmlns:r="http://schemas.openxmlformats.org/officeDocument/2006/relationships" r:id="rId1"/>
  <wpswe:url>https://clientweb.docer.wps.cn/web-chart/v1/web-shape.html#/home</wpswe:url>
  <wpswe:constantSnapshot>false</wpswe:constantSnapshot>
</wps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WPS 演示</Application>
  <PresentationFormat>宽屏</PresentationFormat>
  <Paragraphs>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Bernard MT Condensed</vt:lpstr>
      <vt:lpstr>WPS</vt:lpstr>
      <vt:lpstr>PowerPoint 演示文稿</vt:lpstr>
      <vt:lpstr>Depicting breed-specific epilepsy prevalence estimates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张扬</cp:lastModifiedBy>
  <cp:revision>155</cp:revision>
  <dcterms:created xsi:type="dcterms:W3CDTF">2019-06-19T02:08:00Z</dcterms:created>
  <dcterms:modified xsi:type="dcterms:W3CDTF">2025-03-02T20:41:34Z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0D4C42C6F3AE473A927FD5CB6854E4FB_11</vt:lpwstr>
  </property>
</Properties>
</file>