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262" r:id="rId3"/>
    <p:sldId id="268" r:id="rId4"/>
    <p:sldId id="259" r:id="rId5"/>
    <p:sldId id="265" r:id="rId6"/>
    <p:sldId id="266" r:id="rId7"/>
    <p:sldId id="264" r:id="rId8"/>
    <p:sldId id="27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2" autoAdjust="0"/>
  </p:normalViewPr>
  <p:slideViewPr>
    <p:cSldViewPr snapToGrid="0">
      <p:cViewPr varScale="1">
        <p:scale>
          <a:sx n="93" d="100"/>
          <a:sy n="93" d="100"/>
        </p:scale>
        <p:origin x="228" y="60"/>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hyperlink" Target="https://missioncollege.edu/depts/academic-support/embedded-tutoring.html"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missioncollege.edu/depts/academic-support/embedded-tutoring.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92402E-D48E-4A20-9102-45582919617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A49DF98-867D-48FD-8C6A-11619CC54E26}">
      <dgm:prSet custT="1"/>
      <dgm:spPr>
        <a:solidFill>
          <a:schemeClr val="accent2"/>
        </a:solidFill>
        <a:ln>
          <a:noFill/>
        </a:ln>
      </dgm:spPr>
      <dgm:t>
        <a:bodyPr/>
        <a:lstStyle/>
        <a:p>
          <a:r>
            <a:rPr lang="en-US" sz="3200" dirty="0">
              <a:solidFill>
                <a:schemeClr val="tx1"/>
              </a:solidFill>
            </a:rPr>
            <a:t>Classroom Format</a:t>
          </a:r>
        </a:p>
      </dgm:t>
    </dgm:pt>
    <dgm:pt modelId="{68E16295-5968-427D-8FEC-140904115879}" type="parTrans" cxnId="{1514D9C3-0364-4D35-B599-B493CBB9F80D}">
      <dgm:prSet/>
      <dgm:spPr/>
      <dgm:t>
        <a:bodyPr/>
        <a:lstStyle/>
        <a:p>
          <a:endParaRPr lang="en-US" sz="2800"/>
        </a:p>
      </dgm:t>
    </dgm:pt>
    <dgm:pt modelId="{C8FD5B74-EA17-4780-8EAB-5CC8C9F831ED}" type="sibTrans" cxnId="{1514D9C3-0364-4D35-B599-B493CBB9F80D}">
      <dgm:prSet/>
      <dgm:spPr/>
      <dgm:t>
        <a:bodyPr/>
        <a:lstStyle/>
        <a:p>
          <a:endParaRPr lang="en-US" sz="2800"/>
        </a:p>
      </dgm:t>
    </dgm:pt>
    <dgm:pt modelId="{5395F473-4B00-496B-B453-6451BF799B09}">
      <dgm:prSet custT="1"/>
      <dgm:spPr>
        <a:noFill/>
        <a:ln>
          <a:noFill/>
        </a:ln>
      </dgm:spPr>
      <dgm:t>
        <a:bodyPr/>
        <a:lstStyle/>
        <a:p>
          <a:pPr indent="0">
            <a:buClr>
              <a:schemeClr val="accent2"/>
            </a:buClr>
            <a:buFontTx/>
            <a:buNone/>
          </a:pPr>
          <a:r>
            <a:rPr lang="en-US" sz="2800" dirty="0">
              <a:solidFill>
                <a:schemeClr val="bg1"/>
              </a:solidFill>
            </a:rPr>
            <a:t>UGRW is a support course for underprepared ENGL 1313 students. Workshop style instruction, versus lecture traditional lecture style, is optimal. Use this time to have students practice the writing and reading skills they need for their ENGL 1313 essays and readings.</a:t>
          </a:r>
        </a:p>
      </dgm:t>
    </dgm:pt>
    <dgm:pt modelId="{9C1152B7-4D34-4CA0-9DDC-F21FD4AEAD28}" type="parTrans" cxnId="{5982C12B-3881-4E5F-910B-CA265FD5E102}">
      <dgm:prSet/>
      <dgm:spPr/>
      <dgm:t>
        <a:bodyPr/>
        <a:lstStyle/>
        <a:p>
          <a:endParaRPr lang="en-US" sz="2800"/>
        </a:p>
      </dgm:t>
    </dgm:pt>
    <dgm:pt modelId="{169C7AF9-916F-47C4-A9C3-3ACADEA4D272}" type="sibTrans" cxnId="{5982C12B-3881-4E5F-910B-CA265FD5E102}">
      <dgm:prSet/>
      <dgm:spPr/>
      <dgm:t>
        <a:bodyPr/>
        <a:lstStyle/>
        <a:p>
          <a:endParaRPr lang="en-US" sz="2800"/>
        </a:p>
      </dgm:t>
    </dgm:pt>
    <dgm:pt modelId="{75227E42-4439-47D4-A710-861EF6BDB8C3}">
      <dgm:prSet custT="1"/>
      <dgm:spPr>
        <a:noFill/>
        <a:ln>
          <a:noFill/>
        </a:ln>
      </dgm:spPr>
      <dgm:t>
        <a:bodyPr/>
        <a:lstStyle/>
        <a:p>
          <a:pPr indent="0">
            <a:buClr>
              <a:schemeClr val="accent2"/>
            </a:buClr>
            <a:buFontTx/>
            <a:buNone/>
          </a:pPr>
          <a:endParaRPr lang="en-US" sz="2800" dirty="0">
            <a:solidFill>
              <a:schemeClr val="bg1"/>
            </a:solidFill>
          </a:endParaRPr>
        </a:p>
      </dgm:t>
    </dgm:pt>
    <dgm:pt modelId="{C537223B-33B9-4AF8-BEBC-A741807265FD}" type="parTrans" cxnId="{F62CDC0C-8F49-4D7F-923D-9BA40DEDD028}">
      <dgm:prSet/>
      <dgm:spPr/>
      <dgm:t>
        <a:bodyPr/>
        <a:lstStyle/>
        <a:p>
          <a:endParaRPr lang="en-US"/>
        </a:p>
      </dgm:t>
    </dgm:pt>
    <dgm:pt modelId="{58E46EEC-1E6E-42A8-A214-099DC4D1B443}" type="sibTrans" cxnId="{F62CDC0C-8F49-4D7F-923D-9BA40DEDD028}">
      <dgm:prSet/>
      <dgm:spPr/>
      <dgm:t>
        <a:bodyPr/>
        <a:lstStyle/>
        <a:p>
          <a:endParaRPr lang="en-US"/>
        </a:p>
      </dgm:t>
    </dgm:pt>
    <dgm:pt modelId="{48838873-4431-4954-9171-1238775AC576}" type="pres">
      <dgm:prSet presAssocID="{B192402E-D48E-4A20-9102-455829196172}" presName="linear" presStyleCnt="0">
        <dgm:presLayoutVars>
          <dgm:dir/>
          <dgm:animLvl val="lvl"/>
          <dgm:resizeHandles val="exact"/>
        </dgm:presLayoutVars>
      </dgm:prSet>
      <dgm:spPr/>
    </dgm:pt>
    <dgm:pt modelId="{ADA60600-5F4A-49C6-91D8-2B4F4EF7F0C5}" type="pres">
      <dgm:prSet presAssocID="{7A49DF98-867D-48FD-8C6A-11619CC54E26}" presName="parentLin" presStyleCnt="0"/>
      <dgm:spPr/>
    </dgm:pt>
    <dgm:pt modelId="{47D332B7-C90F-4055-8376-68DED81340C7}" type="pres">
      <dgm:prSet presAssocID="{7A49DF98-867D-48FD-8C6A-11619CC54E26}" presName="parentLeftMargin" presStyleLbl="node1" presStyleIdx="0" presStyleCnt="1"/>
      <dgm:spPr/>
    </dgm:pt>
    <dgm:pt modelId="{8EFCDC49-2431-44A7-9E88-01190BAF5B19}" type="pres">
      <dgm:prSet presAssocID="{7A49DF98-867D-48FD-8C6A-11619CC54E26}" presName="parentText" presStyleLbl="node1" presStyleIdx="0" presStyleCnt="1" custScaleY="33480" custLinFactNeighborX="-9188" custLinFactNeighborY="983">
        <dgm:presLayoutVars>
          <dgm:chMax val="0"/>
          <dgm:bulletEnabled val="1"/>
        </dgm:presLayoutVars>
      </dgm:prSet>
      <dgm:spPr>
        <a:prstGeom prst="rect">
          <a:avLst/>
        </a:prstGeom>
      </dgm:spPr>
    </dgm:pt>
    <dgm:pt modelId="{F95C0667-9363-47DF-A653-E9673BF14A41}" type="pres">
      <dgm:prSet presAssocID="{7A49DF98-867D-48FD-8C6A-11619CC54E26}" presName="negativeSpace" presStyleCnt="0"/>
      <dgm:spPr/>
    </dgm:pt>
    <dgm:pt modelId="{A7174219-EC9E-4267-A04D-B18EE847387A}" type="pres">
      <dgm:prSet presAssocID="{7A49DF98-867D-48FD-8C6A-11619CC54E26}" presName="childText" presStyleLbl="conFgAcc1" presStyleIdx="0" presStyleCnt="1">
        <dgm:presLayoutVars>
          <dgm:bulletEnabled val="1"/>
        </dgm:presLayoutVars>
      </dgm:prSet>
      <dgm:spPr/>
    </dgm:pt>
  </dgm:ptLst>
  <dgm:cxnLst>
    <dgm:cxn modelId="{F62CDC0C-8F49-4D7F-923D-9BA40DEDD028}" srcId="{7A49DF98-867D-48FD-8C6A-11619CC54E26}" destId="{75227E42-4439-47D4-A710-861EF6BDB8C3}" srcOrd="1" destOrd="0" parTransId="{C537223B-33B9-4AF8-BEBC-A741807265FD}" sibTransId="{58E46EEC-1E6E-42A8-A214-099DC4D1B443}"/>
    <dgm:cxn modelId="{260CC718-1C19-4A58-B25E-4613464E2BCD}" type="presOf" srcId="{B192402E-D48E-4A20-9102-455829196172}" destId="{48838873-4431-4954-9171-1238775AC576}" srcOrd="0" destOrd="0" presId="urn:microsoft.com/office/officeart/2005/8/layout/list1"/>
    <dgm:cxn modelId="{652FD119-B8D6-4C83-A2E9-90D3F999ED3A}" type="presOf" srcId="{75227E42-4439-47D4-A710-861EF6BDB8C3}" destId="{A7174219-EC9E-4267-A04D-B18EE847387A}" srcOrd="0" destOrd="1" presId="urn:microsoft.com/office/officeart/2005/8/layout/list1"/>
    <dgm:cxn modelId="{5982C12B-3881-4E5F-910B-CA265FD5E102}" srcId="{7A49DF98-867D-48FD-8C6A-11619CC54E26}" destId="{5395F473-4B00-496B-B453-6451BF799B09}" srcOrd="0" destOrd="0" parTransId="{9C1152B7-4D34-4CA0-9DDC-F21FD4AEAD28}" sibTransId="{169C7AF9-916F-47C4-A9C3-3ACADEA4D272}"/>
    <dgm:cxn modelId="{323B659E-DBBB-459D-BAA9-704ADD5267A5}" type="presOf" srcId="{7A49DF98-867D-48FD-8C6A-11619CC54E26}" destId="{8EFCDC49-2431-44A7-9E88-01190BAF5B19}" srcOrd="1" destOrd="0" presId="urn:microsoft.com/office/officeart/2005/8/layout/list1"/>
    <dgm:cxn modelId="{90F473B2-165C-42F0-BB66-183652D2B743}" type="presOf" srcId="{5395F473-4B00-496B-B453-6451BF799B09}" destId="{A7174219-EC9E-4267-A04D-B18EE847387A}" srcOrd="0" destOrd="0" presId="urn:microsoft.com/office/officeart/2005/8/layout/list1"/>
    <dgm:cxn modelId="{1514D9C3-0364-4D35-B599-B493CBB9F80D}" srcId="{B192402E-D48E-4A20-9102-455829196172}" destId="{7A49DF98-867D-48FD-8C6A-11619CC54E26}" srcOrd="0" destOrd="0" parTransId="{68E16295-5968-427D-8FEC-140904115879}" sibTransId="{C8FD5B74-EA17-4780-8EAB-5CC8C9F831ED}"/>
    <dgm:cxn modelId="{50E4AAED-ECDC-4575-BA45-A3C06AC70654}" type="presOf" srcId="{7A49DF98-867D-48FD-8C6A-11619CC54E26}" destId="{47D332B7-C90F-4055-8376-68DED81340C7}" srcOrd="0" destOrd="0" presId="urn:microsoft.com/office/officeart/2005/8/layout/list1"/>
    <dgm:cxn modelId="{D78A3A74-3735-46A5-AE53-D5DBFCE60B3C}" type="presParOf" srcId="{48838873-4431-4954-9171-1238775AC576}" destId="{ADA60600-5F4A-49C6-91D8-2B4F4EF7F0C5}" srcOrd="0" destOrd="0" presId="urn:microsoft.com/office/officeart/2005/8/layout/list1"/>
    <dgm:cxn modelId="{0BA1AE4E-38D2-4A37-B0B8-E3322BED4927}" type="presParOf" srcId="{ADA60600-5F4A-49C6-91D8-2B4F4EF7F0C5}" destId="{47D332B7-C90F-4055-8376-68DED81340C7}" srcOrd="0" destOrd="0" presId="urn:microsoft.com/office/officeart/2005/8/layout/list1"/>
    <dgm:cxn modelId="{D5C3BD72-4785-4C45-A8D6-1E2106C5A127}" type="presParOf" srcId="{ADA60600-5F4A-49C6-91D8-2B4F4EF7F0C5}" destId="{8EFCDC49-2431-44A7-9E88-01190BAF5B19}" srcOrd="1" destOrd="0" presId="urn:microsoft.com/office/officeart/2005/8/layout/list1"/>
    <dgm:cxn modelId="{0EF623F6-C99C-4198-8F44-98A4197C3E57}" type="presParOf" srcId="{48838873-4431-4954-9171-1238775AC576}" destId="{F95C0667-9363-47DF-A653-E9673BF14A41}" srcOrd="1" destOrd="0" presId="urn:microsoft.com/office/officeart/2005/8/layout/list1"/>
    <dgm:cxn modelId="{FC6441F3-3646-434B-8813-D41E2442279A}" type="presParOf" srcId="{48838873-4431-4954-9171-1238775AC576}" destId="{A7174219-EC9E-4267-A04D-B18EE847387A}" srcOrd="2"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92402E-D48E-4A20-9102-45582919617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A49DF98-867D-48FD-8C6A-11619CC54E26}">
      <dgm:prSet custT="1"/>
      <dgm:spPr>
        <a:solidFill>
          <a:schemeClr val="accent2"/>
        </a:solidFill>
        <a:ln>
          <a:no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8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dirty="0">
              <a:solidFill>
                <a:schemeClr val="tx1"/>
              </a:solidFill>
            </a:rPr>
            <a:t>Embedded Tutors</a:t>
          </a:r>
          <a:r>
            <a:rPr lang="en-US" sz="2800" dirty="0">
              <a:solidFill>
                <a:schemeClr val="bg1"/>
              </a:solidFill>
            </a:rPr>
            <a:t>*</a:t>
          </a:r>
        </a:p>
        <a:p>
          <a:pPr marL="0" marR="0" lvl="0" indent="0" defTabSz="914400" eaLnBrk="1" fontAlgn="auto" latinLnBrk="0" hangingPunct="1">
            <a:lnSpc>
              <a:spcPct val="100000"/>
            </a:lnSpc>
            <a:spcBef>
              <a:spcPts val="0"/>
            </a:spcBef>
            <a:spcAft>
              <a:spcPts val="0"/>
            </a:spcAft>
            <a:buClrTx/>
            <a:buSzTx/>
            <a:buFontTx/>
            <a:buNone/>
            <a:tabLst/>
            <a:defRPr/>
          </a:pPr>
          <a:r>
            <a:rPr lang="en-US" sz="1050" dirty="0">
              <a:solidFill>
                <a:schemeClr val="bg1"/>
              </a:solidFill>
            </a:rPr>
            <a:t>Information from Elizabeth Adams, </a:t>
          </a:r>
        </a:p>
        <a:p>
          <a:pPr marL="0" marR="0" lvl="0" indent="0" defTabSz="914400" eaLnBrk="1" fontAlgn="auto" latinLnBrk="0" hangingPunct="1">
            <a:lnSpc>
              <a:spcPct val="100000"/>
            </a:lnSpc>
            <a:spcBef>
              <a:spcPts val="0"/>
            </a:spcBef>
            <a:spcAft>
              <a:spcPts val="0"/>
            </a:spcAft>
            <a:buClrTx/>
            <a:buSzTx/>
            <a:buFontTx/>
            <a:buNone/>
            <a:tabLst/>
            <a:defRPr/>
          </a:pPr>
          <a:r>
            <a:rPr lang="en-US" sz="1050" dirty="0">
              <a:solidFill>
                <a:schemeClr val="bg1"/>
              </a:solidFill>
            </a:rPr>
            <a:t>UNT Dallas Learning Commons Director</a:t>
          </a:r>
        </a:p>
        <a:p>
          <a:pPr marL="0" lvl="0" defTabSz="1244600">
            <a:lnSpc>
              <a:spcPct val="90000"/>
            </a:lnSpc>
            <a:spcBef>
              <a:spcPct val="0"/>
            </a:spcBef>
            <a:spcAft>
              <a:spcPct val="35000"/>
            </a:spcAft>
            <a:buNone/>
          </a:pPr>
          <a:endParaRPr lang="en-US" sz="2800" dirty="0">
            <a:solidFill>
              <a:schemeClr val="tx1"/>
            </a:solidFill>
          </a:endParaRPr>
        </a:p>
        <a:p>
          <a:pPr marL="0" lvl="0" defTabSz="1244600">
            <a:lnSpc>
              <a:spcPct val="90000"/>
            </a:lnSpc>
            <a:spcBef>
              <a:spcPct val="0"/>
            </a:spcBef>
            <a:spcAft>
              <a:spcPct val="35000"/>
            </a:spcAft>
            <a:buNone/>
          </a:pPr>
          <a:endParaRPr lang="en-US" sz="100" dirty="0">
            <a:solidFill>
              <a:schemeClr val="tx1"/>
            </a:solidFill>
          </a:endParaRPr>
        </a:p>
      </dgm:t>
    </dgm:pt>
    <dgm:pt modelId="{68E16295-5968-427D-8FEC-140904115879}" type="parTrans" cxnId="{1514D9C3-0364-4D35-B599-B493CBB9F80D}">
      <dgm:prSet/>
      <dgm:spPr/>
      <dgm:t>
        <a:bodyPr/>
        <a:lstStyle/>
        <a:p>
          <a:endParaRPr lang="en-US" sz="2800"/>
        </a:p>
      </dgm:t>
    </dgm:pt>
    <dgm:pt modelId="{C8FD5B74-EA17-4780-8EAB-5CC8C9F831ED}" type="sibTrans" cxnId="{1514D9C3-0364-4D35-B599-B493CBB9F80D}">
      <dgm:prSet/>
      <dgm:spPr/>
      <dgm:t>
        <a:bodyPr/>
        <a:lstStyle/>
        <a:p>
          <a:endParaRPr lang="en-US" sz="2800"/>
        </a:p>
      </dgm:t>
    </dgm:pt>
    <dgm:pt modelId="{5395F473-4B00-496B-B453-6451BF799B09}">
      <dgm:prSet custT="1"/>
      <dgm:spPr>
        <a:noFill/>
        <a:ln>
          <a:noFill/>
        </a:ln>
      </dgm:spPr>
      <dgm:t>
        <a:bodyPr/>
        <a:lstStyle/>
        <a:p>
          <a:pPr indent="0">
            <a:buClr>
              <a:schemeClr val="accent2"/>
            </a:buClr>
            <a:buFontTx/>
            <a:buNone/>
          </a:pPr>
          <a:r>
            <a:rPr lang="en-US" sz="2400" dirty="0">
              <a:solidFill>
                <a:schemeClr val="bg1"/>
              </a:solidFill>
            </a:rPr>
            <a:t>The </a:t>
          </a:r>
          <a:r>
            <a:rPr lang="en-US" sz="2400" dirty="0">
              <a:solidFill>
                <a:schemeClr val="bg1"/>
              </a:solidFill>
              <a:hlinkClick xmlns:r="http://schemas.openxmlformats.org/officeDocument/2006/relationships" r:id="rId1"/>
            </a:rPr>
            <a:t>embedded tutoring </a:t>
          </a:r>
          <a:r>
            <a:rPr lang="en-US" sz="2400" dirty="0">
              <a:solidFill>
                <a:schemeClr val="bg1"/>
              </a:solidFill>
            </a:rPr>
            <a:t>model provides support to students inside and outside the class through a tutor assigned to the specific course and section. The tutor provides support during class by attending certain class sessions and providing individualized learning assistance during in-class activities. Additionally, the tutor provides one-on-one tutoring sessions outside of class for the students in the assigned section.</a:t>
          </a:r>
        </a:p>
      </dgm:t>
    </dgm:pt>
    <dgm:pt modelId="{9C1152B7-4D34-4CA0-9DDC-F21FD4AEAD28}" type="parTrans" cxnId="{5982C12B-3881-4E5F-910B-CA265FD5E102}">
      <dgm:prSet/>
      <dgm:spPr/>
      <dgm:t>
        <a:bodyPr/>
        <a:lstStyle/>
        <a:p>
          <a:endParaRPr lang="en-US" sz="2800"/>
        </a:p>
      </dgm:t>
    </dgm:pt>
    <dgm:pt modelId="{169C7AF9-916F-47C4-A9C3-3ACADEA4D272}" type="sibTrans" cxnId="{5982C12B-3881-4E5F-910B-CA265FD5E102}">
      <dgm:prSet/>
      <dgm:spPr/>
      <dgm:t>
        <a:bodyPr/>
        <a:lstStyle/>
        <a:p>
          <a:endParaRPr lang="en-US" sz="2800"/>
        </a:p>
      </dgm:t>
    </dgm:pt>
    <dgm:pt modelId="{75227E42-4439-47D4-A710-861EF6BDB8C3}">
      <dgm:prSet custT="1"/>
      <dgm:spPr>
        <a:noFill/>
        <a:ln>
          <a:noFill/>
        </a:ln>
      </dgm:spPr>
      <dgm:t>
        <a:bodyPr/>
        <a:lstStyle/>
        <a:p>
          <a:pPr indent="0">
            <a:buClr>
              <a:schemeClr val="accent2"/>
            </a:buClr>
            <a:buFontTx/>
            <a:buNone/>
          </a:pPr>
          <a:endParaRPr lang="en-US" sz="2800" dirty="0">
            <a:solidFill>
              <a:schemeClr val="bg1"/>
            </a:solidFill>
          </a:endParaRPr>
        </a:p>
      </dgm:t>
    </dgm:pt>
    <dgm:pt modelId="{C537223B-33B9-4AF8-BEBC-A741807265FD}" type="parTrans" cxnId="{F62CDC0C-8F49-4D7F-923D-9BA40DEDD028}">
      <dgm:prSet/>
      <dgm:spPr/>
      <dgm:t>
        <a:bodyPr/>
        <a:lstStyle/>
        <a:p>
          <a:endParaRPr lang="en-US"/>
        </a:p>
      </dgm:t>
    </dgm:pt>
    <dgm:pt modelId="{58E46EEC-1E6E-42A8-A214-099DC4D1B443}" type="sibTrans" cxnId="{F62CDC0C-8F49-4D7F-923D-9BA40DEDD028}">
      <dgm:prSet/>
      <dgm:spPr/>
      <dgm:t>
        <a:bodyPr/>
        <a:lstStyle/>
        <a:p>
          <a:endParaRPr lang="en-US"/>
        </a:p>
      </dgm:t>
    </dgm:pt>
    <dgm:pt modelId="{48838873-4431-4954-9171-1238775AC576}" type="pres">
      <dgm:prSet presAssocID="{B192402E-D48E-4A20-9102-455829196172}" presName="linear" presStyleCnt="0">
        <dgm:presLayoutVars>
          <dgm:dir/>
          <dgm:animLvl val="lvl"/>
          <dgm:resizeHandles val="exact"/>
        </dgm:presLayoutVars>
      </dgm:prSet>
      <dgm:spPr/>
    </dgm:pt>
    <dgm:pt modelId="{ADA60600-5F4A-49C6-91D8-2B4F4EF7F0C5}" type="pres">
      <dgm:prSet presAssocID="{7A49DF98-867D-48FD-8C6A-11619CC54E26}" presName="parentLin" presStyleCnt="0"/>
      <dgm:spPr/>
    </dgm:pt>
    <dgm:pt modelId="{47D332B7-C90F-4055-8376-68DED81340C7}" type="pres">
      <dgm:prSet presAssocID="{7A49DF98-867D-48FD-8C6A-11619CC54E26}" presName="parentLeftMargin" presStyleLbl="node1" presStyleIdx="0" presStyleCnt="1"/>
      <dgm:spPr/>
    </dgm:pt>
    <dgm:pt modelId="{8EFCDC49-2431-44A7-9E88-01190BAF5B19}" type="pres">
      <dgm:prSet presAssocID="{7A49DF98-867D-48FD-8C6A-11619CC54E26}" presName="parentText" presStyleLbl="node1" presStyleIdx="0" presStyleCnt="1" custScaleY="48771" custLinFactNeighborX="-9188" custLinFactNeighborY="983">
        <dgm:presLayoutVars>
          <dgm:chMax val="0"/>
          <dgm:bulletEnabled val="1"/>
        </dgm:presLayoutVars>
      </dgm:prSet>
      <dgm:spPr>
        <a:prstGeom prst="rect">
          <a:avLst/>
        </a:prstGeom>
      </dgm:spPr>
    </dgm:pt>
    <dgm:pt modelId="{F95C0667-9363-47DF-A653-E9673BF14A41}" type="pres">
      <dgm:prSet presAssocID="{7A49DF98-867D-48FD-8C6A-11619CC54E26}" presName="negativeSpace" presStyleCnt="0"/>
      <dgm:spPr/>
    </dgm:pt>
    <dgm:pt modelId="{A7174219-EC9E-4267-A04D-B18EE847387A}" type="pres">
      <dgm:prSet presAssocID="{7A49DF98-867D-48FD-8C6A-11619CC54E26}" presName="childText" presStyleLbl="conFgAcc1" presStyleIdx="0" presStyleCnt="1">
        <dgm:presLayoutVars>
          <dgm:bulletEnabled val="1"/>
        </dgm:presLayoutVars>
      </dgm:prSet>
      <dgm:spPr/>
    </dgm:pt>
  </dgm:ptLst>
  <dgm:cxnLst>
    <dgm:cxn modelId="{F62CDC0C-8F49-4D7F-923D-9BA40DEDD028}" srcId="{7A49DF98-867D-48FD-8C6A-11619CC54E26}" destId="{75227E42-4439-47D4-A710-861EF6BDB8C3}" srcOrd="1" destOrd="0" parTransId="{C537223B-33B9-4AF8-BEBC-A741807265FD}" sibTransId="{58E46EEC-1E6E-42A8-A214-099DC4D1B443}"/>
    <dgm:cxn modelId="{260CC718-1C19-4A58-B25E-4613464E2BCD}" type="presOf" srcId="{B192402E-D48E-4A20-9102-455829196172}" destId="{48838873-4431-4954-9171-1238775AC576}" srcOrd="0" destOrd="0" presId="urn:microsoft.com/office/officeart/2005/8/layout/list1"/>
    <dgm:cxn modelId="{652FD119-B8D6-4C83-A2E9-90D3F999ED3A}" type="presOf" srcId="{75227E42-4439-47D4-A710-861EF6BDB8C3}" destId="{A7174219-EC9E-4267-A04D-B18EE847387A}" srcOrd="0" destOrd="1" presId="urn:microsoft.com/office/officeart/2005/8/layout/list1"/>
    <dgm:cxn modelId="{5982C12B-3881-4E5F-910B-CA265FD5E102}" srcId="{7A49DF98-867D-48FD-8C6A-11619CC54E26}" destId="{5395F473-4B00-496B-B453-6451BF799B09}" srcOrd="0" destOrd="0" parTransId="{9C1152B7-4D34-4CA0-9DDC-F21FD4AEAD28}" sibTransId="{169C7AF9-916F-47C4-A9C3-3ACADEA4D272}"/>
    <dgm:cxn modelId="{323B659E-DBBB-459D-BAA9-704ADD5267A5}" type="presOf" srcId="{7A49DF98-867D-48FD-8C6A-11619CC54E26}" destId="{8EFCDC49-2431-44A7-9E88-01190BAF5B19}" srcOrd="1" destOrd="0" presId="urn:microsoft.com/office/officeart/2005/8/layout/list1"/>
    <dgm:cxn modelId="{90F473B2-165C-42F0-BB66-183652D2B743}" type="presOf" srcId="{5395F473-4B00-496B-B453-6451BF799B09}" destId="{A7174219-EC9E-4267-A04D-B18EE847387A}" srcOrd="0" destOrd="0" presId="urn:microsoft.com/office/officeart/2005/8/layout/list1"/>
    <dgm:cxn modelId="{1514D9C3-0364-4D35-B599-B493CBB9F80D}" srcId="{B192402E-D48E-4A20-9102-455829196172}" destId="{7A49DF98-867D-48FD-8C6A-11619CC54E26}" srcOrd="0" destOrd="0" parTransId="{68E16295-5968-427D-8FEC-140904115879}" sibTransId="{C8FD5B74-EA17-4780-8EAB-5CC8C9F831ED}"/>
    <dgm:cxn modelId="{50E4AAED-ECDC-4575-BA45-A3C06AC70654}" type="presOf" srcId="{7A49DF98-867D-48FD-8C6A-11619CC54E26}" destId="{47D332B7-C90F-4055-8376-68DED81340C7}" srcOrd="0" destOrd="0" presId="urn:microsoft.com/office/officeart/2005/8/layout/list1"/>
    <dgm:cxn modelId="{D78A3A74-3735-46A5-AE53-D5DBFCE60B3C}" type="presParOf" srcId="{48838873-4431-4954-9171-1238775AC576}" destId="{ADA60600-5F4A-49C6-91D8-2B4F4EF7F0C5}" srcOrd="0" destOrd="0" presId="urn:microsoft.com/office/officeart/2005/8/layout/list1"/>
    <dgm:cxn modelId="{0BA1AE4E-38D2-4A37-B0B8-E3322BED4927}" type="presParOf" srcId="{ADA60600-5F4A-49C6-91D8-2B4F4EF7F0C5}" destId="{47D332B7-C90F-4055-8376-68DED81340C7}" srcOrd="0" destOrd="0" presId="urn:microsoft.com/office/officeart/2005/8/layout/list1"/>
    <dgm:cxn modelId="{D5C3BD72-4785-4C45-A8D6-1E2106C5A127}" type="presParOf" srcId="{ADA60600-5F4A-49C6-91D8-2B4F4EF7F0C5}" destId="{8EFCDC49-2431-44A7-9E88-01190BAF5B19}" srcOrd="1" destOrd="0" presId="urn:microsoft.com/office/officeart/2005/8/layout/list1"/>
    <dgm:cxn modelId="{0EF623F6-C99C-4198-8F44-98A4197C3E57}" type="presParOf" srcId="{48838873-4431-4954-9171-1238775AC576}" destId="{F95C0667-9363-47DF-A653-E9673BF14A41}" srcOrd="1" destOrd="0" presId="urn:microsoft.com/office/officeart/2005/8/layout/list1"/>
    <dgm:cxn modelId="{FC6441F3-3646-434B-8813-D41E2442279A}" type="presParOf" srcId="{48838873-4431-4954-9171-1238775AC576}" destId="{A7174219-EC9E-4267-A04D-B18EE847387A}" srcOrd="2"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4219-EC9E-4267-A04D-B18EE847387A}">
      <dsp:nvSpPr>
        <dsp:cNvPr id="0" name=""/>
        <dsp:cNvSpPr/>
      </dsp:nvSpPr>
      <dsp:spPr>
        <a:xfrm>
          <a:off x="0" y="228312"/>
          <a:ext cx="6156323" cy="55282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7799" tIns="1353820" rIns="477799" bIns="199136" numCol="1" spcCol="1270" anchor="t" anchorCtr="0">
          <a:noAutofit/>
        </a:bodyPr>
        <a:lstStyle/>
        <a:p>
          <a:pPr marL="285750" lvl="1" indent="0" algn="l" defTabSz="1244600">
            <a:lnSpc>
              <a:spcPct val="90000"/>
            </a:lnSpc>
            <a:spcBef>
              <a:spcPct val="0"/>
            </a:spcBef>
            <a:spcAft>
              <a:spcPct val="15000"/>
            </a:spcAft>
            <a:buClr>
              <a:schemeClr val="accent2"/>
            </a:buClr>
            <a:buFontTx/>
            <a:buNone/>
          </a:pPr>
          <a:r>
            <a:rPr lang="en-US" sz="2800" kern="1200" dirty="0">
              <a:solidFill>
                <a:schemeClr val="bg1"/>
              </a:solidFill>
            </a:rPr>
            <a:t>UGRW is a support course for underprepared ENGL 1313 students. Workshop style instruction, versus lecture traditional lecture style, is optimal. Use this time to have students practice the writing and reading skills they need for their ENGL 1313 essays and readings.</a:t>
          </a:r>
        </a:p>
        <a:p>
          <a:pPr marL="285750" lvl="1" indent="0" algn="l" defTabSz="1244600">
            <a:lnSpc>
              <a:spcPct val="90000"/>
            </a:lnSpc>
            <a:spcBef>
              <a:spcPct val="0"/>
            </a:spcBef>
            <a:spcAft>
              <a:spcPct val="15000"/>
            </a:spcAft>
            <a:buClr>
              <a:schemeClr val="accent2"/>
            </a:buClr>
            <a:buFontTx/>
            <a:buNone/>
          </a:pPr>
          <a:endParaRPr lang="en-US" sz="2800" kern="1200" dirty="0">
            <a:solidFill>
              <a:schemeClr val="bg1"/>
            </a:solidFill>
          </a:endParaRPr>
        </a:p>
      </dsp:txBody>
      <dsp:txXfrm>
        <a:off x="0" y="228312"/>
        <a:ext cx="6156323" cy="5528250"/>
      </dsp:txXfrm>
    </dsp:sp>
    <dsp:sp modelId="{8EFCDC49-2431-44A7-9E88-01190BAF5B19}">
      <dsp:nvSpPr>
        <dsp:cNvPr id="0" name=""/>
        <dsp:cNvSpPr/>
      </dsp:nvSpPr>
      <dsp:spPr>
        <a:xfrm>
          <a:off x="279534" y="564160"/>
          <a:ext cx="4309426" cy="642414"/>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886" tIns="0" rIns="162886" bIns="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Classroom Format</a:t>
          </a:r>
        </a:p>
      </dsp:txBody>
      <dsp:txXfrm>
        <a:off x="279534" y="564160"/>
        <a:ext cx="4309426" cy="642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4219-EC9E-4267-A04D-B18EE847387A}">
      <dsp:nvSpPr>
        <dsp:cNvPr id="0" name=""/>
        <dsp:cNvSpPr/>
      </dsp:nvSpPr>
      <dsp:spPr>
        <a:xfrm>
          <a:off x="0" y="125937"/>
          <a:ext cx="6156323" cy="57330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7799" tIns="1353820" rIns="477799" bIns="170688" numCol="1" spcCol="1270" anchor="t" anchorCtr="0">
          <a:noAutofit/>
        </a:bodyPr>
        <a:lstStyle/>
        <a:p>
          <a:pPr marL="228600" lvl="1" indent="0" algn="l" defTabSz="1066800">
            <a:lnSpc>
              <a:spcPct val="90000"/>
            </a:lnSpc>
            <a:spcBef>
              <a:spcPct val="0"/>
            </a:spcBef>
            <a:spcAft>
              <a:spcPct val="15000"/>
            </a:spcAft>
            <a:buClr>
              <a:schemeClr val="accent2"/>
            </a:buClr>
            <a:buFontTx/>
            <a:buNone/>
          </a:pPr>
          <a:r>
            <a:rPr lang="en-US" sz="2400" kern="1200" dirty="0">
              <a:solidFill>
                <a:schemeClr val="bg1"/>
              </a:solidFill>
            </a:rPr>
            <a:t>The </a:t>
          </a:r>
          <a:r>
            <a:rPr lang="en-US" sz="2400" kern="1200" dirty="0">
              <a:solidFill>
                <a:schemeClr val="bg1"/>
              </a:solidFill>
              <a:hlinkClick xmlns:r="http://schemas.openxmlformats.org/officeDocument/2006/relationships" r:id="rId1"/>
            </a:rPr>
            <a:t>embedded tutoring </a:t>
          </a:r>
          <a:r>
            <a:rPr lang="en-US" sz="2400" kern="1200" dirty="0">
              <a:solidFill>
                <a:schemeClr val="bg1"/>
              </a:solidFill>
            </a:rPr>
            <a:t>model provides support to students inside and outside the class through a tutor assigned to the specific course and section. The tutor provides support during class by attending certain class sessions and providing individualized learning assistance during in-class activities. Additionally, the tutor provides one-on-one tutoring sessions outside of class for the students in the assigned section.</a:t>
          </a:r>
        </a:p>
        <a:p>
          <a:pPr marL="285750" lvl="1" indent="0" algn="l" defTabSz="1244600">
            <a:lnSpc>
              <a:spcPct val="90000"/>
            </a:lnSpc>
            <a:spcBef>
              <a:spcPct val="0"/>
            </a:spcBef>
            <a:spcAft>
              <a:spcPct val="15000"/>
            </a:spcAft>
            <a:buClr>
              <a:schemeClr val="accent2"/>
            </a:buClr>
            <a:buFontTx/>
            <a:buNone/>
          </a:pPr>
          <a:endParaRPr lang="en-US" sz="2800" kern="1200" dirty="0">
            <a:solidFill>
              <a:schemeClr val="bg1"/>
            </a:solidFill>
          </a:endParaRPr>
        </a:p>
      </dsp:txBody>
      <dsp:txXfrm>
        <a:off x="0" y="125937"/>
        <a:ext cx="6156323" cy="5733000"/>
      </dsp:txXfrm>
    </dsp:sp>
    <dsp:sp modelId="{8EFCDC49-2431-44A7-9E88-01190BAF5B19}">
      <dsp:nvSpPr>
        <dsp:cNvPr id="0" name=""/>
        <dsp:cNvSpPr/>
      </dsp:nvSpPr>
      <dsp:spPr>
        <a:xfrm>
          <a:off x="279534" y="168381"/>
          <a:ext cx="4309426" cy="935817"/>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2886" tIns="0" rIns="162886"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sz="2800" kern="1200" dirty="0">
            <a:solidFill>
              <a:schemeClr val="tx1"/>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200" kern="1200" dirty="0">
              <a:solidFill>
                <a:schemeClr val="tx1"/>
              </a:solidFill>
            </a:rPr>
            <a:t>Embedded Tutors</a:t>
          </a:r>
          <a:r>
            <a:rPr lang="en-US" sz="2800" kern="1200" dirty="0">
              <a:solidFill>
                <a:schemeClr val="bg1"/>
              </a:solidFill>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050" kern="1200" dirty="0">
              <a:solidFill>
                <a:schemeClr val="bg1"/>
              </a:solidFill>
            </a:rPr>
            <a:t>Information from Elizabeth Adams, </a:t>
          </a:r>
        </a:p>
        <a:p>
          <a:pPr marL="0" marR="0" lvl="0" indent="0" algn="l" defTabSz="914400" eaLnBrk="1" fontAlgn="auto" latinLnBrk="0" hangingPunct="1">
            <a:lnSpc>
              <a:spcPct val="100000"/>
            </a:lnSpc>
            <a:spcBef>
              <a:spcPts val="0"/>
            </a:spcBef>
            <a:spcAft>
              <a:spcPts val="0"/>
            </a:spcAft>
            <a:buClrTx/>
            <a:buSzTx/>
            <a:buFontTx/>
            <a:buNone/>
            <a:tabLst/>
            <a:defRPr/>
          </a:pPr>
          <a:r>
            <a:rPr lang="en-US" sz="1050" kern="1200" dirty="0">
              <a:solidFill>
                <a:schemeClr val="bg1"/>
              </a:solidFill>
            </a:rPr>
            <a:t>UNT Dallas Learning Commons Director</a:t>
          </a:r>
        </a:p>
        <a:p>
          <a:pPr marL="0" lvl="0" algn="l" defTabSz="1244600">
            <a:lnSpc>
              <a:spcPct val="90000"/>
            </a:lnSpc>
            <a:spcBef>
              <a:spcPct val="0"/>
            </a:spcBef>
            <a:spcAft>
              <a:spcPct val="35000"/>
            </a:spcAft>
            <a:buNone/>
          </a:pPr>
          <a:endParaRPr lang="en-US" sz="2800" kern="1200" dirty="0">
            <a:solidFill>
              <a:schemeClr val="tx1"/>
            </a:solidFill>
          </a:endParaRPr>
        </a:p>
        <a:p>
          <a:pPr marL="0" lvl="0" algn="l" defTabSz="1244600">
            <a:lnSpc>
              <a:spcPct val="90000"/>
            </a:lnSpc>
            <a:spcBef>
              <a:spcPct val="0"/>
            </a:spcBef>
            <a:spcAft>
              <a:spcPct val="35000"/>
            </a:spcAft>
            <a:buNone/>
          </a:pPr>
          <a:endParaRPr lang="en-US" sz="100" kern="1200" dirty="0">
            <a:solidFill>
              <a:schemeClr val="tx1"/>
            </a:solidFill>
          </a:endParaRPr>
        </a:p>
      </dsp:txBody>
      <dsp:txXfrm>
        <a:off x="279534" y="168381"/>
        <a:ext cx="4309426" cy="93581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8/4/2025</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8/4/2025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7215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acrobat.adobe.com/link/review?uri=urn:aaid:scds:US:f9814cea-6903-3363-a613-757c6b452436" TargetMode="External"/><Relationship Id="rId2" Type="http://schemas.openxmlformats.org/officeDocument/2006/relationships/image" Target="../media/image9.jpg"/><Relationship Id="rId1" Type="http://schemas.openxmlformats.org/officeDocument/2006/relationships/slideLayout" Target="../slideLayouts/slideLayout5.xml"/><Relationship Id="rId5" Type="http://schemas.openxmlformats.org/officeDocument/2006/relationships/hyperlink" Target="https://acrobat.adobe.com/link/review?uri=urn:aaid:scds:US:b22457a0-793c-312f-ae28-1b611a865db9" TargetMode="External"/><Relationship Id="rId4" Type="http://schemas.openxmlformats.org/officeDocument/2006/relationships/hyperlink" Target="https://acrobat.adobe.com/link/review?uri=urn:aaid:scds:US:a9bb70f2-6f36-3e04-947e-e102737afd1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7873611" y="1676409"/>
            <a:ext cx="3923999" cy="2436592"/>
          </a:xfrm>
        </p:spPr>
        <p:txBody>
          <a:bodyPr anchor="b">
            <a:normAutofit/>
          </a:bodyPr>
          <a:lstStyle/>
          <a:p>
            <a:r>
              <a:rPr lang="en-US" sz="5400" dirty="0"/>
              <a:t>About UGRW</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a:xfrm>
            <a:off x="7873612" y="4611901"/>
            <a:ext cx="3924000" cy="684000"/>
          </a:xfrm>
        </p:spPr>
        <p:txBody>
          <a:bodyPr>
            <a:normAutofit/>
          </a:bodyPr>
          <a:lstStyle/>
          <a:p>
            <a:r>
              <a:rPr lang="en-US" dirty="0"/>
              <a:t>by Angie Cook</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dirty="0"/>
              <a:t>PAGE </a:t>
            </a:r>
            <a:fld id="{4A9B5881-4007-4345-955A-79C2656F0C49}" type="slidenum">
              <a:rPr lang="en-US" smtClean="0"/>
              <a:pPr>
                <a:spcAft>
                  <a:spcPts val="600"/>
                </a:spcAft>
              </a:pPr>
              <a:t>1</a:t>
            </a:fld>
            <a:endParaRPr lang="en-US"/>
          </a:p>
        </p:txBody>
      </p:sp>
      <p:pic>
        <p:nvPicPr>
          <p:cNvPr id="29" name="Picture Placeholder 28">
            <a:extLst>
              <a:ext uri="{FF2B5EF4-FFF2-40B4-BE49-F238E27FC236}">
                <a16:creationId xmlns:a16="http://schemas.microsoft.com/office/drawing/2014/main" id="{AE2FE2E9-1D1E-404B-A659-DD19B5D66B5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252" t="1401" r="22217" b="-1401"/>
          <a:stretch/>
        </p:blipFill>
        <p:spPr>
          <a:xfrm>
            <a:off x="-1" y="10"/>
            <a:ext cx="7512001" cy="6727845"/>
          </a:xfrm>
          <a:noFill/>
        </p:spPr>
      </p:pic>
    </p:spTree>
    <p:extLst>
      <p:ext uri="{BB962C8B-B14F-4D97-AF65-F5344CB8AC3E}">
        <p14:creationId xmlns:p14="http://schemas.microsoft.com/office/powerpoint/2010/main" val="113625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Course Description</a:t>
            </a:r>
          </a:p>
        </p:txBody>
      </p:sp>
      <p:pic>
        <p:nvPicPr>
          <p:cNvPr id="7" name="Picture Placeholder 6" descr="Person sitting and writing">
            <a:extLst>
              <a:ext uri="{FF2B5EF4-FFF2-40B4-BE49-F238E27FC236}">
                <a16:creationId xmlns:a16="http://schemas.microsoft.com/office/drawing/2014/main" id="{2052C005-14A2-483C-8C1A-A3D21FF82E05}"/>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22696" r="14854"/>
          <a:stretch/>
        </p:blipFill>
        <p:spPr>
          <a:xfrm flipH="1">
            <a:off x="0" y="0"/>
            <a:ext cx="6305550" cy="6727855"/>
          </a:xfrm>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a:bodyPr>
          <a:lstStyle/>
          <a:p>
            <a:pPr marL="0" indent="0">
              <a:buNone/>
            </a:pPr>
            <a:r>
              <a:rPr lang="en-US" sz="2400" dirty="0"/>
              <a:t>1200. 3 hours. This interactive writing workshop provides individualized instruction through guided practice, focusing on writing skills essential for success in ENGL 1313 (College Writing 1). Emphasizes audience, purpose, and occasion. Placement in this option is based on TSI Assessment score. Successful completion does not award academic credit or fulfill any degree requirement. Pass/no pass only. Co-Requisite(s):ENGL 1313, same section as UGRW 1200. Course Typically Offered: Fall and Spring.</a:t>
            </a:r>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3803842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303301"/>
            <a:ext cx="4695825" cy="1449216"/>
          </a:xfrm>
        </p:spPr>
        <p:txBody>
          <a:bodyPr/>
          <a:lstStyle/>
          <a:p>
            <a:pPr lvl="0"/>
            <a:r>
              <a:rPr lang="en-ZA" sz="4000" dirty="0"/>
              <a:t>Syllabus Specifics:</a:t>
            </a:r>
            <a:br>
              <a:rPr lang="en-ZA" sz="4000" dirty="0"/>
            </a:br>
            <a:r>
              <a:rPr lang="en-ZA" sz="4000" dirty="0"/>
              <a:t>Learning Objectives</a:t>
            </a:r>
            <a:endParaRPr lang="en-US" sz="4000" dirty="0"/>
          </a:p>
        </p:txBody>
      </p:sp>
      <p:pic>
        <p:nvPicPr>
          <p:cNvPr id="7" name="Picture Placeholder 6" descr="Piles of paper">
            <a:extLst>
              <a:ext uri="{FF2B5EF4-FFF2-40B4-BE49-F238E27FC236}">
                <a16:creationId xmlns:a16="http://schemas.microsoft.com/office/drawing/2014/main" id="{2052C005-14A2-483C-8C1A-A3D21FF82E05}"/>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32759" r="3741"/>
          <a:stretch/>
        </p:blipFill>
        <p:spPr>
          <a:xfrm flipH="1">
            <a:off x="0" y="0"/>
            <a:ext cx="6305550" cy="6629907"/>
          </a:xfrm>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2066925"/>
            <a:ext cx="5038726" cy="4110038"/>
          </a:xfrm>
        </p:spPr>
        <p:txBody>
          <a:bodyPr>
            <a:normAutofit fontScale="92500" lnSpcReduction="20000"/>
          </a:bodyPr>
          <a:lstStyle/>
          <a:p>
            <a:pPr marL="0" indent="0">
              <a:buNone/>
            </a:pPr>
            <a:r>
              <a:rPr lang="en-US" sz="1600" dirty="0"/>
              <a:t>At the end of the course, the student will:</a:t>
            </a:r>
          </a:p>
          <a:p>
            <a:pPr fontAlgn="base">
              <a:lnSpc>
                <a:spcPct val="120000"/>
              </a:lnSpc>
              <a:spcBef>
                <a:spcPts val="600"/>
              </a:spcBef>
              <a:spcAft>
                <a:spcPts val="600"/>
              </a:spcAft>
            </a:pPr>
            <a:r>
              <a:rPr lang="en-US" sz="1600" dirty="0"/>
              <a:t>Understand, interpret, and critically analyze the content of readings, drawing inferences and evaluating arguments across multiple texts.</a:t>
            </a:r>
          </a:p>
          <a:p>
            <a:pPr fontAlgn="base">
              <a:lnSpc>
                <a:spcPct val="120000"/>
              </a:lnSpc>
              <a:spcBef>
                <a:spcPts val="600"/>
              </a:spcBef>
              <a:spcAft>
                <a:spcPts val="600"/>
              </a:spcAft>
            </a:pPr>
            <a:r>
              <a:rPr lang="en-US" sz="1600" dirty="0"/>
              <a:t>Identify and evaluate the rhetorical elements (such as audience, purpose, and message) in diverse texts and apply these insights to one's own writing.</a:t>
            </a:r>
          </a:p>
          <a:p>
            <a:pPr fontAlgn="base">
              <a:lnSpc>
                <a:spcPct val="120000"/>
              </a:lnSpc>
              <a:spcBef>
                <a:spcPts val="600"/>
              </a:spcBef>
              <a:spcAft>
                <a:spcPts val="600"/>
              </a:spcAft>
            </a:pPr>
            <a:r>
              <a:rPr lang="en-US" sz="1600" dirty="0"/>
              <a:t>Draft, proofread, and revise college writing assignments, including reading responses, essays, and other forms of academic writing, with attention to audience, purpose, and context.</a:t>
            </a:r>
          </a:p>
          <a:p>
            <a:pPr fontAlgn="base">
              <a:lnSpc>
                <a:spcPct val="120000"/>
              </a:lnSpc>
              <a:spcBef>
                <a:spcPts val="600"/>
              </a:spcBef>
              <a:spcAft>
                <a:spcPts val="600"/>
              </a:spcAft>
            </a:pPr>
            <a:r>
              <a:rPr lang="en-US" sz="1600" dirty="0"/>
              <a:t>Demonstrate the ability to write coherently in formal, academic style with correct English mechanics and grammar, while employing appropriate rhetorical strategies for given writing situations.</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Tree>
    <p:extLst>
      <p:ext uri="{BB962C8B-B14F-4D97-AF65-F5344CB8AC3E}">
        <p14:creationId xmlns:p14="http://schemas.microsoft.com/office/powerpoint/2010/main" val="148490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xfrm>
            <a:off x="7512000" y="0"/>
            <a:ext cx="4680000" cy="6721473"/>
          </a:xfrm>
        </p:spPr>
        <p:txBody>
          <a:bodyPr/>
          <a:lstStyle/>
          <a:p>
            <a:r>
              <a:rPr lang="en-US" dirty="0"/>
              <a:t>Course</a:t>
            </a:r>
            <a:br>
              <a:rPr lang="en-US"/>
            </a:br>
            <a:r>
              <a:rPr lang="en-US"/>
              <a:t>Outline </a:t>
            </a:r>
            <a:endParaRPr lang="en-US" dirty="0"/>
          </a:p>
        </p:txBody>
      </p:sp>
      <p:graphicFrame>
        <p:nvGraphicFramePr>
          <p:cNvPr id="3" name="Content Placeholder 2" descr="List Content Placeholder">
            <a:extLst>
              <a:ext uri="{FF2B5EF4-FFF2-40B4-BE49-F238E27FC236}">
                <a16:creationId xmlns:a16="http://schemas.microsoft.com/office/drawing/2014/main" id="{00DD6853-7971-494B-A148-546DF3F15457}"/>
              </a:ext>
            </a:extLst>
          </p:cNvPr>
          <p:cNvGraphicFramePr>
            <a:graphicFrameLocks noGrp="1"/>
          </p:cNvGraphicFramePr>
          <p:nvPr>
            <p:ph idx="1"/>
            <p:extLst>
              <p:ext uri="{D42A27DB-BD31-4B8C-83A1-F6EECF244321}">
                <p14:modId xmlns:p14="http://schemas.microsoft.com/office/powerpoint/2010/main" val="3406157291"/>
              </p:ext>
            </p:extLst>
          </p:nvPr>
        </p:nvGraphicFramePr>
        <p:xfrm>
          <a:off x="838200" y="365124"/>
          <a:ext cx="6156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pic>
        <p:nvPicPr>
          <p:cNvPr id="5" name="Picture 4" descr="Seated student with long hair, hoodie, and jeans, holding pencil on open book at table with tablet and book stack">
            <a:extLst>
              <a:ext uri="{FF2B5EF4-FFF2-40B4-BE49-F238E27FC236}">
                <a16:creationId xmlns:a16="http://schemas.microsoft.com/office/drawing/2014/main" id="{D7C4EEDC-4706-BCBB-FEA7-C8F27A00D4DF}"/>
              </a:ext>
            </a:extLst>
          </p:cNvPr>
          <p:cNvPicPr>
            <a:picLocks noChangeAspect="1"/>
          </p:cNvPicPr>
          <p:nvPr/>
        </p:nvPicPr>
        <p:blipFill rotWithShape="1">
          <a:blip r:embed="rId7">
            <a:extLst>
              <a:ext uri="{28A0092B-C50C-407E-A947-70E740481C1C}">
                <a14:useLocalDpi xmlns:a14="http://schemas.microsoft.com/office/drawing/2010/main" val="0"/>
              </a:ext>
            </a:extLst>
          </a:blip>
          <a:srcRect l="41869"/>
          <a:stretch/>
        </p:blipFill>
        <p:spPr>
          <a:xfrm>
            <a:off x="7512000" y="0"/>
            <a:ext cx="5979972" cy="6858000"/>
          </a:xfrm>
          <a:prstGeom prst="rect">
            <a:avLst/>
          </a:prstGeom>
        </p:spPr>
      </p:pic>
    </p:spTree>
    <p:extLst>
      <p:ext uri="{BB962C8B-B14F-4D97-AF65-F5344CB8AC3E}">
        <p14:creationId xmlns:p14="http://schemas.microsoft.com/office/powerpoint/2010/main" val="3089782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lvl="0"/>
            <a:r>
              <a:rPr lang="en-ZA" sz="4000" dirty="0"/>
              <a:t>UGRW Resources</a:t>
            </a:r>
            <a:endParaRPr lang="en-US" sz="4000" dirty="0"/>
          </a:p>
        </p:txBody>
      </p:sp>
      <p:pic>
        <p:nvPicPr>
          <p:cNvPr id="7" name="Picture Placeholder 6">
            <a:extLst>
              <a:ext uri="{FF2B5EF4-FFF2-40B4-BE49-F238E27FC236}">
                <a16:creationId xmlns:a16="http://schemas.microsoft.com/office/drawing/2014/main" id="{2052C005-14A2-483C-8C1A-A3D21FF82E05}"/>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27154" t="-178" r="9441" b="178"/>
          <a:stretch/>
        </p:blipFill>
        <p:spPr>
          <a:xfrm flipH="1">
            <a:off x="0" y="0"/>
            <a:ext cx="6305550" cy="6629907"/>
          </a:xfrm>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lvl="0">
              <a:buClr>
                <a:schemeClr val="accent2"/>
              </a:buClr>
              <a:buFont typeface="Wingdings" panose="05000000000000000000" pitchFamily="2" charset="2"/>
              <a:buChar char="§"/>
            </a:pPr>
            <a:r>
              <a:rPr lang="en-ZA" sz="2400" dirty="0">
                <a:solidFill>
                  <a:schemeClr val="bg1"/>
                </a:solidFill>
              </a:rPr>
              <a:t>Embedded </a:t>
            </a:r>
            <a:r>
              <a:rPr lang="en-ZA" sz="2400" dirty="0"/>
              <a:t>t</a:t>
            </a:r>
            <a:r>
              <a:rPr lang="en-ZA" sz="2400" dirty="0">
                <a:solidFill>
                  <a:schemeClr val="bg1"/>
                </a:solidFill>
              </a:rPr>
              <a:t>utors in every corequisite course (more on next slides).</a:t>
            </a:r>
          </a:p>
          <a:p>
            <a:pPr lvl="0">
              <a:buClr>
                <a:schemeClr val="accent2"/>
              </a:buClr>
              <a:buFont typeface="Wingdings" panose="05000000000000000000" pitchFamily="2" charset="2"/>
              <a:buChar char="§"/>
            </a:pPr>
            <a:r>
              <a:rPr lang="en-ZA" sz="2400" dirty="0"/>
              <a:t>The Learning Commons’ Writing Center: Encourage students to go to the Writing Center.</a:t>
            </a:r>
            <a:endParaRPr lang="en-US" sz="2400" dirty="0">
              <a:solidFill>
                <a:schemeClr val="bg1"/>
              </a:solidFill>
            </a:endParaRPr>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Tree>
    <p:extLst>
      <p:ext uri="{BB962C8B-B14F-4D97-AF65-F5344CB8AC3E}">
        <p14:creationId xmlns:p14="http://schemas.microsoft.com/office/powerpoint/2010/main" val="42674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xfrm>
            <a:off x="7512000" y="0"/>
            <a:ext cx="4680000" cy="6721473"/>
          </a:xfrm>
        </p:spPr>
        <p:txBody>
          <a:bodyPr/>
          <a:lstStyle/>
          <a:p>
            <a:r>
              <a:rPr lang="en-US" dirty="0"/>
              <a:t>Course</a:t>
            </a:r>
            <a:br>
              <a:rPr lang="en-US"/>
            </a:br>
            <a:r>
              <a:rPr lang="en-US"/>
              <a:t>Outline </a:t>
            </a:r>
            <a:endParaRPr lang="en-US" dirty="0"/>
          </a:p>
        </p:txBody>
      </p:sp>
      <p:graphicFrame>
        <p:nvGraphicFramePr>
          <p:cNvPr id="3" name="Content Placeholder 2" descr="List Content Placeholder">
            <a:extLst>
              <a:ext uri="{FF2B5EF4-FFF2-40B4-BE49-F238E27FC236}">
                <a16:creationId xmlns:a16="http://schemas.microsoft.com/office/drawing/2014/main" id="{00DD6853-7971-494B-A148-546DF3F15457}"/>
              </a:ext>
            </a:extLst>
          </p:cNvPr>
          <p:cNvGraphicFramePr>
            <a:graphicFrameLocks noGrp="1"/>
          </p:cNvGraphicFramePr>
          <p:nvPr>
            <p:ph idx="1"/>
            <p:extLst>
              <p:ext uri="{D42A27DB-BD31-4B8C-83A1-F6EECF244321}">
                <p14:modId xmlns:p14="http://schemas.microsoft.com/office/powerpoint/2010/main" val="3536676263"/>
              </p:ext>
            </p:extLst>
          </p:nvPr>
        </p:nvGraphicFramePr>
        <p:xfrm>
          <a:off x="838200" y="365124"/>
          <a:ext cx="6156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pic>
        <p:nvPicPr>
          <p:cNvPr id="5" name="Picture 4">
            <a:extLst>
              <a:ext uri="{FF2B5EF4-FFF2-40B4-BE49-F238E27FC236}">
                <a16:creationId xmlns:a16="http://schemas.microsoft.com/office/drawing/2014/main" id="{D7C4EEDC-4706-BCBB-FEA7-C8F27A00D4DF}"/>
              </a:ext>
            </a:extLst>
          </p:cNvPr>
          <p:cNvPicPr>
            <a:picLocks noChangeAspect="1"/>
          </p:cNvPicPr>
          <p:nvPr/>
        </p:nvPicPr>
        <p:blipFill>
          <a:blip r:embed="rId7">
            <a:extLst>
              <a:ext uri="{28A0092B-C50C-407E-A947-70E740481C1C}">
                <a14:useLocalDpi xmlns:a14="http://schemas.microsoft.com/office/drawing/2010/main" val="0"/>
              </a:ext>
            </a:extLst>
          </a:blip>
          <a:srcRect l="20891" r="20891"/>
          <a:stretch/>
        </p:blipFill>
        <p:spPr>
          <a:xfrm>
            <a:off x="7512000" y="0"/>
            <a:ext cx="5979972" cy="6858000"/>
          </a:xfrm>
          <a:prstGeom prst="rect">
            <a:avLst/>
          </a:prstGeom>
        </p:spPr>
      </p:pic>
    </p:spTree>
    <p:extLst>
      <p:ext uri="{BB962C8B-B14F-4D97-AF65-F5344CB8AC3E}">
        <p14:creationId xmlns:p14="http://schemas.microsoft.com/office/powerpoint/2010/main" val="103670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xfrm>
            <a:off x="7512000" y="0"/>
            <a:ext cx="4680000" cy="672147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a:t>Comparison Chart*</a:t>
            </a:r>
            <a:br>
              <a:rPr lang="en-US" sz="4000" dirty="0"/>
            </a:br>
            <a:r>
              <a:rPr lang="en-US" sz="1200" spc="0" dirty="0">
                <a:solidFill>
                  <a:schemeClr val="bg1"/>
                </a:solidFill>
              </a:rPr>
              <a:t>Information from Elizabeth Adams, </a:t>
            </a:r>
            <a:br>
              <a:rPr lang="en-US" sz="1200" spc="0" dirty="0">
                <a:solidFill>
                  <a:schemeClr val="bg1"/>
                </a:solidFill>
              </a:rPr>
            </a:br>
            <a:r>
              <a:rPr lang="en-US" sz="1200" spc="0" dirty="0">
                <a:solidFill>
                  <a:schemeClr val="bg1"/>
                </a:solidFill>
              </a:rPr>
              <a:t>UNT Dallas Learning Commons Director</a:t>
            </a:r>
            <a:br>
              <a:rPr lang="en-US" sz="4400" dirty="0">
                <a:solidFill>
                  <a:schemeClr val="bg1"/>
                </a:solidFill>
              </a:rPr>
            </a:br>
            <a:br>
              <a:rPr lang="en-US" sz="4400" dirty="0"/>
            </a:br>
            <a:endParaRPr lang="en-US" sz="4400" dirty="0"/>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7" name="Content Placeholder 6">
            <a:extLst>
              <a:ext uri="{FF2B5EF4-FFF2-40B4-BE49-F238E27FC236}">
                <a16:creationId xmlns:a16="http://schemas.microsoft.com/office/drawing/2014/main" id="{2D23009B-8BFE-0B89-ABFC-BE2F37C452FA}"/>
              </a:ext>
            </a:extLst>
          </p:cNvPr>
          <p:cNvSpPr>
            <a:spLocks noGrp="1"/>
          </p:cNvSpPr>
          <p:nvPr>
            <p:ph idx="1"/>
          </p:nvPr>
        </p:nvSpPr>
        <p:spPr/>
        <p:txBody>
          <a:bodyPr/>
          <a:lstStyle/>
          <a:p>
            <a:endParaRPr lang="en-US" dirty="0"/>
          </a:p>
        </p:txBody>
      </p:sp>
      <p:sp>
        <p:nvSpPr>
          <p:cNvPr id="8" name="Rectangle 7">
            <a:extLst>
              <a:ext uri="{FF2B5EF4-FFF2-40B4-BE49-F238E27FC236}">
                <a16:creationId xmlns:a16="http://schemas.microsoft.com/office/drawing/2014/main" id="{F25D0AAA-D598-C930-99CE-D07EA62E9B7A}"/>
              </a:ext>
            </a:extLst>
          </p:cNvPr>
          <p:cNvSpPr/>
          <p:nvPr/>
        </p:nvSpPr>
        <p:spPr>
          <a:xfrm>
            <a:off x="0" y="0"/>
            <a:ext cx="7512000" cy="67214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B73AEB-0B47-CC1C-7585-6D26D11C0CCE}"/>
              </a:ext>
            </a:extLst>
          </p:cNvPr>
          <p:cNvPicPr>
            <a:picLocks noChangeAspect="1"/>
          </p:cNvPicPr>
          <p:nvPr/>
        </p:nvPicPr>
        <p:blipFill>
          <a:blip r:embed="rId2"/>
          <a:stretch>
            <a:fillRect/>
          </a:stretch>
        </p:blipFill>
        <p:spPr>
          <a:xfrm>
            <a:off x="691542" y="508001"/>
            <a:ext cx="5957316" cy="6153912"/>
          </a:xfrm>
          <a:prstGeom prst="rect">
            <a:avLst/>
          </a:prstGeom>
        </p:spPr>
      </p:pic>
      <p:cxnSp>
        <p:nvCxnSpPr>
          <p:cNvPr id="10" name="Straight Connector 9">
            <a:extLst>
              <a:ext uri="{FF2B5EF4-FFF2-40B4-BE49-F238E27FC236}">
                <a16:creationId xmlns:a16="http://schemas.microsoft.com/office/drawing/2014/main" id="{39ED4A25-B674-4B9D-A4E1-BD1004764E1D}"/>
              </a:ext>
            </a:extLst>
          </p:cNvPr>
          <p:cNvCxnSpPr/>
          <p:nvPr/>
        </p:nvCxnSpPr>
        <p:spPr>
          <a:xfrm>
            <a:off x="6648858" y="508001"/>
            <a:ext cx="0" cy="5841998"/>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0E8333A-08E8-09D4-B913-F240ED60B43D}"/>
              </a:ext>
            </a:extLst>
          </p:cNvPr>
          <p:cNvCxnSpPr/>
          <p:nvPr/>
        </p:nvCxnSpPr>
        <p:spPr>
          <a:xfrm>
            <a:off x="1822858" y="508001"/>
            <a:ext cx="0" cy="584199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2D20D4C-606C-0D27-566B-FD0C83F677B5}"/>
              </a:ext>
            </a:extLst>
          </p:cNvPr>
          <p:cNvCxnSpPr/>
          <p:nvPr/>
        </p:nvCxnSpPr>
        <p:spPr>
          <a:xfrm>
            <a:off x="3069767" y="508001"/>
            <a:ext cx="0" cy="584199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1B3BF6D-EA75-A435-7DCF-CBC2DB2FF8BC}"/>
              </a:ext>
            </a:extLst>
          </p:cNvPr>
          <p:cNvCxnSpPr/>
          <p:nvPr/>
        </p:nvCxnSpPr>
        <p:spPr>
          <a:xfrm>
            <a:off x="691541" y="1496291"/>
            <a:ext cx="5957317"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5E1BC4A-BD67-55B8-FE89-340BB88C3D25}"/>
              </a:ext>
            </a:extLst>
          </p:cNvPr>
          <p:cNvCxnSpPr/>
          <p:nvPr/>
        </p:nvCxnSpPr>
        <p:spPr>
          <a:xfrm>
            <a:off x="691540" y="4308764"/>
            <a:ext cx="5957317" cy="0"/>
          </a:xfrm>
          <a:prstGeom prst="line">
            <a:avLst/>
          </a:prstGeom>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0088323B-45E1-D806-0BAE-3EA1F29846AF}"/>
              </a:ext>
            </a:extLst>
          </p:cNvPr>
          <p:cNvSpPr/>
          <p:nvPr/>
        </p:nvSpPr>
        <p:spPr>
          <a:xfrm>
            <a:off x="1822858" y="508001"/>
            <a:ext cx="1246905" cy="5841998"/>
          </a:xfrm>
          <a:prstGeom prst="rect">
            <a:avLst/>
          </a:prstGeom>
          <a:solidFill>
            <a:schemeClr val="accent2">
              <a:alpha val="1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932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pPr lvl="0"/>
            <a:r>
              <a:rPr lang="en-US" dirty="0"/>
              <a:t>For More Exploration</a:t>
            </a:r>
            <a:endParaRPr lang="en-US" sz="4000" dirty="0"/>
          </a:p>
        </p:txBody>
      </p:sp>
      <p:pic>
        <p:nvPicPr>
          <p:cNvPr id="7" name="Picture Placeholder 6">
            <a:extLst>
              <a:ext uri="{FF2B5EF4-FFF2-40B4-BE49-F238E27FC236}">
                <a16:creationId xmlns:a16="http://schemas.microsoft.com/office/drawing/2014/main" id="{2052C005-14A2-483C-8C1A-A3D21FF82E05}"/>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44615" t="8434" b="4216"/>
          <a:stretch/>
        </p:blipFill>
        <p:spPr>
          <a:xfrm flipH="1">
            <a:off x="0" y="0"/>
            <a:ext cx="6305550" cy="6629907"/>
          </a:xfrm>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a:t>
            </a:r>
            <a:r>
              <a:rPr lang="en-US" dirty="0">
                <a:solidFill>
                  <a:schemeClr val="accent2"/>
                </a:solidFill>
                <a:hlinkClick r:id="rId3">
                  <a:extLst>
                    <a:ext uri="{A12FA001-AC4F-418D-AE19-62706E023703}">
                      <ahyp:hlinkClr xmlns:ahyp="http://schemas.microsoft.com/office/drawing/2018/hyperlinkcolor" val="tx"/>
                    </a:ext>
                  </a:extLst>
                </a:hlinkClick>
              </a:rPr>
              <a:t>COREQUISITE WORKS: Student Success Models at the University System of Georgia</a:t>
            </a:r>
            <a:r>
              <a:rPr lang="en-US" dirty="0"/>
              <a:t>”</a:t>
            </a:r>
          </a:p>
          <a:p>
            <a:r>
              <a:rPr lang="en-US" dirty="0"/>
              <a:t>“</a:t>
            </a:r>
            <a:r>
              <a:rPr lang="en-US" dirty="0">
                <a:solidFill>
                  <a:schemeClr val="accent2"/>
                </a:solidFill>
                <a:hlinkClick r:id="rId4">
                  <a:extLst>
                    <a:ext uri="{A12FA001-AC4F-418D-AE19-62706E023703}">
                      <ahyp:hlinkClr xmlns:ahyp="http://schemas.microsoft.com/office/drawing/2018/hyperlinkcolor" val="tx"/>
                    </a:ext>
                  </a:extLst>
                </a:hlinkClick>
              </a:rPr>
              <a:t>The Impacts and Experiences of Corequisite Remediation for Latino Students</a:t>
            </a:r>
            <a:r>
              <a:rPr lang="en-US" dirty="0"/>
              <a:t>”</a:t>
            </a:r>
          </a:p>
          <a:p>
            <a:r>
              <a:rPr lang="en-US" dirty="0"/>
              <a:t>“</a:t>
            </a:r>
            <a:r>
              <a:rPr lang="en-US" dirty="0">
                <a:solidFill>
                  <a:schemeClr val="accent2"/>
                </a:solidFill>
                <a:hlinkClick r:id="rId5">
                  <a:extLst>
                    <a:ext uri="{A12FA001-AC4F-418D-AE19-62706E023703}">
                      <ahyp:hlinkClr xmlns:ahyp="http://schemas.microsoft.com/office/drawing/2018/hyperlinkcolor" val="tx"/>
                    </a:ext>
                  </a:extLst>
                </a:hlinkClick>
              </a:rPr>
              <a:t>National Report on Developmental Education: Corequisite Reform Is Working</a:t>
            </a:r>
            <a:r>
              <a:rPr lang="en-US" dirty="0"/>
              <a:t>”</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Tree>
    <p:extLst>
      <p:ext uri="{BB962C8B-B14F-4D97-AF65-F5344CB8AC3E}">
        <p14:creationId xmlns:p14="http://schemas.microsoft.com/office/powerpoint/2010/main" val="605796150"/>
      </p:ext>
    </p:extLst>
  </p:cSld>
  <p:clrMapOvr>
    <a:masterClrMapping/>
  </p:clrMapOvr>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7543618_win32_fixed.potx" id="{ADAA76EA-DF5A-4461-9F55-FB2239CA5BEE}" vid="{736839AE-787B-453A-8CE5-01202B88CD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emplate>Corporate teach a course</Template>
  <TotalTime>20169</TotalTime>
  <Words>459</Words>
  <Application>Microsoft Office PowerPoint</Application>
  <PresentationFormat>Widescreen</PresentationFormat>
  <Paragraphs>36</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Office Theme</vt:lpstr>
      <vt:lpstr>About UGRW</vt:lpstr>
      <vt:lpstr>Course Description</vt:lpstr>
      <vt:lpstr>Syllabus Specifics: Learning Objectives</vt:lpstr>
      <vt:lpstr>Course Outline </vt:lpstr>
      <vt:lpstr>UGRW Resources</vt:lpstr>
      <vt:lpstr>Course Outline </vt:lpstr>
      <vt:lpstr>Comparison Chart* Information from Elizabeth Adams,  UNT Dallas Learning Commons Director  </vt:lpstr>
      <vt:lpstr>For More Exploration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Cook, Angelica</dc:creator>
  <cp:lastModifiedBy>Tinajero, Roberto</cp:lastModifiedBy>
  <cp:revision>4</cp:revision>
  <dcterms:created xsi:type="dcterms:W3CDTF">2024-07-24T15:55:25Z</dcterms:created>
  <dcterms:modified xsi:type="dcterms:W3CDTF">2025-08-04T22:43:06Z</dcterms:modified>
</cp:coreProperties>
</file>