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1" r:id="rId14"/>
    <p:sldId id="268" r:id="rId15"/>
    <p:sldId id="292" r:id="rId16"/>
    <p:sldId id="269" r:id="rId17"/>
    <p:sldId id="270" r:id="rId18"/>
    <p:sldId id="293" r:id="rId19"/>
    <p:sldId id="271" r:id="rId20"/>
    <p:sldId id="273" r:id="rId21"/>
    <p:sldId id="274" r:id="rId22"/>
    <p:sldId id="275" r:id="rId23"/>
    <p:sldId id="278" r:id="rId24"/>
    <p:sldId id="280" r:id="rId25"/>
    <p:sldId id="279" r:id="rId26"/>
    <p:sldId id="277" r:id="rId27"/>
    <p:sldId id="285" r:id="rId28"/>
    <p:sldId id="284" r:id="rId29"/>
    <p:sldId id="287" r:id="rId30"/>
    <p:sldId id="286" r:id="rId31"/>
    <p:sldId id="289" r:id="rId32"/>
    <p:sldId id="29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DEF7C-3D9E-426F-A8B5-9B980D21D924}" v="105" dt="2025-04-21T20:30:33.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iba Kian Kaufman" userId="8ac54697-0ed8-482d-aca6-8436f7fb0779" providerId="ADAL" clId="{330DEF7C-3D9E-426F-A8B5-9B980D21D924}"/>
    <pc:docChg chg="undo custSel modSld">
      <pc:chgData name="Sheiba Kian Kaufman" userId="8ac54697-0ed8-482d-aca6-8436f7fb0779" providerId="ADAL" clId="{330DEF7C-3D9E-426F-A8B5-9B980D21D924}" dt="2025-04-24T01:50:32.552" v="293" actId="20577"/>
      <pc:docMkLst>
        <pc:docMk/>
      </pc:docMkLst>
      <pc:sldChg chg="modSp mod">
        <pc:chgData name="Sheiba Kian Kaufman" userId="8ac54697-0ed8-482d-aca6-8436f7fb0779" providerId="ADAL" clId="{330DEF7C-3D9E-426F-A8B5-9B980D21D924}" dt="2025-04-21T19:25:49.300" v="0" actId="20577"/>
        <pc:sldMkLst>
          <pc:docMk/>
          <pc:sldMk cId="2547092012" sldId="257"/>
        </pc:sldMkLst>
        <pc:spChg chg="mod">
          <ac:chgData name="Sheiba Kian Kaufman" userId="8ac54697-0ed8-482d-aca6-8436f7fb0779" providerId="ADAL" clId="{330DEF7C-3D9E-426F-A8B5-9B980D21D924}" dt="2025-04-21T19:25:49.300" v="0" actId="20577"/>
          <ac:spMkLst>
            <pc:docMk/>
            <pc:sldMk cId="2547092012" sldId="257"/>
            <ac:spMk id="3" creationId="{00000000-0000-0000-0000-000000000000}"/>
          </ac:spMkLst>
        </pc:spChg>
      </pc:sldChg>
      <pc:sldChg chg="modSp mod modAnim">
        <pc:chgData name="Sheiba Kian Kaufman" userId="8ac54697-0ed8-482d-aca6-8436f7fb0779" providerId="ADAL" clId="{330DEF7C-3D9E-426F-A8B5-9B980D21D924}" dt="2025-04-21T19:34:04.614" v="12"/>
        <pc:sldMkLst>
          <pc:docMk/>
          <pc:sldMk cId="2000173061" sldId="258"/>
        </pc:sldMkLst>
        <pc:spChg chg="mod">
          <ac:chgData name="Sheiba Kian Kaufman" userId="8ac54697-0ed8-482d-aca6-8436f7fb0779" providerId="ADAL" clId="{330DEF7C-3D9E-426F-A8B5-9B980D21D924}" dt="2025-04-21T19:33:08.634" v="7" actId="2711"/>
          <ac:spMkLst>
            <pc:docMk/>
            <pc:sldMk cId="2000173061" sldId="258"/>
            <ac:spMk id="7" creationId="{00000000-0000-0000-0000-000000000000}"/>
          </ac:spMkLst>
        </pc:spChg>
      </pc:sldChg>
      <pc:sldChg chg="modSp mod modAnim">
        <pc:chgData name="Sheiba Kian Kaufman" userId="8ac54697-0ed8-482d-aca6-8436f7fb0779" providerId="ADAL" clId="{330DEF7C-3D9E-426F-A8B5-9B980D21D924}" dt="2025-04-21T20:19:01.715" v="256"/>
        <pc:sldMkLst>
          <pc:docMk/>
          <pc:sldMk cId="3311754029" sldId="259"/>
        </pc:sldMkLst>
        <pc:spChg chg="mod">
          <ac:chgData name="Sheiba Kian Kaufman" userId="8ac54697-0ed8-482d-aca6-8436f7fb0779" providerId="ADAL" clId="{330DEF7C-3D9E-426F-A8B5-9B980D21D924}" dt="2025-04-21T19:35:44.726" v="33" actId="14100"/>
          <ac:spMkLst>
            <pc:docMk/>
            <pc:sldMk cId="3311754029" sldId="259"/>
            <ac:spMk id="7" creationId="{00000000-0000-0000-0000-000000000000}"/>
          </ac:spMkLst>
        </pc:spChg>
        <pc:spChg chg="mod">
          <ac:chgData name="Sheiba Kian Kaufman" userId="8ac54697-0ed8-482d-aca6-8436f7fb0779" providerId="ADAL" clId="{330DEF7C-3D9E-426F-A8B5-9B980D21D924}" dt="2025-04-21T20:18:46.600" v="253" actId="20577"/>
          <ac:spMkLst>
            <pc:docMk/>
            <pc:sldMk cId="3311754029" sldId="259"/>
            <ac:spMk id="8" creationId="{00000000-0000-0000-0000-000000000000}"/>
          </ac:spMkLst>
        </pc:spChg>
      </pc:sldChg>
      <pc:sldChg chg="modSp mod">
        <pc:chgData name="Sheiba Kian Kaufman" userId="8ac54697-0ed8-482d-aca6-8436f7fb0779" providerId="ADAL" clId="{330DEF7C-3D9E-426F-A8B5-9B980D21D924}" dt="2025-04-21T19:26:33.788" v="1" actId="313"/>
        <pc:sldMkLst>
          <pc:docMk/>
          <pc:sldMk cId="635309638" sldId="260"/>
        </pc:sldMkLst>
        <pc:spChg chg="mod">
          <ac:chgData name="Sheiba Kian Kaufman" userId="8ac54697-0ed8-482d-aca6-8436f7fb0779" providerId="ADAL" clId="{330DEF7C-3D9E-426F-A8B5-9B980D21D924}" dt="2025-04-21T19:26:33.788" v="1" actId="313"/>
          <ac:spMkLst>
            <pc:docMk/>
            <pc:sldMk cId="635309638" sldId="260"/>
            <ac:spMk id="5" creationId="{00000000-0000-0000-0000-000000000000}"/>
          </ac:spMkLst>
        </pc:spChg>
      </pc:sldChg>
      <pc:sldChg chg="modSp mod">
        <pc:chgData name="Sheiba Kian Kaufman" userId="8ac54697-0ed8-482d-aca6-8436f7fb0779" providerId="ADAL" clId="{330DEF7C-3D9E-426F-A8B5-9B980D21D924}" dt="2025-04-21T19:39:50.470" v="103" actId="20577"/>
        <pc:sldMkLst>
          <pc:docMk/>
          <pc:sldMk cId="2783846084" sldId="261"/>
        </pc:sldMkLst>
        <pc:spChg chg="mod">
          <ac:chgData name="Sheiba Kian Kaufman" userId="8ac54697-0ed8-482d-aca6-8436f7fb0779" providerId="ADAL" clId="{330DEF7C-3D9E-426F-A8B5-9B980D21D924}" dt="2025-04-21T19:39:50.470" v="103" actId="20577"/>
          <ac:spMkLst>
            <pc:docMk/>
            <pc:sldMk cId="2783846084" sldId="261"/>
            <ac:spMk id="7" creationId="{00000000-0000-0000-0000-000000000000}"/>
          </ac:spMkLst>
        </pc:spChg>
      </pc:sldChg>
      <pc:sldChg chg="modSp mod modAnim">
        <pc:chgData name="Sheiba Kian Kaufman" userId="8ac54697-0ed8-482d-aca6-8436f7fb0779" providerId="ADAL" clId="{330DEF7C-3D9E-426F-A8B5-9B980D21D924}" dt="2025-04-21T19:41:28.089" v="108"/>
        <pc:sldMkLst>
          <pc:docMk/>
          <pc:sldMk cId="1123660166" sldId="262"/>
        </pc:sldMkLst>
        <pc:spChg chg="mod">
          <ac:chgData name="Sheiba Kian Kaufman" userId="8ac54697-0ed8-482d-aca6-8436f7fb0779" providerId="ADAL" clId="{330DEF7C-3D9E-426F-A8B5-9B980D21D924}" dt="2025-04-21T19:41:18.410" v="107" actId="27636"/>
          <ac:spMkLst>
            <pc:docMk/>
            <pc:sldMk cId="1123660166" sldId="262"/>
            <ac:spMk id="6" creationId="{00000000-0000-0000-0000-000000000000}"/>
          </ac:spMkLst>
        </pc:spChg>
      </pc:sldChg>
      <pc:sldChg chg="modAnim">
        <pc:chgData name="Sheiba Kian Kaufman" userId="8ac54697-0ed8-482d-aca6-8436f7fb0779" providerId="ADAL" clId="{330DEF7C-3D9E-426F-A8B5-9B980D21D924}" dt="2025-04-21T19:42:19.853" v="112"/>
        <pc:sldMkLst>
          <pc:docMk/>
          <pc:sldMk cId="4040549614" sldId="264"/>
        </pc:sldMkLst>
      </pc:sldChg>
      <pc:sldChg chg="modSp modAnim">
        <pc:chgData name="Sheiba Kian Kaufman" userId="8ac54697-0ed8-482d-aca6-8436f7fb0779" providerId="ADAL" clId="{330DEF7C-3D9E-426F-A8B5-9B980D21D924}" dt="2025-04-21T19:48:31.323" v="117" actId="20577"/>
        <pc:sldMkLst>
          <pc:docMk/>
          <pc:sldMk cId="3888680869" sldId="265"/>
        </pc:sldMkLst>
        <pc:spChg chg="mod">
          <ac:chgData name="Sheiba Kian Kaufman" userId="8ac54697-0ed8-482d-aca6-8436f7fb0779" providerId="ADAL" clId="{330DEF7C-3D9E-426F-A8B5-9B980D21D924}" dt="2025-04-21T19:48:31.323" v="117" actId="20577"/>
          <ac:spMkLst>
            <pc:docMk/>
            <pc:sldMk cId="3888680869" sldId="265"/>
            <ac:spMk id="4" creationId="{00000000-0000-0000-0000-000000000000}"/>
          </ac:spMkLst>
        </pc:spChg>
      </pc:sldChg>
      <pc:sldChg chg="modSp mod modAnim">
        <pc:chgData name="Sheiba Kian Kaufman" userId="8ac54697-0ed8-482d-aca6-8436f7fb0779" providerId="ADAL" clId="{330DEF7C-3D9E-426F-A8B5-9B980D21D924}" dt="2025-04-21T19:58:44.170" v="149"/>
        <pc:sldMkLst>
          <pc:docMk/>
          <pc:sldMk cId="2835003498" sldId="266"/>
        </pc:sldMkLst>
        <pc:spChg chg="mod">
          <ac:chgData name="Sheiba Kian Kaufman" userId="8ac54697-0ed8-482d-aca6-8436f7fb0779" providerId="ADAL" clId="{330DEF7C-3D9E-426F-A8B5-9B980D21D924}" dt="2025-04-21T19:58:38.919" v="148" actId="20577"/>
          <ac:spMkLst>
            <pc:docMk/>
            <pc:sldMk cId="2835003498" sldId="266"/>
            <ac:spMk id="3" creationId="{00000000-0000-0000-0000-000000000000}"/>
          </ac:spMkLst>
        </pc:spChg>
        <pc:spChg chg="mod">
          <ac:chgData name="Sheiba Kian Kaufman" userId="8ac54697-0ed8-482d-aca6-8436f7fb0779" providerId="ADAL" clId="{330DEF7C-3D9E-426F-A8B5-9B980D21D924}" dt="2025-04-21T19:48:43.992" v="121" actId="20577"/>
          <ac:spMkLst>
            <pc:docMk/>
            <pc:sldMk cId="2835003498" sldId="266"/>
            <ac:spMk id="16" creationId="{00000000-0000-0000-0000-000000000000}"/>
          </ac:spMkLst>
        </pc:spChg>
      </pc:sldChg>
      <pc:sldChg chg="modSp mod">
        <pc:chgData name="Sheiba Kian Kaufman" userId="8ac54697-0ed8-482d-aca6-8436f7fb0779" providerId="ADAL" clId="{330DEF7C-3D9E-426F-A8B5-9B980D21D924}" dt="2025-04-21T19:58:55.466" v="151" actId="14100"/>
        <pc:sldMkLst>
          <pc:docMk/>
          <pc:sldMk cId="1538178192" sldId="267"/>
        </pc:sldMkLst>
        <pc:spChg chg="mod">
          <ac:chgData name="Sheiba Kian Kaufman" userId="8ac54697-0ed8-482d-aca6-8436f7fb0779" providerId="ADAL" clId="{330DEF7C-3D9E-426F-A8B5-9B980D21D924}" dt="2025-04-21T19:58:55.466" v="151" actId="14100"/>
          <ac:spMkLst>
            <pc:docMk/>
            <pc:sldMk cId="1538178192" sldId="267"/>
            <ac:spMk id="4" creationId="{00000000-0000-0000-0000-000000000000}"/>
          </ac:spMkLst>
        </pc:spChg>
        <pc:picChg chg="mod">
          <ac:chgData name="Sheiba Kian Kaufman" userId="8ac54697-0ed8-482d-aca6-8436f7fb0779" providerId="ADAL" clId="{330DEF7C-3D9E-426F-A8B5-9B980D21D924}" dt="2025-04-21T19:58:51.765" v="150" actId="14100"/>
          <ac:picMkLst>
            <pc:docMk/>
            <pc:sldMk cId="1538178192" sldId="267"/>
            <ac:picMk id="6" creationId="{00000000-0000-0000-0000-000000000000}"/>
          </ac:picMkLst>
        </pc:picChg>
      </pc:sldChg>
      <pc:sldChg chg="modSp mod">
        <pc:chgData name="Sheiba Kian Kaufman" userId="8ac54697-0ed8-482d-aca6-8436f7fb0779" providerId="ADAL" clId="{330DEF7C-3D9E-426F-A8B5-9B980D21D924}" dt="2025-04-21T20:00:23.400" v="169" actId="20577"/>
        <pc:sldMkLst>
          <pc:docMk/>
          <pc:sldMk cId="2695229168" sldId="268"/>
        </pc:sldMkLst>
        <pc:spChg chg="mod">
          <ac:chgData name="Sheiba Kian Kaufman" userId="8ac54697-0ed8-482d-aca6-8436f7fb0779" providerId="ADAL" clId="{330DEF7C-3D9E-426F-A8B5-9B980D21D924}" dt="2025-04-21T20:00:23.400" v="169" actId="20577"/>
          <ac:spMkLst>
            <pc:docMk/>
            <pc:sldMk cId="2695229168" sldId="268"/>
            <ac:spMk id="3" creationId="{00000000-0000-0000-0000-000000000000}"/>
          </ac:spMkLst>
        </pc:spChg>
      </pc:sldChg>
      <pc:sldChg chg="modSp mod">
        <pc:chgData name="Sheiba Kian Kaufman" userId="8ac54697-0ed8-482d-aca6-8436f7fb0779" providerId="ADAL" clId="{330DEF7C-3D9E-426F-A8B5-9B980D21D924}" dt="2025-04-21T20:01:18.747" v="192" actId="20577"/>
        <pc:sldMkLst>
          <pc:docMk/>
          <pc:sldMk cId="4215162599" sldId="269"/>
        </pc:sldMkLst>
        <pc:spChg chg="mod">
          <ac:chgData name="Sheiba Kian Kaufman" userId="8ac54697-0ed8-482d-aca6-8436f7fb0779" providerId="ADAL" clId="{330DEF7C-3D9E-426F-A8B5-9B980D21D924}" dt="2025-04-21T20:01:18.747" v="192" actId="20577"/>
          <ac:spMkLst>
            <pc:docMk/>
            <pc:sldMk cId="4215162599" sldId="269"/>
            <ac:spMk id="3" creationId="{00000000-0000-0000-0000-000000000000}"/>
          </ac:spMkLst>
        </pc:spChg>
      </pc:sldChg>
      <pc:sldChg chg="modSp mod">
        <pc:chgData name="Sheiba Kian Kaufman" userId="8ac54697-0ed8-482d-aca6-8436f7fb0779" providerId="ADAL" clId="{330DEF7C-3D9E-426F-A8B5-9B980D21D924}" dt="2025-04-21T20:01:38.481" v="203" actId="20577"/>
        <pc:sldMkLst>
          <pc:docMk/>
          <pc:sldMk cId="1624212519" sldId="270"/>
        </pc:sldMkLst>
        <pc:spChg chg="mod">
          <ac:chgData name="Sheiba Kian Kaufman" userId="8ac54697-0ed8-482d-aca6-8436f7fb0779" providerId="ADAL" clId="{330DEF7C-3D9E-426F-A8B5-9B980D21D924}" dt="2025-04-21T20:01:38.481" v="203" actId="20577"/>
          <ac:spMkLst>
            <pc:docMk/>
            <pc:sldMk cId="1624212519" sldId="270"/>
            <ac:spMk id="3" creationId="{00000000-0000-0000-0000-000000000000}"/>
          </ac:spMkLst>
        </pc:spChg>
      </pc:sldChg>
      <pc:sldChg chg="modSp mod">
        <pc:chgData name="Sheiba Kian Kaufman" userId="8ac54697-0ed8-482d-aca6-8436f7fb0779" providerId="ADAL" clId="{330DEF7C-3D9E-426F-A8B5-9B980D21D924}" dt="2025-04-24T01:50:32.552" v="293" actId="20577"/>
        <pc:sldMkLst>
          <pc:docMk/>
          <pc:sldMk cId="3712503429" sldId="273"/>
        </pc:sldMkLst>
        <pc:spChg chg="mod">
          <ac:chgData name="Sheiba Kian Kaufman" userId="8ac54697-0ed8-482d-aca6-8436f7fb0779" providerId="ADAL" clId="{330DEF7C-3D9E-426F-A8B5-9B980D21D924}" dt="2025-04-24T01:50:32.552" v="293" actId="20577"/>
          <ac:spMkLst>
            <pc:docMk/>
            <pc:sldMk cId="3712503429" sldId="273"/>
            <ac:spMk id="11" creationId="{00000000-0000-0000-0000-000000000000}"/>
          </ac:spMkLst>
        </pc:spChg>
      </pc:sldChg>
      <pc:sldChg chg="modAnim">
        <pc:chgData name="Sheiba Kian Kaufman" userId="8ac54697-0ed8-482d-aca6-8436f7fb0779" providerId="ADAL" clId="{330DEF7C-3D9E-426F-A8B5-9B980D21D924}" dt="2025-04-21T20:29:55.728" v="260"/>
        <pc:sldMkLst>
          <pc:docMk/>
          <pc:sldMk cId="1048169924" sldId="274"/>
        </pc:sldMkLst>
      </pc:sldChg>
      <pc:sldChg chg="modSp mod modAnim">
        <pc:chgData name="Sheiba Kian Kaufman" userId="8ac54697-0ed8-482d-aca6-8436f7fb0779" providerId="ADAL" clId="{330DEF7C-3D9E-426F-A8B5-9B980D21D924}" dt="2025-04-21T20:30:33.183" v="267"/>
        <pc:sldMkLst>
          <pc:docMk/>
          <pc:sldMk cId="3982456131" sldId="275"/>
        </pc:sldMkLst>
        <pc:spChg chg="mod">
          <ac:chgData name="Sheiba Kian Kaufman" userId="8ac54697-0ed8-482d-aca6-8436f7fb0779" providerId="ADAL" clId="{330DEF7C-3D9E-426F-A8B5-9B980D21D924}" dt="2025-04-21T20:30:13.393" v="262" actId="27636"/>
          <ac:spMkLst>
            <pc:docMk/>
            <pc:sldMk cId="3982456131" sldId="275"/>
            <ac:spMk id="3" creationId="{00000000-0000-0000-0000-000000000000}"/>
          </ac:spMkLst>
        </pc:spChg>
      </pc:sldChg>
      <pc:sldChg chg="modSp mod modAnim">
        <pc:chgData name="Sheiba Kian Kaufman" userId="8ac54697-0ed8-482d-aca6-8436f7fb0779" providerId="ADAL" clId="{330DEF7C-3D9E-426F-A8B5-9B980D21D924}" dt="2025-04-21T20:02:56.466" v="207"/>
        <pc:sldMkLst>
          <pc:docMk/>
          <pc:sldMk cId="2921293156" sldId="278"/>
        </pc:sldMkLst>
        <pc:spChg chg="mod">
          <ac:chgData name="Sheiba Kian Kaufman" userId="8ac54697-0ed8-482d-aca6-8436f7fb0779" providerId="ADAL" clId="{330DEF7C-3D9E-426F-A8B5-9B980D21D924}" dt="2025-04-21T20:02:42.778" v="205" actId="27636"/>
          <ac:spMkLst>
            <pc:docMk/>
            <pc:sldMk cId="2921293156" sldId="278"/>
            <ac:spMk id="6" creationId="{00000000-0000-0000-0000-000000000000}"/>
          </ac:spMkLst>
        </pc:spChg>
      </pc:sldChg>
      <pc:sldChg chg="modSp mod">
        <pc:chgData name="Sheiba Kian Kaufman" userId="8ac54697-0ed8-482d-aca6-8436f7fb0779" providerId="ADAL" clId="{330DEF7C-3D9E-426F-A8B5-9B980D21D924}" dt="2025-04-21T20:03:21.413" v="210" actId="14100"/>
        <pc:sldMkLst>
          <pc:docMk/>
          <pc:sldMk cId="371993589" sldId="279"/>
        </pc:sldMkLst>
        <pc:spChg chg="mod">
          <ac:chgData name="Sheiba Kian Kaufman" userId="8ac54697-0ed8-482d-aca6-8436f7fb0779" providerId="ADAL" clId="{330DEF7C-3D9E-426F-A8B5-9B980D21D924}" dt="2025-04-21T20:03:21.413" v="210" actId="14100"/>
          <ac:spMkLst>
            <pc:docMk/>
            <pc:sldMk cId="371993589" sldId="279"/>
            <ac:spMk id="2" creationId="{00000000-0000-0000-0000-000000000000}"/>
          </ac:spMkLst>
        </pc:spChg>
        <pc:spChg chg="mod">
          <ac:chgData name="Sheiba Kian Kaufman" userId="8ac54697-0ed8-482d-aca6-8436f7fb0779" providerId="ADAL" clId="{330DEF7C-3D9E-426F-A8B5-9B980D21D924}" dt="2025-04-21T20:03:16.667" v="208" actId="14100"/>
          <ac:spMkLst>
            <pc:docMk/>
            <pc:sldMk cId="371993589" sldId="279"/>
            <ac:spMk id="5" creationId="{00000000-0000-0000-0000-000000000000}"/>
          </ac:spMkLst>
        </pc:spChg>
      </pc:sldChg>
      <pc:sldChg chg="modSp mod">
        <pc:chgData name="Sheiba Kian Kaufman" userId="8ac54697-0ed8-482d-aca6-8436f7fb0779" providerId="ADAL" clId="{330DEF7C-3D9E-426F-A8B5-9B980D21D924}" dt="2025-04-21T20:03:43.526" v="211" actId="14100"/>
        <pc:sldMkLst>
          <pc:docMk/>
          <pc:sldMk cId="912777003" sldId="287"/>
        </pc:sldMkLst>
        <pc:graphicFrameChg chg="mod">
          <ac:chgData name="Sheiba Kian Kaufman" userId="8ac54697-0ed8-482d-aca6-8436f7fb0779" providerId="ADAL" clId="{330DEF7C-3D9E-426F-A8B5-9B980D21D924}" dt="2025-04-21T20:03:43.526" v="211" actId="14100"/>
          <ac:graphicFrameMkLst>
            <pc:docMk/>
            <pc:sldMk cId="912777003" sldId="287"/>
            <ac:graphicFrameMk id="5" creationId="{00000000-0000-0000-0000-000000000000}"/>
          </ac:graphicFrameMkLst>
        </pc:graphicFrameChg>
      </pc:sldChg>
      <pc:sldChg chg="modSp mod">
        <pc:chgData name="Sheiba Kian Kaufman" userId="8ac54697-0ed8-482d-aca6-8436f7fb0779" providerId="ADAL" clId="{330DEF7C-3D9E-426F-A8B5-9B980D21D924}" dt="2025-04-21T20:00:05.181" v="166" actId="14100"/>
        <pc:sldMkLst>
          <pc:docMk/>
          <pc:sldMk cId="1742035605" sldId="291"/>
        </pc:sldMkLst>
        <pc:spChg chg="mod">
          <ac:chgData name="Sheiba Kian Kaufman" userId="8ac54697-0ed8-482d-aca6-8436f7fb0779" providerId="ADAL" clId="{330DEF7C-3D9E-426F-A8B5-9B980D21D924}" dt="2025-04-21T19:59:14.811" v="156" actId="14100"/>
          <ac:spMkLst>
            <pc:docMk/>
            <pc:sldMk cId="1742035605" sldId="291"/>
            <ac:spMk id="2" creationId="{00000000-0000-0000-0000-000000000000}"/>
          </ac:spMkLst>
        </pc:spChg>
        <pc:spChg chg="mod">
          <ac:chgData name="Sheiba Kian Kaufman" userId="8ac54697-0ed8-482d-aca6-8436f7fb0779" providerId="ADAL" clId="{330DEF7C-3D9E-426F-A8B5-9B980D21D924}" dt="2025-04-21T20:00:05.181" v="166" actId="14100"/>
          <ac:spMkLst>
            <pc:docMk/>
            <pc:sldMk cId="1742035605" sldId="291"/>
            <ac:spMk id="3" creationId="{00000000-0000-0000-0000-000000000000}"/>
          </ac:spMkLst>
        </pc:spChg>
        <pc:spChg chg="mod">
          <ac:chgData name="Sheiba Kian Kaufman" userId="8ac54697-0ed8-482d-aca6-8436f7fb0779" providerId="ADAL" clId="{330DEF7C-3D9E-426F-A8B5-9B980D21D924}" dt="2025-04-21T19:59:18.488" v="157" actId="14100"/>
          <ac:spMkLst>
            <pc:docMk/>
            <pc:sldMk cId="1742035605" sldId="291"/>
            <ac:spMk id="4" creationId="{00000000-0000-0000-0000-000000000000}"/>
          </ac:spMkLst>
        </pc:spChg>
      </pc:sldChg>
      <pc:sldChg chg="modSp mod">
        <pc:chgData name="Sheiba Kian Kaufman" userId="8ac54697-0ed8-482d-aca6-8436f7fb0779" providerId="ADAL" clId="{330DEF7C-3D9E-426F-A8B5-9B980D21D924}" dt="2025-04-21T20:00:46.638" v="190" actId="14100"/>
        <pc:sldMkLst>
          <pc:docMk/>
          <pc:sldMk cId="2552719899" sldId="292"/>
        </pc:sldMkLst>
        <pc:spChg chg="mod">
          <ac:chgData name="Sheiba Kian Kaufman" userId="8ac54697-0ed8-482d-aca6-8436f7fb0779" providerId="ADAL" clId="{330DEF7C-3D9E-426F-A8B5-9B980D21D924}" dt="2025-04-21T20:00:43.638" v="189" actId="14100"/>
          <ac:spMkLst>
            <pc:docMk/>
            <pc:sldMk cId="2552719899" sldId="292"/>
            <ac:spMk id="2" creationId="{00000000-0000-0000-0000-000000000000}"/>
          </ac:spMkLst>
        </pc:spChg>
        <pc:spChg chg="mod">
          <ac:chgData name="Sheiba Kian Kaufman" userId="8ac54697-0ed8-482d-aca6-8436f7fb0779" providerId="ADAL" clId="{330DEF7C-3D9E-426F-A8B5-9B980D21D924}" dt="2025-04-21T20:00:46.638" v="190" actId="14100"/>
          <ac:spMkLst>
            <pc:docMk/>
            <pc:sldMk cId="2552719899" sldId="292"/>
            <ac:spMk id="3" creationId="{00000000-0000-0000-0000-000000000000}"/>
          </ac:spMkLst>
        </pc:spChg>
        <pc:spChg chg="mod">
          <ac:chgData name="Sheiba Kian Kaufman" userId="8ac54697-0ed8-482d-aca6-8436f7fb0779" providerId="ADAL" clId="{330DEF7C-3D9E-426F-A8B5-9B980D21D924}" dt="2025-04-21T20:00:38.751" v="187" actId="20577"/>
          <ac:spMkLst>
            <pc:docMk/>
            <pc:sldMk cId="2552719899" sldId="292"/>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353A8-3A90-4B5E-8015-93AE053B4DAF}" type="doc">
      <dgm:prSet loTypeId="urn:microsoft.com/office/officeart/2005/8/layout/default" loCatId="Inbox" qsTypeId="urn:microsoft.com/office/officeart/2005/8/quickstyle/simple4" qsCatId="simple" csTypeId="urn:microsoft.com/office/officeart/2005/8/colors/accent0_3" csCatId="mainScheme" phldr="1"/>
      <dgm:spPr/>
      <dgm:t>
        <a:bodyPr/>
        <a:lstStyle/>
        <a:p>
          <a:endParaRPr lang="en-US"/>
        </a:p>
      </dgm:t>
    </dgm:pt>
    <dgm:pt modelId="{0BA43C27-11A3-4C46-AB5C-63F835AF1C89}">
      <dgm:prSet/>
      <dgm:spPr/>
      <dgm:t>
        <a:bodyPr/>
        <a:lstStyle/>
        <a:p>
          <a:r>
            <a:rPr lang="en-US" baseline="0" dirty="0"/>
            <a:t>Acts of acknowledgment and forgiveness</a:t>
          </a:r>
          <a:endParaRPr lang="en-US" dirty="0"/>
        </a:p>
      </dgm:t>
    </dgm:pt>
    <dgm:pt modelId="{5CEC4AB5-54C9-41E7-9BE4-38B99BDA325C}" type="parTrans" cxnId="{251FCD7D-5EF8-400A-A5FA-88EB6B8BEFD5}">
      <dgm:prSet/>
      <dgm:spPr/>
      <dgm:t>
        <a:bodyPr/>
        <a:lstStyle/>
        <a:p>
          <a:endParaRPr lang="en-US"/>
        </a:p>
      </dgm:t>
    </dgm:pt>
    <dgm:pt modelId="{7545C4F5-1CC6-4991-9806-85A1F49424CF}" type="sibTrans" cxnId="{251FCD7D-5EF8-400A-A5FA-88EB6B8BEFD5}">
      <dgm:prSet/>
      <dgm:spPr/>
      <dgm:t>
        <a:bodyPr/>
        <a:lstStyle/>
        <a:p>
          <a:endParaRPr lang="en-US"/>
        </a:p>
      </dgm:t>
    </dgm:pt>
    <dgm:pt modelId="{B3453EA8-27D4-456B-85AB-E75833C6DC7E}">
      <dgm:prSet/>
      <dgm:spPr/>
      <dgm:t>
        <a:bodyPr/>
        <a:lstStyle/>
        <a:p>
          <a:r>
            <a:rPr lang="en-US" baseline="0"/>
            <a:t>“The rarer action is in virtue not in vengeance” (prospero 5.1)</a:t>
          </a:r>
          <a:endParaRPr lang="en-US"/>
        </a:p>
      </dgm:t>
    </dgm:pt>
    <dgm:pt modelId="{4DB5506B-7D24-4935-AC5D-F6A712EEC096}" type="parTrans" cxnId="{EACA610E-856E-4078-BF23-90A0B5C82D51}">
      <dgm:prSet/>
      <dgm:spPr/>
      <dgm:t>
        <a:bodyPr/>
        <a:lstStyle/>
        <a:p>
          <a:endParaRPr lang="en-US"/>
        </a:p>
      </dgm:t>
    </dgm:pt>
    <dgm:pt modelId="{619381C4-C3AF-4288-A951-BBC54E79CCAD}" type="sibTrans" cxnId="{EACA610E-856E-4078-BF23-90A0B5C82D51}">
      <dgm:prSet/>
      <dgm:spPr/>
      <dgm:t>
        <a:bodyPr/>
        <a:lstStyle/>
        <a:p>
          <a:endParaRPr lang="en-US"/>
        </a:p>
      </dgm:t>
    </dgm:pt>
    <dgm:pt modelId="{68DB48AF-3DB5-42DB-8542-1F05115E1F29}">
      <dgm:prSet/>
      <dgm:spPr/>
      <dgm:t>
        <a:bodyPr/>
        <a:lstStyle/>
        <a:p>
          <a:r>
            <a:rPr lang="en-US" baseline="0"/>
            <a:t>Who/what is forgiven at the end of the play?</a:t>
          </a:r>
          <a:endParaRPr lang="en-US"/>
        </a:p>
      </dgm:t>
    </dgm:pt>
    <dgm:pt modelId="{29FD5464-060C-4438-995F-344072A56213}" type="parTrans" cxnId="{F205271E-B9D6-4301-BB0B-981306B74ECB}">
      <dgm:prSet/>
      <dgm:spPr/>
      <dgm:t>
        <a:bodyPr/>
        <a:lstStyle/>
        <a:p>
          <a:endParaRPr lang="en-US"/>
        </a:p>
      </dgm:t>
    </dgm:pt>
    <dgm:pt modelId="{B2AD30D5-5C4E-4DA7-93AC-DEDBF41FCCC8}" type="sibTrans" cxnId="{F205271E-B9D6-4301-BB0B-981306B74ECB}">
      <dgm:prSet/>
      <dgm:spPr/>
      <dgm:t>
        <a:bodyPr/>
        <a:lstStyle/>
        <a:p>
          <a:endParaRPr lang="en-US"/>
        </a:p>
      </dgm:t>
    </dgm:pt>
    <dgm:pt modelId="{596092D8-18F0-4F83-9510-2091C1BA890F}">
      <dgm:prSet/>
      <dgm:spPr/>
      <dgm:t>
        <a:bodyPr/>
        <a:lstStyle/>
        <a:p>
          <a:r>
            <a:rPr lang="en-US" baseline="0"/>
            <a:t>Which discoveries seem like rebirths in Act V?</a:t>
          </a:r>
          <a:endParaRPr lang="en-US"/>
        </a:p>
      </dgm:t>
    </dgm:pt>
    <dgm:pt modelId="{E0935358-7EF2-4B15-B98C-090C71D49E8C}" type="parTrans" cxnId="{754E7170-5D2E-4128-A484-6D130333FD09}">
      <dgm:prSet/>
      <dgm:spPr/>
      <dgm:t>
        <a:bodyPr/>
        <a:lstStyle/>
        <a:p>
          <a:endParaRPr lang="en-US"/>
        </a:p>
      </dgm:t>
    </dgm:pt>
    <dgm:pt modelId="{BB3356D4-4B41-48DE-9D77-3D9EAA6B11D1}" type="sibTrans" cxnId="{754E7170-5D2E-4128-A484-6D130333FD09}">
      <dgm:prSet/>
      <dgm:spPr/>
      <dgm:t>
        <a:bodyPr/>
        <a:lstStyle/>
        <a:p>
          <a:endParaRPr lang="en-US"/>
        </a:p>
      </dgm:t>
    </dgm:pt>
    <dgm:pt modelId="{2A036FD4-CB68-4D0B-A599-8DFE50B41318}" type="pres">
      <dgm:prSet presAssocID="{1C7353A8-3A90-4B5E-8015-93AE053B4DAF}" presName="diagram" presStyleCnt="0">
        <dgm:presLayoutVars>
          <dgm:dir/>
          <dgm:resizeHandles val="exact"/>
        </dgm:presLayoutVars>
      </dgm:prSet>
      <dgm:spPr/>
    </dgm:pt>
    <dgm:pt modelId="{84446175-57B3-44A4-9E0A-E9F9B200D9DA}" type="pres">
      <dgm:prSet presAssocID="{0BA43C27-11A3-4C46-AB5C-63F835AF1C89}" presName="node" presStyleLbl="node1" presStyleIdx="0" presStyleCnt="2" custScaleX="43640" custScaleY="23399">
        <dgm:presLayoutVars>
          <dgm:bulletEnabled val="1"/>
        </dgm:presLayoutVars>
      </dgm:prSet>
      <dgm:spPr/>
    </dgm:pt>
    <dgm:pt modelId="{AE07E8BE-528C-4991-A820-8EF41594F753}" type="pres">
      <dgm:prSet presAssocID="{7545C4F5-1CC6-4991-9806-85A1F49424CF}" presName="sibTrans" presStyleCnt="0"/>
      <dgm:spPr/>
    </dgm:pt>
    <dgm:pt modelId="{BBAB5DAC-FD8E-41FD-A0F0-BEF201F289A6}" type="pres">
      <dgm:prSet presAssocID="{B3453EA8-27D4-456B-85AB-E75833C6DC7E}" presName="node" presStyleLbl="node1" presStyleIdx="1" presStyleCnt="2" custScaleX="50944" custScaleY="29007" custLinFactNeighborX="4034" custLinFactNeighborY="-892">
        <dgm:presLayoutVars>
          <dgm:bulletEnabled val="1"/>
        </dgm:presLayoutVars>
      </dgm:prSet>
      <dgm:spPr/>
    </dgm:pt>
  </dgm:ptLst>
  <dgm:cxnLst>
    <dgm:cxn modelId="{B3B47B00-6284-485E-B5E2-F29CA324F3C3}" type="presOf" srcId="{0BA43C27-11A3-4C46-AB5C-63F835AF1C89}" destId="{84446175-57B3-44A4-9E0A-E9F9B200D9DA}" srcOrd="0" destOrd="0" presId="urn:microsoft.com/office/officeart/2005/8/layout/default"/>
    <dgm:cxn modelId="{EACA610E-856E-4078-BF23-90A0B5C82D51}" srcId="{1C7353A8-3A90-4B5E-8015-93AE053B4DAF}" destId="{B3453EA8-27D4-456B-85AB-E75833C6DC7E}" srcOrd="1" destOrd="0" parTransId="{4DB5506B-7D24-4935-AC5D-F6A712EEC096}" sibTransId="{619381C4-C3AF-4288-A951-BBC54E79CCAD}"/>
    <dgm:cxn modelId="{F205271E-B9D6-4301-BB0B-981306B74ECB}" srcId="{B3453EA8-27D4-456B-85AB-E75833C6DC7E}" destId="{68DB48AF-3DB5-42DB-8542-1F05115E1F29}" srcOrd="0" destOrd="0" parTransId="{29FD5464-060C-4438-995F-344072A56213}" sibTransId="{B2AD30D5-5C4E-4DA7-93AC-DEDBF41FCCC8}"/>
    <dgm:cxn modelId="{47FFC72E-CC2A-4644-B315-B8756BCE9772}" type="presOf" srcId="{1C7353A8-3A90-4B5E-8015-93AE053B4DAF}" destId="{2A036FD4-CB68-4D0B-A599-8DFE50B41318}" srcOrd="0" destOrd="0" presId="urn:microsoft.com/office/officeart/2005/8/layout/default"/>
    <dgm:cxn modelId="{8712026E-5476-4C88-8248-73A2F671092F}" type="presOf" srcId="{B3453EA8-27D4-456B-85AB-E75833C6DC7E}" destId="{BBAB5DAC-FD8E-41FD-A0F0-BEF201F289A6}" srcOrd="0" destOrd="0" presId="urn:microsoft.com/office/officeart/2005/8/layout/default"/>
    <dgm:cxn modelId="{754E7170-5D2E-4128-A484-6D130333FD09}" srcId="{B3453EA8-27D4-456B-85AB-E75833C6DC7E}" destId="{596092D8-18F0-4F83-9510-2091C1BA890F}" srcOrd="1" destOrd="0" parTransId="{E0935358-7EF2-4B15-B98C-090C71D49E8C}" sibTransId="{BB3356D4-4B41-48DE-9D77-3D9EAA6B11D1}"/>
    <dgm:cxn modelId="{251FCD7D-5EF8-400A-A5FA-88EB6B8BEFD5}" srcId="{1C7353A8-3A90-4B5E-8015-93AE053B4DAF}" destId="{0BA43C27-11A3-4C46-AB5C-63F835AF1C89}" srcOrd="0" destOrd="0" parTransId="{5CEC4AB5-54C9-41E7-9BE4-38B99BDA325C}" sibTransId="{7545C4F5-1CC6-4991-9806-85A1F49424CF}"/>
    <dgm:cxn modelId="{FEDC48A8-2B24-4979-9F84-BBEC82AA62CD}" type="presOf" srcId="{68DB48AF-3DB5-42DB-8542-1F05115E1F29}" destId="{BBAB5DAC-FD8E-41FD-A0F0-BEF201F289A6}" srcOrd="0" destOrd="1" presId="urn:microsoft.com/office/officeart/2005/8/layout/default"/>
    <dgm:cxn modelId="{3A8710FB-72C4-4BD5-9C84-C23D252DEE48}" type="presOf" srcId="{596092D8-18F0-4F83-9510-2091C1BA890F}" destId="{BBAB5DAC-FD8E-41FD-A0F0-BEF201F289A6}" srcOrd="0" destOrd="2" presId="urn:microsoft.com/office/officeart/2005/8/layout/default"/>
    <dgm:cxn modelId="{0CB22258-27A7-4272-822F-F9CCA9D2FBFE}" type="presParOf" srcId="{2A036FD4-CB68-4D0B-A599-8DFE50B41318}" destId="{84446175-57B3-44A4-9E0A-E9F9B200D9DA}" srcOrd="0" destOrd="0" presId="urn:microsoft.com/office/officeart/2005/8/layout/default"/>
    <dgm:cxn modelId="{0728A0C6-5E54-46C6-99E6-2D01AC92795C}" type="presParOf" srcId="{2A036FD4-CB68-4D0B-A599-8DFE50B41318}" destId="{AE07E8BE-528C-4991-A820-8EF41594F753}" srcOrd="1" destOrd="0" presId="urn:microsoft.com/office/officeart/2005/8/layout/default"/>
    <dgm:cxn modelId="{38AAA184-2F76-48BA-915F-0BF10895C629}" type="presParOf" srcId="{2A036FD4-CB68-4D0B-A599-8DFE50B41318}" destId="{BBAB5DAC-FD8E-41FD-A0F0-BEF201F289A6}"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46175-57B3-44A4-9E0A-E9F9B200D9DA}">
      <dsp:nvSpPr>
        <dsp:cNvPr id="0" name=""/>
        <dsp:cNvSpPr/>
      </dsp:nvSpPr>
      <dsp:spPr>
        <a:xfrm>
          <a:off x="592" y="529345"/>
          <a:ext cx="4125505" cy="1327214"/>
        </a:xfrm>
        <a:prstGeom prst="rect">
          <a:avLst/>
        </a:prstGeom>
        <a:gradFill rotWithShape="0">
          <a:gsLst>
            <a:gs pos="0">
              <a:schemeClr val="dk2">
                <a:hueOff val="0"/>
                <a:satOff val="0"/>
                <a:lumOff val="0"/>
                <a:alphaOff val="0"/>
                <a:tint val="94000"/>
                <a:satMod val="100000"/>
                <a:lumMod val="108000"/>
              </a:schemeClr>
            </a:gs>
            <a:gs pos="50000">
              <a:schemeClr val="dk2">
                <a:hueOff val="0"/>
                <a:satOff val="0"/>
                <a:lumOff val="0"/>
                <a:alphaOff val="0"/>
                <a:tint val="98000"/>
                <a:shade val="100000"/>
                <a:satMod val="100000"/>
                <a:lumMod val="100000"/>
              </a:schemeClr>
            </a:gs>
            <a:gs pos="100000">
              <a:schemeClr val="dk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Acts of acknowledgment and forgiveness</a:t>
          </a:r>
          <a:endParaRPr lang="en-US" sz="2400" kern="1200" dirty="0"/>
        </a:p>
      </dsp:txBody>
      <dsp:txXfrm>
        <a:off x="592" y="529345"/>
        <a:ext cx="4125505" cy="1327214"/>
      </dsp:txXfrm>
    </dsp:sp>
    <dsp:sp modelId="{BBAB5DAC-FD8E-41FD-A0F0-BEF201F289A6}">
      <dsp:nvSpPr>
        <dsp:cNvPr id="0" name=""/>
        <dsp:cNvSpPr/>
      </dsp:nvSpPr>
      <dsp:spPr>
        <a:xfrm>
          <a:off x="5072039" y="319705"/>
          <a:ext cx="4815989" cy="1645305"/>
        </a:xfrm>
        <a:prstGeom prst="rect">
          <a:avLst/>
        </a:prstGeom>
        <a:gradFill rotWithShape="0">
          <a:gsLst>
            <a:gs pos="0">
              <a:schemeClr val="dk2">
                <a:hueOff val="0"/>
                <a:satOff val="0"/>
                <a:lumOff val="0"/>
                <a:alphaOff val="0"/>
                <a:tint val="94000"/>
                <a:satMod val="100000"/>
                <a:lumMod val="108000"/>
              </a:schemeClr>
            </a:gs>
            <a:gs pos="50000">
              <a:schemeClr val="dk2">
                <a:hueOff val="0"/>
                <a:satOff val="0"/>
                <a:lumOff val="0"/>
                <a:alphaOff val="0"/>
                <a:tint val="98000"/>
                <a:shade val="100000"/>
                <a:satMod val="100000"/>
                <a:lumMod val="100000"/>
              </a:schemeClr>
            </a:gs>
            <a:gs pos="100000">
              <a:schemeClr val="dk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“The rarer action is in virtue not in vengeance” (prospero 5.1)</a:t>
          </a:r>
          <a:endParaRPr lang="en-US" sz="2400" kern="1200"/>
        </a:p>
        <a:p>
          <a:pPr marL="171450" lvl="1" indent="-171450" algn="l" defTabSz="844550">
            <a:lnSpc>
              <a:spcPct val="90000"/>
            </a:lnSpc>
            <a:spcBef>
              <a:spcPct val="0"/>
            </a:spcBef>
            <a:spcAft>
              <a:spcPct val="15000"/>
            </a:spcAft>
            <a:buChar char="•"/>
          </a:pPr>
          <a:r>
            <a:rPr lang="en-US" sz="1900" kern="1200" baseline="0"/>
            <a:t>Who/what is forgiven at the end of the play?</a:t>
          </a:r>
          <a:endParaRPr lang="en-US" sz="1900" kern="1200"/>
        </a:p>
        <a:p>
          <a:pPr marL="171450" lvl="1" indent="-171450" algn="l" defTabSz="844550">
            <a:lnSpc>
              <a:spcPct val="90000"/>
            </a:lnSpc>
            <a:spcBef>
              <a:spcPct val="0"/>
            </a:spcBef>
            <a:spcAft>
              <a:spcPct val="15000"/>
            </a:spcAft>
            <a:buChar char="•"/>
          </a:pPr>
          <a:r>
            <a:rPr lang="en-US" sz="1900" kern="1200" baseline="0"/>
            <a:t>Which discoveries seem like rebirths in Act V?</a:t>
          </a:r>
          <a:endParaRPr lang="en-US" sz="1900" kern="1200"/>
        </a:p>
      </dsp:txBody>
      <dsp:txXfrm>
        <a:off x="5072039" y="319705"/>
        <a:ext cx="4815989" cy="16453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4/23/2025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8.xml"/><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1026" name="Picture 2" descr="Image result for shipwreck tuscany 2012 costa concordia girl pic"/>
          <p:cNvPicPr>
            <a:picLocks noChangeAspect="1" noChangeArrowheads="1"/>
          </p:cNvPicPr>
          <p:nvPr/>
        </p:nvPicPr>
        <p:blipFill rotWithShape="1">
          <a:blip r:embed="rId3">
            <a:extLst>
              <a:ext uri="{28A0092B-C50C-407E-A947-70E740481C1C}">
                <a14:useLocalDpi xmlns:a14="http://schemas.microsoft.com/office/drawing/2010/main" val="0"/>
              </a:ext>
            </a:extLst>
          </a:blip>
          <a:srcRect t="18887" b="23626"/>
          <a:stretch/>
        </p:blipFill>
        <p:spPr bwMode="auto">
          <a:xfrm>
            <a:off x="20" y="-1"/>
            <a:ext cx="12191980" cy="41877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46048" y="4437888"/>
            <a:ext cx="9899904" cy="1116711"/>
          </a:xfrm>
        </p:spPr>
        <p:txBody>
          <a:bodyPr>
            <a:normAutofit/>
          </a:bodyPr>
          <a:lstStyle/>
          <a:p>
            <a:r>
              <a:rPr lang="en-US" i="1" dirty="0"/>
              <a:t>The Tempest</a:t>
            </a:r>
          </a:p>
        </p:txBody>
      </p:sp>
      <p:sp>
        <p:nvSpPr>
          <p:cNvPr id="3" name="Subtitle 2"/>
          <p:cNvSpPr>
            <a:spLocks noGrp="1"/>
          </p:cNvSpPr>
          <p:nvPr>
            <p:ph type="subTitle" idx="1"/>
          </p:nvPr>
        </p:nvSpPr>
        <p:spPr>
          <a:xfrm>
            <a:off x="1751012" y="5481448"/>
            <a:ext cx="8689976" cy="535939"/>
          </a:xfrm>
        </p:spPr>
        <p:txBody>
          <a:bodyPr>
            <a:normAutofit/>
          </a:bodyPr>
          <a:lstStyle/>
          <a:p>
            <a:r>
              <a:rPr lang="en-US" dirty="0">
                <a:solidFill>
                  <a:schemeClr val="tx1">
                    <a:lumMod val="50000"/>
                    <a:lumOff val="50000"/>
                  </a:schemeClr>
                </a:solidFill>
              </a:rPr>
              <a:t>Shipwreck with spectator</a:t>
            </a:r>
          </a:p>
        </p:txBody>
      </p:sp>
    </p:spTree>
    <p:extLst>
      <p:ext uri="{BB962C8B-B14F-4D97-AF65-F5344CB8AC3E}">
        <p14:creationId xmlns:p14="http://schemas.microsoft.com/office/powerpoint/2010/main" val="2233659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Miranda views the storm</a:t>
            </a:r>
          </a:p>
        </p:txBody>
      </p:sp>
      <p:sp>
        <p:nvSpPr>
          <p:cNvPr id="3" name="Content Placeholder 2"/>
          <p:cNvSpPr>
            <a:spLocks noGrp="1"/>
          </p:cNvSpPr>
          <p:nvPr>
            <p:ph sz="quarter" idx="13"/>
          </p:nvPr>
        </p:nvSpPr>
        <p:spPr/>
        <p:txBody>
          <a:bodyPr/>
          <a:lstStyle/>
          <a:p>
            <a:endParaRPr lang="en-US"/>
          </a:p>
        </p:txBody>
      </p:sp>
      <p:pic>
        <p:nvPicPr>
          <p:cNvPr id="5" name="Picture 4"/>
          <p:cNvPicPr>
            <a:picLocks noChangeAspect="1"/>
          </p:cNvPicPr>
          <p:nvPr/>
        </p:nvPicPr>
        <p:blipFill>
          <a:blip r:embed="rId2"/>
          <a:stretch>
            <a:fillRect/>
          </a:stretch>
        </p:blipFill>
        <p:spPr>
          <a:xfrm>
            <a:off x="5078062" y="697583"/>
            <a:ext cx="6923972" cy="5343992"/>
          </a:xfrm>
          <a:prstGeom prst="rect">
            <a:avLst/>
          </a:prstGeom>
        </p:spPr>
      </p:pic>
      <p:sp>
        <p:nvSpPr>
          <p:cNvPr id="4" name="Text Placeholder 3"/>
          <p:cNvSpPr>
            <a:spLocks noGrp="1"/>
          </p:cNvSpPr>
          <p:nvPr>
            <p:ph type="body" sz="half" idx="2"/>
          </p:nvPr>
        </p:nvSpPr>
        <p:spPr>
          <a:xfrm>
            <a:off x="216816" y="2632852"/>
            <a:ext cx="4632647" cy="3749094"/>
          </a:xfrm>
        </p:spPr>
        <p:txBody>
          <a:bodyPr>
            <a:normAutofit/>
          </a:bodyPr>
          <a:lstStyle/>
          <a:p>
            <a:r>
              <a:rPr lang="en-US" dirty="0"/>
              <a:t>Act One, Scene Two: The View from Shore</a:t>
            </a:r>
          </a:p>
          <a:p>
            <a:r>
              <a:rPr lang="en-US" dirty="0"/>
              <a:t>from tempest, chaos, and noise</a:t>
            </a:r>
          </a:p>
          <a:p>
            <a:r>
              <a:rPr lang="en-US" dirty="0"/>
              <a:t>to calmness and observation</a:t>
            </a:r>
          </a:p>
          <a:p>
            <a:r>
              <a:rPr lang="en-US" dirty="0"/>
              <a:t>from action (</a:t>
            </a:r>
            <a:r>
              <a:rPr lang="en-US" i="1" dirty="0"/>
              <a:t>in medias res</a:t>
            </a:r>
            <a:r>
              <a:rPr lang="en-US" dirty="0"/>
              <a:t>) to narration (</a:t>
            </a:r>
            <a:r>
              <a:rPr lang="en-US" i="1" dirty="0"/>
              <a:t>once upon a time</a:t>
            </a:r>
            <a:r>
              <a:rPr lang="en-US" dirty="0"/>
              <a:t>)</a:t>
            </a:r>
          </a:p>
          <a:p>
            <a:r>
              <a:rPr lang="en-US" dirty="0"/>
              <a:t>from sea to land</a:t>
            </a:r>
          </a:p>
          <a:p>
            <a:r>
              <a:rPr lang="en-US" dirty="0"/>
              <a:t>from emergency to spectacle</a:t>
            </a:r>
          </a:p>
        </p:txBody>
      </p:sp>
    </p:spTree>
    <p:extLst>
      <p:ext uri="{BB962C8B-B14F-4D97-AF65-F5344CB8AC3E}">
        <p14:creationId xmlns:p14="http://schemas.microsoft.com/office/powerpoint/2010/main" val="38886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44"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8" name="Rectangle 4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stretch>
            <a:fillRect/>
          </a:stretch>
        </p:blipFill>
        <p:spPr>
          <a:xfrm>
            <a:off x="1402554" y="2833209"/>
            <a:ext cx="2970897" cy="17732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Content Placeholder 17"/>
          <p:cNvPicPr>
            <a:picLocks noGrp="1" noChangeAspect="1"/>
          </p:cNvPicPr>
          <p:nvPr>
            <p:ph sz="quarter" idx="13"/>
          </p:nvPr>
        </p:nvPicPr>
        <p:blipFill>
          <a:blip r:embed="rId5"/>
          <a:stretch>
            <a:fillRect/>
          </a:stretch>
        </p:blipFill>
        <p:spPr>
          <a:xfrm>
            <a:off x="1402555" y="459373"/>
            <a:ext cx="3224361" cy="191446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2" name="Picture 5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a:xfrm>
            <a:off x="5282520" y="618517"/>
            <a:ext cx="5855416" cy="1596177"/>
          </a:xfrm>
        </p:spPr>
        <p:txBody>
          <a:bodyPr vert="horz" lIns="91440" tIns="45720" rIns="91440" bIns="45720" rtlCol="0" anchor="ctr">
            <a:noAutofit/>
          </a:bodyPr>
          <a:lstStyle/>
          <a:p>
            <a:br>
              <a:rPr lang="en-US" sz="2800" dirty="0"/>
            </a:br>
            <a:r>
              <a:rPr lang="en-US" sz="2800" dirty="0"/>
              <a:t>narration widens the temporal and geographical reach of the play.  Prospero addresses three different on-stage audiences, demonstrating three different functions and styles of narration: </a:t>
            </a:r>
            <a:br>
              <a:rPr lang="en-US" sz="2800" dirty="0"/>
            </a:br>
            <a:endParaRPr lang="en-US" sz="2800" dirty="0"/>
          </a:p>
        </p:txBody>
      </p:sp>
      <p:sp>
        <p:nvSpPr>
          <p:cNvPr id="3" name="Content Placeholder 2"/>
          <p:cNvSpPr>
            <a:spLocks noGrp="1"/>
          </p:cNvSpPr>
          <p:nvPr>
            <p:ph type="body" sz="half" idx="2"/>
          </p:nvPr>
        </p:nvSpPr>
        <p:spPr>
          <a:xfrm>
            <a:off x="5282520" y="3169920"/>
            <a:ext cx="5855415" cy="3044616"/>
          </a:xfrm>
        </p:spPr>
        <p:txBody>
          <a:bodyPr vert="horz" lIns="91440" tIns="45720" rIns="91440" bIns="45720" rtlCol="0">
            <a:normAutofit/>
          </a:bodyPr>
          <a:lstStyle/>
          <a:p>
            <a:pPr indent="-228600" algn="l">
              <a:buFont typeface="Arial" panose="020B0604020202020204" pitchFamily="34" charset="0"/>
              <a:buChar char="•"/>
            </a:pPr>
            <a:r>
              <a:rPr lang="en-US" b="1" i="1" dirty="0"/>
              <a:t>Prospero-Miranda: </a:t>
            </a:r>
            <a:r>
              <a:rPr lang="en-US" dirty="0"/>
              <a:t>father-child </a:t>
            </a:r>
            <a:r>
              <a:rPr lang="en-US" i="1" dirty="0"/>
              <a:t>Narrative as Story / History.</a:t>
            </a:r>
            <a:endParaRPr lang="en-US" dirty="0"/>
          </a:p>
          <a:p>
            <a:pPr indent="-228600" algn="l">
              <a:buFont typeface="Arial" panose="020B0604020202020204" pitchFamily="34" charset="0"/>
              <a:buChar char="•"/>
            </a:pPr>
            <a:r>
              <a:rPr lang="en-US" b="1" i="1" dirty="0"/>
              <a:t>Prospero-Ariel: </a:t>
            </a:r>
            <a:r>
              <a:rPr lang="en-US" dirty="0"/>
              <a:t>servant </a:t>
            </a:r>
            <a:r>
              <a:rPr lang="en-US" i="1" dirty="0"/>
              <a:t>Narrative as Contract</a:t>
            </a:r>
            <a:endParaRPr lang="en-US" dirty="0"/>
          </a:p>
          <a:p>
            <a:pPr indent="-228600" algn="l">
              <a:buFont typeface="Arial" panose="020B0604020202020204" pitchFamily="34" charset="0"/>
              <a:buChar char="•"/>
            </a:pPr>
            <a:r>
              <a:rPr lang="en-US" b="1" i="1" dirty="0"/>
              <a:t>Prospero-Caliban: </a:t>
            </a:r>
            <a:r>
              <a:rPr lang="en-US" dirty="0"/>
              <a:t>servant/slave </a:t>
            </a:r>
            <a:r>
              <a:rPr lang="en-US" i="1" dirty="0"/>
              <a:t>Narrative and Counter-Narrative</a:t>
            </a:r>
            <a:endParaRPr lang="en-US" dirty="0"/>
          </a:p>
        </p:txBody>
      </p:sp>
      <p:pic>
        <p:nvPicPr>
          <p:cNvPr id="20" name="Picture 19"/>
          <p:cNvPicPr>
            <a:picLocks noChangeAspect="1"/>
          </p:cNvPicPr>
          <p:nvPr/>
        </p:nvPicPr>
        <p:blipFill>
          <a:blip r:embed="rId6"/>
          <a:stretch>
            <a:fillRect/>
          </a:stretch>
        </p:blipFill>
        <p:spPr>
          <a:xfrm>
            <a:off x="1568762" y="4813353"/>
            <a:ext cx="2880689" cy="1877972"/>
          </a:xfrm>
          <a:prstGeom prst="rect">
            <a:avLst/>
          </a:prstGeom>
        </p:spPr>
      </p:pic>
    </p:spTree>
    <p:extLst>
      <p:ext uri="{BB962C8B-B14F-4D97-AF65-F5344CB8AC3E}">
        <p14:creationId xmlns:p14="http://schemas.microsoft.com/office/powerpoint/2010/main" val="28350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24"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6"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sz="quarter" idx="13"/>
          </p:nvPr>
        </p:nvPicPr>
        <p:blipFill>
          <a:blip r:embed="rId4"/>
          <a:stretch>
            <a:fillRect/>
          </a:stretch>
        </p:blipFill>
        <p:spPr>
          <a:xfrm>
            <a:off x="643465" y="2214694"/>
            <a:ext cx="5364695" cy="1926046"/>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7" name="Picture 1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600" dirty="0"/>
              <a:t>Miranda</a:t>
            </a:r>
          </a:p>
        </p:txBody>
      </p:sp>
      <p:sp>
        <p:nvSpPr>
          <p:cNvPr id="4" name="Text Placeholder 3"/>
          <p:cNvSpPr>
            <a:spLocks noGrp="1"/>
          </p:cNvSpPr>
          <p:nvPr>
            <p:ph type="body" sz="half" idx="2"/>
          </p:nvPr>
        </p:nvSpPr>
        <p:spPr>
          <a:xfrm>
            <a:off x="6096000" y="1747520"/>
            <a:ext cx="6096000" cy="4500881"/>
          </a:xfrm>
        </p:spPr>
        <p:txBody>
          <a:bodyPr vert="horz" lIns="91440" tIns="45720" rIns="91440" bIns="45720" rtlCol="0">
            <a:normAutofit/>
          </a:bodyPr>
          <a:lstStyle/>
          <a:p>
            <a:endParaRPr lang="en-US" dirty="0"/>
          </a:p>
          <a:p>
            <a:r>
              <a:rPr lang="en-US" i="1" dirty="0"/>
              <a:t>from Latin, something to be wondered at; a thing of wonder </a:t>
            </a:r>
            <a:endParaRPr lang="en-US" dirty="0"/>
          </a:p>
          <a:p>
            <a:pPr indent="-228600" algn="l">
              <a:buFont typeface="Arial" panose="020B0604020202020204" pitchFamily="34" charset="0"/>
              <a:buChar char="•"/>
            </a:pPr>
            <a:r>
              <a:rPr lang="en-US" sz="1800" dirty="0"/>
              <a:t>Wonder and atmosphere of romance</a:t>
            </a:r>
          </a:p>
          <a:p>
            <a:pPr indent="-228600" algn="l">
              <a:buFont typeface="Arial" panose="020B0604020202020204" pitchFamily="34" charset="0"/>
              <a:buChar char="•"/>
            </a:pPr>
            <a:r>
              <a:rPr lang="en-US" sz="1800" dirty="0"/>
              <a:t>Passive and sweet and just a little wild?</a:t>
            </a:r>
          </a:p>
          <a:p>
            <a:pPr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a:p>
            <a:endParaRPr lang="en-US" dirty="0"/>
          </a:p>
          <a:p>
            <a:r>
              <a:rPr lang="en-US" dirty="0"/>
              <a:t>Felicity Jones as Miranda, in </a:t>
            </a:r>
            <a:r>
              <a:rPr lang="en-US" i="1" dirty="0"/>
              <a:t>The Tempest, </a:t>
            </a:r>
            <a:r>
              <a:rPr lang="en-US" dirty="0"/>
              <a:t>directed by Julie </a:t>
            </a:r>
            <a:r>
              <a:rPr lang="en-US" dirty="0" err="1"/>
              <a:t>Taymor</a:t>
            </a:r>
            <a:r>
              <a:rPr lang="en-US" dirty="0"/>
              <a:t>, 2011 (film) </a:t>
            </a:r>
          </a:p>
          <a:p>
            <a:pPr indent="-228600" algn="l">
              <a:buFont typeface="Arial" panose="020B0604020202020204" pitchFamily="34" charset="0"/>
              <a:buChar char="•"/>
            </a:pPr>
            <a:endParaRPr lang="en-US" sz="1800" dirty="0"/>
          </a:p>
        </p:txBody>
      </p:sp>
    </p:spTree>
    <p:extLst>
      <p:ext uri="{BB962C8B-B14F-4D97-AF65-F5344CB8AC3E}">
        <p14:creationId xmlns:p14="http://schemas.microsoft.com/office/powerpoint/2010/main" val="1538178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92" y="609600"/>
            <a:ext cx="2733869" cy="1937657"/>
          </a:xfrm>
        </p:spPr>
        <p:txBody>
          <a:bodyPr/>
          <a:lstStyle/>
          <a:p>
            <a:r>
              <a:rPr lang="en-US" dirty="0"/>
              <a:t>Character analysis</a:t>
            </a:r>
          </a:p>
        </p:txBody>
      </p:sp>
      <p:sp>
        <p:nvSpPr>
          <p:cNvPr id="3" name="Content Placeholder 2"/>
          <p:cNvSpPr>
            <a:spLocks noGrp="1"/>
          </p:cNvSpPr>
          <p:nvPr>
            <p:ph sz="quarter" idx="13"/>
          </p:nvPr>
        </p:nvSpPr>
        <p:spPr>
          <a:xfrm>
            <a:off x="3219061" y="979714"/>
            <a:ext cx="8789437" cy="5122506"/>
          </a:xfrm>
        </p:spPr>
        <p:txBody>
          <a:bodyPr numCol="2">
            <a:noAutofit/>
          </a:bodyPr>
          <a:lstStyle/>
          <a:p>
            <a:pPr marL="0" indent="0">
              <a:buNone/>
            </a:pPr>
            <a:r>
              <a:rPr lang="en-US" sz="1200" dirty="0">
                <a:latin typeface="Amasis MT Pro Medium" panose="02040604050005020304" pitchFamily="18" charset="0"/>
              </a:rPr>
              <a:t>If by your art, my dearest father, you have</a:t>
            </a:r>
          </a:p>
          <a:p>
            <a:pPr marL="0" indent="0">
              <a:buNone/>
            </a:pPr>
            <a:r>
              <a:rPr lang="en-US" sz="1200" dirty="0">
                <a:latin typeface="Amasis MT Pro Medium" panose="02040604050005020304" pitchFamily="18" charset="0"/>
              </a:rPr>
              <a:t>Put the wild waters in this roar, allay them. </a:t>
            </a:r>
          </a:p>
          <a:p>
            <a:pPr marL="0" indent="0">
              <a:buNone/>
            </a:pPr>
            <a:r>
              <a:rPr lang="en-US" sz="1200" dirty="0">
                <a:latin typeface="Amasis MT Pro Medium" panose="02040604050005020304" pitchFamily="18" charset="0"/>
              </a:rPr>
              <a:t>The sky, it seems, would pour down stinking pitch,</a:t>
            </a:r>
          </a:p>
          <a:p>
            <a:pPr marL="0" indent="0">
              <a:buNone/>
            </a:pPr>
            <a:r>
              <a:rPr lang="en-US" sz="1200" dirty="0">
                <a:latin typeface="Amasis MT Pro Medium" panose="02040604050005020304" pitchFamily="18" charset="0"/>
              </a:rPr>
              <a:t>But that the sea, mounting to the welkin's cheek,</a:t>
            </a:r>
          </a:p>
          <a:p>
            <a:pPr marL="0" indent="0">
              <a:buNone/>
            </a:pPr>
            <a:r>
              <a:rPr lang="en-US" sz="1200" dirty="0">
                <a:latin typeface="Amasis MT Pro Medium" panose="02040604050005020304" pitchFamily="18" charset="0"/>
              </a:rPr>
              <a:t>Dashes the fire out. O, I have suffered</a:t>
            </a:r>
          </a:p>
          <a:p>
            <a:pPr marL="0" indent="0">
              <a:buNone/>
            </a:pPr>
            <a:r>
              <a:rPr lang="en-US" sz="1200" dirty="0">
                <a:latin typeface="Amasis MT Pro Medium" panose="02040604050005020304" pitchFamily="18" charset="0"/>
              </a:rPr>
              <a:t>With those that I saw suffer: a brave vessel--</a:t>
            </a:r>
          </a:p>
          <a:p>
            <a:pPr marL="0" indent="0">
              <a:buNone/>
            </a:pPr>
            <a:r>
              <a:rPr lang="en-US" sz="1200" dirty="0">
                <a:latin typeface="Amasis MT Pro Medium" panose="02040604050005020304" pitchFamily="18" charset="0"/>
              </a:rPr>
              <a:t>Who had, no doubt, some noble creature in her--</a:t>
            </a:r>
          </a:p>
          <a:p>
            <a:pPr marL="0" indent="0">
              <a:buNone/>
            </a:pPr>
            <a:r>
              <a:rPr lang="en-US" sz="1200" dirty="0">
                <a:latin typeface="Amasis MT Pro Medium" panose="02040604050005020304" pitchFamily="18" charset="0"/>
              </a:rPr>
              <a:t>Dashed all to pieces! O, the cry did knock</a:t>
            </a:r>
          </a:p>
          <a:p>
            <a:pPr marL="0" indent="0">
              <a:buNone/>
            </a:pPr>
            <a:r>
              <a:rPr lang="en-US" sz="1200" dirty="0">
                <a:latin typeface="Amasis MT Pro Medium" panose="02040604050005020304" pitchFamily="18" charset="0"/>
              </a:rPr>
              <a:t>Against my very heart-- poor souls, they </a:t>
            </a:r>
            <a:r>
              <a:rPr lang="en-US" sz="1200" dirty="0" err="1">
                <a:latin typeface="Amasis MT Pro Medium" panose="02040604050005020304" pitchFamily="18" charset="0"/>
              </a:rPr>
              <a:t>perish'd</a:t>
            </a:r>
            <a:r>
              <a:rPr lang="en-US" sz="1200" dirty="0">
                <a:latin typeface="Amasis MT Pro Medium" panose="02040604050005020304" pitchFamily="18" charset="0"/>
              </a:rPr>
              <a:t>.</a:t>
            </a:r>
          </a:p>
          <a:p>
            <a:pPr marL="0" indent="0">
              <a:buNone/>
            </a:pPr>
            <a:r>
              <a:rPr lang="en-US" sz="1200" dirty="0">
                <a:latin typeface="Amasis MT Pro Medium" panose="02040604050005020304" pitchFamily="18" charset="0"/>
              </a:rPr>
              <a:t>Had I been any god of power, I would 10</a:t>
            </a:r>
          </a:p>
          <a:p>
            <a:pPr marL="0" indent="0">
              <a:buNone/>
            </a:pPr>
            <a:r>
              <a:rPr lang="en-US" sz="1200" dirty="0">
                <a:latin typeface="Amasis MT Pro Medium" panose="02040604050005020304" pitchFamily="18" charset="0"/>
              </a:rPr>
              <a:t>Have sunk the sea within the earth or ere</a:t>
            </a:r>
          </a:p>
          <a:p>
            <a:pPr marL="0" indent="0">
              <a:buNone/>
            </a:pPr>
            <a:r>
              <a:rPr lang="en-US" sz="1200" dirty="0">
                <a:latin typeface="Amasis MT Pro Medium" panose="02040604050005020304" pitchFamily="18" charset="0"/>
              </a:rPr>
              <a:t>It should the good ship so have swallowed, and</a:t>
            </a:r>
          </a:p>
          <a:p>
            <a:pPr marL="0" indent="0">
              <a:buNone/>
            </a:pPr>
            <a:r>
              <a:rPr lang="en-US" sz="1200" dirty="0">
                <a:latin typeface="Amasis MT Pro Medium" panose="02040604050005020304" pitchFamily="18" charset="0"/>
              </a:rPr>
              <a:t>The </a:t>
            </a:r>
            <a:r>
              <a:rPr lang="en-US" sz="1200" dirty="0" err="1">
                <a:latin typeface="Amasis MT Pro Medium" panose="02040604050005020304" pitchFamily="18" charset="0"/>
              </a:rPr>
              <a:t>fraughting</a:t>
            </a:r>
            <a:r>
              <a:rPr lang="en-US" sz="1200" dirty="0">
                <a:latin typeface="Amasis MT Pro Medium" panose="02040604050005020304" pitchFamily="18" charset="0"/>
              </a:rPr>
              <a:t> souls within her.</a:t>
            </a:r>
          </a:p>
          <a:p>
            <a:pPr marL="0" indent="0">
              <a:buNone/>
            </a:pPr>
            <a:r>
              <a:rPr lang="en-US" sz="1200" b="1" dirty="0">
                <a:latin typeface="Amasis MT Pro Medium" panose="02040604050005020304" pitchFamily="18" charset="0"/>
              </a:rPr>
              <a:t>PROSPERO</a:t>
            </a:r>
          </a:p>
          <a:p>
            <a:pPr marL="0" indent="0">
              <a:buNone/>
            </a:pPr>
            <a:r>
              <a:rPr lang="en-US" sz="1200" dirty="0">
                <a:latin typeface="Amasis MT Pro Medium" panose="02040604050005020304" pitchFamily="18" charset="0"/>
              </a:rPr>
              <a:t>Be collected.</a:t>
            </a:r>
          </a:p>
          <a:p>
            <a:pPr marL="0" indent="0">
              <a:buNone/>
            </a:pPr>
            <a:r>
              <a:rPr lang="en-US" sz="1200" dirty="0">
                <a:latin typeface="Amasis MT Pro Medium" panose="02040604050005020304" pitchFamily="18" charset="0"/>
              </a:rPr>
              <a:t>No more amazement. Tell your piteous heart</a:t>
            </a:r>
          </a:p>
          <a:p>
            <a:pPr marL="0" indent="0">
              <a:buNone/>
            </a:pPr>
            <a:r>
              <a:rPr lang="en-US" sz="1200" dirty="0">
                <a:latin typeface="Amasis MT Pro Medium" panose="02040604050005020304" pitchFamily="18" charset="0"/>
              </a:rPr>
              <a:t>There's no harm done.</a:t>
            </a:r>
          </a:p>
          <a:p>
            <a:pPr marL="0" indent="0">
              <a:buNone/>
            </a:pPr>
            <a:r>
              <a:rPr lang="en-US" sz="1200" b="1" dirty="0">
                <a:latin typeface="Amasis MT Pro Medium" panose="02040604050005020304" pitchFamily="18" charset="0"/>
              </a:rPr>
              <a:t> MIRANDA</a:t>
            </a:r>
          </a:p>
          <a:p>
            <a:pPr marL="0" indent="0">
              <a:buNone/>
            </a:pPr>
            <a:r>
              <a:rPr lang="en-US" sz="1200" dirty="0">
                <a:latin typeface="Amasis MT Pro Medium" panose="02040604050005020304" pitchFamily="18" charset="0"/>
              </a:rPr>
              <a:t>O, woe the day!</a:t>
            </a:r>
          </a:p>
          <a:p>
            <a:pPr marL="0" indent="0">
              <a:buNone/>
            </a:pPr>
            <a:r>
              <a:rPr lang="en-US" sz="1200" dirty="0">
                <a:latin typeface="Amasis MT Pro Medium" panose="02040604050005020304" pitchFamily="18" charset="0"/>
              </a:rPr>
              <a:t>(I.ii.1 - 17)</a:t>
            </a:r>
          </a:p>
        </p:txBody>
      </p:sp>
      <p:sp>
        <p:nvSpPr>
          <p:cNvPr id="4" name="Text Placeholder 3"/>
          <p:cNvSpPr>
            <a:spLocks noGrp="1"/>
          </p:cNvSpPr>
          <p:nvPr>
            <p:ph type="body" sz="half" idx="2"/>
          </p:nvPr>
        </p:nvSpPr>
        <p:spPr>
          <a:xfrm>
            <a:off x="363895" y="2632852"/>
            <a:ext cx="2593910" cy="3158348"/>
          </a:xfrm>
        </p:spPr>
        <p:txBody>
          <a:bodyPr/>
          <a:lstStyle/>
          <a:p>
            <a:r>
              <a:rPr lang="en-US" dirty="0"/>
              <a:t>Miranda </a:t>
            </a:r>
            <a:r>
              <a:rPr lang="en-US" b="1" dirty="0"/>
              <a:t>= </a:t>
            </a:r>
            <a:r>
              <a:rPr lang="en-US" dirty="0"/>
              <a:t>sympathetic</a:t>
            </a:r>
            <a:r>
              <a:rPr lang="en-US" b="1" dirty="0"/>
              <a:t>, </a:t>
            </a:r>
            <a:r>
              <a:rPr lang="en-US" dirty="0"/>
              <a:t>sentimental</a:t>
            </a:r>
            <a:r>
              <a:rPr lang="en-US" b="1" dirty="0"/>
              <a:t>, </a:t>
            </a:r>
            <a:r>
              <a:rPr lang="en-US" dirty="0"/>
              <a:t>vulnerable</a:t>
            </a:r>
            <a:r>
              <a:rPr lang="en-US" b="1" dirty="0"/>
              <a:t>, </a:t>
            </a:r>
            <a:r>
              <a:rPr lang="en-US" dirty="0"/>
              <a:t>obedient</a:t>
            </a:r>
          </a:p>
          <a:p>
            <a:r>
              <a:rPr lang="en-US" dirty="0"/>
              <a:t>Miranda= feisty, headstrong, human rights activist</a:t>
            </a:r>
          </a:p>
        </p:txBody>
      </p:sp>
    </p:spTree>
    <p:extLst>
      <p:ext uri="{BB962C8B-B14F-4D97-AF65-F5344CB8AC3E}">
        <p14:creationId xmlns:p14="http://schemas.microsoft.com/office/powerpoint/2010/main" val="174203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1275761"/>
          </a:xfrm>
        </p:spPr>
        <p:txBody>
          <a:bodyPr/>
          <a:lstStyle/>
          <a:p>
            <a:r>
              <a:rPr lang="en-US" dirty="0"/>
              <a:t>Prospero</a:t>
            </a:r>
          </a:p>
        </p:txBody>
      </p:sp>
      <p:sp>
        <p:nvSpPr>
          <p:cNvPr id="3" name="Content Placeholder 2"/>
          <p:cNvSpPr>
            <a:spLocks noGrp="1"/>
          </p:cNvSpPr>
          <p:nvPr>
            <p:ph sz="quarter" idx="13"/>
          </p:nvPr>
        </p:nvSpPr>
        <p:spPr>
          <a:xfrm>
            <a:off x="6495068" y="609600"/>
            <a:ext cx="4783157" cy="5181599"/>
          </a:xfrm>
        </p:spPr>
        <p:txBody>
          <a:bodyPr/>
          <a:lstStyle/>
          <a:p>
            <a:r>
              <a:rPr lang="en-US" i="1" dirty="0"/>
              <a:t>Prospero:  from “prosperous,” to flourish, be wealthy, be fortunate</a:t>
            </a:r>
            <a:endParaRPr lang="en-US" dirty="0"/>
          </a:p>
          <a:p>
            <a:r>
              <a:rPr lang="en-US" dirty="0"/>
              <a:t>key words: provide, provision, providence (and provisional?) </a:t>
            </a:r>
          </a:p>
          <a:p>
            <a:r>
              <a:rPr lang="en-US" dirty="0"/>
              <a:t>art, magic </a:t>
            </a:r>
          </a:p>
          <a:p>
            <a:r>
              <a:rPr lang="en-US" dirty="0"/>
              <a:t>The magician and scientist</a:t>
            </a:r>
          </a:p>
          <a:p>
            <a:r>
              <a:rPr lang="en-US" dirty="0"/>
              <a:t>The theatrical director and producer</a:t>
            </a:r>
          </a:p>
          <a:p>
            <a:r>
              <a:rPr lang="en-US" dirty="0"/>
              <a:t>The ruler</a:t>
            </a:r>
          </a:p>
        </p:txBody>
      </p:sp>
      <p:sp>
        <p:nvSpPr>
          <p:cNvPr id="4" name="Text Placeholder 3"/>
          <p:cNvSpPr>
            <a:spLocks noGrp="1"/>
          </p:cNvSpPr>
          <p:nvPr>
            <p:ph type="body" sz="half" idx="2"/>
          </p:nvPr>
        </p:nvSpPr>
        <p:spPr>
          <a:xfrm>
            <a:off x="-940131" y="4262462"/>
            <a:ext cx="2629856" cy="1792688"/>
          </a:xfrm>
        </p:spPr>
        <p:txBody>
          <a:bodyPr/>
          <a:lstStyle/>
          <a:p>
            <a:endParaRPr lang="en-US" dirty="0"/>
          </a:p>
        </p:txBody>
      </p:sp>
      <p:pic>
        <p:nvPicPr>
          <p:cNvPr id="2050" name="Picture 2" descr="Image result for prospero uci new s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13" y="2064470"/>
            <a:ext cx="5989145" cy="399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29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7" y="609600"/>
            <a:ext cx="3308168" cy="2023252"/>
          </a:xfrm>
        </p:spPr>
        <p:txBody>
          <a:bodyPr/>
          <a:lstStyle/>
          <a:p>
            <a:r>
              <a:rPr lang="en-US" dirty="0"/>
              <a:t>Prospero</a:t>
            </a:r>
          </a:p>
        </p:txBody>
      </p:sp>
      <p:sp>
        <p:nvSpPr>
          <p:cNvPr id="3" name="Content Placeholder 2"/>
          <p:cNvSpPr>
            <a:spLocks noGrp="1"/>
          </p:cNvSpPr>
          <p:nvPr>
            <p:ph sz="quarter" idx="13"/>
          </p:nvPr>
        </p:nvSpPr>
        <p:spPr>
          <a:xfrm>
            <a:off x="4506687" y="609600"/>
            <a:ext cx="7578477" cy="5181599"/>
          </a:xfrm>
        </p:spPr>
        <p:txBody>
          <a:bodyPr numCol="2">
            <a:normAutofit fontScale="62500" lnSpcReduction="20000"/>
          </a:bodyPr>
          <a:lstStyle/>
          <a:p>
            <a:pPr marL="0" indent="0">
              <a:buNone/>
            </a:pPr>
            <a:r>
              <a:rPr lang="en-US" dirty="0"/>
              <a:t>My brother and thy uncle, </a:t>
            </a:r>
            <a:r>
              <a:rPr lang="en-US" dirty="0" err="1"/>
              <a:t>call'd</a:t>
            </a:r>
            <a:r>
              <a:rPr lang="en-US" dirty="0"/>
              <a:t> Antonio--</a:t>
            </a:r>
          </a:p>
          <a:p>
            <a:pPr marL="0" indent="0">
              <a:buNone/>
            </a:pPr>
            <a:r>
              <a:rPr lang="en-US" dirty="0"/>
              <a:t>I pray thee mark me, that a brother should</a:t>
            </a:r>
          </a:p>
          <a:p>
            <a:pPr marL="0" indent="0">
              <a:buNone/>
            </a:pPr>
            <a:r>
              <a:rPr lang="en-US" dirty="0"/>
              <a:t>Be so perfidious--he whom next thyself</a:t>
            </a:r>
          </a:p>
          <a:p>
            <a:pPr marL="0" indent="0">
              <a:buNone/>
            </a:pPr>
            <a:r>
              <a:rPr lang="en-US" dirty="0"/>
              <a:t>Of all the world I loved, and to him put</a:t>
            </a:r>
          </a:p>
          <a:p>
            <a:pPr marL="0" indent="0">
              <a:buNone/>
            </a:pPr>
            <a:r>
              <a:rPr lang="en-US" dirty="0"/>
              <a:t>The manage of my state, as at that time 70</a:t>
            </a:r>
          </a:p>
          <a:p>
            <a:pPr marL="0" indent="0">
              <a:buNone/>
            </a:pPr>
            <a:r>
              <a:rPr lang="en-US" dirty="0"/>
              <a:t>Through all the </a:t>
            </a:r>
            <a:r>
              <a:rPr lang="en-US" dirty="0" err="1"/>
              <a:t>signories</a:t>
            </a:r>
            <a:r>
              <a:rPr lang="en-US" dirty="0"/>
              <a:t> it was the first,</a:t>
            </a:r>
          </a:p>
          <a:p>
            <a:pPr marL="0" indent="0">
              <a:buNone/>
            </a:pPr>
            <a:r>
              <a:rPr lang="en-US" dirty="0"/>
              <a:t>And Prospero the prime duke, being so reputed</a:t>
            </a:r>
          </a:p>
          <a:p>
            <a:pPr marL="0" indent="0">
              <a:buNone/>
            </a:pPr>
            <a:r>
              <a:rPr lang="en-US" dirty="0"/>
              <a:t>In dignity, and for the liberal arts</a:t>
            </a:r>
          </a:p>
          <a:p>
            <a:pPr marL="0" indent="0">
              <a:buNone/>
            </a:pPr>
            <a:r>
              <a:rPr lang="en-US" dirty="0"/>
              <a:t>Without a parallel; those being all my study,</a:t>
            </a:r>
          </a:p>
          <a:p>
            <a:pPr marL="0" indent="0">
              <a:buNone/>
            </a:pPr>
            <a:r>
              <a:rPr lang="en-US" dirty="0"/>
              <a:t>The government I cast upon my brother</a:t>
            </a:r>
          </a:p>
          <a:p>
            <a:pPr marL="0" indent="0">
              <a:buNone/>
            </a:pPr>
            <a:r>
              <a:rPr lang="en-US" dirty="0"/>
              <a:t>And to my state grew stranger, being transported</a:t>
            </a:r>
          </a:p>
          <a:p>
            <a:pPr marL="0" indent="0">
              <a:buNone/>
            </a:pPr>
            <a:r>
              <a:rPr lang="en-US" dirty="0"/>
              <a:t>And rapt in secret studies. Thy false uncle--</a:t>
            </a:r>
          </a:p>
          <a:p>
            <a:pPr marL="0" indent="0">
              <a:buNone/>
            </a:pPr>
            <a:r>
              <a:rPr lang="en-US" dirty="0"/>
              <a:t>Dost thou attend me?</a:t>
            </a:r>
          </a:p>
          <a:p>
            <a:pPr marL="0" indent="0">
              <a:buNone/>
            </a:pPr>
            <a:r>
              <a:rPr lang="en-US" b="1" dirty="0"/>
              <a:t>MIRANDA</a:t>
            </a:r>
          </a:p>
          <a:p>
            <a:pPr marL="0" indent="0">
              <a:buNone/>
            </a:pPr>
            <a:r>
              <a:rPr lang="en-US" dirty="0"/>
              <a:t>Sir, most heedfully.</a:t>
            </a:r>
          </a:p>
          <a:p>
            <a:pPr marL="0" indent="0">
              <a:buNone/>
            </a:pPr>
            <a:r>
              <a:rPr lang="en-US" b="1" dirty="0"/>
              <a:t>PROSPERO</a:t>
            </a:r>
          </a:p>
          <a:p>
            <a:pPr marL="0" indent="0">
              <a:buNone/>
            </a:pPr>
            <a:r>
              <a:rPr lang="en-US" dirty="0"/>
              <a:t>Being once perfected how to grant suits,</a:t>
            </a:r>
          </a:p>
          <a:p>
            <a:pPr marL="0" indent="0">
              <a:buNone/>
            </a:pPr>
            <a:r>
              <a:rPr lang="en-US" dirty="0"/>
              <a:t>How to deny them, who to advance and who 80</a:t>
            </a:r>
          </a:p>
          <a:p>
            <a:pPr marL="0" indent="0">
              <a:buNone/>
            </a:pPr>
            <a:r>
              <a:rPr lang="en-US" dirty="0"/>
              <a:t>To trash for overtopping, new created</a:t>
            </a:r>
          </a:p>
          <a:p>
            <a:pPr marL="0" indent="0">
              <a:buNone/>
            </a:pPr>
            <a:r>
              <a:rPr lang="en-US" dirty="0"/>
              <a:t>The creatures that were mine, I say: or changed '</a:t>
            </a:r>
            <a:r>
              <a:rPr lang="en-US" dirty="0" err="1"/>
              <a:t>em</a:t>
            </a:r>
            <a:r>
              <a:rPr lang="en-US" dirty="0"/>
              <a:t>,</a:t>
            </a:r>
          </a:p>
          <a:p>
            <a:pPr marL="0" indent="0">
              <a:buNone/>
            </a:pPr>
            <a:r>
              <a:rPr lang="en-US" dirty="0"/>
              <a:t>Or else new formed '</a:t>
            </a:r>
            <a:r>
              <a:rPr lang="en-US" dirty="0" err="1"/>
              <a:t>em</a:t>
            </a:r>
            <a:r>
              <a:rPr lang="en-US" dirty="0"/>
              <a:t>; having both the key</a:t>
            </a:r>
          </a:p>
          <a:p>
            <a:pPr marL="0" indent="0">
              <a:buNone/>
            </a:pPr>
            <a:r>
              <a:rPr lang="en-US" dirty="0"/>
              <a:t>Of officer and office, set all hearts </a:t>
            </a:r>
            <a:r>
              <a:rPr lang="en-US" dirty="0" err="1"/>
              <a:t>i’th</a:t>
            </a:r>
            <a:r>
              <a:rPr lang="en-US" dirty="0"/>
              <a:t>’ state</a:t>
            </a:r>
          </a:p>
          <a:p>
            <a:pPr marL="0" indent="0">
              <a:buNone/>
            </a:pPr>
            <a:r>
              <a:rPr lang="en-US" dirty="0"/>
              <a:t>To what tune pleased his ear, that now he was</a:t>
            </a:r>
          </a:p>
          <a:p>
            <a:pPr marL="0" indent="0">
              <a:buNone/>
            </a:pPr>
            <a:r>
              <a:rPr lang="en-US" dirty="0"/>
              <a:t>The ivy which had hid my princely trunk,</a:t>
            </a:r>
          </a:p>
          <a:p>
            <a:pPr marL="0" indent="0">
              <a:buNone/>
            </a:pPr>
            <a:r>
              <a:rPr lang="en-US" dirty="0"/>
              <a:t>And sucked my verdure out </a:t>
            </a:r>
            <a:r>
              <a:rPr lang="en-US" dirty="0" err="1"/>
              <a:t>on't</a:t>
            </a:r>
            <a:r>
              <a:rPr lang="en-US" dirty="0"/>
              <a:t>-- thou </a:t>
            </a:r>
            <a:r>
              <a:rPr lang="en-US" dirty="0" err="1"/>
              <a:t>attend'st</a:t>
            </a:r>
            <a:r>
              <a:rPr lang="en-US" dirty="0"/>
              <a:t> not!</a:t>
            </a:r>
          </a:p>
          <a:p>
            <a:pPr marL="0" indent="0">
              <a:buNone/>
            </a:pPr>
            <a:r>
              <a:rPr lang="en-US" dirty="0"/>
              <a:t>(I.ii.66-86)</a:t>
            </a:r>
          </a:p>
        </p:txBody>
      </p:sp>
      <p:sp>
        <p:nvSpPr>
          <p:cNvPr id="4" name="Text Placeholder 3"/>
          <p:cNvSpPr>
            <a:spLocks noGrp="1"/>
          </p:cNvSpPr>
          <p:nvPr>
            <p:ph type="body" sz="half" idx="2"/>
          </p:nvPr>
        </p:nvSpPr>
        <p:spPr>
          <a:xfrm>
            <a:off x="106837" y="2632852"/>
            <a:ext cx="4399850" cy="3158348"/>
          </a:xfrm>
        </p:spPr>
        <p:txBody>
          <a:bodyPr/>
          <a:lstStyle/>
          <a:p>
            <a:r>
              <a:rPr lang="en-US" dirty="0"/>
              <a:t>Prospero = benign, providential, father figure</a:t>
            </a:r>
          </a:p>
          <a:p>
            <a:endParaRPr lang="en-US" dirty="0"/>
          </a:p>
          <a:p>
            <a:r>
              <a:rPr lang="en-US" dirty="0"/>
              <a:t>Or irresponsible, controlling, not to be trusted</a:t>
            </a:r>
          </a:p>
          <a:p>
            <a:endParaRPr lang="en-US" dirty="0"/>
          </a:p>
        </p:txBody>
      </p:sp>
    </p:spTree>
    <p:extLst>
      <p:ext uri="{BB962C8B-B14F-4D97-AF65-F5344CB8AC3E}">
        <p14:creationId xmlns:p14="http://schemas.microsoft.com/office/powerpoint/2010/main" val="2552719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841628"/>
            <a:ext cx="1154972" cy="791224"/>
          </a:xfrm>
        </p:spPr>
        <p:txBody>
          <a:bodyPr/>
          <a:lstStyle/>
          <a:p>
            <a:r>
              <a:rPr lang="en-US" dirty="0"/>
              <a:t>Ariel</a:t>
            </a:r>
          </a:p>
        </p:txBody>
      </p:sp>
      <p:sp>
        <p:nvSpPr>
          <p:cNvPr id="3" name="Content Placeholder 2"/>
          <p:cNvSpPr>
            <a:spLocks noGrp="1"/>
          </p:cNvSpPr>
          <p:nvPr>
            <p:ph sz="quarter" idx="13"/>
          </p:nvPr>
        </p:nvSpPr>
        <p:spPr/>
        <p:txBody>
          <a:bodyPr/>
          <a:lstStyle/>
          <a:p>
            <a:r>
              <a:rPr lang="en-US" b="1" dirty="0"/>
              <a:t>Ariel: air as atmosphere; air as song, breath, music </a:t>
            </a:r>
            <a:endParaRPr lang="en-US" dirty="0"/>
          </a:p>
          <a:p>
            <a:pPr marL="0" indent="0">
              <a:buNone/>
            </a:pPr>
            <a:r>
              <a:rPr lang="en-US" dirty="0"/>
              <a:t>Native to island</a:t>
            </a:r>
          </a:p>
          <a:p>
            <a:pPr marL="0" indent="0">
              <a:buNone/>
            </a:pPr>
            <a:r>
              <a:rPr lang="en-US" dirty="0"/>
              <a:t>Supernatural</a:t>
            </a:r>
          </a:p>
          <a:p>
            <a:pPr marL="0" indent="0">
              <a:buNone/>
            </a:pPr>
            <a:r>
              <a:rPr lang="en-US" dirty="0"/>
              <a:t>Male and female characteristics</a:t>
            </a:r>
          </a:p>
          <a:p>
            <a:pPr marL="0" indent="0">
              <a:buNone/>
            </a:pPr>
            <a:endParaRPr lang="en-US" dirty="0"/>
          </a:p>
          <a:p>
            <a:pPr marL="0" indent="0">
              <a:buNone/>
            </a:pPr>
            <a:r>
              <a:rPr lang="en-US" dirty="0"/>
              <a:t>Obedient or edgy?</a:t>
            </a:r>
          </a:p>
        </p:txBody>
      </p:sp>
      <p:sp>
        <p:nvSpPr>
          <p:cNvPr id="5" name="AutoShape 2" descr="Image result for ariel tempest"/>
          <p:cNvSpPr>
            <a:spLocks noGrp="1" noChangeAspect="1" noChangeArrowheads="1"/>
          </p:cNvSpPr>
          <p:nvPr>
            <p:ph type="body" sz="half" idx="2"/>
          </p:nvPr>
        </p:nvSpPr>
        <p:spPr bwMode="auto">
          <a:xfrm>
            <a:off x="348167" y="3584620"/>
            <a:ext cx="1668948" cy="1339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Image result for ariel temp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92" y="3044857"/>
            <a:ext cx="4362254" cy="29081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riel temp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990" y="282804"/>
            <a:ext cx="2714829" cy="268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6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2800386" cy="1417163"/>
          </a:xfrm>
        </p:spPr>
        <p:txBody>
          <a:bodyPr/>
          <a:lstStyle/>
          <a:p>
            <a:r>
              <a:rPr lang="en-US" dirty="0"/>
              <a:t>Caliban</a:t>
            </a:r>
          </a:p>
        </p:txBody>
      </p:sp>
      <p:sp>
        <p:nvSpPr>
          <p:cNvPr id="3" name="Content Placeholder 2"/>
          <p:cNvSpPr>
            <a:spLocks noGrp="1"/>
          </p:cNvSpPr>
          <p:nvPr>
            <p:ph sz="quarter" idx="13"/>
          </p:nvPr>
        </p:nvSpPr>
        <p:spPr>
          <a:xfrm>
            <a:off x="5060384" y="609600"/>
            <a:ext cx="6200163" cy="5181599"/>
          </a:xfrm>
        </p:spPr>
        <p:txBody>
          <a:bodyPr>
            <a:normAutofit fontScale="77500" lnSpcReduction="20000"/>
          </a:bodyPr>
          <a:lstStyle/>
          <a:p>
            <a:endParaRPr lang="en-US" dirty="0"/>
          </a:p>
          <a:p>
            <a:pPr marL="0" indent="0">
              <a:buNone/>
            </a:pPr>
            <a:r>
              <a:rPr lang="en-US" b="1" i="1" dirty="0"/>
              <a:t>Caliban: </a:t>
            </a:r>
            <a:r>
              <a:rPr lang="en-US" b="1" dirty="0"/>
              <a:t>anagram of “cannibal” (a new world new word) </a:t>
            </a:r>
          </a:p>
          <a:p>
            <a:endParaRPr lang="en-US" b="1" dirty="0"/>
          </a:p>
          <a:p>
            <a:r>
              <a:rPr lang="en-US" b="1" dirty="0"/>
              <a:t>Born on island</a:t>
            </a:r>
          </a:p>
          <a:p>
            <a:r>
              <a:rPr lang="en-US" b="1" dirty="0"/>
              <a:t>Earth to </a:t>
            </a:r>
            <a:r>
              <a:rPr lang="en-US" b="1" dirty="0" err="1"/>
              <a:t>ariel’s</a:t>
            </a:r>
            <a:r>
              <a:rPr lang="en-US" b="1" dirty="0"/>
              <a:t> air</a:t>
            </a:r>
          </a:p>
          <a:p>
            <a:r>
              <a:rPr lang="en-US" b="1" dirty="0"/>
              <a:t>Earth= passions and place</a:t>
            </a:r>
          </a:p>
          <a:p>
            <a:r>
              <a:rPr lang="en-US" b="1" dirty="0"/>
              <a:t>Algiers (Algeria); north African </a:t>
            </a:r>
          </a:p>
          <a:p>
            <a:r>
              <a:rPr lang="en-US" b="1" dirty="0"/>
              <a:t>Orphan to foster child to slave (</a:t>
            </a:r>
            <a:r>
              <a:rPr lang="en-US" b="1" dirty="0" err="1"/>
              <a:t>lupton</a:t>
            </a:r>
            <a:r>
              <a:rPr lang="en-US" b="1" dirty="0"/>
              <a:t>)</a:t>
            </a:r>
          </a:p>
          <a:p>
            <a:endParaRPr lang="en-US" b="1" dirty="0"/>
          </a:p>
          <a:p>
            <a:endParaRPr lang="en-US" b="1" dirty="0"/>
          </a:p>
          <a:p>
            <a:endParaRPr lang="en-US" b="1" dirty="0"/>
          </a:p>
          <a:p>
            <a:endParaRPr lang="en-US" b="1" dirty="0"/>
          </a:p>
          <a:p>
            <a:endParaRPr lang="en-US" b="1" dirty="0"/>
          </a:p>
          <a:p>
            <a:pPr marL="0" indent="0">
              <a:buNone/>
            </a:pPr>
            <a:r>
              <a:rPr lang="en-US" dirty="0" err="1"/>
              <a:t>Djimon</a:t>
            </a:r>
            <a:r>
              <a:rPr lang="en-US" dirty="0"/>
              <a:t> </a:t>
            </a:r>
            <a:r>
              <a:rPr lang="en-US" dirty="0" err="1"/>
              <a:t>Hounsou</a:t>
            </a:r>
            <a:r>
              <a:rPr lang="en-US" dirty="0"/>
              <a:t> as Caliban in Julie </a:t>
            </a:r>
            <a:r>
              <a:rPr lang="en-US" dirty="0" err="1"/>
              <a:t>Taymor</a:t>
            </a:r>
            <a:r>
              <a:rPr lang="en-US" dirty="0"/>
              <a:t> film </a:t>
            </a:r>
          </a:p>
          <a:p>
            <a:endParaRPr lang="en-US" dirty="0"/>
          </a:p>
        </p:txBody>
      </p:sp>
      <p:pic>
        <p:nvPicPr>
          <p:cNvPr id="5" name="Picture 4"/>
          <p:cNvPicPr>
            <a:picLocks noChangeAspect="1"/>
          </p:cNvPicPr>
          <p:nvPr/>
        </p:nvPicPr>
        <p:blipFill>
          <a:blip r:embed="rId2"/>
          <a:stretch>
            <a:fillRect/>
          </a:stretch>
        </p:blipFill>
        <p:spPr>
          <a:xfrm>
            <a:off x="1023985" y="2895711"/>
            <a:ext cx="2254227" cy="2895488"/>
          </a:xfrm>
          <a:prstGeom prst="rect">
            <a:avLst/>
          </a:prstGeom>
        </p:spPr>
      </p:pic>
      <p:pic>
        <p:nvPicPr>
          <p:cNvPr id="6" name="Picture 5"/>
          <p:cNvPicPr>
            <a:picLocks noChangeAspect="1"/>
          </p:cNvPicPr>
          <p:nvPr/>
        </p:nvPicPr>
        <p:blipFill>
          <a:blip r:embed="rId3"/>
          <a:stretch>
            <a:fillRect/>
          </a:stretch>
        </p:blipFill>
        <p:spPr>
          <a:xfrm>
            <a:off x="3173654" y="472790"/>
            <a:ext cx="1781269" cy="2160062"/>
          </a:xfrm>
          <a:prstGeom prst="rect">
            <a:avLst/>
          </a:prstGeo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624212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Caliban</a:t>
            </a:r>
          </a:p>
        </p:txBody>
      </p:sp>
      <p:sp>
        <p:nvSpPr>
          <p:cNvPr id="3" name="Content Placeholder 2"/>
          <p:cNvSpPr>
            <a:spLocks noGrp="1"/>
          </p:cNvSpPr>
          <p:nvPr>
            <p:ph sz="quarter" idx="13"/>
          </p:nvPr>
        </p:nvSpPr>
        <p:spPr>
          <a:xfrm>
            <a:off x="5078062" y="609600"/>
            <a:ext cx="7113938" cy="5687505"/>
          </a:xfrm>
        </p:spPr>
        <p:txBody>
          <a:bodyPr numCol="2">
            <a:normAutofit fontScale="92500" lnSpcReduction="20000"/>
          </a:bodyPr>
          <a:lstStyle/>
          <a:p>
            <a:pPr marL="0" indent="0">
              <a:buNone/>
            </a:pPr>
            <a:r>
              <a:rPr lang="en-US" dirty="0"/>
              <a:t>I must eat my dinner. </a:t>
            </a:r>
          </a:p>
          <a:p>
            <a:pPr marL="0" indent="0">
              <a:buNone/>
            </a:pPr>
            <a:r>
              <a:rPr lang="en-US" dirty="0"/>
              <a:t>This island's mine by </a:t>
            </a:r>
            <a:r>
              <a:rPr lang="en-US" dirty="0" err="1"/>
              <a:t>Sycorax</a:t>
            </a:r>
            <a:r>
              <a:rPr lang="en-US" dirty="0"/>
              <a:t> my mother,</a:t>
            </a:r>
          </a:p>
          <a:p>
            <a:pPr marL="0" indent="0">
              <a:buNone/>
            </a:pPr>
            <a:r>
              <a:rPr lang="en-US" dirty="0"/>
              <a:t>Which thou </a:t>
            </a:r>
            <a:r>
              <a:rPr lang="en-US" dirty="0" err="1"/>
              <a:t>tak’st</a:t>
            </a:r>
            <a:r>
              <a:rPr lang="en-US" dirty="0"/>
              <a:t> from me. When thou </a:t>
            </a:r>
            <a:r>
              <a:rPr lang="en-US" dirty="0" err="1"/>
              <a:t>cam’st</a:t>
            </a:r>
            <a:r>
              <a:rPr lang="en-US" dirty="0"/>
              <a:t> first,</a:t>
            </a:r>
          </a:p>
          <a:p>
            <a:pPr marL="0" indent="0">
              <a:buNone/>
            </a:pPr>
            <a:r>
              <a:rPr lang="en-US" dirty="0"/>
              <a:t>Thou </a:t>
            </a:r>
            <a:r>
              <a:rPr lang="en-US" dirty="0" err="1"/>
              <a:t>strok’st</a:t>
            </a:r>
            <a:r>
              <a:rPr lang="en-US" dirty="0"/>
              <a:t> me and made much of me; wouldst give me</a:t>
            </a:r>
          </a:p>
          <a:p>
            <a:pPr marL="0" indent="0">
              <a:buNone/>
            </a:pPr>
            <a:r>
              <a:rPr lang="en-US" dirty="0"/>
              <a:t>Water with berries </a:t>
            </a:r>
            <a:r>
              <a:rPr lang="en-US" dirty="0" err="1"/>
              <a:t>in't</a:t>
            </a:r>
            <a:r>
              <a:rPr lang="en-US" dirty="0"/>
              <a:t>, and teach me how</a:t>
            </a:r>
          </a:p>
          <a:p>
            <a:pPr marL="0" indent="0">
              <a:buNone/>
            </a:pPr>
            <a:r>
              <a:rPr lang="en-US" dirty="0"/>
              <a:t>To name the bigger light, and how the less,</a:t>
            </a:r>
          </a:p>
          <a:p>
            <a:pPr marL="0" indent="0">
              <a:buNone/>
            </a:pPr>
            <a:r>
              <a:rPr lang="en-US" dirty="0"/>
              <a:t>That burn by day and night; and then I loved thee,</a:t>
            </a:r>
          </a:p>
          <a:p>
            <a:pPr marL="0" indent="0">
              <a:buNone/>
            </a:pPr>
            <a:r>
              <a:rPr lang="en-US" dirty="0"/>
              <a:t>And </a:t>
            </a:r>
            <a:r>
              <a:rPr lang="en-US" dirty="0" err="1"/>
              <a:t>show'd</a:t>
            </a:r>
            <a:r>
              <a:rPr lang="en-US" dirty="0"/>
              <a:t> thee all the qualities o’ </a:t>
            </a:r>
            <a:r>
              <a:rPr lang="en-US" dirty="0" err="1"/>
              <a:t>th</a:t>
            </a:r>
            <a:r>
              <a:rPr lang="en-US" dirty="0"/>
              <a:t>’ isle,</a:t>
            </a:r>
          </a:p>
          <a:p>
            <a:pPr marL="0" indent="0">
              <a:buNone/>
            </a:pPr>
            <a:r>
              <a:rPr lang="en-US" dirty="0"/>
              <a:t>The fresh springs, brine-pits, barren place and fertile--</a:t>
            </a:r>
          </a:p>
          <a:p>
            <a:pPr marL="0" indent="0">
              <a:buNone/>
            </a:pPr>
            <a:r>
              <a:rPr lang="en-US" dirty="0"/>
              <a:t>Cursed be I that did so! All the charms</a:t>
            </a:r>
          </a:p>
          <a:p>
            <a:pPr marL="0" indent="0">
              <a:buNone/>
            </a:pPr>
            <a:r>
              <a:rPr lang="en-US" dirty="0"/>
              <a:t>Of </a:t>
            </a:r>
            <a:r>
              <a:rPr lang="en-US" dirty="0" err="1"/>
              <a:t>Sycorax</a:t>
            </a:r>
            <a:r>
              <a:rPr lang="en-US" dirty="0"/>
              <a:t>, toads, beetles, bats, light on you! 340</a:t>
            </a:r>
          </a:p>
          <a:p>
            <a:pPr marL="0" indent="0">
              <a:buNone/>
            </a:pPr>
            <a:r>
              <a:rPr lang="en-US" dirty="0"/>
              <a:t>For I am all the subjects that you have,</a:t>
            </a:r>
          </a:p>
          <a:p>
            <a:pPr marL="0" indent="0">
              <a:buNone/>
            </a:pPr>
            <a:r>
              <a:rPr lang="en-US" dirty="0"/>
              <a:t>Which first was mine own king, and here you sty me</a:t>
            </a:r>
          </a:p>
          <a:p>
            <a:pPr marL="0" indent="0">
              <a:buNone/>
            </a:pPr>
            <a:r>
              <a:rPr lang="en-US" dirty="0"/>
              <a:t>In this hard rock, whiles you do keep from me</a:t>
            </a:r>
          </a:p>
          <a:p>
            <a:pPr marL="0" indent="0">
              <a:buNone/>
            </a:pPr>
            <a:r>
              <a:rPr lang="en-US" dirty="0"/>
              <a:t>The rest o' the island.</a:t>
            </a:r>
          </a:p>
          <a:p>
            <a:pPr marL="0" indent="0">
              <a:buNone/>
            </a:pPr>
            <a:r>
              <a:rPr lang="en-US" dirty="0"/>
              <a:t>(I.ii.330-334)</a:t>
            </a:r>
          </a:p>
        </p:txBody>
      </p:sp>
      <p:sp>
        <p:nvSpPr>
          <p:cNvPr id="4" name="Text Placeholder 3"/>
          <p:cNvSpPr>
            <a:spLocks noGrp="1"/>
          </p:cNvSpPr>
          <p:nvPr>
            <p:ph type="body" sz="half" idx="2"/>
          </p:nvPr>
        </p:nvSpPr>
        <p:spPr/>
        <p:txBody>
          <a:bodyPr/>
          <a:lstStyle/>
          <a:p>
            <a:r>
              <a:rPr lang="en-US" dirty="0"/>
              <a:t>Caliban = abused, sensitive savage, potentially noble</a:t>
            </a:r>
          </a:p>
          <a:p>
            <a:r>
              <a:rPr lang="en-US" dirty="0"/>
              <a:t>Or </a:t>
            </a:r>
          </a:p>
          <a:p>
            <a:r>
              <a:rPr lang="en-US" dirty="0"/>
              <a:t>Incorrigible, villainous, subhuman</a:t>
            </a:r>
          </a:p>
        </p:txBody>
      </p:sp>
    </p:spTree>
    <p:extLst>
      <p:ext uri="{BB962C8B-B14F-4D97-AF65-F5344CB8AC3E}">
        <p14:creationId xmlns:p14="http://schemas.microsoft.com/office/powerpoint/2010/main" val="220313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1187776" y="301657"/>
            <a:ext cx="10812545" cy="6231117"/>
          </a:xfrm>
        </p:spPr>
        <p:txBody>
          <a:bodyPr numCol="2">
            <a:normAutofit fontScale="85000" lnSpcReduction="20000"/>
          </a:bodyPr>
          <a:lstStyle/>
          <a:p>
            <a:pPr marL="0" indent="0">
              <a:buNone/>
            </a:pPr>
            <a:r>
              <a:rPr lang="en-US" dirty="0"/>
              <a:t>Where should this music be? </a:t>
            </a:r>
            <a:r>
              <a:rPr lang="en-US" dirty="0" err="1"/>
              <a:t>i</a:t>
            </a:r>
            <a:r>
              <a:rPr lang="en-US" dirty="0"/>
              <a:t>’ the air or the earth? </a:t>
            </a:r>
          </a:p>
          <a:p>
            <a:pPr marL="0" indent="0">
              <a:buNone/>
            </a:pPr>
            <a:r>
              <a:rPr lang="en-US" dirty="0"/>
              <a:t>It sounds no more: and sure, it waits upon </a:t>
            </a:r>
          </a:p>
          <a:p>
            <a:pPr marL="0" indent="0">
              <a:buNone/>
            </a:pPr>
            <a:r>
              <a:rPr lang="en-US" dirty="0"/>
              <a:t>Some god o’ the island. Sitting on a bank, </a:t>
            </a:r>
          </a:p>
          <a:p>
            <a:pPr marL="0" indent="0">
              <a:buNone/>
            </a:pPr>
            <a:r>
              <a:rPr lang="en-US" dirty="0"/>
              <a:t>Weeping again the king my father’s wreck, </a:t>
            </a:r>
          </a:p>
          <a:p>
            <a:pPr marL="0" indent="0">
              <a:buNone/>
            </a:pPr>
            <a:r>
              <a:rPr lang="en-US" dirty="0"/>
              <a:t>This music crept by me upon the waters, </a:t>
            </a:r>
          </a:p>
          <a:p>
            <a:pPr marL="0" indent="0">
              <a:buNone/>
            </a:pPr>
            <a:r>
              <a:rPr lang="en-US" dirty="0"/>
              <a:t>Allaying both their fury and my passion </a:t>
            </a:r>
          </a:p>
          <a:p>
            <a:pPr marL="0" indent="0">
              <a:buNone/>
            </a:pPr>
            <a:r>
              <a:rPr lang="en-US" dirty="0"/>
              <a:t>With its sweet air: thence I have </a:t>
            </a:r>
            <a:r>
              <a:rPr lang="en-US" dirty="0" err="1"/>
              <a:t>follow’d</a:t>
            </a:r>
            <a:r>
              <a:rPr lang="en-US" dirty="0"/>
              <a:t> it, </a:t>
            </a:r>
          </a:p>
          <a:p>
            <a:pPr marL="0" indent="0">
              <a:buNone/>
            </a:pPr>
            <a:r>
              <a:rPr lang="en-US" dirty="0"/>
              <a:t>Or it hath drawn me rather. But ‘tis gone. </a:t>
            </a:r>
          </a:p>
          <a:p>
            <a:pPr marL="0" indent="0">
              <a:buNone/>
            </a:pPr>
            <a:r>
              <a:rPr lang="en-US" dirty="0"/>
              <a:t>No, it begins again.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t>
            </a:r>
            <a:r>
              <a:rPr lang="en-US" dirty="0" err="1"/>
              <a:t>ARIELsings</a:t>
            </a:r>
            <a:r>
              <a:rPr lang="en-US" dirty="0"/>
              <a:t>] </a:t>
            </a:r>
          </a:p>
          <a:p>
            <a:pPr marL="0" indent="0">
              <a:buNone/>
            </a:pPr>
            <a:r>
              <a:rPr lang="en-US" i="1" dirty="0"/>
              <a:t>Full fathom five thy father lies; </a:t>
            </a:r>
          </a:p>
          <a:p>
            <a:pPr marL="0" indent="0">
              <a:buNone/>
            </a:pPr>
            <a:r>
              <a:rPr lang="en-US" i="1" dirty="0"/>
              <a:t>Of his bones are coral made; </a:t>
            </a:r>
          </a:p>
          <a:p>
            <a:pPr marL="0" indent="0">
              <a:buNone/>
            </a:pPr>
            <a:r>
              <a:rPr lang="en-US" i="1" dirty="0"/>
              <a:t>Those are pearls that were his eyes: </a:t>
            </a:r>
          </a:p>
          <a:p>
            <a:pPr marL="0" indent="0">
              <a:buNone/>
            </a:pPr>
            <a:r>
              <a:rPr lang="en-US" i="1" dirty="0"/>
              <a:t>Nothing of him that doth fade </a:t>
            </a:r>
          </a:p>
          <a:p>
            <a:pPr marL="0" indent="0">
              <a:buNone/>
            </a:pPr>
            <a:r>
              <a:rPr lang="en-US" i="1" dirty="0"/>
              <a:t>But doth suffer a sea-change </a:t>
            </a:r>
          </a:p>
          <a:p>
            <a:pPr marL="0" indent="0">
              <a:buNone/>
            </a:pPr>
            <a:r>
              <a:rPr lang="en-US" i="1" dirty="0"/>
              <a:t>Into something rich and strange. </a:t>
            </a:r>
          </a:p>
          <a:p>
            <a:pPr marL="0" indent="0">
              <a:buNone/>
            </a:pPr>
            <a:r>
              <a:rPr lang="en-US" i="1" dirty="0"/>
              <a:t>Sea-nymphs hourly ring his knell </a:t>
            </a:r>
          </a:p>
          <a:p>
            <a:pPr marL="0" indent="0">
              <a:buNone/>
            </a:pPr>
            <a:r>
              <a:rPr lang="en-US" i="1" dirty="0"/>
              <a:t>Hark! now I hear them,—Ding-dong, bell. </a:t>
            </a:r>
          </a:p>
          <a:p>
            <a:pPr marL="0" indent="0">
              <a:buNone/>
            </a:pPr>
            <a:r>
              <a:rPr lang="en-US" dirty="0"/>
              <a:t>Ferdinand. The ditty does remember my </a:t>
            </a:r>
            <a:r>
              <a:rPr lang="en-US" dirty="0" err="1"/>
              <a:t>drown’d</a:t>
            </a:r>
            <a:r>
              <a:rPr lang="en-US" dirty="0"/>
              <a:t> father. </a:t>
            </a:r>
          </a:p>
          <a:p>
            <a:pPr marL="0" indent="0">
              <a:buNone/>
            </a:pPr>
            <a:r>
              <a:rPr lang="en-US" dirty="0"/>
              <a:t>This is no mortal business, nor no sound </a:t>
            </a:r>
          </a:p>
          <a:p>
            <a:pPr marL="0" indent="0">
              <a:buNone/>
            </a:pPr>
            <a:r>
              <a:rPr lang="en-US" dirty="0"/>
              <a:t>That the earth owes. I hear it now above me. </a:t>
            </a:r>
          </a:p>
          <a:p>
            <a:pPr marL="0" indent="0">
              <a:buNone/>
            </a:pPr>
            <a:r>
              <a:rPr lang="en-US" b="1" dirty="0"/>
              <a:t>What is the role of music in this scene? What is the song about? Why has it become a kind of “theme song” for </a:t>
            </a:r>
            <a:r>
              <a:rPr lang="en-US" b="1" i="1" dirty="0"/>
              <a:t>The Tempest</a:t>
            </a:r>
            <a:r>
              <a:rPr lang="en-US" b="1" dirty="0"/>
              <a:t>? How does Ferdinand respond to it? Who is its source?</a:t>
            </a:r>
          </a:p>
        </p:txBody>
      </p:sp>
      <p:pic>
        <p:nvPicPr>
          <p:cNvPr id="5122" name="Picture 2" descr="Image result for ferdinand and miranda taymo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73490" y="3825467"/>
            <a:ext cx="3201709" cy="253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1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solidFill>
            <a:schemeClr val="tx1">
              <a:lumMod val="95000"/>
              <a:lumOff val="5000"/>
            </a:schemeClr>
          </a:solidFill>
          <a:ln>
            <a:noFill/>
          </a:ln>
          <a:effectLst>
            <a:outerShdw blurRad="889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Title 1"/>
          <p:cNvSpPr>
            <a:spLocks noGrp="1"/>
          </p:cNvSpPr>
          <p:nvPr>
            <p:ph type="title"/>
          </p:nvPr>
        </p:nvSpPr>
        <p:spPr>
          <a:xfrm>
            <a:off x="959896" y="960814"/>
            <a:ext cx="2732249" cy="4912936"/>
          </a:xfrm>
        </p:spPr>
        <p:txBody>
          <a:bodyPr anchor="b">
            <a:normAutofit/>
          </a:bodyPr>
          <a:lstStyle/>
          <a:p>
            <a:pPr algn="r"/>
            <a:r>
              <a:rPr lang="en-US" sz="4000">
                <a:solidFill>
                  <a:schemeClr val="bg1"/>
                </a:solidFill>
              </a:rPr>
              <a:t>From Comedy to romance</a:t>
            </a:r>
          </a:p>
        </p:txBody>
      </p:sp>
      <p:sp>
        <p:nvSpPr>
          <p:cNvPr id="3" name="Content Placeholder 2"/>
          <p:cNvSpPr>
            <a:spLocks noGrp="1"/>
          </p:cNvSpPr>
          <p:nvPr>
            <p:ph sz="quarter" idx="13"/>
          </p:nvPr>
        </p:nvSpPr>
        <p:spPr>
          <a:xfrm>
            <a:off x="4979078" y="960814"/>
            <a:ext cx="6247722" cy="4830385"/>
          </a:xfrm>
        </p:spPr>
        <p:txBody>
          <a:bodyPr anchor="ctr">
            <a:normAutofit/>
          </a:bodyPr>
          <a:lstStyle/>
          <a:p>
            <a:pPr marL="0" indent="0">
              <a:buNone/>
            </a:pPr>
            <a:r>
              <a:rPr lang="en-US" sz="1800" dirty="0"/>
              <a:t>Listed initially as comedy in first folio 1623</a:t>
            </a:r>
          </a:p>
          <a:p>
            <a:pPr marL="0" indent="0">
              <a:buNone/>
            </a:pPr>
            <a:r>
              <a:rPr lang="en-US" sz="1800" dirty="0"/>
              <a:t>What is carried over and developed from other comedies?</a:t>
            </a:r>
          </a:p>
        </p:txBody>
      </p:sp>
    </p:spTree>
    <p:extLst>
      <p:ext uri="{BB962C8B-B14F-4D97-AF65-F5344CB8AC3E}">
        <p14:creationId xmlns:p14="http://schemas.microsoft.com/office/powerpoint/2010/main" val="254709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a:t>Metaphorization</a:t>
            </a:r>
            <a:r>
              <a:rPr lang="en-US" dirty="0"/>
              <a:t> and romance: Fantastic </a:t>
            </a:r>
          </a:p>
        </p:txBody>
      </p:sp>
      <p:sp>
        <p:nvSpPr>
          <p:cNvPr id="12" name="Content Placeholder 11"/>
          <p:cNvSpPr>
            <a:spLocks noGrp="1"/>
          </p:cNvSpPr>
          <p:nvPr>
            <p:ph sz="quarter" idx="13"/>
          </p:nvPr>
        </p:nvSpPr>
        <p:spPr/>
        <p:txBody>
          <a:bodyPr/>
          <a:lstStyle/>
          <a:p>
            <a:endParaRPr lang="en-US"/>
          </a:p>
        </p:txBody>
      </p:sp>
      <p:sp>
        <p:nvSpPr>
          <p:cNvPr id="11" name="Text Placeholder 10"/>
          <p:cNvSpPr>
            <a:spLocks noGrp="1"/>
          </p:cNvSpPr>
          <p:nvPr>
            <p:ph type="body" sz="half" idx="2"/>
          </p:nvPr>
        </p:nvSpPr>
        <p:spPr/>
        <p:txBody>
          <a:bodyPr>
            <a:normAutofit fontScale="85000" lnSpcReduction="20000"/>
          </a:bodyPr>
          <a:lstStyle/>
          <a:p>
            <a:r>
              <a:rPr lang="en-US" i="1" dirty="0"/>
              <a:t>Full fathom five thy father lies;</a:t>
            </a:r>
          </a:p>
          <a:p>
            <a:r>
              <a:rPr lang="en-US" i="1" dirty="0"/>
              <a:t>Of his bones are coral made;</a:t>
            </a:r>
          </a:p>
          <a:p>
            <a:r>
              <a:rPr lang="en-US" i="1" dirty="0"/>
              <a:t>Those are pearls that were his eyes:</a:t>
            </a:r>
          </a:p>
          <a:p>
            <a:r>
              <a:rPr lang="en-US" i="1" dirty="0"/>
              <a:t>Nothing of him that doth fade</a:t>
            </a:r>
          </a:p>
          <a:p>
            <a:r>
              <a:rPr lang="en-US" i="1" dirty="0"/>
              <a:t>But doth suffer a sea-change</a:t>
            </a:r>
          </a:p>
          <a:p>
            <a:r>
              <a:rPr lang="en-US" i="1" dirty="0"/>
              <a:t>Into something rich and strange. </a:t>
            </a:r>
            <a:r>
              <a:rPr lang="en-US" i="1"/>
              <a:t>(Ariel</a:t>
            </a:r>
            <a:r>
              <a:rPr lang="en-US" i="1" dirty="0"/>
              <a:t>, Act 1</a:t>
            </a:r>
            <a:r>
              <a:rPr lang="en-US" i="1"/>
              <a:t>, Scene 2)</a:t>
            </a:r>
            <a:endParaRPr lang="en-US" i="1" dirty="0"/>
          </a:p>
          <a:p>
            <a:endParaRPr lang="en-US" i="1" dirty="0"/>
          </a:p>
          <a:p>
            <a:r>
              <a:rPr lang="en-US" i="1" dirty="0"/>
              <a:t>How does this capture the theme of transformation in the play?</a:t>
            </a:r>
            <a:endParaRPr lang="en-US" dirty="0"/>
          </a:p>
        </p:txBody>
      </p:sp>
      <p:pic>
        <p:nvPicPr>
          <p:cNvPr id="6" name="Picture 5"/>
          <p:cNvPicPr>
            <a:picLocks noChangeAspect="1"/>
          </p:cNvPicPr>
          <p:nvPr/>
        </p:nvPicPr>
        <p:blipFill>
          <a:blip r:embed="rId2"/>
          <a:stretch>
            <a:fillRect/>
          </a:stretch>
        </p:blipFill>
        <p:spPr>
          <a:xfrm>
            <a:off x="5266853" y="4212026"/>
            <a:ext cx="2535750" cy="1474400"/>
          </a:xfrm>
          <a:prstGeom prst="rect">
            <a:avLst/>
          </a:prstGeom>
        </p:spPr>
      </p:pic>
      <p:pic>
        <p:nvPicPr>
          <p:cNvPr id="7" name="Picture 6"/>
          <p:cNvPicPr>
            <a:picLocks noChangeAspect="1"/>
          </p:cNvPicPr>
          <p:nvPr/>
        </p:nvPicPr>
        <p:blipFill>
          <a:blip r:embed="rId3"/>
          <a:stretch>
            <a:fillRect/>
          </a:stretch>
        </p:blipFill>
        <p:spPr>
          <a:xfrm>
            <a:off x="5259531" y="826680"/>
            <a:ext cx="1759500" cy="2922934"/>
          </a:xfrm>
          <a:prstGeom prst="rect">
            <a:avLst/>
          </a:prstGeom>
        </p:spPr>
      </p:pic>
      <p:pic>
        <p:nvPicPr>
          <p:cNvPr id="8" name="Picture 7"/>
          <p:cNvPicPr>
            <a:picLocks noChangeAspect="1"/>
          </p:cNvPicPr>
          <p:nvPr/>
        </p:nvPicPr>
        <p:blipFill>
          <a:blip r:embed="rId4"/>
          <a:stretch>
            <a:fillRect/>
          </a:stretch>
        </p:blipFill>
        <p:spPr>
          <a:xfrm>
            <a:off x="8935932" y="1342610"/>
            <a:ext cx="1594645" cy="1673994"/>
          </a:xfrm>
          <a:prstGeom prst="rect">
            <a:avLst/>
          </a:prstGeom>
        </p:spPr>
      </p:pic>
      <p:pic>
        <p:nvPicPr>
          <p:cNvPr id="9" name="Picture 8"/>
          <p:cNvPicPr>
            <a:picLocks noChangeAspect="1"/>
          </p:cNvPicPr>
          <p:nvPr/>
        </p:nvPicPr>
        <p:blipFill>
          <a:blip r:embed="rId5"/>
          <a:stretch>
            <a:fillRect/>
          </a:stretch>
        </p:blipFill>
        <p:spPr>
          <a:xfrm>
            <a:off x="9215428" y="3749614"/>
            <a:ext cx="1940625" cy="1694267"/>
          </a:xfrm>
          <a:prstGeom prst="rect">
            <a:avLst/>
          </a:prstGeom>
        </p:spPr>
      </p:pic>
      <p:sp>
        <p:nvSpPr>
          <p:cNvPr id="13" name="Arrow: Right 12"/>
          <p:cNvSpPr/>
          <p:nvPr/>
        </p:nvSpPr>
        <p:spPr>
          <a:xfrm>
            <a:off x="7503736" y="2488676"/>
            <a:ext cx="1272619" cy="1150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0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9609" y="787229"/>
            <a:ext cx="4438453" cy="1667993"/>
          </a:xfrm>
          <a:prstGeom prst="rect">
            <a:avLst/>
          </a:prstGeom>
        </p:spPr>
      </p:pic>
      <p:sp>
        <p:nvSpPr>
          <p:cNvPr id="2" name="Title 1"/>
          <p:cNvSpPr>
            <a:spLocks noGrp="1"/>
          </p:cNvSpPr>
          <p:nvPr>
            <p:ph type="title"/>
          </p:nvPr>
        </p:nvSpPr>
        <p:spPr>
          <a:xfrm>
            <a:off x="685175" y="609600"/>
            <a:ext cx="3935688" cy="2023252"/>
          </a:xfrm>
        </p:spPr>
        <p:txBody>
          <a:bodyPr/>
          <a:lstStyle/>
          <a:p>
            <a:endParaRPr lang="en-US" dirty="0"/>
          </a:p>
        </p:txBody>
      </p:sp>
      <p:sp>
        <p:nvSpPr>
          <p:cNvPr id="3" name="Content Placeholder 2"/>
          <p:cNvSpPr>
            <a:spLocks noGrp="1"/>
          </p:cNvSpPr>
          <p:nvPr>
            <p:ph sz="quarter" idx="13"/>
          </p:nvPr>
        </p:nvSpPr>
        <p:spPr/>
        <p:txBody>
          <a:bodyPr/>
          <a:lstStyle/>
          <a:p>
            <a:r>
              <a:rPr lang="en-US" b="1" dirty="0" err="1"/>
              <a:t>Metaphorization</a:t>
            </a:r>
            <a:r>
              <a:rPr lang="en-US" b="1" dirty="0"/>
              <a:t> as ro</a:t>
            </a:r>
            <a:r>
              <a:rPr lang="en-US" dirty="0"/>
              <a:t>m</a:t>
            </a:r>
            <a:r>
              <a:rPr lang="en-US" b="1" dirty="0"/>
              <a:t>ance process</a:t>
            </a:r>
            <a:endParaRPr lang="en-US" dirty="0"/>
          </a:p>
          <a:p>
            <a:r>
              <a:rPr lang="en-US" i="1" dirty="0"/>
              <a:t>from </a:t>
            </a:r>
            <a:r>
              <a:rPr lang="en-US" dirty="0"/>
              <a:t>shipwreck </a:t>
            </a:r>
            <a:r>
              <a:rPr lang="en-US" i="1" dirty="0"/>
              <a:t>to </a:t>
            </a:r>
            <a:r>
              <a:rPr lang="en-US" dirty="0"/>
              <a:t>spectator</a:t>
            </a:r>
          </a:p>
          <a:p>
            <a:r>
              <a:rPr lang="en-US" i="1" dirty="0"/>
              <a:t>from </a:t>
            </a:r>
            <a:r>
              <a:rPr lang="en-US" dirty="0"/>
              <a:t>action </a:t>
            </a:r>
            <a:r>
              <a:rPr lang="en-US" i="1" dirty="0"/>
              <a:t>to </a:t>
            </a:r>
            <a:r>
              <a:rPr lang="en-US" dirty="0"/>
              <a:t>narration</a:t>
            </a:r>
          </a:p>
          <a:p>
            <a:r>
              <a:rPr lang="en-US" dirty="0"/>
              <a:t>as a process of suspension, rendering of event into image and spectacle</a:t>
            </a:r>
          </a:p>
          <a:p>
            <a:r>
              <a:rPr lang="en-US" i="1" dirty="0"/>
              <a:t>~ tragedy </a:t>
            </a:r>
            <a:r>
              <a:rPr lang="en-US" dirty="0"/>
              <a:t>diverted into </a:t>
            </a:r>
            <a:r>
              <a:rPr lang="en-US" i="1" dirty="0"/>
              <a:t>comedy </a:t>
            </a:r>
            <a:r>
              <a:rPr lang="en-US" dirty="0"/>
              <a:t>(= </a:t>
            </a:r>
            <a:r>
              <a:rPr lang="en-US" b="1" i="1" dirty="0"/>
              <a:t>romance</a:t>
            </a:r>
            <a:r>
              <a:rPr lang="en-US" dirty="0"/>
              <a:t>)</a:t>
            </a:r>
          </a:p>
          <a:p>
            <a:r>
              <a:rPr lang="en-US" i="1" dirty="0"/>
              <a:t>~ drama </a:t>
            </a:r>
            <a:r>
              <a:rPr lang="en-US" dirty="0"/>
              <a:t>converted into </a:t>
            </a:r>
            <a:r>
              <a:rPr lang="en-US" i="1" dirty="0"/>
              <a:t>masque </a:t>
            </a:r>
            <a:r>
              <a:rPr lang="en-US" dirty="0"/>
              <a:t>(courtly spectacle involving dance, music, allegorical imagery)</a:t>
            </a:r>
            <a:endParaRPr lang="en-US" b="1" dirty="0"/>
          </a:p>
        </p:txBody>
      </p:sp>
      <p:sp>
        <p:nvSpPr>
          <p:cNvPr id="4" name="Text Placeholder 3"/>
          <p:cNvSpPr>
            <a:spLocks noGrp="1"/>
          </p:cNvSpPr>
          <p:nvPr>
            <p:ph type="body" sz="half" idx="2"/>
          </p:nvPr>
        </p:nvSpPr>
        <p:spPr/>
        <p:txBody>
          <a:bodyPr>
            <a:normAutofit fontScale="92500"/>
          </a:bodyPr>
          <a:lstStyle/>
          <a:p>
            <a:r>
              <a:rPr lang="en-US" dirty="0"/>
              <a:t>What paralyzes Ferdinand?</a:t>
            </a:r>
          </a:p>
          <a:p>
            <a:r>
              <a:rPr lang="en-US" dirty="0"/>
              <a:t>Magic and his attraction to </a:t>
            </a:r>
            <a:r>
              <a:rPr lang="en-US" dirty="0" err="1"/>
              <a:t>miranda</a:t>
            </a:r>
            <a:endParaRPr lang="en-US" dirty="0"/>
          </a:p>
          <a:p>
            <a:r>
              <a:rPr lang="en-US" dirty="0"/>
              <a:t>Shock and trauma at loss of his father</a:t>
            </a:r>
          </a:p>
          <a:p>
            <a:pPr marL="342900" indent="-342900">
              <a:buAutoNum type="arabicPeriod"/>
            </a:pPr>
            <a:r>
              <a:rPr lang="en-US" dirty="0"/>
              <a:t>The magic in the play often has naturalistic parallels. Why?</a:t>
            </a:r>
          </a:p>
          <a:p>
            <a:pPr marL="342900" indent="-342900">
              <a:buAutoNum type="arabicPeriod"/>
            </a:pPr>
            <a:r>
              <a:rPr lang="en-US" dirty="0"/>
              <a:t>Are there other moments of suspension and paralysis in the play?</a:t>
            </a:r>
          </a:p>
          <a:p>
            <a:r>
              <a:rPr lang="en-US" dirty="0"/>
              <a:t>Sleep as suspension; sleep like the ocean?</a:t>
            </a:r>
          </a:p>
        </p:txBody>
      </p:sp>
    </p:spTree>
    <p:extLst>
      <p:ext uri="{BB962C8B-B14F-4D97-AF65-F5344CB8AC3E}">
        <p14:creationId xmlns:p14="http://schemas.microsoft.com/office/powerpoint/2010/main" val="10481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becomes metaphor: The Ship of State</a:t>
            </a:r>
          </a:p>
        </p:txBody>
      </p:sp>
      <p:sp>
        <p:nvSpPr>
          <p:cNvPr id="3" name="Content Placeholder 2"/>
          <p:cNvSpPr>
            <a:spLocks noGrp="1"/>
          </p:cNvSpPr>
          <p:nvPr>
            <p:ph sz="quarter" idx="13"/>
          </p:nvPr>
        </p:nvSpPr>
        <p:spPr/>
        <p:txBody>
          <a:bodyPr>
            <a:normAutofit lnSpcReduction="10000"/>
          </a:bodyPr>
          <a:lstStyle/>
          <a:p>
            <a:endParaRPr lang="en-US" dirty="0"/>
          </a:p>
          <a:p>
            <a:r>
              <a:rPr lang="en-US" dirty="0"/>
              <a:t>tempest </a:t>
            </a:r>
          </a:p>
          <a:p>
            <a:r>
              <a:rPr lang="en-US" dirty="0"/>
              <a:t>shipwreck </a:t>
            </a:r>
          </a:p>
          <a:p>
            <a:r>
              <a:rPr lang="en-US" dirty="0"/>
              <a:t>competing jurisdictions </a:t>
            </a:r>
          </a:p>
          <a:p>
            <a:r>
              <a:rPr lang="en-US" dirty="0"/>
              <a:t>(crew and royal passengers) </a:t>
            </a:r>
          </a:p>
          <a:p>
            <a:r>
              <a:rPr lang="en-US" dirty="0"/>
              <a:t>action becomes metaphor</a:t>
            </a:r>
          </a:p>
          <a:p>
            <a:r>
              <a:rPr lang="en-US" dirty="0"/>
              <a:t>layered, dreamlike but also speculative and philosophical character of the play; sense that is </a:t>
            </a:r>
            <a:r>
              <a:rPr lang="en-US" dirty="0" err="1"/>
              <a:t>is</a:t>
            </a:r>
            <a:r>
              <a:rPr lang="en-US" dirty="0"/>
              <a:t> always unfolding on at least two levels, the action itself and some other form of meaning (allegorical, mythical, dreamlike) </a:t>
            </a:r>
          </a:p>
          <a:p>
            <a:r>
              <a:rPr lang="en-US" dirty="0"/>
              <a:t>Can you think of other examples?</a:t>
            </a:r>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824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Metaphorization</a:t>
            </a:r>
            <a:r>
              <a:rPr lang="en-US" dirty="0"/>
              <a:t> in </a:t>
            </a:r>
            <a:r>
              <a:rPr lang="en-US" i="1" dirty="0"/>
              <a:t>The Tempest</a:t>
            </a:r>
          </a:p>
        </p:txBody>
      </p:sp>
      <p:sp>
        <p:nvSpPr>
          <p:cNvPr id="6" name="Content Placeholder 5"/>
          <p:cNvSpPr>
            <a:spLocks noGrp="1"/>
          </p:cNvSpPr>
          <p:nvPr>
            <p:ph sz="quarter" idx="13"/>
          </p:nvPr>
        </p:nvSpPr>
        <p:spPr>
          <a:xfrm>
            <a:off x="622169" y="1687398"/>
            <a:ext cx="10655431" cy="4103801"/>
          </a:xfrm>
        </p:spPr>
        <p:txBody>
          <a:bodyPr>
            <a:normAutofit fontScale="92500" lnSpcReduction="20000"/>
          </a:bodyPr>
          <a:lstStyle/>
          <a:p>
            <a:endParaRPr lang="en-US" dirty="0"/>
          </a:p>
          <a:p>
            <a:r>
              <a:rPr lang="en-US" i="1" dirty="0"/>
              <a:t>The Tempest </a:t>
            </a:r>
            <a:r>
              <a:rPr lang="en-US" dirty="0"/>
              <a:t>is one of Shakespeare’s most metaphorical and allegorical plays. Almost everything and everyone in the play is both itself and something else. Fantasy and reality, magical and naturalistic explanations, dramatic action and symbolic meaning, and consciousness and setting flow among each other in a continuous figure-eight. </a:t>
            </a:r>
          </a:p>
          <a:p>
            <a:r>
              <a:rPr lang="en-US" dirty="0"/>
              <a:t>The play itself tends to start and stop, ebb and flow: the storm becomes stilled into spectacle; Ferdinand lacks momentum; the marriage masque moves slowly; and characters have a tendency to tie themselves into knots, or to fall asleep in class. </a:t>
            </a:r>
          </a:p>
          <a:p>
            <a:r>
              <a:rPr lang="en-US" dirty="0"/>
              <a:t>Shakespeare </a:t>
            </a:r>
            <a:r>
              <a:rPr lang="en-US" dirty="0" err="1"/>
              <a:t>thematizes</a:t>
            </a:r>
            <a:r>
              <a:rPr lang="en-US" dirty="0"/>
              <a:t> the special texture and rhythm of his most speculative and fantastic drama in the extraordinary song by Ariel. In </a:t>
            </a:r>
            <a:r>
              <a:rPr lang="en-US" i="1" dirty="0"/>
              <a:t>The Tempest</a:t>
            </a:r>
            <a:r>
              <a:rPr lang="en-US" dirty="0"/>
              <a:t>, actions undergo sea-changes, crystallizing into mesmerizing images of suspension, paralysis, amazement, wonder, and dream. </a:t>
            </a:r>
          </a:p>
          <a:p>
            <a:pPr marL="0" indent="0">
              <a:buNone/>
            </a:pPr>
            <a:endParaRPr lang="en-US" dirty="0"/>
          </a:p>
        </p:txBody>
      </p:sp>
    </p:spTree>
    <p:extLst>
      <p:ext uri="{BB962C8B-B14F-4D97-AF65-F5344CB8AC3E}">
        <p14:creationId xmlns:p14="http://schemas.microsoft.com/office/powerpoint/2010/main" val="29212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Gonzalo’s Utopia</a:t>
            </a:r>
          </a:p>
        </p:txBody>
      </p:sp>
      <p:sp>
        <p:nvSpPr>
          <p:cNvPr id="3" name="Content Placeholder 2"/>
          <p:cNvSpPr>
            <a:spLocks noGrp="1"/>
          </p:cNvSpPr>
          <p:nvPr>
            <p:ph sz="quarter" idx="13"/>
          </p:nvPr>
        </p:nvSpPr>
        <p:spPr/>
        <p:txBody>
          <a:bodyPr>
            <a:normAutofit fontScale="70000" lnSpcReduction="20000"/>
          </a:bodyPr>
          <a:lstStyle/>
          <a:p>
            <a:pPr marL="0" indent="0">
              <a:buNone/>
            </a:pPr>
            <a:r>
              <a:rPr lang="en-US" dirty="0"/>
              <a:t>I' </a:t>
            </a:r>
            <a:r>
              <a:rPr lang="en-US" dirty="0" err="1"/>
              <a:t>th</a:t>
            </a:r>
            <a:r>
              <a:rPr lang="en-US" dirty="0"/>
              <a:t>' commonwealth I would by contraries</a:t>
            </a:r>
            <a:br>
              <a:rPr lang="en-US" dirty="0"/>
            </a:br>
            <a:r>
              <a:rPr lang="en-US" dirty="0"/>
              <a:t>Execute all things, for no kind of traffic</a:t>
            </a:r>
            <a:br>
              <a:rPr lang="en-US" dirty="0"/>
            </a:br>
            <a:r>
              <a:rPr lang="en-US" dirty="0"/>
              <a:t>Would I admit; no name of magistrate;</a:t>
            </a:r>
            <a:br>
              <a:rPr lang="en-US" dirty="0"/>
            </a:br>
            <a:r>
              <a:rPr lang="en-US" dirty="0"/>
              <a:t>Letters should not be known; riches, poverty,</a:t>
            </a:r>
            <a:br>
              <a:rPr lang="en-US" dirty="0"/>
            </a:br>
            <a:r>
              <a:rPr lang="en-US" dirty="0"/>
              <a:t>And use of service, none; contract, succession,</a:t>
            </a:r>
            <a:br>
              <a:rPr lang="en-US" dirty="0"/>
            </a:br>
            <a:r>
              <a:rPr lang="en-US" dirty="0"/>
              <a:t>Bourn, bound of land, tilth, vineyard, none;</a:t>
            </a:r>
            <a:br>
              <a:rPr lang="en-US" dirty="0"/>
            </a:br>
            <a:r>
              <a:rPr lang="en-US" dirty="0"/>
              <a:t>No use of metal, corn, or wine, or oil;</a:t>
            </a:r>
            <a:br>
              <a:rPr lang="en-US" dirty="0"/>
            </a:br>
            <a:r>
              <a:rPr lang="en-US" dirty="0"/>
              <a:t>No occupation; all men idle, all</a:t>
            </a:r>
            <a:br>
              <a:rPr lang="en-US" dirty="0"/>
            </a:br>
            <a:r>
              <a:rPr lang="en-US" dirty="0"/>
              <a:t>And women too, but innocent and pure;</a:t>
            </a:r>
            <a:br>
              <a:rPr lang="en-US" dirty="0"/>
            </a:br>
            <a:r>
              <a:rPr lang="en-US" dirty="0"/>
              <a:t>No sovereignty --</a:t>
            </a:r>
            <a:br>
              <a:rPr lang="en-US" dirty="0"/>
            </a:br>
            <a:r>
              <a:rPr lang="en-US" dirty="0"/>
              <a:t>SEBASTIAN: Yet he would be king on 't</a:t>
            </a:r>
            <a:br>
              <a:rPr lang="en-US" dirty="0"/>
            </a:br>
            <a:r>
              <a:rPr lang="en-US" dirty="0"/>
              <a:t>ANTONIO: The latter end of his commonwealth forgets the beginning.</a:t>
            </a:r>
            <a:br>
              <a:rPr lang="en-US" dirty="0"/>
            </a:br>
            <a:r>
              <a:rPr lang="en-US" dirty="0"/>
              <a:t>GONZALO: All things in common nature should produce</a:t>
            </a:r>
            <a:br>
              <a:rPr lang="en-US" dirty="0"/>
            </a:br>
            <a:r>
              <a:rPr lang="en-US" dirty="0"/>
              <a:t>Without sweat or endeavor; treason, felony,</a:t>
            </a:r>
            <a:br>
              <a:rPr lang="en-US" dirty="0"/>
            </a:br>
            <a:r>
              <a:rPr lang="en-US" dirty="0"/>
              <a:t>Sword, pike, knife, gun, or need of any engine</a:t>
            </a:r>
            <a:br>
              <a:rPr lang="en-US" dirty="0"/>
            </a:br>
            <a:r>
              <a:rPr lang="en-US" dirty="0"/>
              <a:t>Would I not have; but nature should bring forth</a:t>
            </a:r>
            <a:br>
              <a:rPr lang="en-US" dirty="0"/>
            </a:br>
            <a:r>
              <a:rPr lang="en-US" dirty="0"/>
              <a:t>Of its own kind all foison, all abundance,</a:t>
            </a:r>
            <a:br>
              <a:rPr lang="en-US" dirty="0"/>
            </a:br>
            <a:r>
              <a:rPr lang="en-US" dirty="0"/>
              <a:t>To feed my innocent people.</a:t>
            </a:r>
            <a:br>
              <a:rPr lang="en-US" dirty="0"/>
            </a:br>
            <a:r>
              <a:rPr lang="en-US" dirty="0"/>
              <a:t>SEBASTIAN: No marrying '</a:t>
            </a:r>
            <a:r>
              <a:rPr lang="en-US" dirty="0" err="1"/>
              <a:t>mong</a:t>
            </a:r>
            <a:r>
              <a:rPr lang="en-US" dirty="0"/>
              <a:t> his subjects?</a:t>
            </a:r>
            <a:br>
              <a:rPr lang="en-US" dirty="0"/>
            </a:br>
            <a:r>
              <a:rPr lang="en-US" dirty="0"/>
              <a:t>ANTONIO: None, man, all idle: whores and knaves.</a:t>
            </a:r>
            <a:br>
              <a:rPr lang="en-US" dirty="0"/>
            </a:br>
            <a:r>
              <a:rPr lang="en-US" dirty="0"/>
              <a:t>GONZALO: I would with such perfection govern, sir,</a:t>
            </a:r>
            <a:br>
              <a:rPr lang="en-US" dirty="0"/>
            </a:br>
            <a:r>
              <a:rPr lang="en-US" dirty="0"/>
              <a:t>T' excel the Golden Age. (2.1</a:t>
            </a:r>
          </a:p>
        </p:txBody>
      </p:sp>
      <p:sp>
        <p:nvSpPr>
          <p:cNvPr id="4" name="Text Placeholder 3"/>
          <p:cNvSpPr>
            <a:spLocks noGrp="1"/>
          </p:cNvSpPr>
          <p:nvPr>
            <p:ph type="body" sz="half" idx="2"/>
          </p:nvPr>
        </p:nvSpPr>
        <p:spPr/>
        <p:txBody>
          <a:bodyPr/>
          <a:lstStyle/>
          <a:p>
            <a:r>
              <a:rPr lang="en-US" dirty="0"/>
              <a:t>How does his utopia present a legitimate aspiration put forward by Shakespeare?</a:t>
            </a:r>
          </a:p>
          <a:p>
            <a:r>
              <a:rPr lang="en-US" dirty="0"/>
              <a:t>How is this vision challenged in the play?</a:t>
            </a:r>
          </a:p>
        </p:txBody>
      </p:sp>
    </p:spTree>
    <p:extLst>
      <p:ext uri="{BB962C8B-B14F-4D97-AF65-F5344CB8AC3E}">
        <p14:creationId xmlns:p14="http://schemas.microsoft.com/office/powerpoint/2010/main" val="1050858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39" y="609600"/>
            <a:ext cx="4114801" cy="2023252"/>
          </a:xfrm>
        </p:spPr>
        <p:txBody>
          <a:bodyPr/>
          <a:lstStyle/>
          <a:p>
            <a:r>
              <a:rPr lang="en-US" dirty="0"/>
              <a:t>Caliban in pain</a:t>
            </a:r>
          </a:p>
        </p:txBody>
      </p:sp>
      <p:sp>
        <p:nvSpPr>
          <p:cNvPr id="6" name="Content Placeholder 5"/>
          <p:cNvSpPr>
            <a:spLocks noGrp="1"/>
          </p:cNvSpPr>
          <p:nvPr>
            <p:ph sz="quarter" idx="13"/>
          </p:nvPr>
        </p:nvSpPr>
        <p:spPr>
          <a:xfrm>
            <a:off x="4849463" y="207390"/>
            <a:ext cx="7000030" cy="5583809"/>
          </a:xfrm>
        </p:spPr>
        <p:txBody>
          <a:bodyPr numCol="2">
            <a:normAutofit fontScale="70000" lnSpcReduction="20000"/>
          </a:bodyPr>
          <a:lstStyle/>
          <a:p>
            <a:endParaRPr lang="en-US" dirty="0"/>
          </a:p>
          <a:p>
            <a:pPr marL="0" indent="0">
              <a:buNone/>
            </a:pPr>
            <a:r>
              <a:rPr lang="en-US" dirty="0"/>
              <a:t>C</a:t>
            </a:r>
            <a:r>
              <a:rPr lang="en-US" b="1" dirty="0"/>
              <a:t>aliban in </a:t>
            </a:r>
            <a:r>
              <a:rPr lang="en-US" dirty="0"/>
              <a:t>P</a:t>
            </a:r>
            <a:r>
              <a:rPr lang="en-US" b="1" dirty="0"/>
              <a:t>ain: </a:t>
            </a:r>
            <a:r>
              <a:rPr lang="en-US" dirty="0"/>
              <a:t>A</a:t>
            </a:r>
            <a:r>
              <a:rPr lang="en-US" b="1" dirty="0"/>
              <a:t>ct two, </a:t>
            </a:r>
            <a:r>
              <a:rPr lang="en-US" dirty="0"/>
              <a:t>S</a:t>
            </a:r>
            <a:r>
              <a:rPr lang="en-US" b="1" dirty="0"/>
              <a:t>cene </a:t>
            </a:r>
            <a:r>
              <a:rPr lang="en-US" dirty="0"/>
              <a:t>T</a:t>
            </a:r>
            <a:r>
              <a:rPr lang="en-US" b="1" dirty="0"/>
              <a:t>wo</a:t>
            </a:r>
            <a:endParaRPr lang="en-US" dirty="0"/>
          </a:p>
          <a:p>
            <a:pPr marL="0" indent="0">
              <a:buNone/>
            </a:pPr>
            <a:r>
              <a:rPr lang="en-US" dirty="0"/>
              <a:t>[</a:t>
            </a:r>
            <a:r>
              <a:rPr lang="en-US" i="1" dirty="0"/>
              <a:t>Enter CALIBAN with a burden of wood. A noise of thunder heard</a:t>
            </a:r>
            <a:r>
              <a:rPr lang="en-US" dirty="0"/>
              <a:t>]</a:t>
            </a:r>
          </a:p>
          <a:p>
            <a:pPr marL="0" indent="0">
              <a:buNone/>
            </a:pPr>
            <a:r>
              <a:rPr lang="en-US" dirty="0"/>
              <a:t>All the infections that the sun sucks up</a:t>
            </a:r>
          </a:p>
          <a:p>
            <a:pPr marL="0" indent="0">
              <a:buNone/>
            </a:pPr>
            <a:r>
              <a:rPr lang="en-US" dirty="0"/>
              <a:t>From bogs, fens, flats, on Prosper fall and make him</a:t>
            </a:r>
          </a:p>
          <a:p>
            <a:pPr marL="0" indent="0">
              <a:buNone/>
            </a:pPr>
            <a:r>
              <a:rPr lang="en-US" dirty="0"/>
              <a:t>By inch-meal a disease! His spirits hear me</a:t>
            </a:r>
          </a:p>
          <a:p>
            <a:pPr marL="0" indent="0">
              <a:buNone/>
            </a:pPr>
            <a:r>
              <a:rPr lang="en-US" dirty="0"/>
              <a:t>And yet I needs must curse. But they’ll nor pinch, </a:t>
            </a:r>
          </a:p>
          <a:p>
            <a:pPr marL="0" indent="0">
              <a:buNone/>
            </a:pPr>
            <a:r>
              <a:rPr lang="en-US" dirty="0"/>
              <a:t>Fright me with urchin—shows, pitch me </a:t>
            </a:r>
            <a:r>
              <a:rPr lang="en-US" dirty="0" err="1"/>
              <a:t>i</a:t>
            </a:r>
            <a:r>
              <a:rPr lang="en-US" dirty="0"/>
              <a:t>’ the mire,</a:t>
            </a:r>
          </a:p>
          <a:p>
            <a:pPr marL="0" indent="0">
              <a:buNone/>
            </a:pPr>
            <a:r>
              <a:rPr lang="en-US" dirty="0"/>
              <a:t>Nor lead me, like a firebrand, in the dark</a:t>
            </a:r>
          </a:p>
          <a:p>
            <a:pPr marL="0" indent="0">
              <a:buNone/>
            </a:pPr>
            <a:r>
              <a:rPr lang="en-US" dirty="0"/>
              <a:t>Out of my way, unless he bid ‘</a:t>
            </a:r>
            <a:r>
              <a:rPr lang="en-US" dirty="0" err="1"/>
              <a:t>em</a:t>
            </a:r>
            <a:r>
              <a:rPr lang="en-US" dirty="0"/>
              <a:t>; but</a:t>
            </a:r>
          </a:p>
          <a:p>
            <a:pPr marL="0" indent="0">
              <a:buNone/>
            </a:pPr>
            <a:r>
              <a:rPr lang="en-US" dirty="0"/>
              <a:t>For every trifle are they set upon me;</a:t>
            </a:r>
          </a:p>
          <a:p>
            <a:pPr marL="0" indent="0">
              <a:buNone/>
            </a:pPr>
            <a:r>
              <a:rPr lang="en-US" dirty="0"/>
              <a:t>Sometime like apes that mow and chatter at me </a:t>
            </a:r>
          </a:p>
          <a:p>
            <a:pPr marL="0" indent="0">
              <a:buNone/>
            </a:pPr>
            <a:r>
              <a:rPr lang="en-US" dirty="0"/>
              <a:t>And after bite me, then like hedgehogs which</a:t>
            </a:r>
          </a:p>
          <a:p>
            <a:pPr marL="0" indent="0">
              <a:buNone/>
            </a:pPr>
            <a:r>
              <a:rPr lang="en-US" dirty="0"/>
              <a:t>Lie tumbling in my barefoot way and mount</a:t>
            </a:r>
          </a:p>
          <a:p>
            <a:pPr marL="0" indent="0">
              <a:buNone/>
            </a:pPr>
            <a:r>
              <a:rPr lang="en-US" dirty="0"/>
              <a:t>Their pricks at my footfall; sometime am I</a:t>
            </a:r>
          </a:p>
          <a:p>
            <a:pPr marL="0" indent="0">
              <a:buNone/>
            </a:pPr>
            <a:r>
              <a:rPr lang="en-US" dirty="0"/>
              <a:t>All wound with adders who with cloven tongues</a:t>
            </a:r>
          </a:p>
          <a:p>
            <a:pPr marL="0" indent="0">
              <a:buNone/>
            </a:pPr>
            <a:r>
              <a:rPr lang="en-US" dirty="0"/>
              <a:t>Do hiss me into madness.</a:t>
            </a:r>
          </a:p>
          <a:p>
            <a:pPr marL="0" indent="0">
              <a:buNone/>
            </a:pPr>
            <a:endParaRPr lang="en-US" dirty="0"/>
          </a:p>
          <a:p>
            <a:r>
              <a:rPr lang="en-US" b="1" dirty="0"/>
              <a:t>~ What is the nature of Caliban’s afflictions? what kinds of torments does Prospero subject him to? why these and not others??</a:t>
            </a:r>
          </a:p>
          <a:p>
            <a:r>
              <a:rPr lang="en-US" b="1" dirty="0"/>
              <a:t>~ Is there a subjective or internal as well as an objective or external component to Caliban’s suffering? If so, how would you explain this?</a:t>
            </a:r>
          </a:p>
        </p:txBody>
      </p:sp>
      <p:pic>
        <p:nvPicPr>
          <p:cNvPr id="7" name="Picture 6"/>
          <p:cNvPicPr>
            <a:picLocks noChangeAspect="1"/>
          </p:cNvPicPr>
          <p:nvPr/>
        </p:nvPicPr>
        <p:blipFill>
          <a:blip r:embed="rId2"/>
          <a:stretch>
            <a:fillRect/>
          </a:stretch>
        </p:blipFill>
        <p:spPr>
          <a:xfrm>
            <a:off x="1545128" y="3199436"/>
            <a:ext cx="2103045" cy="2744758"/>
          </a:xfrm>
          <a:prstGeom prst="rect">
            <a:avLst/>
          </a:prstGeom>
        </p:spPr>
      </p:pic>
      <p:sp>
        <p:nvSpPr>
          <p:cNvPr id="5" name="Text Placeholder 4"/>
          <p:cNvSpPr>
            <a:spLocks noGrp="1"/>
          </p:cNvSpPr>
          <p:nvPr>
            <p:ph type="body" sz="half" idx="2"/>
          </p:nvPr>
        </p:nvSpPr>
        <p:spPr>
          <a:xfrm>
            <a:off x="1158872" y="2992641"/>
            <a:ext cx="3394468" cy="3158348"/>
          </a:xfrm>
        </p:spPr>
        <p:txBody>
          <a:bodyPr/>
          <a:lstStyle/>
          <a:p>
            <a:endParaRPr lang="en-US" dirty="0"/>
          </a:p>
        </p:txBody>
      </p:sp>
    </p:spTree>
    <p:extLst>
      <p:ext uri="{BB962C8B-B14F-4D97-AF65-F5344CB8AC3E}">
        <p14:creationId xmlns:p14="http://schemas.microsoft.com/office/powerpoint/2010/main" val="371993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Dreaming the Island</a:t>
            </a:r>
          </a:p>
        </p:txBody>
      </p:sp>
      <p:sp>
        <p:nvSpPr>
          <p:cNvPr id="3" name="Content Placeholder 2"/>
          <p:cNvSpPr>
            <a:spLocks noGrp="1"/>
          </p:cNvSpPr>
          <p:nvPr>
            <p:ph sz="quarter" idx="13"/>
          </p:nvPr>
        </p:nvSpPr>
        <p:spPr>
          <a:xfrm>
            <a:off x="4434149" y="609600"/>
            <a:ext cx="7757851" cy="5706359"/>
          </a:xfrm>
        </p:spPr>
        <p:txBody>
          <a:bodyPr numCol="2">
            <a:normAutofit fontScale="70000" lnSpcReduction="20000"/>
          </a:bodyPr>
          <a:lstStyle/>
          <a:p>
            <a:endParaRPr lang="en-US" dirty="0"/>
          </a:p>
          <a:p>
            <a:pPr marL="0" indent="0">
              <a:buNone/>
            </a:pPr>
            <a:r>
              <a:rPr lang="en-US" dirty="0"/>
              <a:t>Be not afeard; the isle is full of noises,</a:t>
            </a:r>
          </a:p>
          <a:p>
            <a:pPr marL="0" indent="0">
              <a:buNone/>
            </a:pPr>
            <a:r>
              <a:rPr lang="en-US" dirty="0"/>
              <a:t>Sounds and sweet airs, that give delight and hurt not.</a:t>
            </a:r>
          </a:p>
          <a:p>
            <a:pPr marL="0" indent="0">
              <a:buNone/>
            </a:pPr>
            <a:r>
              <a:rPr lang="en-US" dirty="0"/>
              <a:t>Sometimes a thousand </a:t>
            </a:r>
            <a:r>
              <a:rPr lang="en-US" dirty="0" err="1"/>
              <a:t>twangling</a:t>
            </a:r>
            <a:r>
              <a:rPr lang="en-US" dirty="0"/>
              <a:t> instruments </a:t>
            </a:r>
          </a:p>
          <a:p>
            <a:pPr marL="0" indent="0">
              <a:buNone/>
            </a:pPr>
            <a:r>
              <a:rPr lang="en-US" dirty="0"/>
              <a:t>Will hum about mine ears, and sometime voices</a:t>
            </a:r>
          </a:p>
          <a:p>
            <a:pPr marL="0" indent="0">
              <a:buNone/>
            </a:pPr>
            <a:r>
              <a:rPr lang="en-US" dirty="0"/>
              <a:t>That, if I then had waked after long sleep,</a:t>
            </a:r>
          </a:p>
          <a:p>
            <a:pPr marL="0" indent="0">
              <a:buNone/>
            </a:pPr>
            <a:r>
              <a:rPr lang="en-US" dirty="0"/>
              <a:t>Will make me sleep again: and then, in dreaming,</a:t>
            </a:r>
          </a:p>
          <a:p>
            <a:pPr marL="0" indent="0">
              <a:buNone/>
            </a:pPr>
            <a:r>
              <a:rPr lang="en-US" dirty="0"/>
              <a:t>The clouds methought would open and show riches</a:t>
            </a:r>
          </a:p>
          <a:p>
            <a:pPr marL="0" indent="0">
              <a:buNone/>
            </a:pPr>
            <a:r>
              <a:rPr lang="en-US" dirty="0"/>
              <a:t>Ready to drop upon me that, when I waked, </a:t>
            </a:r>
          </a:p>
          <a:p>
            <a:pPr marL="0" indent="0">
              <a:buNone/>
            </a:pPr>
            <a:r>
              <a:rPr lang="en-US" dirty="0"/>
              <a:t>I cried to dream again. 3.2</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i="1" dirty="0"/>
              <a:t>~ What causes the music? Do you think Prospero is the composer? Ariel? the island itself?</a:t>
            </a:r>
            <a:endParaRPr lang="en-US" dirty="0"/>
          </a:p>
          <a:p>
            <a:r>
              <a:rPr lang="en-US" i="1" dirty="0"/>
              <a:t>~ What are some of its associations and effects?</a:t>
            </a:r>
            <a:endParaRPr lang="en-US" dirty="0"/>
          </a:p>
          <a:p>
            <a:r>
              <a:rPr lang="en-US" i="1" dirty="0"/>
              <a:t>~ How does Caliban respond to it? How do we feel about Caliban in this speech? What qualities does he manifest?</a:t>
            </a:r>
            <a:endParaRPr lang="en-US" dirty="0"/>
          </a:p>
          <a:p>
            <a:r>
              <a:rPr lang="en-US" i="1" dirty="0"/>
              <a:t>~ What is the relationship between music and dreaming? between consciousness and setting or locale?</a:t>
            </a:r>
            <a:endParaRPr lang="en-US" dirty="0"/>
          </a:p>
          <a:p>
            <a:r>
              <a:rPr lang="en-US" b="1" i="1" dirty="0"/>
              <a:t>Why do you think Danny Boyle chose to feature this particular speech at the opening of the London Olympics? Why did he put it in the mouth of a Victorian engineer?</a:t>
            </a:r>
            <a:endParaRPr lang="en-US" b="1" dirty="0"/>
          </a:p>
        </p:txBody>
      </p:sp>
      <p:sp>
        <p:nvSpPr>
          <p:cNvPr id="4" name="Text Placeholder 3"/>
          <p:cNvSpPr>
            <a:spLocks noGrp="1"/>
          </p:cNvSpPr>
          <p:nvPr>
            <p:ph type="body" sz="half" idx="2"/>
          </p:nvPr>
        </p:nvSpPr>
        <p:spPr>
          <a:xfrm>
            <a:off x="-100021" y="3659113"/>
            <a:ext cx="1403511" cy="1436761"/>
          </a:xfrm>
        </p:spPr>
        <p:txBody>
          <a:bodyPr/>
          <a:lstStyle/>
          <a:p>
            <a:endParaRPr lang="en-US" dirty="0"/>
          </a:p>
        </p:txBody>
      </p:sp>
      <p:pic>
        <p:nvPicPr>
          <p:cNvPr id="6146" name="Picture 2" descr="Image result for kenneth branagh london olym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4" y="2726604"/>
            <a:ext cx="4177020" cy="278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78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Rectangle 71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84"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8" name="Rectangle 8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Image result for prospero's island the tempest"/>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3467" y="1489402"/>
            <a:ext cx="5452532" cy="3871297"/>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90" name="Picture 8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pic>
        <p:nvPicPr>
          <p:cNvPr id="92" name="Picture 9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94" name="Picture 9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sp>
        <p:nvSpPr>
          <p:cNvPr id="5" name="Title 4"/>
          <p:cNvSpPr>
            <a:spLocks noGrp="1"/>
          </p:cNvSpPr>
          <p:nvPr>
            <p:ph type="title"/>
          </p:nvPr>
        </p:nvSpPr>
        <p:spPr>
          <a:xfrm>
            <a:off x="6736419" y="1227279"/>
            <a:ext cx="4328819" cy="2509213"/>
          </a:xfrm>
        </p:spPr>
        <p:txBody>
          <a:bodyPr vert="horz" lIns="91440" tIns="45720" rIns="91440" bIns="45720" rtlCol="0" anchor="b">
            <a:normAutofit/>
          </a:bodyPr>
          <a:lstStyle/>
          <a:p>
            <a:r>
              <a:rPr lang="en-US" sz="4800" dirty="0"/>
              <a:t>Resolutions</a:t>
            </a:r>
          </a:p>
        </p:txBody>
      </p:sp>
    </p:spTree>
    <p:extLst>
      <p:ext uri="{BB962C8B-B14F-4D97-AF65-F5344CB8AC3E}">
        <p14:creationId xmlns:p14="http://schemas.microsoft.com/office/powerpoint/2010/main" val="219901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such stuff as Dreams are made of”</a:t>
            </a:r>
          </a:p>
        </p:txBody>
      </p:sp>
      <p:sp>
        <p:nvSpPr>
          <p:cNvPr id="3" name="Content Placeholder 2"/>
          <p:cNvSpPr>
            <a:spLocks noGrp="1"/>
          </p:cNvSpPr>
          <p:nvPr>
            <p:ph sz="quarter" idx="13"/>
          </p:nvPr>
        </p:nvSpPr>
        <p:spPr/>
        <p:txBody>
          <a:bodyPr/>
          <a:lstStyle/>
          <a:p>
            <a:endParaRPr lang="en-US" dirty="0"/>
          </a:p>
          <a:p>
            <a:endParaRPr lang="en-US" dirty="0"/>
          </a:p>
        </p:txBody>
      </p:sp>
      <p:pic>
        <p:nvPicPr>
          <p:cNvPr id="6" name="Picture 5"/>
          <p:cNvPicPr>
            <a:picLocks noChangeAspect="1"/>
          </p:cNvPicPr>
          <p:nvPr/>
        </p:nvPicPr>
        <p:blipFill>
          <a:blip r:embed="rId2"/>
          <a:stretch>
            <a:fillRect/>
          </a:stretch>
        </p:blipFill>
        <p:spPr>
          <a:xfrm>
            <a:off x="1082513" y="2861799"/>
            <a:ext cx="3881250" cy="2929400"/>
          </a:xfrm>
          <a:prstGeom prst="rect">
            <a:avLst/>
          </a:prstGeom>
        </p:spPr>
      </p:pic>
      <p:sp>
        <p:nvSpPr>
          <p:cNvPr id="4" name="Text Placeholder 3"/>
          <p:cNvSpPr>
            <a:spLocks noGrp="1"/>
          </p:cNvSpPr>
          <p:nvPr>
            <p:ph type="body" sz="half" idx="2"/>
          </p:nvPr>
        </p:nvSpPr>
        <p:spPr/>
        <p:txBody>
          <a:bodyPr/>
          <a:lstStyle/>
          <a:p>
            <a:endParaRPr lang="en-US" dirty="0"/>
          </a:p>
        </p:txBody>
      </p:sp>
      <p:sp>
        <p:nvSpPr>
          <p:cNvPr id="5" name="Rectangle 4"/>
          <p:cNvSpPr/>
          <p:nvPr/>
        </p:nvSpPr>
        <p:spPr>
          <a:xfrm>
            <a:off x="5998589" y="0"/>
            <a:ext cx="6096000" cy="5847755"/>
          </a:xfrm>
          <a:prstGeom prst="rect">
            <a:avLst/>
          </a:prstGeom>
        </p:spPr>
        <p:txBody>
          <a:bodyPr>
            <a:spAutoFit/>
          </a:bodyPr>
          <a:lstStyle/>
          <a:p>
            <a:r>
              <a:rPr lang="en-US" sz="3200" dirty="0">
                <a:solidFill>
                  <a:srgbClr val="000000"/>
                </a:solidFill>
                <a:latin typeface="Apple-Chancery"/>
              </a:rPr>
              <a:t>Prospero</a:t>
            </a:r>
            <a:r>
              <a:rPr lang="en-US" sz="3200" b="1" dirty="0">
                <a:solidFill>
                  <a:srgbClr val="000000"/>
                </a:solidFill>
                <a:latin typeface="CorsivaHebrew-Bold"/>
              </a:rPr>
              <a:t>’</a:t>
            </a:r>
            <a:r>
              <a:rPr lang="en-US" sz="3200" dirty="0">
                <a:solidFill>
                  <a:srgbClr val="000000"/>
                </a:solidFill>
                <a:latin typeface="Apple-Chancery"/>
              </a:rPr>
              <a:t>s Masque</a:t>
            </a:r>
          </a:p>
          <a:p>
            <a:r>
              <a:rPr lang="en-US" dirty="0">
                <a:solidFill>
                  <a:srgbClr val="000000"/>
                </a:solidFill>
                <a:latin typeface="GillSans"/>
              </a:rPr>
              <a:t>~ Why does Prospero perform the betrothal masque?</a:t>
            </a:r>
          </a:p>
          <a:p>
            <a:r>
              <a:rPr lang="en-US" dirty="0">
                <a:solidFill>
                  <a:srgbClr val="000000"/>
                </a:solidFill>
                <a:latin typeface="GillSans"/>
              </a:rPr>
              <a:t>~ How does Prospero describe the masque here?</a:t>
            </a:r>
          </a:p>
          <a:p>
            <a:r>
              <a:rPr lang="en-US" dirty="0">
                <a:solidFill>
                  <a:srgbClr val="000000"/>
                </a:solidFill>
                <a:latin typeface="GillSans"/>
              </a:rPr>
              <a:t>Why is the masque interrupted?</a:t>
            </a:r>
          </a:p>
          <a:p>
            <a:r>
              <a:rPr lang="en-US" dirty="0">
                <a:solidFill>
                  <a:srgbClr val="000000"/>
                </a:solidFill>
                <a:latin typeface="TrebuchetMS"/>
              </a:rPr>
              <a:t>The wedding masque in </a:t>
            </a:r>
            <a:r>
              <a:rPr lang="en-US" i="1" dirty="0">
                <a:solidFill>
                  <a:srgbClr val="000000"/>
                </a:solidFill>
                <a:latin typeface="TrebuchetMS-Italic"/>
              </a:rPr>
              <a:t>The Tempest </a:t>
            </a:r>
            <a:r>
              <a:rPr lang="en-US" dirty="0">
                <a:solidFill>
                  <a:srgbClr val="000000"/>
                </a:solidFill>
                <a:latin typeface="TrebuchetMS"/>
              </a:rPr>
              <a:t>is an allusion to</a:t>
            </a:r>
          </a:p>
          <a:p>
            <a:r>
              <a:rPr lang="en-US" dirty="0">
                <a:solidFill>
                  <a:srgbClr val="000000"/>
                </a:solidFill>
                <a:latin typeface="TrebuchetMS"/>
              </a:rPr>
              <a:t>the court masques performed at the Whitehall Banqueting</a:t>
            </a:r>
          </a:p>
          <a:p>
            <a:r>
              <a:rPr lang="en-US" dirty="0">
                <a:solidFill>
                  <a:srgbClr val="000000"/>
                </a:solidFill>
                <a:latin typeface="TrebuchetMS"/>
              </a:rPr>
              <a:t>House and brings into the play a broad range of</a:t>
            </a:r>
          </a:p>
          <a:p>
            <a:r>
              <a:rPr lang="en-US" dirty="0">
                <a:solidFill>
                  <a:srgbClr val="000000"/>
                </a:solidFill>
                <a:latin typeface="TrebuchetMS"/>
              </a:rPr>
              <a:t>Renaissance thought about royalty, its manifestations and</a:t>
            </a:r>
          </a:p>
          <a:p>
            <a:r>
              <a:rPr lang="en-US" dirty="0">
                <a:solidFill>
                  <a:srgbClr val="000000"/>
                </a:solidFill>
                <a:latin typeface="TrebuchetMS"/>
              </a:rPr>
              <a:t>the nature of royal power. </a:t>
            </a:r>
          </a:p>
          <a:p>
            <a:r>
              <a:rPr lang="en-US" b="1" dirty="0">
                <a:solidFill>
                  <a:srgbClr val="000000"/>
                </a:solidFill>
                <a:latin typeface="TrebuchetMS-Bold"/>
              </a:rPr>
              <a:t>ARIEL</a:t>
            </a:r>
          </a:p>
          <a:p>
            <a:r>
              <a:rPr lang="en-US" dirty="0">
                <a:solidFill>
                  <a:srgbClr val="000000"/>
                </a:solidFill>
                <a:latin typeface="TrebuchetMS"/>
              </a:rPr>
              <a:t>What would my potent master? Here I am.</a:t>
            </a:r>
          </a:p>
          <a:p>
            <a:r>
              <a:rPr lang="en-US" b="1" dirty="0">
                <a:solidFill>
                  <a:srgbClr val="000000"/>
                </a:solidFill>
                <a:latin typeface="TrebuchetMS-Bold"/>
              </a:rPr>
              <a:t>PROSPERO</a:t>
            </a:r>
          </a:p>
          <a:p>
            <a:r>
              <a:rPr lang="en-US" dirty="0">
                <a:solidFill>
                  <a:srgbClr val="000000"/>
                </a:solidFill>
                <a:latin typeface="TrebuchetMS"/>
              </a:rPr>
              <a:t>Thou and thy meaner fellows your last service</a:t>
            </a:r>
          </a:p>
          <a:p>
            <a:r>
              <a:rPr lang="en-US" dirty="0">
                <a:solidFill>
                  <a:srgbClr val="000000"/>
                </a:solidFill>
                <a:latin typeface="TrebuchetMS"/>
              </a:rPr>
              <a:t>Did worthily perform; and </a:t>
            </a:r>
            <a:r>
              <a:rPr lang="en-US" b="1" dirty="0">
                <a:solidFill>
                  <a:srgbClr val="671D00"/>
                </a:solidFill>
                <a:latin typeface="TrebuchetMS-Bold"/>
              </a:rPr>
              <a:t>I must use you</a:t>
            </a:r>
          </a:p>
          <a:p>
            <a:r>
              <a:rPr lang="en-US" dirty="0">
                <a:solidFill>
                  <a:srgbClr val="000000"/>
                </a:solidFill>
                <a:latin typeface="TrebuchetMS"/>
              </a:rPr>
              <a:t>In such another trick. Go bring the rabble,</a:t>
            </a:r>
          </a:p>
          <a:p>
            <a:r>
              <a:rPr lang="en-US" b="1" dirty="0">
                <a:solidFill>
                  <a:srgbClr val="6E0500"/>
                </a:solidFill>
                <a:latin typeface="TrebuchetMS-Bold"/>
              </a:rPr>
              <a:t>O'er whom I give thee power</a:t>
            </a:r>
            <a:r>
              <a:rPr lang="en-US" dirty="0">
                <a:solidFill>
                  <a:srgbClr val="000000"/>
                </a:solidFill>
                <a:latin typeface="TrebuchetMS"/>
              </a:rPr>
              <a:t>, here to this place.</a:t>
            </a:r>
          </a:p>
          <a:p>
            <a:r>
              <a:rPr lang="en-US" dirty="0">
                <a:solidFill>
                  <a:srgbClr val="000000"/>
                </a:solidFill>
                <a:latin typeface="TrebuchetMS"/>
              </a:rPr>
              <a:t>Incite them to quick motion, for </a:t>
            </a:r>
            <a:r>
              <a:rPr lang="en-US" b="1" dirty="0">
                <a:solidFill>
                  <a:srgbClr val="471400"/>
                </a:solidFill>
                <a:latin typeface="TrebuchetMS-Bold"/>
              </a:rPr>
              <a:t>I must</a:t>
            </a:r>
          </a:p>
          <a:p>
            <a:r>
              <a:rPr lang="en-US" b="1" dirty="0">
                <a:solidFill>
                  <a:srgbClr val="471400"/>
                </a:solidFill>
                <a:latin typeface="TrebuchetMS-Bold"/>
              </a:rPr>
              <a:t>Bestow </a:t>
            </a:r>
            <a:r>
              <a:rPr lang="en-US" dirty="0">
                <a:solidFill>
                  <a:srgbClr val="000000"/>
                </a:solidFill>
                <a:latin typeface="TrebuchetMS"/>
              </a:rPr>
              <a:t>upon the eyes of this young couple</a:t>
            </a:r>
          </a:p>
          <a:p>
            <a:r>
              <a:rPr lang="en-US" dirty="0">
                <a:solidFill>
                  <a:srgbClr val="000000"/>
                </a:solidFill>
                <a:latin typeface="TrebuchetMS"/>
              </a:rPr>
              <a:t>Some </a:t>
            </a:r>
            <a:r>
              <a:rPr lang="en-US" b="1" dirty="0">
                <a:solidFill>
                  <a:srgbClr val="671D00"/>
                </a:solidFill>
                <a:latin typeface="TrebuchetMS-Bold"/>
              </a:rPr>
              <a:t>vanity of mine art</a:t>
            </a:r>
            <a:r>
              <a:rPr lang="en-US" dirty="0">
                <a:solidFill>
                  <a:srgbClr val="000000"/>
                </a:solidFill>
                <a:latin typeface="TrebuchetMS"/>
              </a:rPr>
              <a:t>: it is </a:t>
            </a:r>
            <a:r>
              <a:rPr lang="en-US" b="1" dirty="0">
                <a:solidFill>
                  <a:srgbClr val="671D00"/>
                </a:solidFill>
                <a:latin typeface="TrebuchetMS-Bold"/>
              </a:rPr>
              <a:t>my promise</a:t>
            </a:r>
            <a:r>
              <a:rPr lang="en-US" dirty="0">
                <a:solidFill>
                  <a:srgbClr val="000000"/>
                </a:solidFill>
                <a:latin typeface="TrebuchetMS"/>
              </a:rPr>
              <a:t>,</a:t>
            </a:r>
          </a:p>
          <a:p>
            <a:r>
              <a:rPr lang="en-US" b="1" dirty="0">
                <a:solidFill>
                  <a:srgbClr val="671D00"/>
                </a:solidFill>
                <a:latin typeface="TrebuchetMS-Bold"/>
              </a:rPr>
              <a:t>And they expect it from me</a:t>
            </a:r>
            <a:r>
              <a:rPr lang="en-US" dirty="0">
                <a:solidFill>
                  <a:srgbClr val="000000"/>
                </a:solidFill>
                <a:latin typeface="TrebuchetMS"/>
              </a:rPr>
              <a:t>. 4.1</a:t>
            </a:r>
            <a:endParaRPr lang="en-US" dirty="0"/>
          </a:p>
        </p:txBody>
      </p:sp>
    </p:spTree>
    <p:extLst>
      <p:ext uri="{BB962C8B-B14F-4D97-AF65-F5344CB8AC3E}">
        <p14:creationId xmlns:p14="http://schemas.microsoft.com/office/powerpoint/2010/main" val="384523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12"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3770722"/>
            <a:ext cx="10364451" cy="3005998"/>
          </a:xfrm>
        </p:spPr>
        <p:txBody>
          <a:bodyPr vert="horz" lIns="91440" tIns="45720" rIns="91440" bIns="45720" rtlCol="0" anchor="ctr">
            <a:normAutofit fontScale="90000"/>
          </a:bodyPr>
          <a:lstStyle/>
          <a:p>
            <a:r>
              <a:rPr lang="en-US" sz="1800" dirty="0"/>
              <a:t>PROSPERO:</a:t>
            </a:r>
            <a:br>
              <a:rPr lang="en-US" sz="1800" dirty="0"/>
            </a:br>
            <a:r>
              <a:rPr lang="en-US" sz="1800" dirty="0"/>
              <a:t>O good Gonzalo,</a:t>
            </a:r>
            <a:br>
              <a:rPr lang="en-US" sz="1800" dirty="0"/>
            </a:br>
            <a:r>
              <a:rPr lang="en-US" sz="1800" dirty="0"/>
              <a:t>My true preserver, and a loyal sir</a:t>
            </a:r>
            <a:br>
              <a:rPr lang="en-US" sz="1800" dirty="0"/>
            </a:br>
            <a:r>
              <a:rPr lang="en-US" sz="1800" dirty="0"/>
              <a:t>To him you </a:t>
            </a:r>
            <a:r>
              <a:rPr lang="en-US" sz="1800" dirty="0" err="1"/>
              <a:t>follow'st</a:t>
            </a:r>
            <a:r>
              <a:rPr lang="en-US" sz="1800" dirty="0"/>
              <a:t>! I will pay thy graces</a:t>
            </a:r>
            <a:br>
              <a:rPr lang="en-US" sz="1800" dirty="0"/>
            </a:br>
            <a:r>
              <a:rPr lang="en-US" sz="1800" dirty="0"/>
              <a:t>Home both in word and deed. Most cruelly</a:t>
            </a:r>
            <a:br>
              <a:rPr lang="en-US" sz="1800" dirty="0"/>
            </a:br>
            <a:r>
              <a:rPr lang="en-US" sz="1800" dirty="0"/>
              <a:t>Didst thou, Alonso, use me and my daughter:</a:t>
            </a:r>
            <a:br>
              <a:rPr lang="en-US" sz="1800" dirty="0"/>
            </a:br>
            <a:r>
              <a:rPr lang="en-US" sz="1800" dirty="0"/>
              <a:t>Thy brother was a furtherer in the act.</a:t>
            </a:r>
            <a:br>
              <a:rPr lang="en-US" sz="1800" dirty="0"/>
            </a:br>
            <a:r>
              <a:rPr lang="en-US" sz="1800" dirty="0"/>
              <a:t>Thou art </a:t>
            </a:r>
            <a:r>
              <a:rPr lang="en-US" sz="1800" dirty="0" err="1"/>
              <a:t>pinch'd</a:t>
            </a:r>
            <a:r>
              <a:rPr lang="en-US" sz="1800" dirty="0"/>
              <a:t> fort now, Sebastian. Flesh and blood,</a:t>
            </a:r>
            <a:br>
              <a:rPr lang="en-US" sz="1800" dirty="0"/>
            </a:br>
            <a:r>
              <a:rPr lang="en-US" sz="1800" dirty="0"/>
              <a:t>You, brother mine, that </a:t>
            </a:r>
            <a:r>
              <a:rPr lang="en-US" sz="1800" dirty="0" err="1"/>
              <a:t>entertain'd</a:t>
            </a:r>
            <a:r>
              <a:rPr lang="en-US" sz="1800" dirty="0"/>
              <a:t> ambition,</a:t>
            </a:r>
            <a:br>
              <a:rPr lang="en-US" sz="1800" dirty="0"/>
            </a:br>
            <a:r>
              <a:rPr lang="en-US" sz="1800" dirty="0" err="1"/>
              <a:t>Expell'd</a:t>
            </a:r>
            <a:r>
              <a:rPr lang="en-US" sz="1800" dirty="0"/>
              <a:t> remorse and nature; who, with Sebastian,</a:t>
            </a:r>
            <a:br>
              <a:rPr lang="en-US" sz="1800" dirty="0"/>
            </a:br>
            <a:r>
              <a:rPr lang="en-US" sz="1800" dirty="0"/>
              <a:t>Whose inward pinches therefore are most strong,</a:t>
            </a:r>
            <a:br>
              <a:rPr lang="en-US" sz="1800" dirty="0"/>
            </a:br>
            <a:r>
              <a:rPr lang="en-US" sz="1800" dirty="0"/>
              <a:t>Would here have </a:t>
            </a:r>
            <a:r>
              <a:rPr lang="en-US" sz="1800" dirty="0" err="1"/>
              <a:t>kill'd</a:t>
            </a:r>
            <a:r>
              <a:rPr lang="en-US" sz="1800" dirty="0"/>
              <a:t> your king; </a:t>
            </a:r>
            <a:r>
              <a:rPr lang="en-US" sz="1800" b="1" dirty="0"/>
              <a:t>I do forgive thee</a:t>
            </a:r>
            <a:r>
              <a:rPr lang="en-US" sz="1800" dirty="0"/>
              <a:t>,</a:t>
            </a:r>
            <a:br>
              <a:rPr lang="en-US" sz="1800" dirty="0"/>
            </a:br>
            <a:r>
              <a:rPr lang="en-US" sz="1800" dirty="0"/>
              <a:t>Unnatural though thou art. (V.68-79)</a:t>
            </a:r>
            <a:br>
              <a:rPr lang="en-US" sz="900" dirty="0"/>
            </a:br>
            <a:endParaRPr lang="en-US" sz="900" dirty="0"/>
          </a:p>
        </p:txBody>
      </p:sp>
      <p:graphicFrame>
        <p:nvGraphicFramePr>
          <p:cNvPr id="5" name="Content Placeholder 2"/>
          <p:cNvGraphicFramePr>
            <a:graphicFrameLocks noGrp="1"/>
          </p:cNvGraphicFramePr>
          <p:nvPr>
            <p:ph sz="quarter" idx="13"/>
            <p:extLst>
              <p:ext uri="{D42A27DB-BD31-4B8C-83A1-F6EECF244321}">
                <p14:modId xmlns:p14="http://schemas.microsoft.com/office/powerpoint/2010/main" val="863692425"/>
              </p:ext>
            </p:extLst>
          </p:nvPr>
        </p:nvGraphicFramePr>
        <p:xfrm>
          <a:off x="1017037" y="1043094"/>
          <a:ext cx="9888029" cy="23859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277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075" y="-1483660"/>
            <a:ext cx="10364451" cy="1596177"/>
          </a:xfrm>
        </p:spPr>
        <p:txBody>
          <a:bodyPr/>
          <a:lstStyle/>
          <a:p>
            <a:endParaRPr lang="en-US" dirty="0"/>
          </a:p>
        </p:txBody>
      </p:sp>
      <p:sp>
        <p:nvSpPr>
          <p:cNvPr id="5" name="Text Placeholder 4"/>
          <p:cNvSpPr>
            <a:spLocks noGrp="1"/>
          </p:cNvSpPr>
          <p:nvPr>
            <p:ph type="body" idx="1"/>
          </p:nvPr>
        </p:nvSpPr>
        <p:spPr>
          <a:xfrm>
            <a:off x="1146328" y="2834640"/>
            <a:ext cx="1764557" cy="670560"/>
          </a:xfrm>
        </p:spPr>
        <p:txBody>
          <a:bodyPr/>
          <a:lstStyle/>
          <a:p>
            <a:endParaRPr lang="en-US" dirty="0"/>
          </a:p>
          <a:p>
            <a:r>
              <a:rPr lang="en-US" dirty="0"/>
              <a:t>Comedy</a:t>
            </a:r>
          </a:p>
        </p:txBody>
      </p:sp>
      <p:sp>
        <p:nvSpPr>
          <p:cNvPr id="7" name="Content Placeholder 6"/>
          <p:cNvSpPr>
            <a:spLocks noGrp="1"/>
          </p:cNvSpPr>
          <p:nvPr>
            <p:ph sz="quarter" idx="13"/>
          </p:nvPr>
        </p:nvSpPr>
        <p:spPr>
          <a:xfrm>
            <a:off x="913774" y="3403600"/>
            <a:ext cx="5106027" cy="3373120"/>
          </a:xfrm>
        </p:spPr>
        <p:txBody>
          <a:bodyPr>
            <a:normAutofit lnSpcReduction="10000"/>
          </a:bodyPr>
          <a:lstStyle/>
          <a:p>
            <a:r>
              <a:rPr lang="en-US" dirty="0"/>
              <a:t>Bourgeois/ Merchant class</a:t>
            </a:r>
          </a:p>
          <a:p>
            <a:r>
              <a:rPr lang="en-US" dirty="0">
                <a:latin typeface="Amasis MT Pro Medium" panose="02040604050005020304" pitchFamily="18" charset="0"/>
              </a:rPr>
              <a:t>Urban</a:t>
            </a:r>
            <a:r>
              <a:rPr lang="en-US" dirty="0"/>
              <a:t> setting/ compact time and space</a:t>
            </a:r>
          </a:p>
          <a:p>
            <a:r>
              <a:rPr lang="en-US" dirty="0"/>
              <a:t>Physical or animal aspects of sex (funny/gross)</a:t>
            </a:r>
          </a:p>
          <a:p>
            <a:r>
              <a:rPr lang="en-US" dirty="0"/>
              <a:t>Puns, gags, physical humor</a:t>
            </a:r>
          </a:p>
          <a:p>
            <a:r>
              <a:rPr lang="en-US" dirty="0"/>
              <a:t>Challenges of married life; “realistic” about relationship between the sexes</a:t>
            </a:r>
          </a:p>
        </p:txBody>
      </p:sp>
      <p:sp>
        <p:nvSpPr>
          <p:cNvPr id="6" name="Text Placeholder 5"/>
          <p:cNvSpPr>
            <a:spLocks noGrp="1"/>
          </p:cNvSpPr>
          <p:nvPr>
            <p:ph type="body" sz="quarter" idx="3"/>
          </p:nvPr>
        </p:nvSpPr>
        <p:spPr>
          <a:xfrm>
            <a:off x="6792663" y="852071"/>
            <a:ext cx="4881804" cy="679994"/>
          </a:xfrm>
        </p:spPr>
        <p:txBody>
          <a:bodyPr/>
          <a:lstStyle/>
          <a:p>
            <a:r>
              <a:rPr lang="en-US" dirty="0"/>
              <a:t>          romance</a:t>
            </a:r>
          </a:p>
        </p:txBody>
      </p:sp>
      <p:sp>
        <p:nvSpPr>
          <p:cNvPr id="8" name="Content Placeholder 7"/>
          <p:cNvSpPr>
            <a:spLocks noGrp="1"/>
          </p:cNvSpPr>
          <p:nvPr>
            <p:ph sz="quarter" idx="14"/>
          </p:nvPr>
        </p:nvSpPr>
        <p:spPr>
          <a:xfrm>
            <a:off x="6888480" y="1838960"/>
            <a:ext cx="5069840" cy="3952239"/>
          </a:xfrm>
        </p:spPr>
        <p:txBody>
          <a:bodyPr>
            <a:normAutofit fontScale="92500" lnSpcReduction="10000"/>
          </a:bodyPr>
          <a:lstStyle/>
          <a:p>
            <a:r>
              <a:rPr lang="en-US" dirty="0"/>
              <a:t>Courtly / aristocratic characters (princes and princesses)</a:t>
            </a:r>
          </a:p>
          <a:p>
            <a:r>
              <a:rPr lang="en-US" dirty="0"/>
              <a:t>Natural settings, exotic settings, oceans, travel and storms; time and space can be vast</a:t>
            </a:r>
          </a:p>
          <a:p>
            <a:r>
              <a:rPr lang="en-US" dirty="0"/>
              <a:t>Idealizing and poetic aspects of sex (beautiful/lovely)</a:t>
            </a:r>
          </a:p>
          <a:p>
            <a:r>
              <a:rPr lang="en-US" dirty="0"/>
              <a:t>Lyrical and poetic; higher style</a:t>
            </a:r>
          </a:p>
          <a:p>
            <a:r>
              <a:rPr lang="en-US" dirty="0"/>
              <a:t>Marriage as solution to social conflict; cosmic dimensions</a:t>
            </a:r>
          </a:p>
        </p:txBody>
      </p:sp>
      <p:pic>
        <p:nvPicPr>
          <p:cNvPr id="9218" name="Picture 2" descr="Image result for uci new swan shakespeare the temp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89" y="986947"/>
            <a:ext cx="2560695" cy="17040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emp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024" y="19351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1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820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146"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0" name="Rectangle 14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37324" y="1454325"/>
            <a:ext cx="4814656" cy="288879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4" name="Picture 15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AutoShape 4" descr="Image result for uci new swan the tempes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282520" y="618517"/>
            <a:ext cx="5855416" cy="1596177"/>
          </a:xfrm>
        </p:spPr>
        <p:txBody>
          <a:bodyPr vert="horz" lIns="91440" tIns="45720" rIns="91440" bIns="45720" rtlCol="0" anchor="ctr">
            <a:normAutofit/>
          </a:bodyPr>
          <a:lstStyle/>
          <a:p>
            <a:endParaRPr lang="en-US" sz="3600"/>
          </a:p>
        </p:txBody>
      </p:sp>
      <p:sp>
        <p:nvSpPr>
          <p:cNvPr id="3" name="Content Placeholder 2"/>
          <p:cNvSpPr>
            <a:spLocks noGrp="1"/>
          </p:cNvSpPr>
          <p:nvPr>
            <p:ph sz="quarter" idx="13"/>
          </p:nvPr>
        </p:nvSpPr>
        <p:spPr>
          <a:xfrm>
            <a:off x="5282520" y="2367092"/>
            <a:ext cx="5855415" cy="3847444"/>
          </a:xfrm>
        </p:spPr>
        <p:txBody>
          <a:bodyPr vert="horz" lIns="91440" tIns="45720" rIns="91440" bIns="45720" rtlCol="0">
            <a:normAutofit/>
          </a:bodyPr>
          <a:lstStyle/>
          <a:p>
            <a:pPr marL="0" indent="0">
              <a:lnSpc>
                <a:spcPct val="110000"/>
              </a:lnSpc>
              <a:buNone/>
            </a:pPr>
            <a:r>
              <a:rPr lang="en-US" b="1" dirty="0"/>
              <a:t>How many goodly creatures are there here!</a:t>
            </a:r>
          </a:p>
          <a:p>
            <a:pPr marL="0" indent="0">
              <a:lnSpc>
                <a:spcPct val="110000"/>
              </a:lnSpc>
              <a:buNone/>
            </a:pPr>
            <a:r>
              <a:rPr lang="en-US" b="1" dirty="0"/>
              <a:t>How beauteous mankind is! O brave new world,</a:t>
            </a:r>
          </a:p>
          <a:p>
            <a:pPr marL="0" indent="0">
              <a:lnSpc>
                <a:spcPct val="110000"/>
              </a:lnSpc>
              <a:buNone/>
            </a:pPr>
            <a:r>
              <a:rPr lang="en-US" b="1" dirty="0"/>
              <a:t>That has such people </a:t>
            </a:r>
            <a:r>
              <a:rPr lang="en-US" b="1" dirty="0" err="1"/>
              <a:t>in't</a:t>
            </a:r>
            <a:r>
              <a:rPr lang="en-US" b="1" dirty="0"/>
              <a:t>!”</a:t>
            </a:r>
          </a:p>
          <a:p>
            <a:pPr marL="0" indent="0">
              <a:lnSpc>
                <a:spcPct val="110000"/>
              </a:lnSpc>
              <a:buNone/>
            </a:pPr>
            <a:r>
              <a:rPr lang="en-US" dirty="0"/>
              <a:t>(V.i.182-185)</a:t>
            </a:r>
          </a:p>
          <a:p>
            <a:pPr marL="0">
              <a:lnSpc>
                <a:spcPct val="110000"/>
              </a:lnSpc>
            </a:pPr>
            <a:endParaRPr lang="en-US" dirty="0"/>
          </a:p>
          <a:p>
            <a:pPr marL="0">
              <a:lnSpc>
                <a:spcPct val="110000"/>
              </a:lnSpc>
            </a:pPr>
            <a:r>
              <a:rPr lang="en-US" dirty="0"/>
              <a:t>Why are Miranda and </a:t>
            </a:r>
            <a:r>
              <a:rPr lang="en-US" dirty="0" err="1"/>
              <a:t>ferdinand</a:t>
            </a:r>
            <a:r>
              <a:rPr lang="en-US" dirty="0"/>
              <a:t> playing chess at the end of the play? What does this suggest about her educational process?</a:t>
            </a:r>
          </a:p>
        </p:txBody>
      </p:sp>
    </p:spTree>
    <p:extLst>
      <p:ext uri="{BB962C8B-B14F-4D97-AF65-F5344CB8AC3E}">
        <p14:creationId xmlns:p14="http://schemas.microsoft.com/office/powerpoint/2010/main" val="781679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of acknowledgment and forgiveness</a:t>
            </a:r>
          </a:p>
        </p:txBody>
      </p:sp>
      <p:sp>
        <p:nvSpPr>
          <p:cNvPr id="3" name="Content Placeholder 2"/>
          <p:cNvSpPr>
            <a:spLocks noGrp="1"/>
          </p:cNvSpPr>
          <p:nvPr>
            <p:ph sz="quarter" idx="13"/>
          </p:nvPr>
        </p:nvSpPr>
        <p:spPr/>
        <p:txBody>
          <a:bodyPr>
            <a:normAutofit/>
          </a:bodyPr>
          <a:lstStyle/>
          <a:p>
            <a:endParaRPr lang="en-US" dirty="0"/>
          </a:p>
          <a:p>
            <a:r>
              <a:rPr lang="en-US" dirty="0"/>
              <a:t>Prospero on Caliban: “This thing of darkness I / Acknowledge mine.” (V.i.275-76) </a:t>
            </a:r>
          </a:p>
          <a:p>
            <a:r>
              <a:rPr lang="en-US" dirty="0"/>
              <a:t>How do we understand this line at a narrative level? </a:t>
            </a:r>
          </a:p>
          <a:p>
            <a:r>
              <a:rPr lang="en-US" dirty="0"/>
              <a:t>How do we understand this line at a metaphorical level? </a:t>
            </a:r>
          </a:p>
          <a:p>
            <a:r>
              <a:rPr lang="en-US" dirty="0"/>
              <a:t>What evidence is there that Caliban has learned something from his experience?</a:t>
            </a:r>
          </a:p>
          <a:p>
            <a:endParaRPr lang="en-US" dirty="0"/>
          </a:p>
          <a:p>
            <a:endParaRPr lang="en-US" dirty="0"/>
          </a:p>
        </p:txBody>
      </p:sp>
      <p:sp>
        <p:nvSpPr>
          <p:cNvPr id="4" name="Text Placeholder 3"/>
          <p:cNvSpPr>
            <a:spLocks noGrp="1"/>
          </p:cNvSpPr>
          <p:nvPr>
            <p:ph type="body" sz="half" idx="2"/>
          </p:nvPr>
        </p:nvSpPr>
        <p:spPr/>
        <p:txBody>
          <a:bodyPr/>
          <a:lstStyle/>
          <a:p>
            <a:r>
              <a:rPr lang="en-US" dirty="0"/>
              <a:t>“The rarer action is in virtue not in vengeance” (</a:t>
            </a:r>
            <a:r>
              <a:rPr lang="en-US" dirty="0" err="1"/>
              <a:t>prospero</a:t>
            </a:r>
            <a:r>
              <a:rPr lang="en-US" dirty="0"/>
              <a:t> 5.1)</a:t>
            </a:r>
          </a:p>
        </p:txBody>
      </p:sp>
    </p:spTree>
    <p:extLst>
      <p:ext uri="{BB962C8B-B14F-4D97-AF65-F5344CB8AC3E}">
        <p14:creationId xmlns:p14="http://schemas.microsoft.com/office/powerpoint/2010/main" val="3233067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Rectangle 1024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1">
                  <a:tint val="90000"/>
                  <a:lumMod val="110000"/>
                </a:schemeClr>
              </a:gs>
              <a:gs pos="100000">
                <a:schemeClr val="bg1">
                  <a:shade val="64000"/>
                  <a:lumMod val="88000"/>
                </a:schemeClr>
              </a:gs>
            </a:gsLst>
            <a:lin ang="5400000" scaled="0"/>
          </a:gradFill>
          <a:ln>
            <a:noFill/>
          </a:ln>
          <a:effectLst/>
        </p:spPr>
        <p:txBody>
          <a:bodyPr/>
          <a:lstStyle/>
          <a:p>
            <a:endParaRPr lang="en-US"/>
          </a:p>
        </p:txBody>
      </p:sp>
      <p:pic>
        <p:nvPicPr>
          <p:cNvPr id="75"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mage result for shakespeare in love"/>
          <p:cNvPicPr>
            <a:picLocks noGrp="1" noChangeAspect="1" noChangeArrowheads="1"/>
          </p:cNvPicPr>
          <p:nvPr>
            <p:ph sz="quarter" idx="13"/>
          </p:nvPr>
        </p:nvPicPr>
        <p:blipFill rotWithShape="1">
          <a:blip r:embed="rId4">
            <a:extLst>
              <a:ext uri="{28A0092B-C50C-407E-A947-70E740481C1C}">
                <a14:useLocalDpi xmlns:a14="http://schemas.microsoft.com/office/drawing/2010/main" val="0"/>
              </a:ext>
            </a:extLst>
          </a:blip>
          <a:srcRect l="14729" r="28478"/>
          <a:stretch/>
        </p:blipFill>
        <p:spPr bwMode="auto">
          <a:xfrm>
            <a:off x="8860" y="10"/>
            <a:ext cx="69242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p:cNvSpPr>
            <a:spLocks noGrp="1"/>
          </p:cNvSpPr>
          <p:nvPr>
            <p:ph type="title"/>
          </p:nvPr>
        </p:nvSpPr>
        <p:spPr>
          <a:xfrm>
            <a:off x="7211505" y="1358900"/>
            <a:ext cx="4807669" cy="4598839"/>
          </a:xfrm>
        </p:spPr>
        <p:txBody>
          <a:bodyPr vert="horz" lIns="91440" tIns="45720" rIns="91440" bIns="45720" rtlCol="0" anchor="b">
            <a:noAutofit/>
          </a:bodyPr>
          <a:lstStyle/>
          <a:p>
            <a:r>
              <a:rPr lang="en-US" sz="1600" dirty="0"/>
              <a:t>Now my charms are all overthrown, </a:t>
            </a:r>
            <a:br>
              <a:rPr lang="en-US" sz="1600" dirty="0"/>
            </a:br>
            <a:r>
              <a:rPr lang="en-US" sz="1600" dirty="0"/>
              <a:t>And what strength I have's mine own, </a:t>
            </a:r>
            <a:br>
              <a:rPr lang="en-US" sz="1600" dirty="0"/>
            </a:br>
            <a:r>
              <a:rPr lang="en-US" sz="1600" dirty="0"/>
              <a:t>Which is most faint: now, 'tis true, </a:t>
            </a:r>
            <a:br>
              <a:rPr lang="en-US" sz="1600" dirty="0"/>
            </a:br>
            <a:r>
              <a:rPr lang="en-US" sz="1600" dirty="0"/>
              <a:t>I must be here confined by you, </a:t>
            </a:r>
            <a:br>
              <a:rPr lang="en-US" sz="1600" dirty="0"/>
            </a:br>
            <a:r>
              <a:rPr lang="en-US" sz="1600" dirty="0"/>
              <a:t>Or sent to Naples. Let me not, </a:t>
            </a:r>
            <a:br>
              <a:rPr lang="en-US" sz="1600" dirty="0"/>
            </a:br>
            <a:r>
              <a:rPr lang="en-US" sz="1600" dirty="0"/>
              <a:t>Since I have my dukedom got </a:t>
            </a:r>
            <a:br>
              <a:rPr lang="en-US" sz="1600" dirty="0"/>
            </a:br>
            <a:r>
              <a:rPr lang="en-US" sz="1600" dirty="0"/>
              <a:t>And </a:t>
            </a:r>
            <a:r>
              <a:rPr lang="en-US" sz="1600" dirty="0" err="1"/>
              <a:t>pardon'd</a:t>
            </a:r>
            <a:r>
              <a:rPr lang="en-US" sz="1600" dirty="0"/>
              <a:t> the deceiver, dwell </a:t>
            </a:r>
            <a:br>
              <a:rPr lang="en-US" sz="1600" dirty="0"/>
            </a:br>
            <a:r>
              <a:rPr lang="en-US" sz="1600" dirty="0"/>
              <a:t>In this bare island by your spell; </a:t>
            </a:r>
            <a:br>
              <a:rPr lang="en-US" sz="1600" dirty="0"/>
            </a:br>
            <a:r>
              <a:rPr lang="en-US" sz="1600" dirty="0"/>
              <a:t>But release me from my bands (10)</a:t>
            </a:r>
            <a:br>
              <a:rPr lang="en-US" sz="1600" dirty="0"/>
            </a:br>
            <a:r>
              <a:rPr lang="en-US" sz="1600" dirty="0"/>
              <a:t>With the help of your good hands: </a:t>
            </a:r>
            <a:br>
              <a:rPr lang="en-US" sz="1600" dirty="0"/>
            </a:br>
            <a:r>
              <a:rPr lang="en-US" sz="1600" dirty="0"/>
              <a:t>Gentle breath of yours my sails </a:t>
            </a:r>
            <a:br>
              <a:rPr lang="en-US" sz="1600" dirty="0"/>
            </a:br>
            <a:r>
              <a:rPr lang="en-US" sz="1600" dirty="0"/>
              <a:t>Must fill, or else my project fails, </a:t>
            </a:r>
            <a:br>
              <a:rPr lang="en-US" sz="1600" dirty="0"/>
            </a:br>
            <a:r>
              <a:rPr lang="en-US" sz="1600" dirty="0"/>
              <a:t>Which was to please. Now I want </a:t>
            </a:r>
            <a:br>
              <a:rPr lang="en-US" sz="1600" dirty="0"/>
            </a:br>
            <a:r>
              <a:rPr lang="en-US" sz="1600" dirty="0"/>
              <a:t>Spirits to enforce, art to enchant, </a:t>
            </a:r>
            <a:br>
              <a:rPr lang="en-US" sz="1600" dirty="0"/>
            </a:br>
            <a:r>
              <a:rPr lang="en-US" sz="1600" dirty="0"/>
              <a:t>And my ending is despair, </a:t>
            </a:r>
            <a:br>
              <a:rPr lang="en-US" sz="1600" dirty="0"/>
            </a:br>
            <a:r>
              <a:rPr lang="en-US" sz="1600" dirty="0"/>
              <a:t>Unless I be relieved by prayer, </a:t>
            </a:r>
            <a:br>
              <a:rPr lang="en-US" sz="1600" dirty="0"/>
            </a:br>
            <a:r>
              <a:rPr lang="en-US" sz="1600" dirty="0"/>
              <a:t>Which pierces so that it assaults </a:t>
            </a:r>
            <a:br>
              <a:rPr lang="en-US" sz="1600" dirty="0"/>
            </a:br>
            <a:r>
              <a:rPr lang="en-US" sz="1600" dirty="0"/>
              <a:t>Mercy itself and frees all faults. </a:t>
            </a:r>
            <a:br>
              <a:rPr lang="en-US" sz="1600" dirty="0"/>
            </a:br>
            <a:r>
              <a:rPr lang="en-US" sz="1600" dirty="0"/>
              <a:t>As you from crimes would </a:t>
            </a:r>
            <a:r>
              <a:rPr lang="en-US" sz="1600" dirty="0" err="1"/>
              <a:t>pardon'd</a:t>
            </a:r>
            <a:r>
              <a:rPr lang="en-US" sz="1600" dirty="0"/>
              <a:t> be, (20)</a:t>
            </a:r>
            <a:br>
              <a:rPr lang="en-US" sz="1600" dirty="0"/>
            </a:br>
            <a:r>
              <a:rPr lang="en-US" sz="1600" dirty="0"/>
              <a:t>Let your indulgence set me free.</a:t>
            </a:r>
            <a:br>
              <a:rPr lang="en-US" sz="1600" dirty="0"/>
            </a:br>
            <a:br>
              <a:rPr lang="en-US" sz="1600" dirty="0"/>
            </a:br>
            <a:r>
              <a:rPr lang="en-US" sz="1600" dirty="0"/>
              <a:t>Prospero/ Shakespeare?</a:t>
            </a:r>
          </a:p>
        </p:txBody>
      </p:sp>
    </p:spTree>
    <p:extLst>
      <p:ext uri="{BB962C8B-B14F-4D97-AF65-F5344CB8AC3E}">
        <p14:creationId xmlns:p14="http://schemas.microsoft.com/office/powerpoint/2010/main" val="38589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3775" y="618517"/>
            <a:ext cx="9639147" cy="1238563"/>
          </a:xfrm>
        </p:spPr>
        <p:txBody>
          <a:bodyPr/>
          <a:lstStyle/>
          <a:p>
            <a:r>
              <a:rPr lang="en-US" dirty="0"/>
              <a:t>Shakespeare’s romances</a:t>
            </a:r>
            <a:br>
              <a:rPr lang="en-US" dirty="0"/>
            </a:br>
            <a:endParaRPr lang="en-US" dirty="0"/>
          </a:p>
        </p:txBody>
      </p:sp>
      <p:sp>
        <p:nvSpPr>
          <p:cNvPr id="8" name="Content Placeholder 7"/>
          <p:cNvSpPr>
            <a:spLocks noGrp="1"/>
          </p:cNvSpPr>
          <p:nvPr>
            <p:ph sz="quarter" idx="13"/>
          </p:nvPr>
        </p:nvSpPr>
        <p:spPr>
          <a:xfrm>
            <a:off x="235670" y="1555424"/>
            <a:ext cx="11866134" cy="5081046"/>
          </a:xfrm>
        </p:spPr>
        <p:txBody>
          <a:bodyPr numCol="2">
            <a:normAutofit/>
          </a:bodyPr>
          <a:lstStyle/>
          <a:p>
            <a:r>
              <a:rPr lang="en-US" dirty="0"/>
              <a:t>~ tragicomic elements, with “threats of death    and scenes of suffering more acute” than in the comedies </a:t>
            </a:r>
          </a:p>
          <a:p>
            <a:r>
              <a:rPr lang="en-US" dirty="0"/>
              <a:t>~ supernatural or miraculous devices</a:t>
            </a:r>
          </a:p>
          <a:p>
            <a:r>
              <a:rPr lang="en-US" dirty="0"/>
              <a:t>~ an atmosphere of wonder and awe, “joy and astonishment,” along with “discordance, irony, and self-consciousness”</a:t>
            </a:r>
          </a:p>
          <a:p>
            <a:r>
              <a:rPr lang="en-US" dirty="0"/>
              <a:t>~ vast geographies (including natural settings and oceans)</a:t>
            </a:r>
          </a:p>
          <a:p>
            <a:r>
              <a:rPr lang="en-US" dirty="0"/>
              <a:t>~ novelistic time</a:t>
            </a:r>
          </a:p>
          <a:p>
            <a:pPr marL="0" indent="0">
              <a:buNone/>
            </a:pPr>
            <a:r>
              <a:rPr lang="en-US" dirty="0"/>
              <a:t>(from Raphael Lyne, </a:t>
            </a:r>
            <a:r>
              <a:rPr lang="en-US" i="1" dirty="0"/>
              <a:t>Shakespeare’s Late Work)</a:t>
            </a:r>
            <a:endParaRPr lang="en-US" dirty="0"/>
          </a:p>
          <a:p>
            <a:r>
              <a:rPr lang="en-US" i="1" dirty="0"/>
              <a:t>        Why? </a:t>
            </a:r>
            <a:r>
              <a:rPr lang="en-US" dirty="0"/>
              <a:t>~</a:t>
            </a:r>
          </a:p>
          <a:p>
            <a:r>
              <a:rPr lang="en-US" dirty="0"/>
              <a:t> changing theatrical and poetic tastes</a:t>
            </a:r>
          </a:p>
          <a:p>
            <a:r>
              <a:rPr lang="en-US" dirty="0"/>
              <a:t>~ Shakespeare dissatisfied with tragedy and comedy; looking for new ways to handle plots and persons</a:t>
            </a:r>
          </a:p>
          <a:p>
            <a:r>
              <a:rPr lang="en-US" dirty="0"/>
              <a:t>~ As Shakespeare grew older, he became “softer” in his poetic and philosophical outlook (and perhaps more religious)</a:t>
            </a:r>
          </a:p>
          <a:p>
            <a:pPr marL="0" indent="0">
              <a:buNone/>
            </a:pPr>
            <a:endParaRPr lang="en-US" i="1" dirty="0"/>
          </a:p>
        </p:txBody>
      </p:sp>
    </p:spTree>
    <p:extLst>
      <p:ext uri="{BB962C8B-B14F-4D97-AF65-F5344CB8AC3E}">
        <p14:creationId xmlns:p14="http://schemas.microsoft.com/office/powerpoint/2010/main" val="33117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913774" y="886120"/>
            <a:ext cx="5106026" cy="4905079"/>
          </a:xfrm>
        </p:spPr>
        <p:txBody>
          <a:bodyPr>
            <a:normAutofit/>
          </a:bodyPr>
          <a:lstStyle/>
          <a:p>
            <a:pPr marL="0" indent="0">
              <a:buNone/>
            </a:pPr>
            <a:r>
              <a:rPr lang="en-US" b="1" i="1" dirty="0"/>
              <a:t>the tempest: </a:t>
            </a:r>
            <a:r>
              <a:rPr lang="en-US" b="1" dirty="0"/>
              <a:t>performance history during Shakespeare's lifetime</a:t>
            </a:r>
            <a:endParaRPr lang="en-US" dirty="0"/>
          </a:p>
          <a:p>
            <a:r>
              <a:rPr lang="en-US" dirty="0"/>
              <a:t>1611: Hallowmas, at Whitehall, in the Banqueting House, Court of James I</a:t>
            </a:r>
          </a:p>
          <a:p>
            <a:r>
              <a:rPr lang="en-US" dirty="0"/>
              <a:t>1613: Performed again at court for the marriage of Elizabeth, daughter of James, to the Elector </a:t>
            </a:r>
            <a:r>
              <a:rPr lang="en-US" dirty="0" err="1"/>
              <a:t>Palantine</a:t>
            </a:r>
            <a:endParaRPr lang="en-US" dirty="0"/>
          </a:p>
          <a:p>
            <a:r>
              <a:rPr lang="en-US" dirty="0"/>
              <a:t>Likely also performed at the </a:t>
            </a:r>
            <a:r>
              <a:rPr lang="en-US" dirty="0" err="1"/>
              <a:t>Blackfriars</a:t>
            </a:r>
            <a:r>
              <a:rPr lang="en-US" dirty="0"/>
              <a:t> (the Kings’ Men’s new indoor private theater) and at the Globe</a:t>
            </a:r>
          </a:p>
        </p:txBody>
      </p:sp>
      <p:pic>
        <p:nvPicPr>
          <p:cNvPr id="7" name="Content Placeholder 6"/>
          <p:cNvPicPr>
            <a:picLocks noGrp="1" noChangeAspect="1"/>
          </p:cNvPicPr>
          <p:nvPr>
            <p:ph sz="quarter" idx="14"/>
          </p:nvPr>
        </p:nvPicPr>
        <p:blipFill>
          <a:blip r:embed="rId2"/>
          <a:stretch>
            <a:fillRect/>
          </a:stretch>
        </p:blipFill>
        <p:spPr>
          <a:xfrm>
            <a:off x="8050491" y="262370"/>
            <a:ext cx="3016576" cy="5825601"/>
          </a:xfrm>
          <a:prstGeom prst="rect">
            <a:avLst/>
          </a:prstGeom>
        </p:spPr>
      </p:pic>
    </p:spTree>
    <p:extLst>
      <p:ext uri="{BB962C8B-B14F-4D97-AF65-F5344CB8AC3E}">
        <p14:creationId xmlns:p14="http://schemas.microsoft.com/office/powerpoint/2010/main" val="63530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19878" y="697584"/>
            <a:ext cx="10857722" cy="5093615"/>
          </a:xfrm>
        </p:spPr>
        <p:txBody>
          <a:bodyPr numCol="2">
            <a:normAutofit fontScale="70000" lnSpcReduction="20000"/>
          </a:bodyPr>
          <a:lstStyle/>
          <a:p>
            <a:pPr marL="0" indent="0">
              <a:buNone/>
            </a:pPr>
            <a:r>
              <a:rPr lang="en-US" b="1" dirty="0"/>
              <a:t>act one, scene one: in medias res</a:t>
            </a:r>
          </a:p>
          <a:p>
            <a:pPr marL="0" indent="0">
              <a:buNone/>
            </a:pPr>
            <a:r>
              <a:rPr lang="en-US" dirty="0"/>
              <a:t>Master: Boatswain! </a:t>
            </a:r>
          </a:p>
          <a:p>
            <a:pPr marL="0" indent="0">
              <a:buNone/>
            </a:pPr>
            <a:r>
              <a:rPr lang="en-US" dirty="0"/>
              <a:t>Boatswain: Here, master: what cheer? </a:t>
            </a:r>
          </a:p>
          <a:p>
            <a:pPr marL="0" indent="0">
              <a:buNone/>
            </a:pPr>
            <a:r>
              <a:rPr lang="en-US" dirty="0"/>
              <a:t>Master: Good, speak to the mariners: fall </a:t>
            </a:r>
            <a:r>
              <a:rPr lang="en-US" dirty="0" err="1"/>
              <a:t>to’t</a:t>
            </a:r>
            <a:r>
              <a:rPr lang="en-US" dirty="0"/>
              <a:t>, yarely, or we run ourselves aground: bestir, bestir. [Exit] [Enter Mariners]</a:t>
            </a:r>
          </a:p>
          <a:p>
            <a:pPr marL="0" indent="0">
              <a:buNone/>
            </a:pPr>
            <a:r>
              <a:rPr lang="en-US" dirty="0"/>
              <a:t>Boatswain: Heigh, my hearts! </a:t>
            </a:r>
            <a:r>
              <a:rPr lang="en-US" dirty="0" err="1"/>
              <a:t>cheerly</a:t>
            </a:r>
            <a:r>
              <a:rPr lang="en-US" dirty="0"/>
              <a:t>, </a:t>
            </a:r>
            <a:r>
              <a:rPr lang="en-US" dirty="0" err="1"/>
              <a:t>cheerly</a:t>
            </a:r>
            <a:r>
              <a:rPr lang="en-US" dirty="0"/>
              <a:t>, my hearts! yare, yare! Take in the topsail. Tend to the master’s whistle. Blow, till thou burst thy wind, if room enough!</a:t>
            </a:r>
          </a:p>
          <a:p>
            <a:pPr marL="0" indent="0">
              <a:buNone/>
            </a:pPr>
            <a:r>
              <a:rPr lang="en-US" dirty="0"/>
              <a:t>[Enter ALONSO, SEBASTIAN, ANTONIO, FERDINAND, GONZALO, and others] </a:t>
            </a:r>
          </a:p>
          <a:p>
            <a:pPr marL="0" indent="0">
              <a:buNone/>
            </a:pPr>
            <a:r>
              <a:rPr lang="en-US" dirty="0"/>
              <a:t>Alonso: Good boatswain, have care. Where’s the master? Play the men. </a:t>
            </a:r>
          </a:p>
          <a:p>
            <a:pPr marL="0" indent="0">
              <a:buNone/>
            </a:pPr>
            <a:r>
              <a:rPr lang="en-US" dirty="0"/>
              <a:t>Boatswain: I pray now, keep below. </a:t>
            </a:r>
          </a:p>
          <a:p>
            <a:pPr marL="0" indent="0">
              <a:buNone/>
            </a:pPr>
            <a:r>
              <a:rPr lang="en-US" dirty="0"/>
              <a:t>Antonio: Where is the master, boatswain? </a:t>
            </a:r>
          </a:p>
          <a:p>
            <a:pPr marL="0" indent="0">
              <a:buNone/>
            </a:pPr>
            <a:r>
              <a:rPr lang="en-US" dirty="0"/>
              <a:t>Boatswain: Do you not hear him? You mar our </a:t>
            </a:r>
            <a:r>
              <a:rPr lang="en-US" dirty="0" err="1"/>
              <a:t>labour</a:t>
            </a:r>
            <a:r>
              <a:rPr lang="en-US" dirty="0"/>
              <a:t>: keep your cabins: you do assist the storm.</a:t>
            </a:r>
          </a:p>
          <a:p>
            <a:pPr marL="0" indent="0">
              <a:buNone/>
            </a:pPr>
            <a:r>
              <a:rPr lang="en-US" dirty="0"/>
              <a:t>Gonzalo: Nay, good, be patient. </a:t>
            </a:r>
          </a:p>
          <a:p>
            <a:pPr marL="0" indent="0">
              <a:buNone/>
            </a:pPr>
            <a:r>
              <a:rPr lang="en-US" dirty="0"/>
              <a:t>Boatswain: </a:t>
            </a:r>
            <a:r>
              <a:rPr lang="en-US" b="1" dirty="0"/>
              <a:t>When the sea is. Hence! What cares these </a:t>
            </a:r>
            <a:r>
              <a:rPr lang="en-US" b="1" dirty="0" err="1"/>
              <a:t>roarers</a:t>
            </a:r>
            <a:r>
              <a:rPr lang="en-US" b="1" dirty="0"/>
              <a:t> for the name of king?</a:t>
            </a:r>
            <a:r>
              <a:rPr lang="en-US" dirty="0"/>
              <a:t> To cabin: silence! trouble us not. </a:t>
            </a:r>
          </a:p>
          <a:p>
            <a:pPr marL="0" indent="0">
              <a:buNone/>
            </a:pPr>
            <a:r>
              <a:rPr lang="en-US" dirty="0"/>
              <a:t>Gonzalo: Good, yet remember whom thou hast aboard.</a:t>
            </a:r>
          </a:p>
          <a:p>
            <a:pPr marL="0" indent="0">
              <a:buNone/>
            </a:pPr>
            <a:r>
              <a:rPr lang="en-US" dirty="0"/>
              <a:t> Boatswain: None that I more love than myself. You are a counsellor; if you can command these elements to silence, and work the peace of the present, we will not hand a rope more; use your authority: if you cannot, give thanks you have lived so long, and make yourself ready in your cabin for the mischance of the hour, if it so hap. </a:t>
            </a:r>
            <a:r>
              <a:rPr lang="en-US" dirty="0" err="1"/>
              <a:t>Cheerly</a:t>
            </a:r>
            <a:r>
              <a:rPr lang="en-US" dirty="0"/>
              <a:t>, good hearts! Out of our way, I say.</a:t>
            </a:r>
          </a:p>
          <a:p>
            <a:pPr marL="0" indent="0">
              <a:buNone/>
            </a:pPr>
            <a:r>
              <a:rPr lang="en-US" sz="2900" b="1" dirty="0"/>
              <a:t>What do we learn about Gonzalo? Alonso? The Boatswain?</a:t>
            </a:r>
          </a:p>
          <a:p>
            <a:pPr marL="0" indent="0">
              <a:buNone/>
            </a:pPr>
            <a:r>
              <a:rPr lang="en-US" sz="2900" b="1" dirty="0"/>
              <a:t>What techniques does Shakespeare use to represent the storm?</a:t>
            </a:r>
          </a:p>
        </p:txBody>
      </p:sp>
    </p:spTree>
    <p:extLst>
      <p:ext uri="{BB962C8B-B14F-4D97-AF65-F5344CB8AC3E}">
        <p14:creationId xmlns:p14="http://schemas.microsoft.com/office/powerpoint/2010/main" val="2783846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09600"/>
            <a:ext cx="3262299" cy="2023252"/>
          </a:xfrm>
        </p:spPr>
        <p:txBody>
          <a:bodyPr/>
          <a:lstStyle/>
          <a:p>
            <a:endParaRPr lang="en-US" dirty="0"/>
          </a:p>
        </p:txBody>
      </p:sp>
      <p:sp>
        <p:nvSpPr>
          <p:cNvPr id="6" name="Content Placeholder 5"/>
          <p:cNvSpPr>
            <a:spLocks noGrp="1"/>
          </p:cNvSpPr>
          <p:nvPr>
            <p:ph sz="quarter" idx="13"/>
          </p:nvPr>
        </p:nvSpPr>
        <p:spPr>
          <a:xfrm>
            <a:off x="4693920" y="223520"/>
            <a:ext cx="7498080" cy="5984240"/>
          </a:xfrm>
        </p:spPr>
        <p:txBody>
          <a:bodyPr>
            <a:normAutofit fontScale="85000" lnSpcReduction="20000"/>
          </a:bodyPr>
          <a:lstStyle/>
          <a:p>
            <a:pPr marL="0" indent="0">
              <a:buNone/>
            </a:pPr>
            <a:r>
              <a:rPr lang="en-US" b="1" dirty="0"/>
              <a:t>Shakespeare’s ship of state</a:t>
            </a:r>
            <a:endParaRPr lang="en-US" dirty="0"/>
          </a:p>
          <a:p>
            <a:r>
              <a:rPr lang="en-US" dirty="0"/>
              <a:t>Shakespeare’s ship houses two separate groups: the sailors and their royal passengers. Each is organized hierarchically and depends on the proper operation of the chain of command (“Boatswain!” “Here master, what cheer?” “Good -- speak to the mariners”). Although the King of Naples has the highest status on ship, the fact of emergency subordinates his authority to that of the crew. The refusal of Antonio to accept this indicates his disordered personality and his own unfitness to rule anyone or anything (“You mar our </a:t>
            </a:r>
            <a:r>
              <a:rPr lang="en-US" dirty="0" err="1"/>
              <a:t>labour</a:t>
            </a:r>
            <a:r>
              <a:rPr lang="en-US" dirty="0"/>
              <a:t>. Keep your cabins -- you do assist the storm”). </a:t>
            </a:r>
          </a:p>
          <a:p>
            <a:r>
              <a:rPr lang="en-US" dirty="0"/>
              <a:t>Gonzalo the </a:t>
            </a:r>
            <a:r>
              <a:rPr lang="en-US" dirty="0" err="1"/>
              <a:t>councillor</a:t>
            </a:r>
            <a:r>
              <a:rPr lang="en-US" dirty="0"/>
              <a:t> is caught between the two groups: he wants to defend the honor and authority of his royal masters, but he also seems to accept that matters are out of their hands. </a:t>
            </a:r>
          </a:p>
          <a:p>
            <a:r>
              <a:rPr lang="en-US" dirty="0"/>
              <a:t>The tempest renders social status superfluous: “What cares these roarers for the name of king?” In a state of emergency, inherited status and social distinctions matter very little. Skill, responsiveness to the changing situation, a willingness to follow procedures, and an ability to work as a group matter very much indeed. </a:t>
            </a:r>
          </a:p>
        </p:txBody>
      </p:sp>
      <p:pic>
        <p:nvPicPr>
          <p:cNvPr id="7" name="Picture 6"/>
          <p:cNvPicPr>
            <a:picLocks noChangeAspect="1"/>
          </p:cNvPicPr>
          <p:nvPr/>
        </p:nvPicPr>
        <p:blipFill>
          <a:blip r:embed="rId2"/>
          <a:stretch>
            <a:fillRect/>
          </a:stretch>
        </p:blipFill>
        <p:spPr>
          <a:xfrm>
            <a:off x="1208427" y="663131"/>
            <a:ext cx="2742750" cy="5128068"/>
          </a:xfrm>
          <a:prstGeom prst="rect">
            <a:avLst/>
          </a:prstGeom>
        </p:spPr>
      </p:pic>
      <p:sp>
        <p:nvSpPr>
          <p:cNvPr id="5" name="Text Placeholder 4"/>
          <p:cNvSpPr>
            <a:spLocks noGrp="1"/>
          </p:cNvSpPr>
          <p:nvPr>
            <p:ph type="body" sz="half" idx="2"/>
          </p:nvPr>
        </p:nvSpPr>
        <p:spPr>
          <a:xfrm>
            <a:off x="913774" y="2632852"/>
            <a:ext cx="3413129" cy="3158348"/>
          </a:xfrm>
        </p:spPr>
        <p:txBody>
          <a:bodyPr/>
          <a:lstStyle/>
          <a:p>
            <a:endParaRPr lang="en-US" dirty="0"/>
          </a:p>
        </p:txBody>
      </p:sp>
    </p:spTree>
    <p:extLst>
      <p:ext uri="{BB962C8B-B14F-4D97-AF65-F5344CB8AC3E}">
        <p14:creationId xmlns:p14="http://schemas.microsoft.com/office/powerpoint/2010/main" val="112366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spelling test</a:t>
            </a:r>
            <a:br>
              <a:rPr lang="en-US" dirty="0"/>
            </a:br>
            <a:r>
              <a:rPr lang="en-US" dirty="0"/>
              <a:t>playwright or </a:t>
            </a:r>
            <a:r>
              <a:rPr lang="en-US" dirty="0" err="1"/>
              <a:t>playwrite</a:t>
            </a:r>
            <a:r>
              <a:rPr lang="en-US" dirty="0"/>
              <a:t>?</a:t>
            </a:r>
          </a:p>
        </p:txBody>
      </p:sp>
      <p:sp>
        <p:nvSpPr>
          <p:cNvPr id="3" name="Content Placeholder 2"/>
          <p:cNvSpPr>
            <a:spLocks noGrp="1"/>
          </p:cNvSpPr>
          <p:nvPr>
            <p:ph sz="quarter" idx="13"/>
          </p:nvPr>
        </p:nvSpPr>
        <p:spPr/>
        <p:txBody>
          <a:bodyPr>
            <a:normAutofit/>
          </a:bodyPr>
          <a:lstStyle/>
          <a:p>
            <a:r>
              <a:rPr lang="en-US" i="1" dirty="0"/>
              <a:t>playwright </a:t>
            </a:r>
            <a:r>
              <a:rPr lang="en-US" dirty="0"/>
              <a:t>from </a:t>
            </a:r>
            <a:r>
              <a:rPr lang="en-US" i="1" dirty="0"/>
              <a:t>play </a:t>
            </a:r>
            <a:r>
              <a:rPr lang="en-US" dirty="0"/>
              <a:t>+ </a:t>
            </a:r>
            <a:r>
              <a:rPr lang="en-US" i="1" dirty="0"/>
              <a:t>wright</a:t>
            </a:r>
            <a:r>
              <a:rPr lang="en-US" dirty="0"/>
              <a:t>, an </a:t>
            </a:r>
            <a:r>
              <a:rPr lang="en-US" dirty="0" err="1"/>
              <a:t>artifcer</a:t>
            </a:r>
            <a:r>
              <a:rPr lang="en-US" dirty="0"/>
              <a:t> or handicraftsman. ---&gt; Cartwright, wagonwright, </a:t>
            </a:r>
            <a:r>
              <a:rPr lang="en-US" dirty="0" err="1"/>
              <a:t>ploughwright</a:t>
            </a:r>
            <a:r>
              <a:rPr lang="en-US" dirty="0"/>
              <a:t>, </a:t>
            </a:r>
            <a:r>
              <a:rPr lang="en-US" b="1" dirty="0"/>
              <a:t>shipwright.</a:t>
            </a:r>
            <a:endParaRPr lang="en-US" dirty="0"/>
          </a:p>
          <a:p>
            <a:r>
              <a:rPr lang="en-US" dirty="0"/>
              <a:t>How is the </a:t>
            </a:r>
            <a:r>
              <a:rPr lang="en-US" i="1" dirty="0"/>
              <a:t>writer of plays </a:t>
            </a:r>
            <a:r>
              <a:rPr lang="en-US" dirty="0"/>
              <a:t>like the </a:t>
            </a:r>
            <a:r>
              <a:rPr lang="en-US" i="1" dirty="0"/>
              <a:t>builder of a ship</a:t>
            </a:r>
            <a:r>
              <a:rPr lang="en-US" dirty="0"/>
              <a:t>?</a:t>
            </a:r>
          </a:p>
          <a:p>
            <a:r>
              <a:rPr lang="en-US" dirty="0"/>
              <a:t>How is a ship like a theater?</a:t>
            </a:r>
          </a:p>
          <a:p>
            <a:endParaRPr lang="en-US" dirty="0"/>
          </a:p>
        </p:txBody>
      </p:sp>
      <p:pic>
        <p:nvPicPr>
          <p:cNvPr id="5" name="Picture 4"/>
          <p:cNvPicPr>
            <a:picLocks noChangeAspect="1"/>
          </p:cNvPicPr>
          <p:nvPr/>
        </p:nvPicPr>
        <p:blipFill>
          <a:blip r:embed="rId2"/>
          <a:stretch>
            <a:fillRect/>
          </a:stretch>
        </p:blipFill>
        <p:spPr>
          <a:xfrm>
            <a:off x="1846619" y="2755923"/>
            <a:ext cx="2070000" cy="2722467"/>
          </a:xfrm>
          <a:prstGeom prst="rect">
            <a:avLst/>
          </a:prstGeom>
        </p:spPr>
      </p:pic>
      <p:sp>
        <p:nvSpPr>
          <p:cNvPr id="4" name="Text Placeholder 3"/>
          <p:cNvSpPr>
            <a:spLocks noGrp="1"/>
          </p:cNvSpPr>
          <p:nvPr>
            <p:ph type="body" sz="half" idx="2"/>
          </p:nvPr>
        </p:nvSpPr>
        <p:spPr>
          <a:xfrm>
            <a:off x="1035754" y="2632852"/>
            <a:ext cx="3813709" cy="3158348"/>
          </a:xfrm>
        </p:spPr>
        <p:txBody>
          <a:bodyPr/>
          <a:lstStyle/>
          <a:p>
            <a:r>
              <a:rPr lang="en-US" dirty="0"/>
              <a:t>	</a:t>
            </a:r>
          </a:p>
        </p:txBody>
      </p:sp>
      <p:pic>
        <p:nvPicPr>
          <p:cNvPr id="11266" name="Picture 2" descr="Image result for shakespeare in 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947" y="3184568"/>
            <a:ext cx="3514430" cy="219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fontScale="92500" lnSpcReduction="10000"/>
          </a:bodyPr>
          <a:lstStyle/>
          <a:p>
            <a:endParaRPr lang="en-US" dirty="0"/>
          </a:p>
          <a:p>
            <a:r>
              <a:rPr lang="en-US" b="1" dirty="0"/>
              <a:t>stage as ship / ship as stage</a:t>
            </a:r>
            <a:endParaRPr lang="en-US" dirty="0"/>
          </a:p>
          <a:p>
            <a:r>
              <a:rPr lang="en-US" i="1" dirty="0"/>
              <a:t>specialized spaces with several levels:</a:t>
            </a:r>
            <a:endParaRPr lang="en-US" dirty="0"/>
          </a:p>
          <a:p>
            <a:r>
              <a:rPr lang="en-US" dirty="0"/>
              <a:t>deck / main </a:t>
            </a:r>
            <a:r>
              <a:rPr lang="en-US" dirty="0" err="1"/>
              <a:t>stagecabins</a:t>
            </a:r>
            <a:r>
              <a:rPr lang="en-US" dirty="0"/>
              <a:t> / back stage, under </a:t>
            </a:r>
            <a:r>
              <a:rPr lang="en-US" dirty="0" err="1"/>
              <a:t>stagemasts</a:t>
            </a:r>
            <a:r>
              <a:rPr lang="en-US" dirty="0"/>
              <a:t> / gallery the sea / the space of the theater</a:t>
            </a:r>
          </a:p>
          <a:p>
            <a:r>
              <a:rPr lang="en-US" dirty="0"/>
              <a:t>collaborative work, onstage and offstage; hierarchy + cooperation</a:t>
            </a:r>
          </a:p>
          <a:p>
            <a:r>
              <a:rPr lang="en-US" i="1" dirty="0"/>
              <a:t>different sets of theatrical makers: </a:t>
            </a:r>
            <a:r>
              <a:rPr lang="en-US" dirty="0"/>
              <a:t>actors ~passengers stage hands and stage manager ~ the </a:t>
            </a:r>
            <a:r>
              <a:rPr lang="en-US" dirty="0" err="1"/>
              <a:t>crewdirector</a:t>
            </a:r>
            <a:r>
              <a:rPr lang="en-US" dirty="0"/>
              <a:t> ~ pilot or navigator [</a:t>
            </a:r>
            <a:r>
              <a:rPr lang="en-US" i="1" dirty="0"/>
              <a:t>gubernator</a:t>
            </a:r>
            <a:r>
              <a:rPr lang="en-US" dirty="0"/>
              <a:t>] </a:t>
            </a:r>
          </a:p>
          <a:p>
            <a:r>
              <a:rPr lang="en-US" dirty="0"/>
              <a:t>complex, expensive, risky.....</a:t>
            </a:r>
          </a:p>
        </p:txBody>
      </p:sp>
      <p:sp>
        <p:nvSpPr>
          <p:cNvPr id="4" name="Text Placeholder 3"/>
          <p:cNvSpPr>
            <a:spLocks noGrp="1"/>
          </p:cNvSpPr>
          <p:nvPr>
            <p:ph type="body" sz="half" idx="2"/>
          </p:nvPr>
        </p:nvSpPr>
        <p:spPr>
          <a:xfrm>
            <a:off x="-274004" y="2159524"/>
            <a:ext cx="45719" cy="1614339"/>
          </a:xfrm>
        </p:spPr>
        <p:txBody>
          <a:bodyPr/>
          <a:lstStyle/>
          <a:p>
            <a:endParaRPr lang="en-US" dirty="0"/>
          </a:p>
        </p:txBody>
      </p:sp>
      <p:pic>
        <p:nvPicPr>
          <p:cNvPr id="1026" name="Picture 2" descr="Image result for new swan u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72" y="1348032"/>
            <a:ext cx="4576439" cy="292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5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3331</TotalTime>
  <Words>3757</Words>
  <Application>Microsoft Office PowerPoint</Application>
  <PresentationFormat>Widescreen</PresentationFormat>
  <Paragraphs>339</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Amasis MT Pro Medium</vt:lpstr>
      <vt:lpstr>Apple-Chancery</vt:lpstr>
      <vt:lpstr>Arial</vt:lpstr>
      <vt:lpstr>CorsivaHebrew-Bold</vt:lpstr>
      <vt:lpstr>GillSans</vt:lpstr>
      <vt:lpstr>TrebuchetMS</vt:lpstr>
      <vt:lpstr>TrebuchetMS-Bold</vt:lpstr>
      <vt:lpstr>TrebuchetMS-Italic</vt:lpstr>
      <vt:lpstr>Tw Cen MT</vt:lpstr>
      <vt:lpstr>Droplet</vt:lpstr>
      <vt:lpstr>The Tempest</vt:lpstr>
      <vt:lpstr>From Comedy to romance</vt:lpstr>
      <vt:lpstr>PowerPoint Presentation</vt:lpstr>
      <vt:lpstr>Shakespeare’s romances </vt:lpstr>
      <vt:lpstr>PowerPoint Presentation</vt:lpstr>
      <vt:lpstr>PowerPoint Presentation</vt:lpstr>
      <vt:lpstr>PowerPoint Presentation</vt:lpstr>
      <vt:lpstr>spelling test playwright or playwrite?</vt:lpstr>
      <vt:lpstr>PowerPoint Presentation</vt:lpstr>
      <vt:lpstr>Miranda views the storm</vt:lpstr>
      <vt:lpstr> narration widens the temporal and geographical reach of the play.  Prospero addresses three different on-stage audiences, demonstrating three different functions and styles of narration:  </vt:lpstr>
      <vt:lpstr>Miranda</vt:lpstr>
      <vt:lpstr>Character analysis</vt:lpstr>
      <vt:lpstr>Prospero</vt:lpstr>
      <vt:lpstr>Prospero</vt:lpstr>
      <vt:lpstr>Ariel</vt:lpstr>
      <vt:lpstr>Caliban</vt:lpstr>
      <vt:lpstr>Caliban</vt:lpstr>
      <vt:lpstr>PowerPoint Presentation</vt:lpstr>
      <vt:lpstr>Metaphorization and romance: Fantastic </vt:lpstr>
      <vt:lpstr>PowerPoint Presentation</vt:lpstr>
      <vt:lpstr>Action becomes metaphor: The Ship of State</vt:lpstr>
      <vt:lpstr>Metaphorization in The Tempest</vt:lpstr>
      <vt:lpstr>Gonzalo’s Utopia</vt:lpstr>
      <vt:lpstr>Caliban in pain</vt:lpstr>
      <vt:lpstr>Dreaming the Island</vt:lpstr>
      <vt:lpstr>Resolutions</vt:lpstr>
      <vt:lpstr>“We are such stuff as Dreams are made of”</vt:lpstr>
      <vt:lpstr>PROSPERO: O good Gonzalo, My true preserver, and a loyal sir To him you follow'st! I will pay thy graces Home both in word and deed. Most cruelly Didst thou, Alonso, use me and my daughter: Thy brother was a furtherer in the act. Thou art pinch'd fort now, Sebastian. Flesh and blood, You, brother mine, that entertain'd ambition, Expell'd remorse and nature; who, with Sebastian, Whose inward pinches therefore are most strong, Would here have kill'd your king; I do forgive thee, Unnatural though thou art. (V.68-79) </vt:lpstr>
      <vt:lpstr>PowerPoint Presentation</vt:lpstr>
      <vt:lpstr>Acts of acknowledgment and forgiveness</vt:lpstr>
      <vt:lpstr>Now my charms are all overthrown,  And what strength I have's mine own,  Which is most faint: now, 'tis true,  I must be here confined by you,  Or sent to Naples. Let me not,  Since I have my dukedom got  And pardon'd the deceiver, dwell  In this bare island by your spell;  But release me from my bands (10) With the help of your good hands:  Gentle breath of yours my sails  Must fill, or else my project fails,  Which was to please. Now I want  Spirits to enforce, art to enchant,  And my ending is despair,  Unless I be relieved by prayer,  Which pierces so that it assaults  Mercy itself and frees all faults.  As you from crimes would pardon'd be, (20) Let your indulgence set me free.  Prospero/ Shakespeare?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Tempest</dc:title>
  <dc:creator>Sheiba Kaufman</dc:creator>
  <cp:lastModifiedBy>Sheiba Kian Kaufman</cp:lastModifiedBy>
  <cp:revision>25</cp:revision>
  <dcterms:created xsi:type="dcterms:W3CDTF">2017-08-26T19:15:53Z</dcterms:created>
  <dcterms:modified xsi:type="dcterms:W3CDTF">2025-04-24T01:50:33Z</dcterms:modified>
</cp:coreProperties>
</file>